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26" y="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KA PP-Fro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30"/>
            <a:ext cx="9152759" cy="690697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717032"/>
            <a:ext cx="4572000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5" name="Picture 25" descr="TUOM_4COL_TY_NEG_cropped_3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2843213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38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806450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4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9750" y="1557338"/>
            <a:ext cx="8064500" cy="460851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"/>
            <a:ext cx="7772400" cy="1340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9388" y="1700808"/>
            <a:ext cx="8569325" cy="432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0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1"/>
            <a:ext cx="5868144" cy="11967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9388" y="1700808"/>
            <a:ext cx="8569325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70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806450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7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7F7F7F">
                    <a:tint val="75000"/>
                  </a:srgbClr>
                </a:solidFill>
              </a:rPr>
              <a:pPr/>
              <a:t>6/27/2013</a:t>
            </a:fld>
            <a:endParaRPr lang="en-US" dirty="0">
              <a:solidFill>
                <a:srgbClr val="7F7F7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F7F7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7F7F7F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5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KA PP-Inside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3816"/>
            <a:ext cx="9162994" cy="69091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7413-3E96-4E81-870A-CFC634801CE8}" type="datetimeFigureOut">
              <a:rPr lang="en-GB" smtClean="0">
                <a:solidFill>
                  <a:srgbClr val="7F7F7F">
                    <a:tint val="75000"/>
                  </a:srgbClr>
                </a:solidFill>
              </a:rPr>
              <a:pPr/>
              <a:t>27/06/2013</a:t>
            </a:fld>
            <a:endParaRPr lang="en-GB" dirty="0">
              <a:solidFill>
                <a:srgbClr val="7F7F7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7F7F7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7B2C-AE22-498D-ADE4-EF8D119C6A0C}" type="slidenum">
              <a:rPr lang="en-GB" smtClean="0">
                <a:solidFill>
                  <a:srgbClr val="7F7F7F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7F7F7F">
                  <a:tint val="75000"/>
                </a:srgbClr>
              </a:solidFill>
            </a:endParaRPr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" name="Picture 25" descr="TUOM_4COL_TY_NEG_cropped_300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1" y="0"/>
            <a:ext cx="1421606" cy="122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77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b="1" dirty="0"/>
              <a:t>SKA Signal &amp; Data Transport</a:t>
            </a:r>
            <a:br>
              <a:rPr lang="en-GB" sz="2400" b="1" dirty="0"/>
            </a:br>
            <a:r>
              <a:rPr lang="en-GB" sz="2400" b="1" dirty="0"/>
              <a:t>Synchronisation &amp; Timing</a:t>
            </a:r>
            <a:br>
              <a:rPr lang="en-GB" sz="2400" b="1" dirty="0"/>
            </a:br>
            <a:r>
              <a:rPr lang="en-GB" sz="2400" b="1" dirty="0" smtClean="0"/>
              <a:t>Interface Workshop</a:t>
            </a:r>
            <a:br>
              <a:rPr lang="en-GB" sz="2400" b="1" dirty="0" smtClean="0"/>
            </a:br>
            <a:r>
              <a:rPr lang="en-GB" sz="2400" b="1" dirty="0" smtClean="0"/>
              <a:t>Summary of </a:t>
            </a:r>
            <a:r>
              <a:rPr lang="en-GB" sz="2400" b="1" dirty="0" err="1" smtClean="0"/>
              <a:t>Bilaterals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252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SADT Overall 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Total ICD count is currently </a:t>
            </a:r>
            <a:r>
              <a:rPr lang="en-GB" sz="1800" dirty="0" smtClean="0"/>
              <a:t>37 </a:t>
            </a:r>
            <a:r>
              <a:rPr lang="en-GB" sz="1800" dirty="0" smtClean="0"/>
              <a:t>system level ICDs across </a:t>
            </a:r>
            <a:r>
              <a:rPr lang="en-GB" sz="1800" dirty="0" smtClean="0"/>
              <a:t>6 </a:t>
            </a:r>
            <a:r>
              <a:rPr lang="en-GB" sz="1800" dirty="0" smtClean="0"/>
              <a:t>Elements</a:t>
            </a:r>
          </a:p>
          <a:p>
            <a:endParaRPr lang="en-GB" sz="1800" dirty="0"/>
          </a:p>
          <a:p>
            <a:r>
              <a:rPr lang="en-GB" sz="1800" dirty="0" smtClean="0"/>
              <a:t>LFAA			3 ICDs</a:t>
            </a:r>
          </a:p>
          <a:p>
            <a:r>
              <a:rPr lang="en-GB" sz="1800" dirty="0" smtClean="0"/>
              <a:t>DISHES		7 ICDs</a:t>
            </a:r>
          </a:p>
          <a:p>
            <a:r>
              <a:rPr lang="en-GB" sz="1800" dirty="0" smtClean="0"/>
              <a:t>CSP			12 ICDs</a:t>
            </a:r>
          </a:p>
          <a:p>
            <a:r>
              <a:rPr lang="en-GB" sz="1800" dirty="0" smtClean="0"/>
              <a:t>TM			? Unable to proceed</a:t>
            </a:r>
          </a:p>
          <a:p>
            <a:r>
              <a:rPr lang="en-GB" sz="1800" dirty="0" smtClean="0"/>
              <a:t>SDP			10 ICDs</a:t>
            </a:r>
          </a:p>
          <a:p>
            <a:r>
              <a:rPr lang="en-GB" sz="1800" dirty="0"/>
              <a:t>INFRA		At least 3 </a:t>
            </a:r>
            <a:r>
              <a:rPr lang="en-GB" sz="1800" dirty="0" smtClean="0"/>
              <a:t>ICDs (one </a:t>
            </a:r>
            <a:r>
              <a:rPr lang="en-GB" sz="1800" dirty="0"/>
              <a:t>per telescope)</a:t>
            </a:r>
          </a:p>
          <a:p>
            <a:r>
              <a:rPr lang="en-GB" sz="1800" dirty="0"/>
              <a:t>AIV			2 ICD confirmed for SAT</a:t>
            </a:r>
          </a:p>
          <a:p>
            <a:pPr marL="0" lvl="4" indent="0">
              <a:buNone/>
            </a:pPr>
            <a:r>
              <a:rPr lang="en-GB" sz="1800" dirty="0"/>
              <a:t>				2 </a:t>
            </a:r>
            <a:r>
              <a:rPr lang="en-GB" sz="1800" dirty="0"/>
              <a:t>possible ICDs for Site </a:t>
            </a:r>
            <a:r>
              <a:rPr lang="en-GB" sz="1800" dirty="0"/>
              <a:t>Network (TBC)</a:t>
            </a:r>
            <a:endParaRPr lang="en-GB" sz="1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9084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9992" y="6237312"/>
            <a:ext cx="4248472" cy="3600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SADT </a:t>
            </a:r>
            <a:r>
              <a:rPr lang="en-GB" dirty="0" smtClean="0"/>
              <a:t>Interface </a:t>
            </a: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086" y="1412776"/>
            <a:ext cx="9036496" cy="5328592"/>
          </a:xfrm>
        </p:spPr>
        <p:txBody>
          <a:bodyPr>
            <a:noAutofit/>
          </a:bodyPr>
          <a:lstStyle/>
          <a:p>
            <a:r>
              <a:rPr lang="en-GB" sz="1400" b="1" dirty="0" smtClean="0"/>
              <a:t>LFAA</a:t>
            </a:r>
            <a:r>
              <a:rPr lang="en-GB" sz="1400" dirty="0" smtClean="0"/>
              <a:t>			</a:t>
            </a:r>
            <a:r>
              <a:rPr lang="en-GB" sz="1400" dirty="0" smtClean="0">
                <a:solidFill>
                  <a:srgbClr val="FF0000"/>
                </a:solidFill>
              </a:rPr>
              <a:t>Baseline + LFAAA design differences, location of </a:t>
            </a:r>
            <a:r>
              <a:rPr lang="en-GB" sz="1400" dirty="0" smtClean="0">
                <a:solidFill>
                  <a:srgbClr val="FF0000"/>
                </a:solidFill>
              </a:rPr>
              <a:t>beam former/CSP</a:t>
            </a:r>
            <a:r>
              <a:rPr lang="en-GB" sz="1400" dirty="0"/>
              <a:t> </a:t>
            </a:r>
            <a:r>
              <a:rPr lang="en-GB" sz="1400" dirty="0" smtClean="0"/>
              <a:t>-        </a:t>
            </a:r>
            <a:r>
              <a:rPr lang="en-GB" sz="1400" b="1" u="sng" dirty="0" smtClean="0">
                <a:solidFill>
                  <a:srgbClr val="FF0000"/>
                </a:solidFill>
              </a:rPr>
              <a:t>Architecture</a:t>
            </a:r>
            <a:endParaRPr lang="en-GB" sz="1400" b="1" u="sng" dirty="0" smtClean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r>
              <a:rPr lang="en-GB" sz="1400" dirty="0"/>
              <a:t>Unlikely to resolve how we connect to the LFAA until PDR</a:t>
            </a:r>
            <a:r>
              <a:rPr lang="en-GB" sz="1400" dirty="0" smtClean="0"/>
              <a:t>?</a:t>
            </a:r>
          </a:p>
          <a:p>
            <a:r>
              <a:rPr lang="en-GB" sz="1400" b="1" dirty="0" smtClean="0"/>
              <a:t>DISHES</a:t>
            </a:r>
            <a:r>
              <a:rPr lang="en-GB" sz="1400" dirty="0" smtClean="0"/>
              <a:t>		</a:t>
            </a:r>
            <a:r>
              <a:rPr lang="en-GB" sz="1400" dirty="0" smtClean="0"/>
              <a:t>Timing interface </a:t>
            </a:r>
            <a:r>
              <a:rPr lang="en-GB" sz="1400" dirty="0" smtClean="0"/>
              <a:t>boundaries need to be defined by T0+12 weeks. 						</a:t>
            </a:r>
            <a:r>
              <a:rPr lang="en-GB" sz="1400" dirty="0" smtClean="0"/>
              <a:t>	</a:t>
            </a:r>
            <a:r>
              <a:rPr lang="en-GB" sz="1400" dirty="0"/>
              <a:t>	</a:t>
            </a:r>
            <a:r>
              <a:rPr lang="en-GB" sz="1400" dirty="0" smtClean="0"/>
              <a:t>This </a:t>
            </a:r>
            <a:r>
              <a:rPr lang="en-GB" sz="1400" dirty="0" smtClean="0"/>
              <a:t>will drive verification</a:t>
            </a:r>
            <a:r>
              <a:rPr lang="en-GB" sz="1400" dirty="0" smtClean="0"/>
              <a:t>.</a:t>
            </a:r>
          </a:p>
          <a:p>
            <a:pPr marL="0" lvl="4" indent="0">
              <a:buNone/>
            </a:pPr>
            <a:r>
              <a:rPr lang="en-GB" sz="1400" dirty="0" smtClean="0"/>
              <a:t>				Location </a:t>
            </a:r>
            <a:r>
              <a:rPr lang="en-GB" sz="1400" dirty="0"/>
              <a:t>of beam </a:t>
            </a:r>
            <a:r>
              <a:rPr lang="en-GB" sz="1400" dirty="0" smtClean="0"/>
              <a:t>former/CSP needs to be decided to proceed with work - </a:t>
            </a:r>
            <a:r>
              <a:rPr lang="en-GB" sz="1400" b="1" u="sng" dirty="0" smtClean="0">
                <a:solidFill>
                  <a:srgbClr val="FF0000"/>
                </a:solidFill>
              </a:rPr>
              <a:t>Requirements</a:t>
            </a:r>
          </a:p>
          <a:p>
            <a:r>
              <a:rPr lang="en-GB" sz="1400" b="1" dirty="0" smtClean="0"/>
              <a:t>CSP</a:t>
            </a:r>
            <a:r>
              <a:rPr lang="en-GB" sz="1400" dirty="0" smtClean="0"/>
              <a:t>			CSP remote access network – who own this</a:t>
            </a:r>
            <a:r>
              <a:rPr lang="en-GB" sz="1400" dirty="0" smtClean="0"/>
              <a:t>?                                              </a:t>
            </a:r>
            <a:r>
              <a:rPr lang="en-GB" sz="1400" b="1" u="sng" dirty="0" smtClean="0">
                <a:solidFill>
                  <a:srgbClr val="FF0000"/>
                </a:solidFill>
              </a:rPr>
              <a:t>Architecture</a:t>
            </a:r>
          </a:p>
          <a:p>
            <a:pPr marL="0" lvl="1" indent="0">
              <a:buNone/>
            </a:pPr>
            <a:r>
              <a:rPr lang="en-GB" sz="1400" dirty="0">
                <a:solidFill>
                  <a:srgbClr val="FF0000"/>
                </a:solidFill>
              </a:rPr>
              <a:t>	</a:t>
            </a:r>
            <a:r>
              <a:rPr lang="en-GB" sz="1400" dirty="0" smtClean="0">
                <a:solidFill>
                  <a:srgbClr val="FF0000"/>
                </a:solidFill>
              </a:rPr>
              <a:t>			Maintenance / policing / governance </a:t>
            </a:r>
            <a:r>
              <a:rPr lang="en-GB" sz="1400" dirty="0">
                <a:solidFill>
                  <a:srgbClr val="FF0000"/>
                </a:solidFill>
              </a:rPr>
              <a:t>and security </a:t>
            </a:r>
            <a:r>
              <a:rPr lang="en-GB" sz="1400" dirty="0">
                <a:solidFill>
                  <a:srgbClr val="FF0000"/>
                </a:solidFill>
              </a:rPr>
              <a:t>of network </a:t>
            </a:r>
            <a:r>
              <a:rPr lang="en-GB" sz="1400" dirty="0" smtClean="0">
                <a:solidFill>
                  <a:srgbClr val="FF0000"/>
                </a:solidFill>
              </a:rPr>
              <a:t>integrity –      </a:t>
            </a:r>
            <a:r>
              <a:rPr lang="en-GB" sz="1400" b="1" u="sng" dirty="0" smtClean="0">
                <a:solidFill>
                  <a:srgbClr val="FF0000"/>
                </a:solidFill>
              </a:rPr>
              <a:t>Requirements</a:t>
            </a:r>
          </a:p>
          <a:p>
            <a:r>
              <a:rPr lang="en-GB" sz="1400" b="1" dirty="0" smtClean="0">
                <a:solidFill>
                  <a:srgbClr val="FF0000"/>
                </a:solidFill>
              </a:rPr>
              <a:t>TM</a:t>
            </a:r>
            <a:r>
              <a:rPr lang="en-GB" sz="1400" dirty="0" smtClean="0">
                <a:solidFill>
                  <a:srgbClr val="FF0000"/>
                </a:solidFill>
              </a:rPr>
              <a:t>			No clear definition of top level architecture. </a:t>
            </a:r>
            <a:r>
              <a:rPr lang="en-GB" sz="1400" dirty="0" smtClean="0">
                <a:solidFill>
                  <a:srgbClr val="FF0000"/>
                </a:solidFill>
              </a:rPr>
              <a:t>					       </a:t>
            </a:r>
            <a:r>
              <a:rPr lang="en-GB" sz="1400" b="1" u="sng" dirty="0" smtClean="0">
                <a:solidFill>
                  <a:srgbClr val="FF0000"/>
                </a:solidFill>
              </a:rPr>
              <a:t>Architecture</a:t>
            </a:r>
            <a:endParaRPr lang="en-GB" sz="1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400" dirty="0" smtClean="0">
                <a:solidFill>
                  <a:srgbClr val="FF0000"/>
                </a:solidFill>
              </a:rPr>
              <a:t>				Unable </a:t>
            </a:r>
            <a:r>
              <a:rPr lang="en-GB" sz="1400" dirty="0">
                <a:solidFill>
                  <a:srgbClr val="FF0000"/>
                </a:solidFill>
              </a:rPr>
              <a:t>to proceed with </a:t>
            </a:r>
            <a:r>
              <a:rPr lang="en-GB" sz="1400" dirty="0" smtClean="0">
                <a:solidFill>
                  <a:srgbClr val="FF0000"/>
                </a:solidFill>
              </a:rPr>
              <a:t>interface</a:t>
            </a:r>
            <a:r>
              <a:rPr lang="en-GB" sz="1400" dirty="0" smtClean="0">
                <a:solidFill>
                  <a:srgbClr val="FF0000"/>
                </a:solidFill>
              </a:rPr>
              <a:t> definitions</a:t>
            </a:r>
          </a:p>
          <a:p>
            <a:pPr marL="0" lvl="1" indent="0">
              <a:buNone/>
            </a:pPr>
            <a:r>
              <a:rPr lang="en-GB" sz="1400" dirty="0">
                <a:solidFill>
                  <a:srgbClr val="FF0000"/>
                </a:solidFill>
              </a:rPr>
              <a:t>				Maintenance / policing / governance and security of network </a:t>
            </a:r>
            <a:r>
              <a:rPr lang="en-GB" sz="1400" dirty="0" smtClean="0">
                <a:solidFill>
                  <a:srgbClr val="FF0000"/>
                </a:solidFill>
              </a:rPr>
              <a:t>integrity –      </a:t>
            </a:r>
            <a:r>
              <a:rPr lang="en-GB" sz="1400" b="1" u="sng" dirty="0" smtClean="0">
                <a:solidFill>
                  <a:srgbClr val="FF0000"/>
                </a:solidFill>
              </a:rPr>
              <a:t>Requirements</a:t>
            </a:r>
          </a:p>
          <a:p>
            <a:r>
              <a:rPr lang="en-GB" sz="1400" b="1" dirty="0" smtClean="0"/>
              <a:t>SDP</a:t>
            </a:r>
            <a:r>
              <a:rPr lang="en-GB" sz="1400" dirty="0" smtClean="0"/>
              <a:t>			Locations of SDPs unclear – will affect </a:t>
            </a:r>
            <a:r>
              <a:rPr lang="en-GB" sz="1400" dirty="0" smtClean="0"/>
              <a:t>interfaces – Requirements              </a:t>
            </a:r>
            <a:r>
              <a:rPr lang="en-GB" sz="1400" b="1" u="sng" dirty="0" smtClean="0">
                <a:solidFill>
                  <a:srgbClr val="FF0000"/>
                </a:solidFill>
              </a:rPr>
              <a:t>Architecture</a:t>
            </a:r>
            <a:endParaRPr lang="en-GB" sz="1400" b="1" u="sng" dirty="0" smtClean="0">
              <a:solidFill>
                <a:srgbClr val="FF0000"/>
              </a:solidFill>
            </a:endParaRPr>
          </a:p>
          <a:p>
            <a:pPr marL="0" lvl="4" indent="0">
              <a:buNone/>
            </a:pPr>
            <a:r>
              <a:rPr lang="en-GB" sz="1400" dirty="0" smtClean="0"/>
              <a:t>				Inclusion </a:t>
            </a:r>
            <a:r>
              <a:rPr lang="en-GB" sz="1400" dirty="0"/>
              <a:t>of </a:t>
            </a:r>
            <a:r>
              <a:rPr lang="en-GB" sz="1400" dirty="0" smtClean="0"/>
              <a:t>S.A. NIP as a separate </a:t>
            </a:r>
            <a:r>
              <a:rPr lang="en-GB" sz="1400" dirty="0" smtClean="0"/>
              <a:t>interface</a:t>
            </a:r>
            <a:r>
              <a:rPr lang="en-GB" sz="1400" dirty="0" smtClean="0"/>
              <a:t> </a:t>
            </a:r>
            <a:r>
              <a:rPr lang="en-GB" sz="1400" dirty="0" smtClean="0"/>
              <a:t>from CSP is news to SADT </a:t>
            </a:r>
            <a:endParaRPr lang="en-GB" sz="1400" dirty="0"/>
          </a:p>
          <a:p>
            <a:pPr marL="0" lvl="8" indent="0"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				SDP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have no flexibility in defining I/F protocols – steered by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Industry</a:t>
            </a:r>
          </a:p>
          <a:p>
            <a:pPr marL="0" lvl="8" indent="0">
              <a:buNone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1400" dirty="0">
                <a:solidFill>
                  <a:srgbClr val="FF0000"/>
                </a:solidFill>
              </a:rPr>
              <a:t>	</a:t>
            </a:r>
            <a:r>
              <a:rPr lang="en-GB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Maintenance </a:t>
            </a:r>
            <a:r>
              <a:rPr lang="en-GB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 policing / governance and security of network </a:t>
            </a:r>
            <a:r>
              <a:rPr lang="en-GB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integrity –      </a:t>
            </a:r>
            <a:r>
              <a:rPr lang="en-GB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Requirements</a:t>
            </a:r>
          </a:p>
          <a:p>
            <a:r>
              <a:rPr lang="en-GB" sz="1400" b="1" dirty="0" smtClean="0"/>
              <a:t>INFRA</a:t>
            </a:r>
            <a:r>
              <a:rPr lang="en-GB" sz="1400" dirty="0"/>
              <a:t>		</a:t>
            </a:r>
            <a:r>
              <a:rPr lang="en-GB" sz="1400" dirty="0" smtClean="0"/>
              <a:t>	Require </a:t>
            </a:r>
            <a:r>
              <a:rPr lang="en-GB" sz="1400" dirty="0"/>
              <a:t>SKA topology, location of </a:t>
            </a:r>
            <a:r>
              <a:rPr lang="en-GB" sz="1400" dirty="0" smtClean="0"/>
              <a:t>CSPs (both sites), &amp; </a:t>
            </a:r>
            <a:r>
              <a:rPr lang="en-GB" sz="1400" dirty="0"/>
              <a:t>SDP in S.A</a:t>
            </a:r>
            <a:r>
              <a:rPr lang="en-GB" sz="1400" dirty="0" smtClean="0"/>
              <a:t>., -        </a:t>
            </a:r>
            <a:r>
              <a:rPr lang="en-GB" sz="1400" b="1" u="sng" dirty="0" smtClean="0">
                <a:solidFill>
                  <a:srgbClr val="FF0000"/>
                </a:solidFill>
              </a:rPr>
              <a:t>Architecture</a:t>
            </a:r>
            <a:endParaRPr lang="en-GB" sz="1400" b="1" u="sng" dirty="0">
              <a:solidFill>
                <a:srgbClr val="FF0000"/>
              </a:solidFill>
            </a:endParaRPr>
          </a:p>
          <a:p>
            <a:pPr marL="0" indent="0">
              <a:buFont typeface="Arial"/>
              <a:buNone/>
            </a:pPr>
            <a:r>
              <a:rPr lang="en-GB" sz="1400" dirty="0"/>
              <a:t>	</a:t>
            </a:r>
            <a:r>
              <a:rPr lang="en-GB" sz="1400" dirty="0"/>
              <a:t>			Accommodation of BMS network is </a:t>
            </a:r>
            <a:r>
              <a:rPr lang="en-GB" sz="1400" dirty="0" smtClean="0"/>
              <a:t>new</a:t>
            </a:r>
            <a:r>
              <a:rPr lang="en-GB" sz="1400" dirty="0"/>
              <a:t> </a:t>
            </a:r>
            <a:r>
              <a:rPr lang="en-GB" sz="1400" dirty="0" smtClean="0"/>
              <a:t>– implications TBD.</a:t>
            </a:r>
            <a:endParaRPr lang="en-GB" sz="1400" dirty="0"/>
          </a:p>
          <a:p>
            <a:pPr marL="0" indent="0">
              <a:buFont typeface="Arial"/>
              <a:buNone/>
            </a:pPr>
            <a:r>
              <a:rPr lang="en-GB" sz="1400" dirty="0"/>
              <a:t>	</a:t>
            </a:r>
            <a:r>
              <a:rPr lang="en-GB" sz="1400" dirty="0"/>
              <a:t>			Need visibility of redundancy requirements from Con Ops, </a:t>
            </a:r>
            <a:r>
              <a:rPr lang="en-GB" sz="1400" dirty="0" smtClean="0"/>
              <a:t>                          </a:t>
            </a:r>
            <a:r>
              <a:rPr lang="en-GB" sz="1400" b="1" u="sng" dirty="0" smtClean="0">
                <a:solidFill>
                  <a:srgbClr val="FF0000"/>
                </a:solidFill>
              </a:rPr>
              <a:t>Con Ops</a:t>
            </a:r>
            <a:endParaRPr lang="en-GB" sz="1400" b="1" u="sng" dirty="0">
              <a:solidFill>
                <a:srgbClr val="FF0000"/>
              </a:solidFill>
            </a:endParaRPr>
          </a:p>
          <a:p>
            <a:pPr marL="0" indent="0">
              <a:buFont typeface="Arial"/>
              <a:buNone/>
            </a:pPr>
            <a:r>
              <a:rPr lang="en-GB" sz="1400" dirty="0"/>
              <a:t>	</a:t>
            </a:r>
            <a:r>
              <a:rPr lang="en-GB" sz="1400" dirty="0"/>
              <a:t>			Need explicit visibility of SKA 2 support requirement </a:t>
            </a:r>
            <a:r>
              <a:rPr lang="en-GB" sz="1400" dirty="0" smtClean="0"/>
              <a:t>– cost implications     </a:t>
            </a:r>
            <a:r>
              <a:rPr lang="en-GB" sz="1400" b="1" u="sng" dirty="0" smtClean="0">
                <a:solidFill>
                  <a:srgbClr val="FF0000"/>
                </a:solidFill>
              </a:rPr>
              <a:t>Requirements</a:t>
            </a:r>
          </a:p>
          <a:p>
            <a:r>
              <a:rPr lang="en-GB" sz="1400" b="1" dirty="0" smtClean="0"/>
              <a:t>AIV			Architecture uncertainty wrt high frequency phase distribution	</a:t>
            </a:r>
            <a:r>
              <a:rPr lang="en-GB" sz="1400" b="1" dirty="0"/>
              <a:t> </a:t>
            </a:r>
            <a:r>
              <a:rPr lang="en-GB" sz="1400" b="1" dirty="0" smtClean="0"/>
              <a:t>      </a:t>
            </a:r>
            <a:r>
              <a:rPr lang="en-GB" sz="1400" b="1" u="sng" dirty="0" smtClean="0">
                <a:solidFill>
                  <a:srgbClr val="FF0000"/>
                </a:solidFill>
              </a:rPr>
              <a:t>Architecture</a:t>
            </a:r>
            <a:endParaRPr lang="en-GB" sz="14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400" dirty="0" smtClean="0"/>
              <a:t>				ICDs </a:t>
            </a:r>
            <a:r>
              <a:rPr lang="en-GB" sz="1400" dirty="0"/>
              <a:t>for existing precursor clocks still in work</a:t>
            </a:r>
            <a:r>
              <a:rPr lang="en-GB" sz="1400" dirty="0" smtClean="0"/>
              <a:t>.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			ICD requirement for site network TBC (may be with TM instead of AIV)</a:t>
            </a: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0313476"/>
      </p:ext>
    </p:extLst>
  </p:cSld>
  <p:clrMapOvr>
    <a:masterClrMapping/>
  </p:clrMapOvr>
</p:sld>
</file>

<file path=ppt/theme/theme1.xml><?xml version="1.0" encoding="utf-8"?>
<a:theme xmlns:a="http://schemas.openxmlformats.org/drawingml/2006/main" name="SKA_Presentation_Theme">
  <a:themeElements>
    <a:clrScheme name="SKA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00AEEF"/>
      </a:accent1>
      <a:accent2>
        <a:srgbClr val="0054A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4A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27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SKA_Presentation_Theme</vt:lpstr>
      <vt:lpstr>SKA Signal &amp; Data Transport Synchronisation &amp; Timing Interface Workshop Summary of Bilaterals </vt:lpstr>
      <vt:lpstr>  SADT Overall Summary</vt:lpstr>
      <vt:lpstr>  SADT Interface Summary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 Signal &amp; Data Transport Synchronisation &amp; Timing Interface Workshop Summary of Bilaterals</dc:title>
  <dc:creator>Althea Wilkinson</dc:creator>
  <cp:lastModifiedBy>Paul Carr</cp:lastModifiedBy>
  <cp:revision>15</cp:revision>
  <cp:lastPrinted>2013-06-27T07:31:11Z</cp:lastPrinted>
  <dcterms:created xsi:type="dcterms:W3CDTF">2013-06-27T06:34:58Z</dcterms:created>
  <dcterms:modified xsi:type="dcterms:W3CDTF">2013-06-27T11:29:34Z</dcterms:modified>
</cp:coreProperties>
</file>