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2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9012-7008-4E81-BC72-89BF7CC0E508}" type="datetimeFigureOut">
              <a:rPr lang="en-GB" smtClean="0"/>
              <a:t>27/06/2013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BEAD-E48F-43F1-B44F-81F1D0F43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70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9012-7008-4E81-BC72-89BF7CC0E508}" type="datetimeFigureOut">
              <a:rPr lang="en-GB" smtClean="0"/>
              <a:t>27/06/2013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BEAD-E48F-43F1-B44F-81F1D0F43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15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9012-7008-4E81-BC72-89BF7CC0E508}" type="datetimeFigureOut">
              <a:rPr lang="en-GB" smtClean="0"/>
              <a:t>27/06/2013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BEAD-E48F-43F1-B44F-81F1D0F43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643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1325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67640" y="18864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402902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67640" y="18864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9151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67640" y="18864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7656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67640" y="18864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882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67640" y="188640"/>
            <a:ext cx="8229240" cy="59371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191728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67640" y="18864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6285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67640" y="18864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563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9012-7008-4E81-BC72-89BF7CC0E508}" type="datetimeFigureOut">
              <a:rPr lang="en-GB" smtClean="0"/>
              <a:t>27/06/2013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BEAD-E48F-43F1-B44F-81F1D0F43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321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67640" y="18864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79072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67640" y="18864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76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67640" y="18864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33258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67640" y="18864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980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9012-7008-4E81-BC72-89BF7CC0E508}" type="datetimeFigureOut">
              <a:rPr lang="en-GB" smtClean="0"/>
              <a:t>27/06/2013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BEAD-E48F-43F1-B44F-81F1D0F43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631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9012-7008-4E81-BC72-89BF7CC0E508}" type="datetimeFigureOut">
              <a:rPr lang="en-GB" smtClean="0"/>
              <a:t>27/06/2013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BEAD-E48F-43F1-B44F-81F1D0F43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3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9012-7008-4E81-BC72-89BF7CC0E508}" type="datetimeFigureOut">
              <a:rPr lang="en-GB" smtClean="0"/>
              <a:t>27/06/2013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BEAD-E48F-43F1-B44F-81F1D0F43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62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9012-7008-4E81-BC72-89BF7CC0E508}" type="datetimeFigureOut">
              <a:rPr lang="en-GB" smtClean="0"/>
              <a:t>27/06/2013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BEAD-E48F-43F1-B44F-81F1D0F43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968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9012-7008-4E81-BC72-89BF7CC0E508}" type="datetimeFigureOut">
              <a:rPr lang="en-GB" smtClean="0"/>
              <a:t>27/06/2013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BEAD-E48F-43F1-B44F-81F1D0F43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32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9012-7008-4E81-BC72-89BF7CC0E508}" type="datetimeFigureOut">
              <a:rPr lang="en-GB" smtClean="0"/>
              <a:t>27/06/2013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BEAD-E48F-43F1-B44F-81F1D0F43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6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9012-7008-4E81-BC72-89BF7CC0E508}" type="datetimeFigureOut">
              <a:rPr lang="en-GB" smtClean="0"/>
              <a:t>27/06/2013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BEAD-E48F-43F1-B44F-81F1D0F43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395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9012-7008-4E81-BC72-89BF7CC0E508}" type="datetimeFigureOut">
              <a:rPr lang="en-GB" smtClean="0"/>
              <a:t>27/06/2013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EBEAD-E48F-43F1-B44F-81F1D0F43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6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7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-23760"/>
            <a:ext cx="9162720" cy="6908760"/>
          </a:xfrm>
          <a:prstGeom prst="rect">
            <a:avLst/>
          </a:prstGeom>
        </p:spPr>
      </p:pic>
      <p:sp>
        <p:nvSpPr>
          <p:cNvPr id="38" name="CustomShape 1"/>
          <p:cNvSpPr/>
          <p:nvPr/>
        </p:nvSpPr>
        <p:spPr>
          <a:xfrm>
            <a:off x="0" y="-23760"/>
            <a:ext cx="288000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 defTabSz="457200"/>
            <a:r>
              <a:rPr lang="en-ZA">
                <a:solidFill>
                  <a:srgbClr val="CCCCCC"/>
                </a:solidFill>
                <a:latin typeface="Calibri"/>
              </a:rPr>
              <a:t>Science Data Processor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title"/>
          </p:nvPr>
        </p:nvSpPr>
        <p:spPr>
          <a:xfrm>
            <a:off x="467640" y="18864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>
                <a:solidFill>
                  <a:srgbClr val="FFFFFF"/>
                </a:solidFill>
                <a:latin typeface="Arial"/>
              </a:rPr>
              <a:t>Click to edit the title text formatClick to edit Master title style</a:t>
            </a:r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 sz="3200">
                <a:solidFill>
                  <a:srgbClr val="7F7F7F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3200">
                <a:solidFill>
                  <a:srgbClr val="7F7F7F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3200">
                <a:solidFill>
                  <a:srgbClr val="7F7F7F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3200">
                <a:solidFill>
                  <a:srgbClr val="7F7F7F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3200">
                <a:solidFill>
                  <a:srgbClr val="7F7F7F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3200">
                <a:solidFill>
                  <a:srgbClr val="7F7F7F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7F7F7F"/>
                </a:solidFill>
                <a:latin typeface="Arial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n-US" sz="2800">
                <a:solidFill>
                  <a:srgbClr val="7F7F7F"/>
                </a:solidFill>
                <a:latin typeface="Aria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2400">
                <a:solidFill>
                  <a:srgbClr val="7F7F7F"/>
                </a:solidFill>
                <a:latin typeface="Aria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n-US" sz="2000">
                <a:solidFill>
                  <a:srgbClr val="7F7F7F"/>
                </a:solidFill>
                <a:latin typeface="Arial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2000">
                <a:solidFill>
                  <a:srgbClr val="7F7F7F"/>
                </a:solidFill>
                <a:latin typeface="Arial"/>
              </a:rPr>
              <a:t>Fifth level</a:t>
            </a:r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defTabSz="457200"/>
            <a:r>
              <a:rPr lang="en-ZA" sz="1200">
                <a:solidFill>
                  <a:srgbClr val="ABABAB"/>
                </a:solidFill>
                <a:latin typeface="Calibri"/>
              </a:rPr>
              <a:t>13/06/19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pPr defTabSz="457200"/>
            <a:endParaRPr>
              <a:solidFill>
                <a:prstClr val="black"/>
              </a:solidFill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 defTabSz="457200"/>
            <a:fld id="{FA45DBD2-0C2D-48BE-9BC2-1B728EEAB034}" type="slidenum">
              <a:rPr lang="en-ZA" sz="1200">
                <a:solidFill>
                  <a:srgbClr val="ABABAB"/>
                </a:solidFill>
                <a:latin typeface="Calibri"/>
              </a:rPr>
              <a:pPr algn="r" defTabSz="457200"/>
              <a:t>‹#›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44" name="Line 7"/>
          <p:cNvSpPr/>
          <p:nvPr/>
        </p:nvSpPr>
        <p:spPr>
          <a:xfrm>
            <a:off x="323280" y="1412640"/>
            <a:ext cx="8425080" cy="0"/>
          </a:xfrm>
          <a:prstGeom prst="line">
            <a:avLst/>
          </a:prstGeom>
          <a:ln w="19080">
            <a:solidFill>
              <a:srgbClr val="00AAE9"/>
            </a:solidFill>
            <a:round/>
          </a:ln>
        </p:spPr>
      </p:sp>
    </p:spTree>
    <p:extLst>
      <p:ext uri="{BB962C8B-B14F-4D97-AF65-F5344CB8AC3E}">
        <p14:creationId xmlns:p14="http://schemas.microsoft.com/office/powerpoint/2010/main" val="85713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SDP-lead Interfaces</a:t>
            </a:r>
            <a:br>
              <a:rPr lang="en-GB" dirty="0" smtClean="0"/>
            </a:b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Bojan</a:t>
            </a:r>
            <a:r>
              <a:rPr lang="en-GB" dirty="0" smtClean="0"/>
              <a:t> </a:t>
            </a:r>
            <a:r>
              <a:rPr lang="en-GB" dirty="0" err="1" smtClean="0"/>
              <a:t>Nikolic</a:t>
            </a:r>
            <a:r>
              <a:rPr lang="en-GB" dirty="0" smtClean="0"/>
              <a:t> &amp; Albert-Jan </a:t>
            </a:r>
            <a:r>
              <a:rPr lang="en-GB" dirty="0" err="1" smtClean="0"/>
              <a:t>Boonstra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242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 smtClean="0"/>
              <a:t>SDP – Telescope Manager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Two interfaces: M&amp;C and Metadata</a:t>
            </a:r>
          </a:p>
          <a:p>
            <a:r>
              <a:rPr lang="en-GB" dirty="0" smtClean="0"/>
              <a:t>Complex – will need to retain flexibility right into operations phase</a:t>
            </a:r>
          </a:p>
          <a:p>
            <a:r>
              <a:rPr lang="en-GB" dirty="0" err="1" smtClean="0"/>
              <a:t>ConOps</a:t>
            </a:r>
            <a:r>
              <a:rPr lang="en-GB" dirty="0" smtClean="0"/>
              <a:t> and detailed </a:t>
            </a:r>
            <a:r>
              <a:rPr lang="en-GB" i="1" dirty="0" smtClean="0"/>
              <a:t>use cases </a:t>
            </a:r>
            <a:r>
              <a:rPr lang="en-GB" dirty="0" smtClean="0"/>
              <a:t>are essential inputs to generate scope. </a:t>
            </a:r>
          </a:p>
          <a:p>
            <a:r>
              <a:rPr lang="en-GB" dirty="0" smtClean="0"/>
              <a:t>Begin by estimating: flexibility requirements and constraints on data flow rates, latencies</a:t>
            </a:r>
          </a:p>
          <a:p>
            <a:r>
              <a:rPr lang="en-GB" dirty="0" smtClean="0"/>
              <a:t>Operator interface provided by MGR</a:t>
            </a:r>
          </a:p>
          <a:p>
            <a:r>
              <a:rPr lang="en-GB" dirty="0" smtClean="0"/>
              <a:t>But, screens to be available </a:t>
            </a:r>
            <a:r>
              <a:rPr lang="en-GB" smtClean="0"/>
              <a:t>for direct display </a:t>
            </a:r>
            <a:r>
              <a:rPr lang="en-GB" dirty="0" smtClean="0"/>
              <a:t>of visibility, image </a:t>
            </a:r>
            <a:r>
              <a:rPr lang="en-GB" smtClean="0"/>
              <a:t>data from SDP</a:t>
            </a:r>
            <a:endParaRPr lang="en-GB" dirty="0" smtClean="0"/>
          </a:p>
          <a:p>
            <a:r>
              <a:rPr lang="en-GB" dirty="0" smtClean="0"/>
              <a:t>Unlikely to make significant progress before T0+12w</a:t>
            </a:r>
          </a:p>
          <a:p>
            <a:r>
              <a:rPr lang="en-GB" dirty="0" smtClean="0"/>
              <a:t>Have outline ICD defining protocols at PDR, but details of control points, data fields required </a:t>
            </a:r>
            <a:r>
              <a:rPr lang="en-GB" dirty="0" err="1" smtClean="0"/>
              <a:t>etc</a:t>
            </a:r>
            <a:r>
              <a:rPr lang="en-GB" dirty="0" smtClean="0"/>
              <a:t> only to be determined at CDR and after.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642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467640" y="18864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defTabSz="457200"/>
            <a:r>
              <a:rPr lang="en-US" sz="3200" dirty="0">
                <a:solidFill>
                  <a:srgbClr val="FFFFFF"/>
                </a:solidFill>
              </a:rPr>
              <a:t>SDP-CSP, SDP lead</a:t>
            </a:r>
            <a:endParaRPr dirty="0">
              <a:solidFill>
                <a:prstClr val="black"/>
              </a:solidFill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262080" y="1527010"/>
            <a:ext cx="8434800" cy="4525560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nl-NL" sz="1200" dirty="0">
                <a:solidFill>
                  <a:srgbClr val="7F7F7F"/>
                </a:solidFill>
              </a:rPr>
              <a:t>Contact SDP: Albert-Jan Boonstra, CSP: Brent Carlson</a:t>
            </a:r>
          </a:p>
          <a:p>
            <a:pPr defTabSz="457200"/>
            <a:endParaRPr lang="nl-NL" sz="1200" dirty="0">
              <a:solidFill>
                <a:srgbClr val="7F7F7F"/>
              </a:solidFill>
            </a:endParaRPr>
          </a:p>
          <a:p>
            <a:pPr defTabSz="457200"/>
            <a:r>
              <a:rPr lang="nl-NL" sz="1200" dirty="0">
                <a:solidFill>
                  <a:srgbClr val="7F7F7F"/>
                </a:solidFill>
              </a:rPr>
              <a:t>Interfaces: </a:t>
            </a:r>
          </a:p>
          <a:p>
            <a:pPr marL="285750" indent="-285750" defTabSz="457200">
              <a:buFont typeface="Arial"/>
              <a:buChar char="•"/>
            </a:pPr>
            <a:r>
              <a:rPr lang="nl-NL" sz="1200" dirty="0" err="1">
                <a:solidFill>
                  <a:srgbClr val="7F7F7F"/>
                </a:solidFill>
              </a:rPr>
              <a:t>visibilities</a:t>
            </a:r>
            <a:r>
              <a:rPr lang="nl-NL" sz="1200" dirty="0">
                <a:solidFill>
                  <a:srgbClr val="7F7F7F"/>
                </a:solidFill>
              </a:rPr>
              <a:t>,</a:t>
            </a:r>
          </a:p>
          <a:p>
            <a:pPr marL="285750" indent="-285750" defTabSz="457200">
              <a:buFont typeface="Arial"/>
              <a:buChar char="•"/>
            </a:pPr>
            <a:r>
              <a:rPr lang="nl-NL" sz="1200" dirty="0" err="1">
                <a:solidFill>
                  <a:srgbClr val="7F7F7F"/>
                </a:solidFill>
              </a:rPr>
              <a:t>processed</a:t>
            </a:r>
            <a:r>
              <a:rPr lang="nl-NL" sz="1200" dirty="0">
                <a:solidFill>
                  <a:srgbClr val="7F7F7F"/>
                </a:solidFill>
              </a:rPr>
              <a:t> pulsar dat /NIP (XML/FITS/TBD, small volume data)</a:t>
            </a:r>
          </a:p>
          <a:p>
            <a:pPr marL="285750" indent="-285750" defTabSz="457200">
              <a:buFont typeface="Arial"/>
              <a:buChar char="•"/>
            </a:pPr>
            <a:r>
              <a:rPr lang="nl-NL" sz="1200" dirty="0" err="1">
                <a:solidFill>
                  <a:srgbClr val="7F7F7F"/>
                </a:solidFill>
              </a:rPr>
              <a:t>beamformed</a:t>
            </a:r>
            <a:r>
              <a:rPr lang="nl-NL" sz="1200" dirty="0">
                <a:solidFill>
                  <a:srgbClr val="7F7F7F"/>
                </a:solidFill>
              </a:rPr>
              <a:t> data </a:t>
            </a:r>
            <a:r>
              <a:rPr lang="nl-NL" sz="1200" dirty="0" err="1">
                <a:solidFill>
                  <a:srgbClr val="7F7F7F"/>
                </a:solidFill>
              </a:rPr>
              <a:t>to</a:t>
            </a:r>
            <a:r>
              <a:rPr lang="nl-NL" sz="1200" dirty="0">
                <a:solidFill>
                  <a:srgbClr val="7F7F7F"/>
                </a:solidFill>
              </a:rPr>
              <a:t> SDP (</a:t>
            </a:r>
            <a:r>
              <a:rPr lang="nl-NL" sz="1200" dirty="0" err="1">
                <a:solidFill>
                  <a:srgbClr val="7F7F7F"/>
                </a:solidFill>
              </a:rPr>
              <a:t>commissioning</a:t>
            </a:r>
            <a:r>
              <a:rPr lang="nl-NL" sz="1200" dirty="0">
                <a:solidFill>
                  <a:srgbClr val="7F7F7F"/>
                </a:solidFill>
              </a:rPr>
              <a:t>,</a:t>
            </a:r>
            <a:r>
              <a:rPr lang="nl-NL" sz="1200" dirty="0">
                <a:solidFill>
                  <a:srgbClr val="7F7F7F"/>
                </a:solidFill>
              </a:rPr>
              <a:t> VDIF-TDB)</a:t>
            </a:r>
          </a:p>
          <a:p>
            <a:pPr marL="285750" indent="-285750" defTabSz="457200">
              <a:buFont typeface="Arial"/>
              <a:buChar char="•"/>
            </a:pPr>
            <a:r>
              <a:rPr lang="nl-NL" sz="1200" dirty="0">
                <a:solidFill>
                  <a:srgbClr val="7F7F7F"/>
                </a:solidFill>
              </a:rPr>
              <a:t>direct access data </a:t>
            </a:r>
            <a:r>
              <a:rPr lang="nl-NL" sz="1200" dirty="0" err="1">
                <a:solidFill>
                  <a:srgbClr val="7F7F7F"/>
                </a:solidFill>
              </a:rPr>
              <a:t>to</a:t>
            </a:r>
            <a:r>
              <a:rPr lang="nl-NL" sz="1200" dirty="0">
                <a:solidFill>
                  <a:srgbClr val="7F7F7F"/>
                </a:solidFill>
              </a:rPr>
              <a:t> SDP (</a:t>
            </a:r>
            <a:r>
              <a:rPr lang="nl-NL" sz="1200" dirty="0" err="1">
                <a:solidFill>
                  <a:srgbClr val="7F7F7F"/>
                </a:solidFill>
              </a:rPr>
              <a:t>commissioning</a:t>
            </a:r>
            <a:r>
              <a:rPr lang="nl-NL" sz="1200" dirty="0">
                <a:solidFill>
                  <a:srgbClr val="7F7F7F"/>
                </a:solidFill>
              </a:rPr>
              <a:t>, CSP input buffer)</a:t>
            </a:r>
          </a:p>
          <a:p>
            <a:pPr defTabSz="457200"/>
            <a:endParaRPr lang="nl-NL" sz="1200" dirty="0">
              <a:solidFill>
                <a:srgbClr val="7F7F7F"/>
              </a:solidFill>
            </a:endParaRPr>
          </a:p>
          <a:p>
            <a:pPr defTabSz="457200"/>
            <a:r>
              <a:rPr lang="nl-NL" sz="1200" dirty="0" smtClean="0">
                <a:solidFill>
                  <a:srgbClr val="7F7F7F"/>
                </a:solidFill>
              </a:rPr>
              <a:t>Metadata</a:t>
            </a:r>
            <a:endParaRPr lang="nl-NL" sz="1200" dirty="0">
              <a:solidFill>
                <a:srgbClr val="7F7F7F"/>
              </a:solidFill>
            </a:endParaRPr>
          </a:p>
          <a:p>
            <a:pPr marL="285750" indent="-285750" defTabSz="457200">
              <a:buFont typeface="Arial"/>
              <a:buChar char="•"/>
            </a:pPr>
            <a:r>
              <a:rPr lang="nl-NL" sz="1200" dirty="0" smtClean="0">
                <a:solidFill>
                  <a:srgbClr val="7F7F7F"/>
                </a:solidFill>
              </a:rPr>
              <a:t>Who calculates (u,v,w, weight)</a:t>
            </a:r>
            <a:endParaRPr lang="nl-NL" sz="1200" dirty="0">
              <a:solidFill>
                <a:srgbClr val="7F7F7F"/>
              </a:solidFill>
            </a:endParaRPr>
          </a:p>
          <a:p>
            <a:pPr marL="285750" indent="-285750" defTabSz="457200">
              <a:buFont typeface="Arial"/>
              <a:buChar char="•"/>
            </a:pPr>
            <a:r>
              <a:rPr lang="nl-NL" sz="1200" dirty="0">
                <a:solidFill>
                  <a:srgbClr val="7F7F7F"/>
                </a:solidFill>
              </a:rPr>
              <a:t>RFI flagging/excision, in- and post correlation, overflow flagging, bit pattern </a:t>
            </a:r>
          </a:p>
          <a:p>
            <a:pPr marL="285750" indent="-285750" defTabSz="457200">
              <a:buFont typeface="Arial"/>
              <a:buChar char="•"/>
            </a:pPr>
            <a:r>
              <a:rPr lang="nl-NL" sz="1200" dirty="0">
                <a:solidFill>
                  <a:srgbClr val="7F7F7F"/>
                </a:solidFill>
              </a:rPr>
              <a:t>P</a:t>
            </a:r>
            <a:r>
              <a:rPr lang="nl-NL" sz="1200" dirty="0" smtClean="0">
                <a:solidFill>
                  <a:srgbClr val="7F7F7F"/>
                </a:solidFill>
              </a:rPr>
              <a:t>hase/delay </a:t>
            </a:r>
            <a:r>
              <a:rPr lang="nl-NL" sz="1200" dirty="0">
                <a:solidFill>
                  <a:srgbClr val="7F7F7F"/>
                </a:solidFill>
              </a:rPr>
              <a:t>models, configuration: via TM,  only (u,v,w), NIP data directly</a:t>
            </a:r>
          </a:p>
          <a:p>
            <a:pPr marL="285750" indent="-285750" defTabSz="457200">
              <a:buFont typeface="Arial"/>
              <a:buChar char="•"/>
            </a:pPr>
            <a:r>
              <a:rPr lang="nl-NL" sz="1200" dirty="0" smtClean="0">
                <a:solidFill>
                  <a:srgbClr val="7F7F7F"/>
                </a:solidFill>
              </a:rPr>
              <a:t>Phase </a:t>
            </a:r>
            <a:r>
              <a:rPr lang="nl-NL" sz="1200" dirty="0">
                <a:solidFill>
                  <a:srgbClr val="7F7F7F"/>
                </a:solidFill>
              </a:rPr>
              <a:t>slope corrections, depends on RFI flagging: SDP (ingest)</a:t>
            </a:r>
          </a:p>
          <a:p>
            <a:pPr marL="285750" indent="-285750" defTabSz="457200">
              <a:buFont typeface="Arial"/>
              <a:buChar char="•"/>
            </a:pPr>
            <a:endParaRPr lang="nl-NL" sz="1200" dirty="0">
              <a:solidFill>
                <a:srgbClr val="7F7F7F"/>
              </a:solidFill>
            </a:endParaRPr>
          </a:p>
          <a:p>
            <a:pPr defTabSz="457200"/>
            <a:r>
              <a:rPr lang="nl-NL" sz="1200" dirty="0">
                <a:solidFill>
                  <a:srgbClr val="7F7F7F"/>
                </a:solidFill>
              </a:rPr>
              <a:t>Plan</a:t>
            </a:r>
          </a:p>
          <a:p>
            <a:pPr marL="171450" indent="-171450" defTabSz="457200">
              <a:buFont typeface="Arial"/>
              <a:buChar char="•"/>
            </a:pPr>
            <a:r>
              <a:rPr lang="nl-NL" sz="1200" dirty="0">
                <a:solidFill>
                  <a:srgbClr val="7F7F7F"/>
                </a:solidFill>
              </a:rPr>
              <a:t>At </a:t>
            </a:r>
            <a:r>
              <a:rPr lang="nl-NL" sz="1200" dirty="0">
                <a:solidFill>
                  <a:srgbClr val="7F7F7F"/>
                </a:solidFill>
              </a:rPr>
              <a:t>T0: list of interfaces as input </a:t>
            </a:r>
            <a:r>
              <a:rPr lang="nl-NL" sz="1200" dirty="0" err="1">
                <a:solidFill>
                  <a:srgbClr val="7F7F7F"/>
                </a:solidFill>
              </a:rPr>
              <a:t>to</a:t>
            </a:r>
            <a:r>
              <a:rPr lang="nl-NL" sz="1200" dirty="0">
                <a:solidFill>
                  <a:srgbClr val="7F7F7F"/>
                </a:solidFill>
              </a:rPr>
              <a:t> </a:t>
            </a:r>
            <a:r>
              <a:rPr lang="nl-NL" sz="1200" dirty="0" err="1">
                <a:solidFill>
                  <a:srgbClr val="7F7F7F"/>
                </a:solidFill>
              </a:rPr>
              <a:t>further</a:t>
            </a:r>
            <a:r>
              <a:rPr lang="nl-NL" sz="1200" dirty="0">
                <a:solidFill>
                  <a:srgbClr val="7F7F7F"/>
                </a:solidFill>
              </a:rPr>
              <a:t> </a:t>
            </a:r>
            <a:r>
              <a:rPr lang="nl-NL" sz="1200" dirty="0" err="1">
                <a:solidFill>
                  <a:srgbClr val="7F7F7F"/>
                </a:solidFill>
              </a:rPr>
              <a:t>disussion</a:t>
            </a:r>
            <a:endParaRPr lang="nl-NL" sz="1200" dirty="0">
              <a:solidFill>
                <a:srgbClr val="7F7F7F"/>
              </a:solidFill>
            </a:endParaRPr>
          </a:p>
          <a:p>
            <a:pPr marL="171450" indent="-171450" defTabSz="457200">
              <a:buFont typeface="Arial"/>
              <a:buChar char="•"/>
            </a:pPr>
            <a:r>
              <a:rPr lang="nl-NL" sz="1200" dirty="0">
                <a:solidFill>
                  <a:srgbClr val="7F7F7F"/>
                </a:solidFill>
              </a:rPr>
              <a:t>At T0+12 / SRR: content </a:t>
            </a:r>
            <a:r>
              <a:rPr lang="nl-NL" sz="1200" dirty="0" err="1">
                <a:solidFill>
                  <a:srgbClr val="7F7F7F"/>
                </a:solidFill>
              </a:rPr>
              <a:t>definition</a:t>
            </a:r>
            <a:endParaRPr lang="nl-NL" sz="1200" dirty="0">
              <a:solidFill>
                <a:srgbClr val="7F7F7F"/>
              </a:solidFill>
            </a:endParaRPr>
          </a:p>
          <a:p>
            <a:pPr marL="171450" indent="-171450" defTabSz="457200">
              <a:buFont typeface="Arial"/>
              <a:buChar char="•"/>
            </a:pPr>
            <a:r>
              <a:rPr lang="nl-NL" sz="1200" dirty="0">
                <a:solidFill>
                  <a:srgbClr val="7F7F7F"/>
                </a:solidFill>
              </a:rPr>
              <a:t>At </a:t>
            </a:r>
            <a:r>
              <a:rPr lang="nl-NL" sz="1200" dirty="0" err="1">
                <a:solidFill>
                  <a:srgbClr val="7F7F7F"/>
                </a:solidFill>
              </a:rPr>
              <a:t>PdR</a:t>
            </a:r>
            <a:r>
              <a:rPr lang="nl-NL" sz="1200" dirty="0">
                <a:solidFill>
                  <a:srgbClr val="7F7F7F"/>
                </a:solidFill>
              </a:rPr>
              <a:t>: ICD </a:t>
            </a:r>
            <a:r>
              <a:rPr lang="nl-NL" sz="1200" dirty="0" err="1">
                <a:solidFill>
                  <a:srgbClr val="7F7F7F"/>
                </a:solidFill>
              </a:rPr>
              <a:t>under</a:t>
            </a:r>
            <a:r>
              <a:rPr lang="nl-NL" sz="1200" dirty="0">
                <a:solidFill>
                  <a:srgbClr val="7F7F7F"/>
                </a:solidFill>
              </a:rPr>
              <a:t> </a:t>
            </a:r>
            <a:r>
              <a:rPr lang="nl-NL" sz="1200" dirty="0" err="1">
                <a:solidFill>
                  <a:srgbClr val="7F7F7F"/>
                </a:solidFill>
              </a:rPr>
              <a:t>revision</a:t>
            </a:r>
            <a:r>
              <a:rPr lang="nl-NL" sz="1200" dirty="0">
                <a:solidFill>
                  <a:srgbClr val="7F7F7F"/>
                </a:solidFill>
              </a:rPr>
              <a:t> control</a:t>
            </a:r>
          </a:p>
          <a:p>
            <a:pPr defTabSz="457200"/>
            <a:endParaRPr lang="nl-NL" sz="1200" dirty="0">
              <a:solidFill>
                <a:srgbClr val="7F7F7F"/>
              </a:solidFill>
            </a:endParaRPr>
          </a:p>
          <a:p>
            <a:pPr defTabSz="457200"/>
            <a:r>
              <a:rPr lang="nl-NL" sz="1200" dirty="0" err="1">
                <a:solidFill>
                  <a:srgbClr val="7F7F7F"/>
                </a:solidFill>
              </a:rPr>
              <a:t>Questions</a:t>
            </a:r>
            <a:r>
              <a:rPr lang="nl-NL" sz="1200" dirty="0">
                <a:solidFill>
                  <a:srgbClr val="7F7F7F"/>
                </a:solidFill>
              </a:rPr>
              <a:t>: </a:t>
            </a:r>
          </a:p>
          <a:p>
            <a:pPr marL="285750" indent="-285750" defTabSz="457200">
              <a:buFont typeface="Arial"/>
              <a:buChar char="•"/>
            </a:pPr>
            <a:r>
              <a:rPr lang="nl-NL" sz="1200" dirty="0">
                <a:solidFill>
                  <a:srgbClr val="7F7F7F"/>
                </a:solidFill>
              </a:rPr>
              <a:t>B</a:t>
            </a:r>
            <a:r>
              <a:rPr lang="nl-NL" sz="1200" dirty="0" smtClean="0">
                <a:solidFill>
                  <a:srgbClr val="7F7F7F"/>
                </a:solidFill>
              </a:rPr>
              <a:t>eamformer </a:t>
            </a:r>
            <a:r>
              <a:rPr lang="nl-NL" sz="1200" dirty="0">
                <a:solidFill>
                  <a:srgbClr val="7F7F7F"/>
                </a:solidFill>
              </a:rPr>
              <a:t>coefficients – </a:t>
            </a:r>
            <a:r>
              <a:rPr lang="nl-NL" sz="1200" dirty="0">
                <a:solidFill>
                  <a:srgbClr val="7F7F7F"/>
                </a:solidFill>
              </a:rPr>
              <a:t>computed by CSP </a:t>
            </a:r>
            <a:r>
              <a:rPr lang="nl-NL" sz="1200" dirty="0">
                <a:solidFill>
                  <a:srgbClr val="7F7F7F"/>
                </a:solidFill>
              </a:rPr>
              <a:t>or </a:t>
            </a:r>
            <a:r>
              <a:rPr lang="nl-NL" sz="1200" dirty="0">
                <a:solidFill>
                  <a:srgbClr val="7F7F7F"/>
                </a:solidFill>
              </a:rPr>
              <a:t>SDP?</a:t>
            </a:r>
            <a:endParaRPr lang="nl-NL" sz="1200" dirty="0">
              <a:solidFill>
                <a:srgbClr val="7F7F7F"/>
              </a:solidFill>
            </a:endParaRPr>
          </a:p>
          <a:p>
            <a:pPr marL="285750" indent="-285750" defTabSz="457200">
              <a:buFont typeface="Arial"/>
              <a:buChar char="•"/>
            </a:pPr>
            <a:r>
              <a:rPr lang="nl-NL" sz="1200" dirty="0">
                <a:solidFill>
                  <a:srgbClr val="7F7F7F"/>
                </a:solidFill>
              </a:rPr>
              <a:t>A</a:t>
            </a:r>
            <a:r>
              <a:rPr lang="nl-NL" sz="1200" dirty="0" smtClean="0">
                <a:solidFill>
                  <a:srgbClr val="7F7F7F"/>
                </a:solidFill>
              </a:rPr>
              <a:t>veraging</a:t>
            </a:r>
            <a:r>
              <a:rPr lang="nl-NL" sz="1200" dirty="0">
                <a:solidFill>
                  <a:srgbClr val="7F7F7F"/>
                </a:solidFill>
              </a:rPr>
              <a:t>, to which extent at CSP vs SDP </a:t>
            </a:r>
            <a:r>
              <a:rPr lang="nl-NL" sz="1200" dirty="0">
                <a:solidFill>
                  <a:srgbClr val="7F7F7F"/>
                </a:solidFill>
              </a:rPr>
              <a:t>ingest (reducing data transport power)</a:t>
            </a:r>
          </a:p>
          <a:p>
            <a:pPr marL="285750" indent="-285750" defTabSz="457200">
              <a:buFont typeface="Arial"/>
              <a:buChar char="•"/>
            </a:pPr>
            <a:r>
              <a:rPr lang="nl-NL" sz="1200" dirty="0" err="1">
                <a:solidFill>
                  <a:srgbClr val="7F7F7F"/>
                </a:solidFill>
              </a:rPr>
              <a:t>phasing-phase</a:t>
            </a:r>
            <a:r>
              <a:rPr lang="nl-NL" sz="1200" dirty="0">
                <a:solidFill>
                  <a:srgbClr val="7F7F7F"/>
                </a:solidFill>
              </a:rPr>
              <a:t> </a:t>
            </a:r>
            <a:r>
              <a:rPr lang="nl-NL" sz="1200" dirty="0" err="1">
                <a:solidFill>
                  <a:srgbClr val="7F7F7F"/>
                </a:solidFill>
              </a:rPr>
              <a:t>noise</a:t>
            </a:r>
            <a:r>
              <a:rPr lang="nl-NL" sz="1200" dirty="0">
                <a:solidFill>
                  <a:srgbClr val="7F7F7F"/>
                </a:solidFill>
              </a:rPr>
              <a:t> </a:t>
            </a:r>
            <a:r>
              <a:rPr lang="nl-NL" sz="1200" dirty="0" err="1">
                <a:solidFill>
                  <a:srgbClr val="7F7F7F"/>
                </a:solidFill>
              </a:rPr>
              <a:t>requirement</a:t>
            </a:r>
            <a:r>
              <a:rPr lang="nl-NL" sz="1200" dirty="0">
                <a:solidFill>
                  <a:srgbClr val="7F7F7F"/>
                </a:solidFill>
              </a:rPr>
              <a:t> </a:t>
            </a:r>
            <a:r>
              <a:rPr lang="nl-NL" sz="1200" dirty="0" err="1">
                <a:solidFill>
                  <a:srgbClr val="7F7F7F"/>
                </a:solidFill>
              </a:rPr>
              <a:t>needed</a:t>
            </a:r>
            <a:endParaRPr lang="nl-NL" sz="1200" dirty="0">
              <a:solidFill>
                <a:srgbClr val="7F7F7F"/>
              </a:solidFill>
            </a:endParaRPr>
          </a:p>
          <a:p>
            <a:pPr defTabSz="457200"/>
            <a:endParaRPr sz="10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8656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266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SDP-lead Interfaces Summary</vt:lpstr>
      <vt:lpstr>SDP – Telescope Manager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SDP-lead Interfaces Summary</dc:title>
  <dc:creator>Bojan Nikolic</dc:creator>
  <cp:lastModifiedBy>Bojan Nikolic</cp:lastModifiedBy>
  <cp:revision>5</cp:revision>
  <dcterms:created xsi:type="dcterms:W3CDTF">2013-06-27T10:34:54Z</dcterms:created>
  <dcterms:modified xsi:type="dcterms:W3CDTF">2013-06-27T10:52:06Z</dcterms:modified>
</cp:coreProperties>
</file>