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99" r:id="rId4"/>
    <p:sldId id="300" r:id="rId5"/>
    <p:sldId id="283" r:id="rId6"/>
    <p:sldId id="297" r:id="rId7"/>
    <p:sldId id="296" r:id="rId8"/>
    <p:sldId id="298" r:id="rId9"/>
    <p:sldId id="301" r:id="rId10"/>
    <p:sldId id="279" r:id="rId11"/>
    <p:sldId id="278" r:id="rId12"/>
    <p:sldId id="285" r:id="rId13"/>
    <p:sldId id="27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91" autoAdjust="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73209" cy="6874130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SKAO Power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2015 Engineering Meeting: Penticton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Adriaan Schutte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2015-11-11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17771"/>
          </a:xfrm>
        </p:spPr>
        <p:txBody>
          <a:bodyPr>
            <a:normAutofit/>
          </a:bodyPr>
          <a:lstStyle/>
          <a:p>
            <a:r>
              <a:rPr lang="en-US" dirty="0" smtClean="0"/>
              <a:t>Recap: baseline </a:t>
            </a:r>
            <a:r>
              <a:rPr lang="en-US" dirty="0" smtClean="0"/>
              <a:t>v2 </a:t>
            </a:r>
            <a:r>
              <a:rPr lang="en-US" dirty="0" smtClean="0"/>
              <a:t>allocations </a:t>
            </a:r>
            <a:r>
              <a:rPr lang="en-US" dirty="0" smtClean="0"/>
              <a:t>SKA1 Low: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GB" dirty="0" smtClean="0"/>
              <a:t>When running on diesel: 12,000 litres / day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09476"/>
              </p:ext>
            </p:extLst>
          </p:nvPr>
        </p:nvGraphicFramePr>
        <p:xfrm>
          <a:off x="1914255" y="2502284"/>
          <a:ext cx="5266062" cy="2905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6925"/>
                <a:gridCol w="2329137"/>
              </a:tblGrid>
              <a:tr h="55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Element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Average &amp; Peak Power Consumption (kW)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LFAA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1,064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CSP Low Imaging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CSP Low Non-Imaging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144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TM Low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SADT Low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INFRA-AUS (LFAA)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Cooling &amp; Site Dist. Losses (INFRA)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741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SKA1 LOW TOTAL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</a:rPr>
                        <a:t>2,062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1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141740"/>
            <a:ext cx="8378326" cy="52221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Recap: baseline </a:t>
            </a:r>
            <a:r>
              <a:rPr lang="en-US" dirty="0" smtClean="0"/>
              <a:t>v2 </a:t>
            </a:r>
            <a:r>
              <a:rPr lang="en-US" dirty="0" smtClean="0"/>
              <a:t>allocations </a:t>
            </a:r>
            <a:r>
              <a:rPr lang="en-US" dirty="0" smtClean="0"/>
              <a:t>SKA1 Mid: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running on diesel: 30,000 </a:t>
            </a:r>
            <a:r>
              <a:rPr lang="en-US" dirty="0" err="1" smtClean="0"/>
              <a:t>litres</a:t>
            </a:r>
            <a:r>
              <a:rPr lang="en-US" dirty="0" smtClean="0"/>
              <a:t> /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57676"/>
              </p:ext>
            </p:extLst>
          </p:nvPr>
        </p:nvGraphicFramePr>
        <p:xfrm>
          <a:off x="638978" y="1759562"/>
          <a:ext cx="7502487" cy="3800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460"/>
                <a:gridCol w="1667593"/>
                <a:gridCol w="1668434"/>
              </a:tblGrid>
              <a:tr h="66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Element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Average Power Consumption (kW)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Peak Power Consumption (kW)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Karoo Site Complex (incl. DRUPS, sheds, etc)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Existing Equipment (KAT-7, etc).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MeerKAT Dishes (64)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864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SKA1 Mid Dishes (133)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1,130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1,530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CSP Mid Imaging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170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170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CSP Mid Non-imaging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420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TM Mid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SADT Mid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110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Cooling &amp; Site Distribution Losses (INFRA-SA)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</a:rPr>
                        <a:t>867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SKA1 MID SITE TOTAL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4,007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</a:rPr>
                        <a:t>4,865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33kV Line Losses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450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690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Klerefontein Support Base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Carnarvon POP Station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SKA1 MID KAROO TOTAL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</a:rPr>
                        <a:t>4,487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</a:rPr>
                        <a:t>5,610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141740"/>
            <a:ext cx="8378326" cy="5222189"/>
          </a:xfrm>
        </p:spPr>
        <p:txBody>
          <a:bodyPr>
            <a:normAutofit/>
          </a:bodyPr>
          <a:lstStyle/>
          <a:p>
            <a:r>
              <a:rPr lang="en-US" dirty="0" smtClean="0"/>
              <a:t>Operational cost (approx.):</a:t>
            </a:r>
          </a:p>
          <a:p>
            <a:pPr lvl="1"/>
            <a:r>
              <a:rPr lang="en-US" dirty="0" smtClean="0"/>
              <a:t>SKA1 Mid: </a:t>
            </a:r>
            <a:r>
              <a:rPr lang="en-US" dirty="0" err="1" smtClean="0"/>
              <a:t>Eur</a:t>
            </a:r>
            <a:r>
              <a:rPr lang="en-US" dirty="0" smtClean="0"/>
              <a:t> 7.5 mil / year (grid only)</a:t>
            </a:r>
          </a:p>
          <a:p>
            <a:pPr lvl="1"/>
            <a:r>
              <a:rPr lang="en-US" dirty="0" smtClean="0"/>
              <a:t>SKA1 Low: </a:t>
            </a:r>
            <a:r>
              <a:rPr lang="en-US" dirty="0" err="1" smtClean="0"/>
              <a:t>Eur</a:t>
            </a:r>
            <a:r>
              <a:rPr lang="en-US" dirty="0" smtClean="0"/>
              <a:t> 8 mil / year</a:t>
            </a:r>
          </a:p>
          <a:p>
            <a:r>
              <a:rPr lang="en-US" dirty="0" smtClean="0"/>
              <a:t>Power cost is about 25% of annual budget</a:t>
            </a:r>
          </a:p>
          <a:p>
            <a:pPr lvl="1"/>
            <a:r>
              <a:rPr lang="en-US" dirty="0" smtClean="0"/>
              <a:t>Assuming ops budget is 10% of </a:t>
            </a:r>
            <a:r>
              <a:rPr lang="en-US" dirty="0" err="1" smtClean="0"/>
              <a:t>Eur</a:t>
            </a:r>
            <a:r>
              <a:rPr lang="en-US" dirty="0" smtClean="0"/>
              <a:t> 650 mil</a:t>
            </a:r>
          </a:p>
          <a:p>
            <a:pPr lvl="1"/>
            <a:r>
              <a:rPr lang="en-US" dirty="0" smtClean="0"/>
              <a:t>Assumptions on SDP consumption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Power Budget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2" y="1546158"/>
            <a:ext cx="8515417" cy="4817771"/>
          </a:xfrm>
        </p:spPr>
        <p:txBody>
          <a:bodyPr>
            <a:normAutofit/>
          </a:bodyPr>
          <a:lstStyle/>
          <a:p>
            <a:r>
              <a:rPr lang="en-GB" dirty="0" smtClean="0"/>
              <a:t>SKA PQ standard developed by INFRAs</a:t>
            </a:r>
          </a:p>
          <a:p>
            <a:r>
              <a:rPr lang="en-GB" dirty="0" smtClean="0"/>
              <a:t>Replace PQ sections in all ICDs</a:t>
            </a:r>
          </a:p>
          <a:p>
            <a:r>
              <a:rPr lang="en-GB" dirty="0" smtClean="0"/>
              <a:t>Based on international standards</a:t>
            </a:r>
          </a:p>
          <a:p>
            <a:r>
              <a:rPr lang="en-GB" dirty="0" smtClean="0"/>
              <a:t>Checked against ALMA and E-ELT standards</a:t>
            </a:r>
          </a:p>
          <a:p>
            <a:r>
              <a:rPr lang="en-GB" dirty="0" smtClean="0"/>
              <a:t>Status:</a:t>
            </a:r>
          </a:p>
          <a:p>
            <a:pPr lvl="1"/>
            <a:r>
              <a:rPr lang="en-GB" dirty="0"/>
              <a:t>In final review</a:t>
            </a:r>
          </a:p>
          <a:p>
            <a:pPr lvl="1"/>
            <a:r>
              <a:rPr lang="en-GB" dirty="0" smtClean="0"/>
              <a:t>To be issued very shortly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Power Quality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85378"/>
          </a:xfrm>
        </p:spPr>
        <p:txBody>
          <a:bodyPr>
            <a:normAutofit/>
          </a:bodyPr>
          <a:lstStyle/>
          <a:p>
            <a:r>
              <a:rPr lang="en-GB" dirty="0" smtClean="0"/>
              <a:t>Power Restrictions on Sites</a:t>
            </a:r>
          </a:p>
          <a:p>
            <a:r>
              <a:rPr lang="en-GB" dirty="0" smtClean="0"/>
              <a:t>Consumption Management</a:t>
            </a:r>
          </a:p>
          <a:p>
            <a:pPr lvl="1"/>
            <a:r>
              <a:rPr lang="en-GB" dirty="0" smtClean="0"/>
              <a:t>General budgeting procedure</a:t>
            </a:r>
          </a:p>
          <a:p>
            <a:pPr lvl="1"/>
            <a:r>
              <a:rPr lang="en-GB" dirty="0" smtClean="0"/>
              <a:t>Power budgeting</a:t>
            </a:r>
          </a:p>
          <a:p>
            <a:pPr lvl="1"/>
            <a:r>
              <a:rPr lang="en-GB" dirty="0" smtClean="0"/>
              <a:t>Power Maturity Levels (PMLs) &amp; milestones</a:t>
            </a:r>
          </a:p>
          <a:p>
            <a:pPr lvl="1"/>
            <a:r>
              <a:rPr lang="en-GB" dirty="0" smtClean="0"/>
              <a:t>Power allocations</a:t>
            </a:r>
          </a:p>
          <a:p>
            <a:r>
              <a:rPr lang="en-GB" dirty="0" smtClean="0"/>
              <a:t>Power Quality Standard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85378"/>
          </a:xfrm>
        </p:spPr>
        <p:txBody>
          <a:bodyPr>
            <a:normAutofit/>
          </a:bodyPr>
          <a:lstStyle/>
          <a:p>
            <a:r>
              <a:rPr lang="en-GB" dirty="0" smtClean="0"/>
              <a:t>SA: 4MW </a:t>
            </a:r>
            <a:r>
              <a:rPr lang="en-GB" dirty="0"/>
              <a:t>available </a:t>
            </a:r>
            <a:r>
              <a:rPr lang="en-GB" dirty="0" smtClean="0"/>
              <a:t>(transient effects)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Power Restrictions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22" y="2260084"/>
            <a:ext cx="5418493" cy="4050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7" y="2766861"/>
            <a:ext cx="3172163" cy="27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885378"/>
          </a:xfrm>
        </p:spPr>
        <p:txBody>
          <a:bodyPr>
            <a:normAutofit/>
          </a:bodyPr>
          <a:lstStyle/>
          <a:p>
            <a:r>
              <a:rPr lang="en-GB" dirty="0" err="1" smtClean="0"/>
              <a:t>Aus</a:t>
            </a:r>
            <a:r>
              <a:rPr lang="en-GB" dirty="0" smtClean="0"/>
              <a:t>: Primarily diesel-based, high cost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Power Restrictions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5" y="2516807"/>
            <a:ext cx="2830973" cy="294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27" y="2310682"/>
            <a:ext cx="5329724" cy="3605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19" y="3696756"/>
            <a:ext cx="2447459" cy="29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6615554" cy="4885378"/>
          </a:xfrm>
        </p:spPr>
        <p:txBody>
          <a:bodyPr>
            <a:normAutofit/>
          </a:bodyPr>
          <a:lstStyle/>
          <a:p>
            <a:r>
              <a:rPr lang="en-GB" dirty="0" smtClean="0"/>
              <a:t>General Budgeting Process: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17" y="2214390"/>
            <a:ext cx="7978593" cy="40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6615554" cy="4885378"/>
          </a:xfrm>
        </p:spPr>
        <p:txBody>
          <a:bodyPr>
            <a:normAutofit/>
          </a:bodyPr>
          <a:lstStyle/>
          <a:p>
            <a:r>
              <a:rPr lang="en-GB" dirty="0" smtClean="0"/>
              <a:t>General Budgeting Process: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35" y="2286086"/>
            <a:ext cx="578560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546158"/>
            <a:ext cx="3780737" cy="4885378"/>
          </a:xfrm>
        </p:spPr>
        <p:txBody>
          <a:bodyPr>
            <a:normAutofit/>
          </a:bodyPr>
          <a:lstStyle/>
          <a:p>
            <a:r>
              <a:rPr lang="en-GB" dirty="0" smtClean="0"/>
              <a:t>Tailored to power management</a:t>
            </a:r>
          </a:p>
          <a:p>
            <a:r>
              <a:rPr lang="en-GB" dirty="0" smtClean="0"/>
              <a:t>Include: </a:t>
            </a:r>
          </a:p>
          <a:p>
            <a:pPr lvl="1"/>
            <a:r>
              <a:rPr lang="en-GB" dirty="0" smtClean="0"/>
              <a:t>Reticulation as loads</a:t>
            </a:r>
          </a:p>
          <a:p>
            <a:pPr lvl="1"/>
            <a:r>
              <a:rPr lang="en-GB" dirty="0" smtClean="0"/>
              <a:t>Supply cost</a:t>
            </a:r>
          </a:p>
          <a:p>
            <a:pPr lvl="1"/>
            <a:r>
              <a:rPr lang="en-GB" dirty="0" smtClean="0"/>
              <a:t>Operational budget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60" y="1655746"/>
            <a:ext cx="4734680" cy="40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2" y="1480056"/>
            <a:ext cx="8515417" cy="152357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Power Maturity Levels (PMLs)</a:t>
            </a:r>
          </a:p>
          <a:p>
            <a:pPr lvl="1"/>
            <a:r>
              <a:rPr lang="en-GB" dirty="0" smtClean="0"/>
              <a:t>Based on Technology Readiness Levels (TRLs)</a:t>
            </a:r>
          </a:p>
          <a:p>
            <a:pPr lvl="1"/>
            <a:r>
              <a:rPr lang="en-GB" dirty="0" smtClean="0"/>
              <a:t>Evidence required (same data as for simulation)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09420" y="3069725"/>
          <a:ext cx="5804083" cy="336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687"/>
                <a:gridCol w="2498408"/>
                <a:gridCol w="2247988"/>
              </a:tblGrid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PML Required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PML Evidence Required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Milestone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Power estimates based on first order calculations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Estimates based on engineering analysis and simulation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Preliminary Design Review (PDR)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Measurements in laboratory environment on test setups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PDR +9 Months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Measurements in laboratory environment on breadboards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CDR -6 Months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Measurements in a representative environment + PQ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Critical Design Review (CDR)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Short term measurements + PQ on prototype for all operating scenarios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Production Readiness Review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Medium term measurements +PQ on prototype for all operating scenarios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Before Site Testing is Allowed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Medium term measurements on at least one production unit at site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Before Site Operation is Allowed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Long term measurement on multiple production units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Completion of Commissioning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0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2" y="1480056"/>
            <a:ext cx="8515417" cy="49514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Reporting in detail design phase:</a:t>
            </a:r>
          </a:p>
          <a:p>
            <a:pPr lvl="1"/>
            <a:r>
              <a:rPr lang="en-GB" dirty="0" smtClean="0"/>
              <a:t>Revised power reporting document issued</a:t>
            </a:r>
          </a:p>
          <a:p>
            <a:pPr lvl="1"/>
            <a:r>
              <a:rPr lang="en-GB" dirty="0" smtClean="0"/>
              <a:t>Implement PMLs</a:t>
            </a:r>
          </a:p>
          <a:p>
            <a:pPr lvl="2"/>
            <a:r>
              <a:rPr lang="en-GB" dirty="0" smtClean="0"/>
              <a:t>“Engineering estimates” no longer OK</a:t>
            </a:r>
          </a:p>
          <a:p>
            <a:pPr lvl="2"/>
            <a:r>
              <a:rPr lang="en-GB" dirty="0" smtClean="0"/>
              <a:t>Require simulations and then measurements</a:t>
            </a:r>
          </a:p>
          <a:p>
            <a:pPr lvl="1"/>
            <a:r>
              <a:rPr lang="en-GB" dirty="0" smtClean="0"/>
              <a:t>Implement time-domain simulation</a:t>
            </a:r>
          </a:p>
          <a:p>
            <a:pPr lvl="2"/>
            <a:r>
              <a:rPr lang="en-GB" dirty="0"/>
              <a:t>Require power models from Consortia</a:t>
            </a:r>
          </a:p>
          <a:p>
            <a:pPr lvl="2"/>
            <a:r>
              <a:rPr lang="en-GB" dirty="0" smtClean="0"/>
              <a:t>Consumption per science use case (Day in the Life)</a:t>
            </a:r>
          </a:p>
          <a:p>
            <a:pPr lvl="2"/>
            <a:r>
              <a:rPr lang="en-GB" dirty="0" smtClean="0"/>
              <a:t>Identify other effects:</a:t>
            </a:r>
          </a:p>
          <a:p>
            <a:pPr lvl="3"/>
            <a:r>
              <a:rPr lang="en-GB" dirty="0" smtClean="0"/>
              <a:t>Modes</a:t>
            </a:r>
          </a:p>
          <a:p>
            <a:pPr lvl="3"/>
            <a:r>
              <a:rPr lang="en-GB" dirty="0" smtClean="0"/>
              <a:t>Temperature (e.g. cooling systems)</a:t>
            </a:r>
          </a:p>
          <a:p>
            <a:pPr lvl="3"/>
            <a:r>
              <a:rPr lang="en-GB" dirty="0" smtClean="0"/>
              <a:t>Wind (e.g. dishes)</a:t>
            </a:r>
          </a:p>
          <a:p>
            <a:pPr lvl="3"/>
            <a:r>
              <a:rPr lang="en-GB" dirty="0" smtClean="0"/>
              <a:t>Etc.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Consumption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584</Words>
  <Application>Microsoft Office PowerPoint</Application>
  <PresentationFormat>On-screen Show (4:3)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SKA_PowerPoint Template Update 150dpi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Footitt</dc:creator>
  <cp:lastModifiedBy>Schutte, Adriaan</cp:lastModifiedBy>
  <cp:revision>118</cp:revision>
  <dcterms:created xsi:type="dcterms:W3CDTF">2014-02-11T10:41:18Z</dcterms:created>
  <dcterms:modified xsi:type="dcterms:W3CDTF">2015-11-11T12:51:40Z</dcterms:modified>
</cp:coreProperties>
</file>