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56" r:id="rId2"/>
    <p:sldId id="257" r:id="rId3"/>
    <p:sldId id="260" r:id="rId4"/>
    <p:sldId id="261" r:id="rId5"/>
    <p:sldId id="262" r:id="rId6"/>
    <p:sldId id="264" r:id="rId7"/>
    <p:sldId id="265" r:id="rId8"/>
    <p:sldId id="267" r:id="rId9"/>
    <p:sldId id="268" r:id="rId10"/>
    <p:sldId id="271" r:id="rId11"/>
    <p:sldId id="272" r:id="rId12"/>
    <p:sldId id="273" r:id="rId13"/>
    <p:sldId id="274" r:id="rId14"/>
    <p:sldId id="275" r:id="rId15"/>
    <p:sldId id="278" r:id="rId16"/>
    <p:sldId id="280" r:id="rId17"/>
    <p:sldId id="281" r:id="rId18"/>
    <p:sldId id="282" r:id="rId19"/>
    <p:sldId id="284" r:id="rId20"/>
    <p:sldId id="286" r:id="rId21"/>
    <p:sldId id="287" r:id="rId22"/>
    <p:sldId id="288" r:id="rId23"/>
    <p:sldId id="306" r:id="rId24"/>
    <p:sldId id="307" r:id="rId25"/>
    <p:sldId id="289" r:id="rId26"/>
    <p:sldId id="290" r:id="rId27"/>
    <p:sldId id="301" r:id="rId28"/>
    <p:sldId id="296" r:id="rId29"/>
    <p:sldId id="297" r:id="rId30"/>
    <p:sldId id="298" r:id="rId31"/>
    <p:sldId id="299" r:id="rId32"/>
    <p:sldId id="292" r:id="rId33"/>
    <p:sldId id="300" r:id="rId34"/>
    <p:sldId id="263" r:id="rId35"/>
    <p:sldId id="302" r:id="rId36"/>
    <p:sldId id="303" r:id="rId37"/>
    <p:sldId id="304" r:id="rId38"/>
    <p:sldId id="305" r:id="rId39"/>
    <p:sldId id="308" r:id="rId40"/>
    <p:sldId id="25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on, Andrea" initials="CA" lastIdx="3" clrIdx="0">
    <p:extLst>
      <p:ext uri="{19B8F6BF-5375-455C-9EA6-DF929625EA0E}">
        <p15:presenceInfo xmlns:p15="http://schemas.microsoft.com/office/powerpoint/2012/main" userId="S-1-5-21-3338309782-2000011580-806882641-2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5" autoAdjust="0"/>
    <p:restoredTop sz="94691" autoAdjust="0"/>
  </p:normalViewPr>
  <p:slideViewPr>
    <p:cSldViewPr snapToGrid="0" snapToObjects="1">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9-17T10:35:26.676" idx="3">
    <p:pos x="10" y="10"/>
    <p:text>have removed previous 3 slides and would just talk through the diagram</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172BCB-A711-8C4C-8CC9-DDF647D24E6C}" type="datetimeFigureOut">
              <a:rPr lang="en-US" smtClean="0"/>
              <a:t>11/8/2015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6B80FF-E367-7347-ADA0-0E0277F7D127}" type="slidenum">
              <a:rPr lang="en-US" smtClean="0"/>
              <a:t>‹#›</a:t>
            </a:fld>
            <a:endParaRPr lang="en-US"/>
          </a:p>
        </p:txBody>
      </p:sp>
    </p:spTree>
    <p:extLst>
      <p:ext uri="{BB962C8B-B14F-4D97-AF65-F5344CB8AC3E}">
        <p14:creationId xmlns:p14="http://schemas.microsoft.com/office/powerpoint/2010/main" val="2331556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915AD-1F91-4043-A1E1-A04B73D9DF7B}" type="datetimeFigureOut">
              <a:rPr lang="en-US" smtClean="0"/>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A9F34-ECF3-2B49-9473-28679C164A6F}" type="slidenum">
              <a:rPr lang="en-US" smtClean="0"/>
              <a:t>‹#›</a:t>
            </a:fld>
            <a:endParaRPr lang="en-US"/>
          </a:p>
        </p:txBody>
      </p:sp>
    </p:spTree>
    <p:extLst>
      <p:ext uri="{BB962C8B-B14F-4D97-AF65-F5344CB8AC3E}">
        <p14:creationId xmlns:p14="http://schemas.microsoft.com/office/powerpoint/2010/main" val="19253652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637569"/>
          </a:xfrm>
        </p:spPr>
        <p:txBody>
          <a:bodyPr/>
          <a:lstStyle/>
          <a:p>
            <a:r>
              <a:rPr lang="en-GB" dirty="0" smtClean="0"/>
              <a:t>High level schedule for the next 3 years – the timescale is quarters – taking us through key engineering activities upto construction approval and showing how the policy timeframe is aligned.</a:t>
            </a:r>
          </a:p>
          <a:p>
            <a:endParaRPr lang="en-GB" dirty="0"/>
          </a:p>
          <a:p>
            <a:r>
              <a:rPr lang="en-GB" dirty="0" smtClean="0"/>
              <a:t>Top left is the work required through to System Review, including the inputs due September from the consortia (updated costs, compliance, risks, EMI control plans, RAM report, Logistic report, ICDs, power estimates), the delta AR, delta PDRs for 5 consortia, the Ops Concept Review and system-level inputs, the latter being the consolidated output documents per telescope from the analysis work currently ongoing on products, functions, requirements and interfaces; the system budget/requirements allocation work; and other policies and standards. New “Post RBS element submission” milestone - some elements already have this covered via delta PDRs but others don’t, so this will be agreed on a case by case basis.</a:t>
            </a:r>
          </a:p>
          <a:p>
            <a:endParaRPr lang="en-GB" dirty="0"/>
          </a:p>
          <a:p>
            <a:r>
              <a:rPr lang="en-GB" dirty="0" smtClean="0"/>
              <a:t>The middle grey-shaded area shows the 9 SKA1 consortia activities through to their CDR submissions or meetings, depending on how their milestones are currently defined – this will be updated in line with the consortia Stage 2 ECPs when they come through. </a:t>
            </a:r>
          </a:p>
          <a:p>
            <a:endParaRPr lang="en-GB" dirty="0"/>
          </a:p>
          <a:p>
            <a:r>
              <a:rPr lang="en-GB" dirty="0" smtClean="0"/>
              <a:t>Underneath the consortia activities is the System CDR and Construction Proposal, the approval process for which could take 6 months.  The orange tasks represent the development of the SKA as an Intergovernmental organisation (IGO), and shows that the IGO should be in place just in time to receive the construction proposal.</a:t>
            </a:r>
            <a:endParaRPr lang="en-GB" dirty="0"/>
          </a:p>
        </p:txBody>
      </p:sp>
      <p:sp>
        <p:nvSpPr>
          <p:cNvPr id="4" name="Slide Number Placeholder 3"/>
          <p:cNvSpPr>
            <a:spLocks noGrp="1"/>
          </p:cNvSpPr>
          <p:nvPr>
            <p:ph type="sldNum" sz="quarter" idx="10"/>
          </p:nvPr>
        </p:nvSpPr>
        <p:spPr/>
        <p:txBody>
          <a:bodyPr/>
          <a:lstStyle/>
          <a:p>
            <a:fld id="{0253B384-C967-2743-B0D6-857CE05CD7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294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3B384-C967-2743-B0D6-857CE05CD72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8545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73209" cy="6874130"/>
          </a:xfrm>
          <a:prstGeom prst="rect">
            <a:avLst/>
          </a:prstGeom>
        </p:spPr>
      </p:pic>
      <p:sp>
        <p:nvSpPr>
          <p:cNvPr id="25" name="Text Placeholder 22"/>
          <p:cNvSpPr>
            <a:spLocks noGrp="1"/>
          </p:cNvSpPr>
          <p:nvPr>
            <p:ph type="body" sz="quarter" idx="11" hasCustomPrompt="1"/>
          </p:nvPr>
        </p:nvSpPr>
        <p:spPr>
          <a:xfrm>
            <a:off x="384928" y="417968"/>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title</a:t>
            </a:r>
            <a:endParaRPr lang="en-US" dirty="0"/>
          </a:p>
        </p:txBody>
      </p:sp>
      <p:sp>
        <p:nvSpPr>
          <p:cNvPr id="26" name="Text Placeholder 22"/>
          <p:cNvSpPr>
            <a:spLocks noGrp="1"/>
          </p:cNvSpPr>
          <p:nvPr>
            <p:ph type="body" sz="quarter" idx="10" hasCustomPrompt="1"/>
          </p:nvPr>
        </p:nvSpPr>
        <p:spPr>
          <a:xfrm>
            <a:off x="384924" y="1037909"/>
            <a:ext cx="6276872" cy="639401"/>
          </a:xfrm>
          <a:prstGeom prst="rect">
            <a:avLst/>
          </a:prstGeom>
        </p:spPr>
        <p:txBody>
          <a:bodyPr vert="horz"/>
          <a:lstStyle>
            <a:lvl1pPr marL="0" indent="0">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subtitle</a:t>
            </a:r>
            <a:endParaRPr lang="en-US" dirty="0"/>
          </a:p>
        </p:txBody>
      </p:sp>
      <p:sp>
        <p:nvSpPr>
          <p:cNvPr id="28" name="Text Placeholder 22"/>
          <p:cNvSpPr>
            <a:spLocks noGrp="1"/>
          </p:cNvSpPr>
          <p:nvPr>
            <p:ph type="body" sz="quarter" idx="12" hasCustomPrompt="1"/>
          </p:nvPr>
        </p:nvSpPr>
        <p:spPr>
          <a:xfrm>
            <a:off x="5271927" y="5987208"/>
            <a:ext cx="3433865" cy="354613"/>
          </a:xfrm>
          <a:prstGeom prst="rect">
            <a:avLst/>
          </a:prstGeom>
        </p:spPr>
        <p:txBody>
          <a:bodyPr vert="horz"/>
          <a:lstStyle>
            <a:lvl1pPr marL="0" indent="0" algn="r">
              <a:buFontTx/>
              <a:buNone/>
              <a:defRPr sz="1800"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name</a:t>
            </a:r>
            <a:endParaRPr lang="en-US" dirty="0"/>
          </a:p>
        </p:txBody>
      </p:sp>
      <p:sp>
        <p:nvSpPr>
          <p:cNvPr id="8" name="Text Placeholder 22"/>
          <p:cNvSpPr>
            <a:spLocks noGrp="1"/>
          </p:cNvSpPr>
          <p:nvPr>
            <p:ph type="body" sz="quarter" idx="13" hasCustomPrompt="1"/>
          </p:nvPr>
        </p:nvSpPr>
        <p:spPr>
          <a:xfrm>
            <a:off x="5270364" y="6272184"/>
            <a:ext cx="3433865" cy="354613"/>
          </a:xfrm>
          <a:prstGeom prst="rect">
            <a:avLst/>
          </a:prstGeom>
        </p:spPr>
        <p:txBody>
          <a:bodyPr vert="horz"/>
          <a:lstStyle>
            <a:lvl1pPr marL="0" indent="0" algn="r">
              <a:buFontTx/>
              <a:buNone/>
              <a:defRPr sz="18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Click to add date</a:t>
            </a:r>
            <a:endParaRPr lang="en-US" dirty="0"/>
          </a:p>
        </p:txBody>
      </p:sp>
    </p:spTree>
    <p:extLst>
      <p:ext uri="{BB962C8B-B14F-4D97-AF65-F5344CB8AC3E}">
        <p14:creationId xmlns:p14="http://schemas.microsoft.com/office/powerpoint/2010/main" val="330498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219666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21358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263620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04771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407956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92590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4" y="1546158"/>
            <a:ext cx="8378326" cy="4525963"/>
          </a:xfrm>
          <a:prstGeom prst="rect">
            <a:avLst/>
          </a:prstGeom>
        </p:spPr>
        <p:txBody>
          <a:bodyPr>
            <a:normAutofit/>
          </a:bodyPr>
          <a:lstStyle/>
          <a:p>
            <a:endParaRPr lang="en-US" sz="1875" dirty="0">
              <a:latin typeface="Arial"/>
              <a:cs typeface="Arial"/>
            </a:endParaRPr>
          </a:p>
        </p:txBody>
      </p:sp>
      <p:sp>
        <p:nvSpPr>
          <p:cNvPr id="8" name="Text Placeholder 22"/>
          <p:cNvSpPr>
            <a:spLocks noGrp="1"/>
          </p:cNvSpPr>
          <p:nvPr>
            <p:ph type="body" sz="quarter" idx="11" hasCustomPrompt="1"/>
          </p:nvPr>
        </p:nvSpPr>
        <p:spPr>
          <a:xfrm>
            <a:off x="360964" y="521801"/>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6" y="6410521"/>
            <a:ext cx="3433865" cy="354613"/>
          </a:xfrm>
          <a:prstGeom prst="rect">
            <a:avLst/>
          </a:prstGeom>
        </p:spPr>
        <p:txBody>
          <a:bodyPr vert="horz"/>
          <a:lstStyle>
            <a:lvl1pPr marL="0" indent="0" algn="r">
              <a:buFontTx/>
              <a:buNone/>
              <a:defRPr sz="9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8802311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4" y="1546158"/>
            <a:ext cx="8378326" cy="4525963"/>
          </a:xfrm>
          <a:prstGeom prst="rect">
            <a:avLst/>
          </a:prstGeom>
        </p:spPr>
        <p:txBody>
          <a:bodyPr>
            <a:normAutofit/>
          </a:bodyPr>
          <a:lstStyle/>
          <a:p>
            <a:endParaRPr lang="en-US" sz="1875" dirty="0">
              <a:latin typeface="Arial"/>
              <a:cs typeface="Arial"/>
            </a:endParaRPr>
          </a:p>
        </p:txBody>
      </p:sp>
      <p:sp>
        <p:nvSpPr>
          <p:cNvPr id="8" name="Text Placeholder 22"/>
          <p:cNvSpPr>
            <a:spLocks noGrp="1"/>
          </p:cNvSpPr>
          <p:nvPr>
            <p:ph type="body" sz="quarter" idx="11" hasCustomPrompt="1"/>
          </p:nvPr>
        </p:nvSpPr>
        <p:spPr>
          <a:xfrm>
            <a:off x="360964" y="521801"/>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6" y="6410521"/>
            <a:ext cx="3433865" cy="354613"/>
          </a:xfrm>
          <a:prstGeom prst="rect">
            <a:avLst/>
          </a:prstGeom>
        </p:spPr>
        <p:txBody>
          <a:bodyPr vert="horz"/>
          <a:lstStyle>
            <a:lvl1pPr marL="0" indent="0" algn="r">
              <a:buFontTx/>
              <a:buNone/>
              <a:defRPr sz="9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4273494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1" y="2542"/>
            <a:ext cx="9173217" cy="6877140"/>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7" name="Footer Placeholder 3"/>
          <p:cNvSpPr>
            <a:spLocks noGrp="1"/>
          </p:cNvSpPr>
          <p:nvPr>
            <p:ph type="ftr" sz="quarter" idx="13"/>
          </p:nvPr>
        </p:nvSpPr>
        <p:spPr>
          <a:xfrm>
            <a:off x="5977940" y="6431536"/>
            <a:ext cx="2895600" cy="365125"/>
          </a:xfrm>
          <a:prstGeom prst="rect">
            <a:avLst/>
          </a:prstGeom>
        </p:spPr>
        <p:txBody>
          <a:bodyPr/>
          <a:lstStyle>
            <a:lvl1pPr algn="r">
              <a:defRPr sz="1200">
                <a:solidFill>
                  <a:srgbClr val="00688A"/>
                </a:solidFill>
                <a:latin typeface="Arial"/>
                <a:cs typeface="Arial"/>
              </a:defRPr>
            </a:lvl1pPr>
          </a:lstStyle>
          <a:p>
            <a:r>
              <a:rPr lang="en-US" dirty="0" smtClean="0"/>
              <a:t>Footer text</a:t>
            </a:r>
            <a:endParaRPr lang="en-US" dirty="0"/>
          </a:p>
        </p:txBody>
      </p:sp>
    </p:spTree>
    <p:extLst>
      <p:ext uri="{BB962C8B-B14F-4D97-AF65-F5344CB8AC3E}">
        <p14:creationId xmlns:p14="http://schemas.microsoft.com/office/powerpoint/2010/main" val="151002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 y="2545"/>
            <a:ext cx="9173216" cy="6877139"/>
          </a:xfrm>
          <a:prstGeom prst="rect">
            <a:avLst/>
          </a:prstGeom>
        </p:spPr>
      </p:pic>
      <p:sp>
        <p:nvSpPr>
          <p:cNvPr id="4" name="Content Placeholder 2"/>
          <p:cNvSpPr>
            <a:spLocks noGrp="1"/>
          </p:cNvSpPr>
          <p:nvPr>
            <p:ph idx="1"/>
          </p:nvPr>
        </p:nvSpPr>
        <p:spPr>
          <a:xfrm>
            <a:off x="358123" y="1863686"/>
            <a:ext cx="8378326" cy="4525963"/>
          </a:xfrm>
          <a:prstGeom prst="rect">
            <a:avLst/>
          </a:prstGeom>
        </p:spPr>
        <p:txBody>
          <a:bodyPr>
            <a:normAutofit/>
          </a:bodyPr>
          <a:lstStyle>
            <a:lvl1pPr>
              <a:defRPr>
                <a:solidFill>
                  <a:srgbClr val="FFFFFF"/>
                </a:solidFill>
              </a:defRPr>
            </a:lvl1pPr>
          </a:lstStyle>
          <a:p>
            <a:pPr lvl="0"/>
            <a:r>
              <a:rPr lang="en-GB" sz="2500" smtClean="0">
                <a:solidFill>
                  <a:schemeClr val="bg1"/>
                </a:solidFill>
                <a:latin typeface="Arial"/>
                <a:cs typeface="Arial"/>
              </a:rPr>
              <a:t>Click to edit Master text styles</a:t>
            </a:r>
          </a:p>
        </p:txBody>
      </p:sp>
    </p:spTree>
    <p:extLst>
      <p:ext uri="{BB962C8B-B14F-4D97-AF65-F5344CB8AC3E}">
        <p14:creationId xmlns:p14="http://schemas.microsoft.com/office/powerpoint/2010/main" val="68404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4" y="1546158"/>
            <a:ext cx="8378326" cy="4525963"/>
          </a:xfrm>
          <a:prstGeom prst="rect">
            <a:avLst/>
          </a:prstGeom>
        </p:spPr>
        <p:txBody>
          <a:bodyPr>
            <a:normAutofit/>
          </a:bodyPr>
          <a:lstStyle/>
          <a:p>
            <a:endParaRPr lang="en-US" sz="1875" dirty="0">
              <a:latin typeface="Arial"/>
              <a:cs typeface="Arial"/>
            </a:endParaRPr>
          </a:p>
        </p:txBody>
      </p:sp>
      <p:sp>
        <p:nvSpPr>
          <p:cNvPr id="8" name="Text Placeholder 22"/>
          <p:cNvSpPr>
            <a:spLocks noGrp="1"/>
          </p:cNvSpPr>
          <p:nvPr>
            <p:ph type="body" sz="quarter" idx="11" hasCustomPrompt="1"/>
          </p:nvPr>
        </p:nvSpPr>
        <p:spPr>
          <a:xfrm>
            <a:off x="360964" y="521801"/>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6" y="6410521"/>
            <a:ext cx="3433865" cy="354613"/>
          </a:xfrm>
          <a:prstGeom prst="rect">
            <a:avLst/>
          </a:prstGeom>
        </p:spPr>
        <p:txBody>
          <a:bodyPr vert="horz"/>
          <a:lstStyle>
            <a:lvl1pPr marL="0" indent="0" algn="r">
              <a:buFontTx/>
              <a:buNone/>
              <a:defRPr sz="9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48731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4" y="1546158"/>
            <a:ext cx="8378326" cy="4525963"/>
          </a:xfrm>
          <a:prstGeom prst="rect">
            <a:avLst/>
          </a:prstGeom>
        </p:spPr>
        <p:txBody>
          <a:bodyPr>
            <a:normAutofit/>
          </a:bodyPr>
          <a:lstStyle/>
          <a:p>
            <a:endParaRPr lang="en-US" sz="1875" dirty="0">
              <a:latin typeface="Arial"/>
              <a:cs typeface="Arial"/>
            </a:endParaRPr>
          </a:p>
        </p:txBody>
      </p:sp>
      <p:sp>
        <p:nvSpPr>
          <p:cNvPr id="8" name="Text Placeholder 22"/>
          <p:cNvSpPr>
            <a:spLocks noGrp="1"/>
          </p:cNvSpPr>
          <p:nvPr>
            <p:ph type="body" sz="quarter" idx="11" hasCustomPrompt="1"/>
          </p:nvPr>
        </p:nvSpPr>
        <p:spPr>
          <a:xfrm>
            <a:off x="360964" y="521801"/>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6" y="6410521"/>
            <a:ext cx="3433865" cy="354613"/>
          </a:xfrm>
          <a:prstGeom prst="rect">
            <a:avLst/>
          </a:prstGeom>
        </p:spPr>
        <p:txBody>
          <a:bodyPr vert="horz"/>
          <a:lstStyle>
            <a:lvl1pPr marL="0" indent="0" algn="r">
              <a:buFontTx/>
              <a:buNone/>
              <a:defRPr sz="9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4294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331669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248216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51750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ontent page">
    <p:spTree>
      <p:nvGrpSpPr>
        <p:cNvPr id="1" name=""/>
        <p:cNvGrpSpPr/>
        <p:nvPr/>
      </p:nvGrpSpPr>
      <p:grpSpPr>
        <a:xfrm>
          <a:off x="0" y="0"/>
          <a:ext cx="0" cy="0"/>
          <a:chOff x="0" y="0"/>
          <a:chExt cx="0" cy="0"/>
        </a:xfrm>
      </p:grpSpPr>
      <p:pic>
        <p:nvPicPr>
          <p:cNvPr id="3" name="Picture 2" descr="SKA_PowerPoint Templates V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2226"/>
          </a:xfrm>
          <a:prstGeom prst="rect">
            <a:avLst/>
          </a:prstGeom>
        </p:spPr>
      </p:pic>
      <p:sp>
        <p:nvSpPr>
          <p:cNvPr id="6" name="Content Placeholder 2"/>
          <p:cNvSpPr>
            <a:spLocks noGrp="1"/>
          </p:cNvSpPr>
          <p:nvPr>
            <p:ph idx="1"/>
          </p:nvPr>
        </p:nvSpPr>
        <p:spPr>
          <a:xfrm>
            <a:off x="358123" y="1546158"/>
            <a:ext cx="8378326" cy="4525963"/>
          </a:xfrm>
          <a:prstGeom prst="rect">
            <a:avLst/>
          </a:prstGeom>
        </p:spPr>
        <p:txBody>
          <a:bodyPr>
            <a:normAutofit/>
          </a:bodyPr>
          <a:lstStyle/>
          <a:p>
            <a:pPr lvl="0"/>
            <a:r>
              <a:rPr lang="en-GB" sz="2500" smtClean="0">
                <a:latin typeface="Arial"/>
                <a:cs typeface="Arial"/>
              </a:rPr>
              <a:t>Click to edit Master text styles</a:t>
            </a:r>
          </a:p>
        </p:txBody>
      </p:sp>
      <p:sp>
        <p:nvSpPr>
          <p:cNvPr id="8" name="Text Placeholder 22"/>
          <p:cNvSpPr>
            <a:spLocks noGrp="1"/>
          </p:cNvSpPr>
          <p:nvPr>
            <p:ph type="body" sz="quarter" idx="11" hasCustomPrompt="1"/>
          </p:nvPr>
        </p:nvSpPr>
        <p:spPr>
          <a:xfrm>
            <a:off x="360964" y="521799"/>
            <a:ext cx="6276872" cy="619941"/>
          </a:xfrm>
          <a:prstGeom prst="rect">
            <a:avLst/>
          </a:prstGeom>
        </p:spPr>
        <p:txBody>
          <a:bodyPr vert="horz"/>
          <a:lstStyle>
            <a:lvl1pPr marL="0" indent="0">
              <a:buFontTx/>
              <a:buNone/>
              <a:defRPr b="1">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Slide Title</a:t>
            </a:r>
            <a:endParaRPr lang="en-US" dirty="0"/>
          </a:p>
        </p:txBody>
      </p:sp>
      <p:sp>
        <p:nvSpPr>
          <p:cNvPr id="10" name="Text Placeholder 22"/>
          <p:cNvSpPr>
            <a:spLocks noGrp="1"/>
          </p:cNvSpPr>
          <p:nvPr>
            <p:ph type="body" sz="quarter" idx="12" hasCustomPrompt="1"/>
          </p:nvPr>
        </p:nvSpPr>
        <p:spPr>
          <a:xfrm>
            <a:off x="5439675" y="6410519"/>
            <a:ext cx="3433865" cy="354613"/>
          </a:xfrm>
          <a:prstGeom prst="rect">
            <a:avLst/>
          </a:prstGeom>
        </p:spPr>
        <p:txBody>
          <a:bodyPr vert="horz"/>
          <a:lstStyle>
            <a:lvl1pPr marL="0" indent="0" algn="r">
              <a:buFontTx/>
              <a:buNone/>
              <a:defRPr sz="1200" b="0">
                <a:solidFill>
                  <a:srgbClr val="00688A"/>
                </a:solidFill>
                <a:latin typeface="Arial"/>
                <a:cs typeface="Arial"/>
              </a:defRPr>
            </a:lvl1pPr>
            <a:lvl2pPr>
              <a:defRPr>
                <a:solidFill>
                  <a:srgbClr val="00688A"/>
                </a:solidFill>
                <a:latin typeface="Arial"/>
                <a:cs typeface="Arial"/>
              </a:defRPr>
            </a:lvl2pPr>
            <a:lvl3pPr>
              <a:defRPr>
                <a:solidFill>
                  <a:srgbClr val="00688A"/>
                </a:solidFill>
                <a:latin typeface="Arial"/>
                <a:cs typeface="Arial"/>
              </a:defRPr>
            </a:lvl3pPr>
            <a:lvl4pPr>
              <a:defRPr>
                <a:solidFill>
                  <a:srgbClr val="00688A"/>
                </a:solidFill>
                <a:latin typeface="Arial"/>
                <a:cs typeface="Arial"/>
              </a:defRPr>
            </a:lvl4pPr>
            <a:lvl5pPr>
              <a:defRPr>
                <a:solidFill>
                  <a:srgbClr val="00688A"/>
                </a:solidFill>
                <a:latin typeface="Arial"/>
                <a:cs typeface="Arial"/>
              </a:defRPr>
            </a:lvl5pPr>
          </a:lstStyle>
          <a:p>
            <a:pPr lvl="0"/>
            <a:r>
              <a:rPr lang="en-GB" dirty="0" smtClean="0"/>
              <a:t>Footer text</a:t>
            </a:r>
            <a:endParaRPr lang="en-US" dirty="0"/>
          </a:p>
        </p:txBody>
      </p:sp>
    </p:spTree>
    <p:extLst>
      <p:ext uri="{BB962C8B-B14F-4D97-AF65-F5344CB8AC3E}">
        <p14:creationId xmlns:p14="http://schemas.microsoft.com/office/powerpoint/2010/main" val="197915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194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4" r:id="rId10"/>
    <p:sldLayoutId id="2147483685" r:id="rId11"/>
    <p:sldLayoutId id="2147483686" r:id="rId12"/>
    <p:sldLayoutId id="2147483687" r:id="rId13"/>
    <p:sldLayoutId id="2147483688" r:id="rId14"/>
    <p:sldLayoutId id="2147483691" r:id="rId15"/>
    <p:sldLayoutId id="2147483694" r:id="rId16"/>
    <p:sldLayoutId id="2147483695" r:id="rId1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comments" Target="../comments/commen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skaoffice.atlassian.net/browse/RA-7" TargetMode="External"/><Relationship Id="rId13" Type="http://schemas.openxmlformats.org/officeDocument/2006/relationships/hyperlink" Target="https://skaoffice.atlassian.net/browse/RA-28" TargetMode="External"/><Relationship Id="rId3" Type="http://schemas.openxmlformats.org/officeDocument/2006/relationships/hyperlink" Target="https://skaoffice.atlassian.net/browse/RA-39" TargetMode="External"/><Relationship Id="rId7" Type="http://schemas.openxmlformats.org/officeDocument/2006/relationships/hyperlink" Target="https://skaoffice.atlassian.net/browse/RA-77" TargetMode="External"/><Relationship Id="rId12" Type="http://schemas.openxmlformats.org/officeDocument/2006/relationships/hyperlink" Target="https://skaoffice.atlassian.net/browse/RA-78" TargetMode="External"/><Relationship Id="rId17" Type="http://schemas.openxmlformats.org/officeDocument/2006/relationships/hyperlink" Target="https://skaoffice.atlassian.net/browse/RA-8" TargetMode="External"/><Relationship Id="rId2" Type="http://schemas.openxmlformats.org/officeDocument/2006/relationships/hyperlink" Target="https://skaoffice.atlassian.net/browse/RA-38" TargetMode="External"/><Relationship Id="rId16" Type="http://schemas.openxmlformats.org/officeDocument/2006/relationships/hyperlink" Target="https://skaoffice.atlassian.net/browse/RA-21" TargetMode="External"/><Relationship Id="rId1" Type="http://schemas.openxmlformats.org/officeDocument/2006/relationships/slideLayout" Target="../slideLayouts/slideLayout7.xml"/><Relationship Id="rId6" Type="http://schemas.openxmlformats.org/officeDocument/2006/relationships/hyperlink" Target="https://skaoffice.atlassian.net/browse/RA-17" TargetMode="External"/><Relationship Id="rId11" Type="http://schemas.openxmlformats.org/officeDocument/2006/relationships/hyperlink" Target="https://skaoffice.atlassian.net/browse/RA-18" TargetMode="External"/><Relationship Id="rId5" Type="http://schemas.openxmlformats.org/officeDocument/2006/relationships/hyperlink" Target="https://skaoffice.atlassian.net/browse/RA-20" TargetMode="External"/><Relationship Id="rId15" Type="http://schemas.openxmlformats.org/officeDocument/2006/relationships/hyperlink" Target="https://skaoffice.atlassian.net/browse/RA-73" TargetMode="External"/><Relationship Id="rId10" Type="http://schemas.openxmlformats.org/officeDocument/2006/relationships/hyperlink" Target="https://skaoffice.atlassian.net/browse/RA-19" TargetMode="External"/><Relationship Id="rId4" Type="http://schemas.openxmlformats.org/officeDocument/2006/relationships/hyperlink" Target="https://skaoffice.atlassian.net/browse/RA-31" TargetMode="External"/><Relationship Id="rId9" Type="http://schemas.openxmlformats.org/officeDocument/2006/relationships/hyperlink" Target="https://skaoffice.atlassian.net/browse/RA-14" TargetMode="External"/><Relationship Id="rId14" Type="http://schemas.openxmlformats.org/officeDocument/2006/relationships/hyperlink" Target="https://skaoffice.atlassian.net/browse/RA-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Head of Project Update</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Alistair McPherson</a:t>
            </a:r>
            <a:endParaRPr lang="en-US" dirty="0"/>
          </a:p>
        </p:txBody>
      </p:sp>
      <p:sp>
        <p:nvSpPr>
          <p:cNvPr id="5" name="Text Placeholder 4"/>
          <p:cNvSpPr>
            <a:spLocks noGrp="1"/>
          </p:cNvSpPr>
          <p:nvPr>
            <p:ph type="body" sz="quarter" idx="13"/>
          </p:nvPr>
        </p:nvSpPr>
        <p:spPr/>
        <p:txBody>
          <a:bodyPr/>
          <a:lstStyle/>
          <a:p>
            <a:r>
              <a:rPr lang="en-US" dirty="0" smtClean="0"/>
              <a:t>November 2015</a:t>
            </a:r>
            <a:endParaRPr lang="en-US" dirty="0"/>
          </a:p>
        </p:txBody>
      </p:sp>
    </p:spTree>
    <p:extLst>
      <p:ext uri="{BB962C8B-B14F-4D97-AF65-F5344CB8AC3E}">
        <p14:creationId xmlns:p14="http://schemas.microsoft.com/office/powerpoint/2010/main" val="638640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Science Key Objectives</a:t>
            </a:r>
            <a:endParaRPr lang="en-GB" dirty="0"/>
          </a:p>
        </p:txBody>
      </p:sp>
      <p:sp>
        <p:nvSpPr>
          <p:cNvPr id="4" name="Text Placeholder 3"/>
          <p:cNvSpPr>
            <a:spLocks noGrp="1"/>
          </p:cNvSpPr>
          <p:nvPr>
            <p:ph type="body" sz="quarter" idx="12"/>
          </p:nvPr>
        </p:nvSpPr>
        <p:spPr/>
        <p:txBody>
          <a:bodyPr/>
          <a:lstStyle/>
          <a:p>
            <a:endParaRPr lang="en-GB"/>
          </a:p>
        </p:txBody>
      </p:sp>
      <p:graphicFrame>
        <p:nvGraphicFramePr>
          <p:cNvPr id="5" name="Content Placeholder 4"/>
          <p:cNvGraphicFramePr>
            <a:graphicFrameLocks noGrp="1" noChangeAspect="1"/>
          </p:cNvGraphicFramePr>
          <p:nvPr>
            <p:ph idx="1"/>
            <p:extLst/>
          </p:nvPr>
        </p:nvGraphicFramePr>
        <p:xfrm>
          <a:off x="245899" y="2042160"/>
          <a:ext cx="8458461" cy="3474720"/>
        </p:xfrm>
        <a:graphic>
          <a:graphicData uri="http://schemas.openxmlformats.org/presentationml/2006/ole">
            <mc:AlternateContent xmlns:mc="http://schemas.openxmlformats.org/markup-compatibility/2006">
              <mc:Choice xmlns:v="urn:schemas-microsoft-com:vml" Requires="v">
                <p:oleObj spid="_x0000_s2068" name="Document" r:id="rId3" imgW="5410200" imgH="2222500" progId="Word.Document.12">
                  <p:embed/>
                </p:oleObj>
              </mc:Choice>
              <mc:Fallback>
                <p:oleObj name="Document" r:id="rId3" imgW="5410200" imgH="2222500" progId="Word.Document.12">
                  <p:embed/>
                  <p:pic>
                    <p:nvPicPr>
                      <p:cNvPr id="0" name=""/>
                      <p:cNvPicPr/>
                      <p:nvPr/>
                    </p:nvPicPr>
                    <p:blipFill>
                      <a:blip r:embed="rId4"/>
                      <a:stretch>
                        <a:fillRect/>
                      </a:stretch>
                    </p:blipFill>
                    <p:spPr>
                      <a:xfrm>
                        <a:off x="245899" y="2042160"/>
                        <a:ext cx="8458461" cy="3474720"/>
                      </a:xfrm>
                      <a:prstGeom prst="rect">
                        <a:avLst/>
                      </a:prstGeom>
                    </p:spPr>
                  </p:pic>
                </p:oleObj>
              </mc:Fallback>
            </mc:AlternateContent>
          </a:graphicData>
        </a:graphic>
      </p:graphicFrame>
    </p:spTree>
    <p:extLst>
      <p:ext uri="{BB962C8B-B14F-4D97-AF65-F5344CB8AC3E}">
        <p14:creationId xmlns:p14="http://schemas.microsoft.com/office/powerpoint/2010/main" val="113987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ext Placeholder 2"/>
          <p:cNvSpPr>
            <a:spLocks noGrp="1"/>
          </p:cNvSpPr>
          <p:nvPr>
            <p:ph type="body" sz="quarter" idx="11"/>
          </p:nvPr>
        </p:nvSpPr>
        <p:spPr/>
        <p:txBody>
          <a:bodyPr/>
          <a:lstStyle/>
          <a:p>
            <a:r>
              <a:rPr lang="en-GB" dirty="0" smtClean="0"/>
              <a:t>Phase 3 Advice</a:t>
            </a:r>
            <a:endParaRPr lang="en-GB" dirty="0"/>
          </a:p>
        </p:txBody>
      </p:sp>
      <p:sp>
        <p:nvSpPr>
          <p:cNvPr id="4" name="Text Placeholder 3"/>
          <p:cNvSpPr>
            <a:spLocks noGrp="1"/>
          </p:cNvSpPr>
          <p:nvPr>
            <p:ph type="body" sz="quarter" idx="12"/>
          </p:nvPr>
        </p:nvSpPr>
        <p:spPr/>
        <p:txBody>
          <a:bodyPr/>
          <a:lstStyle/>
          <a:p>
            <a:endParaRPr lang="en-GB"/>
          </a:p>
        </p:txBody>
      </p:sp>
      <p:pic>
        <p:nvPicPr>
          <p:cNvPr id="5" name="Picture 4"/>
          <p:cNvPicPr>
            <a:picLocks noChangeAspect="1"/>
          </p:cNvPicPr>
          <p:nvPr/>
        </p:nvPicPr>
        <p:blipFill>
          <a:blip r:embed="rId2"/>
          <a:stretch>
            <a:fillRect/>
          </a:stretch>
        </p:blipFill>
        <p:spPr>
          <a:xfrm rot="5400000">
            <a:off x="2382730" y="-1103163"/>
            <a:ext cx="4329113" cy="9405372"/>
          </a:xfrm>
          <a:prstGeom prst="rect">
            <a:avLst/>
          </a:prstGeom>
        </p:spPr>
      </p:pic>
    </p:spTree>
    <p:extLst>
      <p:ext uri="{BB962C8B-B14F-4D97-AF65-F5344CB8AC3E}">
        <p14:creationId xmlns:p14="http://schemas.microsoft.com/office/powerpoint/2010/main" val="54728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rot="5400000">
            <a:off x="2571476" y="-797243"/>
            <a:ext cx="3967316" cy="8998191"/>
          </a:xfrm>
          <a:prstGeom prst="rect">
            <a:avLst/>
          </a:prstGeom>
        </p:spPr>
      </p:pic>
      <p:sp>
        <p:nvSpPr>
          <p:cNvPr id="3" name="Text Placeholder 2"/>
          <p:cNvSpPr>
            <a:spLocks noGrp="1"/>
          </p:cNvSpPr>
          <p:nvPr>
            <p:ph type="body" sz="quarter" idx="11"/>
          </p:nvPr>
        </p:nvSpPr>
        <p:spPr/>
        <p:txBody>
          <a:bodyPr/>
          <a:lstStyle/>
          <a:p>
            <a:endParaRPr lang="en-GB"/>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797316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23" y="1546158"/>
            <a:ext cx="8378326" cy="3674771"/>
          </a:xfrm>
        </p:spPr>
        <p:txBody>
          <a:bodyPr>
            <a:normAutofit fontScale="92500"/>
          </a:bodyPr>
          <a:lstStyle/>
          <a:p>
            <a:r>
              <a:rPr lang="en-GB" dirty="0" smtClean="0"/>
              <a:t>Building 2 facilities with transformational science is better than 3 facilities with incremental gains</a:t>
            </a:r>
          </a:p>
          <a:p>
            <a:r>
              <a:rPr lang="en-GB" dirty="0" smtClean="0"/>
              <a:t>Endorse ECP for pulsar search on SKA-LOW and an AIP programme for PAF development</a:t>
            </a:r>
          </a:p>
          <a:p>
            <a:r>
              <a:rPr lang="en-GB" dirty="0" smtClean="0"/>
              <a:t>Cutting SKA-LOW below 50% will make it largely uninteresting to community</a:t>
            </a:r>
          </a:p>
          <a:p>
            <a:endParaRPr lang="en-GB" dirty="0"/>
          </a:p>
        </p:txBody>
      </p:sp>
      <p:sp>
        <p:nvSpPr>
          <p:cNvPr id="3" name="Text Placeholder 2"/>
          <p:cNvSpPr>
            <a:spLocks noGrp="1"/>
          </p:cNvSpPr>
          <p:nvPr>
            <p:ph type="body" sz="quarter" idx="11"/>
          </p:nvPr>
        </p:nvSpPr>
        <p:spPr/>
        <p:txBody>
          <a:bodyPr/>
          <a:lstStyle/>
          <a:p>
            <a:r>
              <a:rPr lang="en-GB" dirty="0" smtClean="0"/>
              <a:t>SRP Advice</a:t>
            </a:r>
          </a:p>
          <a:p>
            <a:endParaRPr lang="en-GB" dirty="0"/>
          </a:p>
          <a:p>
            <a:endParaRPr lang="en-GB" dirty="0" smtClean="0"/>
          </a:p>
          <a:p>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03603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SRP</a:t>
            </a:r>
          </a:p>
          <a:p>
            <a:pPr lvl="1"/>
            <a:r>
              <a:rPr lang="en-GB" dirty="0" smtClean="0"/>
              <a:t>Option </a:t>
            </a:r>
            <a:r>
              <a:rPr lang="en-GB" dirty="0" smtClean="0"/>
              <a:t>2 with PAF </a:t>
            </a:r>
            <a:r>
              <a:rPr lang="en-GB" dirty="0"/>
              <a:t> </a:t>
            </a:r>
            <a:r>
              <a:rPr lang="en-GB" dirty="0" smtClean="0"/>
              <a:t>AIP</a:t>
            </a:r>
          </a:p>
          <a:p>
            <a:pPr lvl="1"/>
            <a:r>
              <a:rPr lang="en-GB" dirty="0" smtClean="0"/>
              <a:t>Second phase time analysis of time allocation</a:t>
            </a:r>
          </a:p>
          <a:p>
            <a:pPr lvl="2"/>
            <a:r>
              <a:rPr lang="en-GB" dirty="0" smtClean="0"/>
              <a:t>Trimmed HPSOs</a:t>
            </a:r>
          </a:p>
          <a:p>
            <a:pPr lvl="2"/>
            <a:r>
              <a:rPr lang="en-GB" dirty="0" smtClean="0"/>
              <a:t>Commensal </a:t>
            </a:r>
            <a:r>
              <a:rPr lang="en-GB" dirty="0" smtClean="0"/>
              <a:t>Observing</a:t>
            </a:r>
          </a:p>
          <a:p>
            <a:r>
              <a:rPr lang="en-GB" dirty="0" smtClean="0"/>
              <a:t>SEAC</a:t>
            </a:r>
          </a:p>
          <a:p>
            <a:pPr lvl="1"/>
            <a:r>
              <a:rPr lang="en-GB" dirty="0" smtClean="0"/>
              <a:t>Process Effective</a:t>
            </a:r>
          </a:p>
          <a:p>
            <a:pPr lvl="1"/>
            <a:r>
              <a:rPr lang="en-GB" dirty="0" smtClean="0"/>
              <a:t>Unlikely for options to be overlooked</a:t>
            </a:r>
          </a:p>
          <a:p>
            <a:pPr lvl="1"/>
            <a:r>
              <a:rPr lang="en-GB" dirty="0" smtClean="0"/>
              <a:t>SRP advice supported</a:t>
            </a:r>
            <a:endParaRPr lang="en-GB" dirty="0"/>
          </a:p>
        </p:txBody>
      </p:sp>
      <p:sp>
        <p:nvSpPr>
          <p:cNvPr id="3" name="Text Placeholder 2"/>
          <p:cNvSpPr>
            <a:spLocks noGrp="1"/>
          </p:cNvSpPr>
          <p:nvPr>
            <p:ph type="body" sz="quarter" idx="11"/>
          </p:nvPr>
        </p:nvSpPr>
        <p:spPr/>
        <p:txBody>
          <a:bodyPr/>
          <a:lstStyle/>
          <a:p>
            <a:r>
              <a:rPr lang="en-GB" dirty="0" smtClean="0"/>
              <a:t>Advice</a:t>
            </a:r>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774555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Has the re-</a:t>
            </a:r>
            <a:r>
              <a:rPr lang="en-GB" dirty="0" err="1" smtClean="0"/>
              <a:t>baselining</a:t>
            </a:r>
            <a:r>
              <a:rPr lang="en-GB" dirty="0" smtClean="0"/>
              <a:t> process been effective?</a:t>
            </a:r>
          </a:p>
          <a:p>
            <a:pPr lvl="1"/>
            <a:r>
              <a:rPr lang="en-GB" dirty="0" smtClean="0">
                <a:solidFill>
                  <a:srgbClr val="FF0000"/>
                </a:solidFill>
              </a:rPr>
              <a:t>The process has been effective</a:t>
            </a:r>
          </a:p>
          <a:p>
            <a:r>
              <a:rPr lang="en-GB" dirty="0" smtClean="0"/>
              <a:t>Has the SKA Office overlooked any options?</a:t>
            </a:r>
          </a:p>
          <a:p>
            <a:pPr lvl="1"/>
            <a:r>
              <a:rPr lang="en-GB" dirty="0" smtClean="0">
                <a:solidFill>
                  <a:srgbClr val="FF0000"/>
                </a:solidFill>
              </a:rPr>
              <a:t>It appears unlikely </a:t>
            </a:r>
          </a:p>
          <a:p>
            <a:r>
              <a:rPr lang="en-GB" dirty="0" smtClean="0"/>
              <a:t>SEAC should provide advice on the direction of re-</a:t>
            </a:r>
            <a:r>
              <a:rPr lang="en-GB" dirty="0" err="1" smtClean="0"/>
              <a:t>baselining</a:t>
            </a:r>
            <a:endParaRPr lang="en-GB" dirty="0" smtClean="0"/>
          </a:p>
          <a:p>
            <a:pPr lvl="1"/>
            <a:r>
              <a:rPr lang="en-GB" dirty="0" smtClean="0">
                <a:solidFill>
                  <a:srgbClr val="FF0000"/>
                </a:solidFill>
              </a:rPr>
              <a:t>Package 2 is the best option</a:t>
            </a:r>
            <a:endParaRPr lang="en-GB" dirty="0">
              <a:solidFill>
                <a:srgbClr val="FF0000"/>
              </a:solidFill>
            </a:endParaRPr>
          </a:p>
        </p:txBody>
      </p:sp>
      <p:sp>
        <p:nvSpPr>
          <p:cNvPr id="3" name="Text Placeholder 2"/>
          <p:cNvSpPr>
            <a:spLocks noGrp="1"/>
          </p:cNvSpPr>
          <p:nvPr>
            <p:ph type="body" sz="quarter" idx="11"/>
          </p:nvPr>
        </p:nvSpPr>
        <p:spPr/>
        <p:txBody>
          <a:bodyPr/>
          <a:lstStyle/>
          <a:p>
            <a:r>
              <a:rPr lang="en-GB" dirty="0" smtClean="0"/>
              <a:t>SEAC Charge</a:t>
            </a:r>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167803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Entry Conditions (Readiness)</a:t>
            </a:r>
          </a:p>
          <a:p>
            <a:r>
              <a:rPr lang="en-GB" dirty="0" smtClean="0"/>
              <a:t>Review Data Pack Contents</a:t>
            </a:r>
          </a:p>
          <a:p>
            <a:r>
              <a:rPr lang="en-GB" dirty="0" smtClean="0"/>
              <a:t>Participants</a:t>
            </a:r>
          </a:p>
          <a:p>
            <a:r>
              <a:rPr lang="en-GB" dirty="0" smtClean="0"/>
              <a:t>Constitution of Review Panel</a:t>
            </a:r>
          </a:p>
          <a:p>
            <a:r>
              <a:rPr lang="en-GB" dirty="0" smtClean="0"/>
              <a:t>Roles &amp; Responsibilities during process</a:t>
            </a:r>
            <a:endParaRPr lang="en-GB" dirty="0"/>
          </a:p>
        </p:txBody>
      </p:sp>
      <p:sp>
        <p:nvSpPr>
          <p:cNvPr id="3" name="Text Placeholder 2"/>
          <p:cNvSpPr>
            <a:spLocks noGrp="1"/>
          </p:cNvSpPr>
          <p:nvPr>
            <p:ph type="body" sz="quarter" idx="11"/>
          </p:nvPr>
        </p:nvSpPr>
        <p:spPr/>
        <p:txBody>
          <a:bodyPr/>
          <a:lstStyle/>
          <a:p>
            <a:r>
              <a:rPr lang="en-GB" dirty="0" smtClean="0"/>
              <a:t>Preliminary Design Reviews</a:t>
            </a:r>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047325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42821784"/>
              </p:ext>
            </p:extLst>
          </p:nvPr>
        </p:nvGraphicFramePr>
        <p:xfrm>
          <a:off x="618309" y="1234442"/>
          <a:ext cx="7810498" cy="5267011"/>
        </p:xfrm>
        <a:graphic>
          <a:graphicData uri="http://schemas.openxmlformats.org/drawingml/2006/table">
            <a:tbl>
              <a:tblPr firstRow="1" firstCol="1" bandRow="1">
                <a:tableStyleId>{5C22544A-7EE6-4342-B048-85BDC9FD1C3A}</a:tableStyleId>
              </a:tblPr>
              <a:tblGrid>
                <a:gridCol w="904768"/>
                <a:gridCol w="1324186"/>
                <a:gridCol w="1297629"/>
                <a:gridCol w="2337014"/>
                <a:gridCol w="1946901"/>
              </a:tblGrid>
              <a:tr h="828985">
                <a:tc>
                  <a:txBody>
                    <a:bodyPr/>
                    <a:lstStyle/>
                    <a:p>
                      <a:pPr>
                        <a:spcAft>
                          <a:spcPts val="0"/>
                        </a:spcAft>
                      </a:pPr>
                      <a:r>
                        <a:rPr lang="en-US" sz="1400" dirty="0">
                          <a:effectLst/>
                        </a:rPr>
                        <a:t>Element</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Review Readiness Notice (RRN) due</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dirty="0">
                          <a:effectLst/>
                        </a:rPr>
                        <a:t>Actual PDR Meeting</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PDR Decision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Final delta-PDR Meeting</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60547">
                <a:tc>
                  <a:txBody>
                    <a:bodyPr/>
                    <a:lstStyle/>
                    <a:p>
                      <a:pPr>
                        <a:spcAft>
                          <a:spcPts val="0"/>
                        </a:spcAft>
                      </a:pPr>
                      <a:r>
                        <a:rPr lang="en-US" sz="1400">
                          <a:effectLst/>
                        </a:rPr>
                        <a:t>CSP</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18 September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17-18 Dec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Do Not Accept: delta PDR required</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March 2016 (TBD)</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TM</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18 September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7-8 Jan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dirty="0">
                          <a:effectLst/>
                        </a:rPr>
                        <a:t>Do Not Accept: delta PDR required</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Monday, 12 October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SaDT</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18 September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14-15 Jan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dirty="0">
                          <a:effectLst/>
                        </a:rPr>
                        <a:t>Do Not Accept: delta PDR required</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Wednesday, 14 October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LFAA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17 September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26-27 Jan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Do Not Accept: actions incomplete</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N/A (action completion expected Dec 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DSH</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23 October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9-10 Feb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Do Not Accept: full PDR required</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15 - 16 Dec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INFRA SA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15 October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16-17 Feb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Accept without reservation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N/A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INFRA AUS</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15 October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18-19 Feb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Accept without reservation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N/A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AIV</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15 October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23-24 Feb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Accept with reservation</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N/A</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94128">
                <a:tc>
                  <a:txBody>
                    <a:bodyPr/>
                    <a:lstStyle/>
                    <a:p>
                      <a:pPr>
                        <a:spcAft>
                          <a:spcPts val="0"/>
                        </a:spcAft>
                      </a:pPr>
                      <a:r>
                        <a:rPr lang="en-US" sz="1400">
                          <a:effectLst/>
                        </a:rPr>
                        <a:t>SDP</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09 December 2014</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18-19 Mar 2015</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a:effectLst/>
                        </a:rPr>
                        <a:t>Do Not Accept: full PDR required</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US" sz="1400" dirty="0">
                          <a:effectLst/>
                        </a:rPr>
                        <a:t>Q1 2016</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3" name="Text Placeholder 2"/>
          <p:cNvSpPr>
            <a:spLocks noGrp="1"/>
          </p:cNvSpPr>
          <p:nvPr>
            <p:ph type="body" sz="quarter" idx="11"/>
          </p:nvPr>
        </p:nvSpPr>
        <p:spPr>
          <a:xfrm>
            <a:off x="430632" y="521799"/>
            <a:ext cx="6276872" cy="619941"/>
          </a:xfrm>
        </p:spPr>
        <p:txBody>
          <a:bodyPr/>
          <a:lstStyle/>
          <a:p>
            <a:r>
              <a:rPr lang="en-GB" dirty="0" smtClean="0"/>
              <a:t>Programme</a:t>
            </a:r>
            <a:endParaRPr lang="en-GB" dirty="0"/>
          </a:p>
        </p:txBody>
      </p:sp>
      <p:sp>
        <p:nvSpPr>
          <p:cNvPr id="4" name="Text Placeholder 3"/>
          <p:cNvSpPr>
            <a:spLocks noGrp="1"/>
          </p:cNvSpPr>
          <p:nvPr>
            <p:ph type="body" sz="quarter" idx="12"/>
          </p:nvPr>
        </p:nvSpPr>
        <p:spPr>
          <a:xfrm>
            <a:off x="5509343" y="6410519"/>
            <a:ext cx="3433865" cy="354613"/>
          </a:xfrm>
        </p:spPr>
        <p:txBody>
          <a:bodyPr/>
          <a:lstStyle/>
          <a:p>
            <a:endParaRPr lang="en-GB"/>
          </a:p>
        </p:txBody>
      </p:sp>
    </p:spTree>
    <p:extLst>
      <p:ext uri="{BB962C8B-B14F-4D97-AF65-F5344CB8AC3E}">
        <p14:creationId xmlns:p14="http://schemas.microsoft.com/office/powerpoint/2010/main" val="385108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Time to respond to questions short</a:t>
            </a:r>
          </a:p>
          <a:p>
            <a:r>
              <a:rPr lang="en-GB" dirty="0" smtClean="0"/>
              <a:t>Process appeared ‘mechanistic’ at times</a:t>
            </a:r>
          </a:p>
          <a:p>
            <a:r>
              <a:rPr lang="en-GB" dirty="0" smtClean="0"/>
              <a:t>Tools could be improved</a:t>
            </a:r>
          </a:p>
          <a:p>
            <a:r>
              <a:rPr lang="en-GB" dirty="0" smtClean="0"/>
              <a:t>Only documents submitted reviewed I didn’t cover missing documents</a:t>
            </a:r>
          </a:p>
          <a:p>
            <a:r>
              <a:rPr lang="en-GB" dirty="0" smtClean="0"/>
              <a:t>Dealt with detail in documents, not always global issues</a:t>
            </a:r>
          </a:p>
          <a:p>
            <a:r>
              <a:rPr lang="en-GB" dirty="0" smtClean="0"/>
              <a:t>Expectation of level of detail was not always consistent</a:t>
            </a:r>
          </a:p>
          <a:p>
            <a:r>
              <a:rPr lang="en-GB" dirty="0" smtClean="0"/>
              <a:t>Brain-storming following review was useful</a:t>
            </a:r>
          </a:p>
          <a:p>
            <a:r>
              <a:rPr lang="en-GB" dirty="0" smtClean="0"/>
              <a:t>Remote participation did not always work well</a:t>
            </a:r>
          </a:p>
          <a:p>
            <a:r>
              <a:rPr lang="en-GB" dirty="0" smtClean="0"/>
              <a:t>Restricting number of consortia members was not always helpful</a:t>
            </a:r>
          </a:p>
          <a:p>
            <a:endParaRPr lang="en-GB" dirty="0" smtClean="0"/>
          </a:p>
          <a:p>
            <a:endParaRPr lang="en-GB" dirty="0"/>
          </a:p>
        </p:txBody>
      </p:sp>
      <p:sp>
        <p:nvSpPr>
          <p:cNvPr id="3" name="Text Placeholder 2"/>
          <p:cNvSpPr>
            <a:spLocks noGrp="1"/>
          </p:cNvSpPr>
          <p:nvPr>
            <p:ph type="body" sz="quarter" idx="11"/>
          </p:nvPr>
        </p:nvSpPr>
        <p:spPr/>
        <p:txBody>
          <a:bodyPr/>
          <a:lstStyle/>
          <a:p>
            <a:r>
              <a:rPr lang="en-GB" dirty="0" smtClean="0"/>
              <a:t>Review</a:t>
            </a:r>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281099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Not all consortia were clear on the scope of PDR</a:t>
            </a:r>
          </a:p>
          <a:p>
            <a:r>
              <a:rPr lang="en-GB" dirty="0" smtClean="0"/>
              <a:t>Guidance required on the completeness of documentation</a:t>
            </a:r>
          </a:p>
          <a:p>
            <a:r>
              <a:rPr lang="en-GB" dirty="0" smtClean="0"/>
              <a:t>Preparation and quality control of documentation was lacking</a:t>
            </a:r>
          </a:p>
          <a:p>
            <a:r>
              <a:rPr lang="en-GB" dirty="0" smtClean="0"/>
              <a:t>Declarations of Readiness were not always accurate</a:t>
            </a:r>
          </a:p>
          <a:p>
            <a:r>
              <a:rPr lang="en-GB" dirty="0" smtClean="0"/>
              <a:t>Issues over applicability of documents – some beyond PDR</a:t>
            </a:r>
          </a:p>
          <a:p>
            <a:r>
              <a:rPr lang="en-GB" dirty="0" smtClean="0"/>
              <a:t>SE approach inconsistent</a:t>
            </a:r>
          </a:p>
          <a:p>
            <a:r>
              <a:rPr lang="en-GB" dirty="0" smtClean="0"/>
              <a:t>Creation of Baselines</a:t>
            </a:r>
          </a:p>
          <a:p>
            <a:endParaRPr lang="en-GB" dirty="0"/>
          </a:p>
        </p:txBody>
      </p:sp>
      <p:sp>
        <p:nvSpPr>
          <p:cNvPr id="3" name="Text Placeholder 2"/>
          <p:cNvSpPr>
            <a:spLocks noGrp="1"/>
          </p:cNvSpPr>
          <p:nvPr>
            <p:ph type="body" sz="quarter" idx="11"/>
          </p:nvPr>
        </p:nvSpPr>
        <p:spPr/>
        <p:txBody>
          <a:bodyPr/>
          <a:lstStyle/>
          <a:p>
            <a:r>
              <a:rPr lang="en-GB" dirty="0" smtClean="0"/>
              <a:t>Review Continued…</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267124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Re-Baselining</a:t>
            </a:r>
          </a:p>
          <a:p>
            <a:r>
              <a:rPr lang="en-US" dirty="0" smtClean="0"/>
              <a:t>Preliminary Design Reviews</a:t>
            </a:r>
          </a:p>
          <a:p>
            <a:r>
              <a:rPr lang="en-US" dirty="0" smtClean="0"/>
              <a:t>Consortia Progress</a:t>
            </a:r>
          </a:p>
          <a:p>
            <a:r>
              <a:rPr lang="en-US" dirty="0" smtClean="0"/>
              <a:t>Telescope Teams</a:t>
            </a:r>
          </a:p>
          <a:p>
            <a:endParaRPr lang="en-US" dirty="0" smtClean="0"/>
          </a:p>
          <a:p>
            <a:endParaRPr lang="en-US" dirty="0"/>
          </a:p>
        </p:txBody>
      </p:sp>
      <p:sp>
        <p:nvSpPr>
          <p:cNvPr id="3" name="Text Placeholder 2"/>
          <p:cNvSpPr>
            <a:spLocks noGrp="1"/>
          </p:cNvSpPr>
          <p:nvPr>
            <p:ph type="body" sz="quarter" idx="11"/>
          </p:nvPr>
        </p:nvSpPr>
        <p:spPr/>
        <p:txBody>
          <a:bodyPr/>
          <a:lstStyle/>
          <a:p>
            <a:r>
              <a:rPr lang="en-US" dirty="0" smtClean="0"/>
              <a:t>Past Year included….</a:t>
            </a:r>
            <a:endParaRPr lang="en-US" dirty="0"/>
          </a:p>
        </p:txBody>
      </p:sp>
    </p:spTree>
    <p:extLst>
      <p:ext uri="{BB962C8B-B14F-4D97-AF65-F5344CB8AC3E}">
        <p14:creationId xmlns:p14="http://schemas.microsoft.com/office/powerpoint/2010/main" val="373769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Development of Baseline</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
        <p:nvSpPr>
          <p:cNvPr id="5" name="Rounded Rectangle 4"/>
          <p:cNvSpPr/>
          <p:nvPr/>
        </p:nvSpPr>
        <p:spPr>
          <a:xfrm>
            <a:off x="5237400" y="1141740"/>
            <a:ext cx="2552131" cy="1351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Baseline Design #1</a:t>
            </a:r>
            <a:endParaRPr lang="en-GB" dirty="0">
              <a:ln w="0"/>
              <a:solidFill>
                <a:schemeClr val="tx1"/>
              </a:solidFill>
              <a:effectLst>
                <a:outerShdw blurRad="38100" dist="19050" dir="2700000" algn="tl" rotWithShape="0">
                  <a:schemeClr val="dk1">
                    <a:alpha val="40000"/>
                  </a:schemeClr>
                </a:outerShdw>
              </a:effectLst>
            </a:endParaRPr>
          </a:p>
        </p:txBody>
      </p:sp>
      <p:sp>
        <p:nvSpPr>
          <p:cNvPr id="6" name="Rounded Rectangle 5"/>
          <p:cNvSpPr/>
          <p:nvPr/>
        </p:nvSpPr>
        <p:spPr>
          <a:xfrm>
            <a:off x="1462681" y="1405719"/>
            <a:ext cx="1378424" cy="7369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ECPs</a:t>
            </a:r>
            <a:endParaRPr lang="en-GB" dirty="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2762421" y="2651626"/>
            <a:ext cx="1473958" cy="8148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PDR</a:t>
            </a:r>
            <a:endParaRPr lang="en-GB" dirty="0">
              <a:ln w="0"/>
              <a:solidFill>
                <a:schemeClr val="tx1"/>
              </a:solidFill>
              <a:effectLst>
                <a:outerShdw blurRad="38100" dist="19050" dir="2700000" algn="tl" rotWithShape="0">
                  <a:schemeClr val="dk1">
                    <a:alpha val="40000"/>
                  </a:schemeClr>
                </a:outerShdw>
              </a:effectLst>
            </a:endParaRPr>
          </a:p>
        </p:txBody>
      </p:sp>
      <p:sp>
        <p:nvSpPr>
          <p:cNvPr id="8" name="Rounded Rectangle 7"/>
          <p:cNvSpPr/>
          <p:nvPr/>
        </p:nvSpPr>
        <p:spPr>
          <a:xfrm>
            <a:off x="2762421" y="3700006"/>
            <a:ext cx="1473958" cy="8148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Re-</a:t>
            </a:r>
            <a:r>
              <a:rPr lang="en-GB" dirty="0" err="1" smtClean="0">
                <a:ln w="0"/>
                <a:solidFill>
                  <a:schemeClr val="tx1"/>
                </a:solidFill>
                <a:effectLst>
                  <a:outerShdw blurRad="38100" dist="19050" dir="2700000" algn="tl" rotWithShape="0">
                    <a:schemeClr val="dk1">
                      <a:alpha val="40000"/>
                    </a:schemeClr>
                  </a:outerShdw>
                </a:effectLst>
              </a:rPr>
              <a:t>baselining</a:t>
            </a:r>
            <a:endParaRPr lang="en-GB" dirty="0">
              <a:ln w="0"/>
              <a:solidFill>
                <a:schemeClr val="tx1"/>
              </a:solidFill>
              <a:effectLst>
                <a:outerShdw blurRad="38100" dist="19050" dir="2700000" algn="tl" rotWithShape="0">
                  <a:schemeClr val="dk1">
                    <a:alpha val="40000"/>
                  </a:schemeClr>
                </a:outerShdw>
              </a:effectLst>
            </a:endParaRPr>
          </a:p>
        </p:txBody>
      </p:sp>
      <p:sp>
        <p:nvSpPr>
          <p:cNvPr id="9" name="Curved Down Arrow 8"/>
          <p:cNvSpPr/>
          <p:nvPr/>
        </p:nvSpPr>
        <p:spPr>
          <a:xfrm>
            <a:off x="3499400" y="1186743"/>
            <a:ext cx="1047886" cy="35941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 name="Curved Down Arrow 9"/>
          <p:cNvSpPr/>
          <p:nvPr/>
        </p:nvSpPr>
        <p:spPr>
          <a:xfrm rot="10800000">
            <a:off x="3398993" y="1950576"/>
            <a:ext cx="1171551" cy="29663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Rounded Rectangle 10"/>
          <p:cNvSpPr/>
          <p:nvPr/>
        </p:nvSpPr>
        <p:spPr>
          <a:xfrm>
            <a:off x="2479413" y="5080408"/>
            <a:ext cx="2552131" cy="1351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Baseline Design #2</a:t>
            </a:r>
            <a:endParaRPr lang="en-GB" dirty="0">
              <a:ln w="0"/>
              <a:solidFill>
                <a:schemeClr val="tx1"/>
              </a:solidFill>
              <a:effectLst>
                <a:outerShdw blurRad="38100" dist="19050" dir="2700000" algn="tl" rotWithShape="0">
                  <a:schemeClr val="dk1">
                    <a:alpha val="40000"/>
                  </a:schemeClr>
                </a:outerShdw>
              </a:effectLst>
            </a:endParaRPr>
          </a:p>
        </p:txBody>
      </p:sp>
      <p:sp>
        <p:nvSpPr>
          <p:cNvPr id="13" name="U-Turn Arrow 12"/>
          <p:cNvSpPr/>
          <p:nvPr/>
        </p:nvSpPr>
        <p:spPr>
          <a:xfrm rot="5400000">
            <a:off x="5922778" y="3134093"/>
            <a:ext cx="2683483" cy="2875620"/>
          </a:xfrm>
          <a:prstGeom prst="uturnArrow">
            <a:avLst>
              <a:gd name="adj1" fmla="val 25509"/>
              <a:gd name="adj2" fmla="val 25000"/>
              <a:gd name="adj3" fmla="val 30595"/>
              <a:gd name="adj4" fmla="val 43750"/>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4" name="Content Placeholder 13"/>
          <p:cNvSpPr>
            <a:spLocks noGrp="1"/>
          </p:cNvSpPr>
          <p:nvPr>
            <p:ph idx="1"/>
          </p:nvPr>
        </p:nvSpPr>
        <p:spPr>
          <a:xfrm rot="5400000">
            <a:off x="4595748" y="2809355"/>
            <a:ext cx="986863" cy="794439"/>
          </a:xfrm>
          <a:prstGeom prst="uturnArrow">
            <a:avLst>
              <a:gd name="adj1" fmla="val 25509"/>
              <a:gd name="adj2" fmla="val 25000"/>
              <a:gd name="adj3" fmla="val 30595"/>
              <a:gd name="adj4" fmla="val 43750"/>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dirty="0"/>
          </a:p>
        </p:txBody>
      </p:sp>
      <p:sp>
        <p:nvSpPr>
          <p:cNvPr id="15" name="U-Turn Arrow 14"/>
          <p:cNvSpPr/>
          <p:nvPr/>
        </p:nvSpPr>
        <p:spPr>
          <a:xfrm rot="5400000">
            <a:off x="4612723" y="3779242"/>
            <a:ext cx="952911" cy="794439"/>
          </a:xfrm>
          <a:prstGeom prst="uturnArrow">
            <a:avLst>
              <a:gd name="adj1" fmla="val 25509"/>
              <a:gd name="adj2" fmla="val 25000"/>
              <a:gd name="adj3" fmla="val 30595"/>
              <a:gd name="adj4" fmla="val 43750"/>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73799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Readiness</a:t>
            </a:r>
          </a:p>
          <a:p>
            <a:r>
              <a:rPr lang="en-GB" dirty="0" smtClean="0"/>
              <a:t>List of Documents</a:t>
            </a:r>
          </a:p>
          <a:p>
            <a:r>
              <a:rPr lang="en-GB" dirty="0" smtClean="0"/>
              <a:t>Process</a:t>
            </a:r>
          </a:p>
          <a:p>
            <a:pPr lvl="1"/>
            <a:r>
              <a:rPr lang="en-GB" dirty="0" smtClean="0"/>
              <a:t>CDR in parts</a:t>
            </a:r>
          </a:p>
          <a:p>
            <a:pPr lvl="1"/>
            <a:r>
              <a:rPr lang="en-GB" dirty="0" smtClean="0"/>
              <a:t>System CDR</a:t>
            </a:r>
          </a:p>
          <a:p>
            <a:r>
              <a:rPr lang="en-GB" dirty="0" smtClean="0"/>
              <a:t>Panels</a:t>
            </a:r>
          </a:p>
          <a:p>
            <a:r>
              <a:rPr lang="en-GB" dirty="0" smtClean="0"/>
              <a:t>Schedule</a:t>
            </a:r>
          </a:p>
          <a:p>
            <a:r>
              <a:rPr lang="en-GB" dirty="0" smtClean="0"/>
              <a:t>CONSTRUCTION PROPOSAL</a:t>
            </a:r>
            <a:endParaRPr lang="en-GB" dirty="0"/>
          </a:p>
        </p:txBody>
      </p:sp>
      <p:sp>
        <p:nvSpPr>
          <p:cNvPr id="3" name="Text Placeholder 2"/>
          <p:cNvSpPr>
            <a:spLocks noGrp="1"/>
          </p:cNvSpPr>
          <p:nvPr>
            <p:ph type="body" sz="quarter" idx="11"/>
          </p:nvPr>
        </p:nvSpPr>
        <p:spPr/>
        <p:txBody>
          <a:bodyPr/>
          <a:lstStyle/>
          <a:p>
            <a:r>
              <a:rPr lang="en-GB" dirty="0" smtClean="0"/>
              <a:t>CDR</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5029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PDRs Completed later than planned</a:t>
            </a:r>
          </a:p>
          <a:p>
            <a:r>
              <a:rPr lang="en-GB" dirty="0" smtClean="0"/>
              <a:t>Resources not always available within Consortia</a:t>
            </a:r>
          </a:p>
          <a:p>
            <a:r>
              <a:rPr lang="en-GB" dirty="0" smtClean="0"/>
              <a:t>SKA Office output</a:t>
            </a:r>
          </a:p>
          <a:p>
            <a:r>
              <a:rPr lang="en-GB" dirty="0" smtClean="0"/>
              <a:t>Experience of teams</a:t>
            </a:r>
          </a:p>
          <a:p>
            <a:r>
              <a:rPr lang="en-GB" dirty="0" smtClean="0"/>
              <a:t>Development levels</a:t>
            </a:r>
            <a:endParaRPr lang="en-GB" dirty="0"/>
          </a:p>
        </p:txBody>
      </p:sp>
      <p:sp>
        <p:nvSpPr>
          <p:cNvPr id="3" name="Text Placeholder 2"/>
          <p:cNvSpPr>
            <a:spLocks noGrp="1"/>
          </p:cNvSpPr>
          <p:nvPr>
            <p:ph type="body" sz="quarter" idx="11"/>
          </p:nvPr>
        </p:nvSpPr>
        <p:spPr/>
        <p:txBody>
          <a:bodyPr/>
          <a:lstStyle/>
          <a:p>
            <a:r>
              <a:rPr lang="en-GB" dirty="0" smtClean="0"/>
              <a:t>Schedule Issues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011678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3808" y="2792977"/>
            <a:ext cx="6478175" cy="1657672"/>
          </a:xfrm>
          <a:prstGeom prst="rect">
            <a:avLst/>
          </a:prstGeom>
          <a:pattFill prst="dkHorz">
            <a:fgClr>
              <a:schemeClr val="bg2"/>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3" name="Text Placeholder 2"/>
          <p:cNvSpPr>
            <a:spLocks noGrp="1"/>
          </p:cNvSpPr>
          <p:nvPr>
            <p:ph type="body" sz="quarter" idx="11"/>
          </p:nvPr>
        </p:nvSpPr>
        <p:spPr>
          <a:xfrm>
            <a:off x="1200830" y="490186"/>
            <a:ext cx="5738900" cy="464956"/>
          </a:xfrm>
        </p:spPr>
        <p:txBody>
          <a:bodyPr/>
          <a:lstStyle/>
          <a:p>
            <a:r>
              <a:rPr lang="en-US" dirty="0" smtClean="0"/>
              <a:t>High-level Pre-Construction Schedule</a:t>
            </a:r>
            <a:endParaRPr lang="en-US" dirty="0"/>
          </a:p>
        </p:txBody>
      </p:sp>
      <p:sp>
        <p:nvSpPr>
          <p:cNvPr id="9" name="Rectangle 8"/>
          <p:cNvSpPr/>
          <p:nvPr/>
        </p:nvSpPr>
        <p:spPr>
          <a:xfrm>
            <a:off x="1293808" y="1705152"/>
            <a:ext cx="6478175" cy="372014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cxnSp>
        <p:nvCxnSpPr>
          <p:cNvPr id="15" name="Straight Connector 14"/>
          <p:cNvCxnSpPr/>
          <p:nvPr/>
        </p:nvCxnSpPr>
        <p:spPr>
          <a:xfrm>
            <a:off x="3094763" y="5344030"/>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537476" y="5344030"/>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628345" y="5355165"/>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399693"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91681"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601542" y="534590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39811"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514670" y="5352720"/>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13363"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966779"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110047" y="1691990"/>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548159" y="1715164"/>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39406" y="1713582"/>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981311" y="1710030"/>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403955" y="1710030"/>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803815" y="1705304"/>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194229" y="1715164"/>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596171" y="170096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22008" y="1694619"/>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060415" y="1700946"/>
            <a:ext cx="0" cy="73681"/>
          </a:xfrm>
          <a:prstGeom prst="line">
            <a:avLst/>
          </a:prstGeom>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6259963" y="5719417"/>
            <a:ext cx="1609736" cy="207749"/>
          </a:xfrm>
          <a:prstGeom prst="rect">
            <a:avLst/>
          </a:prstGeom>
          <a:noFill/>
        </p:spPr>
        <p:txBody>
          <a:bodyPr wrap="none" rtlCol="0">
            <a:spAutoFit/>
          </a:bodyPr>
          <a:lstStyle/>
          <a:p>
            <a:pPr algn="r" defTabSz="342900"/>
            <a:r>
              <a:rPr lang="en-GB" sz="750" dirty="0">
                <a:solidFill>
                  <a:srgbClr val="4F81BD"/>
                </a:solidFill>
              </a:rPr>
              <a:t>Andrea Casson, SKAO, Oct 2015</a:t>
            </a:r>
          </a:p>
        </p:txBody>
      </p:sp>
      <p:cxnSp>
        <p:nvCxnSpPr>
          <p:cNvPr id="4" name="Straight Connector 3"/>
          <p:cNvCxnSpPr/>
          <p:nvPr/>
        </p:nvCxnSpPr>
        <p:spPr>
          <a:xfrm flipH="1">
            <a:off x="2640420" y="1782531"/>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3103998" y="1778985"/>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3543991" y="1805960"/>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3973450" y="1785080"/>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4799694" y="1801441"/>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184377" y="1796190"/>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5602246" y="1816654"/>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6049346" y="1811662"/>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60290" y="1538393"/>
            <a:ext cx="6862776" cy="213585"/>
          </a:xfrm>
          <a:prstGeom prst="rect">
            <a:avLst/>
          </a:prstGeom>
          <a:noFill/>
        </p:spPr>
        <p:txBody>
          <a:bodyPr wrap="none" rtlCol="0">
            <a:spAutoFit/>
          </a:bodyPr>
          <a:lstStyle/>
          <a:p>
            <a:pPr defTabSz="342900"/>
            <a:r>
              <a:rPr lang="en-GB" sz="788" dirty="0">
                <a:solidFill>
                  <a:prstClr val="black"/>
                </a:solidFill>
              </a:rPr>
              <a:t>KEY: blue = SKA1 science &amp; engineering, orange = policy; triangles: red = review meeting; black = released doc; green = Board of Directors meeting</a:t>
            </a:r>
          </a:p>
        </p:txBody>
      </p:sp>
      <p:cxnSp>
        <p:nvCxnSpPr>
          <p:cNvPr id="157" name="Straight Connector 156"/>
          <p:cNvCxnSpPr/>
          <p:nvPr/>
        </p:nvCxnSpPr>
        <p:spPr>
          <a:xfrm>
            <a:off x="3966266" y="5351556"/>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186789" y="534196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508150" y="1798728"/>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H="1">
            <a:off x="7411665" y="1806563"/>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7411664" y="1715164"/>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6984965" y="1691989"/>
            <a:ext cx="0" cy="73681"/>
          </a:xfrm>
          <a:prstGeom prst="line">
            <a:avLst/>
          </a:prstGeom>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2652738" y="1846005"/>
            <a:ext cx="351785" cy="898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2" name="Isosceles Triangle 101"/>
          <p:cNvSpPr/>
          <p:nvPr/>
        </p:nvSpPr>
        <p:spPr>
          <a:xfrm>
            <a:off x="3404831" y="1968701"/>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90" name="Isosceles Triangle 189"/>
          <p:cNvSpPr/>
          <p:nvPr/>
        </p:nvSpPr>
        <p:spPr>
          <a:xfrm>
            <a:off x="3083917" y="2238919"/>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202" name="Isosceles Triangle 201"/>
          <p:cNvSpPr/>
          <p:nvPr/>
        </p:nvSpPr>
        <p:spPr>
          <a:xfrm>
            <a:off x="3351707" y="1710029"/>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cxnSp>
        <p:nvCxnSpPr>
          <p:cNvPr id="8" name="Straight Connector 7"/>
          <p:cNvCxnSpPr/>
          <p:nvPr/>
        </p:nvCxnSpPr>
        <p:spPr>
          <a:xfrm flipH="1">
            <a:off x="3342455" y="1726699"/>
            <a:ext cx="2148" cy="3706196"/>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4402069" y="1803893"/>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6968002" y="1785080"/>
            <a:ext cx="6050" cy="3538070"/>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30454" y="5442418"/>
            <a:ext cx="524503" cy="230832"/>
          </a:xfrm>
          <a:prstGeom prst="rect">
            <a:avLst/>
          </a:prstGeom>
          <a:noFill/>
        </p:spPr>
        <p:txBody>
          <a:bodyPr wrap="none" rtlCol="0">
            <a:spAutoFit/>
          </a:bodyPr>
          <a:lstStyle/>
          <a:p>
            <a:pPr defTabSz="342900"/>
            <a:r>
              <a:rPr lang="en-GB" sz="900" dirty="0">
                <a:solidFill>
                  <a:srgbClr val="4F81BD"/>
                </a:solidFill>
              </a:rPr>
              <a:t>Q3 ‘15</a:t>
            </a:r>
          </a:p>
        </p:txBody>
      </p:sp>
      <p:sp>
        <p:nvSpPr>
          <p:cNvPr id="215" name="TextBox 214"/>
          <p:cNvSpPr txBox="1"/>
          <p:nvPr/>
        </p:nvSpPr>
        <p:spPr>
          <a:xfrm>
            <a:off x="3922068" y="5435479"/>
            <a:ext cx="524503" cy="230832"/>
          </a:xfrm>
          <a:prstGeom prst="rect">
            <a:avLst/>
          </a:prstGeom>
          <a:noFill/>
        </p:spPr>
        <p:txBody>
          <a:bodyPr wrap="none" rtlCol="0">
            <a:spAutoFit/>
          </a:bodyPr>
          <a:lstStyle/>
          <a:p>
            <a:pPr defTabSz="342900"/>
            <a:r>
              <a:rPr lang="en-GB" sz="900" dirty="0">
                <a:solidFill>
                  <a:srgbClr val="4F81BD"/>
                </a:solidFill>
              </a:rPr>
              <a:t>Q2 ‘16</a:t>
            </a:r>
          </a:p>
        </p:txBody>
      </p:sp>
      <p:sp>
        <p:nvSpPr>
          <p:cNvPr id="216" name="TextBox 215"/>
          <p:cNvSpPr txBox="1"/>
          <p:nvPr/>
        </p:nvSpPr>
        <p:spPr>
          <a:xfrm>
            <a:off x="3526411" y="5436075"/>
            <a:ext cx="524503" cy="230832"/>
          </a:xfrm>
          <a:prstGeom prst="rect">
            <a:avLst/>
          </a:prstGeom>
          <a:noFill/>
        </p:spPr>
        <p:txBody>
          <a:bodyPr wrap="none" rtlCol="0">
            <a:spAutoFit/>
          </a:bodyPr>
          <a:lstStyle/>
          <a:p>
            <a:pPr defTabSz="342900"/>
            <a:r>
              <a:rPr lang="en-GB" sz="900" dirty="0">
                <a:solidFill>
                  <a:srgbClr val="4F81BD"/>
                </a:solidFill>
              </a:rPr>
              <a:t>Q1 ‘16</a:t>
            </a:r>
          </a:p>
        </p:txBody>
      </p:sp>
      <p:sp>
        <p:nvSpPr>
          <p:cNvPr id="217" name="TextBox 216"/>
          <p:cNvSpPr txBox="1"/>
          <p:nvPr/>
        </p:nvSpPr>
        <p:spPr>
          <a:xfrm>
            <a:off x="6979054" y="5431579"/>
            <a:ext cx="524503" cy="230832"/>
          </a:xfrm>
          <a:prstGeom prst="rect">
            <a:avLst/>
          </a:prstGeom>
          <a:noFill/>
        </p:spPr>
        <p:txBody>
          <a:bodyPr wrap="none" rtlCol="0">
            <a:spAutoFit/>
          </a:bodyPr>
          <a:lstStyle/>
          <a:p>
            <a:pPr defTabSz="342900"/>
            <a:r>
              <a:rPr lang="en-GB" sz="900" dirty="0">
                <a:solidFill>
                  <a:srgbClr val="4F81BD"/>
                </a:solidFill>
              </a:rPr>
              <a:t>Q1 ‘18</a:t>
            </a:r>
          </a:p>
        </p:txBody>
      </p:sp>
      <p:sp>
        <p:nvSpPr>
          <p:cNvPr id="218" name="TextBox 217"/>
          <p:cNvSpPr txBox="1"/>
          <p:nvPr/>
        </p:nvSpPr>
        <p:spPr>
          <a:xfrm>
            <a:off x="6514672" y="5431580"/>
            <a:ext cx="524503" cy="230832"/>
          </a:xfrm>
          <a:prstGeom prst="rect">
            <a:avLst/>
          </a:prstGeom>
          <a:noFill/>
        </p:spPr>
        <p:txBody>
          <a:bodyPr wrap="none" rtlCol="0">
            <a:spAutoFit/>
          </a:bodyPr>
          <a:lstStyle/>
          <a:p>
            <a:pPr defTabSz="342900"/>
            <a:r>
              <a:rPr lang="en-GB" sz="900" dirty="0">
                <a:solidFill>
                  <a:srgbClr val="4F81BD"/>
                </a:solidFill>
              </a:rPr>
              <a:t>Q4 ‘17</a:t>
            </a:r>
          </a:p>
        </p:txBody>
      </p:sp>
      <p:sp>
        <p:nvSpPr>
          <p:cNvPr id="219" name="TextBox 218"/>
          <p:cNvSpPr txBox="1"/>
          <p:nvPr/>
        </p:nvSpPr>
        <p:spPr>
          <a:xfrm>
            <a:off x="4382678" y="5432332"/>
            <a:ext cx="524503" cy="230832"/>
          </a:xfrm>
          <a:prstGeom prst="rect">
            <a:avLst/>
          </a:prstGeom>
          <a:noFill/>
        </p:spPr>
        <p:txBody>
          <a:bodyPr wrap="none" rtlCol="0">
            <a:spAutoFit/>
          </a:bodyPr>
          <a:lstStyle/>
          <a:p>
            <a:pPr defTabSz="342900"/>
            <a:r>
              <a:rPr lang="en-GB" sz="900" dirty="0">
                <a:solidFill>
                  <a:srgbClr val="4F81BD"/>
                </a:solidFill>
              </a:rPr>
              <a:t>Q3 ‘16</a:t>
            </a:r>
          </a:p>
        </p:txBody>
      </p:sp>
      <p:sp>
        <p:nvSpPr>
          <p:cNvPr id="220" name="TextBox 219"/>
          <p:cNvSpPr txBox="1"/>
          <p:nvPr/>
        </p:nvSpPr>
        <p:spPr>
          <a:xfrm>
            <a:off x="4763052" y="5432530"/>
            <a:ext cx="524503" cy="230832"/>
          </a:xfrm>
          <a:prstGeom prst="rect">
            <a:avLst/>
          </a:prstGeom>
          <a:noFill/>
        </p:spPr>
        <p:txBody>
          <a:bodyPr wrap="none" rtlCol="0">
            <a:spAutoFit/>
          </a:bodyPr>
          <a:lstStyle/>
          <a:p>
            <a:pPr defTabSz="342900"/>
            <a:r>
              <a:rPr lang="en-GB" sz="900" dirty="0">
                <a:solidFill>
                  <a:srgbClr val="4F81BD"/>
                </a:solidFill>
              </a:rPr>
              <a:t>Q4 ‘16</a:t>
            </a:r>
          </a:p>
        </p:txBody>
      </p:sp>
      <p:sp>
        <p:nvSpPr>
          <p:cNvPr id="221" name="TextBox 220"/>
          <p:cNvSpPr txBox="1"/>
          <p:nvPr/>
        </p:nvSpPr>
        <p:spPr>
          <a:xfrm>
            <a:off x="6054675" y="5434541"/>
            <a:ext cx="524503" cy="230832"/>
          </a:xfrm>
          <a:prstGeom prst="rect">
            <a:avLst/>
          </a:prstGeom>
          <a:noFill/>
        </p:spPr>
        <p:txBody>
          <a:bodyPr wrap="none" rtlCol="0">
            <a:spAutoFit/>
          </a:bodyPr>
          <a:lstStyle/>
          <a:p>
            <a:pPr defTabSz="342900"/>
            <a:r>
              <a:rPr lang="en-GB" sz="900" dirty="0">
                <a:solidFill>
                  <a:srgbClr val="4F81BD"/>
                </a:solidFill>
              </a:rPr>
              <a:t>Q3 ‘17</a:t>
            </a:r>
          </a:p>
        </p:txBody>
      </p:sp>
      <p:sp>
        <p:nvSpPr>
          <p:cNvPr id="222" name="TextBox 221"/>
          <p:cNvSpPr txBox="1"/>
          <p:nvPr/>
        </p:nvSpPr>
        <p:spPr>
          <a:xfrm>
            <a:off x="5608297" y="5434541"/>
            <a:ext cx="524503" cy="230832"/>
          </a:xfrm>
          <a:prstGeom prst="rect">
            <a:avLst/>
          </a:prstGeom>
          <a:noFill/>
        </p:spPr>
        <p:txBody>
          <a:bodyPr wrap="none" rtlCol="0">
            <a:spAutoFit/>
          </a:bodyPr>
          <a:lstStyle/>
          <a:p>
            <a:pPr defTabSz="342900"/>
            <a:r>
              <a:rPr lang="en-GB" sz="900" dirty="0">
                <a:solidFill>
                  <a:srgbClr val="4F81BD"/>
                </a:solidFill>
              </a:rPr>
              <a:t>Q2 ‘17</a:t>
            </a:r>
          </a:p>
        </p:txBody>
      </p:sp>
      <p:sp>
        <p:nvSpPr>
          <p:cNvPr id="223" name="TextBox 222"/>
          <p:cNvSpPr txBox="1"/>
          <p:nvPr/>
        </p:nvSpPr>
        <p:spPr>
          <a:xfrm>
            <a:off x="5154639" y="5432530"/>
            <a:ext cx="524503" cy="230832"/>
          </a:xfrm>
          <a:prstGeom prst="rect">
            <a:avLst/>
          </a:prstGeom>
          <a:noFill/>
        </p:spPr>
        <p:txBody>
          <a:bodyPr wrap="none" rtlCol="0">
            <a:spAutoFit/>
          </a:bodyPr>
          <a:lstStyle/>
          <a:p>
            <a:pPr defTabSz="342900"/>
            <a:r>
              <a:rPr lang="en-GB" sz="900" dirty="0">
                <a:solidFill>
                  <a:srgbClr val="4F81BD"/>
                </a:solidFill>
              </a:rPr>
              <a:t>Q1 ‘17</a:t>
            </a:r>
          </a:p>
        </p:txBody>
      </p:sp>
      <p:sp>
        <p:nvSpPr>
          <p:cNvPr id="224" name="TextBox 223"/>
          <p:cNvSpPr txBox="1"/>
          <p:nvPr/>
        </p:nvSpPr>
        <p:spPr>
          <a:xfrm>
            <a:off x="3077164" y="5435789"/>
            <a:ext cx="524503" cy="230832"/>
          </a:xfrm>
          <a:prstGeom prst="rect">
            <a:avLst/>
          </a:prstGeom>
          <a:noFill/>
        </p:spPr>
        <p:txBody>
          <a:bodyPr wrap="none" rtlCol="0">
            <a:spAutoFit/>
          </a:bodyPr>
          <a:lstStyle/>
          <a:p>
            <a:pPr defTabSz="342900"/>
            <a:r>
              <a:rPr lang="en-GB" sz="900" dirty="0">
                <a:solidFill>
                  <a:srgbClr val="4F81BD"/>
                </a:solidFill>
              </a:rPr>
              <a:t>Q4 ‘15</a:t>
            </a:r>
          </a:p>
        </p:txBody>
      </p:sp>
      <p:sp>
        <p:nvSpPr>
          <p:cNvPr id="63" name="Rectangle 62"/>
          <p:cNvSpPr/>
          <p:nvPr/>
        </p:nvSpPr>
        <p:spPr>
          <a:xfrm>
            <a:off x="2644225" y="2128379"/>
            <a:ext cx="1111499" cy="805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73" name="TextBox 72"/>
          <p:cNvSpPr txBox="1"/>
          <p:nvPr/>
        </p:nvSpPr>
        <p:spPr>
          <a:xfrm>
            <a:off x="1268426" y="1801441"/>
            <a:ext cx="2069797" cy="3693319"/>
          </a:xfrm>
          <a:prstGeom prst="rect">
            <a:avLst/>
          </a:prstGeom>
          <a:noFill/>
        </p:spPr>
        <p:txBody>
          <a:bodyPr wrap="none" rtlCol="0">
            <a:spAutoFit/>
          </a:bodyPr>
          <a:lstStyle/>
          <a:p>
            <a:pPr defTabSz="342900"/>
            <a:r>
              <a:rPr lang="en-GB" sz="900" dirty="0">
                <a:solidFill>
                  <a:srgbClr val="4F81BD"/>
                </a:solidFill>
              </a:rPr>
              <a:t>Element system inputs</a:t>
            </a:r>
          </a:p>
          <a:p>
            <a:pPr defTabSz="342900"/>
            <a:r>
              <a:rPr lang="en-GB" sz="900" dirty="0">
                <a:solidFill>
                  <a:srgbClr val="4F81BD"/>
                </a:solidFill>
              </a:rPr>
              <a:t>Delta Architecture Review</a:t>
            </a:r>
          </a:p>
          <a:p>
            <a:pPr defTabSz="342900"/>
            <a:r>
              <a:rPr lang="en-GB" sz="900" dirty="0">
                <a:solidFill>
                  <a:srgbClr val="4F81BD"/>
                </a:solidFill>
              </a:rPr>
              <a:t>System level inputs</a:t>
            </a:r>
          </a:p>
          <a:p>
            <a:pPr defTabSz="342900"/>
            <a:r>
              <a:rPr lang="en-GB" sz="900" dirty="0">
                <a:solidFill>
                  <a:srgbClr val="4F81BD"/>
                </a:solidFill>
              </a:rPr>
              <a:t>Delta element PDRs</a:t>
            </a:r>
          </a:p>
          <a:p>
            <a:pPr defTabSz="342900"/>
            <a:r>
              <a:rPr lang="en-GB" sz="900" dirty="0">
                <a:solidFill>
                  <a:srgbClr val="4F81BD"/>
                </a:solidFill>
              </a:rPr>
              <a:t>Operations Concept Review</a:t>
            </a:r>
          </a:p>
          <a:p>
            <a:pPr defTabSz="342900"/>
            <a:r>
              <a:rPr lang="en-GB" sz="900" b="1" dirty="0">
                <a:solidFill>
                  <a:srgbClr val="4F81BD"/>
                </a:solidFill>
              </a:rPr>
              <a:t>NEW</a:t>
            </a:r>
            <a:r>
              <a:rPr lang="en-GB" sz="900" dirty="0">
                <a:solidFill>
                  <a:srgbClr val="4F81BD"/>
                </a:solidFill>
              </a:rPr>
              <a:t>: Post RBS element submission</a:t>
            </a:r>
          </a:p>
          <a:p>
            <a:pPr defTabSz="342900"/>
            <a:r>
              <a:rPr lang="en-GB" sz="900" dirty="0">
                <a:solidFill>
                  <a:srgbClr val="4F81BD"/>
                </a:solidFill>
              </a:rPr>
              <a:t>System Review</a:t>
            </a:r>
          </a:p>
          <a:p>
            <a:pPr defTabSz="342900"/>
            <a:r>
              <a:rPr lang="en-GB" sz="900" dirty="0">
                <a:solidFill>
                  <a:srgbClr val="4F81BD"/>
                </a:solidFill>
              </a:rPr>
              <a:t>Element Stage 2 deliverables:</a:t>
            </a:r>
          </a:p>
          <a:p>
            <a:pPr defTabSz="342900"/>
            <a:r>
              <a:rPr lang="en-GB" sz="900" dirty="0">
                <a:solidFill>
                  <a:srgbClr val="4F81BD"/>
                </a:solidFill>
              </a:rPr>
              <a:t>AIV to CDR submission</a:t>
            </a:r>
          </a:p>
          <a:p>
            <a:pPr defTabSz="342900"/>
            <a:r>
              <a:rPr lang="en-GB" sz="900" dirty="0">
                <a:solidFill>
                  <a:srgbClr val="4F81BD"/>
                </a:solidFill>
              </a:rPr>
              <a:t>CSP to CDR meeting</a:t>
            </a:r>
          </a:p>
          <a:p>
            <a:pPr defTabSz="342900"/>
            <a:r>
              <a:rPr lang="en-GB" sz="900" dirty="0">
                <a:solidFill>
                  <a:srgbClr val="4F81BD"/>
                </a:solidFill>
              </a:rPr>
              <a:t>DSH to structure CDR </a:t>
            </a:r>
            <a:r>
              <a:rPr lang="en-GB" sz="900" dirty="0" err="1">
                <a:solidFill>
                  <a:srgbClr val="4F81BD"/>
                </a:solidFill>
              </a:rPr>
              <a:t>mtg</a:t>
            </a:r>
            <a:endParaRPr lang="en-GB" sz="900" dirty="0">
              <a:solidFill>
                <a:srgbClr val="4F81BD"/>
              </a:solidFill>
            </a:endParaRPr>
          </a:p>
          <a:p>
            <a:pPr defTabSz="342900"/>
            <a:r>
              <a:rPr lang="en-GB" sz="900" dirty="0">
                <a:solidFill>
                  <a:srgbClr val="4F81BD"/>
                </a:solidFill>
              </a:rPr>
              <a:t>DSH to Band 1,2 CDR </a:t>
            </a:r>
            <a:r>
              <a:rPr lang="en-GB" sz="900" dirty="0" err="1">
                <a:solidFill>
                  <a:srgbClr val="4F81BD"/>
                </a:solidFill>
              </a:rPr>
              <a:t>mtg</a:t>
            </a:r>
            <a:endParaRPr lang="en-GB" sz="900" dirty="0">
              <a:solidFill>
                <a:srgbClr val="4F81BD"/>
              </a:solidFill>
            </a:endParaRPr>
          </a:p>
          <a:p>
            <a:pPr defTabSz="342900"/>
            <a:r>
              <a:rPr lang="en-GB" sz="900" dirty="0">
                <a:solidFill>
                  <a:srgbClr val="4F81BD"/>
                </a:solidFill>
              </a:rPr>
              <a:t>DSH to Band 5 CDR meeting</a:t>
            </a:r>
          </a:p>
          <a:p>
            <a:pPr defTabSz="342900"/>
            <a:r>
              <a:rPr lang="en-GB" sz="900" dirty="0">
                <a:solidFill>
                  <a:srgbClr val="4F81BD"/>
                </a:solidFill>
              </a:rPr>
              <a:t>INAU to CDR submission</a:t>
            </a:r>
          </a:p>
          <a:p>
            <a:pPr defTabSz="342900"/>
            <a:r>
              <a:rPr lang="en-GB" sz="900" dirty="0">
                <a:solidFill>
                  <a:srgbClr val="4F81BD"/>
                </a:solidFill>
              </a:rPr>
              <a:t>INSA to CDR submission</a:t>
            </a:r>
          </a:p>
          <a:p>
            <a:pPr defTabSz="342900"/>
            <a:r>
              <a:rPr lang="en-GB" sz="900" dirty="0">
                <a:solidFill>
                  <a:srgbClr val="4F81BD"/>
                </a:solidFill>
              </a:rPr>
              <a:t>LFAA to CDR meeting</a:t>
            </a:r>
          </a:p>
          <a:p>
            <a:pPr defTabSz="342900"/>
            <a:r>
              <a:rPr lang="en-GB" sz="900" dirty="0">
                <a:solidFill>
                  <a:srgbClr val="4F81BD"/>
                </a:solidFill>
              </a:rPr>
              <a:t>SaDT to CDR submission</a:t>
            </a:r>
          </a:p>
          <a:p>
            <a:pPr defTabSz="342900"/>
            <a:r>
              <a:rPr lang="en-GB" sz="900" dirty="0">
                <a:solidFill>
                  <a:srgbClr val="4F81BD"/>
                </a:solidFill>
              </a:rPr>
              <a:t>SDP to CDR submission</a:t>
            </a:r>
          </a:p>
          <a:p>
            <a:pPr defTabSz="342900"/>
            <a:r>
              <a:rPr lang="en-GB" sz="900" dirty="0">
                <a:solidFill>
                  <a:srgbClr val="4F81BD"/>
                </a:solidFill>
              </a:rPr>
              <a:t>TM to CDR submission</a:t>
            </a:r>
          </a:p>
          <a:p>
            <a:pPr defTabSz="342900"/>
            <a:r>
              <a:rPr lang="en-GB" sz="900" dirty="0">
                <a:solidFill>
                  <a:srgbClr val="4F81BD"/>
                </a:solidFill>
              </a:rPr>
              <a:t>System CDR inputs</a:t>
            </a:r>
          </a:p>
          <a:p>
            <a:pPr defTabSz="342900"/>
            <a:r>
              <a:rPr lang="en-GB" sz="900" dirty="0">
                <a:solidFill>
                  <a:srgbClr val="4F81BD"/>
                </a:solidFill>
              </a:rPr>
              <a:t>System CDR</a:t>
            </a:r>
          </a:p>
          <a:p>
            <a:pPr defTabSz="342900"/>
            <a:r>
              <a:rPr lang="en-GB" sz="900" dirty="0">
                <a:solidFill>
                  <a:srgbClr val="4F81BD"/>
                </a:solidFill>
              </a:rPr>
              <a:t>Construction Proposal</a:t>
            </a:r>
          </a:p>
          <a:p>
            <a:pPr defTabSz="342900"/>
            <a:r>
              <a:rPr lang="en-GB" sz="900" dirty="0">
                <a:solidFill>
                  <a:srgbClr val="4F81BD"/>
                </a:solidFill>
              </a:rPr>
              <a:t>Construction approval</a:t>
            </a:r>
          </a:p>
          <a:p>
            <a:pPr defTabSz="342900"/>
            <a:r>
              <a:rPr lang="en-GB" sz="900" dirty="0">
                <a:solidFill>
                  <a:srgbClr val="4F81BD"/>
                </a:solidFill>
              </a:rPr>
              <a:t>IGO negotiation &amp; signature</a:t>
            </a:r>
          </a:p>
          <a:p>
            <a:pPr defTabSz="342900"/>
            <a:r>
              <a:rPr lang="en-GB" sz="900" dirty="0">
                <a:solidFill>
                  <a:srgbClr val="4F81BD"/>
                </a:solidFill>
              </a:rPr>
              <a:t>IGO ratification of agreements</a:t>
            </a:r>
          </a:p>
          <a:p>
            <a:pPr defTabSz="342900"/>
            <a:r>
              <a:rPr lang="en-GB" sz="900" dirty="0">
                <a:solidFill>
                  <a:srgbClr val="4F81BD"/>
                </a:solidFill>
              </a:rPr>
              <a:t>IGO in operation</a:t>
            </a:r>
          </a:p>
        </p:txBody>
      </p:sp>
      <p:sp>
        <p:nvSpPr>
          <p:cNvPr id="84" name="Isosceles Triangle 83"/>
          <p:cNvSpPr/>
          <p:nvPr/>
        </p:nvSpPr>
        <p:spPr>
          <a:xfrm>
            <a:off x="3147173" y="2238615"/>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85" name="Isosceles Triangle 84"/>
          <p:cNvSpPr/>
          <p:nvPr/>
        </p:nvSpPr>
        <p:spPr>
          <a:xfrm>
            <a:off x="3568091" y="2236620"/>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86" name="Isosceles Triangle 85"/>
          <p:cNvSpPr/>
          <p:nvPr/>
        </p:nvSpPr>
        <p:spPr>
          <a:xfrm>
            <a:off x="3426089" y="2238919"/>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88" name="Isosceles Triangle 87"/>
          <p:cNvSpPr/>
          <p:nvPr/>
        </p:nvSpPr>
        <p:spPr>
          <a:xfrm>
            <a:off x="3694247" y="2236620"/>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89" name="Isosceles Triangle 88"/>
          <p:cNvSpPr/>
          <p:nvPr/>
        </p:nvSpPr>
        <p:spPr>
          <a:xfrm>
            <a:off x="3645244" y="2364134"/>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0" name="Isosceles Triangle 89"/>
          <p:cNvSpPr/>
          <p:nvPr/>
        </p:nvSpPr>
        <p:spPr>
          <a:xfrm>
            <a:off x="3775848" y="2633840"/>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1" name="TextBox 90"/>
          <p:cNvSpPr txBox="1"/>
          <p:nvPr/>
        </p:nvSpPr>
        <p:spPr>
          <a:xfrm>
            <a:off x="3799833" y="2199863"/>
            <a:ext cx="1947969" cy="230832"/>
          </a:xfrm>
          <a:prstGeom prst="rect">
            <a:avLst/>
          </a:prstGeom>
          <a:noFill/>
        </p:spPr>
        <p:txBody>
          <a:bodyPr wrap="none" rtlCol="0">
            <a:spAutoFit/>
          </a:bodyPr>
          <a:lstStyle/>
          <a:p>
            <a:pPr defTabSz="342900"/>
            <a:r>
              <a:rPr lang="en-GB" sz="900" dirty="0">
                <a:solidFill>
                  <a:srgbClr val="4F81BD"/>
                </a:solidFill>
              </a:rPr>
              <a:t>(TM, SaDT, CSP-Low, DSH, SDP)</a:t>
            </a:r>
          </a:p>
        </p:txBody>
      </p:sp>
      <p:sp>
        <p:nvSpPr>
          <p:cNvPr id="92" name="Isosceles Triangle 91"/>
          <p:cNvSpPr/>
          <p:nvPr/>
        </p:nvSpPr>
        <p:spPr>
          <a:xfrm>
            <a:off x="3416771" y="2358579"/>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3" name="Isosceles Triangle 92"/>
          <p:cNvSpPr/>
          <p:nvPr/>
        </p:nvSpPr>
        <p:spPr>
          <a:xfrm>
            <a:off x="3682477" y="2108639"/>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4" name="Isosceles Triangle 93"/>
          <p:cNvSpPr/>
          <p:nvPr/>
        </p:nvSpPr>
        <p:spPr>
          <a:xfrm>
            <a:off x="3869197" y="1713659"/>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5" name="Isosceles Triangle 94"/>
          <p:cNvSpPr/>
          <p:nvPr/>
        </p:nvSpPr>
        <p:spPr>
          <a:xfrm>
            <a:off x="4415587" y="1716516"/>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6" name="Isosceles Triangle 95"/>
          <p:cNvSpPr/>
          <p:nvPr/>
        </p:nvSpPr>
        <p:spPr>
          <a:xfrm>
            <a:off x="5048893" y="1704152"/>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7" name="Isosceles Triangle 96"/>
          <p:cNvSpPr/>
          <p:nvPr/>
        </p:nvSpPr>
        <p:spPr>
          <a:xfrm>
            <a:off x="5484689" y="1713659"/>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8" name="Isosceles Triangle 97"/>
          <p:cNvSpPr/>
          <p:nvPr/>
        </p:nvSpPr>
        <p:spPr>
          <a:xfrm>
            <a:off x="6075053" y="1711500"/>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99" name="Isosceles Triangle 98"/>
          <p:cNvSpPr/>
          <p:nvPr/>
        </p:nvSpPr>
        <p:spPr>
          <a:xfrm>
            <a:off x="6819149" y="1715437"/>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0" name="Isosceles Triangle 99"/>
          <p:cNvSpPr/>
          <p:nvPr/>
        </p:nvSpPr>
        <p:spPr>
          <a:xfrm>
            <a:off x="7287103" y="1718930"/>
            <a:ext cx="120581" cy="108339"/>
          </a:xfrm>
          <a:prstGeom prst="triangl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1" name="Isosceles Triangle 100"/>
          <p:cNvSpPr/>
          <p:nvPr/>
        </p:nvSpPr>
        <p:spPr>
          <a:xfrm>
            <a:off x="3653443" y="2522966"/>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5" name="Rectangle 114"/>
          <p:cNvSpPr/>
          <p:nvPr/>
        </p:nvSpPr>
        <p:spPr>
          <a:xfrm>
            <a:off x="6059376" y="4450648"/>
            <a:ext cx="743048" cy="104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6" name="Isosceles Triangle 115"/>
          <p:cNvSpPr/>
          <p:nvPr/>
        </p:nvSpPr>
        <p:spPr>
          <a:xfrm>
            <a:off x="6809180" y="4578565"/>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7" name="Isosceles Triangle 116"/>
          <p:cNvSpPr/>
          <p:nvPr/>
        </p:nvSpPr>
        <p:spPr>
          <a:xfrm>
            <a:off x="6726034" y="4450648"/>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8" name="Rectangle 117"/>
          <p:cNvSpPr/>
          <p:nvPr/>
        </p:nvSpPr>
        <p:spPr>
          <a:xfrm>
            <a:off x="6505761" y="4743153"/>
            <a:ext cx="551635" cy="830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9" name="Isosceles Triangle 118"/>
          <p:cNvSpPr/>
          <p:nvPr/>
        </p:nvSpPr>
        <p:spPr>
          <a:xfrm>
            <a:off x="7011958" y="4730502"/>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0" name="Rectangle 119"/>
          <p:cNvSpPr/>
          <p:nvPr/>
        </p:nvSpPr>
        <p:spPr>
          <a:xfrm>
            <a:off x="7057396" y="4882440"/>
            <a:ext cx="714587" cy="855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1" name="Rectangle 120"/>
          <p:cNvSpPr/>
          <p:nvPr/>
        </p:nvSpPr>
        <p:spPr>
          <a:xfrm>
            <a:off x="3112169" y="5021250"/>
            <a:ext cx="1278294" cy="1093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2" name="TextBox 121"/>
          <p:cNvSpPr txBox="1"/>
          <p:nvPr/>
        </p:nvSpPr>
        <p:spPr>
          <a:xfrm>
            <a:off x="7404331" y="5429900"/>
            <a:ext cx="524503" cy="230832"/>
          </a:xfrm>
          <a:prstGeom prst="rect">
            <a:avLst/>
          </a:prstGeom>
          <a:noFill/>
        </p:spPr>
        <p:txBody>
          <a:bodyPr wrap="none" rtlCol="0">
            <a:spAutoFit/>
          </a:bodyPr>
          <a:lstStyle/>
          <a:p>
            <a:pPr defTabSz="342900"/>
            <a:r>
              <a:rPr lang="en-GB" sz="900" dirty="0">
                <a:solidFill>
                  <a:srgbClr val="4F81BD"/>
                </a:solidFill>
              </a:rPr>
              <a:t>Q2 ‘18</a:t>
            </a:r>
          </a:p>
        </p:txBody>
      </p:sp>
      <p:sp>
        <p:nvSpPr>
          <p:cNvPr id="123" name="Rectangle 122"/>
          <p:cNvSpPr/>
          <p:nvPr/>
        </p:nvSpPr>
        <p:spPr>
          <a:xfrm>
            <a:off x="4400591" y="5141361"/>
            <a:ext cx="2566189" cy="96439"/>
          </a:xfrm>
          <a:prstGeom prst="rect">
            <a:avLst/>
          </a:prstGeom>
          <a:gradFill flip="none" rotWithShape="1">
            <a:gsLst>
              <a:gs pos="0">
                <a:schemeClr val="accent6"/>
              </a:gs>
              <a:gs pos="100000">
                <a:schemeClr val="accent6">
                  <a:lumMod val="40000"/>
                  <a:lumOff val="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900" dirty="0">
                <a:solidFill>
                  <a:prstClr val="black"/>
                </a:solidFill>
              </a:rPr>
              <a:t>12-18 months?</a:t>
            </a:r>
          </a:p>
        </p:txBody>
      </p:sp>
      <p:sp>
        <p:nvSpPr>
          <p:cNvPr id="124" name="Rectangle 123"/>
          <p:cNvSpPr/>
          <p:nvPr/>
        </p:nvSpPr>
        <p:spPr>
          <a:xfrm>
            <a:off x="6511253" y="5272330"/>
            <a:ext cx="457161" cy="96541"/>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5" name="Rectangle 124"/>
          <p:cNvSpPr/>
          <p:nvPr/>
        </p:nvSpPr>
        <p:spPr>
          <a:xfrm>
            <a:off x="2648558" y="2972837"/>
            <a:ext cx="4006391" cy="929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3" name="Isosceles Triangle 102"/>
          <p:cNvSpPr/>
          <p:nvPr/>
        </p:nvSpPr>
        <p:spPr>
          <a:xfrm>
            <a:off x="5577382" y="2943840"/>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6" name="Rectangle 125"/>
          <p:cNvSpPr/>
          <p:nvPr/>
        </p:nvSpPr>
        <p:spPr>
          <a:xfrm>
            <a:off x="2647324" y="3229587"/>
            <a:ext cx="3190186" cy="963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7" name="Rectangle 126"/>
          <p:cNvSpPr/>
          <p:nvPr/>
        </p:nvSpPr>
        <p:spPr>
          <a:xfrm>
            <a:off x="2639407" y="3124890"/>
            <a:ext cx="2887408" cy="713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29" name="Rectangle 128"/>
          <p:cNvSpPr/>
          <p:nvPr/>
        </p:nvSpPr>
        <p:spPr>
          <a:xfrm>
            <a:off x="2637334" y="3645596"/>
            <a:ext cx="3057743" cy="818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1" name="Rectangle 130"/>
          <p:cNvSpPr/>
          <p:nvPr/>
        </p:nvSpPr>
        <p:spPr>
          <a:xfrm>
            <a:off x="2630454" y="3788031"/>
            <a:ext cx="2747552" cy="818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2" name="Rectangle 131"/>
          <p:cNvSpPr/>
          <p:nvPr/>
        </p:nvSpPr>
        <p:spPr>
          <a:xfrm>
            <a:off x="2639407" y="3917063"/>
            <a:ext cx="3176250" cy="830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4" name="Rectangle 133"/>
          <p:cNvSpPr/>
          <p:nvPr/>
        </p:nvSpPr>
        <p:spPr>
          <a:xfrm>
            <a:off x="2642645" y="4056805"/>
            <a:ext cx="2406248" cy="747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5" name="Rectangle 134"/>
          <p:cNvSpPr/>
          <p:nvPr/>
        </p:nvSpPr>
        <p:spPr>
          <a:xfrm>
            <a:off x="2646469" y="4204235"/>
            <a:ext cx="4283292" cy="778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7" name="Rectangle 136"/>
          <p:cNvSpPr/>
          <p:nvPr/>
        </p:nvSpPr>
        <p:spPr>
          <a:xfrm>
            <a:off x="2644225" y="4337960"/>
            <a:ext cx="2938362" cy="76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9" name="Isosceles Triangle 108"/>
          <p:cNvSpPr/>
          <p:nvPr/>
        </p:nvSpPr>
        <p:spPr>
          <a:xfrm>
            <a:off x="5505233" y="4310015"/>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1" name="Isosceles Triangle 110"/>
          <p:cNvSpPr/>
          <p:nvPr/>
        </p:nvSpPr>
        <p:spPr>
          <a:xfrm>
            <a:off x="6886201" y="4181888"/>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2" name="Isosceles Triangle 111"/>
          <p:cNvSpPr/>
          <p:nvPr/>
        </p:nvSpPr>
        <p:spPr>
          <a:xfrm>
            <a:off x="4973893" y="4033986"/>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0" name="Isosceles Triangle 109"/>
          <p:cNvSpPr/>
          <p:nvPr/>
        </p:nvSpPr>
        <p:spPr>
          <a:xfrm>
            <a:off x="5763721" y="3898389"/>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8" name="Isosceles Triangle 107"/>
          <p:cNvSpPr/>
          <p:nvPr/>
        </p:nvSpPr>
        <p:spPr>
          <a:xfrm>
            <a:off x="5326291" y="3763494"/>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6" name="Isosceles Triangle 105"/>
          <p:cNvSpPr/>
          <p:nvPr/>
        </p:nvSpPr>
        <p:spPr>
          <a:xfrm>
            <a:off x="5636566" y="3640173"/>
            <a:ext cx="120581" cy="10833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4" name="Isosceles Triangle 103"/>
          <p:cNvSpPr/>
          <p:nvPr/>
        </p:nvSpPr>
        <p:spPr>
          <a:xfrm>
            <a:off x="5483648" y="3092152"/>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5" name="Isosceles Triangle 104"/>
          <p:cNvSpPr/>
          <p:nvPr/>
        </p:nvSpPr>
        <p:spPr>
          <a:xfrm>
            <a:off x="5767635" y="3215799"/>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8" name="Rectangle 137"/>
          <p:cNvSpPr/>
          <p:nvPr/>
        </p:nvSpPr>
        <p:spPr>
          <a:xfrm>
            <a:off x="2639720" y="3352057"/>
            <a:ext cx="3491106" cy="99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07" name="Isosceles Triangle 106"/>
          <p:cNvSpPr/>
          <p:nvPr/>
        </p:nvSpPr>
        <p:spPr>
          <a:xfrm>
            <a:off x="6070536" y="3355005"/>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39" name="Rectangle 138"/>
          <p:cNvSpPr/>
          <p:nvPr/>
        </p:nvSpPr>
        <p:spPr>
          <a:xfrm>
            <a:off x="2644226" y="3490708"/>
            <a:ext cx="5069182" cy="1085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
        <p:nvSpPr>
          <p:cNvPr id="114" name="Isosceles Triangle 113"/>
          <p:cNvSpPr/>
          <p:nvPr/>
        </p:nvSpPr>
        <p:spPr>
          <a:xfrm>
            <a:off x="7651402" y="3499944"/>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a:solidFill>
                <a:prstClr val="white"/>
              </a:solidFill>
            </a:endParaRPr>
          </a:p>
        </p:txBody>
      </p:sp>
    </p:spTree>
    <p:extLst>
      <p:ext uri="{BB962C8B-B14F-4D97-AF65-F5344CB8AC3E}">
        <p14:creationId xmlns:p14="http://schemas.microsoft.com/office/powerpoint/2010/main" val="11674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26375" y="445478"/>
            <a:ext cx="4707654" cy="464956"/>
          </a:xfrm>
        </p:spPr>
        <p:txBody>
          <a:bodyPr/>
          <a:lstStyle/>
          <a:p>
            <a:r>
              <a:rPr lang="en-US" dirty="0" smtClean="0"/>
              <a:t>High-level SKA Schedule</a:t>
            </a:r>
            <a:endParaRPr lang="en-US" dirty="0"/>
          </a:p>
        </p:txBody>
      </p:sp>
      <p:cxnSp>
        <p:nvCxnSpPr>
          <p:cNvPr id="8" name="Straight Connector 7"/>
          <p:cNvCxnSpPr/>
          <p:nvPr/>
        </p:nvCxnSpPr>
        <p:spPr>
          <a:xfrm flipH="1">
            <a:off x="2977988" y="1725508"/>
            <a:ext cx="2148" cy="3706196"/>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293808" y="1705152"/>
            <a:ext cx="6478175" cy="372014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cxnSp>
        <p:nvCxnSpPr>
          <p:cNvPr id="15" name="Straight Connector 14"/>
          <p:cNvCxnSpPr/>
          <p:nvPr/>
        </p:nvCxnSpPr>
        <p:spPr>
          <a:xfrm>
            <a:off x="3176915" y="5351616"/>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18400" y="5351615"/>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247895"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91681"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9900" y="5342546"/>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75505" y="534673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414658" y="534254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00844" y="5342547"/>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966779" y="5346737"/>
            <a:ext cx="0" cy="73681"/>
          </a:xfrm>
          <a:prstGeom prst="line">
            <a:avLst/>
          </a:prstGeom>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2674154" y="5390134"/>
            <a:ext cx="5264528" cy="265993"/>
            <a:chOff x="2722786" y="5875460"/>
            <a:chExt cx="7019371" cy="354657"/>
          </a:xfrm>
        </p:grpSpPr>
        <p:sp>
          <p:nvSpPr>
            <p:cNvPr id="31" name="TextBox 30"/>
            <p:cNvSpPr txBox="1"/>
            <p:nvPr/>
          </p:nvSpPr>
          <p:spPr>
            <a:xfrm>
              <a:off x="3482974" y="5877593"/>
              <a:ext cx="648040" cy="338555"/>
            </a:xfrm>
            <a:prstGeom prst="rect">
              <a:avLst/>
            </a:prstGeom>
            <a:noFill/>
          </p:spPr>
          <p:txBody>
            <a:bodyPr wrap="none" rtlCol="0">
              <a:spAutoFit/>
            </a:bodyPr>
            <a:lstStyle/>
            <a:p>
              <a:pPr defTabSz="342900"/>
              <a:r>
                <a:rPr lang="en-GB" sz="1050" dirty="0">
                  <a:solidFill>
                    <a:prstClr val="black"/>
                  </a:solidFill>
                </a:rPr>
                <a:t>2016</a:t>
              </a:r>
            </a:p>
          </p:txBody>
        </p:sp>
        <p:sp>
          <p:nvSpPr>
            <p:cNvPr id="32" name="TextBox 31"/>
            <p:cNvSpPr txBox="1"/>
            <p:nvPr/>
          </p:nvSpPr>
          <p:spPr>
            <a:xfrm>
              <a:off x="2722786" y="5875460"/>
              <a:ext cx="648040" cy="338555"/>
            </a:xfrm>
            <a:prstGeom prst="rect">
              <a:avLst/>
            </a:prstGeom>
            <a:noFill/>
          </p:spPr>
          <p:txBody>
            <a:bodyPr wrap="none" rtlCol="0">
              <a:spAutoFit/>
            </a:bodyPr>
            <a:lstStyle/>
            <a:p>
              <a:pPr defTabSz="342900"/>
              <a:r>
                <a:rPr lang="en-GB" sz="1050" dirty="0">
                  <a:solidFill>
                    <a:prstClr val="black"/>
                  </a:solidFill>
                </a:rPr>
                <a:t>2015</a:t>
              </a:r>
            </a:p>
          </p:txBody>
        </p:sp>
        <p:sp>
          <p:nvSpPr>
            <p:cNvPr id="33" name="TextBox 32"/>
            <p:cNvSpPr txBox="1"/>
            <p:nvPr/>
          </p:nvSpPr>
          <p:spPr>
            <a:xfrm>
              <a:off x="4163227" y="5884903"/>
              <a:ext cx="648040" cy="338555"/>
            </a:xfrm>
            <a:prstGeom prst="rect">
              <a:avLst/>
            </a:prstGeom>
            <a:noFill/>
          </p:spPr>
          <p:txBody>
            <a:bodyPr wrap="none" rtlCol="0">
              <a:spAutoFit/>
            </a:bodyPr>
            <a:lstStyle/>
            <a:p>
              <a:pPr defTabSz="342900"/>
              <a:r>
                <a:rPr lang="en-GB" sz="1050" dirty="0">
                  <a:solidFill>
                    <a:prstClr val="black"/>
                  </a:solidFill>
                </a:rPr>
                <a:t>2017</a:t>
              </a:r>
            </a:p>
          </p:txBody>
        </p:sp>
        <p:sp>
          <p:nvSpPr>
            <p:cNvPr id="34" name="TextBox 33"/>
            <p:cNvSpPr txBox="1"/>
            <p:nvPr/>
          </p:nvSpPr>
          <p:spPr>
            <a:xfrm>
              <a:off x="4941869" y="5891563"/>
              <a:ext cx="648040" cy="338554"/>
            </a:xfrm>
            <a:prstGeom prst="rect">
              <a:avLst/>
            </a:prstGeom>
            <a:noFill/>
          </p:spPr>
          <p:txBody>
            <a:bodyPr wrap="none" rtlCol="0">
              <a:spAutoFit/>
            </a:bodyPr>
            <a:lstStyle/>
            <a:p>
              <a:pPr defTabSz="342900"/>
              <a:r>
                <a:rPr lang="en-GB" sz="1050" dirty="0">
                  <a:solidFill>
                    <a:prstClr val="black"/>
                  </a:solidFill>
                </a:rPr>
                <a:t>2018</a:t>
              </a:r>
            </a:p>
          </p:txBody>
        </p:sp>
        <p:sp>
          <p:nvSpPr>
            <p:cNvPr id="35" name="TextBox 34"/>
            <p:cNvSpPr txBox="1"/>
            <p:nvPr/>
          </p:nvSpPr>
          <p:spPr>
            <a:xfrm>
              <a:off x="5656431" y="5887852"/>
              <a:ext cx="648040" cy="338554"/>
            </a:xfrm>
            <a:prstGeom prst="rect">
              <a:avLst/>
            </a:prstGeom>
            <a:noFill/>
          </p:spPr>
          <p:txBody>
            <a:bodyPr wrap="none" rtlCol="0">
              <a:spAutoFit/>
            </a:bodyPr>
            <a:lstStyle/>
            <a:p>
              <a:pPr defTabSz="342900"/>
              <a:r>
                <a:rPr lang="en-GB" sz="1050" dirty="0">
                  <a:solidFill>
                    <a:prstClr val="black"/>
                  </a:solidFill>
                </a:rPr>
                <a:t>2019</a:t>
              </a:r>
            </a:p>
          </p:txBody>
        </p:sp>
        <p:sp>
          <p:nvSpPr>
            <p:cNvPr id="36" name="TextBox 35"/>
            <p:cNvSpPr txBox="1"/>
            <p:nvPr/>
          </p:nvSpPr>
          <p:spPr>
            <a:xfrm>
              <a:off x="6343829" y="5884903"/>
              <a:ext cx="648040" cy="338554"/>
            </a:xfrm>
            <a:prstGeom prst="rect">
              <a:avLst/>
            </a:prstGeom>
            <a:noFill/>
          </p:spPr>
          <p:txBody>
            <a:bodyPr wrap="none" rtlCol="0">
              <a:spAutoFit/>
            </a:bodyPr>
            <a:lstStyle/>
            <a:p>
              <a:pPr defTabSz="342900"/>
              <a:r>
                <a:rPr lang="en-GB" sz="1050" dirty="0">
                  <a:solidFill>
                    <a:prstClr val="black"/>
                  </a:solidFill>
                </a:rPr>
                <a:t>2020</a:t>
              </a:r>
            </a:p>
          </p:txBody>
        </p:sp>
        <p:sp>
          <p:nvSpPr>
            <p:cNvPr id="37" name="TextBox 36"/>
            <p:cNvSpPr txBox="1"/>
            <p:nvPr/>
          </p:nvSpPr>
          <p:spPr>
            <a:xfrm>
              <a:off x="7049821" y="5884901"/>
              <a:ext cx="648040" cy="338554"/>
            </a:xfrm>
            <a:prstGeom prst="rect">
              <a:avLst/>
            </a:prstGeom>
            <a:noFill/>
          </p:spPr>
          <p:txBody>
            <a:bodyPr wrap="none" rtlCol="0">
              <a:spAutoFit/>
            </a:bodyPr>
            <a:lstStyle/>
            <a:p>
              <a:pPr defTabSz="342900"/>
              <a:r>
                <a:rPr lang="en-GB" sz="1050" dirty="0">
                  <a:solidFill>
                    <a:prstClr val="black"/>
                  </a:solidFill>
                </a:rPr>
                <a:t>2021</a:t>
              </a:r>
            </a:p>
          </p:txBody>
        </p:sp>
        <p:sp>
          <p:nvSpPr>
            <p:cNvPr id="38" name="TextBox 37"/>
            <p:cNvSpPr txBox="1"/>
            <p:nvPr/>
          </p:nvSpPr>
          <p:spPr>
            <a:xfrm>
              <a:off x="7827147" y="5887852"/>
              <a:ext cx="648040" cy="338554"/>
            </a:xfrm>
            <a:prstGeom prst="rect">
              <a:avLst/>
            </a:prstGeom>
            <a:noFill/>
          </p:spPr>
          <p:txBody>
            <a:bodyPr wrap="none" rtlCol="0">
              <a:spAutoFit/>
            </a:bodyPr>
            <a:lstStyle/>
            <a:p>
              <a:pPr defTabSz="342900"/>
              <a:r>
                <a:rPr lang="en-GB" sz="1050" dirty="0">
                  <a:solidFill>
                    <a:prstClr val="black"/>
                  </a:solidFill>
                </a:rPr>
                <a:t>2022</a:t>
              </a:r>
            </a:p>
          </p:txBody>
        </p:sp>
        <p:sp>
          <p:nvSpPr>
            <p:cNvPr id="39" name="TextBox 38"/>
            <p:cNvSpPr txBox="1"/>
            <p:nvPr/>
          </p:nvSpPr>
          <p:spPr>
            <a:xfrm>
              <a:off x="8471293" y="5884903"/>
              <a:ext cx="648040" cy="338554"/>
            </a:xfrm>
            <a:prstGeom prst="rect">
              <a:avLst/>
            </a:prstGeom>
            <a:noFill/>
          </p:spPr>
          <p:txBody>
            <a:bodyPr wrap="none" rtlCol="0">
              <a:spAutoFit/>
            </a:bodyPr>
            <a:lstStyle/>
            <a:p>
              <a:pPr defTabSz="342900"/>
              <a:r>
                <a:rPr lang="en-GB" sz="1050" dirty="0">
                  <a:solidFill>
                    <a:prstClr val="black"/>
                  </a:solidFill>
                </a:rPr>
                <a:t>2023</a:t>
              </a:r>
            </a:p>
          </p:txBody>
        </p:sp>
        <p:sp>
          <p:nvSpPr>
            <p:cNvPr id="122" name="TextBox 121"/>
            <p:cNvSpPr txBox="1"/>
            <p:nvPr/>
          </p:nvSpPr>
          <p:spPr>
            <a:xfrm>
              <a:off x="9094117" y="5889721"/>
              <a:ext cx="648040" cy="338554"/>
            </a:xfrm>
            <a:prstGeom prst="rect">
              <a:avLst/>
            </a:prstGeom>
            <a:noFill/>
          </p:spPr>
          <p:txBody>
            <a:bodyPr wrap="none" rtlCol="0">
              <a:spAutoFit/>
            </a:bodyPr>
            <a:lstStyle/>
            <a:p>
              <a:pPr defTabSz="342900"/>
              <a:r>
                <a:rPr lang="en-GB" sz="1050" dirty="0">
                  <a:solidFill>
                    <a:prstClr val="black"/>
                  </a:solidFill>
                </a:rPr>
                <a:t>2024</a:t>
              </a:r>
            </a:p>
          </p:txBody>
        </p:sp>
      </p:grpSp>
      <p:cxnSp>
        <p:nvCxnSpPr>
          <p:cNvPr id="53" name="Straight Connector 52"/>
          <p:cNvCxnSpPr/>
          <p:nvPr/>
        </p:nvCxnSpPr>
        <p:spPr>
          <a:xfrm>
            <a:off x="3187976" y="1710032"/>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3729461" y="1710031"/>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39406" y="1713582"/>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258956" y="170515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802742" y="170515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350961" y="1700962"/>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886566" y="170515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425719" y="170096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511905" y="1700963"/>
            <a:ext cx="0" cy="73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977840" y="1705153"/>
            <a:ext cx="0" cy="73681"/>
          </a:xfrm>
          <a:prstGeom prst="line">
            <a:avLst/>
          </a:prstGeom>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296902" y="2014140"/>
            <a:ext cx="2212465" cy="207749"/>
          </a:xfrm>
          <a:prstGeom prst="rect">
            <a:avLst/>
          </a:prstGeom>
          <a:noFill/>
        </p:spPr>
        <p:txBody>
          <a:bodyPr wrap="none" rtlCol="0">
            <a:spAutoFit/>
          </a:bodyPr>
          <a:lstStyle/>
          <a:p>
            <a:pPr defTabSz="342900"/>
            <a:r>
              <a:rPr lang="en-GB" sz="750" dirty="0">
                <a:solidFill>
                  <a:prstClr val="black"/>
                </a:solidFill>
              </a:rPr>
              <a:t>Critical Design Reviews (elements then system)</a:t>
            </a:r>
          </a:p>
        </p:txBody>
      </p:sp>
      <p:sp>
        <p:nvSpPr>
          <p:cNvPr id="77" name="TextBox 76"/>
          <p:cNvSpPr txBox="1"/>
          <p:nvPr/>
        </p:nvSpPr>
        <p:spPr>
          <a:xfrm>
            <a:off x="1288270" y="2241378"/>
            <a:ext cx="1850186" cy="207749"/>
          </a:xfrm>
          <a:prstGeom prst="rect">
            <a:avLst/>
          </a:prstGeom>
          <a:noFill/>
        </p:spPr>
        <p:txBody>
          <a:bodyPr wrap="none" rtlCol="0">
            <a:spAutoFit/>
          </a:bodyPr>
          <a:lstStyle/>
          <a:p>
            <a:pPr defTabSz="342900"/>
            <a:r>
              <a:rPr lang="en-GB" sz="750" dirty="0">
                <a:solidFill>
                  <a:prstClr val="black"/>
                </a:solidFill>
              </a:rPr>
              <a:t>SKA1 construction proposal &amp; approval</a:t>
            </a:r>
          </a:p>
        </p:txBody>
      </p:sp>
      <p:sp>
        <p:nvSpPr>
          <p:cNvPr id="78" name="TextBox 77"/>
          <p:cNvSpPr txBox="1"/>
          <p:nvPr/>
        </p:nvSpPr>
        <p:spPr>
          <a:xfrm>
            <a:off x="1289559" y="2456006"/>
            <a:ext cx="732893" cy="207749"/>
          </a:xfrm>
          <a:prstGeom prst="rect">
            <a:avLst/>
          </a:prstGeom>
          <a:noFill/>
        </p:spPr>
        <p:txBody>
          <a:bodyPr wrap="none" rtlCol="0">
            <a:spAutoFit/>
          </a:bodyPr>
          <a:lstStyle/>
          <a:p>
            <a:pPr defTabSz="342900"/>
            <a:r>
              <a:rPr lang="en-GB" sz="750" dirty="0">
                <a:solidFill>
                  <a:prstClr val="black"/>
                </a:solidFill>
              </a:rPr>
              <a:t>Procurement</a:t>
            </a:r>
          </a:p>
        </p:txBody>
      </p:sp>
      <p:sp>
        <p:nvSpPr>
          <p:cNvPr id="79" name="TextBox 78"/>
          <p:cNvSpPr txBox="1"/>
          <p:nvPr/>
        </p:nvSpPr>
        <p:spPr>
          <a:xfrm>
            <a:off x="1298974" y="2990025"/>
            <a:ext cx="1015021" cy="207749"/>
          </a:xfrm>
          <a:prstGeom prst="rect">
            <a:avLst/>
          </a:prstGeom>
          <a:noFill/>
        </p:spPr>
        <p:txBody>
          <a:bodyPr wrap="none" rtlCol="0">
            <a:spAutoFit/>
          </a:bodyPr>
          <a:lstStyle/>
          <a:p>
            <a:pPr defTabSz="342900"/>
            <a:r>
              <a:rPr lang="en-GB" sz="750" dirty="0">
                <a:solidFill>
                  <a:prstClr val="black"/>
                </a:solidFill>
              </a:rPr>
              <a:t>SKA1 early science</a:t>
            </a:r>
          </a:p>
        </p:txBody>
      </p:sp>
      <p:sp>
        <p:nvSpPr>
          <p:cNvPr id="80" name="TextBox 79"/>
          <p:cNvSpPr txBox="1"/>
          <p:nvPr/>
        </p:nvSpPr>
        <p:spPr>
          <a:xfrm>
            <a:off x="1288271" y="2726490"/>
            <a:ext cx="973343" cy="207749"/>
          </a:xfrm>
          <a:prstGeom prst="rect">
            <a:avLst/>
          </a:prstGeom>
          <a:noFill/>
        </p:spPr>
        <p:txBody>
          <a:bodyPr wrap="none" rtlCol="0">
            <a:spAutoFit/>
          </a:bodyPr>
          <a:lstStyle/>
          <a:p>
            <a:pPr defTabSz="342900"/>
            <a:r>
              <a:rPr lang="en-GB" sz="750" dirty="0">
                <a:solidFill>
                  <a:prstClr val="black"/>
                </a:solidFill>
              </a:rPr>
              <a:t>SKA1 construction</a:t>
            </a:r>
          </a:p>
        </p:txBody>
      </p:sp>
      <p:sp>
        <p:nvSpPr>
          <p:cNvPr id="82" name="TextBox 81"/>
          <p:cNvSpPr txBox="1"/>
          <p:nvPr/>
        </p:nvSpPr>
        <p:spPr>
          <a:xfrm>
            <a:off x="1284037" y="4858560"/>
            <a:ext cx="1098378" cy="207749"/>
          </a:xfrm>
          <a:prstGeom prst="rect">
            <a:avLst/>
          </a:prstGeom>
          <a:noFill/>
        </p:spPr>
        <p:txBody>
          <a:bodyPr wrap="none" rtlCol="0">
            <a:spAutoFit/>
          </a:bodyPr>
          <a:lstStyle/>
          <a:p>
            <a:pPr defTabSz="342900"/>
            <a:r>
              <a:rPr lang="en-GB" sz="750" dirty="0">
                <a:solidFill>
                  <a:prstClr val="black"/>
                </a:solidFill>
              </a:rPr>
              <a:t>SKA2 detailed design</a:t>
            </a:r>
          </a:p>
        </p:txBody>
      </p:sp>
      <p:sp>
        <p:nvSpPr>
          <p:cNvPr id="85" name="TextBox 84"/>
          <p:cNvSpPr txBox="1"/>
          <p:nvPr/>
        </p:nvSpPr>
        <p:spPr>
          <a:xfrm>
            <a:off x="1284039" y="5048121"/>
            <a:ext cx="994183" cy="207749"/>
          </a:xfrm>
          <a:prstGeom prst="rect">
            <a:avLst/>
          </a:prstGeom>
          <a:noFill/>
        </p:spPr>
        <p:txBody>
          <a:bodyPr wrap="none" rtlCol="0">
            <a:spAutoFit/>
          </a:bodyPr>
          <a:lstStyle/>
          <a:p>
            <a:pPr defTabSz="342900"/>
            <a:r>
              <a:rPr lang="en-GB" sz="750" dirty="0">
                <a:solidFill>
                  <a:prstClr val="black"/>
                </a:solidFill>
              </a:rPr>
              <a:t>SKA2 procurement</a:t>
            </a:r>
          </a:p>
        </p:txBody>
      </p:sp>
      <p:sp>
        <p:nvSpPr>
          <p:cNvPr id="86" name="TextBox 85"/>
          <p:cNvSpPr txBox="1"/>
          <p:nvPr/>
        </p:nvSpPr>
        <p:spPr>
          <a:xfrm>
            <a:off x="1284038" y="5224843"/>
            <a:ext cx="1236236" cy="207749"/>
          </a:xfrm>
          <a:prstGeom prst="rect">
            <a:avLst/>
          </a:prstGeom>
          <a:noFill/>
        </p:spPr>
        <p:txBody>
          <a:bodyPr wrap="none" rtlCol="0">
            <a:spAutoFit/>
          </a:bodyPr>
          <a:lstStyle/>
          <a:p>
            <a:pPr defTabSz="342900"/>
            <a:r>
              <a:rPr lang="en-GB" sz="750" dirty="0">
                <a:solidFill>
                  <a:prstClr val="black"/>
                </a:solidFill>
              </a:rPr>
              <a:t>SKA2 construction starts</a:t>
            </a:r>
          </a:p>
        </p:txBody>
      </p:sp>
      <p:sp>
        <p:nvSpPr>
          <p:cNvPr id="93" name="Rectangle 92"/>
          <p:cNvSpPr/>
          <p:nvPr/>
        </p:nvSpPr>
        <p:spPr>
          <a:xfrm>
            <a:off x="2627881" y="1842438"/>
            <a:ext cx="1250487" cy="950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95" name="Rectangle 94"/>
          <p:cNvSpPr/>
          <p:nvPr/>
        </p:nvSpPr>
        <p:spPr>
          <a:xfrm>
            <a:off x="3656908" y="2047393"/>
            <a:ext cx="484793" cy="80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98" name="Rectangle 97"/>
          <p:cNvSpPr/>
          <p:nvPr/>
        </p:nvSpPr>
        <p:spPr>
          <a:xfrm>
            <a:off x="4519523" y="2494265"/>
            <a:ext cx="824556" cy="91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99" name="Rectangle 98"/>
          <p:cNvSpPr/>
          <p:nvPr/>
        </p:nvSpPr>
        <p:spPr>
          <a:xfrm>
            <a:off x="4582774" y="2764934"/>
            <a:ext cx="2702510" cy="113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00" name="Rectangle 99"/>
          <p:cNvSpPr/>
          <p:nvPr/>
        </p:nvSpPr>
        <p:spPr>
          <a:xfrm>
            <a:off x="4261892" y="4889243"/>
            <a:ext cx="1599119" cy="94169"/>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01" name="Rectangle 100"/>
          <p:cNvSpPr/>
          <p:nvPr/>
        </p:nvSpPr>
        <p:spPr>
          <a:xfrm>
            <a:off x="5634064" y="3027268"/>
            <a:ext cx="1646240" cy="1188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02" name="Rectangle 101"/>
          <p:cNvSpPr/>
          <p:nvPr/>
        </p:nvSpPr>
        <p:spPr>
          <a:xfrm>
            <a:off x="5870991" y="5092803"/>
            <a:ext cx="1069693" cy="92333"/>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03" name="Rectangle 102"/>
          <p:cNvSpPr/>
          <p:nvPr/>
        </p:nvSpPr>
        <p:spPr>
          <a:xfrm>
            <a:off x="6986357" y="5255942"/>
            <a:ext cx="781191" cy="90794"/>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11" name="Rectangle 110"/>
          <p:cNvSpPr/>
          <p:nvPr/>
        </p:nvSpPr>
        <p:spPr>
          <a:xfrm>
            <a:off x="2630189" y="4679236"/>
            <a:ext cx="1599119" cy="94169"/>
          </a:xfrm>
          <a:prstGeom prst="rect">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cxnSp>
        <p:nvCxnSpPr>
          <p:cNvPr id="114" name="Straight Connector 113"/>
          <p:cNvCxnSpPr/>
          <p:nvPr/>
        </p:nvCxnSpPr>
        <p:spPr>
          <a:xfrm>
            <a:off x="1301305" y="4435639"/>
            <a:ext cx="6466244" cy="45236"/>
          </a:xfrm>
          <a:prstGeom prst="line">
            <a:avLst/>
          </a:prstGeom>
        </p:spPr>
        <p:style>
          <a:lnRef idx="2">
            <a:schemeClr val="accent1"/>
          </a:lnRef>
          <a:fillRef idx="0">
            <a:schemeClr val="accent1"/>
          </a:fillRef>
          <a:effectRef idx="1">
            <a:schemeClr val="accent1"/>
          </a:effectRef>
          <a:fontRef idx="minor">
            <a:schemeClr val="tx1"/>
          </a:fontRef>
        </p:style>
      </p:cxnSp>
      <p:sp>
        <p:nvSpPr>
          <p:cNvPr id="120" name="Right Brace 119"/>
          <p:cNvSpPr/>
          <p:nvPr/>
        </p:nvSpPr>
        <p:spPr>
          <a:xfrm>
            <a:off x="4167098" y="1765058"/>
            <a:ext cx="83954" cy="40642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342900"/>
            <a:endParaRPr lang="en-GB" sz="1350" dirty="0">
              <a:solidFill>
                <a:prstClr val="black"/>
              </a:solidFill>
            </a:endParaRPr>
          </a:p>
        </p:txBody>
      </p:sp>
      <p:sp>
        <p:nvSpPr>
          <p:cNvPr id="121" name="TextBox 120"/>
          <p:cNvSpPr txBox="1"/>
          <p:nvPr/>
        </p:nvSpPr>
        <p:spPr>
          <a:xfrm>
            <a:off x="4271931" y="1870104"/>
            <a:ext cx="1301959" cy="213585"/>
          </a:xfrm>
          <a:prstGeom prst="rect">
            <a:avLst/>
          </a:prstGeom>
          <a:noFill/>
        </p:spPr>
        <p:txBody>
          <a:bodyPr wrap="none" rtlCol="0">
            <a:spAutoFit/>
          </a:bodyPr>
          <a:lstStyle/>
          <a:p>
            <a:pPr defTabSz="342900"/>
            <a:r>
              <a:rPr lang="en-GB" sz="788" dirty="0">
                <a:solidFill>
                  <a:prstClr val="black"/>
                </a:solidFill>
              </a:rPr>
              <a:t>Pre-construction Stage 2</a:t>
            </a:r>
          </a:p>
        </p:txBody>
      </p:sp>
      <p:sp>
        <p:nvSpPr>
          <p:cNvPr id="134" name="Rectangle 133"/>
          <p:cNvSpPr/>
          <p:nvPr/>
        </p:nvSpPr>
        <p:spPr>
          <a:xfrm>
            <a:off x="2626597" y="3561413"/>
            <a:ext cx="164243" cy="9916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35" name="Rectangle 134"/>
          <p:cNvSpPr/>
          <p:nvPr/>
        </p:nvSpPr>
        <p:spPr>
          <a:xfrm>
            <a:off x="3325603" y="4105736"/>
            <a:ext cx="1494173" cy="10320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37" name="Rectangle 136"/>
          <p:cNvSpPr/>
          <p:nvPr/>
        </p:nvSpPr>
        <p:spPr>
          <a:xfrm>
            <a:off x="2790839" y="3832207"/>
            <a:ext cx="918987" cy="8810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38" name="Isosceles Triangle 137"/>
          <p:cNvSpPr/>
          <p:nvPr/>
        </p:nvSpPr>
        <p:spPr>
          <a:xfrm>
            <a:off x="4191616" y="4111847"/>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39" name="TextBox 138"/>
          <p:cNvSpPr txBox="1"/>
          <p:nvPr/>
        </p:nvSpPr>
        <p:spPr>
          <a:xfrm>
            <a:off x="3114084" y="3648573"/>
            <a:ext cx="2074607" cy="213585"/>
          </a:xfrm>
          <a:prstGeom prst="rect">
            <a:avLst/>
          </a:prstGeom>
          <a:noFill/>
        </p:spPr>
        <p:txBody>
          <a:bodyPr wrap="none" rtlCol="0">
            <a:spAutoFit/>
          </a:bodyPr>
          <a:lstStyle/>
          <a:p>
            <a:pPr defTabSz="342900"/>
            <a:r>
              <a:rPr lang="en-GB" sz="788" dirty="0">
                <a:solidFill>
                  <a:prstClr val="black"/>
                </a:solidFill>
              </a:rPr>
              <a:t>IGO agreements negotiated and complete</a:t>
            </a:r>
          </a:p>
        </p:txBody>
      </p:sp>
      <p:sp>
        <p:nvSpPr>
          <p:cNvPr id="140" name="TextBox 139"/>
          <p:cNvSpPr txBox="1"/>
          <p:nvPr/>
        </p:nvSpPr>
        <p:spPr>
          <a:xfrm>
            <a:off x="1302141" y="3533795"/>
            <a:ext cx="1316386" cy="207749"/>
          </a:xfrm>
          <a:prstGeom prst="rect">
            <a:avLst/>
          </a:prstGeom>
          <a:noFill/>
        </p:spPr>
        <p:txBody>
          <a:bodyPr wrap="none" rtlCol="0">
            <a:spAutoFit/>
          </a:bodyPr>
          <a:lstStyle/>
          <a:p>
            <a:pPr defTabSz="342900"/>
            <a:r>
              <a:rPr lang="en-GB" sz="750" dirty="0">
                <a:solidFill>
                  <a:prstClr val="black"/>
                </a:solidFill>
              </a:rPr>
              <a:t>Key Doc Set &amp; Prospectus</a:t>
            </a:r>
          </a:p>
        </p:txBody>
      </p:sp>
      <p:sp>
        <p:nvSpPr>
          <p:cNvPr id="141" name="TextBox 140"/>
          <p:cNvSpPr txBox="1"/>
          <p:nvPr/>
        </p:nvSpPr>
        <p:spPr>
          <a:xfrm>
            <a:off x="1301304" y="3805865"/>
            <a:ext cx="1024639" cy="207749"/>
          </a:xfrm>
          <a:prstGeom prst="rect">
            <a:avLst/>
          </a:prstGeom>
          <a:noFill/>
        </p:spPr>
        <p:txBody>
          <a:bodyPr wrap="none" rtlCol="0">
            <a:spAutoFit/>
          </a:bodyPr>
          <a:lstStyle/>
          <a:p>
            <a:pPr defTabSz="342900"/>
            <a:r>
              <a:rPr lang="en-GB" sz="750" dirty="0">
                <a:solidFill>
                  <a:prstClr val="black"/>
                </a:solidFill>
              </a:rPr>
              <a:t>Formal negotiations</a:t>
            </a:r>
          </a:p>
        </p:txBody>
      </p:sp>
      <p:sp>
        <p:nvSpPr>
          <p:cNvPr id="142" name="TextBox 141"/>
          <p:cNvSpPr txBox="1"/>
          <p:nvPr/>
        </p:nvSpPr>
        <p:spPr>
          <a:xfrm>
            <a:off x="1296902" y="4064643"/>
            <a:ext cx="1308371" cy="207749"/>
          </a:xfrm>
          <a:prstGeom prst="rect">
            <a:avLst/>
          </a:prstGeom>
          <a:noFill/>
        </p:spPr>
        <p:txBody>
          <a:bodyPr wrap="none" rtlCol="0">
            <a:spAutoFit/>
          </a:bodyPr>
          <a:lstStyle/>
          <a:p>
            <a:pPr defTabSz="342900"/>
            <a:r>
              <a:rPr lang="en-GB" sz="750" dirty="0">
                <a:solidFill>
                  <a:prstClr val="black"/>
                </a:solidFill>
              </a:rPr>
              <a:t>Ratification of Agreements</a:t>
            </a:r>
          </a:p>
        </p:txBody>
      </p:sp>
      <p:sp>
        <p:nvSpPr>
          <p:cNvPr id="143" name="TextBox 142"/>
          <p:cNvSpPr txBox="1"/>
          <p:nvPr/>
        </p:nvSpPr>
        <p:spPr>
          <a:xfrm>
            <a:off x="4218435" y="3943599"/>
            <a:ext cx="2228495" cy="213585"/>
          </a:xfrm>
          <a:prstGeom prst="rect">
            <a:avLst/>
          </a:prstGeom>
          <a:noFill/>
        </p:spPr>
        <p:txBody>
          <a:bodyPr wrap="none" rtlCol="0">
            <a:spAutoFit/>
          </a:bodyPr>
          <a:lstStyle/>
          <a:p>
            <a:pPr defTabSz="342900"/>
            <a:r>
              <a:rPr lang="en-GB" sz="788" dirty="0">
                <a:solidFill>
                  <a:prstClr val="black"/>
                </a:solidFill>
              </a:rPr>
              <a:t>IGO operational and able to centrally contract</a:t>
            </a:r>
          </a:p>
        </p:txBody>
      </p:sp>
      <p:sp>
        <p:nvSpPr>
          <p:cNvPr id="144" name="Isosceles Triangle 143"/>
          <p:cNvSpPr/>
          <p:nvPr/>
        </p:nvSpPr>
        <p:spPr>
          <a:xfrm>
            <a:off x="3254986" y="3819836"/>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47" name="TextBox 146"/>
          <p:cNvSpPr txBox="1"/>
          <p:nvPr/>
        </p:nvSpPr>
        <p:spPr>
          <a:xfrm>
            <a:off x="6434690" y="5719417"/>
            <a:ext cx="1435008" cy="207749"/>
          </a:xfrm>
          <a:prstGeom prst="rect">
            <a:avLst/>
          </a:prstGeom>
          <a:noFill/>
        </p:spPr>
        <p:txBody>
          <a:bodyPr wrap="none" rtlCol="0">
            <a:spAutoFit/>
          </a:bodyPr>
          <a:lstStyle/>
          <a:p>
            <a:pPr algn="r" defTabSz="342900"/>
            <a:r>
              <a:rPr lang="en-GB" sz="750" dirty="0">
                <a:solidFill>
                  <a:srgbClr val="4F81BD"/>
                </a:solidFill>
              </a:rPr>
              <a:t>Andrea Casson, August 2015</a:t>
            </a:r>
          </a:p>
        </p:txBody>
      </p:sp>
      <p:grpSp>
        <p:nvGrpSpPr>
          <p:cNvPr id="6" name="Group 5"/>
          <p:cNvGrpSpPr/>
          <p:nvPr/>
        </p:nvGrpSpPr>
        <p:grpSpPr>
          <a:xfrm>
            <a:off x="3176916" y="1778834"/>
            <a:ext cx="4332214" cy="3609770"/>
            <a:chOff x="2711887" y="1502666"/>
            <a:chExt cx="5776285" cy="4532316"/>
          </a:xfrm>
        </p:grpSpPr>
        <p:cxnSp>
          <p:nvCxnSpPr>
            <p:cNvPr id="4" name="Straight Connector 3"/>
            <p:cNvCxnSpPr/>
            <p:nvPr/>
          </p:nvCxnSpPr>
          <p:spPr>
            <a:xfrm flipH="1">
              <a:off x="2711887" y="1554927"/>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H="1">
              <a:off x="3439414" y="1558613"/>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4145209" y="1519673"/>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4894300" y="1534129"/>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5608199" y="1502666"/>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6313072" y="1592690"/>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7041029" y="1561504"/>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7781634" y="1561504"/>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8480105" y="1527970"/>
              <a:ext cx="8067" cy="4442292"/>
            </a:xfrm>
            <a:prstGeom prst="line">
              <a:avLst/>
            </a:prstGeom>
            <a:ln w="12700">
              <a:solidFill>
                <a:schemeClr val="bg1">
                  <a:lumMod val="75000"/>
                  <a:alpha val="50000"/>
                </a:schemeClr>
              </a:solidFill>
            </a:ln>
          </p:spPr>
          <p:style>
            <a:lnRef idx="2">
              <a:schemeClr val="accent1"/>
            </a:lnRef>
            <a:fillRef idx="0">
              <a:schemeClr val="accent1"/>
            </a:fillRef>
            <a:effectRef idx="1">
              <a:schemeClr val="accent1"/>
            </a:effectRef>
            <a:fontRef idx="minor">
              <a:schemeClr val="tx1"/>
            </a:fontRef>
          </p:style>
        </p:cxnSp>
      </p:grpSp>
      <p:sp>
        <p:nvSpPr>
          <p:cNvPr id="153" name="TextBox 152"/>
          <p:cNvSpPr txBox="1"/>
          <p:nvPr/>
        </p:nvSpPr>
        <p:spPr>
          <a:xfrm>
            <a:off x="1285577" y="4646972"/>
            <a:ext cx="1553630" cy="207749"/>
          </a:xfrm>
          <a:prstGeom prst="rect">
            <a:avLst/>
          </a:prstGeom>
          <a:noFill/>
        </p:spPr>
        <p:txBody>
          <a:bodyPr wrap="none" rtlCol="0">
            <a:spAutoFit/>
          </a:bodyPr>
          <a:lstStyle/>
          <a:p>
            <a:pPr defTabSz="342900"/>
            <a:r>
              <a:rPr lang="en-GB" sz="750" dirty="0">
                <a:solidFill>
                  <a:prstClr val="black"/>
                </a:solidFill>
              </a:rPr>
              <a:t>Advanced Instrumentation Prog.</a:t>
            </a:r>
          </a:p>
        </p:txBody>
      </p:sp>
      <p:sp>
        <p:nvSpPr>
          <p:cNvPr id="7" name="TextBox 6"/>
          <p:cNvSpPr txBox="1"/>
          <p:nvPr/>
        </p:nvSpPr>
        <p:spPr>
          <a:xfrm>
            <a:off x="1260290" y="1538393"/>
            <a:ext cx="3486852" cy="213585"/>
          </a:xfrm>
          <a:prstGeom prst="rect">
            <a:avLst/>
          </a:prstGeom>
          <a:noFill/>
        </p:spPr>
        <p:txBody>
          <a:bodyPr wrap="none" rtlCol="0">
            <a:spAutoFit/>
          </a:bodyPr>
          <a:lstStyle/>
          <a:p>
            <a:pPr defTabSz="342900"/>
            <a:r>
              <a:rPr lang="en-GB" sz="788" dirty="0">
                <a:solidFill>
                  <a:prstClr val="black"/>
                </a:solidFill>
              </a:rPr>
              <a:t>KEY: Blue = SKA1 science &amp; engineering; orange = policy; green = SKA2</a:t>
            </a:r>
          </a:p>
        </p:txBody>
      </p:sp>
      <p:cxnSp>
        <p:nvCxnSpPr>
          <p:cNvPr id="12" name="Straight Arrow Connector 11"/>
          <p:cNvCxnSpPr/>
          <p:nvPr/>
        </p:nvCxnSpPr>
        <p:spPr>
          <a:xfrm flipH="1" flipV="1">
            <a:off x="4247896" y="2347273"/>
            <a:ext cx="9428" cy="1748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2594141" y="5354886"/>
            <a:ext cx="0" cy="73681"/>
          </a:xfrm>
          <a:prstGeom prst="line">
            <a:avLst/>
          </a:prstGeom>
        </p:spPr>
        <p:style>
          <a:lnRef idx="2">
            <a:schemeClr val="accent1"/>
          </a:lnRef>
          <a:fillRef idx="0">
            <a:schemeClr val="accent1"/>
          </a:fillRef>
          <a:effectRef idx="1">
            <a:schemeClr val="accent1"/>
          </a:effectRef>
          <a:fontRef idx="minor">
            <a:schemeClr val="tx1"/>
          </a:fontRef>
        </p:style>
      </p:cxnSp>
      <p:sp>
        <p:nvSpPr>
          <p:cNvPr id="90" name="Isosceles Triangle 89"/>
          <p:cNvSpPr/>
          <p:nvPr/>
        </p:nvSpPr>
        <p:spPr>
          <a:xfrm>
            <a:off x="3651689" y="4665373"/>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91" name="TextBox 90"/>
          <p:cNvSpPr txBox="1"/>
          <p:nvPr/>
        </p:nvSpPr>
        <p:spPr>
          <a:xfrm>
            <a:off x="3729936" y="4633614"/>
            <a:ext cx="1364476" cy="213585"/>
          </a:xfrm>
          <a:prstGeom prst="rect">
            <a:avLst/>
          </a:prstGeom>
          <a:noFill/>
        </p:spPr>
        <p:txBody>
          <a:bodyPr wrap="none" rtlCol="0">
            <a:spAutoFit/>
          </a:bodyPr>
          <a:lstStyle/>
          <a:p>
            <a:pPr defTabSz="342900"/>
            <a:r>
              <a:rPr lang="en-GB" sz="788" dirty="0">
                <a:solidFill>
                  <a:prstClr val="black"/>
                </a:solidFill>
              </a:rPr>
              <a:t>PDR (MFAA and WBSPF)</a:t>
            </a:r>
          </a:p>
        </p:txBody>
      </p:sp>
      <p:sp>
        <p:nvSpPr>
          <p:cNvPr id="92" name="TextBox 91"/>
          <p:cNvSpPr txBox="1"/>
          <p:nvPr/>
        </p:nvSpPr>
        <p:spPr>
          <a:xfrm>
            <a:off x="1289559" y="1798554"/>
            <a:ext cx="841897" cy="207749"/>
          </a:xfrm>
          <a:prstGeom prst="rect">
            <a:avLst/>
          </a:prstGeom>
          <a:noFill/>
        </p:spPr>
        <p:txBody>
          <a:bodyPr wrap="none" rtlCol="0">
            <a:spAutoFit/>
          </a:bodyPr>
          <a:lstStyle/>
          <a:p>
            <a:pPr defTabSz="342900"/>
            <a:r>
              <a:rPr lang="en-GB" sz="750" dirty="0">
                <a:solidFill>
                  <a:prstClr val="black"/>
                </a:solidFill>
              </a:rPr>
              <a:t>Detailed design</a:t>
            </a:r>
          </a:p>
        </p:txBody>
      </p:sp>
      <p:sp>
        <p:nvSpPr>
          <p:cNvPr id="96" name="Rectangle 95"/>
          <p:cNvSpPr/>
          <p:nvPr/>
        </p:nvSpPr>
        <p:spPr>
          <a:xfrm>
            <a:off x="7285283" y="3331609"/>
            <a:ext cx="491679" cy="98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97" name="TextBox 96"/>
          <p:cNvSpPr txBox="1"/>
          <p:nvPr/>
        </p:nvSpPr>
        <p:spPr>
          <a:xfrm>
            <a:off x="1290987" y="3281034"/>
            <a:ext cx="902811" cy="207749"/>
          </a:xfrm>
          <a:prstGeom prst="rect">
            <a:avLst/>
          </a:prstGeom>
          <a:noFill/>
        </p:spPr>
        <p:txBody>
          <a:bodyPr wrap="none" rtlCol="0">
            <a:spAutoFit/>
          </a:bodyPr>
          <a:lstStyle/>
          <a:p>
            <a:pPr defTabSz="342900"/>
            <a:r>
              <a:rPr lang="en-GB" sz="750" dirty="0">
                <a:solidFill>
                  <a:prstClr val="black"/>
                </a:solidFill>
              </a:rPr>
              <a:t>SKA1 operations</a:t>
            </a:r>
          </a:p>
        </p:txBody>
      </p:sp>
      <p:cxnSp>
        <p:nvCxnSpPr>
          <p:cNvPr id="14" name="Straight Arrow Connector 13"/>
          <p:cNvCxnSpPr/>
          <p:nvPr/>
        </p:nvCxnSpPr>
        <p:spPr>
          <a:xfrm>
            <a:off x="3660437" y="1912855"/>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4139050" y="2087442"/>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4521768" y="2357804"/>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4984902" y="2593884"/>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7280303" y="2866372"/>
            <a:ext cx="0" cy="5069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2790839" y="3659487"/>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3325604" y="3928176"/>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871448" y="4949356"/>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953196" y="5132395"/>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878368" y="1905481"/>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3772270" y="1905481"/>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4153294" y="2235034"/>
            <a:ext cx="208532" cy="1057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sp>
        <p:nvSpPr>
          <p:cNvPr id="109" name="Isosceles Triangle 108"/>
          <p:cNvSpPr/>
          <p:nvPr/>
        </p:nvSpPr>
        <p:spPr>
          <a:xfrm>
            <a:off x="4446436" y="2237930"/>
            <a:ext cx="120581" cy="1083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GB" sz="1350" dirty="0">
              <a:solidFill>
                <a:prstClr val="white"/>
              </a:solidFill>
            </a:endParaRPr>
          </a:p>
        </p:txBody>
      </p:sp>
      <p:cxnSp>
        <p:nvCxnSpPr>
          <p:cNvPr id="115" name="Straight Arrow Connector 114"/>
          <p:cNvCxnSpPr/>
          <p:nvPr/>
        </p:nvCxnSpPr>
        <p:spPr>
          <a:xfrm>
            <a:off x="4582464" y="2593884"/>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346346" y="2593884"/>
            <a:ext cx="0" cy="164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endCxn id="98" idx="1"/>
          </p:cNvCxnSpPr>
          <p:nvPr/>
        </p:nvCxnSpPr>
        <p:spPr>
          <a:xfrm>
            <a:off x="4246017" y="2540137"/>
            <a:ext cx="273508" cy="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16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Development</a:t>
            </a:r>
          </a:p>
          <a:p>
            <a:r>
              <a:rPr lang="en-GB" dirty="0" smtClean="0"/>
              <a:t>Construction</a:t>
            </a:r>
          </a:p>
          <a:p>
            <a:pPr lvl="1"/>
            <a:r>
              <a:rPr lang="en-GB" dirty="0" smtClean="0"/>
              <a:t>Providing proof of verification</a:t>
            </a:r>
          </a:p>
          <a:p>
            <a:pPr lvl="1"/>
            <a:r>
              <a:rPr lang="en-GB" dirty="0" smtClean="0"/>
              <a:t>Integration of subcomponents</a:t>
            </a:r>
          </a:p>
          <a:p>
            <a:pPr lvl="1"/>
            <a:r>
              <a:rPr lang="en-GB" dirty="0" smtClean="0"/>
              <a:t>Preparation for overall integration</a:t>
            </a:r>
            <a:endParaRPr lang="en-GB" dirty="0"/>
          </a:p>
        </p:txBody>
      </p:sp>
      <p:sp>
        <p:nvSpPr>
          <p:cNvPr id="3" name="Text Placeholder 2"/>
          <p:cNvSpPr>
            <a:spLocks noGrp="1"/>
          </p:cNvSpPr>
          <p:nvPr>
            <p:ph type="body" sz="quarter" idx="11"/>
          </p:nvPr>
        </p:nvSpPr>
        <p:spPr/>
        <p:txBody>
          <a:bodyPr/>
          <a:lstStyle/>
          <a:p>
            <a:r>
              <a:rPr lang="en-GB" dirty="0" smtClean="0"/>
              <a:t>Integration Centres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624542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Member Countries</a:t>
            </a:r>
          </a:p>
          <a:p>
            <a:pPr lvl="1"/>
            <a:r>
              <a:rPr lang="en-GB" dirty="0" smtClean="0"/>
              <a:t>Early integration</a:t>
            </a:r>
          </a:p>
          <a:p>
            <a:pPr lvl="1"/>
            <a:r>
              <a:rPr lang="en-GB" dirty="0" smtClean="0"/>
              <a:t>Verification and alignment</a:t>
            </a:r>
          </a:p>
          <a:p>
            <a:r>
              <a:rPr lang="en-GB" dirty="0" smtClean="0"/>
              <a:t>Hosting Countries</a:t>
            </a:r>
          </a:p>
          <a:p>
            <a:pPr lvl="1"/>
            <a:r>
              <a:rPr lang="en-GB" dirty="0" smtClean="0"/>
              <a:t>Pre-integration centres</a:t>
            </a:r>
          </a:p>
          <a:p>
            <a:endParaRPr lang="en-GB" dirty="0"/>
          </a:p>
        </p:txBody>
      </p:sp>
      <p:sp>
        <p:nvSpPr>
          <p:cNvPr id="3" name="Text Placeholder 2"/>
          <p:cNvSpPr>
            <a:spLocks noGrp="1"/>
          </p:cNvSpPr>
          <p:nvPr>
            <p:ph type="body" sz="quarter" idx="11"/>
          </p:nvPr>
        </p:nvSpPr>
        <p:spPr/>
        <p:txBody>
          <a:bodyPr/>
          <a:lstStyle/>
          <a:p>
            <a:r>
              <a:rPr lang="en-GB" dirty="0" smtClean="0"/>
              <a:t>Locations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428576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SDP Data Centres</a:t>
            </a:r>
          </a:p>
          <a:p>
            <a:pPr lvl="1"/>
            <a:r>
              <a:rPr lang="en-GB" dirty="0" smtClean="0"/>
              <a:t>Australia</a:t>
            </a:r>
          </a:p>
          <a:p>
            <a:pPr lvl="1"/>
            <a:r>
              <a:rPr lang="en-GB" dirty="0" smtClean="0"/>
              <a:t>South Africa</a:t>
            </a:r>
          </a:p>
          <a:p>
            <a:r>
              <a:rPr lang="en-GB" dirty="0" smtClean="0"/>
              <a:t>Connection to Users</a:t>
            </a:r>
          </a:p>
          <a:p>
            <a:r>
              <a:rPr lang="en-GB" dirty="0" smtClean="0"/>
              <a:t>Availability of Data on Regional Basis</a:t>
            </a:r>
            <a:endParaRPr lang="en-GB" dirty="0"/>
          </a:p>
        </p:txBody>
      </p:sp>
      <p:sp>
        <p:nvSpPr>
          <p:cNvPr id="3" name="Text Placeholder 2"/>
          <p:cNvSpPr>
            <a:spLocks noGrp="1"/>
          </p:cNvSpPr>
          <p:nvPr>
            <p:ph type="body" sz="quarter" idx="11"/>
          </p:nvPr>
        </p:nvSpPr>
        <p:spPr/>
        <p:txBody>
          <a:bodyPr/>
          <a:lstStyle/>
          <a:p>
            <a:r>
              <a:rPr lang="en-GB" dirty="0" smtClean="0"/>
              <a:t>Regional Data Centres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691939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Trust</a:t>
            </a:r>
          </a:p>
          <a:p>
            <a:r>
              <a:rPr lang="en-GB" dirty="0" smtClean="0"/>
              <a:t>Openness</a:t>
            </a:r>
          </a:p>
          <a:p>
            <a:r>
              <a:rPr lang="en-GB" dirty="0" smtClean="0"/>
              <a:t>Same Page/same plan</a:t>
            </a:r>
            <a:endParaRPr lang="en-GB" dirty="0"/>
          </a:p>
        </p:txBody>
      </p:sp>
      <p:sp>
        <p:nvSpPr>
          <p:cNvPr id="3" name="Text Placeholder 2"/>
          <p:cNvSpPr>
            <a:spLocks noGrp="1"/>
          </p:cNvSpPr>
          <p:nvPr>
            <p:ph type="body" sz="quarter" idx="11"/>
          </p:nvPr>
        </p:nvSpPr>
        <p:spPr/>
        <p:txBody>
          <a:bodyPr/>
          <a:lstStyle/>
          <a:p>
            <a:r>
              <a:rPr lang="en-GB" dirty="0" smtClean="0"/>
              <a:t>Communications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601316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Monthly discussions</a:t>
            </a:r>
          </a:p>
          <a:p>
            <a:r>
              <a:rPr lang="en-GB" dirty="0" smtClean="0"/>
              <a:t>Face to Face meetings</a:t>
            </a:r>
          </a:p>
          <a:p>
            <a:r>
              <a:rPr lang="en-GB" dirty="0" smtClean="0"/>
              <a:t>Visits</a:t>
            </a:r>
          </a:p>
          <a:p>
            <a:r>
              <a:rPr lang="en-GB" dirty="0" smtClean="0"/>
              <a:t>Working at JBO</a:t>
            </a:r>
          </a:p>
          <a:p>
            <a:r>
              <a:rPr lang="en-GB" dirty="0" smtClean="0"/>
              <a:t>Monthly Newsletter</a:t>
            </a:r>
          </a:p>
          <a:p>
            <a:r>
              <a:rPr lang="en-GB" dirty="0" smtClean="0"/>
              <a:t>Personal contacts</a:t>
            </a:r>
            <a:endParaRPr lang="en-GB" dirty="0"/>
          </a:p>
        </p:txBody>
      </p:sp>
      <p:sp>
        <p:nvSpPr>
          <p:cNvPr id="3" name="Text Placeholder 2"/>
          <p:cNvSpPr>
            <a:spLocks noGrp="1"/>
          </p:cNvSpPr>
          <p:nvPr>
            <p:ph type="body" sz="quarter" idx="11"/>
          </p:nvPr>
        </p:nvSpPr>
        <p:spPr/>
        <p:txBody>
          <a:bodyPr/>
          <a:lstStyle/>
          <a:p>
            <a:r>
              <a:rPr lang="en-GB" dirty="0" smtClean="0"/>
              <a:t>Communication methods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2974094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a:t>The revised baseline </a:t>
            </a:r>
            <a:r>
              <a:rPr lang="en-GB" dirty="0" smtClean="0"/>
              <a:t>should deliver:</a:t>
            </a:r>
            <a:endParaRPr lang="en-GB" dirty="0"/>
          </a:p>
          <a:p>
            <a:pPr lvl="1"/>
            <a:r>
              <a:rPr lang="en-GB" dirty="0" smtClean="0"/>
              <a:t>Transformational Science</a:t>
            </a:r>
          </a:p>
          <a:p>
            <a:pPr lvl="1"/>
            <a:r>
              <a:rPr lang="en-GB" dirty="0" smtClean="0"/>
              <a:t>Design optimised with high priority science</a:t>
            </a:r>
          </a:p>
          <a:p>
            <a:pPr lvl="1"/>
            <a:r>
              <a:rPr lang="en-GB" dirty="0" smtClean="0"/>
              <a:t>Deviation from Baseline Design &amp; Technologies must be justified with risk assessment &amp; TRL</a:t>
            </a:r>
          </a:p>
          <a:p>
            <a:pPr lvl="1"/>
            <a:r>
              <a:rPr lang="en-GB" dirty="0" smtClean="0"/>
              <a:t>Designs/Technologies incorporated take into account cost &amp; risk</a:t>
            </a:r>
          </a:p>
          <a:p>
            <a:pPr lvl="1"/>
            <a:r>
              <a:rPr lang="en-GB" dirty="0" smtClean="0"/>
              <a:t>Must sit within cost cap (€650M)</a:t>
            </a:r>
          </a:p>
          <a:p>
            <a:pPr lvl="1"/>
            <a:r>
              <a:rPr lang="en-GB" dirty="0" smtClean="0"/>
              <a:t>Traceability to previous agreements &amp; decisions</a:t>
            </a:r>
            <a:endParaRPr lang="en-GB" dirty="0"/>
          </a:p>
          <a:p>
            <a:pPr lvl="1"/>
            <a:endParaRPr lang="en-GB" dirty="0"/>
          </a:p>
          <a:p>
            <a:endParaRPr lang="en-US" dirty="0"/>
          </a:p>
        </p:txBody>
      </p:sp>
      <p:sp>
        <p:nvSpPr>
          <p:cNvPr id="3" name="Text Placeholder 2"/>
          <p:cNvSpPr>
            <a:spLocks noGrp="1"/>
          </p:cNvSpPr>
          <p:nvPr>
            <p:ph type="body" sz="quarter" idx="11"/>
          </p:nvPr>
        </p:nvSpPr>
        <p:spPr/>
        <p:txBody>
          <a:bodyPr/>
          <a:lstStyle/>
          <a:p>
            <a:r>
              <a:rPr lang="en-GB" dirty="0" smtClean="0"/>
              <a:t>Re-Baselining Principles</a:t>
            </a:r>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013873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Meetings</a:t>
            </a:r>
          </a:p>
          <a:p>
            <a:pPr lvl="1"/>
            <a:r>
              <a:rPr lang="en-GB" dirty="0" smtClean="0"/>
              <a:t>Monthly Progress Meetings</a:t>
            </a:r>
          </a:p>
          <a:p>
            <a:pPr lvl="1"/>
            <a:r>
              <a:rPr lang="en-GB" dirty="0" smtClean="0"/>
              <a:t>Monthly Consortium Leaders’ Meeting</a:t>
            </a:r>
          </a:p>
          <a:p>
            <a:pPr lvl="1"/>
            <a:r>
              <a:rPr lang="en-GB" dirty="0" smtClean="0"/>
              <a:t>Science Meetings</a:t>
            </a:r>
          </a:p>
          <a:p>
            <a:pPr lvl="1"/>
            <a:r>
              <a:rPr lang="en-GB" dirty="0" smtClean="0"/>
              <a:t>Telescope Teams</a:t>
            </a:r>
          </a:p>
          <a:p>
            <a:pPr lvl="1"/>
            <a:r>
              <a:rPr lang="en-GB" dirty="0" smtClean="0"/>
              <a:t>Consortia F2F</a:t>
            </a:r>
          </a:p>
          <a:p>
            <a:pPr lvl="1"/>
            <a:endParaRPr lang="en-GB" dirty="0"/>
          </a:p>
          <a:p>
            <a:pPr lvl="1"/>
            <a:r>
              <a:rPr lang="en-GB" dirty="0" smtClean="0"/>
              <a:t>PM/SE updates</a:t>
            </a:r>
          </a:p>
        </p:txBody>
      </p:sp>
      <p:sp>
        <p:nvSpPr>
          <p:cNvPr id="3" name="Text Placeholder 2"/>
          <p:cNvSpPr>
            <a:spLocks noGrp="1"/>
          </p:cNvSpPr>
          <p:nvPr>
            <p:ph type="body" sz="quarter" idx="11"/>
          </p:nvPr>
        </p:nvSpPr>
        <p:spPr/>
        <p:txBody>
          <a:bodyPr/>
          <a:lstStyle/>
          <a:p>
            <a:r>
              <a:rPr lang="en-GB" dirty="0" smtClean="0"/>
              <a:t>Methods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10313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Email</a:t>
            </a:r>
          </a:p>
          <a:p>
            <a:r>
              <a:rPr lang="en-GB" dirty="0" smtClean="0"/>
              <a:t>Video Conferencing</a:t>
            </a:r>
          </a:p>
          <a:p>
            <a:r>
              <a:rPr lang="en-GB" dirty="0" smtClean="0"/>
              <a:t>Telephone</a:t>
            </a:r>
          </a:p>
          <a:p>
            <a:r>
              <a:rPr lang="en-GB" dirty="0" smtClean="0"/>
              <a:t>Confluence/Jira</a:t>
            </a:r>
          </a:p>
          <a:p>
            <a:r>
              <a:rPr lang="en-GB" dirty="0" err="1" smtClean="0"/>
              <a:t>eB</a:t>
            </a:r>
            <a:endParaRPr lang="en-GB" dirty="0" smtClean="0"/>
          </a:p>
          <a:p>
            <a:r>
              <a:rPr lang="en-GB" dirty="0" smtClean="0"/>
              <a:t>Consortia tools</a:t>
            </a:r>
            <a:endParaRPr lang="en-GB" dirty="0"/>
          </a:p>
        </p:txBody>
      </p:sp>
      <p:sp>
        <p:nvSpPr>
          <p:cNvPr id="3" name="Text Placeholder 2"/>
          <p:cNvSpPr>
            <a:spLocks noGrp="1"/>
          </p:cNvSpPr>
          <p:nvPr>
            <p:ph type="body" sz="quarter" idx="11"/>
          </p:nvPr>
        </p:nvSpPr>
        <p:spPr/>
        <p:txBody>
          <a:bodyPr/>
          <a:lstStyle/>
          <a:p>
            <a:r>
              <a:rPr lang="en-GB" dirty="0" smtClean="0"/>
              <a:t>Communication Tools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1705340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Time for coffee?</a:t>
            </a:r>
            <a:endParaRPr lang="en-GB" dirty="0"/>
          </a:p>
        </p:txBody>
      </p:sp>
      <p:sp>
        <p:nvSpPr>
          <p:cNvPr id="3" name="Text Placeholder 2"/>
          <p:cNvSpPr>
            <a:spLocks noGrp="1"/>
          </p:cNvSpPr>
          <p:nvPr>
            <p:ph type="body" sz="quarter" idx="11"/>
          </p:nvPr>
        </p:nvSpPr>
        <p:spPr/>
        <p:txBody>
          <a:bodyPr/>
          <a:lstStyle/>
          <a:p>
            <a:r>
              <a:rPr lang="en-GB" dirty="0" smtClean="0"/>
              <a:t>Attitudes</a:t>
            </a:r>
            <a:endParaRPr lang="en-GB" dirty="0"/>
          </a:p>
        </p:txBody>
      </p:sp>
      <p:sp>
        <p:nvSpPr>
          <p:cNvPr id="4" name="Text Placeholder 3"/>
          <p:cNvSpPr>
            <a:spLocks noGrp="1"/>
          </p:cNvSpPr>
          <p:nvPr>
            <p:ph type="body" sz="quarter" idx="12"/>
          </p:nvPr>
        </p:nvSpPr>
        <p:spPr/>
        <p:txBody>
          <a:bodyPr/>
          <a:lstStyle/>
          <a:p>
            <a:endParaRPr lang="en-GB"/>
          </a:p>
        </p:txBody>
      </p:sp>
      <p:pic>
        <p:nvPicPr>
          <p:cNvPr id="4098" name="Picture 2" descr="Download wallpaper white background,  coffee,  cup,  saucer free desktop wallpaper in the resolution 3000x1961 — picture №567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989" y="2200517"/>
            <a:ext cx="6440594" cy="421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37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89744970"/>
              </p:ext>
            </p:extLst>
          </p:nvPr>
        </p:nvGraphicFramePr>
        <p:xfrm>
          <a:off x="358775" y="1546225"/>
          <a:ext cx="8377238" cy="2651760"/>
        </p:xfrm>
        <a:graphic>
          <a:graphicData uri="http://schemas.openxmlformats.org/drawingml/2006/table">
            <a:tbl>
              <a:tblPr firstRow="1" bandRow="1">
                <a:tableStyleId>{5C22544A-7EE6-4342-B048-85BDC9FD1C3A}</a:tableStyleId>
              </a:tblPr>
              <a:tblGrid>
                <a:gridCol w="2384425"/>
                <a:gridCol w="5992813"/>
              </a:tblGrid>
              <a:tr h="370840">
                <a:tc>
                  <a:txBody>
                    <a:bodyPr/>
                    <a:lstStyle/>
                    <a:p>
                      <a:r>
                        <a:rPr lang="en-GB" sz="2400" dirty="0" smtClean="0"/>
                        <a:t>Responsibility</a:t>
                      </a:r>
                      <a:endParaRPr lang="en-GB" sz="2400" dirty="0"/>
                    </a:p>
                  </a:txBody>
                  <a:tcPr/>
                </a:tc>
                <a:tc>
                  <a:txBody>
                    <a:bodyPr/>
                    <a:lstStyle/>
                    <a:p>
                      <a:r>
                        <a:rPr lang="en-GB" sz="2400" dirty="0" smtClean="0"/>
                        <a:t>Definition</a:t>
                      </a:r>
                      <a:endParaRPr lang="en-GB" sz="2400" dirty="0"/>
                    </a:p>
                  </a:txBody>
                  <a:tcPr/>
                </a:tc>
              </a:tr>
              <a:tr h="370840">
                <a:tc>
                  <a:txBody>
                    <a:bodyPr/>
                    <a:lstStyle/>
                    <a:p>
                      <a:r>
                        <a:rPr lang="en-GB" sz="2400" dirty="0" smtClean="0"/>
                        <a:t>Approve</a:t>
                      </a:r>
                      <a:endParaRPr lang="en-GB" sz="2400" dirty="0"/>
                    </a:p>
                  </a:txBody>
                  <a:tcPr/>
                </a:tc>
                <a:tc>
                  <a:txBody>
                    <a:bodyPr/>
                    <a:lstStyle/>
                    <a:p>
                      <a:r>
                        <a:rPr lang="en-GB" sz="2400" dirty="0" smtClean="0"/>
                        <a:t>Has final say</a:t>
                      </a:r>
                      <a:endParaRPr lang="en-GB" sz="2400" dirty="0"/>
                    </a:p>
                  </a:txBody>
                  <a:tcPr/>
                </a:tc>
              </a:tr>
              <a:tr h="370840">
                <a:tc>
                  <a:txBody>
                    <a:bodyPr/>
                    <a:lstStyle/>
                    <a:p>
                      <a:r>
                        <a:rPr lang="en-GB" sz="2400" dirty="0" smtClean="0"/>
                        <a:t>Recommend</a:t>
                      </a:r>
                      <a:endParaRPr lang="en-GB" sz="2400" dirty="0"/>
                    </a:p>
                  </a:txBody>
                  <a:tcPr/>
                </a:tc>
                <a:tc>
                  <a:txBody>
                    <a:bodyPr/>
                    <a:lstStyle/>
                    <a:p>
                      <a:r>
                        <a:rPr lang="en-GB" sz="2400" dirty="0" smtClean="0"/>
                        <a:t>After weighing proposals, recommend action</a:t>
                      </a:r>
                      <a:endParaRPr lang="en-GB" sz="2400" dirty="0"/>
                    </a:p>
                  </a:txBody>
                  <a:tcPr/>
                </a:tc>
              </a:tr>
              <a:tr h="370840">
                <a:tc>
                  <a:txBody>
                    <a:bodyPr/>
                    <a:lstStyle/>
                    <a:p>
                      <a:r>
                        <a:rPr lang="en-GB" sz="2400" dirty="0" smtClean="0"/>
                        <a:t>Propose</a:t>
                      </a:r>
                      <a:endParaRPr lang="en-GB" sz="2400" dirty="0"/>
                    </a:p>
                  </a:txBody>
                  <a:tcPr/>
                </a:tc>
                <a:tc>
                  <a:txBody>
                    <a:bodyPr/>
                    <a:lstStyle/>
                    <a:p>
                      <a:r>
                        <a:rPr lang="en-GB" sz="2400" dirty="0" smtClean="0"/>
                        <a:t>Unilateral proposal</a:t>
                      </a:r>
                      <a:endParaRPr lang="en-GB" sz="2400" dirty="0"/>
                    </a:p>
                  </a:txBody>
                  <a:tcPr/>
                </a:tc>
              </a:tr>
              <a:tr h="370840">
                <a:tc>
                  <a:txBody>
                    <a:bodyPr/>
                    <a:lstStyle/>
                    <a:p>
                      <a:r>
                        <a:rPr lang="en-GB" sz="2400" dirty="0" smtClean="0"/>
                        <a:t>Advise</a:t>
                      </a:r>
                      <a:endParaRPr lang="en-GB" sz="2400" dirty="0"/>
                    </a:p>
                  </a:txBody>
                  <a:tcPr/>
                </a:tc>
                <a:tc>
                  <a:txBody>
                    <a:bodyPr/>
                    <a:lstStyle/>
                    <a:p>
                      <a:r>
                        <a:rPr lang="en-GB" sz="2400" dirty="0" smtClean="0"/>
                        <a:t>Provides input when consulted</a:t>
                      </a:r>
                      <a:endParaRPr lang="en-GB" sz="2400" dirty="0"/>
                    </a:p>
                  </a:txBody>
                  <a:tcPr/>
                </a:tc>
              </a:tr>
            </a:tbl>
          </a:graphicData>
        </a:graphic>
      </p:graphicFrame>
      <p:sp>
        <p:nvSpPr>
          <p:cNvPr id="3" name="Text Placeholder 2"/>
          <p:cNvSpPr>
            <a:spLocks noGrp="1"/>
          </p:cNvSpPr>
          <p:nvPr>
            <p:ph type="body" sz="quarter" idx="11"/>
          </p:nvPr>
        </p:nvSpPr>
        <p:spPr/>
        <p:txBody>
          <a:bodyPr/>
          <a:lstStyle/>
          <a:p>
            <a:r>
              <a:rPr lang="en-GB" dirty="0" smtClean="0"/>
              <a:t>Responsibility Matrix</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591191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Don’t be afraid to make suggestions</a:t>
            </a:r>
          </a:p>
          <a:p>
            <a:pPr lvl="1"/>
            <a:r>
              <a:rPr lang="en-GB" i="1" dirty="0" smtClean="0"/>
              <a:t>Remember Science priorities</a:t>
            </a:r>
          </a:p>
          <a:p>
            <a:pPr lvl="1"/>
            <a:r>
              <a:rPr lang="en-GB" i="1" dirty="0" smtClean="0"/>
              <a:t>Some preparatory discussion is useful</a:t>
            </a:r>
          </a:p>
          <a:p>
            <a:r>
              <a:rPr lang="en-GB" dirty="0" smtClean="0"/>
              <a:t>Take part in Change Review Boards</a:t>
            </a:r>
          </a:p>
          <a:p>
            <a:r>
              <a:rPr lang="en-GB" dirty="0" smtClean="0"/>
              <a:t>Accept decisions in good faith</a:t>
            </a:r>
            <a:endParaRPr lang="en-GB" dirty="0"/>
          </a:p>
        </p:txBody>
      </p:sp>
      <p:sp>
        <p:nvSpPr>
          <p:cNvPr id="3" name="Text Placeholder 2"/>
          <p:cNvSpPr>
            <a:spLocks noGrp="1"/>
          </p:cNvSpPr>
          <p:nvPr>
            <p:ph type="body" sz="quarter" idx="11"/>
          </p:nvPr>
        </p:nvSpPr>
        <p:spPr/>
        <p:txBody>
          <a:bodyPr/>
          <a:lstStyle/>
          <a:p>
            <a:r>
              <a:rPr lang="en-GB" dirty="0" smtClean="0"/>
              <a:t>Communication</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2213658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Nearly through PDRs</a:t>
            </a:r>
          </a:p>
          <a:p>
            <a:r>
              <a:rPr lang="en-GB" dirty="0" smtClean="0"/>
              <a:t>Plenty of Phase 2 work started</a:t>
            </a:r>
          </a:p>
          <a:p>
            <a:r>
              <a:rPr lang="en-GB" dirty="0" smtClean="0"/>
              <a:t>Some necessary re-alignment</a:t>
            </a:r>
          </a:p>
          <a:p>
            <a:r>
              <a:rPr lang="en-GB" dirty="0" smtClean="0"/>
              <a:t>Decisions being made (down-selects)</a:t>
            </a:r>
            <a:endParaRPr lang="en-GB" dirty="0"/>
          </a:p>
        </p:txBody>
      </p:sp>
      <p:sp>
        <p:nvSpPr>
          <p:cNvPr id="3" name="Text Placeholder 2"/>
          <p:cNvSpPr>
            <a:spLocks noGrp="1"/>
          </p:cNvSpPr>
          <p:nvPr>
            <p:ph type="body" sz="quarter" idx="11"/>
          </p:nvPr>
        </p:nvSpPr>
        <p:spPr/>
        <p:txBody>
          <a:bodyPr/>
          <a:lstStyle/>
          <a:p>
            <a:r>
              <a:rPr lang="en-GB" dirty="0" smtClean="0"/>
              <a:t>Consortia Progress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202500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Work organised by Elements</a:t>
            </a:r>
          </a:p>
          <a:p>
            <a:r>
              <a:rPr lang="en-GB" dirty="0" smtClean="0"/>
              <a:t>Two Telescope Teams:</a:t>
            </a:r>
          </a:p>
          <a:p>
            <a:pPr lvl="1"/>
            <a:r>
              <a:rPr lang="en-GB" dirty="0" smtClean="0"/>
              <a:t>TT-Mid</a:t>
            </a:r>
          </a:p>
          <a:p>
            <a:pPr lvl="1"/>
            <a:r>
              <a:rPr lang="en-GB" dirty="0" smtClean="0"/>
              <a:t>TT-Low</a:t>
            </a:r>
          </a:p>
          <a:p>
            <a:r>
              <a:rPr lang="en-GB" dirty="0" smtClean="0"/>
              <a:t>Resolution Teams</a:t>
            </a:r>
          </a:p>
          <a:p>
            <a:r>
              <a:rPr lang="en-GB" dirty="0" smtClean="0"/>
              <a:t>Further development</a:t>
            </a:r>
            <a:endParaRPr lang="en-GB" dirty="0"/>
          </a:p>
        </p:txBody>
      </p:sp>
      <p:sp>
        <p:nvSpPr>
          <p:cNvPr id="3" name="Text Placeholder 2"/>
          <p:cNvSpPr>
            <a:spLocks noGrp="1"/>
          </p:cNvSpPr>
          <p:nvPr>
            <p:ph type="body" sz="quarter" idx="11"/>
          </p:nvPr>
        </p:nvSpPr>
        <p:spPr/>
        <p:txBody>
          <a:bodyPr/>
          <a:lstStyle/>
          <a:p>
            <a:r>
              <a:rPr lang="en-GB" dirty="0" smtClean="0"/>
              <a:t>Telescope Teams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1052170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Staff Changes</a:t>
            </a:r>
          </a:p>
          <a:p>
            <a:r>
              <a:rPr lang="en-GB" dirty="0" smtClean="0"/>
              <a:t>New Project Engineer - Luca Stringhetti</a:t>
            </a:r>
          </a:p>
          <a:p>
            <a:r>
              <a:rPr lang="en-GB" dirty="0" smtClean="0"/>
              <a:t>Two vacancies as domain specialists</a:t>
            </a:r>
          </a:p>
          <a:p>
            <a:r>
              <a:rPr lang="en-GB" dirty="0" smtClean="0"/>
              <a:t>Computing Lead – interviews November</a:t>
            </a:r>
          </a:p>
          <a:p>
            <a:r>
              <a:rPr lang="en-GB" dirty="0" smtClean="0"/>
              <a:t>Systems Engineer </a:t>
            </a:r>
            <a:r>
              <a:rPr lang="en-GB" dirty="0" smtClean="0"/>
              <a:t>vacancies</a:t>
            </a:r>
          </a:p>
          <a:p>
            <a:r>
              <a:rPr lang="en-GB" dirty="0" smtClean="0"/>
              <a:t>New Safety Manager – John Kerr</a:t>
            </a:r>
            <a:endParaRPr lang="en-GB" dirty="0"/>
          </a:p>
        </p:txBody>
      </p:sp>
      <p:sp>
        <p:nvSpPr>
          <p:cNvPr id="3" name="Text Placeholder 2"/>
          <p:cNvSpPr>
            <a:spLocks noGrp="1"/>
          </p:cNvSpPr>
          <p:nvPr>
            <p:ph type="body" sz="quarter" idx="11"/>
          </p:nvPr>
        </p:nvSpPr>
        <p:spPr/>
        <p:txBody>
          <a:bodyPr/>
          <a:lstStyle/>
          <a:p>
            <a:r>
              <a:rPr lang="en-GB" dirty="0" smtClean="0"/>
              <a:t>Office News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1367089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Progress towards CDR</a:t>
            </a:r>
          </a:p>
          <a:p>
            <a:r>
              <a:rPr lang="en-GB" dirty="0" smtClean="0"/>
              <a:t>Systems Review (Q1/2016)</a:t>
            </a:r>
          </a:p>
          <a:p>
            <a:r>
              <a:rPr lang="en-GB" dirty="0" smtClean="0"/>
              <a:t>Operations Planning</a:t>
            </a:r>
          </a:p>
          <a:p>
            <a:r>
              <a:rPr lang="en-GB" dirty="0" smtClean="0"/>
              <a:t>Telescope Model</a:t>
            </a:r>
          </a:p>
          <a:p>
            <a:r>
              <a:rPr lang="en-GB" smtClean="0"/>
              <a:t>Configurations</a:t>
            </a:r>
          </a:p>
          <a:p>
            <a:endParaRPr lang="en-GB"/>
          </a:p>
        </p:txBody>
      </p:sp>
      <p:sp>
        <p:nvSpPr>
          <p:cNvPr id="3" name="Text Placeholder 2"/>
          <p:cNvSpPr>
            <a:spLocks noGrp="1"/>
          </p:cNvSpPr>
          <p:nvPr>
            <p:ph type="body" sz="quarter" idx="11"/>
          </p:nvPr>
        </p:nvSpPr>
        <p:spPr/>
        <p:txBody>
          <a:bodyPr/>
          <a:lstStyle/>
          <a:p>
            <a:r>
              <a:rPr lang="en-GB" dirty="0" smtClean="0"/>
              <a:t>2016 brings</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3300090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Busy Programme</a:t>
            </a:r>
          </a:p>
          <a:p>
            <a:r>
              <a:rPr lang="en-GB" dirty="0" smtClean="0"/>
              <a:t>Many People</a:t>
            </a:r>
          </a:p>
          <a:p>
            <a:r>
              <a:rPr lang="en-GB" dirty="0" smtClean="0"/>
              <a:t>Use opportunities…….</a:t>
            </a:r>
          </a:p>
          <a:p>
            <a:r>
              <a:rPr lang="en-GB" dirty="0" smtClean="0"/>
              <a:t>Enjoy</a:t>
            </a:r>
            <a:endParaRPr lang="en-GB" dirty="0"/>
          </a:p>
        </p:txBody>
      </p:sp>
      <p:sp>
        <p:nvSpPr>
          <p:cNvPr id="3" name="Text Placeholder 2"/>
          <p:cNvSpPr>
            <a:spLocks noGrp="1"/>
          </p:cNvSpPr>
          <p:nvPr>
            <p:ph type="body" sz="quarter" idx="11"/>
          </p:nvPr>
        </p:nvSpPr>
        <p:spPr/>
        <p:txBody>
          <a:bodyPr/>
          <a:lstStyle/>
          <a:p>
            <a:r>
              <a:rPr lang="en-GB" dirty="0" smtClean="0"/>
              <a:t>Engineering Meeting</a:t>
            </a:r>
            <a:endParaRPr lang="en-GB" dirty="0"/>
          </a:p>
        </p:txBody>
      </p:sp>
      <p:sp>
        <p:nvSpPr>
          <p:cNvPr id="4" name="Footer Placeholder 3"/>
          <p:cNvSpPr>
            <a:spLocks noGrp="1"/>
          </p:cNvSpPr>
          <p:nvPr>
            <p:ph type="ftr" sz="quarter" idx="13"/>
          </p:nvPr>
        </p:nvSpPr>
        <p:spPr/>
        <p:txBody>
          <a:bodyPr/>
          <a:lstStyle/>
          <a:p>
            <a:r>
              <a:rPr lang="en-US" smtClean="0"/>
              <a:t>Footer text</a:t>
            </a:r>
            <a:endParaRPr lang="en-US" dirty="0"/>
          </a:p>
        </p:txBody>
      </p:sp>
    </p:spTree>
    <p:extLst>
      <p:ext uri="{BB962C8B-B14F-4D97-AF65-F5344CB8AC3E}">
        <p14:creationId xmlns:p14="http://schemas.microsoft.com/office/powerpoint/2010/main" val="65447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nvPr>
        </p:nvGraphicFramePr>
        <p:xfrm>
          <a:off x="155373" y="1681082"/>
          <a:ext cx="8213219" cy="4869180"/>
        </p:xfrm>
        <a:graphic>
          <a:graphicData uri="http://schemas.openxmlformats.org/presentationml/2006/ole">
            <mc:AlternateContent xmlns:mc="http://schemas.openxmlformats.org/markup-compatibility/2006">
              <mc:Choice xmlns:v="urn:schemas-microsoft-com:vml" Requires="v">
                <p:oleObj spid="_x0000_s1044" name="Visio" r:id="rId3" imgW="9124821" imgH="5410200" progId="Visio.Drawing.15">
                  <p:embed/>
                </p:oleObj>
              </mc:Choice>
              <mc:Fallback>
                <p:oleObj name="Visio" r:id="rId3" imgW="9124821" imgH="5410200" progId="Visio.Drawing.15">
                  <p:embed/>
                  <p:pic>
                    <p:nvPicPr>
                      <p:cNvPr id="0" name=""/>
                      <p:cNvPicPr/>
                      <p:nvPr/>
                    </p:nvPicPr>
                    <p:blipFill>
                      <a:blip r:embed="rId4"/>
                      <a:stretch>
                        <a:fillRect/>
                      </a:stretch>
                    </p:blipFill>
                    <p:spPr>
                      <a:xfrm>
                        <a:off x="155373" y="1681082"/>
                        <a:ext cx="8213219" cy="4869180"/>
                      </a:xfrm>
                      <a:prstGeom prst="rect">
                        <a:avLst/>
                      </a:prstGeom>
                    </p:spPr>
                  </p:pic>
                </p:oleObj>
              </mc:Fallback>
            </mc:AlternateContent>
          </a:graphicData>
        </a:graphic>
      </p:graphicFrame>
      <p:sp>
        <p:nvSpPr>
          <p:cNvPr id="3" name="Text Placeholder 2"/>
          <p:cNvSpPr>
            <a:spLocks noGrp="1"/>
          </p:cNvSpPr>
          <p:nvPr>
            <p:ph type="body" sz="quarter" idx="11"/>
          </p:nvPr>
        </p:nvSpPr>
        <p:spPr/>
        <p:txBody>
          <a:bodyPr/>
          <a:lstStyle/>
          <a:p>
            <a:r>
              <a:rPr lang="en-GB" dirty="0" smtClean="0"/>
              <a:t>Process</a:t>
            </a:r>
            <a:endParaRPr lang="en-GB" dirty="0"/>
          </a:p>
        </p:txBody>
      </p:sp>
      <p:sp>
        <p:nvSpPr>
          <p:cNvPr id="4" name="Text Placeholder 3"/>
          <p:cNvSpPr>
            <a:spLocks noGrp="1"/>
          </p:cNvSpPr>
          <p:nvPr>
            <p:ph type="body" sz="quarter" idx="12"/>
          </p:nvPr>
        </p:nvSpPr>
        <p:spPr/>
        <p:txBody>
          <a:bodyPr/>
          <a:lstStyle/>
          <a:p>
            <a:endParaRPr lang="en-GB"/>
          </a:p>
        </p:txBody>
      </p:sp>
      <p:sp>
        <p:nvSpPr>
          <p:cNvPr id="2" name="TextBox 1"/>
          <p:cNvSpPr txBox="1"/>
          <p:nvPr/>
        </p:nvSpPr>
        <p:spPr>
          <a:xfrm>
            <a:off x="877202" y="2945033"/>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6" name="TextBox 5"/>
          <p:cNvSpPr txBox="1"/>
          <p:nvPr/>
        </p:nvSpPr>
        <p:spPr>
          <a:xfrm>
            <a:off x="2927434" y="2003792"/>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7" name="TextBox 6"/>
          <p:cNvSpPr txBox="1"/>
          <p:nvPr/>
        </p:nvSpPr>
        <p:spPr>
          <a:xfrm>
            <a:off x="2116673" y="2989071"/>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8" name="TextBox 7"/>
          <p:cNvSpPr txBox="1"/>
          <p:nvPr/>
        </p:nvSpPr>
        <p:spPr>
          <a:xfrm>
            <a:off x="5534259" y="2992237"/>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9" name="TextBox 8"/>
          <p:cNvSpPr txBox="1"/>
          <p:nvPr/>
        </p:nvSpPr>
        <p:spPr>
          <a:xfrm>
            <a:off x="3536574" y="3545197"/>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10" name="TextBox 9"/>
          <p:cNvSpPr txBox="1"/>
          <p:nvPr/>
        </p:nvSpPr>
        <p:spPr>
          <a:xfrm>
            <a:off x="4523682" y="2023453"/>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11" name="TextBox 10"/>
          <p:cNvSpPr txBox="1"/>
          <p:nvPr/>
        </p:nvSpPr>
        <p:spPr>
          <a:xfrm>
            <a:off x="3422263" y="4264265"/>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12" name="TextBox 11"/>
          <p:cNvSpPr txBox="1"/>
          <p:nvPr/>
        </p:nvSpPr>
        <p:spPr>
          <a:xfrm>
            <a:off x="5452286" y="2128911"/>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13" name="TextBox 12"/>
          <p:cNvSpPr txBox="1"/>
          <p:nvPr/>
        </p:nvSpPr>
        <p:spPr>
          <a:xfrm>
            <a:off x="4860880" y="3196820"/>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14" name="TextBox 13"/>
          <p:cNvSpPr txBox="1"/>
          <p:nvPr/>
        </p:nvSpPr>
        <p:spPr>
          <a:xfrm>
            <a:off x="4800884" y="4745326"/>
            <a:ext cx="673582"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r>
              <a:rPr lang="en-GB" sz="1350" dirty="0">
                <a:solidFill>
                  <a:srgbClr val="FF0000"/>
                </a:solidFill>
                <a:sym typeface="Wingdings 2" panose="05020102010507070707" pitchFamily="18" charset="2"/>
              </a:rPr>
              <a:t>(44)</a:t>
            </a:r>
            <a:endParaRPr lang="en-GB" sz="1350" dirty="0">
              <a:solidFill>
                <a:srgbClr val="FF0000"/>
              </a:solidFill>
            </a:endParaRPr>
          </a:p>
        </p:txBody>
      </p:sp>
      <p:sp>
        <p:nvSpPr>
          <p:cNvPr id="17" name="TextBox 16"/>
          <p:cNvSpPr txBox="1"/>
          <p:nvPr/>
        </p:nvSpPr>
        <p:spPr>
          <a:xfrm>
            <a:off x="6109893" y="3612318"/>
            <a:ext cx="391454" cy="415498"/>
          </a:xfrm>
          <a:prstGeom prst="rect">
            <a:avLst/>
          </a:prstGeom>
          <a:noFill/>
        </p:spPr>
        <p:txBody>
          <a:bodyPr wrap="none" rtlCol="0">
            <a:spAutoFit/>
          </a:bodyPr>
          <a:lstStyle/>
          <a:p>
            <a:r>
              <a:rPr lang="en-GB" sz="2100" dirty="0">
                <a:solidFill>
                  <a:srgbClr val="FF0000"/>
                </a:solidFill>
                <a:sym typeface="Wingdings 2" panose="05020102010507070707" pitchFamily="18" charset="2"/>
              </a:rPr>
              <a:t></a:t>
            </a:r>
            <a:endParaRPr lang="en-GB" sz="2100" dirty="0">
              <a:solidFill>
                <a:srgbClr val="FF0000"/>
              </a:solidFill>
            </a:endParaRPr>
          </a:p>
        </p:txBody>
      </p:sp>
      <p:sp>
        <p:nvSpPr>
          <p:cNvPr id="15" name="Rectangle 14"/>
          <p:cNvSpPr/>
          <p:nvPr/>
        </p:nvSpPr>
        <p:spPr>
          <a:xfrm>
            <a:off x="7413059" y="2003792"/>
            <a:ext cx="360996" cy="369332"/>
          </a:xfrm>
          <a:prstGeom prst="rect">
            <a:avLst/>
          </a:prstGeom>
        </p:spPr>
        <p:txBody>
          <a:bodyPr wrap="none">
            <a:spAutoFit/>
          </a:bodyPr>
          <a:lstStyle/>
          <a:p>
            <a:r>
              <a:rPr lang="en-GB" dirty="0">
                <a:solidFill>
                  <a:srgbClr val="FF0000"/>
                </a:solidFill>
                <a:sym typeface="Wingdings 2" panose="05020102010507070707" pitchFamily="18" charset="2"/>
              </a:rPr>
              <a:t></a:t>
            </a:r>
            <a:endParaRPr lang="en-GB" dirty="0">
              <a:solidFill>
                <a:srgbClr val="FF0000"/>
              </a:solidFill>
            </a:endParaRPr>
          </a:p>
        </p:txBody>
      </p:sp>
      <p:sp>
        <p:nvSpPr>
          <p:cNvPr id="16" name="Rectangle 15"/>
          <p:cNvSpPr/>
          <p:nvPr/>
        </p:nvSpPr>
        <p:spPr>
          <a:xfrm>
            <a:off x="7156608" y="3632523"/>
            <a:ext cx="360996" cy="369332"/>
          </a:xfrm>
          <a:prstGeom prst="rect">
            <a:avLst/>
          </a:prstGeom>
        </p:spPr>
        <p:txBody>
          <a:bodyPr wrap="none">
            <a:spAutoFit/>
          </a:bodyPr>
          <a:lstStyle/>
          <a:p>
            <a:r>
              <a:rPr lang="en-GB" dirty="0">
                <a:solidFill>
                  <a:srgbClr val="FF0000"/>
                </a:solidFill>
                <a:sym typeface="Wingdings 2" panose="05020102010507070707" pitchFamily="18" charset="2"/>
              </a:rPr>
              <a:t></a:t>
            </a:r>
            <a:endParaRPr lang="en-GB" dirty="0">
              <a:solidFill>
                <a:srgbClr val="FF0000"/>
              </a:solidFill>
            </a:endParaRPr>
          </a:p>
        </p:txBody>
      </p:sp>
      <p:sp>
        <p:nvSpPr>
          <p:cNvPr id="18" name="Rectangle 17"/>
          <p:cNvSpPr/>
          <p:nvPr/>
        </p:nvSpPr>
        <p:spPr>
          <a:xfrm>
            <a:off x="6795612" y="4310431"/>
            <a:ext cx="360996" cy="369332"/>
          </a:xfrm>
          <a:prstGeom prst="rect">
            <a:avLst/>
          </a:prstGeom>
        </p:spPr>
        <p:txBody>
          <a:bodyPr wrap="none">
            <a:spAutoFit/>
          </a:bodyPr>
          <a:lstStyle/>
          <a:p>
            <a:r>
              <a:rPr lang="en-GB" dirty="0">
                <a:solidFill>
                  <a:srgbClr val="FF0000"/>
                </a:solidFill>
                <a:sym typeface="Wingdings 2" panose="05020102010507070707" pitchFamily="18" charset="2"/>
              </a:rPr>
              <a:t></a:t>
            </a:r>
            <a:endParaRPr lang="en-GB" dirty="0">
              <a:solidFill>
                <a:srgbClr val="FF0000"/>
              </a:solidFill>
            </a:endParaRPr>
          </a:p>
        </p:txBody>
      </p:sp>
      <p:sp>
        <p:nvSpPr>
          <p:cNvPr id="19" name="Rectangle 18"/>
          <p:cNvSpPr/>
          <p:nvPr/>
        </p:nvSpPr>
        <p:spPr>
          <a:xfrm>
            <a:off x="7058751" y="2968116"/>
            <a:ext cx="360996" cy="369332"/>
          </a:xfrm>
          <a:prstGeom prst="rect">
            <a:avLst/>
          </a:prstGeom>
        </p:spPr>
        <p:txBody>
          <a:bodyPr wrap="none">
            <a:spAutoFit/>
          </a:bodyPr>
          <a:lstStyle/>
          <a:p>
            <a:r>
              <a:rPr lang="en-GB" dirty="0">
                <a:solidFill>
                  <a:srgbClr val="FF0000"/>
                </a:solidFill>
                <a:sym typeface="Wingdings 2" panose="05020102010507070707" pitchFamily="18" charset="2"/>
              </a:rPr>
              <a:t></a:t>
            </a:r>
            <a:endParaRPr lang="en-GB" dirty="0">
              <a:solidFill>
                <a:srgbClr val="FF0000"/>
              </a:solidFill>
            </a:endParaRPr>
          </a:p>
        </p:txBody>
      </p:sp>
    </p:spTree>
    <p:extLst>
      <p:ext uri="{BB962C8B-B14F-4D97-AF65-F5344CB8AC3E}">
        <p14:creationId xmlns:p14="http://schemas.microsoft.com/office/powerpoint/2010/main" val="3653012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8582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443" y="904811"/>
            <a:ext cx="2545854" cy="3394472"/>
          </a:xfrm>
        </p:spPr>
      </p:pic>
      <p:sp>
        <p:nvSpPr>
          <p:cNvPr id="3" name="Text Placeholder 2"/>
          <p:cNvSpPr>
            <a:spLocks noGrp="1"/>
          </p:cNvSpPr>
          <p:nvPr>
            <p:ph type="body" sz="quarter" idx="11"/>
          </p:nvPr>
        </p:nvSpPr>
        <p:spPr/>
        <p:txBody>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426" y="904810"/>
            <a:ext cx="3829574" cy="28721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481" y="976792"/>
            <a:ext cx="3356025" cy="25170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701" y="3379053"/>
            <a:ext cx="3370718" cy="252803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3676" y="2972680"/>
            <a:ext cx="2165024" cy="2886699"/>
          </a:xfrm>
          <a:prstGeom prst="rect">
            <a:avLst/>
          </a:prstGeom>
        </p:spPr>
      </p:pic>
    </p:spTree>
    <p:extLst>
      <p:ext uri="{BB962C8B-B14F-4D97-AF65-F5344CB8AC3E}">
        <p14:creationId xmlns:p14="http://schemas.microsoft.com/office/powerpoint/2010/main" val="54517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Phases in Assessment</a:t>
            </a:r>
            <a:endParaRPr lang="en-US" dirty="0"/>
          </a:p>
        </p:txBody>
      </p:sp>
      <p:sp>
        <p:nvSpPr>
          <p:cNvPr id="4" name="Text Placeholder 3"/>
          <p:cNvSpPr>
            <a:spLocks noGrp="1"/>
          </p:cNvSpPr>
          <p:nvPr>
            <p:ph type="body" sz="quarter" idx="12"/>
          </p:nvPr>
        </p:nvSpPr>
        <p:spPr/>
        <p:txBody>
          <a:bodyPr/>
          <a:lstStyle/>
          <a:p>
            <a:endParaRPr lang="en-US" dirty="0"/>
          </a:p>
        </p:txBody>
      </p:sp>
      <p:graphicFrame>
        <p:nvGraphicFramePr>
          <p:cNvPr id="7" name="Content Placeholder 6"/>
          <p:cNvGraphicFramePr>
            <a:graphicFrameLocks noGrp="1"/>
          </p:cNvGraphicFramePr>
          <p:nvPr>
            <p:ph idx="1"/>
            <p:extLst/>
          </p:nvPr>
        </p:nvGraphicFramePr>
        <p:xfrm>
          <a:off x="457201" y="1242061"/>
          <a:ext cx="7924799" cy="4998719"/>
        </p:xfrm>
        <a:graphic>
          <a:graphicData uri="http://schemas.openxmlformats.org/drawingml/2006/table">
            <a:tbl>
              <a:tblPr firstRow="1" firstCol="1" bandRow="1">
                <a:tableStyleId>{5C22544A-7EE6-4342-B048-85BDC9FD1C3A}</a:tableStyleId>
              </a:tblPr>
              <a:tblGrid>
                <a:gridCol w="944082"/>
                <a:gridCol w="1822996"/>
                <a:gridCol w="1701233"/>
                <a:gridCol w="1823853"/>
                <a:gridCol w="1632635"/>
              </a:tblGrid>
              <a:tr h="277706">
                <a:tc>
                  <a:txBody>
                    <a:bodyPr/>
                    <a:lstStyle/>
                    <a:p>
                      <a:pPr algn="ctr">
                        <a:spcAft>
                          <a:spcPts val="0"/>
                        </a:spcAft>
                      </a:pPr>
                      <a:r>
                        <a:rPr lang="en-GB" sz="1000">
                          <a:effectLst/>
                        </a:rPr>
                        <a:t>Phase</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0</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33120">
                <a:tc>
                  <a:txBody>
                    <a:bodyPr/>
                    <a:lstStyle/>
                    <a:p>
                      <a:pPr>
                        <a:spcAft>
                          <a:spcPts val="0"/>
                        </a:spcAft>
                      </a:pPr>
                      <a:r>
                        <a:rPr lang="en-GB" sz="1000">
                          <a:effectLst/>
                        </a:rPr>
                        <a:t>Goal</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Remove inappropriate options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Reduction of large number of options to manageable number</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Application of Element cost information to reduced set of options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Science and cost scoring of combined options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666240">
                <a:tc>
                  <a:txBody>
                    <a:bodyPr/>
                    <a:lstStyle/>
                    <a:p>
                      <a:pPr>
                        <a:spcAft>
                          <a:spcPts val="0"/>
                        </a:spcAft>
                      </a:pPr>
                      <a:r>
                        <a:rPr lang="en-GB" sz="1000">
                          <a:effectLst/>
                        </a:rPr>
                        <a:t>Filtering</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Out of Scope,</a:t>
                      </a:r>
                      <a:endParaRPr lang="en-GB" sz="1200">
                        <a:effectLst/>
                      </a:endParaRPr>
                    </a:p>
                    <a:p>
                      <a:pPr>
                        <a:spcAft>
                          <a:spcPts val="0"/>
                        </a:spcAft>
                      </a:pPr>
                      <a:r>
                        <a:rPr lang="en-GB" sz="1000">
                          <a:effectLst/>
                        </a:rPr>
                        <a:t>Part of Process,</a:t>
                      </a:r>
                      <a:endParaRPr lang="en-GB" sz="1200">
                        <a:effectLst/>
                      </a:endParaRPr>
                    </a:p>
                    <a:p>
                      <a:pPr>
                        <a:spcAft>
                          <a:spcPts val="0"/>
                        </a:spcAft>
                      </a:pPr>
                      <a:r>
                        <a:rPr lang="en-GB" sz="1000">
                          <a:effectLst/>
                        </a:rPr>
                        <a:t>Duplicate,</a:t>
                      </a:r>
                      <a:endParaRPr lang="en-GB" sz="1200">
                        <a:effectLst/>
                      </a:endParaRPr>
                    </a:p>
                    <a:p>
                      <a:pPr>
                        <a:spcAft>
                          <a:spcPts val="0"/>
                        </a:spcAft>
                      </a:pPr>
                      <a:r>
                        <a:rPr lang="en-GB" sz="1000">
                          <a:effectLst/>
                        </a:rPr>
                        <a:t>Assumed to be Complete,</a:t>
                      </a:r>
                      <a:endParaRPr lang="en-GB" sz="1200">
                        <a:effectLst/>
                      </a:endParaRPr>
                    </a:p>
                    <a:p>
                      <a:pPr>
                        <a:spcAft>
                          <a:spcPts val="0"/>
                        </a:spcAft>
                      </a:pPr>
                      <a:r>
                        <a:rPr lang="en-GB" sz="1000">
                          <a:effectLst/>
                        </a:rPr>
                        <a:t>Too General</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Estimated Resource savings,</a:t>
                      </a:r>
                      <a:endParaRPr lang="en-GB" sz="1200">
                        <a:effectLst/>
                      </a:endParaRPr>
                    </a:p>
                    <a:p>
                      <a:pPr>
                        <a:spcAft>
                          <a:spcPts val="0"/>
                        </a:spcAft>
                      </a:pPr>
                      <a:r>
                        <a:rPr lang="en-GB" sz="1000">
                          <a:effectLst/>
                        </a:rPr>
                        <a:t>Science impact,</a:t>
                      </a:r>
                      <a:endParaRPr lang="en-GB" sz="1200">
                        <a:effectLst/>
                      </a:endParaRPr>
                    </a:p>
                    <a:p>
                      <a:pPr>
                        <a:spcAft>
                          <a:spcPts val="0"/>
                        </a:spcAft>
                      </a:pPr>
                      <a:r>
                        <a:rPr lang="en-GB" sz="1000">
                          <a:effectLst/>
                        </a:rPr>
                        <a:t>Technical and Schedule Risk</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Detailed analysis of cost savings, and science impact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Total Budget with € 10M of cost cap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55413">
                <a:tc>
                  <a:txBody>
                    <a:bodyPr/>
                    <a:lstStyle/>
                    <a:p>
                      <a:pPr>
                        <a:lnSpc>
                          <a:spcPts val="1200"/>
                        </a:lnSpc>
                        <a:spcBef>
                          <a:spcPts val="300"/>
                        </a:spcBef>
                        <a:spcAft>
                          <a:spcPts val="300"/>
                        </a:spcAft>
                      </a:pPr>
                      <a:r>
                        <a:rPr lang="en-GB" sz="1000">
                          <a:effectLst/>
                        </a:rPr>
                        <a:t>References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Board Statements,</a:t>
                      </a:r>
                      <a:endParaRPr lang="en-GB" sz="1200">
                        <a:effectLst/>
                      </a:endParaRPr>
                    </a:p>
                    <a:p>
                      <a:pPr>
                        <a:spcAft>
                          <a:spcPts val="0"/>
                        </a:spcAft>
                      </a:pPr>
                      <a:r>
                        <a:rPr lang="en-GB" sz="1000">
                          <a:effectLst/>
                        </a:rPr>
                        <a:t>RBS Process Definition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Options 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RBS submissions,</a:t>
                      </a:r>
                      <a:endParaRPr lang="en-GB" sz="1200">
                        <a:effectLst/>
                      </a:endParaRPr>
                    </a:p>
                    <a:p>
                      <a:pPr>
                        <a:spcAft>
                          <a:spcPts val="0"/>
                        </a:spcAft>
                      </a:pPr>
                      <a:r>
                        <a:rPr lang="en-GB" sz="1000">
                          <a:effectLst/>
                        </a:rPr>
                        <a:t>Options 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Exhaustive</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110827">
                <a:tc>
                  <a:txBody>
                    <a:bodyPr/>
                    <a:lstStyle/>
                    <a:p>
                      <a:pPr>
                        <a:spcAft>
                          <a:spcPts val="0"/>
                        </a:spcAft>
                      </a:pPr>
                      <a:r>
                        <a:rPr lang="en-GB" sz="1000">
                          <a:effectLst/>
                        </a:rPr>
                        <a:t>Output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Table of options with ID and provenance</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Table of options with ID, provenance, primary Element, scores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Table of options with ID, provenance, primary Element, scores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000">
                          <a:effectLst/>
                        </a:rPr>
                        <a:t>Table of selected option combinations with budgets, science scores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55413">
                <a:tc>
                  <a:txBody>
                    <a:bodyPr/>
                    <a:lstStyle/>
                    <a:p>
                      <a:pPr>
                        <a:spcAft>
                          <a:spcPts val="0"/>
                        </a:spcAft>
                      </a:pPr>
                      <a:r>
                        <a:rPr lang="en-GB" sz="1000">
                          <a:effectLst/>
                        </a:rPr>
                        <a:t>Options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204 in, 79 out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29 out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a:effectLst/>
                        </a:rPr>
                        <a:t>35 out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000" dirty="0">
                          <a:effectLst/>
                        </a:rPr>
                        <a:t>35 in, ~ 720,000 considered, 1 out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93345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684018" y="1155178"/>
          <a:ext cx="5265421" cy="5257260"/>
        </p:xfrm>
        <a:graphic>
          <a:graphicData uri="http://schemas.openxmlformats.org/drawingml/2006/table">
            <a:tbl>
              <a:tblPr firstRow="1" firstCol="1" bandRow="1"/>
              <a:tblGrid>
                <a:gridCol w="2753602"/>
                <a:gridCol w="457863"/>
                <a:gridCol w="341389"/>
                <a:gridCol w="796843"/>
                <a:gridCol w="915724"/>
              </a:tblGrid>
              <a:tr h="358086">
                <a:tc>
                  <a:txBody>
                    <a:bodyPr/>
                    <a:lstStyle/>
                    <a:p>
                      <a:pPr algn="just">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 Saving Option</a:t>
                      </a:r>
                      <a:endParaRPr lang="en-GB"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en-GB"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JIRA</a:t>
                      </a:r>
                      <a:endParaRPr lang="en-GB" sz="10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en-GB"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a:t>
                      </a:r>
                      <a:endParaRPr lang="en-GB" sz="9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en-GB"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SKAO Science Capability Score</a:t>
                      </a:r>
                      <a:endParaRPr lang="en-GB" sz="9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en-GB"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SRP      Science Impact</a:t>
                      </a:r>
                      <a:endParaRPr lang="en-GB" sz="9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Low 30% fewer stations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RA-38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267</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Minor</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Low 50% fewer stations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RA-39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Severe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Low 75% fewer stations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RA-39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Low cancelled</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RA-31</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30% fewer dishes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RA-20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Severe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4C0"/>
                    </a:solidFill>
                  </a:tcPr>
                </a:tc>
              </a:tr>
              <a:tr h="179043">
                <a:tc>
                  <a:txBody>
                    <a:bodyPr/>
                    <a:lstStyle/>
                    <a:p>
                      <a:pPr algn="just">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50% fewer dishes</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6"/>
                        </a:rPr>
                        <a:t>RA-17</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-22</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75% fewer dishes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7"/>
                        </a:rPr>
                        <a:t>RA-77</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Do not integrate </a:t>
                      </a:r>
                      <a:r>
                        <a:rPr lang="en-GB"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MeerKAT</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RA-13</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Severe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4C0"/>
                    </a:solidFill>
                  </a:tcPr>
                </a:tc>
              </a:tr>
              <a:tr h="96515">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shorter baselines 120km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GB" sz="11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8"/>
                        </a:rPr>
                        <a:t>RA-72</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273</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99313">
                <a:tc>
                  <a:txBody>
                    <a:bodyPr/>
                    <a:lstStyle/>
                    <a:p>
                      <a:pPr algn="just">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shorter baselines 90km</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9521">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shorter baselines 60km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9521">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shorter baselines 30km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50% pulsar search beams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RA-24</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Severe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4C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Eliminate pulsar modes (redefine array conf)</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RA-25</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Eliminate pulsar modes (same array conf)</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RA-26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-15</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Unacceptable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 Remove band 1</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9"/>
                        </a:rPr>
                        <a:t>RA-14</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Severe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4C0"/>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30% fewer dishes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RA-19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Minor</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E"/>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50% fewer dishes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RA-18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75% fewer dishes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RA-78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cancelled</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RA-28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Do not integrate ASKAP</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RA-1</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Minor</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E"/>
                    </a:solidFill>
                  </a:tcPr>
                </a:tc>
              </a:tr>
              <a:tr h="103975">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shorter baselines 40km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RA-73</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273</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Impact</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89521">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shorter baselines 30km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97448">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shorter baselines 20km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00245">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shorter baselines 10km</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 fewer PAF beams</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RA-21</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Minor</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E"/>
                    </a:solidFill>
                  </a:tcPr>
                </a:tc>
              </a:tr>
              <a:tr h="179043">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Survey/Low share SDP</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RA-8</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-22</a:t>
                      </a:r>
                      <a:endParaRPr lang="en-GB" sz="110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0356" marR="50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3" name="Text Placeholder 2"/>
          <p:cNvSpPr>
            <a:spLocks noGrp="1"/>
          </p:cNvSpPr>
          <p:nvPr>
            <p:ph type="body" sz="quarter" idx="11"/>
          </p:nvPr>
        </p:nvSpPr>
        <p:spPr>
          <a:xfrm>
            <a:off x="360964" y="521799"/>
            <a:ext cx="6984716" cy="619941"/>
          </a:xfrm>
        </p:spPr>
        <p:txBody>
          <a:bodyPr/>
          <a:lstStyle/>
          <a:p>
            <a:r>
              <a:rPr lang="en-GB" dirty="0" smtClean="0"/>
              <a:t>Phase 2 Output with SRP Impact</a:t>
            </a:r>
            <a:endParaRPr lang="en-GB" dirty="0"/>
          </a:p>
        </p:txBody>
      </p:sp>
      <p:sp>
        <p:nvSpPr>
          <p:cNvPr id="4" name="Text Placeholder 3"/>
          <p:cNvSpPr>
            <a:spLocks noGrp="1"/>
          </p:cNvSpPr>
          <p:nvPr>
            <p:ph type="body" sz="quarter" idx="12"/>
          </p:nvPr>
        </p:nvSpPr>
        <p:spPr/>
        <p:txBody>
          <a:bodyPr/>
          <a:lstStyle/>
          <a:p>
            <a:endParaRPr lang="en-GB"/>
          </a:p>
        </p:txBody>
      </p:sp>
      <p:sp>
        <p:nvSpPr>
          <p:cNvPr id="8" name="Rectangle 2">
            <a:hlinkClick r:id="rId17"/>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624227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Prioritisation of traditional SKA-1 drivers </a:t>
            </a:r>
          </a:p>
          <a:p>
            <a:pPr marL="0" indent="0">
              <a:buNone/>
            </a:pPr>
            <a:r>
              <a:rPr lang="en-GB" dirty="0" smtClean="0"/>
              <a:t>    ( Packages 1,2 &amp; 3)</a:t>
            </a:r>
          </a:p>
          <a:p>
            <a:pPr lvl="1"/>
            <a:r>
              <a:rPr lang="en-GB" dirty="0" err="1" smtClean="0"/>
              <a:t>EoR</a:t>
            </a:r>
            <a:r>
              <a:rPr lang="en-GB" dirty="0" smtClean="0"/>
              <a:t> &amp; Pulsars</a:t>
            </a:r>
          </a:p>
          <a:p>
            <a:r>
              <a:rPr lang="en-GB" dirty="0" smtClean="0"/>
              <a:t>Balanced Reductions </a:t>
            </a:r>
          </a:p>
          <a:p>
            <a:pPr marL="0" indent="0">
              <a:buNone/>
            </a:pPr>
            <a:r>
              <a:rPr lang="en-GB" dirty="0"/>
              <a:t> </a:t>
            </a:r>
            <a:r>
              <a:rPr lang="en-GB" dirty="0" smtClean="0"/>
              <a:t>   (Package 4)</a:t>
            </a:r>
          </a:p>
          <a:p>
            <a:pPr lvl="1"/>
            <a:r>
              <a:rPr lang="en-GB" dirty="0" smtClean="0"/>
              <a:t>Something of everything</a:t>
            </a:r>
          </a:p>
          <a:p>
            <a:r>
              <a:rPr lang="en-GB" dirty="0" smtClean="0"/>
              <a:t>Acknowledged Technical Risks</a:t>
            </a:r>
          </a:p>
          <a:p>
            <a:pPr marL="0" indent="0">
              <a:buNone/>
            </a:pPr>
            <a:r>
              <a:rPr lang="en-GB" dirty="0" smtClean="0"/>
              <a:t>    ( Packages 5, 6 &amp; 7)</a:t>
            </a:r>
          </a:p>
          <a:p>
            <a:pPr lvl="1"/>
            <a:r>
              <a:rPr lang="en-GB" dirty="0" smtClean="0"/>
              <a:t>LFAA Risk</a:t>
            </a:r>
          </a:p>
          <a:p>
            <a:pPr lvl="1"/>
            <a:r>
              <a:rPr lang="en-GB" dirty="0" smtClean="0"/>
              <a:t>Survey Risk</a:t>
            </a:r>
            <a:endParaRPr lang="en-GB" dirty="0"/>
          </a:p>
        </p:txBody>
      </p:sp>
      <p:sp>
        <p:nvSpPr>
          <p:cNvPr id="3" name="Text Placeholder 2"/>
          <p:cNvSpPr>
            <a:spLocks noGrp="1"/>
          </p:cNvSpPr>
          <p:nvPr>
            <p:ph type="body" sz="quarter" idx="11"/>
          </p:nvPr>
        </p:nvSpPr>
        <p:spPr>
          <a:xfrm>
            <a:off x="360964" y="521799"/>
            <a:ext cx="7335236" cy="619941"/>
          </a:xfrm>
        </p:spPr>
        <p:txBody>
          <a:bodyPr/>
          <a:lstStyle/>
          <a:p>
            <a:r>
              <a:rPr lang="en-GB" dirty="0" smtClean="0"/>
              <a:t>Baseline Options for Consideration</a:t>
            </a:r>
            <a:endParaRPr lang="en-GB" dirty="0"/>
          </a:p>
        </p:txBody>
      </p:sp>
      <p:sp>
        <p:nvSpPr>
          <p:cNvPr id="4" name="Text Placeholder 3"/>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909492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04821774"/>
              </p:ext>
            </p:extLst>
          </p:nvPr>
        </p:nvGraphicFramePr>
        <p:xfrm>
          <a:off x="867907" y="1141740"/>
          <a:ext cx="7283316" cy="5334301"/>
        </p:xfrm>
        <a:graphic>
          <a:graphicData uri="http://schemas.openxmlformats.org/drawingml/2006/table">
            <a:tbl>
              <a:tblPr firstRow="1" firstCol="1" bandRow="1">
                <a:tableStyleId>{5C22544A-7EE6-4342-B048-85BDC9FD1C3A}</a:tableStyleId>
              </a:tblPr>
              <a:tblGrid>
                <a:gridCol w="806907"/>
                <a:gridCol w="1492615"/>
                <a:gridCol w="1386872"/>
                <a:gridCol w="935709"/>
                <a:gridCol w="884153"/>
                <a:gridCol w="875398"/>
                <a:gridCol w="901662"/>
              </a:tblGrid>
              <a:tr h="191279">
                <a:tc rowSpan="2">
                  <a:txBody>
                    <a:bodyPr/>
                    <a:lstStyle/>
                    <a:p>
                      <a:pPr>
                        <a:spcAft>
                          <a:spcPts val="0"/>
                        </a:spcAft>
                      </a:pPr>
                      <a:r>
                        <a:rPr lang="en-AU" sz="1200" dirty="0">
                          <a:effectLst/>
                        </a:rPr>
                        <a:t>ID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rowSpan="2">
                  <a:txBody>
                    <a:bodyPr/>
                    <a:lstStyle/>
                    <a:p>
                      <a:pPr>
                        <a:spcAft>
                          <a:spcPts val="0"/>
                        </a:spcAft>
                      </a:pPr>
                      <a:r>
                        <a:rPr lang="en-AU" sz="1200">
                          <a:effectLst/>
                        </a:rPr>
                        <a:t>Title</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rowSpan="2">
                  <a:txBody>
                    <a:bodyPr/>
                    <a:lstStyle/>
                    <a:p>
                      <a:pPr>
                        <a:spcAft>
                          <a:spcPts val="0"/>
                        </a:spcAft>
                      </a:pPr>
                      <a:r>
                        <a:rPr lang="en-AU" sz="1200">
                          <a:effectLst/>
                        </a:rPr>
                        <a:t>Components</a:t>
                      </a:r>
                      <a:endParaRPr lang="en-GB" sz="1200">
                        <a:effectLst/>
                      </a:endParaRPr>
                    </a:p>
                    <a:p>
                      <a:pPr>
                        <a:spcAft>
                          <a:spcPts val="0"/>
                        </a:spcAft>
                      </a:pPr>
                      <a:r>
                        <a:rPr lang="en-AU" sz="1200">
                          <a:effectLst/>
                        </a:rPr>
                        <a:t> </a:t>
                      </a:r>
                      <a:endParaRPr lang="en-GB" sz="1200">
                        <a:effectLst/>
                      </a:endParaRPr>
                    </a:p>
                    <a:p>
                      <a:pPr>
                        <a:spcAft>
                          <a:spcPts val="0"/>
                        </a:spcAft>
                      </a:pPr>
                      <a:r>
                        <a:rPr lang="en-AU" sz="1200">
                          <a:effectLst/>
                        </a:rPr>
                        <a:t>LOW:MID:SUR % LOW:MID:SUR B</a:t>
                      </a:r>
                      <a:r>
                        <a:rPr lang="en-AU" sz="1200" baseline="-25000">
                          <a:effectLst/>
                        </a:rPr>
                        <a:t>Max</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rowSpan="2">
                  <a:txBody>
                    <a:bodyPr/>
                    <a:lstStyle/>
                    <a:p>
                      <a:pPr algn="ctr">
                        <a:spcAft>
                          <a:spcPts val="0"/>
                        </a:spcAft>
                      </a:pPr>
                      <a:r>
                        <a:rPr lang="en-AU" sz="1200">
                          <a:effectLst/>
                        </a:rPr>
                        <a:t>SKAO Science Capability Score      </a:t>
                      </a:r>
                      <a:endParaRPr lang="en-GB" sz="1200">
                        <a:effectLst/>
                      </a:endParaRPr>
                    </a:p>
                    <a:p>
                      <a:pPr algn="ctr">
                        <a:spcAft>
                          <a:spcPts val="0"/>
                        </a:spcAft>
                      </a:pPr>
                      <a:r>
                        <a:rPr lang="en-AU" sz="1200">
                          <a:effectLst/>
                        </a:rPr>
                        <a:t>(-65 min)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gridSpan="3">
                  <a:txBody>
                    <a:bodyPr/>
                    <a:lstStyle/>
                    <a:p>
                      <a:pPr algn="ctr">
                        <a:spcAft>
                          <a:spcPts val="0"/>
                        </a:spcAft>
                      </a:pPr>
                      <a:r>
                        <a:rPr lang="en-AU" sz="1200">
                          <a:effectLst/>
                        </a:rPr>
                        <a:t>State-of-Art Factor</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r>
              <a:tr h="112617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AU" sz="1200" dirty="0">
                          <a:effectLst/>
                        </a:rPr>
                        <a:t>LOW </a:t>
                      </a:r>
                      <a:r>
                        <a:rPr lang="en-AU" sz="1200" dirty="0" err="1">
                          <a:effectLst/>
                        </a:rPr>
                        <a:t>xLOFAR</a:t>
                      </a:r>
                      <a:endParaRPr lang="en-GB" sz="1200" dirty="0">
                        <a:effectLst/>
                      </a:endParaRPr>
                    </a:p>
                    <a:p>
                      <a:pPr algn="ctr">
                        <a:spcAft>
                          <a:spcPts val="0"/>
                        </a:spcAft>
                      </a:pPr>
                      <a:r>
                        <a:rPr lang="en-AU" sz="1200" dirty="0">
                          <a:effectLst/>
                        </a:rPr>
                        <a:t>A/</a:t>
                      </a:r>
                      <a:r>
                        <a:rPr lang="en-AU" sz="1200" dirty="0" err="1">
                          <a:effectLst/>
                        </a:rPr>
                        <a:t>Tsys</a:t>
                      </a:r>
                      <a:r>
                        <a:rPr lang="en-AU" sz="1200" dirty="0">
                          <a:effectLst/>
                        </a:rPr>
                        <a:t> </a:t>
                      </a:r>
                      <a:r>
                        <a:rPr lang="en-AU" sz="1200" dirty="0" err="1">
                          <a:effectLst/>
                        </a:rPr>
                        <a:t>SSFoM</a:t>
                      </a:r>
                      <a:endParaRPr lang="en-GB" sz="1200" dirty="0">
                        <a:effectLst/>
                      </a:endParaRPr>
                    </a:p>
                    <a:p>
                      <a:pPr>
                        <a:spcAft>
                          <a:spcPts val="0"/>
                        </a:spcAft>
                      </a:pPr>
                      <a:r>
                        <a:rPr lang="en-AU" sz="1200" dirty="0" smtClean="0">
                          <a:effectLst/>
                        </a:rPr>
                        <a:t>Resolution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MID</a:t>
                      </a:r>
                      <a:endParaRPr lang="en-GB" sz="1200">
                        <a:effectLst/>
                      </a:endParaRPr>
                    </a:p>
                    <a:p>
                      <a:pPr algn="ctr">
                        <a:spcAft>
                          <a:spcPts val="0"/>
                        </a:spcAft>
                      </a:pPr>
                      <a:r>
                        <a:rPr lang="en-AU" sz="1200">
                          <a:effectLst/>
                        </a:rPr>
                        <a:t>xVLA  </a:t>
                      </a:r>
                      <a:endParaRPr lang="en-GB" sz="1200">
                        <a:effectLst/>
                      </a:endParaRPr>
                    </a:p>
                    <a:p>
                      <a:pPr algn="ctr">
                        <a:spcAft>
                          <a:spcPts val="0"/>
                        </a:spcAft>
                      </a:pPr>
                      <a:r>
                        <a:rPr lang="en-AU" sz="1200">
                          <a:effectLst/>
                        </a:rPr>
                        <a:t>A/Tsys SSFoM Resolution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SUR  </a:t>
                      </a:r>
                      <a:endParaRPr lang="en-GB" sz="1200">
                        <a:effectLst/>
                      </a:endParaRPr>
                    </a:p>
                    <a:p>
                      <a:pPr algn="ctr">
                        <a:spcAft>
                          <a:spcPts val="0"/>
                        </a:spcAft>
                      </a:pPr>
                      <a:r>
                        <a:rPr lang="en-AU" sz="1200">
                          <a:effectLst/>
                        </a:rPr>
                        <a:t>xVLA A/Tsys SSFoM Resolution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573835">
                <a:tc>
                  <a:txBody>
                    <a:bodyPr/>
                    <a:lstStyle/>
                    <a:p>
                      <a:pPr>
                        <a:spcAft>
                          <a:spcPts val="0"/>
                        </a:spcAft>
                      </a:pPr>
                      <a:r>
                        <a:rPr lang="en-AU" sz="1200">
                          <a:effectLst/>
                        </a:rPr>
                        <a:t>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u="sng">
                          <a:effectLst/>
                        </a:rPr>
                        <a:t>EoR &amp; Pulsars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70:70:00 %</a:t>
                      </a:r>
                      <a:endParaRPr lang="en-GB" sz="1200">
                        <a:effectLst/>
                      </a:endParaRPr>
                    </a:p>
                    <a:p>
                      <a:pPr>
                        <a:spcAft>
                          <a:spcPts val="0"/>
                        </a:spcAft>
                      </a:pPr>
                      <a:r>
                        <a:rPr lang="en-AU" sz="1200">
                          <a:effectLst/>
                        </a:rPr>
                        <a:t>65:30:00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-43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x12      x190</a:t>
                      </a:r>
                      <a:endParaRPr lang="en-GB" sz="1200">
                        <a:effectLst/>
                      </a:endParaRPr>
                    </a:p>
                    <a:p>
                      <a:pPr algn="ctr">
                        <a:spcAft>
                          <a:spcPts val="0"/>
                        </a:spcAft>
                      </a:pPr>
                      <a:r>
                        <a:rPr lang="en-AU" sz="1200">
                          <a:effectLst/>
                        </a:rPr>
                        <a:t>x1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x4.7   </a:t>
                      </a:r>
                      <a:endParaRPr lang="en-GB" sz="1200">
                        <a:effectLst/>
                      </a:endParaRPr>
                    </a:p>
                    <a:p>
                      <a:pPr algn="ctr">
                        <a:spcAft>
                          <a:spcPts val="0"/>
                        </a:spcAft>
                      </a:pPr>
                      <a:r>
                        <a:rPr lang="en-AU" sz="1200">
                          <a:effectLst/>
                        </a:rPr>
                        <a:t>x60</a:t>
                      </a:r>
                      <a:endParaRPr lang="en-GB" sz="1200">
                        <a:effectLst/>
                      </a:endParaRPr>
                    </a:p>
                    <a:p>
                      <a:pPr algn="ctr">
                        <a:spcAft>
                          <a:spcPts val="0"/>
                        </a:spcAft>
                      </a:pPr>
                      <a:r>
                        <a:rPr lang="en-AU" sz="1200">
                          <a:effectLst/>
                        </a:rPr>
                        <a:t>x1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573835">
                <a:tc>
                  <a:txBody>
                    <a:bodyPr/>
                    <a:lstStyle/>
                    <a:p>
                      <a:pPr>
                        <a:spcAft>
                          <a:spcPts val="0"/>
                        </a:spcAft>
                      </a:pPr>
                      <a:r>
                        <a:rPr lang="en-AU" sz="1200">
                          <a:effectLst/>
                        </a:rPr>
                        <a:t>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(EoR &amp;) Pulsars Plus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50:70:00 %</a:t>
                      </a:r>
                      <a:endParaRPr lang="en-GB" sz="1200">
                        <a:effectLst/>
                      </a:endParaRPr>
                    </a:p>
                    <a:p>
                      <a:pPr>
                        <a:spcAft>
                          <a:spcPts val="0"/>
                        </a:spcAft>
                      </a:pPr>
                      <a:r>
                        <a:rPr lang="en-AU" sz="1200">
                          <a:effectLst/>
                        </a:rPr>
                        <a:t>65:150:00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-45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dirty="0">
                          <a:effectLst/>
                        </a:rPr>
                        <a:t>x8      </a:t>
                      </a:r>
                      <a:endParaRPr lang="en-AU" sz="1200" dirty="0" smtClean="0">
                        <a:effectLst/>
                      </a:endParaRPr>
                    </a:p>
                    <a:p>
                      <a:pPr algn="ctr">
                        <a:spcAft>
                          <a:spcPts val="0"/>
                        </a:spcAft>
                      </a:pPr>
                      <a:r>
                        <a:rPr lang="en-AU" sz="1200" dirty="0" smtClean="0">
                          <a:effectLst/>
                        </a:rPr>
                        <a:t> </a:t>
                      </a:r>
                      <a:r>
                        <a:rPr lang="en-AU" sz="1200" dirty="0">
                          <a:effectLst/>
                        </a:rPr>
                        <a:t>x135</a:t>
                      </a:r>
                      <a:endParaRPr lang="en-GB" sz="1200" dirty="0">
                        <a:effectLst/>
                      </a:endParaRPr>
                    </a:p>
                    <a:p>
                      <a:pPr algn="ctr">
                        <a:spcAft>
                          <a:spcPts val="0"/>
                        </a:spcAft>
                      </a:pPr>
                      <a:r>
                        <a:rPr lang="en-AU" sz="1200" dirty="0">
                          <a:effectLst/>
                        </a:rPr>
                        <a:t>x1</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x4.7   </a:t>
                      </a:r>
                      <a:endParaRPr lang="en-GB" sz="1200">
                        <a:effectLst/>
                      </a:endParaRPr>
                    </a:p>
                    <a:p>
                      <a:pPr algn="ctr">
                        <a:spcAft>
                          <a:spcPts val="0"/>
                        </a:spcAft>
                      </a:pPr>
                      <a:r>
                        <a:rPr lang="en-AU" sz="1200">
                          <a:effectLst/>
                        </a:rPr>
                        <a:t>x60</a:t>
                      </a:r>
                      <a:endParaRPr lang="en-GB" sz="1200">
                        <a:effectLst/>
                      </a:endParaRPr>
                    </a:p>
                    <a:p>
                      <a:pPr algn="ctr">
                        <a:spcAft>
                          <a:spcPts val="0"/>
                        </a:spcAft>
                      </a:pPr>
                      <a:r>
                        <a:rPr lang="en-AU" sz="1200">
                          <a:effectLst/>
                        </a:rPr>
                        <a:t>x4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573835">
                <a:tc>
                  <a:txBody>
                    <a:bodyPr/>
                    <a:lstStyle/>
                    <a:p>
                      <a:pPr>
                        <a:spcAft>
                          <a:spcPts val="0"/>
                        </a:spcAft>
                      </a:pPr>
                      <a:r>
                        <a:rPr lang="en-AU" sz="1200">
                          <a:effectLst/>
                        </a:rPr>
                        <a:t>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EoR (&amp; Pulsars Plus)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70:50:00 %</a:t>
                      </a:r>
                      <a:endParaRPr lang="en-GB" sz="1200">
                        <a:effectLst/>
                      </a:endParaRPr>
                    </a:p>
                    <a:p>
                      <a:pPr>
                        <a:spcAft>
                          <a:spcPts val="0"/>
                        </a:spcAft>
                      </a:pPr>
                      <a:r>
                        <a:rPr lang="en-AU" sz="1200">
                          <a:effectLst/>
                        </a:rPr>
                        <a:t>65:150:00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-53</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x12      x190</a:t>
                      </a:r>
                      <a:endParaRPr lang="en-GB" sz="1200">
                        <a:effectLst/>
                      </a:endParaRPr>
                    </a:p>
                    <a:p>
                      <a:pPr algn="ctr">
                        <a:spcAft>
                          <a:spcPts val="0"/>
                        </a:spcAft>
                      </a:pPr>
                      <a:r>
                        <a:rPr lang="en-AU" sz="1200">
                          <a:effectLst/>
                        </a:rPr>
                        <a:t>x1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dirty="0">
                          <a:effectLst/>
                        </a:rPr>
                        <a:t>x3.7   </a:t>
                      </a:r>
                      <a:endParaRPr lang="en-GB" sz="1200" dirty="0">
                        <a:effectLst/>
                      </a:endParaRPr>
                    </a:p>
                    <a:p>
                      <a:pPr algn="ctr">
                        <a:spcAft>
                          <a:spcPts val="0"/>
                        </a:spcAft>
                      </a:pPr>
                      <a:r>
                        <a:rPr lang="en-AU" sz="1200" dirty="0">
                          <a:effectLst/>
                        </a:rPr>
                        <a:t>x37</a:t>
                      </a:r>
                      <a:endParaRPr lang="en-GB" sz="1200" dirty="0">
                        <a:effectLst/>
                      </a:endParaRPr>
                    </a:p>
                    <a:p>
                      <a:pPr algn="ctr">
                        <a:spcAft>
                          <a:spcPts val="0"/>
                        </a:spcAft>
                      </a:pPr>
                      <a:r>
                        <a:rPr lang="en-AU" sz="1200" dirty="0">
                          <a:effectLst/>
                        </a:rPr>
                        <a:t>x4</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573835">
                <a:tc>
                  <a:txBody>
                    <a:bodyPr/>
                    <a:lstStyle/>
                    <a:p>
                      <a:pPr>
                        <a:spcAft>
                          <a:spcPts val="0"/>
                        </a:spcAft>
                      </a:pPr>
                      <a:r>
                        <a:rPr lang="en-AU" sz="1200">
                          <a:effectLst/>
                        </a:rPr>
                        <a:t>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Some of everything</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25:50:50 % 65:60:40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-49</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x4      </a:t>
                      </a:r>
                      <a:endParaRPr lang="en-GB" sz="1200">
                        <a:effectLst/>
                      </a:endParaRPr>
                    </a:p>
                    <a:p>
                      <a:pPr algn="ctr">
                        <a:spcAft>
                          <a:spcPts val="0"/>
                        </a:spcAft>
                      </a:pPr>
                      <a:r>
                        <a:rPr lang="en-AU" sz="1200">
                          <a:effectLst/>
                        </a:rPr>
                        <a:t>x70</a:t>
                      </a:r>
                      <a:endParaRPr lang="en-GB" sz="1200">
                        <a:effectLst/>
                      </a:endParaRPr>
                    </a:p>
                    <a:p>
                      <a:pPr algn="ctr">
                        <a:spcAft>
                          <a:spcPts val="0"/>
                        </a:spcAft>
                      </a:pPr>
                      <a:r>
                        <a:rPr lang="en-AU" sz="1200">
                          <a:effectLst/>
                        </a:rPr>
                        <a:t>x1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x3.7   </a:t>
                      </a:r>
                      <a:endParaRPr lang="en-GB" sz="1200">
                        <a:effectLst/>
                      </a:endParaRPr>
                    </a:p>
                    <a:p>
                      <a:pPr algn="ctr">
                        <a:spcAft>
                          <a:spcPts val="0"/>
                        </a:spcAft>
                      </a:pPr>
                      <a:r>
                        <a:rPr lang="en-AU" sz="1200">
                          <a:effectLst/>
                        </a:rPr>
                        <a:t>x37</a:t>
                      </a:r>
                      <a:endParaRPr lang="en-GB" sz="1200">
                        <a:effectLst/>
                      </a:endParaRPr>
                    </a:p>
                    <a:p>
                      <a:pPr algn="ctr">
                        <a:spcAft>
                          <a:spcPts val="0"/>
                        </a:spcAft>
                      </a:pPr>
                      <a:r>
                        <a:rPr lang="en-AU" sz="1200">
                          <a:effectLst/>
                        </a:rPr>
                        <a:t>x1.6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x0.9       x100</a:t>
                      </a:r>
                      <a:endParaRPr lang="en-GB" sz="1200">
                        <a:effectLst/>
                      </a:endParaRPr>
                    </a:p>
                    <a:p>
                      <a:pPr algn="ctr">
                        <a:spcAft>
                          <a:spcPts val="0"/>
                        </a:spcAft>
                      </a:pPr>
                      <a:r>
                        <a:rPr lang="en-AU" sz="1200">
                          <a:effectLst/>
                        </a:rPr>
                        <a:t>x1.1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73835">
                <a:tc>
                  <a:txBody>
                    <a:bodyPr/>
                    <a:lstStyle/>
                    <a:p>
                      <a:pPr>
                        <a:spcAft>
                          <a:spcPts val="0"/>
                        </a:spcAft>
                      </a:pPr>
                      <a:r>
                        <a:rPr lang="en-AU" sz="1200">
                          <a:effectLst/>
                        </a:rPr>
                        <a:t>5</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LFAA to AIP v1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00:70:100 % 00:150:40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-18</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x4.7   </a:t>
                      </a:r>
                      <a:endParaRPr lang="en-GB" sz="1200">
                        <a:effectLst/>
                      </a:endParaRPr>
                    </a:p>
                    <a:p>
                      <a:pPr algn="ctr">
                        <a:spcAft>
                          <a:spcPts val="0"/>
                        </a:spcAft>
                      </a:pPr>
                      <a:r>
                        <a:rPr lang="en-AU" sz="1200">
                          <a:effectLst/>
                        </a:rPr>
                        <a:t>x60</a:t>
                      </a:r>
                      <a:endParaRPr lang="en-GB" sz="1200">
                        <a:effectLst/>
                      </a:endParaRPr>
                    </a:p>
                    <a:p>
                      <a:pPr algn="ctr">
                        <a:spcAft>
                          <a:spcPts val="0"/>
                        </a:spcAft>
                      </a:pPr>
                      <a:r>
                        <a:rPr lang="en-AU" sz="1200">
                          <a:effectLst/>
                        </a:rPr>
                        <a:t>x4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x1.5        x250</a:t>
                      </a:r>
                      <a:endParaRPr lang="en-GB" sz="1200">
                        <a:effectLst/>
                      </a:endParaRPr>
                    </a:p>
                    <a:p>
                      <a:pPr algn="ctr">
                        <a:spcAft>
                          <a:spcPts val="0"/>
                        </a:spcAft>
                      </a:pPr>
                      <a:r>
                        <a:rPr lang="en-AU" sz="1200">
                          <a:effectLst/>
                        </a:rPr>
                        <a:t>x1.1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73835">
                <a:tc>
                  <a:txBody>
                    <a:bodyPr/>
                    <a:lstStyle/>
                    <a:p>
                      <a:pPr>
                        <a:spcAft>
                          <a:spcPts val="0"/>
                        </a:spcAft>
                      </a:pPr>
                      <a:r>
                        <a:rPr lang="en-AU" sz="1200">
                          <a:effectLst/>
                        </a:rPr>
                        <a:t>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LFAA to AIP v2</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00:80:70 % 00:150:40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-21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x5.4   </a:t>
                      </a:r>
                      <a:endParaRPr lang="en-GB" sz="1200">
                        <a:effectLst/>
                      </a:endParaRPr>
                    </a:p>
                    <a:p>
                      <a:pPr algn="ctr">
                        <a:spcAft>
                          <a:spcPts val="0"/>
                        </a:spcAft>
                      </a:pPr>
                      <a:r>
                        <a:rPr lang="en-AU" sz="1200">
                          <a:effectLst/>
                        </a:rPr>
                        <a:t>x80</a:t>
                      </a:r>
                      <a:endParaRPr lang="en-GB" sz="1200">
                        <a:effectLst/>
                      </a:endParaRPr>
                    </a:p>
                    <a:p>
                      <a:pPr algn="ctr">
                        <a:spcAft>
                          <a:spcPts val="0"/>
                        </a:spcAft>
                      </a:pPr>
                      <a:r>
                        <a:rPr lang="en-AU" sz="1200">
                          <a:effectLst/>
                        </a:rPr>
                        <a:t>x4</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a:effectLst/>
                        </a:rPr>
                        <a:t>x1.2     x150</a:t>
                      </a:r>
                      <a:endParaRPr lang="en-GB" sz="1200">
                        <a:effectLst/>
                      </a:endParaRPr>
                    </a:p>
                    <a:p>
                      <a:pPr algn="ctr">
                        <a:spcAft>
                          <a:spcPts val="0"/>
                        </a:spcAft>
                      </a:pPr>
                      <a:r>
                        <a:rPr lang="en-AU" sz="1200">
                          <a:effectLst/>
                        </a:rPr>
                        <a:t>x1.1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73835">
                <a:tc>
                  <a:txBody>
                    <a:bodyPr/>
                    <a:lstStyle/>
                    <a:p>
                      <a:pPr>
                        <a:spcAft>
                          <a:spcPts val="0"/>
                        </a:spcAft>
                      </a:pPr>
                      <a:r>
                        <a:rPr lang="en-AU" sz="1200">
                          <a:effectLst/>
                        </a:rPr>
                        <a:t>7</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PAF moves to AIP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AU" sz="1200">
                          <a:effectLst/>
                        </a:rPr>
                        <a:t>25:100:00 % 65:150:00 km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-36</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AU" sz="1200">
                          <a:effectLst/>
                        </a:rPr>
                        <a:t>x4     </a:t>
                      </a:r>
                      <a:endParaRPr lang="en-GB" sz="1200">
                        <a:effectLst/>
                      </a:endParaRPr>
                    </a:p>
                    <a:p>
                      <a:pPr algn="ctr">
                        <a:spcAft>
                          <a:spcPts val="0"/>
                        </a:spcAft>
                      </a:pPr>
                      <a:r>
                        <a:rPr lang="en-AU" sz="1200">
                          <a:effectLst/>
                        </a:rPr>
                        <a:t>x70</a:t>
                      </a:r>
                      <a:endParaRPr lang="en-GB" sz="1200">
                        <a:effectLst/>
                      </a:endParaRPr>
                    </a:p>
                    <a:p>
                      <a:pPr algn="ctr">
                        <a:spcAft>
                          <a:spcPts val="0"/>
                        </a:spcAft>
                      </a:pPr>
                      <a:r>
                        <a:rPr lang="en-AU" sz="1200">
                          <a:effectLst/>
                        </a:rPr>
                        <a:t>x1</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dirty="0">
                          <a:effectLst/>
                        </a:rPr>
                        <a:t>x6.2  </a:t>
                      </a:r>
                      <a:endParaRPr lang="en-AU" sz="1200" dirty="0" smtClean="0">
                        <a:effectLst/>
                      </a:endParaRPr>
                    </a:p>
                    <a:p>
                      <a:pPr algn="ctr">
                        <a:spcAft>
                          <a:spcPts val="0"/>
                        </a:spcAft>
                      </a:pPr>
                      <a:r>
                        <a:rPr lang="en-AU" sz="1200" dirty="0" smtClean="0">
                          <a:effectLst/>
                        </a:rPr>
                        <a:t> </a:t>
                      </a:r>
                      <a:r>
                        <a:rPr lang="en-AU" sz="1200" dirty="0">
                          <a:effectLst/>
                        </a:rPr>
                        <a:t>x100</a:t>
                      </a:r>
                      <a:endParaRPr lang="en-GB" sz="1200" dirty="0">
                        <a:effectLst/>
                      </a:endParaRPr>
                    </a:p>
                    <a:p>
                      <a:pPr algn="ctr">
                        <a:spcAft>
                          <a:spcPts val="0"/>
                        </a:spcAft>
                      </a:pPr>
                      <a:r>
                        <a:rPr lang="en-AU" sz="1200" dirty="0">
                          <a:effectLst/>
                        </a:rPr>
                        <a:t>x4</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AU" sz="1200" dirty="0">
                          <a:effectLst/>
                        </a:rPr>
                        <a: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
        <p:nvSpPr>
          <p:cNvPr id="3" name="Text Placeholder 2"/>
          <p:cNvSpPr>
            <a:spLocks noGrp="1"/>
          </p:cNvSpPr>
          <p:nvPr>
            <p:ph type="body" sz="quarter" idx="11"/>
          </p:nvPr>
        </p:nvSpPr>
        <p:spPr>
          <a:xfrm>
            <a:off x="360963" y="521799"/>
            <a:ext cx="7039477" cy="619941"/>
          </a:xfrm>
        </p:spPr>
        <p:txBody>
          <a:bodyPr/>
          <a:lstStyle/>
          <a:p>
            <a:r>
              <a:rPr lang="en-GB" dirty="0" smtClean="0"/>
              <a:t>Baseline Options for Consideration</a:t>
            </a:r>
            <a:endParaRPr lang="en-GB" dirty="0"/>
          </a:p>
        </p:txBody>
      </p:sp>
      <p:sp>
        <p:nvSpPr>
          <p:cNvPr id="4" name="Text Placeholder 3"/>
          <p:cNvSpPr>
            <a:spLocks noGrp="1"/>
          </p:cNvSpPr>
          <p:nvPr>
            <p:ph type="body" sz="quarter" idx="12"/>
          </p:nvPr>
        </p:nvSpPr>
        <p:spPr/>
        <p:txBody>
          <a:bodyPr/>
          <a:lstStyle/>
          <a:p>
            <a:endParaRPr lang="en-GB"/>
          </a:p>
        </p:txBody>
      </p:sp>
      <p:sp>
        <p:nvSpPr>
          <p:cNvPr id="6" name="Rectangle 1"/>
          <p:cNvSpPr>
            <a:spLocks noChangeArrowheads="1"/>
          </p:cNvSpPr>
          <p:nvPr/>
        </p:nvSpPr>
        <p:spPr bwMode="auto">
          <a:xfrm>
            <a:off x="1847850" y="1995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6358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A_PowerPoint Template Update 150dpi">
  <a:themeElements>
    <a:clrScheme name="SKA theme">
      <a:dk1>
        <a:sysClr val="windowText" lastClr="000000"/>
      </a:dk1>
      <a:lt1>
        <a:sysClr val="window" lastClr="FFFFFF"/>
      </a:lt1>
      <a:dk2>
        <a:srgbClr val="0068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1279</TotalTime>
  <Words>2026</Words>
  <Application>Microsoft Office PowerPoint</Application>
  <PresentationFormat>On-screen Show (4:3)</PresentationFormat>
  <Paragraphs>620</Paragraphs>
  <Slides>40</Slides>
  <Notes>2</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9" baseType="lpstr">
      <vt:lpstr>MS Mincho</vt:lpstr>
      <vt:lpstr>Arial</vt:lpstr>
      <vt:lpstr>Calibri</vt:lpstr>
      <vt:lpstr>Cambria</vt:lpstr>
      <vt:lpstr>Times New Roman</vt:lpstr>
      <vt:lpstr>Wingdings 2</vt:lpstr>
      <vt:lpstr>SKA_PowerPoint Template Update 150dpi</vt:lpstr>
      <vt:lpstr>Visio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Footitt</dc:creator>
  <cp:lastModifiedBy>McPherson, Alistair</cp:lastModifiedBy>
  <cp:revision>59</cp:revision>
  <dcterms:created xsi:type="dcterms:W3CDTF">2014-02-11T10:41:18Z</dcterms:created>
  <dcterms:modified xsi:type="dcterms:W3CDTF">2015-11-09T15:46:41Z</dcterms:modified>
</cp:coreProperties>
</file>