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3">
  <p:sldMasterIdLst>
    <p:sldMasterId id="2147483660" r:id="rId1"/>
  </p:sldMasterIdLst>
  <p:notesMasterIdLst>
    <p:notesMasterId r:id="rId45"/>
  </p:notesMasterIdLst>
  <p:handoutMasterIdLst>
    <p:handoutMasterId r:id="rId46"/>
  </p:handoutMasterIdLst>
  <p:sldIdLst>
    <p:sldId id="256" r:id="rId2"/>
    <p:sldId id="257" r:id="rId3"/>
    <p:sldId id="311" r:id="rId4"/>
    <p:sldId id="271" r:id="rId5"/>
    <p:sldId id="312" r:id="rId6"/>
    <p:sldId id="272" r:id="rId7"/>
    <p:sldId id="313" r:id="rId8"/>
    <p:sldId id="314" r:id="rId9"/>
    <p:sldId id="315" r:id="rId10"/>
    <p:sldId id="347" r:id="rId11"/>
    <p:sldId id="316" r:id="rId12"/>
    <p:sldId id="317" r:id="rId13"/>
    <p:sldId id="377" r:id="rId14"/>
    <p:sldId id="318" r:id="rId15"/>
    <p:sldId id="350" r:id="rId16"/>
    <p:sldId id="353" r:id="rId17"/>
    <p:sldId id="379" r:id="rId18"/>
    <p:sldId id="378" r:id="rId19"/>
    <p:sldId id="358" r:id="rId20"/>
    <p:sldId id="359" r:id="rId21"/>
    <p:sldId id="323" r:id="rId22"/>
    <p:sldId id="324" r:id="rId23"/>
    <p:sldId id="275" r:id="rId24"/>
    <p:sldId id="325" r:id="rId25"/>
    <p:sldId id="376" r:id="rId26"/>
    <p:sldId id="375" r:id="rId27"/>
    <p:sldId id="330" r:id="rId28"/>
    <p:sldId id="274" r:id="rId29"/>
    <p:sldId id="366" r:id="rId30"/>
    <p:sldId id="367" r:id="rId31"/>
    <p:sldId id="360" r:id="rId32"/>
    <p:sldId id="364" r:id="rId33"/>
    <p:sldId id="371" r:id="rId34"/>
    <p:sldId id="361" r:id="rId35"/>
    <p:sldId id="362" r:id="rId36"/>
    <p:sldId id="344" r:id="rId37"/>
    <p:sldId id="345" r:id="rId38"/>
    <p:sldId id="336" r:id="rId39"/>
    <p:sldId id="346" r:id="rId40"/>
    <p:sldId id="348" r:id="rId41"/>
    <p:sldId id="349" r:id="rId42"/>
    <p:sldId id="370" r:id="rId43"/>
    <p:sldId id="258" r:id="rId4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8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7" autoAdjust="0"/>
    <p:restoredTop sz="88988" autoAdjust="0"/>
  </p:normalViewPr>
  <p:slideViewPr>
    <p:cSldViewPr snapToGrid="0" snapToObjects="1">
      <p:cViewPr>
        <p:scale>
          <a:sx n="70" d="100"/>
          <a:sy n="70" d="100"/>
        </p:scale>
        <p:origin x="-1296"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860AB-5878-4452-8F66-855C4DC3A2C9}" type="doc">
      <dgm:prSet loTypeId="urn:microsoft.com/office/officeart/2005/8/layout/hChevron3" loCatId="process" qsTypeId="urn:microsoft.com/office/officeart/2005/8/quickstyle/simple1" qsCatId="simple" csTypeId="urn:microsoft.com/office/officeart/2005/8/colors/accent1_2" csCatId="accent1" phldr="1"/>
      <dgm:spPr/>
    </dgm:pt>
    <dgm:pt modelId="{6E79B337-D8D3-4135-B63B-94B9D3FF1F11}">
      <dgm:prSet phldrT="[Text]" custT="1"/>
      <dgm:spPr/>
      <dgm:t>
        <a:bodyPr/>
        <a:lstStyle/>
        <a:p>
          <a:r>
            <a:rPr lang="en-ZA" sz="1200" b="1" dirty="0" smtClean="0">
              <a:solidFill>
                <a:schemeClr val="tx1"/>
              </a:solidFill>
            </a:rPr>
            <a:t>34 Weeks</a:t>
          </a:r>
          <a:endParaRPr lang="en-ZA" sz="1200" b="1" dirty="0">
            <a:solidFill>
              <a:schemeClr val="tx1"/>
            </a:solidFill>
          </a:endParaRPr>
        </a:p>
      </dgm:t>
    </dgm:pt>
    <dgm:pt modelId="{61AE9F12-ECA3-4428-AF99-E857F12F64C0}" type="parTrans" cxnId="{46C37821-9BE4-45A4-88A0-1E5BD80124A6}">
      <dgm:prSet/>
      <dgm:spPr/>
      <dgm:t>
        <a:bodyPr/>
        <a:lstStyle/>
        <a:p>
          <a:endParaRPr lang="en-ZA" sz="1200" b="1">
            <a:solidFill>
              <a:schemeClr val="tx1"/>
            </a:solidFill>
          </a:endParaRPr>
        </a:p>
      </dgm:t>
    </dgm:pt>
    <dgm:pt modelId="{0EAA30EB-5C90-496D-BC8E-CADD282B0AD2}" type="sibTrans" cxnId="{46C37821-9BE4-45A4-88A0-1E5BD80124A6}">
      <dgm:prSet/>
      <dgm:spPr/>
      <dgm:t>
        <a:bodyPr/>
        <a:lstStyle/>
        <a:p>
          <a:endParaRPr lang="en-ZA" sz="1200" b="1">
            <a:solidFill>
              <a:schemeClr val="tx1"/>
            </a:solidFill>
          </a:endParaRPr>
        </a:p>
      </dgm:t>
    </dgm:pt>
    <dgm:pt modelId="{193BD3C4-C3E9-4EE1-90C8-6F896B73E972}" type="pres">
      <dgm:prSet presAssocID="{1BA860AB-5878-4452-8F66-855C4DC3A2C9}" presName="Name0" presStyleCnt="0">
        <dgm:presLayoutVars>
          <dgm:dir/>
          <dgm:resizeHandles val="exact"/>
        </dgm:presLayoutVars>
      </dgm:prSet>
      <dgm:spPr/>
    </dgm:pt>
    <dgm:pt modelId="{4B72E428-49C2-40ED-B72F-26F9F6672032}" type="pres">
      <dgm:prSet presAssocID="{6E79B337-D8D3-4135-B63B-94B9D3FF1F11}" presName="parTxOnly" presStyleLbl="node1" presStyleIdx="0" presStyleCnt="1" custLinFactNeighborX="134">
        <dgm:presLayoutVars>
          <dgm:bulletEnabled val="1"/>
        </dgm:presLayoutVars>
      </dgm:prSet>
      <dgm:spPr/>
      <dgm:t>
        <a:bodyPr/>
        <a:lstStyle/>
        <a:p>
          <a:endParaRPr lang="en-ZA"/>
        </a:p>
      </dgm:t>
    </dgm:pt>
  </dgm:ptLst>
  <dgm:cxnLst>
    <dgm:cxn modelId="{46C37821-9BE4-45A4-88A0-1E5BD80124A6}" srcId="{1BA860AB-5878-4452-8F66-855C4DC3A2C9}" destId="{6E79B337-D8D3-4135-B63B-94B9D3FF1F11}" srcOrd="0" destOrd="0" parTransId="{61AE9F12-ECA3-4428-AF99-E857F12F64C0}" sibTransId="{0EAA30EB-5C90-496D-BC8E-CADD282B0AD2}"/>
    <dgm:cxn modelId="{C20E5647-340B-4DDB-98F8-E14F9BA22FCA}" type="presOf" srcId="{6E79B337-D8D3-4135-B63B-94B9D3FF1F11}" destId="{4B72E428-49C2-40ED-B72F-26F9F6672032}" srcOrd="0" destOrd="0" presId="urn:microsoft.com/office/officeart/2005/8/layout/hChevron3"/>
    <dgm:cxn modelId="{514A7112-706F-427E-9DB4-08B5F58E0233}" type="presOf" srcId="{1BA860AB-5878-4452-8F66-855C4DC3A2C9}" destId="{193BD3C4-C3E9-4EE1-90C8-6F896B73E972}" srcOrd="0" destOrd="0" presId="urn:microsoft.com/office/officeart/2005/8/layout/hChevron3"/>
    <dgm:cxn modelId="{33F80B3E-1C65-40D4-B505-831826BA753A}" type="presParOf" srcId="{193BD3C4-C3E9-4EE1-90C8-6F896B73E972}" destId="{4B72E428-49C2-40ED-B72F-26F9F6672032}" srcOrd="0" destOrd="0" presId="urn:microsoft.com/office/officeart/2005/8/layout/hChevron3"/>
  </dgm:cxn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2E428-49C2-40ED-B72F-26F9F6672032}">
      <dsp:nvSpPr>
        <dsp:cNvPr id="0" name=""/>
        <dsp:cNvSpPr/>
      </dsp:nvSpPr>
      <dsp:spPr>
        <a:xfrm>
          <a:off x="8504" y="0"/>
          <a:ext cx="8700062" cy="21602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ZA" sz="1200" b="1" kern="1200" dirty="0" smtClean="0">
              <a:solidFill>
                <a:schemeClr val="tx1"/>
              </a:solidFill>
            </a:rPr>
            <a:t>34 Weeks</a:t>
          </a:r>
          <a:endParaRPr lang="en-ZA" sz="1200" b="1" kern="1200" dirty="0">
            <a:solidFill>
              <a:schemeClr val="tx1"/>
            </a:solidFill>
          </a:endParaRPr>
        </a:p>
      </dsp:txBody>
      <dsp:txXfrm>
        <a:off x="8504" y="0"/>
        <a:ext cx="8646056" cy="21602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B6172BCB-A711-8C4C-8CC9-DDF647D24E6C}" type="datetimeFigureOut">
              <a:rPr lang="en-US" smtClean="0"/>
              <a:t>11/9/2015</a:t>
            </a:fld>
            <a:endParaRPr lang="en-US"/>
          </a:p>
        </p:txBody>
      </p:sp>
      <p:sp>
        <p:nvSpPr>
          <p:cNvPr id="4" name="Footer Placeholder 3"/>
          <p:cNvSpPr>
            <a:spLocks noGrp="1"/>
          </p:cNvSpPr>
          <p:nvPr>
            <p:ph type="ftr" sz="quarter" idx="2"/>
          </p:nvPr>
        </p:nvSpPr>
        <p:spPr>
          <a:xfrm>
            <a:off x="1"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756B80FF-E367-7347-ADA0-0E0277F7D127}" type="slidenum">
              <a:rPr lang="en-US" smtClean="0"/>
              <a:t>‹#›</a:t>
            </a:fld>
            <a:endParaRPr lang="en-US"/>
          </a:p>
        </p:txBody>
      </p:sp>
    </p:spTree>
    <p:extLst>
      <p:ext uri="{BB962C8B-B14F-4D97-AF65-F5344CB8AC3E}">
        <p14:creationId xmlns:p14="http://schemas.microsoft.com/office/powerpoint/2010/main" val="23315566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612915AD-1F91-4043-A1E1-A04B73D9DF7B}" type="datetimeFigureOut">
              <a:rPr lang="en-US" smtClean="0"/>
              <a:t>11/9/2015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099A9F34-ECF3-2B49-9473-28679C164A6F}" type="slidenum">
              <a:rPr lang="en-US" smtClean="0"/>
              <a:t>‹#›</a:t>
            </a:fld>
            <a:endParaRPr lang="en-US"/>
          </a:p>
        </p:txBody>
      </p:sp>
    </p:spTree>
    <p:extLst>
      <p:ext uri="{BB962C8B-B14F-4D97-AF65-F5344CB8AC3E}">
        <p14:creationId xmlns:p14="http://schemas.microsoft.com/office/powerpoint/2010/main" val="19253652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1</a:t>
            </a:fld>
            <a:endParaRPr lang="en-US"/>
          </a:p>
        </p:txBody>
      </p:sp>
    </p:spTree>
    <p:extLst>
      <p:ext uri="{BB962C8B-B14F-4D97-AF65-F5344CB8AC3E}">
        <p14:creationId xmlns:p14="http://schemas.microsoft.com/office/powerpoint/2010/main" val="126510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smtClean="0"/>
          </a:p>
        </p:txBody>
      </p:sp>
      <p:sp>
        <p:nvSpPr>
          <p:cNvPr id="4" name="Slide Number Placeholder 3"/>
          <p:cNvSpPr>
            <a:spLocks noGrp="1"/>
          </p:cNvSpPr>
          <p:nvPr>
            <p:ph type="sldNum" sz="quarter" idx="10"/>
          </p:nvPr>
        </p:nvSpPr>
        <p:spPr/>
        <p:txBody>
          <a:bodyPr/>
          <a:lstStyle/>
          <a:p>
            <a:fld id="{099A9F34-ECF3-2B49-9473-28679C164A6F}" type="slidenum">
              <a:rPr lang="en-US" smtClean="0"/>
              <a:t>10</a:t>
            </a:fld>
            <a:endParaRPr lang="en-US"/>
          </a:p>
        </p:txBody>
      </p:sp>
    </p:spTree>
    <p:extLst>
      <p:ext uri="{BB962C8B-B14F-4D97-AF65-F5344CB8AC3E}">
        <p14:creationId xmlns:p14="http://schemas.microsoft.com/office/powerpoint/2010/main" val="243270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11</a:t>
            </a:fld>
            <a:endParaRPr lang="en-US"/>
          </a:p>
        </p:txBody>
      </p:sp>
    </p:spTree>
    <p:extLst>
      <p:ext uri="{BB962C8B-B14F-4D97-AF65-F5344CB8AC3E}">
        <p14:creationId xmlns:p14="http://schemas.microsoft.com/office/powerpoint/2010/main" val="98732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12</a:t>
            </a:fld>
            <a:endParaRPr lang="en-US"/>
          </a:p>
        </p:txBody>
      </p:sp>
    </p:spTree>
    <p:extLst>
      <p:ext uri="{BB962C8B-B14F-4D97-AF65-F5344CB8AC3E}">
        <p14:creationId xmlns:p14="http://schemas.microsoft.com/office/powerpoint/2010/main" val="98732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t>
            </a:r>
            <a:r>
              <a:rPr lang="en-GB" sz="1200" kern="1200" dirty="0" err="1" smtClean="0">
                <a:solidFill>
                  <a:schemeClr val="tx1"/>
                </a:solidFill>
                <a:effectLst/>
                <a:latin typeface="+mn-lt"/>
                <a:ea typeface="+mn-ea"/>
                <a:cs typeface="+mn-cs"/>
              </a:rPr>
              <a:t>MeerKAT</a:t>
            </a:r>
            <a:r>
              <a:rPr lang="en-GB" sz="1200" kern="1200" dirty="0" smtClean="0">
                <a:solidFill>
                  <a:schemeClr val="tx1"/>
                </a:solidFill>
                <a:effectLst/>
                <a:latin typeface="+mn-lt"/>
                <a:ea typeface="+mn-ea"/>
                <a:cs typeface="+mn-cs"/>
              </a:rPr>
              <a:t>, 3 x 1.25MVA Rotary UPS system are fitted in a N+1 configuration </a:t>
            </a:r>
            <a:endParaRPr lang="en-US" dirty="0" smtClean="0"/>
          </a:p>
          <a:p>
            <a:r>
              <a:rPr lang="en-US" dirty="0" smtClean="0"/>
              <a:t>Assumption that</a:t>
            </a:r>
            <a:r>
              <a:rPr lang="en-US" baseline="0" dirty="0" smtClean="0"/>
              <a:t> 5MVA units will fit into KAPB (1.25MVA @ 0.8PFC) – for SKA1 there will be no redundancy in terms of back-up/UPS</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pPr/>
              <a:t>13</a:t>
            </a:fld>
            <a:endParaRPr lang="en-US"/>
          </a:p>
        </p:txBody>
      </p:sp>
    </p:spTree>
    <p:extLst>
      <p:ext uri="{BB962C8B-B14F-4D97-AF65-F5344CB8AC3E}">
        <p14:creationId xmlns:p14="http://schemas.microsoft.com/office/powerpoint/2010/main" val="98732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14</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PDR – 143 racks can be housed in the KAPB data rack room – </a:t>
            </a:r>
          </a:p>
          <a:p>
            <a:r>
              <a:rPr lang="en-US" dirty="0" smtClean="0"/>
              <a:t>CSP rack driving</a:t>
            </a:r>
            <a:r>
              <a:rPr lang="en-US" baseline="0" dirty="0" smtClean="0"/>
              <a:t> </a:t>
            </a:r>
            <a:r>
              <a:rPr lang="en-US" baseline="0" dirty="0" err="1" smtClean="0"/>
              <a:t>req</a:t>
            </a:r>
            <a:r>
              <a:rPr lang="en-US" baseline="0" dirty="0" smtClean="0"/>
              <a:t> (110 racks) - </a:t>
            </a:r>
            <a:r>
              <a:rPr lang="en-US" dirty="0" smtClean="0"/>
              <a:t>of that 62 racks could fit into the KAPB</a:t>
            </a:r>
          </a:p>
          <a:p>
            <a:r>
              <a:rPr lang="en-US" dirty="0" smtClean="0"/>
              <a:t>An additional</a:t>
            </a:r>
            <a:r>
              <a:rPr lang="en-US" baseline="0" dirty="0" smtClean="0"/>
              <a:t> 48 CSP racks had to be accommodated in a new CSP facility adjacent to the KAPB</a:t>
            </a:r>
          </a:p>
        </p:txBody>
      </p:sp>
      <p:sp>
        <p:nvSpPr>
          <p:cNvPr id="4" name="Slide Number Placeholder 3"/>
          <p:cNvSpPr>
            <a:spLocks noGrp="1"/>
          </p:cNvSpPr>
          <p:nvPr>
            <p:ph type="sldNum" sz="quarter" idx="10"/>
          </p:nvPr>
        </p:nvSpPr>
        <p:spPr/>
        <p:txBody>
          <a:bodyPr/>
          <a:lstStyle/>
          <a:p>
            <a:fld id="{099A9F34-ECF3-2B49-9473-28679C164A6F}" type="slidenum">
              <a:rPr lang="en-US" smtClean="0"/>
              <a:t>15</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16</a:t>
            </a:fld>
            <a:endParaRPr lang="en-US"/>
          </a:p>
        </p:txBody>
      </p:sp>
    </p:spTree>
    <p:extLst>
      <p:ext uri="{BB962C8B-B14F-4D97-AF65-F5344CB8AC3E}">
        <p14:creationId xmlns:p14="http://schemas.microsoft.com/office/powerpoint/2010/main" val="734375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17</a:t>
            </a:fld>
            <a:endParaRPr lang="en-US"/>
          </a:p>
        </p:txBody>
      </p:sp>
    </p:spTree>
    <p:extLst>
      <p:ext uri="{BB962C8B-B14F-4D97-AF65-F5344CB8AC3E}">
        <p14:creationId xmlns:p14="http://schemas.microsoft.com/office/powerpoint/2010/main" val="734375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19</a:t>
            </a:fld>
            <a:endParaRPr lang="en-US"/>
          </a:p>
        </p:txBody>
      </p:sp>
    </p:spTree>
    <p:extLst>
      <p:ext uri="{BB962C8B-B14F-4D97-AF65-F5344CB8AC3E}">
        <p14:creationId xmlns:p14="http://schemas.microsoft.com/office/powerpoint/2010/main" val="734375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20</a:t>
            </a:fld>
            <a:endParaRPr lang="en-US"/>
          </a:p>
        </p:txBody>
      </p:sp>
    </p:spTree>
    <p:extLst>
      <p:ext uri="{BB962C8B-B14F-4D97-AF65-F5344CB8AC3E}">
        <p14:creationId xmlns:p14="http://schemas.microsoft.com/office/powerpoint/2010/main" val="73437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2</a:t>
            </a:fld>
            <a:endParaRPr lang="en-US"/>
          </a:p>
        </p:txBody>
      </p:sp>
    </p:spTree>
    <p:extLst>
      <p:ext uri="{BB962C8B-B14F-4D97-AF65-F5344CB8AC3E}">
        <p14:creationId xmlns:p14="http://schemas.microsoft.com/office/powerpoint/2010/main" val="3867279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21</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22</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Geotechnical investigation done for </a:t>
            </a:r>
            <a:r>
              <a:rPr kumimoji="0" lang="en-GB" altLang="en-US" sz="1200" b="0" i="0" u="none" strike="noStrike" cap="none" normalizeH="0" baseline="0" dirty="0" err="1" smtClean="0" bmk="_Toc398400461">
                <a:ln>
                  <a:noFill/>
                </a:ln>
                <a:solidFill>
                  <a:schemeClr val="tx1"/>
                </a:solidFill>
                <a:effectLst/>
                <a:latin typeface="Arial" pitchFamily="34" charset="0"/>
                <a:ea typeface="Calibri" pitchFamily="34" charset="0"/>
                <a:cs typeface="Calibri" pitchFamily="34" charset="0"/>
              </a:rPr>
              <a:t>MeerKAT</a:t>
            </a: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 – </a:t>
            </a:r>
            <a:r>
              <a:rPr kumimoji="0" lang="en-GB" altLang="en-US" sz="1200" b="0" i="0" u="none" strike="noStrike" cap="none" normalizeH="0" baseline="0" dirty="0" err="1" smtClean="0" bmk="_Toc398400461">
                <a:ln>
                  <a:noFill/>
                </a:ln>
                <a:solidFill>
                  <a:schemeClr val="tx1"/>
                </a:solidFill>
                <a:effectLst/>
                <a:latin typeface="Arial" pitchFamily="34" charset="0"/>
                <a:ea typeface="Calibri" pitchFamily="34" charset="0"/>
                <a:cs typeface="Calibri" pitchFamily="34" charset="0"/>
              </a:rPr>
              <a:t>geotech</a:t>
            </a: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 for SKA1 not undertaken yet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Yellow represents </a:t>
            </a:r>
            <a:r>
              <a:rPr kumimoji="0" lang="en-GB" altLang="en-US" sz="1200" b="0" i="0" u="none" strike="noStrike" cap="none" normalizeH="0" baseline="0" dirty="0" err="1" smtClean="0" bmk="_Toc398400461">
                <a:ln>
                  <a:noFill/>
                </a:ln>
                <a:solidFill>
                  <a:schemeClr val="tx1"/>
                </a:solidFill>
                <a:effectLst/>
                <a:latin typeface="Arial" pitchFamily="34" charset="0"/>
                <a:ea typeface="Calibri" pitchFamily="34" charset="0"/>
                <a:cs typeface="Calibri" pitchFamily="34" charset="0"/>
              </a:rPr>
              <a:t>hillwash</a:t>
            </a: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 orange is mudstone and pink is dolerite outcrops where founding conditions for foundations will be shallower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Anticipated Length of Piles and Corresponding Number of Foundations – purely assumption at this stage – until </a:t>
            </a:r>
            <a:r>
              <a:rPr kumimoji="0" lang="en-GB" altLang="en-US" sz="1200" b="0" i="0" u="none" strike="noStrike" cap="none" normalizeH="0" baseline="0" dirty="0" err="1" smtClean="0" bmk="_Toc398400461">
                <a:ln>
                  <a:noFill/>
                </a:ln>
                <a:solidFill>
                  <a:schemeClr val="tx1"/>
                </a:solidFill>
                <a:effectLst/>
                <a:latin typeface="Arial" pitchFamily="34" charset="0"/>
                <a:ea typeface="Calibri" pitchFamily="34" charset="0"/>
                <a:cs typeface="Calibri" pitchFamily="34" charset="0"/>
              </a:rPr>
              <a:t>geotech</a:t>
            </a:r>
            <a:r>
              <a:rPr kumimoji="0" lang="en-GB" altLang="en-US" sz="1200" b="0" i="0" u="none" strike="noStrike" cap="none" normalizeH="0" baseline="0" dirty="0" smtClean="0" bmk="_Toc398400461">
                <a:ln>
                  <a:noFill/>
                </a:ln>
                <a:solidFill>
                  <a:schemeClr val="tx1"/>
                </a:solidFill>
                <a:effectLst/>
                <a:latin typeface="Arial" pitchFamily="34" charset="0"/>
                <a:ea typeface="Calibri" pitchFamily="34" charset="0"/>
                <a:cs typeface="Calibri" pitchFamily="34" charset="0"/>
              </a:rPr>
              <a:t> study undertaken, assumed 12m depth worst case </a:t>
            </a:r>
            <a:endParaRPr kumimoji="0" lang="en-GB" altLang="en-US" sz="2000" b="0" i="0" u="none" strike="noStrike" cap="none" normalizeH="0" baseline="0" dirty="0" smtClean="0">
              <a:ln>
                <a:noFill/>
              </a:ln>
              <a:solidFill>
                <a:schemeClr val="tx1"/>
              </a:solidFill>
              <a:effectLst/>
              <a:latin typeface="Arial" pitchFamily="34" charset="0"/>
              <a:cs typeface="Arial" pitchFamily="34" charset="0"/>
            </a:endParaRPr>
          </a:p>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23</a:t>
            </a:fld>
            <a:endParaRPr lang="en-US"/>
          </a:p>
        </p:txBody>
      </p:sp>
    </p:spTree>
    <p:extLst>
      <p:ext uri="{BB962C8B-B14F-4D97-AF65-F5344CB8AC3E}">
        <p14:creationId xmlns:p14="http://schemas.microsoft.com/office/powerpoint/2010/main" val="2775227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a:t>
            </a:r>
            <a:r>
              <a:rPr lang="en-US" baseline="0" dirty="0" smtClean="0"/>
              <a:t> reinforced piles – 30MPA concrete</a:t>
            </a:r>
          </a:p>
          <a:p>
            <a:r>
              <a:rPr lang="en-US" baseline="0" dirty="0" err="1" smtClean="0"/>
              <a:t>Soilcrete</a:t>
            </a:r>
            <a:r>
              <a:rPr lang="en-US" baseline="0" dirty="0" smtClean="0"/>
              <a:t> inside </a:t>
            </a:r>
            <a:r>
              <a:rPr lang="en-US" baseline="0" dirty="0" err="1" smtClean="0"/>
              <a:t>centre</a:t>
            </a:r>
            <a:r>
              <a:rPr lang="en-US" baseline="0" dirty="0" smtClean="0"/>
              <a:t> – 5MPA</a:t>
            </a:r>
          </a:p>
          <a:p>
            <a:r>
              <a:rPr lang="en-US" baseline="0" dirty="0" smtClean="0"/>
              <a:t>Precast section – 50MPA concrete</a:t>
            </a:r>
          </a:p>
          <a:p>
            <a:r>
              <a:rPr lang="en-US" baseline="0" dirty="0" smtClean="0"/>
              <a:t>Pre-cast option reduces costs (reinforced); ring beam reinforced</a:t>
            </a:r>
          </a:p>
          <a:p>
            <a:r>
              <a:rPr lang="en-US" baseline="0" dirty="0" smtClean="0"/>
              <a:t>Starter bars tie pile and ring beam together.  </a:t>
            </a:r>
          </a:p>
          <a:p>
            <a:r>
              <a:rPr lang="en-US" baseline="0" dirty="0" smtClean="0"/>
              <a:t>Epoxy between precast sections – M30 bolts tie top and bottom</a:t>
            </a:r>
            <a:endParaRPr lang="en-US" dirty="0" smtClean="0"/>
          </a:p>
          <a:p>
            <a:r>
              <a:rPr lang="en-US" dirty="0" smtClean="0"/>
              <a:t>Finite Element Analysis was</a:t>
            </a:r>
            <a:r>
              <a:rPr lang="en-US" baseline="0" dirty="0" smtClean="0"/>
              <a:t> undertaken by creating models for the soil, piles and concrete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soil model was used for all 3</a:t>
            </a:r>
            <a:r>
              <a:rPr lang="en-GB" sz="1200" kern="1200" baseline="0" dirty="0" smtClean="0">
                <a:solidFill>
                  <a:schemeClr val="tx1"/>
                </a:solidFill>
                <a:effectLst/>
                <a:latin typeface="+mn-lt"/>
                <a:ea typeface="+mn-ea"/>
                <a:cs typeface="+mn-cs"/>
              </a:rPr>
              <a:t> concepts.  </a:t>
            </a:r>
            <a:r>
              <a:rPr lang="en-GB" sz="1200" kern="1200" dirty="0" smtClean="0">
                <a:solidFill>
                  <a:schemeClr val="tx1"/>
                </a:solidFill>
                <a:effectLst/>
                <a:latin typeface="+mn-lt"/>
                <a:ea typeface="+mn-ea"/>
                <a:cs typeface="+mn-cs"/>
              </a:rPr>
              <a:t>The model was</a:t>
            </a:r>
            <a:r>
              <a:rPr lang="en-GB" sz="1200" kern="1200" baseline="0" dirty="0" smtClean="0">
                <a:solidFill>
                  <a:schemeClr val="tx1"/>
                </a:solidFill>
                <a:effectLst/>
                <a:latin typeface="+mn-lt"/>
                <a:ea typeface="+mn-ea"/>
                <a:cs typeface="+mn-cs"/>
              </a:rPr>
              <a:t> a 12m diameter cylinder which addresses 12m, 7.5m and 5m deep piles.  Lowest section of model was at least 2.5m bedrock</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Displacement results in terms of deflection and rotation are shown in Figure to the right</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24</a:t>
            </a:fld>
            <a:endParaRPr lang="en-US"/>
          </a:p>
        </p:txBody>
      </p:sp>
    </p:spTree>
    <p:extLst>
      <p:ext uri="{BB962C8B-B14F-4D97-AF65-F5344CB8AC3E}">
        <p14:creationId xmlns:p14="http://schemas.microsoft.com/office/powerpoint/2010/main" val="2775227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a:t>
            </a:r>
            <a:r>
              <a:rPr lang="en-US" baseline="0" dirty="0" smtClean="0"/>
              <a:t> reinforced piles – 30MPA concrete</a:t>
            </a:r>
          </a:p>
          <a:p>
            <a:r>
              <a:rPr lang="en-US" baseline="0" dirty="0" err="1" smtClean="0"/>
              <a:t>Soilcrete</a:t>
            </a:r>
            <a:r>
              <a:rPr lang="en-US" baseline="0" dirty="0" smtClean="0"/>
              <a:t> inside </a:t>
            </a:r>
            <a:r>
              <a:rPr lang="en-US" baseline="0" dirty="0" err="1" smtClean="0"/>
              <a:t>centre</a:t>
            </a:r>
            <a:r>
              <a:rPr lang="en-US" baseline="0" dirty="0" smtClean="0"/>
              <a:t> – 5MPA</a:t>
            </a:r>
          </a:p>
          <a:p>
            <a:r>
              <a:rPr lang="en-US" baseline="0" dirty="0" smtClean="0"/>
              <a:t>Precast section – 50MPA concrete</a:t>
            </a:r>
          </a:p>
          <a:p>
            <a:r>
              <a:rPr lang="en-US" baseline="0" dirty="0" smtClean="0"/>
              <a:t>Pre-cast option reduces costs (reinforced); ring beam reinforced</a:t>
            </a:r>
          </a:p>
          <a:p>
            <a:r>
              <a:rPr lang="en-US" baseline="0" dirty="0" smtClean="0"/>
              <a:t>Starter bars tie pile and ring beam together.  </a:t>
            </a:r>
          </a:p>
          <a:p>
            <a:r>
              <a:rPr lang="en-US" baseline="0" dirty="0" smtClean="0"/>
              <a:t>Epoxy between precast sections – M30 bolts tie top and bottom</a:t>
            </a:r>
            <a:endParaRPr lang="en-US" dirty="0" smtClean="0"/>
          </a:p>
          <a:p>
            <a:r>
              <a:rPr lang="en-US" dirty="0" smtClean="0"/>
              <a:t>Finite Element Analysis was</a:t>
            </a:r>
            <a:r>
              <a:rPr lang="en-US" baseline="0" dirty="0" smtClean="0"/>
              <a:t> undertaken by creating models for the soil, piles and concrete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soil model was used for all 3</a:t>
            </a:r>
            <a:r>
              <a:rPr lang="en-GB" sz="1200" kern="1200" baseline="0" dirty="0" smtClean="0">
                <a:solidFill>
                  <a:schemeClr val="tx1"/>
                </a:solidFill>
                <a:effectLst/>
                <a:latin typeface="+mn-lt"/>
                <a:ea typeface="+mn-ea"/>
                <a:cs typeface="+mn-cs"/>
              </a:rPr>
              <a:t> concepts.  </a:t>
            </a:r>
            <a:r>
              <a:rPr lang="en-GB" sz="1200" kern="1200" dirty="0" smtClean="0">
                <a:solidFill>
                  <a:schemeClr val="tx1"/>
                </a:solidFill>
                <a:effectLst/>
                <a:latin typeface="+mn-lt"/>
                <a:ea typeface="+mn-ea"/>
                <a:cs typeface="+mn-cs"/>
              </a:rPr>
              <a:t>The model was</a:t>
            </a:r>
            <a:r>
              <a:rPr lang="en-GB" sz="1200" kern="1200" baseline="0" dirty="0" smtClean="0">
                <a:solidFill>
                  <a:schemeClr val="tx1"/>
                </a:solidFill>
                <a:effectLst/>
                <a:latin typeface="+mn-lt"/>
                <a:ea typeface="+mn-ea"/>
                <a:cs typeface="+mn-cs"/>
              </a:rPr>
              <a:t> a 12m diameter cylinder which addresses 12m, 7.5m and 5m deep piles.  Lowest section of model was at least 2.5m bedrock</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Displacement results in terms of deflection and rotation are shown in Figure to the right</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25</a:t>
            </a:fld>
            <a:endParaRPr lang="en-US"/>
          </a:p>
        </p:txBody>
      </p:sp>
    </p:spTree>
    <p:extLst>
      <p:ext uri="{BB962C8B-B14F-4D97-AF65-F5344CB8AC3E}">
        <p14:creationId xmlns:p14="http://schemas.microsoft.com/office/powerpoint/2010/main" val="2775227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26</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27</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28</a:t>
            </a:fld>
            <a:endParaRPr lang="en-US"/>
          </a:p>
        </p:txBody>
      </p:sp>
    </p:spTree>
    <p:extLst>
      <p:ext uri="{BB962C8B-B14F-4D97-AF65-F5344CB8AC3E}">
        <p14:creationId xmlns:p14="http://schemas.microsoft.com/office/powerpoint/2010/main" val="93638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29</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30</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3</a:t>
            </a:fld>
            <a:endParaRPr lang="en-US"/>
          </a:p>
        </p:txBody>
      </p:sp>
    </p:spTree>
    <p:extLst>
      <p:ext uri="{BB962C8B-B14F-4D97-AF65-F5344CB8AC3E}">
        <p14:creationId xmlns:p14="http://schemas.microsoft.com/office/powerpoint/2010/main" val="2072018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31</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is percussion drilling</a:t>
            </a:r>
          </a:p>
          <a:p>
            <a:r>
              <a:rPr lang="en-US" dirty="0" smtClean="0"/>
              <a:t>Yellow is rotary core drilling</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32</a:t>
            </a:fld>
            <a:endParaRPr lang="en-US"/>
          </a:p>
        </p:txBody>
      </p:sp>
    </p:spTree>
    <p:extLst>
      <p:ext uri="{BB962C8B-B14F-4D97-AF65-F5344CB8AC3E}">
        <p14:creationId xmlns:p14="http://schemas.microsoft.com/office/powerpoint/2010/main" val="3110166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33</a:t>
            </a:fld>
            <a:endParaRPr lang="en-US"/>
          </a:p>
        </p:txBody>
      </p:sp>
    </p:spTree>
    <p:extLst>
      <p:ext uri="{BB962C8B-B14F-4D97-AF65-F5344CB8AC3E}">
        <p14:creationId xmlns:p14="http://schemas.microsoft.com/office/powerpoint/2010/main" val="2775227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34</a:t>
            </a:fld>
            <a:endParaRPr lang="en-US"/>
          </a:p>
        </p:txBody>
      </p:sp>
    </p:spTree>
    <p:extLst>
      <p:ext uri="{BB962C8B-B14F-4D97-AF65-F5344CB8AC3E}">
        <p14:creationId xmlns:p14="http://schemas.microsoft.com/office/powerpoint/2010/main" val="277522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35</a:t>
            </a:fld>
            <a:endParaRPr lang="en-US"/>
          </a:p>
        </p:txBody>
      </p:sp>
    </p:spTree>
    <p:extLst>
      <p:ext uri="{BB962C8B-B14F-4D97-AF65-F5344CB8AC3E}">
        <p14:creationId xmlns:p14="http://schemas.microsoft.com/office/powerpoint/2010/main" val="277522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16798" indent="-275692">
              <a:spcBef>
                <a:spcPct val="30000"/>
              </a:spcBef>
              <a:defRPr sz="1200">
                <a:solidFill>
                  <a:schemeClr val="tx1"/>
                </a:solidFill>
                <a:latin typeface="Calibri" pitchFamily="34" charset="0"/>
              </a:defRPr>
            </a:lvl2pPr>
            <a:lvl3pPr marL="1102766" indent="-220553">
              <a:spcBef>
                <a:spcPct val="30000"/>
              </a:spcBef>
              <a:defRPr sz="1200">
                <a:solidFill>
                  <a:schemeClr val="tx1"/>
                </a:solidFill>
                <a:latin typeface="Calibri" pitchFamily="34" charset="0"/>
              </a:defRPr>
            </a:lvl3pPr>
            <a:lvl4pPr marL="1543873" indent="-220553">
              <a:spcBef>
                <a:spcPct val="30000"/>
              </a:spcBef>
              <a:defRPr sz="1200">
                <a:solidFill>
                  <a:schemeClr val="tx1"/>
                </a:solidFill>
                <a:latin typeface="Calibri" pitchFamily="34" charset="0"/>
              </a:defRPr>
            </a:lvl4pPr>
            <a:lvl5pPr marL="1984980" indent="-220553">
              <a:spcBef>
                <a:spcPct val="30000"/>
              </a:spcBef>
              <a:defRPr sz="1200">
                <a:solidFill>
                  <a:schemeClr val="tx1"/>
                </a:solidFill>
                <a:latin typeface="Calibri" pitchFamily="34" charset="0"/>
              </a:defRPr>
            </a:lvl5pPr>
            <a:lvl6pPr marL="2426086" indent="-220553" eaLnBrk="0" fontAlgn="base" hangingPunct="0">
              <a:spcBef>
                <a:spcPct val="30000"/>
              </a:spcBef>
              <a:spcAft>
                <a:spcPct val="0"/>
              </a:spcAft>
              <a:defRPr sz="1200">
                <a:solidFill>
                  <a:schemeClr val="tx1"/>
                </a:solidFill>
                <a:latin typeface="Calibri" pitchFamily="34" charset="0"/>
              </a:defRPr>
            </a:lvl6pPr>
            <a:lvl7pPr marL="2867193" indent="-220553" eaLnBrk="0" fontAlgn="base" hangingPunct="0">
              <a:spcBef>
                <a:spcPct val="30000"/>
              </a:spcBef>
              <a:spcAft>
                <a:spcPct val="0"/>
              </a:spcAft>
              <a:defRPr sz="1200">
                <a:solidFill>
                  <a:schemeClr val="tx1"/>
                </a:solidFill>
                <a:latin typeface="Calibri" pitchFamily="34" charset="0"/>
              </a:defRPr>
            </a:lvl7pPr>
            <a:lvl8pPr marL="3308299" indent="-220553" eaLnBrk="0" fontAlgn="base" hangingPunct="0">
              <a:spcBef>
                <a:spcPct val="30000"/>
              </a:spcBef>
              <a:spcAft>
                <a:spcPct val="0"/>
              </a:spcAft>
              <a:defRPr sz="1200">
                <a:solidFill>
                  <a:schemeClr val="tx1"/>
                </a:solidFill>
                <a:latin typeface="Calibri" pitchFamily="34" charset="0"/>
              </a:defRPr>
            </a:lvl8pPr>
            <a:lvl9pPr marL="3749406" indent="-220553" eaLnBrk="0" fontAlgn="base" hangingPunct="0">
              <a:spcBef>
                <a:spcPct val="30000"/>
              </a:spcBef>
              <a:spcAft>
                <a:spcPct val="0"/>
              </a:spcAft>
              <a:defRPr sz="1200">
                <a:solidFill>
                  <a:schemeClr val="tx1"/>
                </a:solidFill>
                <a:latin typeface="Calibri" pitchFamily="34" charset="0"/>
              </a:defRPr>
            </a:lvl9pPr>
          </a:lstStyle>
          <a:p>
            <a:pPr>
              <a:spcBef>
                <a:spcPct val="0"/>
              </a:spcBef>
            </a:pPr>
            <a:fld id="{1E21E653-6A42-4F78-B78A-62ECF70D85B3}" type="slidenum">
              <a:rPr lang="en-GB" altLang="en-US" sz="1300">
                <a:solidFill>
                  <a:srgbClr val="000000"/>
                </a:solidFill>
                <a:latin typeface="Arial" pitchFamily="34" charset="0"/>
                <a:ea typeface="MS PGothic" pitchFamily="34" charset="-128"/>
              </a:rPr>
              <a:pPr>
                <a:spcBef>
                  <a:spcPct val="0"/>
                </a:spcBef>
              </a:pPr>
              <a:t>36</a:t>
            </a:fld>
            <a:endParaRPr lang="en-GB" altLang="en-US" sz="1300">
              <a:solidFill>
                <a:srgbClr val="000000"/>
              </a:solidFill>
              <a:latin typeface="Arial" pitchFamily="34" charset="0"/>
              <a:ea typeface="MS PGothic" pitchFamily="34" charset="-128"/>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solidFill>
                  <a:srgbClr val="1D528D"/>
                </a:solidFill>
              </a:rPr>
              <a:t>“Core” (117,993 ha) and servitudes to be </a:t>
            </a:r>
          </a:p>
          <a:p>
            <a:r>
              <a:rPr lang="en-US" altLang="en-US" sz="1200" dirty="0" err="1" smtClean="0">
                <a:solidFill>
                  <a:srgbClr val="1D528D"/>
                </a:solidFill>
              </a:rPr>
              <a:t>ervitudes</a:t>
            </a:r>
            <a:r>
              <a:rPr lang="en-US" altLang="en-US" sz="1200" dirty="0" smtClean="0">
                <a:solidFill>
                  <a:srgbClr val="1D528D"/>
                </a:solidFill>
              </a:rPr>
              <a:t> will be required for the 3 spiral arms – this amounts to 216 farm portions totaling 1700 hectares</a:t>
            </a:r>
          </a:p>
          <a:p>
            <a:r>
              <a:rPr lang="en-US" altLang="en-US" sz="1200" dirty="0" smtClean="0">
                <a:solidFill>
                  <a:srgbClr val="1D528D"/>
                </a:solidFill>
              </a:rPr>
              <a:t>Land to be procured for full SKA (core) and servitudes secured for SKA1_MID</a:t>
            </a:r>
          </a:p>
          <a:p>
            <a:endParaRPr lang="en-US" alt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50294" y="9429305"/>
            <a:ext cx="294586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9" tIns="46630" rIns="93259" bIns="46630"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FB85B4B-68B5-42FA-A0BD-A265B1E488DB}" type="slidenum">
              <a:rPr lang="en-US" altLang="en-US" sz="1300">
                <a:solidFill>
                  <a:srgbClr val="000000"/>
                </a:solidFill>
                <a:latin typeface="Arial" pitchFamily="34" charset="0"/>
                <a:ea typeface="MS PGothic" pitchFamily="34" charset="-128"/>
              </a:rPr>
              <a:pPr algn="r" eaLnBrk="1" hangingPunct="1">
                <a:spcBef>
                  <a:spcPct val="0"/>
                </a:spcBef>
              </a:pPr>
              <a:t>37</a:t>
            </a:fld>
            <a:endParaRPr lang="en-US" altLang="en-US" sz="1300">
              <a:solidFill>
                <a:srgbClr val="000000"/>
              </a:solidFill>
              <a:latin typeface="Arial" pitchFamily="34" charset="0"/>
              <a:ea typeface="MS PGothic" pitchFamily="34" charset="-128"/>
            </a:endParaRPr>
          </a:p>
        </p:txBody>
      </p:sp>
      <p:sp>
        <p:nvSpPr>
          <p:cNvPr id="129027" name="Rectangle 2"/>
          <p:cNvSpPr>
            <a:spLocks noGrp="1" noRot="1" noChangeAspect="1" noChangeArrowheads="1" noTextEdit="1"/>
          </p:cNvSpPr>
          <p:nvPr>
            <p:ph type="sldImg"/>
          </p:nvPr>
        </p:nvSpPr>
        <p:spPr bwMode="auto">
          <a:xfrm>
            <a:off x="915988" y="742950"/>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xfrm>
            <a:off x="905952" y="4717732"/>
            <a:ext cx="4985772" cy="44652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99A9F34-ECF3-2B49-9473-28679C164A6F}" type="slidenum">
              <a:rPr lang="en-US" smtClean="0"/>
              <a:t>43</a:t>
            </a:fld>
            <a:endParaRPr lang="en-US"/>
          </a:p>
        </p:txBody>
      </p:sp>
    </p:spTree>
    <p:extLst>
      <p:ext uri="{BB962C8B-B14F-4D97-AF65-F5344CB8AC3E}">
        <p14:creationId xmlns:p14="http://schemas.microsoft.com/office/powerpoint/2010/main" val="4232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4</a:t>
            </a:fld>
            <a:endParaRPr lang="en-US"/>
          </a:p>
        </p:txBody>
      </p:sp>
    </p:spTree>
    <p:extLst>
      <p:ext uri="{BB962C8B-B14F-4D97-AF65-F5344CB8AC3E}">
        <p14:creationId xmlns:p14="http://schemas.microsoft.com/office/powerpoint/2010/main" val="251907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5</a:t>
            </a:fld>
            <a:endParaRPr lang="en-US"/>
          </a:p>
        </p:txBody>
      </p:sp>
    </p:spTree>
    <p:extLst>
      <p:ext uri="{BB962C8B-B14F-4D97-AF65-F5344CB8AC3E}">
        <p14:creationId xmlns:p14="http://schemas.microsoft.com/office/powerpoint/2010/main" val="352996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99A9F34-ECF3-2B49-9473-28679C164A6F}" type="slidenum">
              <a:rPr lang="en-US" smtClean="0"/>
              <a:t>6</a:t>
            </a:fld>
            <a:endParaRPr lang="en-US"/>
          </a:p>
        </p:txBody>
      </p:sp>
    </p:spTree>
    <p:extLst>
      <p:ext uri="{BB962C8B-B14F-4D97-AF65-F5344CB8AC3E}">
        <p14:creationId xmlns:p14="http://schemas.microsoft.com/office/powerpoint/2010/main" val="402515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Load</a:t>
            </a:r>
            <a:r>
              <a:rPr lang="en-US" baseline="0" dirty="0" smtClean="0">
                <a:solidFill>
                  <a:srgbClr val="FF0000"/>
                </a:solidFill>
              </a:rPr>
              <a:t> growth – when 6.5MVA-load less on line is exceeded – trigger construction of new 132kV power line</a:t>
            </a:r>
          </a:p>
          <a:p>
            <a:r>
              <a:rPr lang="en-US" baseline="0" dirty="0" smtClean="0">
                <a:solidFill>
                  <a:srgbClr val="FF0000"/>
                </a:solidFill>
              </a:rPr>
              <a:t>Existing grid connection to site is limited in terms of the power it can deliver.  </a:t>
            </a:r>
          </a:p>
          <a:p>
            <a:r>
              <a:rPr lang="en-US" baseline="0" dirty="0" smtClean="0">
                <a:solidFill>
                  <a:srgbClr val="FF0000"/>
                </a:solidFill>
              </a:rPr>
              <a:t>5.2MVA max available on site with introduction of shunt capacitors.  We are doing modelling to limit over-voltage on site to within 10% and introduce voltage support capacitors on site so that average power is limited to below 4MW, while peak power consumption (due to dishes slewing) is allowed to be higher than 4MW.</a:t>
            </a:r>
          </a:p>
          <a:p>
            <a:r>
              <a:rPr lang="en-US" baseline="0" dirty="0" smtClean="0">
                <a:solidFill>
                  <a:srgbClr val="FF0000"/>
                </a:solidFill>
              </a:rPr>
              <a:t>Introduce load curtailment measures when power requirement exceeds power available on site.  </a:t>
            </a:r>
          </a:p>
          <a:p>
            <a:endParaRPr lang="en-US" baseline="0" dirty="0" smtClean="0">
              <a:solidFill>
                <a:srgbClr val="FF0000"/>
              </a:solidFill>
            </a:endParaRPr>
          </a:p>
          <a:p>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7</a:t>
            </a:fld>
            <a:endParaRPr lang="en-US"/>
          </a:p>
        </p:txBody>
      </p:sp>
    </p:spTree>
    <p:extLst>
      <p:ext uri="{BB962C8B-B14F-4D97-AF65-F5344CB8AC3E}">
        <p14:creationId xmlns:p14="http://schemas.microsoft.com/office/powerpoint/2010/main" val="225762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66kV line feeding the Karoo substation is shared by the SKA and the town of Carnarvon.  5MVA</a:t>
            </a:r>
            <a:r>
              <a:rPr lang="en-US" sz="1200" baseline="0" dirty="0" smtClean="0"/>
              <a:t> capacity currently being reserved for Carnarvon.</a:t>
            </a:r>
            <a:endParaRPr lang="en-ZA" sz="1200" dirty="0" smtClean="0"/>
          </a:p>
          <a:p>
            <a:r>
              <a:rPr lang="en-ZA" sz="1200" dirty="0" smtClean="0"/>
              <a:t>Install a 2.1MVAR Shunt Capacitor Bank on the 33kV </a:t>
            </a:r>
            <a:r>
              <a:rPr lang="en-ZA" sz="1200" dirty="0" err="1" smtClean="0"/>
              <a:t>busbar</a:t>
            </a:r>
            <a:r>
              <a:rPr lang="en-ZA" sz="1200" dirty="0" smtClean="0"/>
              <a:t> at Karoo Substation. This will make 6.4MVA available at Karoo Substation for SKA</a:t>
            </a:r>
          </a:p>
          <a:p>
            <a:r>
              <a:rPr lang="en-US" sz="1200" dirty="0" smtClean="0"/>
              <a:t>On-site</a:t>
            </a:r>
            <a:r>
              <a:rPr lang="en-US" sz="1200" baseline="0" dirty="0" smtClean="0"/>
              <a:t> with load losses: 5.2MVA</a:t>
            </a:r>
          </a:p>
          <a:p>
            <a:r>
              <a:rPr lang="en-ZA" sz="1200" dirty="0" smtClean="0"/>
              <a:t>Given the reduction in the load based on new</a:t>
            </a:r>
            <a:r>
              <a:rPr lang="en-ZA" sz="1200" baseline="0" dirty="0" smtClean="0"/>
              <a:t> SKA Power budget, voltage drop reduced and might eliminate need to u</a:t>
            </a:r>
            <a:r>
              <a:rPr lang="en-ZA" sz="1200" dirty="0" smtClean="0"/>
              <a:t>pgrade existing 100A Voltage Regulators to 200A units</a:t>
            </a:r>
          </a:p>
          <a:p>
            <a:r>
              <a:rPr lang="en-US" dirty="0" smtClean="0"/>
              <a:t>SDP in CT – Eskom</a:t>
            </a:r>
            <a:r>
              <a:rPr lang="en-US" baseline="0" dirty="0" smtClean="0"/>
              <a:t> </a:t>
            </a:r>
          </a:p>
          <a:p>
            <a:r>
              <a:rPr lang="en-US" baseline="0" dirty="0" smtClean="0"/>
              <a:t>Cost come down from 26million Euro to 24 million Euro</a:t>
            </a:r>
            <a:endParaRPr lang="en-ZA" dirty="0"/>
          </a:p>
        </p:txBody>
      </p:sp>
      <p:sp>
        <p:nvSpPr>
          <p:cNvPr id="4" name="Slide Number Placeholder 3"/>
          <p:cNvSpPr>
            <a:spLocks noGrp="1"/>
          </p:cNvSpPr>
          <p:nvPr>
            <p:ph type="sldNum" sz="quarter" idx="10"/>
          </p:nvPr>
        </p:nvSpPr>
        <p:spPr/>
        <p:txBody>
          <a:bodyPr/>
          <a:lstStyle/>
          <a:p>
            <a:fld id="{099A9F34-ECF3-2B49-9473-28679C164A6F}" type="slidenum">
              <a:rPr lang="en-US" smtClean="0"/>
              <a:t>8</a:t>
            </a:fld>
            <a:endParaRPr lang="en-US"/>
          </a:p>
        </p:txBody>
      </p:sp>
    </p:spTree>
    <p:extLst>
      <p:ext uri="{BB962C8B-B14F-4D97-AF65-F5344CB8AC3E}">
        <p14:creationId xmlns:p14="http://schemas.microsoft.com/office/powerpoint/2010/main" val="234284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5km – underground trenched power cabling</a:t>
            </a:r>
            <a:endParaRPr lang="en-US" dirty="0" smtClean="0"/>
          </a:p>
          <a:p>
            <a:r>
              <a:rPr lang="en-US" dirty="0" smtClean="0"/>
              <a:t>5-30km – Steel overhead power line to</a:t>
            </a:r>
            <a:r>
              <a:rPr lang="en-US" baseline="0" dirty="0" smtClean="0"/>
              <a:t> get better </a:t>
            </a:r>
            <a:r>
              <a:rPr lang="en-US" baseline="0" dirty="0" err="1" smtClean="0"/>
              <a:t>earthing</a:t>
            </a:r>
            <a:r>
              <a:rPr lang="en-US" baseline="0" dirty="0" smtClean="0"/>
              <a:t>, bonding and lightning protection</a:t>
            </a:r>
          </a:p>
          <a:p>
            <a:r>
              <a:rPr lang="en-US" baseline="0" dirty="0" smtClean="0"/>
              <a:t>Transition from 30km out on spiral arms to wooden pole structure to reduce costs</a:t>
            </a:r>
          </a:p>
          <a:p>
            <a:r>
              <a:rPr lang="en-US" baseline="0" dirty="0" smtClean="0"/>
              <a:t>PDR – 2km separation distance between antennas and o/h power lines</a:t>
            </a:r>
          </a:p>
          <a:p>
            <a:r>
              <a:rPr lang="en-US" baseline="0" dirty="0" smtClean="0"/>
              <a:t>RFI measurement campaigns during course of 2015 against SARAS standards – looks like this can be relaxed to 500m separation distance which will reduce costs</a:t>
            </a:r>
          </a:p>
          <a:p>
            <a:r>
              <a:rPr lang="en-US" baseline="0" dirty="0" smtClean="0"/>
              <a:t>Decision on final separation distance NB for servitudes for land acquisition </a:t>
            </a:r>
            <a:r>
              <a:rPr lang="en-US" baseline="0" dirty="0" err="1" smtClean="0"/>
              <a:t>programme</a:t>
            </a:r>
            <a:endParaRPr lang="en-US" baseline="0" dirty="0" smtClean="0"/>
          </a:p>
          <a:p>
            <a:r>
              <a:rPr lang="en-ZA" baseline="0" dirty="0" smtClean="0"/>
              <a:t>Real Time spectrum Analyser as used with calibrated antenna, LNA and cables</a:t>
            </a:r>
          </a:p>
          <a:p>
            <a:r>
              <a:rPr lang="en-ZA" baseline="0" dirty="0" smtClean="0"/>
              <a:t>Measurements were done at a acquisition Bandwidth of 5 MHz for 10 second periods over a duration of more than  a hour</a:t>
            </a:r>
          </a:p>
          <a:p>
            <a:r>
              <a:rPr lang="en-ZA" baseline="0" dirty="0" smtClean="0"/>
              <a:t>Post processing was done for a Resolution Bandwidth (RBW) of 1 Hz as well as 255 Hz  (SKAO spec)</a:t>
            </a:r>
          </a:p>
          <a:p>
            <a:endParaRPr lang="en-ZA" dirty="0" smtClean="0"/>
          </a:p>
        </p:txBody>
      </p:sp>
      <p:sp>
        <p:nvSpPr>
          <p:cNvPr id="4" name="Slide Number Placeholder 3"/>
          <p:cNvSpPr>
            <a:spLocks noGrp="1"/>
          </p:cNvSpPr>
          <p:nvPr>
            <p:ph type="sldNum" sz="quarter" idx="10"/>
          </p:nvPr>
        </p:nvSpPr>
        <p:spPr/>
        <p:txBody>
          <a:bodyPr/>
          <a:lstStyle/>
          <a:p>
            <a:fld id="{099A9F34-ECF3-2B49-9473-28679C164A6F}" type="slidenum">
              <a:rPr lang="en-US" smtClean="0"/>
              <a:t>9</a:t>
            </a:fld>
            <a:endParaRPr lang="en-US"/>
          </a:p>
        </p:txBody>
      </p:sp>
    </p:spTree>
    <p:extLst>
      <p:ext uri="{BB962C8B-B14F-4D97-AF65-F5344CB8AC3E}">
        <p14:creationId xmlns:p14="http://schemas.microsoft.com/office/powerpoint/2010/main" val="243270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330498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 y="0"/>
            <a:ext cx="9177226" cy="6882225"/>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7" name="Footer Placeholder 3"/>
          <p:cNvSpPr>
            <a:spLocks noGrp="1"/>
          </p:cNvSpPr>
          <p:nvPr>
            <p:ph type="ftr" sz="quarter" idx="13"/>
          </p:nvPr>
        </p:nvSpPr>
        <p:spPr>
          <a:xfrm>
            <a:off x="5977940" y="6431536"/>
            <a:ext cx="2895600" cy="365125"/>
          </a:xfrm>
          <a:prstGeom prst="rect">
            <a:avLst/>
          </a:prstGeom>
        </p:spPr>
        <p:txBody>
          <a:bodyPr/>
          <a:lstStyle>
            <a:lvl1pPr algn="r">
              <a:defRPr sz="1200">
                <a:solidFill>
                  <a:srgbClr val="00688A"/>
                </a:solidFill>
                <a:latin typeface="Arial"/>
                <a:cs typeface="Arial"/>
              </a:defRPr>
            </a:lvl1pPr>
          </a:lstStyle>
          <a:p>
            <a:r>
              <a:rPr lang="en-US" dirty="0" smtClean="0"/>
              <a:t>Footer text</a:t>
            </a:r>
            <a:endParaRPr lang="en-US" dirty="0"/>
          </a:p>
        </p:txBody>
      </p:sp>
    </p:spTree>
    <p:extLst>
      <p:ext uri="{BB962C8B-B14F-4D97-AF65-F5344CB8AC3E}">
        <p14:creationId xmlns:p14="http://schemas.microsoft.com/office/powerpoint/2010/main" val="151002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68404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KA Background">
    <p:spTree>
      <p:nvGrpSpPr>
        <p:cNvPr id="1" name=""/>
        <p:cNvGrpSpPr/>
        <p:nvPr/>
      </p:nvGrpSpPr>
      <p:grpSpPr>
        <a:xfrm>
          <a:off x="0" y="0"/>
          <a:ext cx="0" cy="0"/>
          <a:chOff x="0" y="0"/>
          <a:chExt cx="0" cy="0"/>
        </a:xfrm>
      </p:grpSpPr>
      <p:sp>
        <p:nvSpPr>
          <p:cNvPr id="2" name="Title 1"/>
          <p:cNvSpPr>
            <a:spLocks noGrp="1"/>
          </p:cNvSpPr>
          <p:nvPr>
            <p:ph type="title"/>
          </p:nvPr>
        </p:nvSpPr>
        <p:spPr>
          <a:xfrm>
            <a:off x="323850" y="260350"/>
            <a:ext cx="6629400" cy="868363"/>
          </a:xfrm>
          <a:prstGeom prst="rect">
            <a:avLst/>
          </a:prstGeom>
        </p:spPr>
        <p:txBody>
          <a:bodyPr/>
          <a:lstStyle/>
          <a:p>
            <a:r>
              <a:rPr lang="en-US" smtClean="0"/>
              <a:t>Click to edit Master title style</a:t>
            </a:r>
            <a:endParaRPr lang="en-ZA"/>
          </a:p>
        </p:txBody>
      </p:sp>
    </p:spTree>
    <p:extLst>
      <p:ext uri="{BB962C8B-B14F-4D97-AF65-F5344CB8AC3E}">
        <p14:creationId xmlns:p14="http://schemas.microsoft.com/office/powerpoint/2010/main" val="238505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19778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94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INFRA SA Consortium</a:t>
            </a:r>
            <a:endParaRPr lang="en-US" dirty="0"/>
          </a:p>
        </p:txBody>
      </p:sp>
      <p:sp>
        <p:nvSpPr>
          <p:cNvPr id="3" name="Text Placeholder 2"/>
          <p:cNvSpPr>
            <a:spLocks noGrp="1"/>
          </p:cNvSpPr>
          <p:nvPr>
            <p:ph type="body" sz="quarter" idx="10"/>
          </p:nvPr>
        </p:nvSpPr>
        <p:spPr/>
        <p:txBody>
          <a:bodyPr/>
          <a:lstStyle/>
          <a:p>
            <a:r>
              <a:rPr lang="en-US" dirty="0" smtClean="0"/>
              <a:t>Engineering Meeting, Penticton, Canada</a:t>
            </a:r>
            <a:endParaRPr lang="en-US" dirty="0"/>
          </a:p>
        </p:txBody>
      </p:sp>
      <p:sp>
        <p:nvSpPr>
          <p:cNvPr id="4" name="Text Placeholder 3"/>
          <p:cNvSpPr>
            <a:spLocks noGrp="1"/>
          </p:cNvSpPr>
          <p:nvPr>
            <p:ph type="body" sz="quarter" idx="12"/>
          </p:nvPr>
        </p:nvSpPr>
        <p:spPr/>
        <p:txBody>
          <a:bodyPr/>
          <a:lstStyle/>
          <a:p>
            <a:r>
              <a:rPr lang="en-US" dirty="0" smtClean="0"/>
              <a:t>Tracy Cheetham</a:t>
            </a:r>
          </a:p>
          <a:p>
            <a:endParaRPr lang="en-US" dirty="0"/>
          </a:p>
        </p:txBody>
      </p:sp>
      <p:sp>
        <p:nvSpPr>
          <p:cNvPr id="5" name="Text Placeholder 4"/>
          <p:cNvSpPr>
            <a:spLocks noGrp="1"/>
          </p:cNvSpPr>
          <p:nvPr>
            <p:ph type="body" sz="quarter" idx="13"/>
          </p:nvPr>
        </p:nvSpPr>
        <p:spPr/>
        <p:txBody>
          <a:bodyPr/>
          <a:lstStyle/>
          <a:p>
            <a:r>
              <a:rPr lang="en-US" dirty="0" smtClean="0"/>
              <a:t>10 November 2015</a:t>
            </a:r>
            <a:endParaRPr lang="en-US" dirty="0"/>
          </a:p>
        </p:txBody>
      </p:sp>
    </p:spTree>
    <p:extLst>
      <p:ext uri="{BB962C8B-B14F-4D97-AF65-F5344CB8AC3E}">
        <p14:creationId xmlns:p14="http://schemas.microsoft.com/office/powerpoint/2010/main" val="638640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Power to Spiral Arms</a:t>
            </a:r>
            <a:endParaRPr lang="en-US" dirty="0"/>
          </a:p>
        </p:txBody>
      </p:sp>
      <p:pic>
        <p:nvPicPr>
          <p:cNvPr id="6" name="image36.png"/>
          <p:cNvPicPr/>
          <p:nvPr/>
        </p:nvPicPr>
        <p:blipFill>
          <a:blip r:embed="rId3" cstate="print"/>
          <a:srcRect/>
          <a:stretch>
            <a:fillRect/>
          </a:stretch>
        </p:blipFill>
        <p:spPr>
          <a:xfrm>
            <a:off x="233206" y="1318170"/>
            <a:ext cx="8705842" cy="5019567"/>
          </a:xfrm>
          <a:prstGeom prst="rect">
            <a:avLst/>
          </a:prstGeom>
          <a:ln>
            <a:solidFill>
              <a:schemeClr val="tx1"/>
            </a:solidFill>
          </a:ln>
        </p:spPr>
      </p:pic>
      <p:sp>
        <p:nvSpPr>
          <p:cNvPr id="2" name="Oval 1"/>
          <p:cNvSpPr/>
          <p:nvPr/>
        </p:nvSpPr>
        <p:spPr>
          <a:xfrm>
            <a:off x="2320119" y="4831307"/>
            <a:ext cx="1719618" cy="668741"/>
          </a:xfrm>
          <a:prstGeom prst="ellipse">
            <a:avLst/>
          </a:prstGeom>
          <a:noFill/>
          <a:ln w="317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4" name="TextBox 3"/>
          <p:cNvSpPr txBox="1"/>
          <p:nvPr/>
        </p:nvSpPr>
        <p:spPr>
          <a:xfrm>
            <a:off x="2531659" y="3978322"/>
            <a:ext cx="1508078" cy="338554"/>
          </a:xfrm>
          <a:prstGeom prst="rect">
            <a:avLst/>
          </a:prstGeom>
          <a:noFill/>
        </p:spPr>
        <p:txBody>
          <a:bodyPr wrap="square" rtlCol="0">
            <a:spAutoFit/>
          </a:bodyPr>
          <a:lstStyle/>
          <a:p>
            <a:r>
              <a:rPr lang="en-US" sz="1600" dirty="0" smtClean="0">
                <a:solidFill>
                  <a:schemeClr val="tx2"/>
                </a:solidFill>
              </a:rPr>
              <a:t>22kV cable</a:t>
            </a:r>
            <a:endParaRPr lang="en-ZA" sz="1600" dirty="0">
              <a:solidFill>
                <a:schemeClr val="tx2"/>
              </a:solidFill>
            </a:endParaRPr>
          </a:p>
        </p:txBody>
      </p:sp>
      <p:sp>
        <p:nvSpPr>
          <p:cNvPr id="5" name="Down Arrow 4"/>
          <p:cNvSpPr/>
          <p:nvPr/>
        </p:nvSpPr>
        <p:spPr>
          <a:xfrm>
            <a:off x="3070746" y="4282755"/>
            <a:ext cx="143301" cy="514431"/>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TextBox 6"/>
          <p:cNvSpPr txBox="1"/>
          <p:nvPr/>
        </p:nvSpPr>
        <p:spPr>
          <a:xfrm>
            <a:off x="2747320" y="1518249"/>
            <a:ext cx="2782213" cy="369332"/>
          </a:xfrm>
          <a:prstGeom prst="rect">
            <a:avLst/>
          </a:prstGeom>
          <a:noFill/>
        </p:spPr>
        <p:txBody>
          <a:bodyPr wrap="square" rtlCol="0">
            <a:spAutoFit/>
          </a:bodyPr>
          <a:lstStyle/>
          <a:p>
            <a:r>
              <a:rPr lang="en-US" dirty="0" smtClean="0"/>
              <a:t>2km separation distance</a:t>
            </a:r>
            <a:endParaRPr lang="en-ZA" dirty="0"/>
          </a:p>
        </p:txBody>
      </p:sp>
      <p:sp>
        <p:nvSpPr>
          <p:cNvPr id="11" name="Oval 10"/>
          <p:cNvSpPr/>
          <p:nvPr/>
        </p:nvSpPr>
        <p:spPr>
          <a:xfrm>
            <a:off x="4943797" y="3159212"/>
            <a:ext cx="1422497" cy="1938999"/>
          </a:xfrm>
          <a:prstGeom prst="ellipse">
            <a:avLst/>
          </a:prstGeom>
          <a:noFill/>
          <a:ln w="317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TextBox 11"/>
          <p:cNvSpPr txBox="1"/>
          <p:nvPr/>
        </p:nvSpPr>
        <p:spPr>
          <a:xfrm>
            <a:off x="5453137" y="2581733"/>
            <a:ext cx="2224371" cy="584775"/>
          </a:xfrm>
          <a:prstGeom prst="rect">
            <a:avLst/>
          </a:prstGeom>
          <a:noFill/>
        </p:spPr>
        <p:txBody>
          <a:bodyPr wrap="square" rtlCol="0">
            <a:spAutoFit/>
          </a:bodyPr>
          <a:lstStyle/>
          <a:p>
            <a:r>
              <a:rPr lang="en-US" sz="1600" dirty="0" smtClean="0">
                <a:solidFill>
                  <a:schemeClr val="tx2"/>
                </a:solidFill>
              </a:rPr>
              <a:t>22kV/400V step-down transformer </a:t>
            </a:r>
            <a:endParaRPr lang="en-ZA" sz="1600" dirty="0">
              <a:solidFill>
                <a:schemeClr val="tx2"/>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85" y="1318170"/>
            <a:ext cx="8953484" cy="519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2044682" y="5058656"/>
            <a:ext cx="1719618" cy="668741"/>
          </a:xfrm>
          <a:prstGeom prst="ellipse">
            <a:avLst/>
          </a:prstGeom>
          <a:noFill/>
          <a:ln w="317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TextBox 7"/>
          <p:cNvSpPr txBox="1"/>
          <p:nvPr/>
        </p:nvSpPr>
        <p:spPr>
          <a:xfrm>
            <a:off x="2282587" y="3835926"/>
            <a:ext cx="1719618" cy="369332"/>
          </a:xfrm>
          <a:prstGeom prst="rect">
            <a:avLst/>
          </a:prstGeom>
          <a:noFill/>
        </p:spPr>
        <p:txBody>
          <a:bodyPr wrap="square" rtlCol="0">
            <a:spAutoFit/>
          </a:bodyPr>
          <a:lstStyle/>
          <a:p>
            <a:r>
              <a:rPr lang="en-US" dirty="0" smtClean="0">
                <a:solidFill>
                  <a:schemeClr val="tx2"/>
                </a:solidFill>
              </a:rPr>
              <a:t>400V LV cable</a:t>
            </a:r>
            <a:endParaRPr lang="en-ZA" dirty="0">
              <a:solidFill>
                <a:schemeClr val="tx2"/>
              </a:solidFill>
            </a:endParaRPr>
          </a:p>
        </p:txBody>
      </p:sp>
      <p:sp>
        <p:nvSpPr>
          <p:cNvPr id="9" name="Down Arrow 8"/>
          <p:cNvSpPr/>
          <p:nvPr/>
        </p:nvSpPr>
        <p:spPr>
          <a:xfrm>
            <a:off x="2797015" y="4229512"/>
            <a:ext cx="214952" cy="746752"/>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Oval 16"/>
          <p:cNvSpPr/>
          <p:nvPr/>
        </p:nvSpPr>
        <p:spPr>
          <a:xfrm>
            <a:off x="1116281" y="2113808"/>
            <a:ext cx="1415378" cy="2683377"/>
          </a:xfrm>
          <a:prstGeom prst="ellipse">
            <a:avLst/>
          </a:prstGeom>
          <a:noFill/>
          <a:ln w="317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1" name="TextBox 20"/>
          <p:cNvSpPr txBox="1"/>
          <p:nvPr/>
        </p:nvSpPr>
        <p:spPr>
          <a:xfrm>
            <a:off x="2533785" y="2874120"/>
            <a:ext cx="2228219" cy="646331"/>
          </a:xfrm>
          <a:prstGeom prst="rect">
            <a:avLst/>
          </a:prstGeom>
          <a:noFill/>
        </p:spPr>
        <p:txBody>
          <a:bodyPr wrap="square" rtlCol="0">
            <a:spAutoFit/>
          </a:bodyPr>
          <a:lstStyle/>
          <a:p>
            <a:r>
              <a:rPr lang="en-US" dirty="0" smtClean="0">
                <a:solidFill>
                  <a:schemeClr val="tx2"/>
                </a:solidFill>
              </a:rPr>
              <a:t>22kV/400V step-down transformer</a:t>
            </a:r>
            <a:endParaRPr lang="en-ZA" dirty="0">
              <a:solidFill>
                <a:schemeClr val="tx2"/>
              </a:solidFill>
            </a:endParaRPr>
          </a:p>
        </p:txBody>
      </p:sp>
      <p:sp>
        <p:nvSpPr>
          <p:cNvPr id="10" name="TextBox 9"/>
          <p:cNvSpPr txBox="1"/>
          <p:nvPr/>
        </p:nvSpPr>
        <p:spPr>
          <a:xfrm>
            <a:off x="3538669" y="1333583"/>
            <a:ext cx="3194640" cy="369332"/>
          </a:xfrm>
          <a:prstGeom prst="rect">
            <a:avLst/>
          </a:prstGeom>
          <a:noFill/>
        </p:spPr>
        <p:txBody>
          <a:bodyPr wrap="square" rtlCol="0">
            <a:spAutoFit/>
          </a:bodyPr>
          <a:lstStyle/>
          <a:p>
            <a:r>
              <a:rPr lang="en-US" dirty="0" smtClean="0"/>
              <a:t>500m separation distance</a:t>
            </a:r>
            <a:endParaRPr lang="en-ZA" dirty="0"/>
          </a:p>
        </p:txBody>
      </p:sp>
    </p:spTree>
    <p:extLst>
      <p:ext uri="{BB962C8B-B14F-4D97-AF65-F5344CB8AC3E}">
        <p14:creationId xmlns:p14="http://schemas.microsoft.com/office/powerpoint/2010/main" val="26261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1" grpId="0" animBg="1"/>
      <p:bldP spid="12" grpId="0"/>
      <p:bldP spid="14" grpId="0" animBg="1"/>
      <p:bldP spid="8" grpId="0"/>
      <p:bldP spid="9" grpId="0" animBg="1"/>
      <p:bldP spid="17" grpId="0" animBg="1"/>
      <p:bldP spid="21"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318161"/>
            <a:ext cx="8378326" cy="5223915"/>
          </a:xfrm>
        </p:spPr>
        <p:txBody>
          <a:bodyPr>
            <a:normAutofit fontScale="47500" lnSpcReduction="20000"/>
          </a:bodyPr>
          <a:lstStyle/>
          <a:p>
            <a:pPr algn="just"/>
            <a:r>
              <a:rPr lang="en-US" sz="5000" dirty="0" smtClean="0">
                <a:solidFill>
                  <a:srgbClr val="00688A"/>
                </a:solidFill>
              </a:rPr>
              <a:t>Need </a:t>
            </a:r>
            <a:r>
              <a:rPr lang="en-US" sz="5000" dirty="0">
                <a:solidFill>
                  <a:srgbClr val="00688A"/>
                </a:solidFill>
              </a:rPr>
              <a:t>a power commissioning / ramp up plan for SKA1_MID (early deployment of power </a:t>
            </a:r>
            <a:r>
              <a:rPr lang="en-US" sz="5000" dirty="0" smtClean="0">
                <a:solidFill>
                  <a:srgbClr val="00688A"/>
                </a:solidFill>
              </a:rPr>
              <a:t>in relation to the </a:t>
            </a:r>
            <a:r>
              <a:rPr lang="en-US" sz="5000" dirty="0">
                <a:solidFill>
                  <a:srgbClr val="00688A"/>
                </a:solidFill>
              </a:rPr>
              <a:t>deployment of </a:t>
            </a:r>
            <a:r>
              <a:rPr lang="en-US" sz="5000" dirty="0" smtClean="0">
                <a:solidFill>
                  <a:srgbClr val="00688A"/>
                </a:solidFill>
              </a:rPr>
              <a:t>dishes &amp; computing </a:t>
            </a:r>
            <a:r>
              <a:rPr lang="en-US" sz="5000" dirty="0">
                <a:solidFill>
                  <a:srgbClr val="00688A"/>
                </a:solidFill>
              </a:rPr>
              <a:t>&amp; how test and verification takes place</a:t>
            </a:r>
            <a:r>
              <a:rPr lang="en-US" sz="5000" dirty="0" smtClean="0">
                <a:solidFill>
                  <a:srgbClr val="00688A"/>
                </a:solidFill>
              </a:rPr>
              <a:t>)</a:t>
            </a:r>
          </a:p>
          <a:p>
            <a:pPr algn="just"/>
            <a:r>
              <a:rPr lang="en-US" sz="5000" dirty="0" smtClean="0">
                <a:solidFill>
                  <a:srgbClr val="00688A"/>
                </a:solidFill>
              </a:rPr>
              <a:t>AIV rollout plan to address power ramp-up</a:t>
            </a:r>
          </a:p>
          <a:p>
            <a:pPr algn="just"/>
            <a:r>
              <a:rPr lang="en-US" sz="5000" dirty="0" smtClean="0">
                <a:solidFill>
                  <a:srgbClr val="00688A"/>
                </a:solidFill>
              </a:rPr>
              <a:t>Power simulations </a:t>
            </a:r>
            <a:r>
              <a:rPr lang="en-US" sz="5000" dirty="0">
                <a:solidFill>
                  <a:srgbClr val="00688A"/>
                </a:solidFill>
              </a:rPr>
              <a:t>post RBS still to be done which includes harmonics, voltage regulation per dish, transient studies, over-voltage issues, load-flow &amp; Power Factor Correction</a:t>
            </a:r>
          </a:p>
          <a:p>
            <a:pPr algn="just"/>
            <a:r>
              <a:rPr lang="en-US" sz="5000" dirty="0" smtClean="0">
                <a:solidFill>
                  <a:srgbClr val="00688A"/>
                </a:solidFill>
              </a:rPr>
              <a:t>Power Quality Standard to be issued shortly.  Largely based on international standards (IEC).  South Africa &amp; Australia have provided input to ensure alignment with local </a:t>
            </a:r>
            <a:r>
              <a:rPr lang="en-US" sz="5000" dirty="0" err="1" smtClean="0">
                <a:solidFill>
                  <a:srgbClr val="00688A"/>
                </a:solidFill>
              </a:rPr>
              <a:t>QoS</a:t>
            </a:r>
            <a:r>
              <a:rPr lang="en-US" sz="5000" dirty="0" smtClean="0">
                <a:solidFill>
                  <a:srgbClr val="00688A"/>
                </a:solidFill>
              </a:rPr>
              <a:t> standards as far as possible.  This standard will replace the </a:t>
            </a:r>
            <a:r>
              <a:rPr lang="en-US" sz="5000" dirty="0" err="1" smtClean="0">
                <a:solidFill>
                  <a:srgbClr val="00688A"/>
                </a:solidFill>
              </a:rPr>
              <a:t>QoS</a:t>
            </a:r>
            <a:r>
              <a:rPr lang="en-US" sz="5000" dirty="0" smtClean="0">
                <a:solidFill>
                  <a:srgbClr val="00688A"/>
                </a:solidFill>
              </a:rPr>
              <a:t> related requirements in ICDs</a:t>
            </a:r>
            <a:endParaRPr lang="en-ZA" dirty="0"/>
          </a:p>
        </p:txBody>
      </p:sp>
      <p:sp>
        <p:nvSpPr>
          <p:cNvPr id="3" name="Text Placeholder 2"/>
          <p:cNvSpPr>
            <a:spLocks noGrp="1"/>
          </p:cNvSpPr>
          <p:nvPr>
            <p:ph type="body" sz="quarter" idx="11"/>
          </p:nvPr>
        </p:nvSpPr>
        <p:spPr/>
        <p:txBody>
          <a:bodyPr/>
          <a:lstStyle/>
          <a:p>
            <a:r>
              <a:rPr lang="en-US" dirty="0" smtClean="0"/>
              <a:t>Power issues post-PDR / RBS</a:t>
            </a:r>
            <a:endParaRPr lang="en-US" dirty="0"/>
          </a:p>
        </p:txBody>
      </p:sp>
    </p:spTree>
    <p:extLst>
      <p:ext uri="{BB962C8B-B14F-4D97-AF65-F5344CB8AC3E}">
        <p14:creationId xmlns:p14="http://schemas.microsoft.com/office/powerpoint/2010/main" val="775369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141740"/>
            <a:ext cx="8378326" cy="4930381"/>
          </a:xfrm>
        </p:spPr>
        <p:txBody>
          <a:bodyPr>
            <a:normAutofit lnSpcReduction="10000"/>
          </a:bodyPr>
          <a:lstStyle/>
          <a:p>
            <a:pPr algn="just"/>
            <a:r>
              <a:rPr lang="en-US" sz="2400" dirty="0" smtClean="0">
                <a:solidFill>
                  <a:srgbClr val="00688A"/>
                </a:solidFill>
              </a:rPr>
              <a:t>Concern around over-voltage on 33kV line when site draws full load and 33kV incoming breaker trips.  Existing voltage regulators won’t be able to tap down quick enough to bring voltage within allowable limits which means over-voltage will remain on the line – voltage correction capacitors are being investigated</a:t>
            </a:r>
          </a:p>
          <a:p>
            <a:pPr algn="just"/>
            <a:r>
              <a:rPr lang="en-US" sz="2400" dirty="0" err="1" smtClean="0">
                <a:solidFill>
                  <a:srgbClr val="00688A"/>
                </a:solidFill>
              </a:rPr>
              <a:t>SaDT</a:t>
            </a:r>
            <a:r>
              <a:rPr lang="en-US" sz="2400" dirty="0" smtClean="0">
                <a:solidFill>
                  <a:srgbClr val="00688A"/>
                </a:solidFill>
              </a:rPr>
              <a:t> on-site tests on overhead optic </a:t>
            </a:r>
            <a:r>
              <a:rPr lang="en-US" sz="2400" dirty="0" err="1" smtClean="0">
                <a:solidFill>
                  <a:srgbClr val="00688A"/>
                </a:solidFill>
              </a:rPr>
              <a:t>fibre</a:t>
            </a:r>
            <a:r>
              <a:rPr lang="en-US" sz="2400" dirty="0" smtClean="0">
                <a:solidFill>
                  <a:srgbClr val="00688A"/>
                </a:solidFill>
              </a:rPr>
              <a:t> cable – await final recommendation but it looks like the </a:t>
            </a:r>
            <a:r>
              <a:rPr lang="en-US" sz="2400" dirty="0" err="1" smtClean="0">
                <a:solidFill>
                  <a:srgbClr val="00688A"/>
                </a:solidFill>
              </a:rPr>
              <a:t>fibre</a:t>
            </a:r>
            <a:r>
              <a:rPr lang="en-US" sz="2400" dirty="0" smtClean="0">
                <a:solidFill>
                  <a:srgbClr val="00688A"/>
                </a:solidFill>
              </a:rPr>
              <a:t> can be strung on the overhead power lines in spiral arms to reduce costs.  Joint ECP being raised to investigate cost savings.  Decision required as this influences number of servitudes required as part of land acquisition </a:t>
            </a:r>
            <a:r>
              <a:rPr lang="en-US" sz="2400" dirty="0" err="1" smtClean="0">
                <a:solidFill>
                  <a:srgbClr val="00688A"/>
                </a:solidFill>
              </a:rPr>
              <a:t>programme</a:t>
            </a:r>
            <a:endParaRPr lang="en-US" sz="2400" dirty="0" smtClean="0">
              <a:solidFill>
                <a:srgbClr val="00688A"/>
              </a:solidFill>
            </a:endParaRPr>
          </a:p>
          <a:p>
            <a:pPr algn="just"/>
            <a:r>
              <a:rPr lang="en-US" sz="2400" dirty="0" smtClean="0">
                <a:solidFill>
                  <a:srgbClr val="00688A"/>
                </a:solidFill>
              </a:rPr>
              <a:t>Repeater stations required on spiral arms – joint ECP with </a:t>
            </a:r>
            <a:r>
              <a:rPr lang="en-US" sz="2400" dirty="0" err="1" smtClean="0">
                <a:solidFill>
                  <a:srgbClr val="00688A"/>
                </a:solidFill>
              </a:rPr>
              <a:t>SaDT</a:t>
            </a:r>
            <a:r>
              <a:rPr lang="en-US" sz="2400" dirty="0" smtClean="0">
                <a:solidFill>
                  <a:srgbClr val="00688A"/>
                </a:solidFill>
              </a:rPr>
              <a:t> to be raised to implement this</a:t>
            </a:r>
          </a:p>
          <a:p>
            <a:endParaRPr lang="en-US" sz="4400" dirty="0">
              <a:solidFill>
                <a:srgbClr val="00688A"/>
              </a:solidFill>
              <a:latin typeface="Arial" pitchFamily="34" charset="0"/>
              <a:cs typeface="Arial" pitchFamily="34" charset="0"/>
            </a:endParaRPr>
          </a:p>
          <a:p>
            <a:endParaRPr lang="en-ZA" dirty="0"/>
          </a:p>
        </p:txBody>
      </p:sp>
      <p:sp>
        <p:nvSpPr>
          <p:cNvPr id="3" name="Text Placeholder 2"/>
          <p:cNvSpPr>
            <a:spLocks noGrp="1"/>
          </p:cNvSpPr>
          <p:nvPr>
            <p:ph type="body" sz="quarter" idx="11"/>
          </p:nvPr>
        </p:nvSpPr>
        <p:spPr/>
        <p:txBody>
          <a:bodyPr/>
          <a:lstStyle/>
          <a:p>
            <a:r>
              <a:rPr lang="en-US" dirty="0" smtClean="0"/>
              <a:t>Power issues post-PDR / RBS</a:t>
            </a:r>
            <a:endParaRPr lang="en-US" dirty="0"/>
          </a:p>
        </p:txBody>
      </p:sp>
    </p:spTree>
    <p:extLst>
      <p:ext uri="{BB962C8B-B14F-4D97-AF65-F5344CB8AC3E}">
        <p14:creationId xmlns:p14="http://schemas.microsoft.com/office/powerpoint/2010/main" val="981979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15489" y="1112437"/>
            <a:ext cx="5218611" cy="5274812"/>
          </a:xfrm>
          <a:prstGeom prst="rect">
            <a:avLst/>
          </a:prstGeom>
          <a:noFill/>
          <a:ln w="9525">
            <a:noFill/>
            <a:miter lim="800000"/>
            <a:headEnd/>
            <a:tailEnd/>
          </a:ln>
        </p:spPr>
      </p:pic>
      <p:sp>
        <p:nvSpPr>
          <p:cNvPr id="3" name="Text Placeholder 2"/>
          <p:cNvSpPr>
            <a:spLocks noGrp="1"/>
          </p:cNvSpPr>
          <p:nvPr>
            <p:ph type="body" sz="quarter" idx="11"/>
          </p:nvPr>
        </p:nvSpPr>
        <p:spPr/>
        <p:txBody>
          <a:bodyPr/>
          <a:lstStyle/>
          <a:p>
            <a:r>
              <a:rPr lang="en-US" dirty="0" smtClean="0"/>
              <a:t>Back-up &amp; UPS Power</a:t>
            </a:r>
            <a:endParaRPr lang="en-US" dirty="0"/>
          </a:p>
        </p:txBody>
      </p:sp>
      <p:sp>
        <p:nvSpPr>
          <p:cNvPr id="6" name="Rectangle 5"/>
          <p:cNvSpPr/>
          <p:nvPr/>
        </p:nvSpPr>
        <p:spPr>
          <a:xfrm>
            <a:off x="2330904" y="2896066"/>
            <a:ext cx="2507796" cy="1199684"/>
          </a:xfrm>
          <a:prstGeom prst="rect">
            <a:avLst/>
          </a:prstGeom>
          <a:noFill/>
          <a:ln w="412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0" name="TextBox 9"/>
          <p:cNvSpPr txBox="1"/>
          <p:nvPr/>
        </p:nvSpPr>
        <p:spPr>
          <a:xfrm>
            <a:off x="6496050" y="1141740"/>
            <a:ext cx="2419350" cy="1754326"/>
          </a:xfrm>
          <a:prstGeom prst="rect">
            <a:avLst/>
          </a:prstGeom>
          <a:noFill/>
        </p:spPr>
        <p:txBody>
          <a:bodyPr wrap="square" rtlCol="0">
            <a:spAutoFit/>
          </a:bodyPr>
          <a:lstStyle/>
          <a:p>
            <a:r>
              <a:rPr lang="en-US" dirty="0" smtClean="0"/>
              <a:t>2 x new DRUPS units to existing 3 units = 6.25MVA back-up/UPS power available (No N+1 redundancy)</a:t>
            </a:r>
            <a:endParaRPr lang="en-ZA" dirty="0"/>
          </a:p>
        </p:txBody>
      </p:sp>
      <p:sp>
        <p:nvSpPr>
          <p:cNvPr id="15" name="Rectangle 14"/>
          <p:cNvSpPr/>
          <p:nvPr/>
        </p:nvSpPr>
        <p:spPr>
          <a:xfrm>
            <a:off x="2330904" y="4159013"/>
            <a:ext cx="790575" cy="547244"/>
          </a:xfrm>
          <a:prstGeom prst="rect">
            <a:avLst/>
          </a:prstGeom>
          <a:noFill/>
          <a:ln w="412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6" name="Rectangle 15"/>
          <p:cNvSpPr/>
          <p:nvPr/>
        </p:nvSpPr>
        <p:spPr>
          <a:xfrm>
            <a:off x="4546083" y="5126264"/>
            <a:ext cx="454606" cy="247650"/>
          </a:xfrm>
          <a:prstGeom prst="rect">
            <a:avLst/>
          </a:prstGeom>
          <a:noFill/>
          <a:ln w="412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TextBox 16"/>
          <p:cNvSpPr txBox="1"/>
          <p:nvPr/>
        </p:nvSpPr>
        <p:spPr>
          <a:xfrm>
            <a:off x="6496050" y="3662094"/>
            <a:ext cx="2647950" cy="646331"/>
          </a:xfrm>
          <a:prstGeom prst="rect">
            <a:avLst/>
          </a:prstGeom>
          <a:noFill/>
        </p:spPr>
        <p:txBody>
          <a:bodyPr wrap="square" rtlCol="0">
            <a:spAutoFit/>
          </a:bodyPr>
          <a:lstStyle/>
          <a:p>
            <a:r>
              <a:rPr lang="en-ZA" dirty="0" smtClean="0"/>
              <a:t>Add additional 2.5MVA, 33/22kV Transformer</a:t>
            </a:r>
            <a:endParaRPr lang="en-ZA" dirty="0"/>
          </a:p>
        </p:txBody>
      </p:sp>
      <p:sp>
        <p:nvSpPr>
          <p:cNvPr id="18" name="TextBox 17"/>
          <p:cNvSpPr txBox="1"/>
          <p:nvPr/>
        </p:nvSpPr>
        <p:spPr>
          <a:xfrm>
            <a:off x="6637836" y="4706257"/>
            <a:ext cx="1999463" cy="923330"/>
          </a:xfrm>
          <a:prstGeom prst="rect">
            <a:avLst/>
          </a:prstGeom>
          <a:noFill/>
        </p:spPr>
        <p:txBody>
          <a:bodyPr wrap="square" rtlCol="0">
            <a:spAutoFit/>
          </a:bodyPr>
          <a:lstStyle/>
          <a:p>
            <a:r>
              <a:rPr lang="en-ZA" dirty="0"/>
              <a:t>Install </a:t>
            </a:r>
            <a:r>
              <a:rPr lang="en-ZA" dirty="0" smtClean="0"/>
              <a:t>additional 33kV breaker for new transformer</a:t>
            </a:r>
            <a:endParaRPr lang="en-ZA" dirty="0"/>
          </a:p>
        </p:txBody>
      </p:sp>
      <p:cxnSp>
        <p:nvCxnSpPr>
          <p:cNvPr id="20" name="Straight Arrow Connector 19"/>
          <p:cNvCxnSpPr/>
          <p:nvPr/>
        </p:nvCxnSpPr>
        <p:spPr>
          <a:xfrm flipV="1">
            <a:off x="5000689" y="5126264"/>
            <a:ext cx="1495361" cy="140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7" idx="1"/>
          </p:cNvCxnSpPr>
          <p:nvPr/>
        </p:nvCxnSpPr>
        <p:spPr>
          <a:xfrm flipV="1">
            <a:off x="3121479" y="3985260"/>
            <a:ext cx="3374571" cy="4385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838700" y="1809750"/>
            <a:ext cx="1657350" cy="16478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833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639" y="1141740"/>
            <a:ext cx="8225810" cy="5164057"/>
          </a:xfrm>
        </p:spPr>
        <p:txBody>
          <a:bodyPr>
            <a:noAutofit/>
          </a:bodyPr>
          <a:lstStyle/>
          <a:p>
            <a:pPr algn="just"/>
            <a:r>
              <a:rPr lang="en-US" sz="2800" dirty="0" smtClean="0">
                <a:solidFill>
                  <a:srgbClr val="00688A"/>
                </a:solidFill>
              </a:rPr>
              <a:t>Assumption that existing </a:t>
            </a:r>
            <a:r>
              <a:rPr lang="en-US" sz="2800" dirty="0" err="1" smtClean="0">
                <a:solidFill>
                  <a:srgbClr val="00688A"/>
                </a:solidFill>
              </a:rPr>
              <a:t>MeerKAT</a:t>
            </a:r>
            <a:r>
              <a:rPr lang="en-US" sz="2800" dirty="0" smtClean="0">
                <a:solidFill>
                  <a:srgbClr val="00688A"/>
                </a:solidFill>
              </a:rPr>
              <a:t> on-site dish assembly facilities will be re-used for SKA1_MID</a:t>
            </a:r>
          </a:p>
          <a:p>
            <a:pPr algn="just"/>
            <a:r>
              <a:rPr lang="en-GB" sz="2800" dirty="0" smtClean="0">
                <a:solidFill>
                  <a:srgbClr val="00688A"/>
                </a:solidFill>
              </a:rPr>
              <a:t>Three construction </a:t>
            </a:r>
            <a:r>
              <a:rPr lang="en-GB" sz="2800" dirty="0">
                <a:solidFill>
                  <a:srgbClr val="00688A"/>
                </a:solidFill>
              </a:rPr>
              <a:t>camps will </a:t>
            </a:r>
            <a:r>
              <a:rPr lang="en-GB" sz="2800" dirty="0" smtClean="0">
                <a:solidFill>
                  <a:srgbClr val="00688A"/>
                </a:solidFill>
              </a:rPr>
              <a:t>be established for SKA1_MID which accommodate </a:t>
            </a:r>
            <a:r>
              <a:rPr lang="en-GB" sz="2800" dirty="0">
                <a:solidFill>
                  <a:srgbClr val="00688A"/>
                </a:solidFill>
              </a:rPr>
              <a:t>740 people during the peak period of construction.  This number is based on the estimated 540 people for the Infrastructure and Power element and an additional 200 people for the other telescope </a:t>
            </a:r>
            <a:r>
              <a:rPr lang="en-GB" sz="2800" dirty="0" smtClean="0">
                <a:solidFill>
                  <a:srgbClr val="00688A"/>
                </a:solidFill>
              </a:rPr>
              <a:t>elements </a:t>
            </a:r>
            <a:endParaRPr lang="en-ZA" sz="2800" dirty="0">
              <a:solidFill>
                <a:srgbClr val="00688A"/>
              </a:solidFill>
            </a:endParaRPr>
          </a:p>
        </p:txBody>
      </p:sp>
      <p:sp>
        <p:nvSpPr>
          <p:cNvPr id="3" name="Text Placeholder 2"/>
          <p:cNvSpPr>
            <a:spLocks noGrp="1"/>
          </p:cNvSpPr>
          <p:nvPr>
            <p:ph type="body" sz="quarter" idx="11"/>
          </p:nvPr>
        </p:nvSpPr>
        <p:spPr/>
        <p:txBody>
          <a:bodyPr/>
          <a:lstStyle/>
          <a:p>
            <a:r>
              <a:rPr lang="en-US" dirty="0" smtClean="0"/>
              <a:t>Buildings</a:t>
            </a:r>
            <a:endParaRPr lang="en-US" dirty="0"/>
          </a:p>
        </p:txBody>
      </p:sp>
    </p:spTree>
    <p:extLst>
      <p:ext uri="{BB962C8B-B14F-4D97-AF65-F5344CB8AC3E}">
        <p14:creationId xmlns:p14="http://schemas.microsoft.com/office/powerpoint/2010/main" val="3119763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9" y="1029300"/>
            <a:ext cx="7803880" cy="5419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a:spLocks noGrp="1"/>
          </p:cNvSpPr>
          <p:nvPr>
            <p:ph type="body" sz="quarter" idx="11"/>
          </p:nvPr>
        </p:nvSpPr>
        <p:spPr>
          <a:xfrm>
            <a:off x="360964" y="521799"/>
            <a:ext cx="6276872" cy="619941"/>
          </a:xfrm>
        </p:spPr>
        <p:txBody>
          <a:bodyPr/>
          <a:lstStyle/>
          <a:p>
            <a:r>
              <a:rPr lang="en-US" dirty="0" smtClean="0"/>
              <a:t>Buildings</a:t>
            </a:r>
            <a:endParaRPr lang="en-US" dirty="0"/>
          </a:p>
        </p:txBody>
      </p:sp>
    </p:spTree>
    <p:extLst>
      <p:ext uri="{BB962C8B-B14F-4D97-AF65-F5344CB8AC3E}">
        <p14:creationId xmlns:p14="http://schemas.microsoft.com/office/powerpoint/2010/main" val="798861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Decision Model for ECP</a:t>
            </a:r>
            <a:endParaRPr lang="en-US" dirty="0"/>
          </a:p>
        </p:txBody>
      </p:sp>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3"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4" name="Rectangle 14"/>
          <p:cNvSpPr>
            <a:spLocks noChangeArrowheads="1"/>
          </p:cNvSpPr>
          <p:nvPr/>
        </p:nvSpPr>
        <p:spPr bwMode="auto">
          <a:xfrm>
            <a:off x="0" y="4095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Box 15"/>
          <p:cNvSpPr txBox="1"/>
          <p:nvPr/>
        </p:nvSpPr>
        <p:spPr>
          <a:xfrm>
            <a:off x="451639" y="1139438"/>
            <a:ext cx="7694834"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2"/>
                </a:solidFill>
              </a:rPr>
              <a:t>CSP raised ECP to investigate </a:t>
            </a:r>
            <a:r>
              <a:rPr lang="en-US" sz="2400" dirty="0" smtClean="0">
                <a:solidFill>
                  <a:schemeClr val="tx2"/>
                </a:solidFill>
              </a:rPr>
              <a:t>32</a:t>
            </a:r>
            <a:r>
              <a:rPr lang="en-US" sz="2400" dirty="0" smtClean="0">
                <a:solidFill>
                  <a:schemeClr val="tx2"/>
                </a:solidFill>
              </a:rPr>
              <a:t> </a:t>
            </a:r>
            <a:r>
              <a:rPr lang="en-US" sz="2400" dirty="0" smtClean="0">
                <a:solidFill>
                  <a:schemeClr val="tx2"/>
                </a:solidFill>
              </a:rPr>
              <a:t>options for CBF &amp; PSS racks, cooling, power </a:t>
            </a:r>
            <a:endParaRPr lang="en-ZA" sz="2400" dirty="0" smtClean="0">
              <a:solidFill>
                <a:schemeClr val="tx2"/>
              </a:solidFill>
            </a:endParaRPr>
          </a:p>
          <a:p>
            <a:pPr marL="342900" indent="-342900">
              <a:buFont typeface="Arial" panose="020B0604020202020204" pitchFamily="34" charset="0"/>
              <a:buChar char="•"/>
            </a:pPr>
            <a:r>
              <a:rPr lang="en-ZA" sz="2400" dirty="0" smtClean="0">
                <a:solidFill>
                  <a:schemeClr val="tx2"/>
                </a:solidFill>
              </a:rPr>
              <a:t>Decision model used: Robert Halligan of Project Performance International</a:t>
            </a:r>
          </a:p>
          <a:p>
            <a:r>
              <a:rPr lang="en-ZA" sz="2400" dirty="0" smtClean="0">
                <a:solidFill>
                  <a:schemeClr val="tx2"/>
                </a:solidFill>
              </a:rPr>
              <a:t>.</a:t>
            </a:r>
            <a:endParaRPr lang="en-ZA" sz="2400" dirty="0">
              <a:solidFill>
                <a:schemeClr val="tx2"/>
              </a:solidFill>
            </a:endParaRPr>
          </a:p>
        </p:txBody>
      </p:sp>
      <p:sp>
        <p:nvSpPr>
          <p:cNvPr id="2" name="AutoShape 2" descr="Displaying 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descr="C:\Users\SDENNEHY\Downloads\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66" y="2715373"/>
            <a:ext cx="3338659" cy="38621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571999" y="2838203"/>
            <a:ext cx="3277591" cy="4154984"/>
          </a:xfrm>
          <a:prstGeom prst="rect">
            <a:avLst/>
          </a:prstGeom>
          <a:noFill/>
        </p:spPr>
        <p:txBody>
          <a:bodyPr wrap="square" rtlCol="0">
            <a:spAutoFit/>
          </a:bodyPr>
          <a:lstStyle/>
          <a:p>
            <a:pPr marL="342900" indent="-342900" algn="just">
              <a:buFont typeface="Arial" panose="020B0604020202020204" pitchFamily="34" charset="0"/>
              <a:buChar char="•"/>
            </a:pPr>
            <a:r>
              <a:rPr lang="en-ZA" sz="2000" dirty="0" smtClean="0">
                <a:solidFill>
                  <a:schemeClr val="tx2"/>
                </a:solidFill>
              </a:rPr>
              <a:t>Options are evaluated against various factors.</a:t>
            </a:r>
          </a:p>
          <a:p>
            <a:pPr marL="342900" indent="-342900" algn="just">
              <a:buFont typeface="Arial" panose="020B0604020202020204" pitchFamily="34" charset="0"/>
              <a:buChar char="•"/>
            </a:pPr>
            <a:r>
              <a:rPr lang="en-ZA" sz="2000" dirty="0" smtClean="0">
                <a:solidFill>
                  <a:schemeClr val="tx2"/>
                </a:solidFill>
              </a:rPr>
              <a:t>Each factor is given a relative weight</a:t>
            </a:r>
          </a:p>
          <a:p>
            <a:pPr marL="342900" indent="-342900" algn="just">
              <a:buFont typeface="Arial" panose="020B0604020202020204" pitchFamily="34" charset="0"/>
              <a:buChar char="•"/>
            </a:pPr>
            <a:r>
              <a:rPr lang="en-US" sz="2000" dirty="0">
                <a:solidFill>
                  <a:srgbClr val="00688A"/>
                </a:solidFill>
              </a:rPr>
              <a:t>Each of the 32 options were then populated with the parameters for each of the </a:t>
            </a:r>
            <a:r>
              <a:rPr lang="en-US" sz="2000" dirty="0" smtClean="0">
                <a:solidFill>
                  <a:srgbClr val="00688A"/>
                </a:solidFill>
              </a:rPr>
              <a:t>factors</a:t>
            </a:r>
          </a:p>
          <a:p>
            <a:pPr marL="342900" indent="-342900" algn="just">
              <a:buFont typeface="Arial" panose="020B0604020202020204" pitchFamily="34" charset="0"/>
              <a:buChar char="•"/>
            </a:pPr>
            <a:r>
              <a:rPr lang="en-ZA" sz="2000" dirty="0">
                <a:solidFill>
                  <a:schemeClr val="tx2"/>
                </a:solidFill>
              </a:rPr>
              <a:t>Each factor is scored, for each </a:t>
            </a:r>
            <a:r>
              <a:rPr lang="en-ZA" sz="2000" dirty="0" smtClean="0">
                <a:solidFill>
                  <a:schemeClr val="tx2"/>
                </a:solidFill>
              </a:rPr>
              <a:t>option</a:t>
            </a:r>
            <a:endParaRPr lang="en-ZA" sz="2000" dirty="0">
              <a:solidFill>
                <a:schemeClr val="tx2"/>
              </a:solidFill>
            </a:endParaRPr>
          </a:p>
          <a:p>
            <a:pPr marL="342900" indent="-342900" algn="just">
              <a:buFont typeface="Arial" panose="020B0604020202020204" pitchFamily="34" charset="0"/>
              <a:buChar char="•"/>
            </a:pPr>
            <a:r>
              <a:rPr lang="en-ZA" sz="2000" dirty="0">
                <a:solidFill>
                  <a:schemeClr val="tx2"/>
                </a:solidFill>
              </a:rPr>
              <a:t>The weights are used to compute a summary</a:t>
            </a:r>
            <a:endParaRPr lang="en-ZA" sz="2000" dirty="0">
              <a:solidFill>
                <a:srgbClr val="00688A"/>
              </a:solidFill>
            </a:endParaRPr>
          </a:p>
          <a:p>
            <a:pPr marL="342900" indent="-342900">
              <a:buFont typeface="Arial" panose="020B0604020202020204" pitchFamily="34" charset="0"/>
              <a:buChar char="•"/>
            </a:pPr>
            <a:endParaRPr lang="en-ZA" sz="2400" dirty="0">
              <a:solidFill>
                <a:schemeClr val="tx2"/>
              </a:solidFill>
            </a:endParaRPr>
          </a:p>
        </p:txBody>
      </p:sp>
    </p:spTree>
    <p:extLst>
      <p:ext uri="{BB962C8B-B14F-4D97-AF65-F5344CB8AC3E}">
        <p14:creationId xmlns:p14="http://schemas.microsoft.com/office/powerpoint/2010/main" val="2770589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Decision Model</a:t>
            </a:r>
          </a:p>
          <a:p>
            <a:endParaRPr lang="en-US" dirty="0"/>
          </a:p>
        </p:txBody>
      </p:sp>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3"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4" name="Rectangle 14"/>
          <p:cNvSpPr>
            <a:spLocks noChangeArrowheads="1"/>
          </p:cNvSpPr>
          <p:nvPr/>
        </p:nvSpPr>
        <p:spPr bwMode="auto">
          <a:xfrm>
            <a:off x="0" y="4095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Box 15"/>
          <p:cNvSpPr txBox="1"/>
          <p:nvPr/>
        </p:nvSpPr>
        <p:spPr>
          <a:xfrm>
            <a:off x="114300" y="4213273"/>
            <a:ext cx="4343400" cy="2431435"/>
          </a:xfrm>
          <a:prstGeom prst="rect">
            <a:avLst/>
          </a:prstGeom>
          <a:solidFill>
            <a:srgbClr val="F8F8F8"/>
          </a:solidFill>
        </p:spPr>
        <p:txBody>
          <a:bodyPr wrap="square" rtlCol="0">
            <a:spAutoFit/>
          </a:bodyPr>
          <a:lstStyle/>
          <a:p>
            <a:pPr marL="285750" indent="-285750">
              <a:buFont typeface="Wingdings" panose="05000000000000000000" pitchFamily="2" charset="2"/>
              <a:buChar char="Ø"/>
            </a:pPr>
            <a:r>
              <a:rPr lang="en-ZA" sz="2400" dirty="0">
                <a:solidFill>
                  <a:schemeClr val="tx2"/>
                </a:solidFill>
              </a:rPr>
              <a:t>If </a:t>
            </a:r>
            <a:r>
              <a:rPr lang="en-ZA" sz="2400" dirty="0" smtClean="0">
                <a:solidFill>
                  <a:schemeClr val="tx2"/>
                </a:solidFill>
              </a:rPr>
              <a:t>power is </a:t>
            </a:r>
            <a:r>
              <a:rPr lang="en-ZA" sz="2400" u="sng" dirty="0" smtClean="0">
                <a:solidFill>
                  <a:schemeClr val="tx2"/>
                </a:solidFill>
              </a:rPr>
              <a:t>not</a:t>
            </a:r>
            <a:r>
              <a:rPr lang="en-ZA" sz="2400" dirty="0" smtClean="0">
                <a:solidFill>
                  <a:schemeClr val="tx2"/>
                </a:solidFill>
              </a:rPr>
              <a:t> capped, the recommended solution is:</a:t>
            </a:r>
          </a:p>
          <a:p>
            <a:r>
              <a:rPr lang="en-ZA" sz="2000" b="1" dirty="0" smtClean="0">
                <a:solidFill>
                  <a:srgbClr val="FF0000"/>
                </a:solidFill>
              </a:rPr>
              <a:t>CBF Option 6b with PSS Option </a:t>
            </a:r>
            <a:r>
              <a:rPr lang="en-ZA" sz="2000" b="1" dirty="0" smtClean="0">
                <a:solidFill>
                  <a:srgbClr val="FF0000"/>
                </a:solidFill>
              </a:rPr>
              <a:t>4 = </a:t>
            </a:r>
            <a:r>
              <a:rPr lang="en-ZA" sz="2000" b="1" dirty="0">
                <a:solidFill>
                  <a:srgbClr val="FF0000"/>
                </a:solidFill>
              </a:rPr>
              <a:t>17 19“ racks@16KW, air cooled with PSS 4: 40 racks, power capped</a:t>
            </a:r>
          </a:p>
          <a:p>
            <a:endParaRPr lang="en-ZA" sz="2400" b="1" dirty="0">
              <a:solidFill>
                <a:srgbClr val="FF0000"/>
              </a:solidFill>
            </a:endParaRPr>
          </a:p>
        </p:txBody>
      </p:sp>
      <p:sp>
        <p:nvSpPr>
          <p:cNvPr id="21" name="TextBox 20"/>
          <p:cNvSpPr txBox="1"/>
          <p:nvPr/>
        </p:nvSpPr>
        <p:spPr>
          <a:xfrm>
            <a:off x="5043597" y="4213273"/>
            <a:ext cx="4100403" cy="2308324"/>
          </a:xfrm>
          <a:prstGeom prst="rect">
            <a:avLst/>
          </a:prstGeom>
          <a:solidFill>
            <a:srgbClr val="F8F8F8"/>
          </a:solidFill>
        </p:spPr>
        <p:txBody>
          <a:bodyPr wrap="square" rtlCol="0">
            <a:spAutoFit/>
          </a:bodyPr>
          <a:lstStyle/>
          <a:p>
            <a:pPr marL="285750" indent="-285750">
              <a:buFont typeface="Wingdings" panose="05000000000000000000" pitchFamily="2" charset="2"/>
              <a:buChar char="ü"/>
            </a:pPr>
            <a:r>
              <a:rPr lang="en-ZA" sz="2400" dirty="0">
                <a:solidFill>
                  <a:schemeClr val="tx2"/>
                </a:solidFill>
              </a:rPr>
              <a:t>If </a:t>
            </a:r>
            <a:r>
              <a:rPr lang="en-ZA" sz="2400" dirty="0" smtClean="0">
                <a:solidFill>
                  <a:schemeClr val="tx2"/>
                </a:solidFill>
              </a:rPr>
              <a:t>power is capped, the recommended solution is:</a:t>
            </a:r>
          </a:p>
          <a:p>
            <a:r>
              <a:rPr lang="en-ZA" sz="2000" b="1" dirty="0">
                <a:solidFill>
                  <a:srgbClr val="FF0000"/>
                </a:solidFill>
              </a:rPr>
              <a:t>CBF Option 6b with PSS Option </a:t>
            </a:r>
            <a:r>
              <a:rPr lang="en-ZA" sz="2000" b="1" dirty="0">
                <a:solidFill>
                  <a:srgbClr val="FF0000"/>
                </a:solidFill>
              </a:rPr>
              <a:t>4 = CBF 6b: 17 19"racks @16KW, air cooled with PSS 4: 40 racks, power capped</a:t>
            </a:r>
            <a:r>
              <a:rPr lang="en-ZA" sz="1400" dirty="0">
                <a:solidFill>
                  <a:schemeClr val="tx2"/>
                </a:solidFill>
              </a:rPr>
              <a:t>, but by a huge margin</a:t>
            </a:r>
            <a:endParaRPr lang="en-ZA" sz="2000" b="1" dirty="0">
              <a:solidFill>
                <a:srgbClr val="FF0000"/>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1" y="1022677"/>
            <a:ext cx="4375085" cy="3073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52877"/>
            <a:ext cx="4332786" cy="304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9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2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64791603"/>
              </p:ext>
            </p:extLst>
          </p:nvPr>
        </p:nvGraphicFramePr>
        <p:xfrm>
          <a:off x="358775" y="1546225"/>
          <a:ext cx="8377239" cy="4851400"/>
        </p:xfrm>
        <a:graphic>
          <a:graphicData uri="http://schemas.openxmlformats.org/drawingml/2006/table">
            <a:tbl>
              <a:tblPr firstRow="1" bandRow="1">
                <a:tableStyleId>{5C22544A-7EE6-4342-B048-85BDC9FD1C3A}</a:tableStyleId>
              </a:tblPr>
              <a:tblGrid>
                <a:gridCol w="2792413"/>
                <a:gridCol w="2792413"/>
                <a:gridCol w="2792413"/>
              </a:tblGrid>
              <a:tr h="370840">
                <a:tc>
                  <a:txBody>
                    <a:bodyPr/>
                    <a:lstStyle/>
                    <a:p>
                      <a:endParaRPr lang="en-US" dirty="0"/>
                    </a:p>
                  </a:txBody>
                  <a:tcPr/>
                </a:tc>
                <a:tc>
                  <a:txBody>
                    <a:bodyPr/>
                    <a:lstStyle/>
                    <a:p>
                      <a:r>
                        <a:rPr lang="en-US" dirty="0" smtClean="0"/>
                        <a:t>INFRA</a:t>
                      </a:r>
                      <a:r>
                        <a:rPr lang="en-US" baseline="0" dirty="0" smtClean="0"/>
                        <a:t> </a:t>
                      </a:r>
                      <a:r>
                        <a:rPr lang="en-US" dirty="0" smtClean="0"/>
                        <a:t>SA</a:t>
                      </a:r>
                      <a:r>
                        <a:rPr lang="en-US" baseline="0" dirty="0" smtClean="0"/>
                        <a:t> PDR</a:t>
                      </a:r>
                      <a:endParaRPr lang="en-US" dirty="0"/>
                    </a:p>
                  </a:txBody>
                  <a:tcPr/>
                </a:tc>
                <a:tc>
                  <a:txBody>
                    <a:bodyPr/>
                    <a:lstStyle/>
                    <a:p>
                      <a:r>
                        <a:rPr lang="en-US" dirty="0" smtClean="0"/>
                        <a:t>Design (Nov 2015)</a:t>
                      </a:r>
                      <a:endParaRPr lang="en-US" dirty="0"/>
                    </a:p>
                  </a:txBody>
                  <a:tcPr>
                    <a:solidFill>
                      <a:srgbClr val="00B050"/>
                    </a:solidFill>
                  </a:tcPr>
                </a:tc>
              </a:tr>
              <a:tr h="370840">
                <a:tc>
                  <a:txBody>
                    <a:bodyPr/>
                    <a:lstStyle/>
                    <a:p>
                      <a:r>
                        <a:rPr lang="en-US" dirty="0" smtClean="0"/>
                        <a:t>CSP</a:t>
                      </a:r>
                      <a:r>
                        <a:rPr lang="en-US" baseline="0" dirty="0" smtClean="0"/>
                        <a:t> number of Racks</a:t>
                      </a:r>
                    </a:p>
                    <a:p>
                      <a:r>
                        <a:rPr lang="en-US" baseline="0" dirty="0" smtClean="0"/>
                        <a:t>(CBF, PST and PSS)</a:t>
                      </a:r>
                      <a:endParaRPr lang="en-US" dirty="0"/>
                    </a:p>
                  </a:txBody>
                  <a:tcPr/>
                </a:tc>
                <a:tc>
                  <a:txBody>
                    <a:bodyPr/>
                    <a:lstStyle/>
                    <a:p>
                      <a:r>
                        <a:rPr lang="en-US" dirty="0" smtClean="0"/>
                        <a:t>110 racks</a:t>
                      </a:r>
                      <a:endParaRPr lang="en-US" dirty="0"/>
                    </a:p>
                  </a:txBody>
                  <a:tcPr/>
                </a:tc>
                <a:tc>
                  <a:txBody>
                    <a:bodyPr/>
                    <a:lstStyle/>
                    <a:p>
                      <a:r>
                        <a:rPr lang="en-US" dirty="0" smtClean="0"/>
                        <a:t>60 racks  for CSP</a:t>
                      </a:r>
                    </a:p>
                    <a:p>
                      <a:pPr marL="285750" indent="-285750">
                        <a:buFont typeface="Wingdings" panose="05000000000000000000" pitchFamily="2" charset="2"/>
                        <a:buChar char="ü"/>
                      </a:pPr>
                      <a:r>
                        <a:rPr lang="en-US" dirty="0" smtClean="0"/>
                        <a:t> 40 for PSS</a:t>
                      </a:r>
                    </a:p>
                    <a:p>
                      <a:pPr marL="285750" indent="-285750">
                        <a:buFont typeface="Wingdings" panose="05000000000000000000" pitchFamily="2" charset="2"/>
                        <a:buChar char="ü"/>
                      </a:pPr>
                      <a:r>
                        <a:rPr lang="en-US" dirty="0" smtClean="0"/>
                        <a:t>18 for CBF</a:t>
                      </a:r>
                    </a:p>
                    <a:p>
                      <a:pPr marL="285750" indent="-285750">
                        <a:buFont typeface="Wingdings" panose="05000000000000000000" pitchFamily="2" charset="2"/>
                        <a:buChar char="ü"/>
                      </a:pPr>
                      <a:r>
                        <a:rPr lang="en-US" dirty="0" smtClean="0"/>
                        <a:t>2 for PST</a:t>
                      </a:r>
                    </a:p>
                    <a:p>
                      <a:r>
                        <a:rPr lang="en-US" dirty="0" smtClean="0"/>
                        <a:t>(ECP 150014 and 150015)</a:t>
                      </a:r>
                      <a:endParaRPr lang="en-US" dirty="0"/>
                    </a:p>
                  </a:txBody>
                  <a:tcPr>
                    <a:solidFill>
                      <a:srgbClr val="00B050"/>
                    </a:solidFill>
                  </a:tcPr>
                </a:tc>
              </a:tr>
              <a:tr h="370840">
                <a:tc>
                  <a:txBody>
                    <a:bodyPr/>
                    <a:lstStyle/>
                    <a:p>
                      <a:r>
                        <a:rPr lang="en-US" dirty="0" smtClean="0"/>
                        <a:t>Fit into KAPB</a:t>
                      </a:r>
                      <a:endParaRPr lang="en-US" dirty="0"/>
                    </a:p>
                  </a:txBody>
                  <a:tcPr/>
                </a:tc>
                <a:tc>
                  <a:txBody>
                    <a:bodyPr/>
                    <a:lstStyle/>
                    <a:p>
                      <a:r>
                        <a:rPr lang="en-US" dirty="0" smtClean="0"/>
                        <a:t>No</a:t>
                      </a:r>
                    </a:p>
                    <a:p>
                      <a:r>
                        <a:rPr lang="en-US" dirty="0" smtClean="0"/>
                        <a:t>New CSP Building</a:t>
                      </a:r>
                      <a:endParaRPr lang="en-US" dirty="0"/>
                    </a:p>
                  </a:txBody>
                  <a:tcPr/>
                </a:tc>
                <a:tc>
                  <a:txBody>
                    <a:bodyPr/>
                    <a:lstStyle/>
                    <a:p>
                      <a:r>
                        <a:rPr lang="en-US" dirty="0" smtClean="0"/>
                        <a:t>Yes</a:t>
                      </a:r>
                      <a:endParaRPr lang="en-US" dirty="0"/>
                    </a:p>
                  </a:txBody>
                  <a:tcPr>
                    <a:solidFill>
                      <a:srgbClr val="00B050"/>
                    </a:solidFill>
                  </a:tcPr>
                </a:tc>
              </a:tr>
              <a:tr h="370840">
                <a:tc>
                  <a:txBody>
                    <a:bodyPr/>
                    <a:lstStyle/>
                    <a:p>
                      <a:r>
                        <a:rPr lang="en-US" dirty="0" smtClean="0"/>
                        <a:t>Cooling</a:t>
                      </a:r>
                      <a:endParaRPr lang="en-US" dirty="0"/>
                    </a:p>
                  </a:txBody>
                  <a:tcPr/>
                </a:tc>
                <a:tc>
                  <a:txBody>
                    <a:bodyPr/>
                    <a:lstStyle/>
                    <a:p>
                      <a:r>
                        <a:rPr lang="en-US" dirty="0" smtClean="0"/>
                        <a:t>Air cooled</a:t>
                      </a:r>
                      <a:r>
                        <a:rPr lang="en-US" baseline="0" dirty="0" smtClean="0"/>
                        <a:t> and water cooled mix</a:t>
                      </a:r>
                      <a:endParaRPr lang="en-US" dirty="0"/>
                    </a:p>
                  </a:txBody>
                  <a:tcPr/>
                </a:tc>
                <a:tc>
                  <a:txBody>
                    <a:bodyPr/>
                    <a:lstStyle/>
                    <a:p>
                      <a:r>
                        <a:rPr lang="en-US" dirty="0" smtClean="0"/>
                        <a:t>Air cooled</a:t>
                      </a:r>
                      <a:endParaRPr lang="en-US" dirty="0"/>
                    </a:p>
                  </a:txBody>
                  <a:tcPr>
                    <a:solidFill>
                      <a:srgbClr val="00B050"/>
                    </a:solidFill>
                  </a:tcPr>
                </a:tc>
              </a:tr>
              <a:tr h="370840">
                <a:tc>
                  <a:txBody>
                    <a:bodyPr/>
                    <a:lstStyle/>
                    <a:p>
                      <a:r>
                        <a:rPr lang="en-US" dirty="0" smtClean="0"/>
                        <a:t>Fit into Power Budget from SKAO</a:t>
                      </a:r>
                      <a:endParaRPr lang="en-US" dirty="0"/>
                    </a:p>
                  </a:txBody>
                  <a:tcPr>
                    <a:solidFill>
                      <a:srgbClr val="FF0000"/>
                    </a:solidFill>
                  </a:tcPr>
                </a:tc>
                <a:tc>
                  <a:txBody>
                    <a:bodyPr/>
                    <a:lstStyle/>
                    <a:p>
                      <a:r>
                        <a:rPr lang="en-US" dirty="0" smtClean="0"/>
                        <a:t>No</a:t>
                      </a:r>
                      <a:endParaRPr lang="en-US" dirty="0"/>
                    </a:p>
                  </a:txBody>
                  <a:tcPr>
                    <a:solidFill>
                      <a:srgbClr val="FF0000"/>
                    </a:solidFill>
                  </a:tcPr>
                </a:tc>
                <a:tc>
                  <a:txBody>
                    <a:bodyPr/>
                    <a:lstStyle/>
                    <a:p>
                      <a:r>
                        <a:rPr lang="en-US" dirty="0" smtClean="0"/>
                        <a:t>No</a:t>
                      </a:r>
                    </a:p>
                    <a:p>
                      <a:r>
                        <a:rPr lang="en-US" dirty="0" smtClean="0"/>
                        <a:t>SKAO Budget:</a:t>
                      </a:r>
                      <a:r>
                        <a:rPr lang="en-US" baseline="0" dirty="0" smtClean="0"/>
                        <a:t> </a:t>
                      </a:r>
                      <a:r>
                        <a:rPr lang="en-US" dirty="0" smtClean="0"/>
                        <a:t>Average: 590kW &amp; peak 760kW</a:t>
                      </a:r>
                    </a:p>
                    <a:p>
                      <a:r>
                        <a:rPr lang="en-US" dirty="0" smtClean="0"/>
                        <a:t>CSP Power Estimate: 900kW </a:t>
                      </a:r>
                      <a:endParaRPr lang="en-US" dirty="0"/>
                    </a:p>
                  </a:txBody>
                  <a:tcPr>
                    <a:solidFill>
                      <a:srgbClr val="FF0000"/>
                    </a:solidFill>
                  </a:tcPr>
                </a:tc>
              </a:tr>
            </a:tbl>
          </a:graphicData>
        </a:graphic>
      </p:graphicFrame>
      <p:sp>
        <p:nvSpPr>
          <p:cNvPr id="3" name="Text Placeholder 2"/>
          <p:cNvSpPr>
            <a:spLocks noGrp="1"/>
          </p:cNvSpPr>
          <p:nvPr>
            <p:ph type="body" sz="quarter" idx="11"/>
          </p:nvPr>
        </p:nvSpPr>
        <p:spPr/>
        <p:txBody>
          <a:bodyPr/>
          <a:lstStyle/>
          <a:p>
            <a:r>
              <a:rPr lang="en-US" dirty="0" smtClean="0"/>
              <a:t>ICD requirements from CSP</a:t>
            </a:r>
            <a:endParaRPr lang="en-US" dirty="0"/>
          </a:p>
        </p:txBody>
      </p:sp>
    </p:spTree>
    <p:extLst>
      <p:ext uri="{BB962C8B-B14F-4D97-AF65-F5344CB8AC3E}">
        <p14:creationId xmlns:p14="http://schemas.microsoft.com/office/powerpoint/2010/main" val="1918868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CSP Power</a:t>
            </a:r>
            <a:endParaRPr lang="en-US" dirty="0"/>
          </a:p>
        </p:txBody>
      </p:sp>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3"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4" name="Rectangle 14"/>
          <p:cNvSpPr>
            <a:spLocks noChangeArrowheads="1"/>
          </p:cNvSpPr>
          <p:nvPr/>
        </p:nvSpPr>
        <p:spPr bwMode="auto">
          <a:xfrm>
            <a:off x="0" y="4095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Box 15"/>
          <p:cNvSpPr txBox="1"/>
          <p:nvPr/>
        </p:nvSpPr>
        <p:spPr>
          <a:xfrm>
            <a:off x="451639" y="1139438"/>
            <a:ext cx="8451061" cy="3785652"/>
          </a:xfrm>
          <a:prstGeom prst="rect">
            <a:avLst/>
          </a:prstGeom>
          <a:noFill/>
        </p:spPr>
        <p:txBody>
          <a:bodyPr wrap="square" rtlCol="0">
            <a:spAutoFit/>
          </a:bodyPr>
          <a:lstStyle/>
          <a:p>
            <a:pPr marL="342900" indent="-342900" algn="just">
              <a:buFont typeface="Arial" panose="020B0604020202020204" pitchFamily="34" charset="0"/>
              <a:buChar char="•"/>
            </a:pPr>
            <a:r>
              <a:rPr lang="en-ZA" sz="2400" dirty="0" smtClean="0">
                <a:solidFill>
                  <a:schemeClr val="tx2"/>
                </a:solidFill>
              </a:rPr>
              <a:t>The INFRA SA recommendation is fairly intuitive.</a:t>
            </a:r>
          </a:p>
          <a:p>
            <a:pPr marL="800100" lvl="1" indent="-342900" algn="just">
              <a:buFont typeface="Wingdings" panose="05000000000000000000" pitchFamily="2" charset="2"/>
              <a:buChar char="ü"/>
            </a:pPr>
            <a:r>
              <a:rPr lang="en-ZA" sz="2400" dirty="0" smtClean="0">
                <a:solidFill>
                  <a:schemeClr val="tx2"/>
                </a:solidFill>
              </a:rPr>
              <a:t>The KAPB is an air cooled facility</a:t>
            </a:r>
          </a:p>
          <a:p>
            <a:pPr marL="800100" lvl="1" indent="-342900" algn="just">
              <a:buFont typeface="Wingdings" panose="05000000000000000000" pitchFamily="2" charset="2"/>
              <a:buChar char="ü"/>
            </a:pPr>
            <a:r>
              <a:rPr lang="en-ZA" sz="2400" dirty="0" smtClean="0">
                <a:solidFill>
                  <a:schemeClr val="tx2"/>
                </a:solidFill>
              </a:rPr>
              <a:t>The best solution from INFRA SA’s point of view is an air cooled solution which fits into the existing building</a:t>
            </a:r>
          </a:p>
          <a:p>
            <a:pPr marL="800100" lvl="1" indent="-342900" algn="just">
              <a:buFont typeface="Wingdings" panose="05000000000000000000" pitchFamily="2" charset="2"/>
              <a:buChar char="ü"/>
            </a:pPr>
            <a:r>
              <a:rPr lang="en-US" sz="2400" dirty="0" smtClean="0">
                <a:solidFill>
                  <a:schemeClr val="tx2"/>
                </a:solidFill>
              </a:rPr>
              <a:t>CSP to consider INFRA SA recommendations</a:t>
            </a:r>
            <a:endParaRPr lang="en-ZA" sz="2400" dirty="0" smtClean="0">
              <a:solidFill>
                <a:schemeClr val="tx2"/>
              </a:solidFill>
            </a:endParaRPr>
          </a:p>
          <a:p>
            <a:pPr marL="342900" indent="-342900" algn="just">
              <a:buFont typeface="Arial" panose="020B0604020202020204" pitchFamily="34" charset="0"/>
              <a:buChar char="•"/>
            </a:pPr>
            <a:r>
              <a:rPr lang="en-ZA" sz="2400" dirty="0" smtClean="0">
                <a:solidFill>
                  <a:schemeClr val="tx2"/>
                </a:solidFill>
              </a:rPr>
              <a:t>CSP has to fit into the SKAO Power Budget</a:t>
            </a:r>
          </a:p>
          <a:p>
            <a:pPr marL="342900" indent="-342900" algn="just">
              <a:buFont typeface="Arial" panose="020B0604020202020204" pitchFamily="34" charset="0"/>
              <a:buChar char="•"/>
            </a:pPr>
            <a:r>
              <a:rPr lang="en-US" sz="2400" dirty="0" smtClean="0">
                <a:solidFill>
                  <a:schemeClr val="tx2"/>
                </a:solidFill>
              </a:rPr>
              <a:t>It understood that the SKAO has raised an ECP to investigate the option of shifting CSP to </a:t>
            </a:r>
            <a:r>
              <a:rPr lang="en-US" sz="2400" dirty="0" err="1" smtClean="0">
                <a:solidFill>
                  <a:schemeClr val="tx2"/>
                </a:solidFill>
              </a:rPr>
              <a:t>Klerefontein</a:t>
            </a:r>
            <a:r>
              <a:rPr lang="en-US" sz="2400" dirty="0" smtClean="0">
                <a:solidFill>
                  <a:schemeClr val="tx2"/>
                </a:solidFill>
              </a:rPr>
              <a:t> (need to investigate data costs; power implications, building costs)</a:t>
            </a:r>
            <a:endParaRPr lang="en-ZA" sz="2400" dirty="0">
              <a:solidFill>
                <a:schemeClr val="tx2"/>
              </a:solidFill>
            </a:endParaRPr>
          </a:p>
        </p:txBody>
      </p:sp>
      <p:sp>
        <p:nvSpPr>
          <p:cNvPr id="2" name="AutoShape 2" descr="Displaying 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192396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defRPr/>
            </a:pPr>
            <a:r>
              <a:rPr lang="en-US" sz="2800" dirty="0" smtClean="0">
                <a:solidFill>
                  <a:srgbClr val="00688A"/>
                </a:solidFill>
                <a:latin typeface="Arial" pitchFamily="34" charset="0"/>
                <a:cs typeface="Arial" pitchFamily="34" charset="0"/>
              </a:rPr>
              <a:t>Stage 1 Deliverables, Milestones and PDR closure</a:t>
            </a:r>
          </a:p>
          <a:p>
            <a:pPr algn="just">
              <a:defRPr/>
            </a:pPr>
            <a:r>
              <a:rPr lang="en-US" sz="2800" dirty="0" smtClean="0">
                <a:solidFill>
                  <a:srgbClr val="00688A"/>
                </a:solidFill>
                <a:latin typeface="Arial" pitchFamily="34" charset="0"/>
                <a:cs typeface="Arial" pitchFamily="34" charset="0"/>
              </a:rPr>
              <a:t>Overview of some of the infrastructure &amp; power sub-element design solutions and issues, trade-offs and ECPs to be addressed for Stage 2</a:t>
            </a:r>
          </a:p>
          <a:p>
            <a:pPr algn="just">
              <a:defRPr/>
            </a:pPr>
            <a:r>
              <a:rPr lang="en-US" sz="2800" dirty="0" smtClean="0">
                <a:solidFill>
                  <a:srgbClr val="00688A"/>
                </a:solidFill>
                <a:latin typeface="Arial" pitchFamily="34" charset="0"/>
                <a:cs typeface="Arial" pitchFamily="34" charset="0"/>
              </a:rPr>
              <a:t>Stage 2 Deliverables, milestones &amp; schedule</a:t>
            </a:r>
          </a:p>
          <a:p>
            <a:pPr algn="just">
              <a:defRPr/>
            </a:pPr>
            <a:r>
              <a:rPr lang="en-US" sz="2800" dirty="0" smtClean="0">
                <a:solidFill>
                  <a:srgbClr val="00688A"/>
                </a:solidFill>
                <a:latin typeface="Arial" pitchFamily="34" charset="0"/>
                <a:cs typeface="Arial" pitchFamily="34" charset="0"/>
              </a:rPr>
              <a:t>Risks / Challenges </a:t>
            </a:r>
          </a:p>
          <a:p>
            <a:pPr algn="just">
              <a:defRPr/>
            </a:pPr>
            <a:r>
              <a:rPr lang="en-US" sz="2800" dirty="0" smtClean="0">
                <a:solidFill>
                  <a:srgbClr val="00688A"/>
                </a:solidFill>
                <a:latin typeface="Arial" pitchFamily="34" charset="0"/>
                <a:cs typeface="Arial" pitchFamily="34" charset="0"/>
              </a:rPr>
              <a:t>Concluding Remarks</a:t>
            </a:r>
            <a:endParaRPr lang="en-US" sz="2800" dirty="0">
              <a:solidFill>
                <a:srgbClr val="00688A"/>
              </a:solidFill>
              <a:latin typeface="Arial" pitchFamily="34" charset="0"/>
              <a:cs typeface="Arial" pitchFamily="34" charset="0"/>
            </a:endParaRPr>
          </a:p>
          <a:p>
            <a:pPr marL="0" indent="0">
              <a:buNone/>
            </a:pPr>
            <a:endParaRPr lang="en-US" dirty="0"/>
          </a:p>
        </p:txBody>
      </p:sp>
      <p:sp>
        <p:nvSpPr>
          <p:cNvPr id="3" name="Text Placeholder 2"/>
          <p:cNvSpPr>
            <a:spLocks noGrp="1"/>
          </p:cNvSpPr>
          <p:nvPr>
            <p:ph type="body" sz="quarter" idx="11"/>
          </p:nvPr>
        </p:nvSpPr>
        <p:spPr/>
        <p:txBody>
          <a:bodyPr/>
          <a:lstStyle/>
          <a:p>
            <a:r>
              <a:rPr lang="en-US" dirty="0" smtClean="0"/>
              <a:t>Overview of presentation</a:t>
            </a:r>
            <a:endParaRPr lang="en-US" dirty="0"/>
          </a:p>
        </p:txBody>
      </p:sp>
    </p:spTree>
    <p:extLst>
      <p:ext uri="{BB962C8B-B14F-4D97-AF65-F5344CB8AC3E}">
        <p14:creationId xmlns:p14="http://schemas.microsoft.com/office/powerpoint/2010/main" val="373769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3"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05783" cy="654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206" y="1425039"/>
            <a:ext cx="4577794" cy="435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668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639" y="1141740"/>
            <a:ext cx="8225810" cy="5164057"/>
          </a:xfrm>
        </p:spPr>
        <p:txBody>
          <a:bodyPr>
            <a:normAutofit/>
          </a:bodyPr>
          <a:lstStyle/>
          <a:p>
            <a:pPr algn="just"/>
            <a:r>
              <a:rPr lang="en-US" sz="2000" b="1" dirty="0" smtClean="0">
                <a:solidFill>
                  <a:srgbClr val="00688A"/>
                </a:solidFill>
              </a:rPr>
              <a:t>SKAO Engineering Operations Centre </a:t>
            </a:r>
            <a:r>
              <a:rPr lang="en-US" sz="2000" dirty="0" smtClean="0">
                <a:solidFill>
                  <a:srgbClr val="00688A"/>
                </a:solidFill>
              </a:rPr>
              <a:t>(Annex 4 Hosting Agreement) </a:t>
            </a:r>
          </a:p>
          <a:p>
            <a:pPr marL="0" indent="0" algn="just">
              <a:buNone/>
            </a:pPr>
            <a:r>
              <a:rPr lang="en-US" sz="2000" dirty="0">
                <a:solidFill>
                  <a:srgbClr val="00688A"/>
                </a:solidFill>
              </a:rPr>
              <a:t>	</a:t>
            </a:r>
            <a:r>
              <a:rPr lang="en-US" sz="2000" dirty="0" smtClean="0">
                <a:solidFill>
                  <a:srgbClr val="00688A"/>
                </a:solidFill>
              </a:rPr>
              <a:t>– </a:t>
            </a:r>
            <a:r>
              <a:rPr lang="en-US" sz="2000" dirty="0">
                <a:solidFill>
                  <a:srgbClr val="00688A"/>
                </a:solidFill>
              </a:rPr>
              <a:t>A</a:t>
            </a:r>
            <a:r>
              <a:rPr lang="en-US" sz="2000" dirty="0" smtClean="0">
                <a:solidFill>
                  <a:srgbClr val="00688A"/>
                </a:solidFill>
              </a:rPr>
              <a:t>ssumption that </a:t>
            </a:r>
            <a:r>
              <a:rPr lang="en-US" sz="2000" dirty="0" err="1" smtClean="0">
                <a:solidFill>
                  <a:srgbClr val="00688A"/>
                </a:solidFill>
              </a:rPr>
              <a:t>Klerefontein</a:t>
            </a:r>
            <a:r>
              <a:rPr lang="en-US" sz="2000" dirty="0" smtClean="0">
                <a:solidFill>
                  <a:srgbClr val="00688A"/>
                </a:solidFill>
              </a:rPr>
              <a:t> Support Base will be re-used – 	  	   however decision reliant on SKAO Operations and Support 	  	   Concept </a:t>
            </a:r>
          </a:p>
          <a:p>
            <a:pPr algn="just"/>
            <a:r>
              <a:rPr lang="en-US" sz="2000" b="1" dirty="0" smtClean="0">
                <a:solidFill>
                  <a:srgbClr val="00688A"/>
                </a:solidFill>
              </a:rPr>
              <a:t>SKAO Science Operations Centre in Cape Town </a:t>
            </a:r>
            <a:r>
              <a:rPr lang="en-US" sz="2000" dirty="0" smtClean="0">
                <a:solidFill>
                  <a:srgbClr val="00688A"/>
                </a:solidFill>
              </a:rPr>
              <a:t>(Annex 4 Hosting Agreement)</a:t>
            </a:r>
          </a:p>
          <a:p>
            <a:pPr marL="0" indent="0" algn="just">
              <a:buNone/>
            </a:pPr>
            <a:r>
              <a:rPr lang="en-US" sz="2000" dirty="0">
                <a:solidFill>
                  <a:srgbClr val="00688A"/>
                </a:solidFill>
              </a:rPr>
              <a:t>	</a:t>
            </a:r>
            <a:r>
              <a:rPr lang="en-US" sz="2000" dirty="0" smtClean="0">
                <a:solidFill>
                  <a:srgbClr val="00688A"/>
                </a:solidFill>
              </a:rPr>
              <a:t>- SKA SA lease in Cape Town expires in March 2017.  User 	  	  	   requirements for office space signed off</a:t>
            </a:r>
          </a:p>
          <a:p>
            <a:pPr marL="0" indent="0" algn="just">
              <a:buNone/>
            </a:pPr>
            <a:r>
              <a:rPr lang="en-US" sz="2000" dirty="0">
                <a:solidFill>
                  <a:srgbClr val="00688A"/>
                </a:solidFill>
              </a:rPr>
              <a:t>	</a:t>
            </a:r>
            <a:r>
              <a:rPr lang="en-US" sz="2000" dirty="0" smtClean="0">
                <a:solidFill>
                  <a:srgbClr val="00688A"/>
                </a:solidFill>
              </a:rPr>
              <a:t>- Current SKAO requirement is office space for 50 people (TBC).  	  Space subject to commercial terms and conditions</a:t>
            </a:r>
          </a:p>
          <a:p>
            <a:pPr marL="0" indent="0" algn="just">
              <a:buNone/>
            </a:pPr>
            <a:r>
              <a:rPr lang="en-US" sz="2000" dirty="0">
                <a:solidFill>
                  <a:srgbClr val="00688A"/>
                </a:solidFill>
              </a:rPr>
              <a:t>	</a:t>
            </a:r>
            <a:r>
              <a:rPr lang="en-US" sz="2000" dirty="0" smtClean="0">
                <a:solidFill>
                  <a:srgbClr val="00688A"/>
                </a:solidFill>
              </a:rPr>
              <a:t>- SKAO requirements included in SKA SA user requirements 	  	  	  specification for now. The SKA SA is proceeding with a tender to 	  see how these requirements can be met</a:t>
            </a:r>
          </a:p>
        </p:txBody>
      </p:sp>
      <p:sp>
        <p:nvSpPr>
          <p:cNvPr id="3" name="Text Placeholder 2"/>
          <p:cNvSpPr>
            <a:spLocks noGrp="1"/>
          </p:cNvSpPr>
          <p:nvPr>
            <p:ph type="body" sz="quarter" idx="11"/>
          </p:nvPr>
        </p:nvSpPr>
        <p:spPr/>
        <p:txBody>
          <a:bodyPr/>
          <a:lstStyle/>
          <a:p>
            <a:r>
              <a:rPr lang="en-US" dirty="0" smtClean="0"/>
              <a:t>Buildings outside scope</a:t>
            </a:r>
            <a:endParaRPr lang="en-US" dirty="0"/>
          </a:p>
        </p:txBody>
      </p:sp>
    </p:spTree>
    <p:extLst>
      <p:ext uri="{BB962C8B-B14F-4D97-AF65-F5344CB8AC3E}">
        <p14:creationId xmlns:p14="http://schemas.microsoft.com/office/powerpoint/2010/main" val="40604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639" y="1141740"/>
            <a:ext cx="8225810" cy="5164057"/>
          </a:xfrm>
        </p:spPr>
        <p:txBody>
          <a:bodyPr>
            <a:normAutofit/>
          </a:bodyPr>
          <a:lstStyle/>
          <a:p>
            <a:pPr algn="just"/>
            <a:r>
              <a:rPr lang="en-US" sz="2000" b="1" dirty="0" smtClean="0">
                <a:solidFill>
                  <a:srgbClr val="00688A"/>
                </a:solidFill>
              </a:rPr>
              <a:t>Science Data Processing Centre </a:t>
            </a:r>
            <a:r>
              <a:rPr lang="en-US" sz="2000" dirty="0" smtClean="0">
                <a:solidFill>
                  <a:srgbClr val="00688A"/>
                </a:solidFill>
              </a:rPr>
              <a:t>(Annex 4 of Hosting Agreement)</a:t>
            </a:r>
          </a:p>
          <a:p>
            <a:pPr marL="0" indent="0" algn="just">
              <a:buNone/>
            </a:pPr>
            <a:r>
              <a:rPr lang="en-US" sz="2000" dirty="0">
                <a:solidFill>
                  <a:srgbClr val="00688A"/>
                </a:solidFill>
              </a:rPr>
              <a:t>	</a:t>
            </a:r>
            <a:r>
              <a:rPr lang="en-US" sz="2000" dirty="0" smtClean="0">
                <a:solidFill>
                  <a:srgbClr val="00688A"/>
                </a:solidFill>
              </a:rPr>
              <a:t>- Western Cape Government is busy undertaking a feasibility study</a:t>
            </a:r>
          </a:p>
          <a:p>
            <a:pPr marL="0" indent="0" algn="just">
              <a:buNone/>
            </a:pPr>
            <a:r>
              <a:rPr lang="en-US" sz="2000" dirty="0">
                <a:solidFill>
                  <a:srgbClr val="00688A"/>
                </a:solidFill>
              </a:rPr>
              <a:t> </a:t>
            </a:r>
            <a:r>
              <a:rPr lang="en-US" sz="2000" dirty="0" smtClean="0">
                <a:solidFill>
                  <a:srgbClr val="00688A"/>
                </a:solidFill>
              </a:rPr>
              <a:t>       to construct the Western Cape High Performance Computing 	  	  Facility in Cape Town</a:t>
            </a:r>
          </a:p>
          <a:p>
            <a:pPr marL="0" indent="0" algn="just">
              <a:buNone/>
            </a:pPr>
            <a:r>
              <a:rPr lang="en-US" sz="2000" dirty="0">
                <a:solidFill>
                  <a:srgbClr val="00688A"/>
                </a:solidFill>
              </a:rPr>
              <a:t>	</a:t>
            </a:r>
            <a:r>
              <a:rPr lang="en-US" sz="2000" dirty="0" smtClean="0">
                <a:solidFill>
                  <a:srgbClr val="00688A"/>
                </a:solidFill>
              </a:rPr>
              <a:t>- Aim is to secure anchor tenants of which SKAO can be one</a:t>
            </a:r>
          </a:p>
          <a:p>
            <a:pPr marL="0" indent="0" algn="just">
              <a:buNone/>
            </a:pPr>
            <a:r>
              <a:rPr lang="en-US" sz="2000" dirty="0">
                <a:solidFill>
                  <a:srgbClr val="00688A"/>
                </a:solidFill>
              </a:rPr>
              <a:t>	</a:t>
            </a:r>
            <a:r>
              <a:rPr lang="en-US" sz="2000" dirty="0" smtClean="0">
                <a:solidFill>
                  <a:srgbClr val="00688A"/>
                </a:solidFill>
              </a:rPr>
              <a:t>- SDP requirements to be included in ICD (external to INFRA SA)</a:t>
            </a:r>
          </a:p>
          <a:p>
            <a:pPr marL="0" indent="0" algn="just">
              <a:buNone/>
            </a:pPr>
            <a:r>
              <a:rPr lang="en-US" sz="2000" dirty="0">
                <a:solidFill>
                  <a:srgbClr val="00688A"/>
                </a:solidFill>
              </a:rPr>
              <a:t>	</a:t>
            </a:r>
            <a:r>
              <a:rPr lang="en-US" sz="2000" dirty="0" smtClean="0">
                <a:solidFill>
                  <a:srgbClr val="00688A"/>
                </a:solidFill>
              </a:rPr>
              <a:t>  as an input to this process. </a:t>
            </a:r>
          </a:p>
          <a:p>
            <a:pPr marL="0" indent="0" algn="just">
              <a:buNone/>
            </a:pPr>
            <a:r>
              <a:rPr lang="en-US" sz="2000" dirty="0">
                <a:solidFill>
                  <a:srgbClr val="00688A"/>
                </a:solidFill>
              </a:rPr>
              <a:t>	</a:t>
            </a:r>
            <a:r>
              <a:rPr lang="en-US" sz="2000" dirty="0" smtClean="0">
                <a:solidFill>
                  <a:srgbClr val="00688A"/>
                </a:solidFill>
              </a:rPr>
              <a:t>- Subject to commercial terms and conditions </a:t>
            </a:r>
          </a:p>
        </p:txBody>
      </p:sp>
      <p:sp>
        <p:nvSpPr>
          <p:cNvPr id="3" name="Text Placeholder 2"/>
          <p:cNvSpPr>
            <a:spLocks noGrp="1"/>
          </p:cNvSpPr>
          <p:nvPr>
            <p:ph type="body" sz="quarter" idx="11"/>
          </p:nvPr>
        </p:nvSpPr>
        <p:spPr/>
        <p:txBody>
          <a:bodyPr/>
          <a:lstStyle/>
          <a:p>
            <a:r>
              <a:rPr lang="en-US" dirty="0" smtClean="0"/>
              <a:t>Buildings outside scope</a:t>
            </a:r>
            <a:endParaRPr lang="en-US" dirty="0"/>
          </a:p>
        </p:txBody>
      </p:sp>
    </p:spTree>
    <p:extLst>
      <p:ext uri="{BB962C8B-B14F-4D97-AF65-F5344CB8AC3E}">
        <p14:creationId xmlns:p14="http://schemas.microsoft.com/office/powerpoint/2010/main" val="3492490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3" y="521799"/>
            <a:ext cx="6775639" cy="619941"/>
          </a:xfrm>
        </p:spPr>
        <p:txBody>
          <a:bodyPr/>
          <a:lstStyle/>
          <a:p>
            <a:r>
              <a:rPr lang="en-US" dirty="0" smtClean="0"/>
              <a:t>Antenna Foundations</a:t>
            </a: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6" y="1141740"/>
            <a:ext cx="4007578" cy="246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70572" y="3608968"/>
            <a:ext cx="3906982" cy="369332"/>
          </a:xfrm>
          <a:prstGeom prst="rect">
            <a:avLst/>
          </a:prstGeom>
          <a:noFill/>
        </p:spPr>
        <p:txBody>
          <a:bodyPr wrap="square" rtlCol="0">
            <a:spAutoFit/>
          </a:bodyPr>
          <a:lstStyle/>
          <a:p>
            <a:pPr algn="ctr"/>
            <a:r>
              <a:rPr lang="en-US" b="1" dirty="0" smtClean="0">
                <a:solidFill>
                  <a:srgbClr val="00688A"/>
                </a:solidFill>
              </a:rPr>
              <a:t>Steel-top concept</a:t>
            </a:r>
            <a:endParaRPr lang="en-ZA" b="1" dirty="0">
              <a:solidFill>
                <a:srgbClr val="00688A"/>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t="4390" b="10001"/>
          <a:stretch>
            <a:fillRect/>
          </a:stretch>
        </p:blipFill>
        <p:spPr bwMode="auto">
          <a:xfrm>
            <a:off x="309602" y="3982429"/>
            <a:ext cx="3928326" cy="22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70572" y="6270977"/>
            <a:ext cx="3906982" cy="540739"/>
          </a:xfrm>
          <a:prstGeom prst="rect">
            <a:avLst/>
          </a:prstGeom>
          <a:noFill/>
        </p:spPr>
        <p:txBody>
          <a:bodyPr wrap="square" rtlCol="0">
            <a:spAutoFit/>
          </a:bodyPr>
          <a:lstStyle/>
          <a:p>
            <a:pPr algn="ctr"/>
            <a:r>
              <a:rPr lang="en-US" b="1" dirty="0" smtClean="0">
                <a:solidFill>
                  <a:srgbClr val="00688A"/>
                </a:solidFill>
              </a:rPr>
              <a:t>Spider concept</a:t>
            </a:r>
            <a:endParaRPr lang="en-ZA" b="1" dirty="0">
              <a:solidFill>
                <a:srgbClr val="00688A"/>
              </a:solidFill>
            </a:endParaRPr>
          </a:p>
        </p:txBody>
      </p:sp>
      <p:grpSp>
        <p:nvGrpSpPr>
          <p:cNvPr id="10" name="Group 9"/>
          <p:cNvGrpSpPr/>
          <p:nvPr/>
        </p:nvGrpSpPr>
        <p:grpSpPr>
          <a:xfrm>
            <a:off x="4711831" y="1141740"/>
            <a:ext cx="4039810" cy="5058569"/>
            <a:chOff x="4680933" y="1015703"/>
            <a:chExt cx="4192209" cy="5644356"/>
          </a:xfrm>
        </p:grpSpPr>
        <p:pic>
          <p:nvPicPr>
            <p:cNvPr id="1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933" y="1015703"/>
              <a:ext cx="4192209" cy="56443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7868256" y="5844084"/>
              <a:ext cx="852487" cy="2301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D750.000mm</a:t>
              </a: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3"/>
            <p:cNvSpPr txBox="1">
              <a:spLocks noChangeArrowheads="1"/>
            </p:cNvSpPr>
            <p:nvPr/>
          </p:nvSpPr>
          <p:spPr bwMode="auto">
            <a:xfrm>
              <a:off x="7632512" y="1434009"/>
              <a:ext cx="852487" cy="2301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1000.000mm</a:t>
              </a: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4" name="TextBox 13"/>
          <p:cNvSpPr txBox="1"/>
          <p:nvPr/>
        </p:nvSpPr>
        <p:spPr>
          <a:xfrm>
            <a:off x="5183111" y="6168465"/>
            <a:ext cx="3906982" cy="369332"/>
          </a:xfrm>
          <a:prstGeom prst="rect">
            <a:avLst/>
          </a:prstGeom>
          <a:noFill/>
        </p:spPr>
        <p:txBody>
          <a:bodyPr wrap="square" rtlCol="0">
            <a:spAutoFit/>
          </a:bodyPr>
          <a:lstStyle/>
          <a:p>
            <a:pPr algn="ctr"/>
            <a:r>
              <a:rPr lang="en-US" b="1" dirty="0" smtClean="0">
                <a:solidFill>
                  <a:srgbClr val="00688A"/>
                </a:solidFill>
              </a:rPr>
              <a:t>Pre-cast concrete top</a:t>
            </a:r>
            <a:endParaRPr lang="en-ZA" b="1" dirty="0">
              <a:solidFill>
                <a:srgbClr val="00688A"/>
              </a:solidFill>
            </a:endParaRPr>
          </a:p>
        </p:txBody>
      </p:sp>
    </p:spTree>
    <p:extLst>
      <p:ext uri="{BB962C8B-B14F-4D97-AF65-F5344CB8AC3E}">
        <p14:creationId xmlns:p14="http://schemas.microsoft.com/office/powerpoint/2010/main" val="1323513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Antenna Foundations</a:t>
            </a:r>
            <a:endParaRPr lang="en-US" dirty="0"/>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8"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4" name="Rectangle 3"/>
          <p:cNvSpPr/>
          <p:nvPr/>
        </p:nvSpPr>
        <p:spPr>
          <a:xfrm>
            <a:off x="5368698" y="1734092"/>
            <a:ext cx="3668424" cy="4419671"/>
          </a:xfrm>
          <a:prstGeom prst="rect">
            <a:avLst/>
          </a:prstGeom>
        </p:spPr>
        <p:txBody>
          <a:bodyPr wrap="square">
            <a:spAutoFit/>
          </a:bodyPr>
          <a:lstStyle/>
          <a:p>
            <a:pPr marL="285750" indent="-285750" algn="just">
              <a:buFont typeface="Arial" panose="020B0604020202020204" pitchFamily="34" charset="0"/>
              <a:buChar char="•"/>
            </a:pPr>
            <a:r>
              <a:rPr lang="en-GB" sz="1480" dirty="0" smtClean="0">
                <a:solidFill>
                  <a:srgbClr val="00688A"/>
                </a:solidFill>
              </a:rPr>
              <a:t>8x1050mm </a:t>
            </a:r>
            <a:r>
              <a:rPr lang="en-GB" sz="1480" dirty="0">
                <a:solidFill>
                  <a:srgbClr val="00688A"/>
                </a:solidFill>
              </a:rPr>
              <a:t>piles which </a:t>
            </a:r>
            <a:r>
              <a:rPr lang="en-GB" sz="1480" dirty="0" err="1" smtClean="0">
                <a:solidFill>
                  <a:srgbClr val="00688A"/>
                </a:solidFill>
              </a:rPr>
              <a:t>augered</a:t>
            </a:r>
            <a:r>
              <a:rPr lang="en-GB" sz="1480" dirty="0" smtClean="0">
                <a:solidFill>
                  <a:srgbClr val="00688A"/>
                </a:solidFill>
              </a:rPr>
              <a:t> into </a:t>
            </a:r>
            <a:r>
              <a:rPr lang="en-GB" sz="1480" dirty="0">
                <a:solidFill>
                  <a:srgbClr val="00688A"/>
                </a:solidFill>
              </a:rPr>
              <a:t>the ground up to bedrock </a:t>
            </a:r>
            <a:endParaRPr lang="en-GB" sz="1480" dirty="0" smtClean="0">
              <a:solidFill>
                <a:srgbClr val="00688A"/>
              </a:solidFill>
            </a:endParaRPr>
          </a:p>
          <a:p>
            <a:pPr marL="285750" indent="-285750" algn="just">
              <a:buFont typeface="Arial" panose="020B0604020202020204" pitchFamily="34" charset="0"/>
              <a:buChar char="•"/>
            </a:pPr>
            <a:r>
              <a:rPr lang="en-GB" sz="1480" dirty="0" smtClean="0">
                <a:solidFill>
                  <a:srgbClr val="00688A"/>
                </a:solidFill>
              </a:rPr>
              <a:t>Above </a:t>
            </a:r>
            <a:r>
              <a:rPr lang="en-GB" sz="1480" dirty="0">
                <a:solidFill>
                  <a:srgbClr val="00688A"/>
                </a:solidFill>
              </a:rPr>
              <a:t>the piles, a 1m </a:t>
            </a:r>
            <a:r>
              <a:rPr lang="en-GB" sz="1480" dirty="0" smtClean="0">
                <a:solidFill>
                  <a:srgbClr val="00688A"/>
                </a:solidFill>
              </a:rPr>
              <a:t>wide, </a:t>
            </a:r>
            <a:r>
              <a:rPr lang="en-GB" sz="1480" dirty="0">
                <a:solidFill>
                  <a:srgbClr val="00688A"/>
                </a:solidFill>
              </a:rPr>
              <a:t>1m high and 5.5m </a:t>
            </a:r>
            <a:r>
              <a:rPr lang="en-GB" sz="1480" dirty="0" smtClean="0">
                <a:solidFill>
                  <a:srgbClr val="00688A"/>
                </a:solidFill>
              </a:rPr>
              <a:t>diameter </a:t>
            </a:r>
            <a:r>
              <a:rPr lang="en-GB" sz="1480" dirty="0">
                <a:solidFill>
                  <a:srgbClr val="00688A"/>
                </a:solidFill>
              </a:rPr>
              <a:t>ring beam is cast in-situ into the </a:t>
            </a:r>
            <a:r>
              <a:rPr lang="en-GB" sz="1480" dirty="0" smtClean="0">
                <a:solidFill>
                  <a:srgbClr val="00688A"/>
                </a:solidFill>
              </a:rPr>
              <a:t>piles</a:t>
            </a:r>
            <a:endParaRPr lang="en-GB" sz="1480" dirty="0">
              <a:solidFill>
                <a:srgbClr val="00688A"/>
              </a:solidFill>
            </a:endParaRPr>
          </a:p>
          <a:p>
            <a:pPr marL="285750" indent="-285750" algn="just">
              <a:buFont typeface="Arial" panose="020B0604020202020204" pitchFamily="34" charset="0"/>
              <a:buChar char="•"/>
            </a:pPr>
            <a:r>
              <a:rPr lang="en-GB" sz="1480" dirty="0">
                <a:solidFill>
                  <a:srgbClr val="00688A"/>
                </a:solidFill>
              </a:rPr>
              <a:t>The top structure </a:t>
            </a:r>
            <a:r>
              <a:rPr lang="en-GB" sz="1480" dirty="0" smtClean="0">
                <a:solidFill>
                  <a:srgbClr val="00688A"/>
                </a:solidFill>
              </a:rPr>
              <a:t>includes 4 </a:t>
            </a:r>
            <a:r>
              <a:rPr lang="en-GB" sz="1480" dirty="0">
                <a:solidFill>
                  <a:srgbClr val="00688A"/>
                </a:solidFill>
              </a:rPr>
              <a:t>pre-cast sections that will be placed on top of the ring beam.  </a:t>
            </a:r>
            <a:endParaRPr lang="en-GB" sz="1480" dirty="0" smtClean="0">
              <a:solidFill>
                <a:srgbClr val="00688A"/>
              </a:solidFill>
            </a:endParaRPr>
          </a:p>
          <a:p>
            <a:pPr marL="285750" indent="-285750" algn="just">
              <a:buFont typeface="Arial" panose="020B0604020202020204" pitchFamily="34" charset="0"/>
              <a:buChar char="•"/>
            </a:pPr>
            <a:r>
              <a:rPr lang="en-GB" sz="1480" dirty="0" smtClean="0">
                <a:solidFill>
                  <a:srgbClr val="00688A"/>
                </a:solidFill>
              </a:rPr>
              <a:t>The </a:t>
            </a:r>
            <a:r>
              <a:rPr lang="en-GB" sz="1480" dirty="0">
                <a:solidFill>
                  <a:srgbClr val="00688A"/>
                </a:solidFill>
              </a:rPr>
              <a:t>sections will be bolted down with </a:t>
            </a:r>
            <a:r>
              <a:rPr lang="en-GB" sz="1480" dirty="0" smtClean="0">
                <a:solidFill>
                  <a:srgbClr val="00688A"/>
                </a:solidFill>
              </a:rPr>
              <a:t>4xM40 </a:t>
            </a:r>
            <a:r>
              <a:rPr lang="en-GB" sz="1480" dirty="0">
                <a:solidFill>
                  <a:srgbClr val="00688A"/>
                </a:solidFill>
              </a:rPr>
              <a:t>bolts to the ring beam directly above each pile.  They will </a:t>
            </a:r>
            <a:r>
              <a:rPr lang="en-GB" sz="1480" dirty="0" smtClean="0">
                <a:solidFill>
                  <a:srgbClr val="00688A"/>
                </a:solidFill>
              </a:rPr>
              <a:t>be </a:t>
            </a:r>
            <a:r>
              <a:rPr lang="en-GB" sz="1480" dirty="0">
                <a:solidFill>
                  <a:srgbClr val="00688A"/>
                </a:solidFill>
              </a:rPr>
              <a:t>bolted together in the centre with 8 steel sections and </a:t>
            </a:r>
            <a:r>
              <a:rPr lang="en-GB" sz="1480" dirty="0" smtClean="0">
                <a:solidFill>
                  <a:srgbClr val="00688A"/>
                </a:solidFill>
              </a:rPr>
              <a:t>32xM40 </a:t>
            </a:r>
            <a:r>
              <a:rPr lang="en-GB" sz="1480" dirty="0">
                <a:solidFill>
                  <a:srgbClr val="00688A"/>
                </a:solidFill>
              </a:rPr>
              <a:t>bolts for alignment and strengthening </a:t>
            </a:r>
            <a:r>
              <a:rPr lang="en-GB" sz="1480" dirty="0" smtClean="0">
                <a:solidFill>
                  <a:srgbClr val="00688A"/>
                </a:solidFill>
              </a:rPr>
              <a:t>purposes.  The </a:t>
            </a:r>
            <a:r>
              <a:rPr lang="en-GB" sz="1480" dirty="0">
                <a:solidFill>
                  <a:srgbClr val="00688A"/>
                </a:solidFill>
              </a:rPr>
              <a:t>bolts will be cast with the ring beam and tied to the top of the top structure.  The gap between the precast sections will be filled with epoxy.</a:t>
            </a:r>
            <a:endParaRPr lang="en-ZA" sz="1480" dirty="0">
              <a:solidFill>
                <a:srgbClr val="00688A"/>
              </a:solidFill>
            </a:endParaRPr>
          </a:p>
        </p:txBody>
      </p:sp>
      <p:sp>
        <p:nvSpPr>
          <p:cNvPr id="9" name="TextBox 8"/>
          <p:cNvSpPr txBox="1"/>
          <p:nvPr/>
        </p:nvSpPr>
        <p:spPr>
          <a:xfrm>
            <a:off x="475013" y="6172015"/>
            <a:ext cx="3906982" cy="446892"/>
          </a:xfrm>
          <a:prstGeom prst="rect">
            <a:avLst/>
          </a:prstGeom>
          <a:noFill/>
        </p:spPr>
        <p:txBody>
          <a:bodyPr wrap="square" rtlCol="0">
            <a:spAutoFit/>
          </a:bodyPr>
          <a:lstStyle/>
          <a:p>
            <a:r>
              <a:rPr lang="en-US" dirty="0" smtClean="0"/>
              <a:t>Pre-cast concrete top</a:t>
            </a:r>
            <a:endParaRPr lang="en-Z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0" y="1543792"/>
            <a:ext cx="5334698" cy="406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1754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Antenna Foundations</a:t>
            </a:r>
            <a:endParaRPr lang="en-US" dirty="0"/>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8"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81" y="1109125"/>
            <a:ext cx="25273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26" y="3574474"/>
            <a:ext cx="8914274" cy="286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063" y="1192977"/>
            <a:ext cx="2059886" cy="13411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960" y="1141740"/>
            <a:ext cx="2137805" cy="139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539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35034"/>
            <a:ext cx="8378326" cy="4837087"/>
          </a:xfrm>
        </p:spPr>
        <p:txBody>
          <a:bodyPr>
            <a:normAutofit/>
          </a:bodyPr>
          <a:lstStyle/>
          <a:p>
            <a:pPr algn="just"/>
            <a:r>
              <a:rPr lang="en-US" sz="2400" dirty="0" smtClean="0">
                <a:solidFill>
                  <a:srgbClr val="00688A"/>
                </a:solidFill>
              </a:rPr>
              <a:t>Await dish down-selection to inform design further</a:t>
            </a:r>
          </a:p>
          <a:p>
            <a:pPr algn="just"/>
            <a:r>
              <a:rPr lang="en-US" sz="2400" dirty="0" smtClean="0">
                <a:solidFill>
                  <a:srgbClr val="00688A"/>
                </a:solidFill>
              </a:rPr>
              <a:t>DISH loading / wind requirements changed as per new ICD</a:t>
            </a:r>
          </a:p>
          <a:p>
            <a:pPr algn="just"/>
            <a:r>
              <a:rPr lang="en-US" sz="2400" dirty="0" smtClean="0">
                <a:solidFill>
                  <a:srgbClr val="00688A"/>
                </a:solidFill>
              </a:rPr>
              <a:t>DISH to do more modelling with regards to dish transporting as the existing and future O/H power line clearance must be taken into account &amp; terrain needs to be carefully understood</a:t>
            </a:r>
          </a:p>
          <a:p>
            <a:pPr algn="just"/>
            <a:r>
              <a:rPr lang="en-US" sz="2400" dirty="0" smtClean="0">
                <a:solidFill>
                  <a:srgbClr val="00688A"/>
                </a:solidFill>
              </a:rPr>
              <a:t>Tender </a:t>
            </a:r>
            <a:r>
              <a:rPr lang="en-US" sz="2400" dirty="0">
                <a:solidFill>
                  <a:srgbClr val="00688A"/>
                </a:solidFill>
              </a:rPr>
              <a:t>awarded for SKA1_MID geotechnical investigation – work to commence </a:t>
            </a:r>
            <a:r>
              <a:rPr lang="en-US" sz="2400" dirty="0" smtClean="0">
                <a:solidFill>
                  <a:srgbClr val="00688A"/>
                </a:solidFill>
              </a:rPr>
              <a:t>in due course</a:t>
            </a:r>
          </a:p>
          <a:p>
            <a:pPr algn="just"/>
            <a:r>
              <a:rPr lang="en-US" sz="2400" dirty="0" smtClean="0">
                <a:solidFill>
                  <a:srgbClr val="00688A"/>
                </a:solidFill>
              </a:rPr>
              <a:t>Tender advertised last Friday for the detailed design of the antenna foundations and the construction of a prototype (which includes pull tests in site to verify design)</a:t>
            </a:r>
            <a:endParaRPr lang="en-ZA" sz="2400" dirty="0">
              <a:solidFill>
                <a:srgbClr val="00688A"/>
              </a:solidFill>
            </a:endParaRPr>
          </a:p>
        </p:txBody>
      </p:sp>
      <p:sp>
        <p:nvSpPr>
          <p:cNvPr id="4" name="Text Placeholder 2"/>
          <p:cNvSpPr>
            <a:spLocks noGrp="1"/>
          </p:cNvSpPr>
          <p:nvPr>
            <p:ph type="body" sz="quarter" idx="11"/>
          </p:nvPr>
        </p:nvSpPr>
        <p:spPr>
          <a:xfrm>
            <a:off x="360963" y="521799"/>
            <a:ext cx="7464875" cy="619941"/>
          </a:xfrm>
        </p:spPr>
        <p:txBody>
          <a:bodyPr/>
          <a:lstStyle/>
          <a:p>
            <a:r>
              <a:rPr lang="en-US" dirty="0" smtClean="0"/>
              <a:t>Antenna Foundations – post PDR</a:t>
            </a:r>
            <a:endParaRPr lang="en-US" dirty="0"/>
          </a:p>
        </p:txBody>
      </p:sp>
    </p:spTree>
    <p:extLst>
      <p:ext uri="{BB962C8B-B14F-4D97-AF65-F5344CB8AC3E}">
        <p14:creationId xmlns:p14="http://schemas.microsoft.com/office/powerpoint/2010/main" val="2610120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472" y="689316"/>
            <a:ext cx="1575398" cy="1477328"/>
          </a:xfrm>
          <a:prstGeom prst="rect">
            <a:avLst/>
          </a:prstGeom>
          <a:noFill/>
          <a:ln>
            <a:solidFill>
              <a:schemeClr val="tx1"/>
            </a:solidFill>
          </a:ln>
        </p:spPr>
        <p:txBody>
          <a:bodyPr wrap="square" rtlCol="0">
            <a:spAutoFit/>
          </a:bodyPr>
          <a:lstStyle/>
          <a:p>
            <a:pPr algn="ctr"/>
            <a:r>
              <a:rPr lang="en-ZA" sz="1000" b="1" u="sng" dirty="0" smtClean="0"/>
              <a:t>Inputs</a:t>
            </a:r>
          </a:p>
          <a:p>
            <a:pPr algn="ctr"/>
            <a:r>
              <a:rPr lang="en-ZA" sz="800" b="1" dirty="0" smtClean="0"/>
              <a:t>MeerKAT record information (investigation reports, designs, test results, etc.)</a:t>
            </a:r>
          </a:p>
          <a:p>
            <a:pPr algn="ctr"/>
            <a:endParaRPr lang="en-ZA" sz="800" b="1" dirty="0" smtClean="0"/>
          </a:p>
          <a:p>
            <a:pPr algn="ctr"/>
            <a:r>
              <a:rPr lang="en-ZA" sz="800" b="1" dirty="0" smtClean="0"/>
              <a:t>SKA1_MID record information (investigation reports, designs, etc.)</a:t>
            </a:r>
          </a:p>
          <a:p>
            <a:pPr algn="ctr"/>
            <a:endParaRPr lang="en-ZA" sz="800" b="1" dirty="0"/>
          </a:p>
          <a:p>
            <a:pPr algn="ctr"/>
            <a:r>
              <a:rPr lang="en-ZA" sz="800" b="1" dirty="0" smtClean="0"/>
              <a:t>Interfaces with SKA Representatives</a:t>
            </a:r>
            <a:endParaRPr lang="en-ZA" sz="800" b="1" dirty="0"/>
          </a:p>
        </p:txBody>
      </p:sp>
      <p:sp>
        <p:nvSpPr>
          <p:cNvPr id="7" name="TextBox 6"/>
          <p:cNvSpPr txBox="1"/>
          <p:nvPr/>
        </p:nvSpPr>
        <p:spPr>
          <a:xfrm>
            <a:off x="1803827" y="699060"/>
            <a:ext cx="1080120" cy="1508105"/>
          </a:xfrm>
          <a:prstGeom prst="rect">
            <a:avLst/>
          </a:prstGeom>
          <a:noFill/>
          <a:ln>
            <a:solidFill>
              <a:schemeClr val="tx1"/>
            </a:solidFill>
          </a:ln>
        </p:spPr>
        <p:txBody>
          <a:bodyPr wrap="square" rtlCol="0">
            <a:spAutoFit/>
          </a:bodyPr>
          <a:lstStyle/>
          <a:p>
            <a:pPr algn="ctr"/>
            <a:r>
              <a:rPr lang="en-ZA" sz="1000" b="1" u="sng" dirty="0" smtClean="0"/>
              <a:t>Design Process</a:t>
            </a:r>
          </a:p>
          <a:p>
            <a:pPr algn="ctr"/>
            <a:r>
              <a:rPr lang="en-ZA" sz="800" b="1" dirty="0" smtClean="0"/>
              <a:t>Review and Analysis of all inputs</a:t>
            </a:r>
          </a:p>
          <a:p>
            <a:pPr algn="ctr"/>
            <a:endParaRPr lang="en-ZA" sz="800" b="1" dirty="0"/>
          </a:p>
          <a:p>
            <a:pPr algn="ctr"/>
            <a:r>
              <a:rPr lang="en-ZA" sz="800" b="1" dirty="0" smtClean="0"/>
              <a:t>Determine the optimal antenna</a:t>
            </a:r>
          </a:p>
          <a:p>
            <a:pPr algn="ctr"/>
            <a:r>
              <a:rPr lang="en-ZA" sz="800" b="1" dirty="0" smtClean="0"/>
              <a:t> foundation solutions for all 133 positions</a:t>
            </a:r>
            <a:endParaRPr lang="en-ZA" sz="800" b="1" dirty="0"/>
          </a:p>
        </p:txBody>
      </p:sp>
      <p:sp>
        <p:nvSpPr>
          <p:cNvPr id="8" name="TextBox 7"/>
          <p:cNvSpPr txBox="1"/>
          <p:nvPr/>
        </p:nvSpPr>
        <p:spPr>
          <a:xfrm>
            <a:off x="3019470" y="709064"/>
            <a:ext cx="1161351" cy="1477328"/>
          </a:xfrm>
          <a:prstGeom prst="rect">
            <a:avLst/>
          </a:prstGeom>
          <a:noFill/>
          <a:ln>
            <a:solidFill>
              <a:schemeClr val="tx1"/>
            </a:solidFill>
          </a:ln>
        </p:spPr>
        <p:txBody>
          <a:bodyPr wrap="square" rtlCol="0">
            <a:spAutoFit/>
          </a:bodyPr>
          <a:lstStyle/>
          <a:p>
            <a:pPr algn="ctr"/>
            <a:r>
              <a:rPr lang="en-ZA" sz="1000" b="1" u="sng" dirty="0" smtClean="0"/>
              <a:t>Outputs</a:t>
            </a:r>
          </a:p>
          <a:p>
            <a:pPr algn="ctr"/>
            <a:r>
              <a:rPr lang="en-ZA" sz="800" b="1" dirty="0" smtClean="0"/>
              <a:t>133 Antenna foundation </a:t>
            </a:r>
            <a:r>
              <a:rPr lang="en-ZA" sz="800" b="1" dirty="0"/>
              <a:t>s</a:t>
            </a:r>
            <a:r>
              <a:rPr lang="en-ZA" sz="800" b="1" dirty="0" smtClean="0"/>
              <a:t>olutions and supporting documentation</a:t>
            </a:r>
          </a:p>
          <a:p>
            <a:pPr algn="ctr"/>
            <a:endParaRPr lang="en-ZA" sz="800" b="1" dirty="0"/>
          </a:p>
          <a:p>
            <a:pPr algn="ctr"/>
            <a:r>
              <a:rPr lang="en-ZA" sz="800" b="1" dirty="0" smtClean="0"/>
              <a:t>Antenna </a:t>
            </a:r>
            <a:r>
              <a:rPr lang="en-ZA" sz="800" b="1" dirty="0"/>
              <a:t>f</a:t>
            </a:r>
            <a:r>
              <a:rPr lang="en-ZA" sz="800" b="1" dirty="0" smtClean="0"/>
              <a:t>oundation prototype </a:t>
            </a:r>
          </a:p>
          <a:p>
            <a:pPr algn="ctr"/>
            <a:r>
              <a:rPr lang="en-ZA" sz="800" b="1" dirty="0" smtClean="0"/>
              <a:t>construction documentation </a:t>
            </a:r>
            <a:endParaRPr lang="en-ZA" sz="800" b="1" dirty="0"/>
          </a:p>
        </p:txBody>
      </p:sp>
      <p:sp>
        <p:nvSpPr>
          <p:cNvPr id="9" name="Right Arrow 8"/>
          <p:cNvSpPr/>
          <p:nvPr/>
        </p:nvSpPr>
        <p:spPr>
          <a:xfrm>
            <a:off x="88472" y="332656"/>
            <a:ext cx="4104901" cy="310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smtClean="0">
                <a:solidFill>
                  <a:schemeClr val="tx1"/>
                </a:solidFill>
              </a:rPr>
              <a:t>Draft Detail Design Phase</a:t>
            </a:r>
            <a:endParaRPr lang="en-ZA" sz="1200" b="1" dirty="0">
              <a:solidFill>
                <a:schemeClr val="tx1"/>
              </a:solidFill>
            </a:endParaRPr>
          </a:p>
        </p:txBody>
      </p:sp>
      <p:sp>
        <p:nvSpPr>
          <p:cNvPr id="10" name="TextBox 9"/>
          <p:cNvSpPr txBox="1"/>
          <p:nvPr/>
        </p:nvSpPr>
        <p:spPr>
          <a:xfrm>
            <a:off x="3890062" y="2422048"/>
            <a:ext cx="1335765" cy="1785104"/>
          </a:xfrm>
          <a:prstGeom prst="rect">
            <a:avLst/>
          </a:prstGeom>
          <a:noFill/>
          <a:ln>
            <a:solidFill>
              <a:schemeClr val="tx1"/>
            </a:solidFill>
          </a:ln>
        </p:spPr>
        <p:txBody>
          <a:bodyPr wrap="square" rtlCol="0">
            <a:spAutoFit/>
          </a:bodyPr>
          <a:lstStyle/>
          <a:p>
            <a:pPr algn="ctr"/>
            <a:r>
              <a:rPr lang="en-ZA" sz="1000" b="1" u="sng" dirty="0" smtClean="0"/>
              <a:t>Antenna Foundation Prototype Construction Process</a:t>
            </a:r>
          </a:p>
          <a:p>
            <a:pPr algn="ctr"/>
            <a:r>
              <a:rPr lang="en-ZA" sz="800" b="1" dirty="0" smtClean="0"/>
              <a:t>Site Establishment</a:t>
            </a:r>
          </a:p>
          <a:p>
            <a:pPr algn="ctr"/>
            <a:endParaRPr lang="en-ZA" sz="800" b="1" dirty="0"/>
          </a:p>
          <a:p>
            <a:pPr algn="ctr"/>
            <a:r>
              <a:rPr lang="en-ZA" sz="800" b="1" dirty="0" smtClean="0"/>
              <a:t>Construction of the prototype</a:t>
            </a:r>
          </a:p>
          <a:p>
            <a:pPr algn="ctr"/>
            <a:endParaRPr lang="en-ZA" sz="800" b="1" dirty="0"/>
          </a:p>
          <a:p>
            <a:pPr algn="ctr"/>
            <a:r>
              <a:rPr lang="en-ZA" sz="800" b="1" dirty="0" smtClean="0"/>
              <a:t>Testing and verification of the prototype </a:t>
            </a:r>
          </a:p>
          <a:p>
            <a:pPr algn="ctr"/>
            <a:endParaRPr lang="en-ZA" sz="800" b="1" dirty="0"/>
          </a:p>
          <a:p>
            <a:pPr algn="ctr"/>
            <a:r>
              <a:rPr lang="en-ZA" sz="800" b="1" dirty="0" smtClean="0"/>
              <a:t>Pile load testing on existing MeerKAT trial piles</a:t>
            </a:r>
          </a:p>
        </p:txBody>
      </p:sp>
      <p:cxnSp>
        <p:nvCxnSpPr>
          <p:cNvPr id="11" name="Elbow Connector 10"/>
          <p:cNvCxnSpPr>
            <a:stCxn id="8" idx="2"/>
            <a:endCxn id="10" idx="1"/>
          </p:cNvCxnSpPr>
          <p:nvPr/>
        </p:nvCxnSpPr>
        <p:spPr>
          <a:xfrm rot="16200000" flipH="1">
            <a:off x="3181000" y="2605538"/>
            <a:ext cx="1128208" cy="28991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5409340" y="2760602"/>
            <a:ext cx="995372" cy="1107996"/>
          </a:xfrm>
          <a:prstGeom prst="rect">
            <a:avLst/>
          </a:prstGeom>
          <a:noFill/>
          <a:ln>
            <a:solidFill>
              <a:schemeClr val="tx1"/>
            </a:solidFill>
          </a:ln>
        </p:spPr>
        <p:txBody>
          <a:bodyPr wrap="square" rtlCol="0">
            <a:spAutoFit/>
          </a:bodyPr>
          <a:lstStyle/>
          <a:p>
            <a:pPr algn="ctr"/>
            <a:r>
              <a:rPr lang="en-ZA" sz="1000" b="1" u="sng" dirty="0" smtClean="0"/>
              <a:t>Outputs</a:t>
            </a:r>
          </a:p>
          <a:p>
            <a:pPr algn="ctr"/>
            <a:r>
              <a:rPr lang="en-ZA" sz="800" b="1" dirty="0" smtClean="0"/>
              <a:t>Tested and verified </a:t>
            </a:r>
            <a:r>
              <a:rPr lang="en-ZA" sz="800" b="1" dirty="0"/>
              <a:t>a</a:t>
            </a:r>
            <a:r>
              <a:rPr lang="en-ZA" sz="800" b="1" dirty="0" smtClean="0"/>
              <a:t>ntenna </a:t>
            </a:r>
            <a:r>
              <a:rPr lang="en-ZA" sz="800" b="1" dirty="0"/>
              <a:t>f</a:t>
            </a:r>
            <a:r>
              <a:rPr lang="en-ZA" sz="800" b="1" dirty="0" smtClean="0"/>
              <a:t>oundation Prototype</a:t>
            </a:r>
          </a:p>
          <a:p>
            <a:pPr algn="ctr"/>
            <a:endParaRPr lang="en-ZA" sz="800" b="1" dirty="0"/>
          </a:p>
          <a:p>
            <a:pPr algn="ctr"/>
            <a:r>
              <a:rPr lang="en-ZA" sz="800" b="1" dirty="0" smtClean="0"/>
              <a:t>As-built Information</a:t>
            </a:r>
          </a:p>
        </p:txBody>
      </p:sp>
      <p:sp>
        <p:nvSpPr>
          <p:cNvPr id="13" name="TextBox 12"/>
          <p:cNvSpPr txBox="1"/>
          <p:nvPr/>
        </p:nvSpPr>
        <p:spPr>
          <a:xfrm>
            <a:off x="6391932" y="4130278"/>
            <a:ext cx="1134667" cy="1600438"/>
          </a:xfrm>
          <a:prstGeom prst="rect">
            <a:avLst/>
          </a:prstGeom>
          <a:noFill/>
          <a:ln>
            <a:solidFill>
              <a:schemeClr val="tx1"/>
            </a:solidFill>
          </a:ln>
        </p:spPr>
        <p:txBody>
          <a:bodyPr wrap="square" rtlCol="0">
            <a:spAutoFit/>
          </a:bodyPr>
          <a:lstStyle/>
          <a:p>
            <a:pPr algn="ctr"/>
            <a:r>
              <a:rPr lang="en-ZA" sz="1000" b="1" u="sng" dirty="0" smtClean="0"/>
              <a:t>Design Process</a:t>
            </a:r>
          </a:p>
          <a:p>
            <a:pPr algn="ctr"/>
            <a:r>
              <a:rPr lang="en-ZA" sz="800" b="1" dirty="0" smtClean="0"/>
              <a:t>Review and analysis of all as-built information</a:t>
            </a:r>
          </a:p>
          <a:p>
            <a:pPr algn="ctr"/>
            <a:endParaRPr lang="en-ZA" sz="800" b="1" dirty="0"/>
          </a:p>
          <a:p>
            <a:pPr algn="ctr"/>
            <a:r>
              <a:rPr lang="en-ZA" sz="800" b="1" dirty="0" smtClean="0"/>
              <a:t>Assessment of lessons learnt</a:t>
            </a:r>
          </a:p>
          <a:p>
            <a:pPr algn="ctr"/>
            <a:endParaRPr lang="en-ZA" sz="800" b="1" dirty="0" smtClean="0"/>
          </a:p>
          <a:p>
            <a:pPr algn="ctr"/>
            <a:r>
              <a:rPr lang="en-ZA" sz="800" b="1" dirty="0" smtClean="0"/>
              <a:t>Determine the optimal antenna foundation solutions for all 133 positions</a:t>
            </a:r>
            <a:endParaRPr lang="en-ZA" sz="800" b="1" dirty="0"/>
          </a:p>
        </p:txBody>
      </p:sp>
      <p:cxnSp>
        <p:nvCxnSpPr>
          <p:cNvPr id="14" name="Elbow Connector 13"/>
          <p:cNvCxnSpPr>
            <a:stCxn id="12" idx="2"/>
            <a:endCxn id="13" idx="1"/>
          </p:cNvCxnSpPr>
          <p:nvPr/>
        </p:nvCxnSpPr>
        <p:spPr>
          <a:xfrm rot="16200000" flipH="1">
            <a:off x="5618530" y="4157094"/>
            <a:ext cx="1061899" cy="48490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7678999" y="4376499"/>
            <a:ext cx="1134667" cy="1107996"/>
          </a:xfrm>
          <a:prstGeom prst="rect">
            <a:avLst/>
          </a:prstGeom>
          <a:noFill/>
          <a:ln>
            <a:solidFill>
              <a:schemeClr val="tx1"/>
            </a:solidFill>
          </a:ln>
        </p:spPr>
        <p:txBody>
          <a:bodyPr wrap="square" rtlCol="0">
            <a:spAutoFit/>
          </a:bodyPr>
          <a:lstStyle/>
          <a:p>
            <a:pPr algn="ctr"/>
            <a:r>
              <a:rPr lang="en-ZA" sz="1000" b="1" u="sng" dirty="0" smtClean="0"/>
              <a:t>Outputs</a:t>
            </a:r>
          </a:p>
          <a:p>
            <a:pPr algn="ctr"/>
            <a:r>
              <a:rPr lang="en-ZA" sz="800" b="1" dirty="0" smtClean="0"/>
              <a:t>Final designs for all 133 antenna foundations</a:t>
            </a:r>
          </a:p>
          <a:p>
            <a:pPr algn="ctr"/>
            <a:endParaRPr lang="en-ZA" sz="800" b="1" dirty="0"/>
          </a:p>
          <a:p>
            <a:pPr algn="ctr"/>
            <a:r>
              <a:rPr lang="en-ZA" sz="800" b="1" dirty="0" smtClean="0"/>
              <a:t>Final design report and all supporting documentation</a:t>
            </a:r>
            <a:endParaRPr lang="en-ZA" sz="800" b="1" dirty="0"/>
          </a:p>
        </p:txBody>
      </p:sp>
      <p:cxnSp>
        <p:nvCxnSpPr>
          <p:cNvPr id="16" name="Straight Arrow Connector 15"/>
          <p:cNvCxnSpPr>
            <a:stCxn id="6" idx="3"/>
            <a:endCxn id="7" idx="1"/>
          </p:cNvCxnSpPr>
          <p:nvPr/>
        </p:nvCxnSpPr>
        <p:spPr>
          <a:xfrm>
            <a:off x="1663870" y="1427980"/>
            <a:ext cx="139957" cy="2513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7" idx="3"/>
            <a:endCxn id="8" idx="1"/>
          </p:cNvCxnSpPr>
          <p:nvPr/>
        </p:nvCxnSpPr>
        <p:spPr>
          <a:xfrm flipV="1">
            <a:off x="2883947" y="1447728"/>
            <a:ext cx="135523" cy="53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a:endCxn id="12" idx="1"/>
          </p:cNvCxnSpPr>
          <p:nvPr/>
        </p:nvCxnSpPr>
        <p:spPr>
          <a:xfrm>
            <a:off x="5225827" y="3314600"/>
            <a:ext cx="18351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Right Arrow 18"/>
          <p:cNvSpPr/>
          <p:nvPr/>
        </p:nvSpPr>
        <p:spPr>
          <a:xfrm>
            <a:off x="3888201" y="2166644"/>
            <a:ext cx="2505354" cy="30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smtClean="0">
                <a:solidFill>
                  <a:schemeClr val="tx1"/>
                </a:solidFill>
              </a:rPr>
              <a:t>Prototype Construction Phase</a:t>
            </a:r>
            <a:endParaRPr lang="en-ZA" sz="1200" b="1" dirty="0">
              <a:solidFill>
                <a:schemeClr val="tx1"/>
              </a:solidFill>
            </a:endParaRPr>
          </a:p>
        </p:txBody>
      </p:sp>
      <p:sp>
        <p:nvSpPr>
          <p:cNvPr id="20" name="Right Arrow 19"/>
          <p:cNvSpPr/>
          <p:nvPr/>
        </p:nvSpPr>
        <p:spPr>
          <a:xfrm>
            <a:off x="6391933" y="3825940"/>
            <a:ext cx="2421733" cy="304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smtClean="0">
                <a:solidFill>
                  <a:schemeClr val="tx1"/>
                </a:solidFill>
              </a:rPr>
              <a:t>Final Design Phase</a:t>
            </a:r>
            <a:endParaRPr lang="en-ZA" sz="1200" b="1" dirty="0">
              <a:solidFill>
                <a:schemeClr val="tx1"/>
              </a:solidFill>
            </a:endParaRPr>
          </a:p>
        </p:txBody>
      </p:sp>
      <p:sp>
        <p:nvSpPr>
          <p:cNvPr id="21" name="Right Arrow 20"/>
          <p:cNvSpPr/>
          <p:nvPr/>
        </p:nvSpPr>
        <p:spPr>
          <a:xfrm>
            <a:off x="88471" y="5073928"/>
            <a:ext cx="4104901" cy="335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smtClean="0">
                <a:solidFill>
                  <a:schemeClr val="tx1"/>
                </a:solidFill>
              </a:rPr>
              <a:t>20 weeks</a:t>
            </a:r>
            <a:endParaRPr lang="en-ZA" sz="1200" b="1" dirty="0">
              <a:solidFill>
                <a:schemeClr val="tx1"/>
              </a:solidFill>
            </a:endParaRPr>
          </a:p>
        </p:txBody>
      </p:sp>
      <p:sp>
        <p:nvSpPr>
          <p:cNvPr id="22" name="Right Arrow 21"/>
          <p:cNvSpPr/>
          <p:nvPr/>
        </p:nvSpPr>
        <p:spPr>
          <a:xfrm>
            <a:off x="3879399" y="5452763"/>
            <a:ext cx="2505354" cy="30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smtClean="0">
                <a:solidFill>
                  <a:schemeClr val="tx1"/>
                </a:solidFill>
              </a:rPr>
              <a:t>10 weeks</a:t>
            </a:r>
            <a:endParaRPr lang="en-ZA" sz="1200" b="1" dirty="0">
              <a:solidFill>
                <a:schemeClr val="tx1"/>
              </a:solidFill>
            </a:endParaRPr>
          </a:p>
        </p:txBody>
      </p:sp>
      <p:sp>
        <p:nvSpPr>
          <p:cNvPr id="23" name="Right Arrow 22"/>
          <p:cNvSpPr/>
          <p:nvPr/>
        </p:nvSpPr>
        <p:spPr>
          <a:xfrm>
            <a:off x="6391932" y="5680598"/>
            <a:ext cx="2421733" cy="306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smtClean="0">
                <a:solidFill>
                  <a:schemeClr val="tx1"/>
                </a:solidFill>
              </a:rPr>
              <a:t>6 Weeks</a:t>
            </a:r>
            <a:endParaRPr lang="en-ZA" sz="1200" b="1" dirty="0">
              <a:solidFill>
                <a:schemeClr val="tx1"/>
              </a:solidFill>
            </a:endParaRPr>
          </a:p>
        </p:txBody>
      </p:sp>
      <p:sp>
        <p:nvSpPr>
          <p:cNvPr id="24" name="Diamond 23"/>
          <p:cNvSpPr/>
          <p:nvPr/>
        </p:nvSpPr>
        <p:spPr>
          <a:xfrm>
            <a:off x="540774" y="3231137"/>
            <a:ext cx="95103" cy="144016"/>
          </a:xfrm>
          <a:prstGeom prst="diamond">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sp>
        <p:nvSpPr>
          <p:cNvPr id="25" name="TextBox 24"/>
          <p:cNvSpPr txBox="1"/>
          <p:nvPr/>
        </p:nvSpPr>
        <p:spPr>
          <a:xfrm>
            <a:off x="743422" y="2721438"/>
            <a:ext cx="1397500" cy="215444"/>
          </a:xfrm>
          <a:prstGeom prst="rect">
            <a:avLst/>
          </a:prstGeom>
          <a:noFill/>
          <a:ln>
            <a:noFill/>
          </a:ln>
        </p:spPr>
        <p:txBody>
          <a:bodyPr wrap="square" rtlCol="0">
            <a:spAutoFit/>
          </a:bodyPr>
          <a:lstStyle/>
          <a:p>
            <a:r>
              <a:rPr lang="en-ZA" sz="800" b="1" dirty="0" smtClean="0"/>
              <a:t>Draft Design Detail Review</a:t>
            </a:r>
          </a:p>
        </p:txBody>
      </p:sp>
      <p:sp>
        <p:nvSpPr>
          <p:cNvPr id="26" name="TextBox 25"/>
          <p:cNvSpPr txBox="1"/>
          <p:nvPr/>
        </p:nvSpPr>
        <p:spPr>
          <a:xfrm>
            <a:off x="743422" y="3512431"/>
            <a:ext cx="1397500" cy="215444"/>
          </a:xfrm>
          <a:prstGeom prst="rect">
            <a:avLst/>
          </a:prstGeom>
          <a:noFill/>
          <a:ln>
            <a:noFill/>
          </a:ln>
        </p:spPr>
        <p:txBody>
          <a:bodyPr wrap="square" rtlCol="0">
            <a:spAutoFit/>
          </a:bodyPr>
          <a:lstStyle/>
          <a:p>
            <a:r>
              <a:rPr lang="en-ZA" sz="800" b="1" dirty="0" smtClean="0"/>
              <a:t>Final Design Review</a:t>
            </a:r>
          </a:p>
        </p:txBody>
      </p:sp>
      <p:cxnSp>
        <p:nvCxnSpPr>
          <p:cNvPr id="27" name="Elbow Connector 26"/>
          <p:cNvCxnSpPr>
            <a:stCxn id="8" idx="2"/>
            <a:endCxn id="13" idx="1"/>
          </p:cNvCxnSpPr>
          <p:nvPr/>
        </p:nvCxnSpPr>
        <p:spPr>
          <a:xfrm rot="16200000" flipH="1">
            <a:off x="3623987" y="2162551"/>
            <a:ext cx="2744105" cy="279178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8" name="Diamond 27"/>
          <p:cNvSpPr/>
          <p:nvPr/>
        </p:nvSpPr>
        <p:spPr>
          <a:xfrm>
            <a:off x="3826242" y="405025"/>
            <a:ext cx="95103" cy="144016"/>
          </a:xfrm>
          <a:prstGeom prst="diamond">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ln>
                <a:solidFill>
                  <a:srgbClr val="00B050"/>
                </a:solidFill>
              </a:ln>
              <a:solidFill>
                <a:srgbClr val="00B050"/>
              </a:solidFill>
            </a:endParaRPr>
          </a:p>
        </p:txBody>
      </p:sp>
      <p:sp>
        <p:nvSpPr>
          <p:cNvPr id="29" name="Oval 28"/>
          <p:cNvSpPr/>
          <p:nvPr/>
        </p:nvSpPr>
        <p:spPr>
          <a:xfrm>
            <a:off x="3667651" y="411924"/>
            <a:ext cx="132203" cy="13711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sp>
        <p:nvSpPr>
          <p:cNvPr id="30" name="Oval 29"/>
          <p:cNvSpPr/>
          <p:nvPr/>
        </p:nvSpPr>
        <p:spPr>
          <a:xfrm>
            <a:off x="524871" y="2829160"/>
            <a:ext cx="132204" cy="13711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sp>
        <p:nvSpPr>
          <p:cNvPr id="31" name="TextBox 30"/>
          <p:cNvSpPr txBox="1"/>
          <p:nvPr/>
        </p:nvSpPr>
        <p:spPr>
          <a:xfrm>
            <a:off x="743421" y="3061860"/>
            <a:ext cx="1397500" cy="338554"/>
          </a:xfrm>
          <a:prstGeom prst="rect">
            <a:avLst/>
          </a:prstGeom>
          <a:noFill/>
          <a:ln>
            <a:noFill/>
          </a:ln>
        </p:spPr>
        <p:txBody>
          <a:bodyPr wrap="square" rtlCol="0">
            <a:spAutoFit/>
          </a:bodyPr>
          <a:lstStyle/>
          <a:p>
            <a:r>
              <a:rPr lang="en-ZA" sz="800" b="1" dirty="0" smtClean="0"/>
              <a:t>Decision To </a:t>
            </a:r>
            <a:r>
              <a:rPr lang="en-ZA" sz="800" b="1" dirty="0"/>
              <a:t>P</a:t>
            </a:r>
            <a:r>
              <a:rPr lang="en-ZA" sz="800" b="1" dirty="0" smtClean="0"/>
              <a:t>roceed (or not)  with Prototype Construction</a:t>
            </a:r>
          </a:p>
        </p:txBody>
      </p:sp>
      <p:sp>
        <p:nvSpPr>
          <p:cNvPr id="32" name="Oval 31"/>
          <p:cNvSpPr/>
          <p:nvPr/>
        </p:nvSpPr>
        <p:spPr>
          <a:xfrm>
            <a:off x="8560951" y="3895547"/>
            <a:ext cx="138538" cy="1501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sp>
        <p:nvSpPr>
          <p:cNvPr id="33" name="Oval 32"/>
          <p:cNvSpPr/>
          <p:nvPr/>
        </p:nvSpPr>
        <p:spPr>
          <a:xfrm>
            <a:off x="519057" y="3577705"/>
            <a:ext cx="138538" cy="1501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sp>
        <p:nvSpPr>
          <p:cNvPr id="34" name="Diamond 33"/>
          <p:cNvSpPr/>
          <p:nvPr/>
        </p:nvSpPr>
        <p:spPr>
          <a:xfrm>
            <a:off x="525975" y="3906101"/>
            <a:ext cx="95103" cy="144016"/>
          </a:xfrm>
          <a:prstGeom prst="diamon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sp>
        <p:nvSpPr>
          <p:cNvPr id="35" name="TextBox 34"/>
          <p:cNvSpPr txBox="1"/>
          <p:nvPr/>
        </p:nvSpPr>
        <p:spPr>
          <a:xfrm>
            <a:off x="717125" y="3788159"/>
            <a:ext cx="1773391" cy="338554"/>
          </a:xfrm>
          <a:prstGeom prst="rect">
            <a:avLst/>
          </a:prstGeom>
          <a:noFill/>
          <a:ln>
            <a:noFill/>
          </a:ln>
        </p:spPr>
        <p:txBody>
          <a:bodyPr wrap="square" rtlCol="0">
            <a:spAutoFit/>
          </a:bodyPr>
          <a:lstStyle/>
          <a:p>
            <a:r>
              <a:rPr lang="en-ZA" sz="800" b="1" dirty="0" smtClean="0"/>
              <a:t>Approval of the final deliverables for procurement and construction</a:t>
            </a:r>
          </a:p>
        </p:txBody>
      </p:sp>
      <p:sp>
        <p:nvSpPr>
          <p:cNvPr id="36" name="Diamond 35"/>
          <p:cNvSpPr/>
          <p:nvPr/>
        </p:nvSpPr>
        <p:spPr>
          <a:xfrm>
            <a:off x="8715248" y="3906101"/>
            <a:ext cx="95103" cy="144016"/>
          </a:xfrm>
          <a:prstGeom prst="diamon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a:p>
        </p:txBody>
      </p:sp>
      <p:graphicFrame>
        <p:nvGraphicFramePr>
          <p:cNvPr id="37" name="Diagram 36"/>
          <p:cNvGraphicFramePr/>
          <p:nvPr>
            <p:extLst>
              <p:ext uri="{D42A27DB-BD31-4B8C-83A1-F6EECF244321}">
                <p14:modId xmlns:p14="http://schemas.microsoft.com/office/powerpoint/2010/main" val="2120073144"/>
              </p:ext>
            </p:extLst>
          </p:nvPr>
        </p:nvGraphicFramePr>
        <p:xfrm>
          <a:off x="120493" y="6017163"/>
          <a:ext cx="8708567" cy="216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8" name="Straight Arrow Connector 37"/>
          <p:cNvCxnSpPr>
            <a:stCxn id="13" idx="3"/>
            <a:endCxn id="15" idx="1"/>
          </p:cNvCxnSpPr>
          <p:nvPr/>
        </p:nvCxnSpPr>
        <p:spPr>
          <a:xfrm>
            <a:off x="7526599" y="4930497"/>
            <a:ext cx="152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3342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3139" y="1141740"/>
            <a:ext cx="8273310" cy="5259060"/>
          </a:xfrm>
        </p:spPr>
        <p:txBody>
          <a:bodyPr>
            <a:normAutofit/>
          </a:bodyPr>
          <a:lstStyle/>
          <a:p>
            <a:pPr algn="just"/>
            <a:r>
              <a:rPr lang="en-GB" sz="2800" dirty="0" smtClean="0">
                <a:solidFill>
                  <a:srgbClr val="00688A"/>
                </a:solidFill>
              </a:rPr>
              <a:t>Approximately </a:t>
            </a:r>
            <a:r>
              <a:rPr lang="en-GB" sz="2800" dirty="0">
                <a:solidFill>
                  <a:srgbClr val="00688A"/>
                </a:solidFill>
              </a:rPr>
              <a:t>560km of </a:t>
            </a:r>
            <a:r>
              <a:rPr lang="en-GB" sz="2800" dirty="0" smtClean="0">
                <a:solidFill>
                  <a:srgbClr val="00688A"/>
                </a:solidFill>
              </a:rPr>
              <a:t>road works </a:t>
            </a:r>
            <a:r>
              <a:rPr lang="en-GB" sz="2800" dirty="0">
                <a:solidFill>
                  <a:srgbClr val="00688A"/>
                </a:solidFill>
              </a:rPr>
              <a:t>required for </a:t>
            </a:r>
            <a:r>
              <a:rPr lang="en-GB" sz="2800" dirty="0" smtClean="0">
                <a:solidFill>
                  <a:srgbClr val="00688A"/>
                </a:solidFill>
              </a:rPr>
              <a:t>SKA1_MID</a:t>
            </a:r>
          </a:p>
          <a:p>
            <a:pPr algn="just"/>
            <a:r>
              <a:rPr lang="en-GB" sz="2800" dirty="0" smtClean="0">
                <a:solidFill>
                  <a:srgbClr val="00688A"/>
                </a:solidFill>
              </a:rPr>
              <a:t>Of </a:t>
            </a:r>
            <a:r>
              <a:rPr lang="en-GB" sz="2800" dirty="0">
                <a:solidFill>
                  <a:srgbClr val="00688A"/>
                </a:solidFill>
              </a:rPr>
              <a:t>the 560km, 150km will be new roads in the spiral </a:t>
            </a:r>
            <a:r>
              <a:rPr lang="en-GB" sz="2800" dirty="0" smtClean="0">
                <a:solidFill>
                  <a:srgbClr val="00688A"/>
                </a:solidFill>
              </a:rPr>
              <a:t>arms; </a:t>
            </a:r>
            <a:r>
              <a:rPr lang="en-GB" sz="2800" dirty="0">
                <a:solidFill>
                  <a:srgbClr val="00688A"/>
                </a:solidFill>
              </a:rPr>
              <a:t>12km will be new roads in the core and 398km in the spiral arms will be existing </a:t>
            </a:r>
            <a:r>
              <a:rPr lang="en-GB" sz="2800" dirty="0" smtClean="0">
                <a:solidFill>
                  <a:srgbClr val="00688A"/>
                </a:solidFill>
              </a:rPr>
              <a:t>farm &amp; </a:t>
            </a:r>
            <a:r>
              <a:rPr lang="en-GB" sz="2800" dirty="0">
                <a:solidFill>
                  <a:srgbClr val="00688A"/>
                </a:solidFill>
              </a:rPr>
              <a:t>district </a:t>
            </a:r>
            <a:r>
              <a:rPr lang="en-GB" sz="2800" dirty="0" smtClean="0">
                <a:solidFill>
                  <a:srgbClr val="00688A"/>
                </a:solidFill>
              </a:rPr>
              <a:t>roads </a:t>
            </a:r>
            <a:r>
              <a:rPr lang="en-GB" sz="2800" dirty="0">
                <a:solidFill>
                  <a:srgbClr val="00688A"/>
                </a:solidFill>
              </a:rPr>
              <a:t>which will be rehabilitated to improve </a:t>
            </a:r>
            <a:r>
              <a:rPr lang="en-GB" sz="2800" dirty="0" smtClean="0">
                <a:solidFill>
                  <a:srgbClr val="00688A"/>
                </a:solidFill>
              </a:rPr>
              <a:t>access</a:t>
            </a:r>
            <a:endParaRPr lang="en-GB" sz="2800" dirty="0">
              <a:solidFill>
                <a:srgbClr val="00688A"/>
              </a:solidFill>
            </a:endParaRPr>
          </a:p>
          <a:p>
            <a:pPr marL="355600" lvl="2" indent="-355600" algn="just"/>
            <a:r>
              <a:rPr lang="en-GB" sz="2800" dirty="0" smtClean="0">
                <a:solidFill>
                  <a:srgbClr val="00688A"/>
                </a:solidFill>
              </a:rPr>
              <a:t>Roads will follow independent routing of power line &amp; have separate servitudes</a:t>
            </a:r>
            <a:endParaRPr lang="en-GB" sz="2800" dirty="0">
              <a:solidFill>
                <a:srgbClr val="00688A"/>
              </a:solidFill>
            </a:endParaRPr>
          </a:p>
          <a:p>
            <a:pPr marL="0" indent="0">
              <a:buNone/>
            </a:pPr>
            <a:endParaRPr lang="en-ZA" dirty="0"/>
          </a:p>
        </p:txBody>
      </p:sp>
      <p:sp>
        <p:nvSpPr>
          <p:cNvPr id="3" name="Text Placeholder 2"/>
          <p:cNvSpPr>
            <a:spLocks noGrp="1"/>
          </p:cNvSpPr>
          <p:nvPr>
            <p:ph type="body" sz="quarter" idx="11"/>
          </p:nvPr>
        </p:nvSpPr>
        <p:spPr/>
        <p:txBody>
          <a:bodyPr/>
          <a:lstStyle/>
          <a:p>
            <a:r>
              <a:rPr lang="en-US" dirty="0" smtClean="0"/>
              <a:t>Access</a:t>
            </a:r>
            <a:endParaRPr lang="en-US" dirty="0"/>
          </a:p>
        </p:txBody>
      </p:sp>
    </p:spTree>
    <p:extLst>
      <p:ext uri="{BB962C8B-B14F-4D97-AF65-F5344CB8AC3E}">
        <p14:creationId xmlns:p14="http://schemas.microsoft.com/office/powerpoint/2010/main" val="131708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8123" y="1324303"/>
            <a:ext cx="8378326" cy="4747818"/>
          </a:xfrm>
        </p:spPr>
        <p:txBody>
          <a:bodyPr>
            <a:normAutofit fontScale="92500"/>
          </a:bodyPr>
          <a:lstStyle/>
          <a:p>
            <a:pPr marL="0" lvl="0" indent="0">
              <a:buNone/>
            </a:pPr>
            <a:r>
              <a:rPr lang="en-GB" sz="2600" b="1" dirty="0" smtClean="0">
                <a:solidFill>
                  <a:srgbClr val="00688A"/>
                </a:solidFill>
              </a:rPr>
              <a:t>Access </a:t>
            </a:r>
            <a:r>
              <a:rPr lang="en-GB" sz="2600" b="1" dirty="0">
                <a:solidFill>
                  <a:srgbClr val="00688A"/>
                </a:solidFill>
              </a:rPr>
              <a:t>(Roads)</a:t>
            </a:r>
            <a:endParaRPr lang="en-ZA" sz="2600" dirty="0">
              <a:solidFill>
                <a:srgbClr val="00688A"/>
              </a:solidFill>
            </a:endParaRPr>
          </a:p>
          <a:p>
            <a:pPr marL="441325" lvl="1" indent="-441325" algn="just">
              <a:buFont typeface="Arial" panose="020B0604020202020204" pitchFamily="34" charset="0"/>
              <a:buChar char="•"/>
            </a:pPr>
            <a:r>
              <a:rPr lang="en-GB" dirty="0">
                <a:solidFill>
                  <a:srgbClr val="00688A"/>
                </a:solidFill>
              </a:rPr>
              <a:t>Identify borrow pit sites (and alternatives) suitable for sourcing of road construction materials and antenna platforms;</a:t>
            </a:r>
            <a:endParaRPr lang="en-ZA" dirty="0">
              <a:solidFill>
                <a:srgbClr val="00688A"/>
              </a:solidFill>
            </a:endParaRPr>
          </a:p>
          <a:p>
            <a:pPr marL="441325" lvl="1" indent="-441325" algn="just">
              <a:buFont typeface="Arial" panose="020B0604020202020204" pitchFamily="34" charset="0"/>
              <a:buChar char="•"/>
            </a:pPr>
            <a:r>
              <a:rPr lang="en-GB" dirty="0">
                <a:solidFill>
                  <a:srgbClr val="00688A"/>
                </a:solidFill>
              </a:rPr>
              <a:t>Investigate how much more material can be sourced from the four (4) existing </a:t>
            </a:r>
            <a:r>
              <a:rPr lang="en-GB" dirty="0" err="1">
                <a:solidFill>
                  <a:srgbClr val="00688A"/>
                </a:solidFill>
              </a:rPr>
              <a:t>MeerKAT</a:t>
            </a:r>
            <a:r>
              <a:rPr lang="en-GB" dirty="0">
                <a:solidFill>
                  <a:srgbClr val="00688A"/>
                </a:solidFill>
              </a:rPr>
              <a:t> borrow pits </a:t>
            </a:r>
            <a:endParaRPr lang="en-GB" dirty="0" smtClean="0">
              <a:solidFill>
                <a:srgbClr val="00688A"/>
              </a:solidFill>
            </a:endParaRPr>
          </a:p>
          <a:p>
            <a:pPr marL="441325" lvl="1" indent="-441325" algn="just">
              <a:buFont typeface="Arial" panose="020B0604020202020204" pitchFamily="34" charset="0"/>
              <a:buChar char="•"/>
            </a:pPr>
            <a:r>
              <a:rPr lang="en-GB" dirty="0" smtClean="0">
                <a:solidFill>
                  <a:srgbClr val="00688A"/>
                </a:solidFill>
              </a:rPr>
              <a:t>Confirm </a:t>
            </a:r>
            <a:r>
              <a:rPr lang="en-GB" dirty="0">
                <a:solidFill>
                  <a:srgbClr val="00688A"/>
                </a:solidFill>
              </a:rPr>
              <a:t>the quality of the material </a:t>
            </a:r>
            <a:r>
              <a:rPr lang="en-GB" dirty="0" smtClean="0">
                <a:solidFill>
                  <a:srgbClr val="00688A"/>
                </a:solidFill>
              </a:rPr>
              <a:t>by sampling </a:t>
            </a:r>
            <a:r>
              <a:rPr lang="en-GB" dirty="0">
                <a:solidFill>
                  <a:srgbClr val="00688A"/>
                </a:solidFill>
              </a:rPr>
              <a:t>and off-site specialist laboratory testing; and </a:t>
            </a:r>
            <a:endParaRPr lang="en-ZA" dirty="0">
              <a:solidFill>
                <a:srgbClr val="00688A"/>
              </a:solidFill>
            </a:endParaRPr>
          </a:p>
          <a:p>
            <a:pPr marL="441325" lvl="1" indent="-441325" algn="just">
              <a:buFont typeface="Arial" panose="020B0604020202020204" pitchFamily="34" charset="0"/>
              <a:buChar char="•"/>
            </a:pPr>
            <a:r>
              <a:rPr lang="en-GB" dirty="0">
                <a:solidFill>
                  <a:srgbClr val="00688A"/>
                </a:solidFill>
              </a:rPr>
              <a:t>Use the ground information compiled during the investigation as input </a:t>
            </a:r>
            <a:r>
              <a:rPr lang="en-GB" dirty="0" smtClean="0">
                <a:solidFill>
                  <a:srgbClr val="00688A"/>
                </a:solidFill>
              </a:rPr>
              <a:t>to </a:t>
            </a:r>
            <a:r>
              <a:rPr lang="en-GB" dirty="0">
                <a:solidFill>
                  <a:srgbClr val="00688A"/>
                </a:solidFill>
              </a:rPr>
              <a:t>the mineral permits applications</a:t>
            </a:r>
            <a:r>
              <a:rPr lang="en-GB" dirty="0" smtClean="0">
                <a:solidFill>
                  <a:srgbClr val="00688A"/>
                </a:solidFill>
              </a:rPr>
              <a:t>.</a:t>
            </a:r>
            <a:endParaRPr lang="en-ZA" dirty="0">
              <a:solidFill>
                <a:srgbClr val="00688A"/>
              </a:solidFill>
            </a:endParaRPr>
          </a:p>
          <a:p>
            <a:pPr marL="0" lvl="0" indent="0">
              <a:buNone/>
            </a:pPr>
            <a:endParaRPr lang="en-ZA" dirty="0">
              <a:solidFill>
                <a:srgbClr val="00688A"/>
              </a:solidFill>
            </a:endParaRPr>
          </a:p>
        </p:txBody>
      </p:sp>
      <p:sp>
        <p:nvSpPr>
          <p:cNvPr id="4" name="Text Placeholder 2"/>
          <p:cNvSpPr>
            <a:spLocks noGrp="1"/>
          </p:cNvSpPr>
          <p:nvPr>
            <p:ph type="body" sz="quarter" idx="11"/>
          </p:nvPr>
        </p:nvSpPr>
        <p:spPr/>
        <p:txBody>
          <a:bodyPr/>
          <a:lstStyle/>
          <a:p>
            <a:r>
              <a:rPr lang="en-US" dirty="0" smtClean="0"/>
              <a:t>Geotechnical Investigation</a:t>
            </a:r>
            <a:endParaRPr lang="en-US" dirty="0"/>
          </a:p>
        </p:txBody>
      </p:sp>
    </p:spTree>
    <p:extLst>
      <p:ext uri="{BB962C8B-B14F-4D97-AF65-F5344CB8AC3E}">
        <p14:creationId xmlns:p14="http://schemas.microsoft.com/office/powerpoint/2010/main" val="1867254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INFRA SA Consortium</a:t>
            </a:r>
            <a:endParaRPr lang="en-US" dirty="0"/>
          </a:p>
        </p:txBody>
      </p:sp>
      <p:pic>
        <p:nvPicPr>
          <p:cNvPr id="1027" name="Picture 3" descr="C:\Users\ska\AppData\Local\Microsoft\Windows\Temporary Internet Files\Content.Outlook\XKUDPPLD\IMG_15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73" y="1141740"/>
            <a:ext cx="7329800" cy="5497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ska.ac.za/media/visuals/ska_logo_rgb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94" y="1141740"/>
            <a:ext cx="1027179" cy="123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71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8123" y="1324302"/>
            <a:ext cx="8378326" cy="5092263"/>
          </a:xfrm>
        </p:spPr>
        <p:txBody>
          <a:bodyPr>
            <a:normAutofit fontScale="77500" lnSpcReduction="20000"/>
          </a:bodyPr>
          <a:lstStyle/>
          <a:p>
            <a:pPr marL="0" lvl="0" indent="0">
              <a:buNone/>
            </a:pPr>
            <a:r>
              <a:rPr lang="en-GB" b="1" u="sng" dirty="0" smtClean="0">
                <a:solidFill>
                  <a:srgbClr val="00688A"/>
                </a:solidFill>
              </a:rPr>
              <a:t>Scope</a:t>
            </a:r>
            <a:endParaRPr lang="en-ZA" u="sng" dirty="0">
              <a:solidFill>
                <a:srgbClr val="00688A"/>
              </a:solidFill>
            </a:endParaRPr>
          </a:p>
          <a:p>
            <a:pPr marL="441325" lvl="1" indent="-441325" algn="just">
              <a:buFont typeface="Arial" panose="020B0604020202020204" pitchFamily="34" charset="0"/>
              <a:buChar char="•"/>
            </a:pPr>
            <a:r>
              <a:rPr lang="en-GB" dirty="0">
                <a:solidFill>
                  <a:srgbClr val="00688A"/>
                </a:solidFill>
              </a:rPr>
              <a:t>Rotary core </a:t>
            </a:r>
            <a:r>
              <a:rPr lang="en-GB" dirty="0" smtClean="0">
                <a:solidFill>
                  <a:srgbClr val="00688A"/>
                </a:solidFill>
              </a:rPr>
              <a:t>drilling will </a:t>
            </a:r>
            <a:r>
              <a:rPr lang="en-GB" dirty="0">
                <a:solidFill>
                  <a:srgbClr val="00688A"/>
                </a:solidFill>
              </a:rPr>
              <a:t>be undertaken at </a:t>
            </a:r>
            <a:r>
              <a:rPr lang="en-GB" dirty="0" smtClean="0">
                <a:solidFill>
                  <a:srgbClr val="00688A"/>
                </a:solidFill>
              </a:rPr>
              <a:t>3 locations </a:t>
            </a:r>
            <a:r>
              <a:rPr lang="en-GB" dirty="0">
                <a:solidFill>
                  <a:srgbClr val="00688A"/>
                </a:solidFill>
              </a:rPr>
              <a:t>within the core and </a:t>
            </a:r>
            <a:r>
              <a:rPr lang="en-GB" dirty="0" smtClean="0">
                <a:solidFill>
                  <a:srgbClr val="00688A"/>
                </a:solidFill>
              </a:rPr>
              <a:t>5 per </a:t>
            </a:r>
            <a:r>
              <a:rPr lang="en-GB" dirty="0">
                <a:solidFill>
                  <a:srgbClr val="00688A"/>
                </a:solidFill>
              </a:rPr>
              <a:t>spiral </a:t>
            </a:r>
            <a:r>
              <a:rPr lang="en-GB" dirty="0" smtClean="0">
                <a:solidFill>
                  <a:srgbClr val="00688A"/>
                </a:solidFill>
              </a:rPr>
              <a:t>arm (Total </a:t>
            </a:r>
            <a:r>
              <a:rPr lang="en-GB" dirty="0">
                <a:solidFill>
                  <a:srgbClr val="00688A"/>
                </a:solidFill>
              </a:rPr>
              <a:t>of 18 </a:t>
            </a:r>
            <a:r>
              <a:rPr lang="en-GB" dirty="0" smtClean="0">
                <a:solidFill>
                  <a:srgbClr val="00688A"/>
                </a:solidFill>
              </a:rPr>
              <a:t>locations) </a:t>
            </a:r>
          </a:p>
          <a:p>
            <a:pPr marL="441325" lvl="1" indent="-441325" algn="just">
              <a:buFont typeface="Arial" panose="020B0604020202020204" pitchFamily="34" charset="0"/>
              <a:buChar char="•"/>
            </a:pPr>
            <a:r>
              <a:rPr lang="en-GB" dirty="0" smtClean="0">
                <a:solidFill>
                  <a:srgbClr val="00688A"/>
                </a:solidFill>
              </a:rPr>
              <a:t>Further </a:t>
            </a:r>
            <a:r>
              <a:rPr lang="en-GB" dirty="0">
                <a:solidFill>
                  <a:srgbClr val="00688A"/>
                </a:solidFill>
              </a:rPr>
              <a:t>drilling will be undertaken at 12 stone quarry locations </a:t>
            </a:r>
            <a:r>
              <a:rPr lang="en-GB" dirty="0" smtClean="0">
                <a:solidFill>
                  <a:srgbClr val="00688A"/>
                </a:solidFill>
              </a:rPr>
              <a:t>at </a:t>
            </a:r>
            <a:r>
              <a:rPr lang="en-GB" dirty="0">
                <a:solidFill>
                  <a:srgbClr val="00688A"/>
                </a:solidFill>
              </a:rPr>
              <a:t>an assumed average distance of 15km from the core drilling position for the </a:t>
            </a:r>
            <a:r>
              <a:rPr lang="en-GB" dirty="0" smtClean="0">
                <a:solidFill>
                  <a:srgbClr val="00688A"/>
                </a:solidFill>
              </a:rPr>
              <a:t>foundations</a:t>
            </a:r>
          </a:p>
          <a:p>
            <a:pPr marL="441325" lvl="1" indent="-441325" algn="just">
              <a:buFont typeface="Arial" panose="020B0604020202020204" pitchFamily="34" charset="0"/>
              <a:buChar char="•"/>
            </a:pPr>
            <a:r>
              <a:rPr lang="en-GB" dirty="0">
                <a:solidFill>
                  <a:srgbClr val="00688A"/>
                </a:solidFill>
              </a:rPr>
              <a:t>Percussion drilling at all the 18 rotary core sites, and 72 other </a:t>
            </a:r>
            <a:r>
              <a:rPr lang="en-GB" dirty="0" smtClean="0">
                <a:solidFill>
                  <a:srgbClr val="00688A"/>
                </a:solidFill>
              </a:rPr>
              <a:t>locations (Total </a:t>
            </a:r>
            <a:r>
              <a:rPr lang="en-GB" dirty="0">
                <a:solidFill>
                  <a:srgbClr val="00688A"/>
                </a:solidFill>
              </a:rPr>
              <a:t>of 90 (35 in the core and 55 in the spiral arms</a:t>
            </a:r>
            <a:r>
              <a:rPr lang="en-GB" dirty="0" smtClean="0">
                <a:solidFill>
                  <a:srgbClr val="00688A"/>
                </a:solidFill>
              </a:rPr>
              <a:t>)</a:t>
            </a:r>
          </a:p>
          <a:p>
            <a:pPr marL="441325" lvl="1" indent="-441325" algn="just">
              <a:buFont typeface="Arial" panose="020B0604020202020204" pitchFamily="34" charset="0"/>
              <a:buChar char="•"/>
            </a:pPr>
            <a:r>
              <a:rPr lang="en-GB" dirty="0">
                <a:solidFill>
                  <a:srgbClr val="00688A"/>
                </a:solidFill>
              </a:rPr>
              <a:t>TLB excavations at 15 antenna positions in the core and along the spiral arms up to a depth not exceeding 4m for further profiling and plate load testing at all 15 </a:t>
            </a:r>
            <a:r>
              <a:rPr lang="en-GB" dirty="0" smtClean="0">
                <a:solidFill>
                  <a:srgbClr val="00688A"/>
                </a:solidFill>
              </a:rPr>
              <a:t>positions</a:t>
            </a:r>
          </a:p>
          <a:p>
            <a:pPr marL="441325" lvl="1" indent="-441325" algn="just">
              <a:buFont typeface="Arial" panose="020B0604020202020204" pitchFamily="34" charset="0"/>
              <a:buChar char="•"/>
            </a:pPr>
            <a:r>
              <a:rPr lang="en-GB" dirty="0" smtClean="0">
                <a:solidFill>
                  <a:srgbClr val="00688A"/>
                </a:solidFill>
              </a:rPr>
              <a:t>Laboratory testing</a:t>
            </a:r>
          </a:p>
          <a:p>
            <a:pPr marL="441325" lvl="1" indent="-441325" algn="just">
              <a:buFont typeface="Arial" panose="020B0604020202020204" pitchFamily="34" charset="0"/>
              <a:buChar char="•"/>
            </a:pPr>
            <a:r>
              <a:rPr lang="en-GB" dirty="0">
                <a:solidFill>
                  <a:srgbClr val="00688A"/>
                </a:solidFill>
              </a:rPr>
              <a:t>Borrow pits investigations to confirm sources </a:t>
            </a:r>
            <a:r>
              <a:rPr lang="en-GB" dirty="0" smtClean="0">
                <a:solidFill>
                  <a:srgbClr val="00688A"/>
                </a:solidFill>
              </a:rPr>
              <a:t>material </a:t>
            </a:r>
            <a:r>
              <a:rPr lang="en-GB" dirty="0">
                <a:solidFill>
                  <a:srgbClr val="00688A"/>
                </a:solidFill>
              </a:rPr>
              <a:t>within a distance not exceeding 20km from a road section. A total of 14 borrow pits </a:t>
            </a:r>
            <a:r>
              <a:rPr lang="en-GB" dirty="0" smtClean="0">
                <a:solidFill>
                  <a:srgbClr val="00688A"/>
                </a:solidFill>
              </a:rPr>
              <a:t>have </a:t>
            </a:r>
            <a:r>
              <a:rPr lang="en-GB" dirty="0">
                <a:solidFill>
                  <a:srgbClr val="00688A"/>
                </a:solidFill>
              </a:rPr>
              <a:t>been </a:t>
            </a:r>
            <a:r>
              <a:rPr lang="en-GB" dirty="0" smtClean="0">
                <a:solidFill>
                  <a:srgbClr val="00688A"/>
                </a:solidFill>
              </a:rPr>
              <a:t>estimated, </a:t>
            </a:r>
            <a:r>
              <a:rPr lang="en-GB" dirty="0">
                <a:solidFill>
                  <a:srgbClr val="00688A"/>
                </a:solidFill>
              </a:rPr>
              <a:t>three of which were used for the </a:t>
            </a:r>
            <a:r>
              <a:rPr lang="en-GB" dirty="0" err="1">
                <a:solidFill>
                  <a:srgbClr val="00688A"/>
                </a:solidFill>
              </a:rPr>
              <a:t>MeerKAT</a:t>
            </a:r>
            <a:r>
              <a:rPr lang="en-GB" dirty="0">
                <a:solidFill>
                  <a:srgbClr val="00688A"/>
                </a:solidFill>
              </a:rPr>
              <a:t> project</a:t>
            </a:r>
            <a:endParaRPr lang="en-ZA" dirty="0">
              <a:solidFill>
                <a:srgbClr val="00688A"/>
              </a:solidFill>
            </a:endParaRPr>
          </a:p>
          <a:p>
            <a:pPr marL="441325" lvl="1" indent="-441325" algn="just">
              <a:buFont typeface="Arial" panose="020B0604020202020204" pitchFamily="34" charset="0"/>
              <a:buChar char="•"/>
            </a:pPr>
            <a:endParaRPr lang="en-ZA" dirty="0">
              <a:solidFill>
                <a:srgbClr val="00688A"/>
              </a:solidFill>
            </a:endParaRPr>
          </a:p>
        </p:txBody>
      </p:sp>
      <p:sp>
        <p:nvSpPr>
          <p:cNvPr id="4" name="Text Placeholder 2"/>
          <p:cNvSpPr>
            <a:spLocks noGrp="1"/>
          </p:cNvSpPr>
          <p:nvPr>
            <p:ph type="body" sz="quarter" idx="11"/>
          </p:nvPr>
        </p:nvSpPr>
        <p:spPr/>
        <p:txBody>
          <a:bodyPr/>
          <a:lstStyle/>
          <a:p>
            <a:r>
              <a:rPr lang="en-US" dirty="0" smtClean="0"/>
              <a:t>Geotechnical Investigation </a:t>
            </a:r>
            <a:endParaRPr lang="en-US" dirty="0"/>
          </a:p>
        </p:txBody>
      </p:sp>
    </p:spTree>
    <p:extLst>
      <p:ext uri="{BB962C8B-B14F-4D97-AF65-F5344CB8AC3E}">
        <p14:creationId xmlns:p14="http://schemas.microsoft.com/office/powerpoint/2010/main" val="2808305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360963" y="521799"/>
            <a:ext cx="7464875" cy="619941"/>
          </a:xfrm>
        </p:spPr>
        <p:txBody>
          <a:bodyPr/>
          <a:lstStyle/>
          <a:p>
            <a:r>
              <a:rPr lang="en-US" dirty="0" smtClean="0"/>
              <a:t>Geotechnical Investigation</a:t>
            </a:r>
            <a:endParaRPr lang="en-US" dirty="0"/>
          </a:p>
        </p:txBody>
      </p:sp>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36505" cy="693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076575" y="2828924"/>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5" name="Oval 4"/>
          <p:cNvSpPr/>
          <p:nvPr/>
        </p:nvSpPr>
        <p:spPr>
          <a:xfrm>
            <a:off x="2738437" y="3667124"/>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6" name="Oval 5"/>
          <p:cNvSpPr/>
          <p:nvPr/>
        </p:nvSpPr>
        <p:spPr>
          <a:xfrm>
            <a:off x="5705475" y="3469619"/>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Oval 6"/>
          <p:cNvSpPr/>
          <p:nvPr/>
        </p:nvSpPr>
        <p:spPr>
          <a:xfrm>
            <a:off x="6810375" y="3062286"/>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Oval 7"/>
          <p:cNvSpPr/>
          <p:nvPr/>
        </p:nvSpPr>
        <p:spPr>
          <a:xfrm>
            <a:off x="7405688" y="2533649"/>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Oval 8"/>
          <p:cNvSpPr/>
          <p:nvPr/>
        </p:nvSpPr>
        <p:spPr>
          <a:xfrm>
            <a:off x="4577764" y="1485899"/>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0" name="Oval 9"/>
          <p:cNvSpPr/>
          <p:nvPr/>
        </p:nvSpPr>
        <p:spPr>
          <a:xfrm>
            <a:off x="4900612" y="1800224"/>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1" name="Oval 10"/>
          <p:cNvSpPr/>
          <p:nvPr/>
        </p:nvSpPr>
        <p:spPr>
          <a:xfrm>
            <a:off x="8010525" y="1719261"/>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Oval 12"/>
          <p:cNvSpPr/>
          <p:nvPr/>
        </p:nvSpPr>
        <p:spPr>
          <a:xfrm>
            <a:off x="4253914" y="1141740"/>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4" name="Oval 13"/>
          <p:cNvSpPr/>
          <p:nvPr/>
        </p:nvSpPr>
        <p:spPr>
          <a:xfrm>
            <a:off x="8278227" y="652462"/>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6" name="Oval 15"/>
          <p:cNvSpPr/>
          <p:nvPr/>
        </p:nvSpPr>
        <p:spPr>
          <a:xfrm>
            <a:off x="2862419" y="3224211"/>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Oval 16"/>
          <p:cNvSpPr/>
          <p:nvPr/>
        </p:nvSpPr>
        <p:spPr>
          <a:xfrm>
            <a:off x="3612564" y="868690"/>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8" name="Oval 17"/>
          <p:cNvSpPr/>
          <p:nvPr/>
        </p:nvSpPr>
        <p:spPr>
          <a:xfrm>
            <a:off x="1612314" y="678517"/>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9" name="Oval 18"/>
          <p:cNvSpPr/>
          <p:nvPr/>
        </p:nvSpPr>
        <p:spPr>
          <a:xfrm>
            <a:off x="2726738" y="652461"/>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0" name="Oval 19"/>
          <p:cNvSpPr/>
          <p:nvPr/>
        </p:nvSpPr>
        <p:spPr>
          <a:xfrm>
            <a:off x="6226364" y="3401559"/>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1" name="Oval 20"/>
          <p:cNvSpPr/>
          <p:nvPr/>
        </p:nvSpPr>
        <p:spPr>
          <a:xfrm>
            <a:off x="2545763" y="4304407"/>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2" name="Oval 21"/>
          <p:cNvSpPr/>
          <p:nvPr/>
        </p:nvSpPr>
        <p:spPr>
          <a:xfrm>
            <a:off x="2959446" y="4979971"/>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Oval 22"/>
          <p:cNvSpPr/>
          <p:nvPr/>
        </p:nvSpPr>
        <p:spPr>
          <a:xfrm>
            <a:off x="3612563" y="5773816"/>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4" name="Oval 23"/>
          <p:cNvSpPr/>
          <p:nvPr/>
        </p:nvSpPr>
        <p:spPr>
          <a:xfrm>
            <a:off x="4487277" y="6551738"/>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5" name="Oval 24"/>
          <p:cNvSpPr/>
          <p:nvPr/>
        </p:nvSpPr>
        <p:spPr>
          <a:xfrm>
            <a:off x="270475" y="947131"/>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502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360963" y="521799"/>
            <a:ext cx="7464875" cy="619941"/>
          </a:xfrm>
        </p:spPr>
        <p:txBody>
          <a:bodyPr/>
          <a:lstStyle/>
          <a:p>
            <a:r>
              <a:rPr lang="en-US" dirty="0" smtClean="0"/>
              <a:t>Geotechnical Investigation</a:t>
            </a:r>
            <a:endParaRPr lang="en-US"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24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759387" y="4029066"/>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6" name="Oval 5"/>
          <p:cNvSpPr/>
          <p:nvPr/>
        </p:nvSpPr>
        <p:spPr>
          <a:xfrm>
            <a:off x="2911445" y="419099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Oval 6"/>
          <p:cNvSpPr/>
          <p:nvPr/>
        </p:nvSpPr>
        <p:spPr>
          <a:xfrm>
            <a:off x="4404037" y="2708266"/>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Oval 7"/>
          <p:cNvSpPr/>
          <p:nvPr/>
        </p:nvSpPr>
        <p:spPr>
          <a:xfrm>
            <a:off x="5502587" y="2625706"/>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Oval 8"/>
          <p:cNvSpPr/>
          <p:nvPr/>
        </p:nvSpPr>
        <p:spPr>
          <a:xfrm>
            <a:off x="5321612" y="4043344"/>
            <a:ext cx="180975" cy="161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0" name="Oval 9"/>
          <p:cNvSpPr/>
          <p:nvPr/>
        </p:nvSpPr>
        <p:spPr>
          <a:xfrm>
            <a:off x="3244820" y="351789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1" name="Oval 10"/>
          <p:cNvSpPr/>
          <p:nvPr/>
        </p:nvSpPr>
        <p:spPr>
          <a:xfrm>
            <a:off x="3501995" y="292099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Oval 11"/>
          <p:cNvSpPr/>
          <p:nvPr/>
        </p:nvSpPr>
        <p:spPr>
          <a:xfrm>
            <a:off x="3927445" y="2687619"/>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Oval 12"/>
          <p:cNvSpPr/>
          <p:nvPr/>
        </p:nvSpPr>
        <p:spPr>
          <a:xfrm>
            <a:off x="4404036" y="2490760"/>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4" name="Oval 13"/>
          <p:cNvSpPr/>
          <p:nvPr/>
        </p:nvSpPr>
        <p:spPr>
          <a:xfrm>
            <a:off x="4721195" y="2487584"/>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Oval 14"/>
          <p:cNvSpPr/>
          <p:nvPr/>
        </p:nvSpPr>
        <p:spPr>
          <a:xfrm>
            <a:off x="5210456" y="379729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6" name="Oval 15"/>
          <p:cNvSpPr/>
          <p:nvPr/>
        </p:nvSpPr>
        <p:spPr>
          <a:xfrm>
            <a:off x="5029481" y="2789228"/>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Oval 16"/>
          <p:cNvSpPr/>
          <p:nvPr/>
        </p:nvSpPr>
        <p:spPr>
          <a:xfrm>
            <a:off x="5826095" y="429575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8" name="Oval 17"/>
          <p:cNvSpPr/>
          <p:nvPr/>
        </p:nvSpPr>
        <p:spPr>
          <a:xfrm>
            <a:off x="5494619" y="409254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9" name="Oval 18"/>
          <p:cNvSpPr/>
          <p:nvPr/>
        </p:nvSpPr>
        <p:spPr>
          <a:xfrm>
            <a:off x="6397595" y="445768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0" name="Oval 19"/>
          <p:cNvSpPr/>
          <p:nvPr/>
        </p:nvSpPr>
        <p:spPr>
          <a:xfrm>
            <a:off x="7108795" y="419099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1" name="Oval 20"/>
          <p:cNvSpPr/>
          <p:nvPr/>
        </p:nvSpPr>
        <p:spPr>
          <a:xfrm>
            <a:off x="7877145" y="4194137"/>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2" name="Oval 21"/>
          <p:cNvSpPr/>
          <p:nvPr/>
        </p:nvSpPr>
        <p:spPr>
          <a:xfrm>
            <a:off x="5140637" y="327340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Oval 22"/>
          <p:cNvSpPr/>
          <p:nvPr/>
        </p:nvSpPr>
        <p:spPr>
          <a:xfrm>
            <a:off x="4977094" y="3427403"/>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4" name="Oval 23"/>
          <p:cNvSpPr/>
          <p:nvPr/>
        </p:nvSpPr>
        <p:spPr>
          <a:xfrm>
            <a:off x="5027863" y="3598853"/>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5" name="Oval 24"/>
          <p:cNvSpPr/>
          <p:nvPr/>
        </p:nvSpPr>
        <p:spPr>
          <a:xfrm>
            <a:off x="6702395" y="212089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6" name="Oval 25"/>
          <p:cNvSpPr/>
          <p:nvPr/>
        </p:nvSpPr>
        <p:spPr>
          <a:xfrm>
            <a:off x="5623206" y="2744769"/>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7" name="Oval 26"/>
          <p:cNvSpPr/>
          <p:nvPr/>
        </p:nvSpPr>
        <p:spPr>
          <a:xfrm>
            <a:off x="5578756" y="3271809"/>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8" name="Oval 27"/>
          <p:cNvSpPr/>
          <p:nvPr/>
        </p:nvSpPr>
        <p:spPr>
          <a:xfrm>
            <a:off x="5759731" y="335596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9" name="Oval 28"/>
          <p:cNvSpPr/>
          <p:nvPr/>
        </p:nvSpPr>
        <p:spPr>
          <a:xfrm>
            <a:off x="6307107" y="300670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0" name="Oval 29"/>
          <p:cNvSpPr/>
          <p:nvPr/>
        </p:nvSpPr>
        <p:spPr>
          <a:xfrm>
            <a:off x="6126132" y="316863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1" name="Oval 30"/>
          <p:cNvSpPr/>
          <p:nvPr/>
        </p:nvSpPr>
        <p:spPr>
          <a:xfrm>
            <a:off x="6488082" y="282573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2" name="Oval 31"/>
          <p:cNvSpPr/>
          <p:nvPr/>
        </p:nvSpPr>
        <p:spPr>
          <a:xfrm>
            <a:off x="6669057" y="2538394"/>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3" name="Oval 32"/>
          <p:cNvSpPr/>
          <p:nvPr/>
        </p:nvSpPr>
        <p:spPr>
          <a:xfrm>
            <a:off x="5231124" y="3157499"/>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4" name="Oval 33"/>
          <p:cNvSpPr/>
          <p:nvPr/>
        </p:nvSpPr>
        <p:spPr>
          <a:xfrm>
            <a:off x="5850218" y="300670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5" name="Oval 34"/>
          <p:cNvSpPr/>
          <p:nvPr/>
        </p:nvSpPr>
        <p:spPr>
          <a:xfrm>
            <a:off x="5835900" y="323846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6" name="Oval 35"/>
          <p:cNvSpPr/>
          <p:nvPr/>
        </p:nvSpPr>
        <p:spPr>
          <a:xfrm>
            <a:off x="5067581" y="2409797"/>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7" name="Oval 36"/>
          <p:cNvSpPr/>
          <p:nvPr/>
        </p:nvSpPr>
        <p:spPr>
          <a:xfrm>
            <a:off x="5351743" y="2490759"/>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8" name="Oval 37"/>
          <p:cNvSpPr/>
          <p:nvPr/>
        </p:nvSpPr>
        <p:spPr>
          <a:xfrm>
            <a:off x="5321612" y="2920990"/>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9" name="Oval 38"/>
          <p:cNvSpPr/>
          <p:nvPr/>
        </p:nvSpPr>
        <p:spPr>
          <a:xfrm>
            <a:off x="5383463" y="2708266"/>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40" name="Oval 39"/>
          <p:cNvSpPr/>
          <p:nvPr/>
        </p:nvSpPr>
        <p:spPr>
          <a:xfrm>
            <a:off x="6611907" y="170814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41" name="Oval 40"/>
          <p:cNvSpPr/>
          <p:nvPr/>
        </p:nvSpPr>
        <p:spPr>
          <a:xfrm>
            <a:off x="6273739" y="120014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42" name="Oval 41"/>
          <p:cNvSpPr/>
          <p:nvPr/>
        </p:nvSpPr>
        <p:spPr>
          <a:xfrm>
            <a:off x="3027302" y="5010141"/>
            <a:ext cx="180975" cy="1619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173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141740"/>
            <a:ext cx="8378326" cy="4930381"/>
          </a:xfrm>
        </p:spPr>
        <p:txBody>
          <a:bodyPr>
            <a:normAutofit fontScale="70000" lnSpcReduction="20000"/>
          </a:bodyPr>
          <a:lstStyle/>
          <a:p>
            <a:pPr algn="just"/>
            <a:r>
              <a:rPr lang="en-GB" sz="3400" dirty="0" smtClean="0">
                <a:solidFill>
                  <a:srgbClr val="00688A"/>
                </a:solidFill>
              </a:rPr>
              <a:t>Total </a:t>
            </a:r>
            <a:r>
              <a:rPr lang="en-GB" sz="3400" dirty="0">
                <a:solidFill>
                  <a:srgbClr val="00688A"/>
                </a:solidFill>
              </a:rPr>
              <a:t>survey area of approximately 390,000 hectares. </a:t>
            </a:r>
            <a:r>
              <a:rPr lang="en-GB" sz="3400" dirty="0" smtClean="0">
                <a:solidFill>
                  <a:srgbClr val="00688A"/>
                </a:solidFill>
              </a:rPr>
              <a:t>The </a:t>
            </a:r>
            <a:r>
              <a:rPr lang="en-GB" sz="3400" dirty="0">
                <a:solidFill>
                  <a:srgbClr val="00688A"/>
                </a:solidFill>
              </a:rPr>
              <a:t>survey will enable the following:  </a:t>
            </a:r>
            <a:endParaRPr lang="en-ZA" sz="3400" dirty="0">
              <a:solidFill>
                <a:srgbClr val="00688A"/>
              </a:solidFill>
            </a:endParaRPr>
          </a:p>
          <a:p>
            <a:pPr marL="0" lvl="0" indent="0" algn="just">
              <a:buNone/>
            </a:pPr>
            <a:r>
              <a:rPr lang="en-GB" sz="3400" dirty="0" smtClean="0">
                <a:solidFill>
                  <a:srgbClr val="00688A"/>
                </a:solidFill>
              </a:rPr>
              <a:t>	-	Determination </a:t>
            </a:r>
            <a:r>
              <a:rPr lang="en-GB" sz="3400" dirty="0">
                <a:solidFill>
                  <a:srgbClr val="00688A"/>
                </a:solidFill>
              </a:rPr>
              <a:t>of optimal routes for overhead </a:t>
            </a:r>
            <a:r>
              <a:rPr lang="en-GB" sz="3400" dirty="0" smtClean="0">
                <a:solidFill>
                  <a:srgbClr val="00688A"/>
                </a:solidFill>
              </a:rPr>
              <a:t>	   	   		powerlines</a:t>
            </a:r>
            <a:r>
              <a:rPr lang="en-GB" sz="3400" dirty="0">
                <a:solidFill>
                  <a:srgbClr val="00688A"/>
                </a:solidFill>
              </a:rPr>
              <a:t>, fibre trenches and access(roads</a:t>
            </a:r>
            <a:r>
              <a:rPr lang="en-GB" sz="3400" dirty="0" smtClean="0">
                <a:solidFill>
                  <a:srgbClr val="00688A"/>
                </a:solidFill>
              </a:rPr>
              <a:t>)</a:t>
            </a:r>
            <a:endParaRPr lang="en-ZA" sz="3400" dirty="0">
              <a:solidFill>
                <a:srgbClr val="00688A"/>
              </a:solidFill>
            </a:endParaRPr>
          </a:p>
          <a:p>
            <a:pPr marL="0" lvl="0" indent="0" algn="just">
              <a:buNone/>
            </a:pPr>
            <a:r>
              <a:rPr lang="en-GB" sz="3400" dirty="0" smtClean="0">
                <a:solidFill>
                  <a:srgbClr val="00688A"/>
                </a:solidFill>
              </a:rPr>
              <a:t>	-	Design </a:t>
            </a:r>
            <a:r>
              <a:rPr lang="en-GB" sz="3400" dirty="0">
                <a:solidFill>
                  <a:srgbClr val="00688A"/>
                </a:solidFill>
              </a:rPr>
              <a:t>the geometry of the </a:t>
            </a:r>
            <a:r>
              <a:rPr lang="en-GB" sz="3400" dirty="0" smtClean="0">
                <a:solidFill>
                  <a:srgbClr val="00688A"/>
                </a:solidFill>
              </a:rPr>
              <a:t>roads</a:t>
            </a:r>
            <a:endParaRPr lang="en-ZA" sz="3400" dirty="0">
              <a:solidFill>
                <a:srgbClr val="00688A"/>
              </a:solidFill>
            </a:endParaRPr>
          </a:p>
          <a:p>
            <a:pPr marL="0" lvl="0" indent="0" algn="just">
              <a:buNone/>
            </a:pPr>
            <a:r>
              <a:rPr lang="en-GB" sz="3400" dirty="0" smtClean="0">
                <a:solidFill>
                  <a:srgbClr val="00688A"/>
                </a:solidFill>
              </a:rPr>
              <a:t>	- 	Confirmation that </a:t>
            </a:r>
            <a:r>
              <a:rPr lang="en-GB" sz="3400" dirty="0">
                <a:solidFill>
                  <a:srgbClr val="00688A"/>
                </a:solidFill>
              </a:rPr>
              <a:t>dishes are not located </a:t>
            </a:r>
            <a:r>
              <a:rPr lang="en-GB" sz="3400" dirty="0" smtClean="0">
                <a:solidFill>
                  <a:srgbClr val="00688A"/>
                </a:solidFill>
              </a:rPr>
              <a:t>in harsh 	  	      terrain</a:t>
            </a:r>
            <a:endParaRPr lang="en-ZA" sz="3400" dirty="0">
              <a:solidFill>
                <a:srgbClr val="00688A"/>
              </a:solidFill>
            </a:endParaRPr>
          </a:p>
          <a:p>
            <a:pPr marL="0" lvl="0" indent="0" algn="just">
              <a:buNone/>
            </a:pPr>
            <a:r>
              <a:rPr lang="en-GB" sz="3400" dirty="0" smtClean="0">
                <a:solidFill>
                  <a:srgbClr val="00688A"/>
                </a:solidFill>
              </a:rPr>
              <a:t>	-	Definition </a:t>
            </a:r>
            <a:r>
              <a:rPr lang="en-GB" sz="3400" dirty="0">
                <a:solidFill>
                  <a:srgbClr val="00688A"/>
                </a:solidFill>
              </a:rPr>
              <a:t>of catchment areas for </a:t>
            </a:r>
            <a:r>
              <a:rPr lang="en-GB" sz="3400" dirty="0" err="1">
                <a:solidFill>
                  <a:srgbClr val="00688A"/>
                </a:solidFill>
              </a:rPr>
              <a:t>stormwater</a:t>
            </a:r>
            <a:r>
              <a:rPr lang="en-GB" sz="3400" dirty="0">
                <a:solidFill>
                  <a:srgbClr val="00688A"/>
                </a:solidFill>
              </a:rPr>
              <a:t> </a:t>
            </a:r>
            <a:r>
              <a:rPr lang="en-GB" sz="3400" dirty="0" smtClean="0">
                <a:solidFill>
                  <a:srgbClr val="00688A"/>
                </a:solidFill>
              </a:rPr>
              <a:t>  	  	     		design around </a:t>
            </a:r>
            <a:r>
              <a:rPr lang="en-GB" sz="3400" dirty="0">
                <a:solidFill>
                  <a:srgbClr val="00688A"/>
                </a:solidFill>
              </a:rPr>
              <a:t>the infrastructure and the </a:t>
            </a:r>
            <a:r>
              <a:rPr lang="en-GB" sz="3400" dirty="0" smtClean="0">
                <a:solidFill>
                  <a:srgbClr val="00688A"/>
                </a:solidFill>
              </a:rPr>
              <a:t>dishes  </a:t>
            </a:r>
            <a:endParaRPr lang="en-ZA" sz="3400" dirty="0">
              <a:solidFill>
                <a:srgbClr val="00688A"/>
              </a:solidFill>
            </a:endParaRPr>
          </a:p>
          <a:p>
            <a:pPr marL="0" lvl="0" indent="0" algn="just">
              <a:buNone/>
            </a:pPr>
            <a:r>
              <a:rPr lang="en-GB" sz="3400" dirty="0" smtClean="0">
                <a:solidFill>
                  <a:srgbClr val="00688A"/>
                </a:solidFill>
              </a:rPr>
              <a:t>	-	Definition </a:t>
            </a:r>
            <a:r>
              <a:rPr lang="en-GB" sz="3400" dirty="0">
                <a:solidFill>
                  <a:srgbClr val="00688A"/>
                </a:solidFill>
              </a:rPr>
              <a:t>of catchment areas for </a:t>
            </a:r>
            <a:r>
              <a:rPr lang="en-GB" sz="3400" dirty="0" err="1">
                <a:solidFill>
                  <a:srgbClr val="00688A"/>
                </a:solidFill>
              </a:rPr>
              <a:t>floodline</a:t>
            </a:r>
            <a:r>
              <a:rPr lang="en-GB" sz="3400" dirty="0">
                <a:solidFill>
                  <a:srgbClr val="00688A"/>
                </a:solidFill>
              </a:rPr>
              <a:t> </a:t>
            </a:r>
            <a:r>
              <a:rPr lang="en-GB" sz="3400" dirty="0" smtClean="0">
                <a:solidFill>
                  <a:srgbClr val="00688A"/>
                </a:solidFill>
              </a:rPr>
              <a:t>	  	  	     		analysis</a:t>
            </a:r>
            <a:endParaRPr lang="en-ZA" sz="3400" dirty="0">
              <a:solidFill>
                <a:srgbClr val="00688A"/>
              </a:solidFill>
            </a:endParaRPr>
          </a:p>
          <a:p>
            <a:pPr marL="0" lvl="0" indent="0" algn="just">
              <a:buNone/>
            </a:pPr>
            <a:r>
              <a:rPr lang="en-GB" sz="3400" dirty="0" smtClean="0">
                <a:solidFill>
                  <a:srgbClr val="00688A"/>
                </a:solidFill>
              </a:rPr>
              <a:t>	-	Input </a:t>
            </a:r>
            <a:r>
              <a:rPr lang="en-GB" sz="3400" dirty="0">
                <a:solidFill>
                  <a:srgbClr val="00688A"/>
                </a:solidFill>
              </a:rPr>
              <a:t>to the </a:t>
            </a:r>
            <a:r>
              <a:rPr lang="en-GB" sz="3400" dirty="0" err="1">
                <a:solidFill>
                  <a:srgbClr val="00688A"/>
                </a:solidFill>
              </a:rPr>
              <a:t>geohydrological</a:t>
            </a:r>
            <a:r>
              <a:rPr lang="en-GB" sz="3400" dirty="0">
                <a:solidFill>
                  <a:srgbClr val="00688A"/>
                </a:solidFill>
              </a:rPr>
              <a:t> </a:t>
            </a:r>
            <a:r>
              <a:rPr lang="en-GB" sz="3400" dirty="0" smtClean="0">
                <a:solidFill>
                  <a:srgbClr val="00688A"/>
                </a:solidFill>
              </a:rPr>
              <a:t>study</a:t>
            </a:r>
          </a:p>
          <a:p>
            <a:pPr algn="just"/>
            <a:r>
              <a:rPr lang="en-GB" sz="3400" dirty="0" smtClean="0">
                <a:solidFill>
                  <a:srgbClr val="00688A"/>
                </a:solidFill>
              </a:rPr>
              <a:t>Flying started yesterday – will take approx. 1 week</a:t>
            </a:r>
          </a:p>
          <a:p>
            <a:pPr marL="0" lvl="0" indent="0" algn="just">
              <a:buNone/>
            </a:pPr>
            <a:endParaRPr lang="en-ZA" sz="3400" dirty="0">
              <a:solidFill>
                <a:srgbClr val="00688A"/>
              </a:solidFill>
            </a:endParaRPr>
          </a:p>
          <a:p>
            <a:endParaRPr lang="en-ZA" dirty="0"/>
          </a:p>
        </p:txBody>
      </p:sp>
      <p:sp>
        <p:nvSpPr>
          <p:cNvPr id="3" name="Text Placeholder 2"/>
          <p:cNvSpPr>
            <a:spLocks noGrp="1"/>
          </p:cNvSpPr>
          <p:nvPr>
            <p:ph type="body" sz="quarter" idx="11"/>
          </p:nvPr>
        </p:nvSpPr>
        <p:spPr/>
        <p:txBody>
          <a:bodyPr/>
          <a:lstStyle/>
          <a:p>
            <a:r>
              <a:rPr lang="en-US" dirty="0" smtClean="0"/>
              <a:t>LIDAR Survey of SKA1_MID</a:t>
            </a:r>
            <a:endParaRPr lang="en-US" dirty="0"/>
          </a:p>
        </p:txBody>
      </p:sp>
    </p:spTree>
    <p:extLst>
      <p:ext uri="{BB962C8B-B14F-4D97-AF65-F5344CB8AC3E}">
        <p14:creationId xmlns:p14="http://schemas.microsoft.com/office/powerpoint/2010/main" val="2595592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LIDAR Survey of SKA1_MID</a:t>
            </a:r>
            <a:endParaRPr lang="en-US" dirty="0"/>
          </a:p>
        </p:txBody>
      </p:sp>
      <p:pic>
        <p:nvPicPr>
          <p:cNvPr id="2050" name="Picture 2" descr="C:\Users\ska\AppData\Local\Microsoft\Windows\Temporary Internet Files\Content.Outlook\XKUDPPLD\DEM Study_SA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55" y="1141740"/>
            <a:ext cx="7725103" cy="54526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89075" y="1870813"/>
            <a:ext cx="1797269" cy="4524315"/>
          </a:xfrm>
          <a:prstGeom prst="rect">
            <a:avLst/>
          </a:prstGeom>
          <a:noFill/>
        </p:spPr>
        <p:txBody>
          <a:bodyPr wrap="square" rtlCol="0">
            <a:spAutoFit/>
          </a:bodyPr>
          <a:lstStyle/>
          <a:p>
            <a:pPr marL="95250" lvl="1" indent="-95250">
              <a:buFont typeface="Arial" panose="020B0604020202020204" pitchFamily="34" charset="0"/>
              <a:buChar char="•"/>
            </a:pPr>
            <a:r>
              <a:rPr lang="en-GB" sz="1500" dirty="0" smtClean="0">
                <a:solidFill>
                  <a:srgbClr val="00688A"/>
                </a:solidFill>
              </a:rPr>
              <a:t>Vertical </a:t>
            </a:r>
            <a:r>
              <a:rPr lang="en-GB" sz="1500" dirty="0">
                <a:solidFill>
                  <a:srgbClr val="00688A"/>
                </a:solidFill>
              </a:rPr>
              <a:t>points shall be within a 300mm </a:t>
            </a:r>
            <a:r>
              <a:rPr lang="en-GB" sz="1500" dirty="0" smtClean="0">
                <a:solidFill>
                  <a:srgbClr val="00688A"/>
                </a:solidFill>
              </a:rPr>
              <a:t>accuracy</a:t>
            </a:r>
          </a:p>
          <a:p>
            <a:pPr marL="95250" lvl="1" indent="-95250">
              <a:buFont typeface="Arial" panose="020B0604020202020204" pitchFamily="34" charset="0"/>
              <a:buChar char="•"/>
            </a:pPr>
            <a:r>
              <a:rPr lang="en-GB" sz="1500" dirty="0" smtClean="0">
                <a:solidFill>
                  <a:srgbClr val="00688A"/>
                </a:solidFill>
              </a:rPr>
              <a:t> Horizontal </a:t>
            </a:r>
            <a:r>
              <a:rPr lang="en-GB" sz="1500" dirty="0">
                <a:solidFill>
                  <a:srgbClr val="00688A"/>
                </a:solidFill>
              </a:rPr>
              <a:t>points shall be within a 1000mm </a:t>
            </a:r>
            <a:r>
              <a:rPr lang="en-GB" sz="1500" dirty="0" smtClean="0">
                <a:solidFill>
                  <a:srgbClr val="00688A"/>
                </a:solidFill>
              </a:rPr>
              <a:t>accuracy</a:t>
            </a:r>
          </a:p>
          <a:p>
            <a:pPr marL="95250" lvl="1" indent="-95250">
              <a:buFont typeface="Arial" panose="020B0604020202020204" pitchFamily="34" charset="0"/>
              <a:buChar char="•"/>
            </a:pPr>
            <a:r>
              <a:rPr lang="en-GB" sz="1500" dirty="0" smtClean="0">
                <a:solidFill>
                  <a:srgbClr val="00688A"/>
                </a:solidFill>
              </a:rPr>
              <a:t>The </a:t>
            </a:r>
            <a:r>
              <a:rPr lang="en-GB" sz="1500" dirty="0">
                <a:solidFill>
                  <a:srgbClr val="00688A"/>
                </a:solidFill>
              </a:rPr>
              <a:t>point density shall be a minimum of 1 point per square </a:t>
            </a:r>
            <a:r>
              <a:rPr lang="en-GB" sz="1500" dirty="0" smtClean="0">
                <a:solidFill>
                  <a:srgbClr val="00688A"/>
                </a:solidFill>
              </a:rPr>
              <a:t>meter</a:t>
            </a:r>
          </a:p>
          <a:p>
            <a:pPr marL="95250" lvl="1" indent="-95250">
              <a:buFont typeface="Arial" panose="020B0604020202020204" pitchFamily="34" charset="0"/>
              <a:buChar char="•"/>
            </a:pPr>
            <a:r>
              <a:rPr lang="en-GB" sz="1500" dirty="0" smtClean="0">
                <a:solidFill>
                  <a:srgbClr val="00688A"/>
                </a:solidFill>
              </a:rPr>
              <a:t>The </a:t>
            </a:r>
            <a:r>
              <a:rPr lang="en-GB" sz="1500" dirty="0">
                <a:solidFill>
                  <a:srgbClr val="00688A"/>
                </a:solidFill>
              </a:rPr>
              <a:t>image pixel resolution will be 30cm </a:t>
            </a:r>
            <a:endParaRPr lang="en-GB" sz="1500" dirty="0" smtClean="0">
              <a:solidFill>
                <a:srgbClr val="00688A"/>
              </a:solidFill>
            </a:endParaRPr>
          </a:p>
          <a:p>
            <a:pPr marL="95250" lvl="1" indent="-95250">
              <a:buFont typeface="Arial" panose="020B0604020202020204" pitchFamily="34" charset="0"/>
              <a:buChar char="•"/>
            </a:pPr>
            <a:r>
              <a:rPr lang="en-GB" sz="1500" dirty="0" smtClean="0">
                <a:solidFill>
                  <a:srgbClr val="00688A"/>
                </a:solidFill>
              </a:rPr>
              <a:t>Contour </a:t>
            </a:r>
            <a:r>
              <a:rPr lang="en-GB" sz="1500" dirty="0">
                <a:solidFill>
                  <a:srgbClr val="00688A"/>
                </a:solidFill>
              </a:rPr>
              <a:t>interval shall be </a:t>
            </a:r>
            <a:r>
              <a:rPr lang="en-GB" sz="1500" dirty="0" smtClean="0">
                <a:solidFill>
                  <a:srgbClr val="00688A"/>
                </a:solidFill>
              </a:rPr>
              <a:t>0.5m</a:t>
            </a:r>
            <a:r>
              <a:rPr lang="en-GB" sz="1500" b="1" dirty="0" smtClean="0">
                <a:solidFill>
                  <a:srgbClr val="00688A"/>
                </a:solidFill>
              </a:rPr>
              <a:t>, </a:t>
            </a:r>
            <a:r>
              <a:rPr lang="en-GB" sz="1500" dirty="0" smtClean="0">
                <a:solidFill>
                  <a:srgbClr val="00688A"/>
                </a:solidFill>
              </a:rPr>
              <a:t>1m </a:t>
            </a:r>
            <a:r>
              <a:rPr lang="en-GB" sz="1500" dirty="0">
                <a:solidFill>
                  <a:srgbClr val="00688A"/>
                </a:solidFill>
              </a:rPr>
              <a:t>and </a:t>
            </a:r>
            <a:r>
              <a:rPr lang="en-US" sz="1500" dirty="0" smtClean="0">
                <a:solidFill>
                  <a:srgbClr val="00688A"/>
                </a:solidFill>
              </a:rPr>
              <a:t>2m</a:t>
            </a:r>
            <a:endParaRPr lang="en-ZA" sz="1500" dirty="0">
              <a:solidFill>
                <a:srgbClr val="00688A"/>
              </a:solidFill>
            </a:endParaRPr>
          </a:p>
          <a:p>
            <a:endParaRPr lang="en-ZA" dirty="0"/>
          </a:p>
        </p:txBody>
      </p:sp>
    </p:spTree>
    <p:extLst>
      <p:ext uri="{BB962C8B-B14F-4D97-AF65-F5344CB8AC3E}">
        <p14:creationId xmlns:p14="http://schemas.microsoft.com/office/powerpoint/2010/main" val="24345544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92772"/>
            <a:ext cx="8378326" cy="4906147"/>
          </a:xfrm>
        </p:spPr>
        <p:txBody>
          <a:bodyPr>
            <a:normAutofit fontScale="77500" lnSpcReduction="20000"/>
          </a:bodyPr>
          <a:lstStyle/>
          <a:p>
            <a:pPr algn="just"/>
            <a:r>
              <a:rPr lang="en-GB" dirty="0" smtClean="0">
                <a:solidFill>
                  <a:srgbClr val="00688A"/>
                </a:solidFill>
              </a:rPr>
              <a:t>Study covers full </a:t>
            </a:r>
            <a:r>
              <a:rPr lang="en-GB" dirty="0">
                <a:solidFill>
                  <a:srgbClr val="00688A"/>
                </a:solidFill>
              </a:rPr>
              <a:t>extent of the SKA1_MID construction </a:t>
            </a:r>
            <a:r>
              <a:rPr lang="en-GB" dirty="0" smtClean="0">
                <a:solidFill>
                  <a:srgbClr val="00688A"/>
                </a:solidFill>
              </a:rPr>
              <a:t>area</a:t>
            </a:r>
          </a:p>
          <a:p>
            <a:pPr algn="just"/>
            <a:r>
              <a:rPr lang="en-GB" dirty="0">
                <a:solidFill>
                  <a:srgbClr val="00688A"/>
                </a:solidFill>
              </a:rPr>
              <a:t>The purpose of the study is to: </a:t>
            </a:r>
            <a:endParaRPr lang="en-ZA" dirty="0">
              <a:solidFill>
                <a:srgbClr val="00688A"/>
              </a:solidFill>
            </a:endParaRPr>
          </a:p>
          <a:p>
            <a:pPr marL="0" lvl="0" indent="0" algn="just">
              <a:buNone/>
            </a:pPr>
            <a:r>
              <a:rPr lang="en-GB" dirty="0" smtClean="0">
                <a:solidFill>
                  <a:srgbClr val="00688A"/>
                </a:solidFill>
              </a:rPr>
              <a:t>	- Assess </a:t>
            </a:r>
            <a:r>
              <a:rPr lang="en-GB" dirty="0">
                <a:solidFill>
                  <a:srgbClr val="00688A"/>
                </a:solidFill>
              </a:rPr>
              <a:t>the groundwater </a:t>
            </a:r>
            <a:r>
              <a:rPr lang="en-GB" dirty="0" smtClean="0">
                <a:solidFill>
                  <a:srgbClr val="00688A"/>
                </a:solidFill>
              </a:rPr>
              <a:t>capacity &amp; content </a:t>
            </a:r>
            <a:endParaRPr lang="en-ZA" dirty="0">
              <a:solidFill>
                <a:srgbClr val="00688A"/>
              </a:solidFill>
            </a:endParaRPr>
          </a:p>
          <a:p>
            <a:pPr marL="0" lvl="0" indent="0" algn="just">
              <a:buNone/>
            </a:pPr>
            <a:r>
              <a:rPr lang="en-GB" dirty="0" smtClean="0">
                <a:solidFill>
                  <a:srgbClr val="00688A"/>
                </a:solidFill>
              </a:rPr>
              <a:t>	- Assess </a:t>
            </a:r>
            <a:r>
              <a:rPr lang="en-GB" dirty="0">
                <a:solidFill>
                  <a:srgbClr val="00688A"/>
                </a:solidFill>
              </a:rPr>
              <a:t>the impact of abstraction on the </a:t>
            </a:r>
            <a:r>
              <a:rPr lang="en-GB" dirty="0" smtClean="0">
                <a:solidFill>
                  <a:srgbClr val="00688A"/>
                </a:solidFill>
              </a:rPr>
              <a:t>resources</a:t>
            </a:r>
            <a:endParaRPr lang="en-ZA" dirty="0">
              <a:solidFill>
                <a:srgbClr val="00688A"/>
              </a:solidFill>
            </a:endParaRPr>
          </a:p>
          <a:p>
            <a:pPr marL="0" lvl="0" indent="0" algn="just">
              <a:buNone/>
            </a:pPr>
            <a:r>
              <a:rPr lang="en-GB" dirty="0" smtClean="0">
                <a:solidFill>
                  <a:srgbClr val="00688A"/>
                </a:solidFill>
              </a:rPr>
              <a:t>	- Determine </a:t>
            </a:r>
            <a:r>
              <a:rPr lang="en-GB" dirty="0">
                <a:solidFill>
                  <a:srgbClr val="00688A"/>
                </a:solidFill>
              </a:rPr>
              <a:t>the </a:t>
            </a:r>
            <a:r>
              <a:rPr lang="en-GB" dirty="0" err="1">
                <a:solidFill>
                  <a:srgbClr val="00688A"/>
                </a:solidFill>
              </a:rPr>
              <a:t>floodlines</a:t>
            </a:r>
            <a:r>
              <a:rPr lang="en-GB" dirty="0">
                <a:solidFill>
                  <a:srgbClr val="00688A"/>
                </a:solidFill>
              </a:rPr>
              <a:t> for various rainfall return </a:t>
            </a:r>
            <a:r>
              <a:rPr lang="en-GB" dirty="0" smtClean="0">
                <a:solidFill>
                  <a:srgbClr val="00688A"/>
                </a:solidFill>
              </a:rPr>
              <a:t> 	   	   intervals and </a:t>
            </a:r>
            <a:r>
              <a:rPr lang="en-GB" dirty="0">
                <a:solidFill>
                  <a:srgbClr val="00688A"/>
                </a:solidFill>
              </a:rPr>
              <a:t>associated risks; and</a:t>
            </a:r>
            <a:endParaRPr lang="en-ZA" dirty="0">
              <a:solidFill>
                <a:srgbClr val="00688A"/>
              </a:solidFill>
            </a:endParaRPr>
          </a:p>
          <a:p>
            <a:pPr marL="0" lvl="0" indent="0" algn="just">
              <a:buNone/>
            </a:pPr>
            <a:r>
              <a:rPr lang="en-GB" dirty="0" smtClean="0">
                <a:solidFill>
                  <a:srgbClr val="00688A"/>
                </a:solidFill>
              </a:rPr>
              <a:t>	- Use </a:t>
            </a:r>
            <a:r>
              <a:rPr lang="en-GB" dirty="0">
                <a:solidFill>
                  <a:srgbClr val="00688A"/>
                </a:solidFill>
              </a:rPr>
              <a:t>the groundwater information compiled </a:t>
            </a:r>
            <a:r>
              <a:rPr lang="en-GB" dirty="0" smtClean="0">
                <a:solidFill>
                  <a:srgbClr val="00688A"/>
                </a:solidFill>
              </a:rPr>
              <a:t>as </a:t>
            </a:r>
            <a:r>
              <a:rPr lang="en-GB" dirty="0">
                <a:solidFill>
                  <a:srgbClr val="00688A"/>
                </a:solidFill>
              </a:rPr>
              <a:t>input </a:t>
            </a:r>
            <a:r>
              <a:rPr lang="en-GB" dirty="0" smtClean="0">
                <a:solidFill>
                  <a:srgbClr val="00688A"/>
                </a:solidFill>
              </a:rPr>
              <a:t>	   for </a:t>
            </a:r>
            <a:r>
              <a:rPr lang="en-GB" dirty="0">
                <a:solidFill>
                  <a:srgbClr val="00688A"/>
                </a:solidFill>
              </a:rPr>
              <a:t>the water </a:t>
            </a:r>
            <a:r>
              <a:rPr lang="en-GB" dirty="0" smtClean="0">
                <a:solidFill>
                  <a:srgbClr val="00688A"/>
                </a:solidFill>
              </a:rPr>
              <a:t>use &amp; waste management license 	   	   applications</a:t>
            </a:r>
            <a:endParaRPr lang="en-ZA" dirty="0">
              <a:solidFill>
                <a:srgbClr val="00688A"/>
              </a:solidFill>
            </a:endParaRPr>
          </a:p>
          <a:p>
            <a:pPr algn="just"/>
            <a:r>
              <a:rPr lang="en-GB" dirty="0" smtClean="0">
                <a:solidFill>
                  <a:srgbClr val="00688A"/>
                </a:solidFill>
              </a:rPr>
              <a:t>There </a:t>
            </a:r>
            <a:r>
              <a:rPr lang="en-GB" dirty="0">
                <a:solidFill>
                  <a:srgbClr val="00688A"/>
                </a:solidFill>
              </a:rPr>
              <a:t>are a total of twenty four (24) boreholes for the </a:t>
            </a:r>
            <a:r>
              <a:rPr lang="en-GB" dirty="0" err="1">
                <a:solidFill>
                  <a:srgbClr val="00688A"/>
                </a:solidFill>
              </a:rPr>
              <a:t>MeerKAT</a:t>
            </a:r>
            <a:r>
              <a:rPr lang="en-GB" dirty="0">
                <a:solidFill>
                  <a:srgbClr val="00688A"/>
                </a:solidFill>
              </a:rPr>
              <a:t> project, with a total estimated yield of 574kl/day. For SKA1_MID, the total estimated demand for construction and portable water use is 700kl/day</a:t>
            </a:r>
            <a:endParaRPr lang="en-ZA" dirty="0">
              <a:solidFill>
                <a:srgbClr val="00688A"/>
              </a:solidFill>
            </a:endParaRPr>
          </a:p>
          <a:p>
            <a:pPr marL="0" indent="0">
              <a:buNone/>
            </a:pPr>
            <a:endParaRPr lang="en-ZA" dirty="0">
              <a:solidFill>
                <a:srgbClr val="00688A"/>
              </a:solidFill>
            </a:endParaRPr>
          </a:p>
        </p:txBody>
      </p:sp>
      <p:sp>
        <p:nvSpPr>
          <p:cNvPr id="3" name="Text Placeholder 2"/>
          <p:cNvSpPr>
            <a:spLocks noGrp="1"/>
          </p:cNvSpPr>
          <p:nvPr>
            <p:ph type="body" sz="quarter" idx="11"/>
          </p:nvPr>
        </p:nvSpPr>
        <p:spPr>
          <a:xfrm>
            <a:off x="360963" y="521799"/>
            <a:ext cx="7710981" cy="619941"/>
          </a:xfrm>
        </p:spPr>
        <p:txBody>
          <a:bodyPr/>
          <a:lstStyle/>
          <a:p>
            <a:r>
              <a:rPr lang="en-US" dirty="0" err="1" smtClean="0"/>
              <a:t>Geohydrological</a:t>
            </a:r>
            <a:r>
              <a:rPr lang="en-US" dirty="0" smtClean="0"/>
              <a:t> Study &amp; </a:t>
            </a:r>
            <a:r>
              <a:rPr lang="en-US" dirty="0" err="1" smtClean="0"/>
              <a:t>Floodline</a:t>
            </a:r>
            <a:endParaRPr lang="en-US" dirty="0"/>
          </a:p>
        </p:txBody>
      </p:sp>
    </p:spTree>
    <p:extLst>
      <p:ext uri="{BB962C8B-B14F-4D97-AF65-F5344CB8AC3E}">
        <p14:creationId xmlns:p14="http://schemas.microsoft.com/office/powerpoint/2010/main" val="33071889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4" y="521799"/>
            <a:ext cx="7143422" cy="619941"/>
          </a:xfrm>
        </p:spPr>
        <p:txBody>
          <a:bodyPr/>
          <a:lstStyle/>
          <a:p>
            <a:r>
              <a:rPr lang="en-US" dirty="0" smtClean="0"/>
              <a:t>Land &amp; servitudes</a:t>
            </a:r>
            <a:endParaRPr lang="en-ZA" dirty="0"/>
          </a:p>
        </p:txBody>
      </p:sp>
      <p:pic>
        <p:nvPicPr>
          <p:cNvPr id="4" name="Picture 3"/>
          <p:cNvPicPr/>
          <p:nvPr/>
        </p:nvPicPr>
        <p:blipFill>
          <a:blip r:embed="rId3"/>
          <a:stretch>
            <a:fillRect/>
          </a:stretch>
        </p:blipFill>
        <p:spPr>
          <a:xfrm>
            <a:off x="611188" y="1341438"/>
            <a:ext cx="7489825" cy="511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606884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107950" y="339725"/>
            <a:ext cx="777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defRPr/>
            </a:pPr>
            <a:r>
              <a:rPr lang="en-US" sz="3200" b="1" dirty="0" smtClean="0">
                <a:solidFill>
                  <a:srgbClr val="FFFFFF"/>
                </a:solidFill>
                <a:latin typeface="Arial"/>
                <a:cs typeface="+mj-cs"/>
              </a:rPr>
              <a:t>Other hosting issues</a:t>
            </a:r>
            <a:endParaRPr lang="en-US" sz="3200" b="1" dirty="0">
              <a:solidFill>
                <a:srgbClr val="FFFFFF"/>
              </a:solidFill>
              <a:latin typeface="Arial"/>
              <a:cs typeface="+mj-cs"/>
            </a:endParaRPr>
          </a:p>
        </p:txBody>
      </p:sp>
      <p:sp>
        <p:nvSpPr>
          <p:cNvPr id="4" name="Rectangle 3"/>
          <p:cNvSpPr>
            <a:spLocks noChangeArrowheads="1"/>
          </p:cNvSpPr>
          <p:nvPr/>
        </p:nvSpPr>
        <p:spPr bwMode="auto">
          <a:xfrm>
            <a:off x="472966" y="1261241"/>
            <a:ext cx="8008882" cy="484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800100" indent="-34290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defRPr/>
            </a:pPr>
            <a:r>
              <a:rPr lang="en-US" altLang="en-US" sz="2050" dirty="0" smtClean="0">
                <a:solidFill>
                  <a:srgbClr val="00688A"/>
                </a:solidFill>
              </a:rPr>
              <a:t>SKA / </a:t>
            </a:r>
            <a:r>
              <a:rPr lang="en-US" altLang="en-US" sz="2050" dirty="0" err="1" smtClean="0">
                <a:solidFill>
                  <a:srgbClr val="00688A"/>
                </a:solidFill>
              </a:rPr>
              <a:t>MeerKAT</a:t>
            </a:r>
            <a:r>
              <a:rPr lang="en-US" altLang="en-US" sz="2050" dirty="0" smtClean="0">
                <a:solidFill>
                  <a:srgbClr val="00688A"/>
                </a:solidFill>
              </a:rPr>
              <a:t> is Strategic Integrated Project (SIP 16) as part of the Infrastructure Development Act which is overseen by the Presidential Infrastructure Coordinating Commission (PICC)</a:t>
            </a:r>
            <a:endParaRPr lang="en-US" altLang="en-US" sz="2050" dirty="0">
              <a:solidFill>
                <a:srgbClr val="00688A"/>
              </a:solidFill>
            </a:endParaRPr>
          </a:p>
          <a:p>
            <a:pPr algn="just">
              <a:defRPr/>
            </a:pPr>
            <a:r>
              <a:rPr lang="en-US" altLang="en-US" sz="2050" dirty="0" smtClean="0">
                <a:solidFill>
                  <a:srgbClr val="00688A"/>
                </a:solidFill>
              </a:rPr>
              <a:t>National Department of Environmental Affairs has appointed the CSIR to undertake SEA .  </a:t>
            </a:r>
          </a:p>
          <a:p>
            <a:pPr algn="just">
              <a:defRPr/>
            </a:pPr>
            <a:r>
              <a:rPr lang="en-US" altLang="en-US" sz="2050" dirty="0" smtClean="0">
                <a:solidFill>
                  <a:srgbClr val="00688A"/>
                </a:solidFill>
              </a:rPr>
              <a:t>SEA will include socio-economic impact study of SKA1_MID as well as specialist studies (flora, fauna, heritage, archeological etc.)</a:t>
            </a:r>
          </a:p>
          <a:p>
            <a:pPr algn="just">
              <a:defRPr/>
            </a:pPr>
            <a:r>
              <a:rPr lang="en-US" altLang="en-US" sz="2050" dirty="0" smtClean="0">
                <a:solidFill>
                  <a:srgbClr val="00688A"/>
                </a:solidFill>
              </a:rPr>
              <a:t>Integrated Management Plan to be submitted to South African Cabinet for approval by mid 2016.  This IMP will be implemented during construction and operations (IMP = environmental authorization)</a:t>
            </a:r>
          </a:p>
          <a:p>
            <a:pPr algn="just">
              <a:defRPr/>
            </a:pPr>
            <a:r>
              <a:rPr lang="en-US" altLang="en-US" sz="2050" dirty="0" smtClean="0">
                <a:solidFill>
                  <a:srgbClr val="00688A"/>
                </a:solidFill>
              </a:rPr>
              <a:t>Land Management Plan to be included in IMP</a:t>
            </a:r>
          </a:p>
          <a:p>
            <a:pPr algn="just">
              <a:defRPr/>
            </a:pPr>
            <a:r>
              <a:rPr lang="en-US" altLang="en-US" sz="2050" dirty="0" smtClean="0">
                <a:solidFill>
                  <a:srgbClr val="00688A"/>
                </a:solidFill>
              </a:rPr>
              <a:t>DEA looking at declaring “Core” area as Conservation area</a:t>
            </a:r>
          </a:p>
          <a:p>
            <a:pPr algn="just">
              <a:defRPr/>
            </a:pPr>
            <a:r>
              <a:rPr lang="en-US" altLang="en-US" sz="2050" dirty="0" smtClean="0">
                <a:solidFill>
                  <a:srgbClr val="00688A"/>
                </a:solidFill>
              </a:rPr>
              <a:t>Public participation process is commencing this week in the area</a:t>
            </a:r>
          </a:p>
          <a:p>
            <a:pPr marL="0" indent="0" algn="just">
              <a:buNone/>
              <a:defRPr/>
            </a:pPr>
            <a:endParaRPr lang="en-US" altLang="en-US" sz="2050" dirty="0" smtClean="0">
              <a:solidFill>
                <a:srgbClr val="1D528D"/>
              </a:solidFill>
            </a:endParaRPr>
          </a:p>
          <a:p>
            <a:pPr marL="0" indent="0">
              <a:buFontTx/>
              <a:buNone/>
              <a:defRPr/>
            </a:pPr>
            <a:r>
              <a:rPr lang="en-US" altLang="en-US" sz="1800" dirty="0">
                <a:solidFill>
                  <a:srgbClr val="1D528D"/>
                </a:solidFill>
              </a:rPr>
              <a:t>	</a:t>
            </a:r>
            <a:endParaRPr lang="en-US" altLang="en-US" sz="1800" dirty="0" smtClean="0">
              <a:solidFill>
                <a:srgbClr val="1D528D"/>
              </a:solidFill>
            </a:endParaRPr>
          </a:p>
        </p:txBody>
      </p:sp>
      <p:sp>
        <p:nvSpPr>
          <p:cNvPr id="3" name="Text Placeholder 2"/>
          <p:cNvSpPr>
            <a:spLocks noGrp="1"/>
          </p:cNvSpPr>
          <p:nvPr>
            <p:ph type="body" sz="quarter" idx="11"/>
          </p:nvPr>
        </p:nvSpPr>
        <p:spPr>
          <a:xfrm>
            <a:off x="360964" y="521799"/>
            <a:ext cx="7395670" cy="619941"/>
          </a:xfrm>
        </p:spPr>
        <p:txBody>
          <a:bodyPr/>
          <a:lstStyle/>
          <a:p>
            <a:r>
              <a:rPr lang="en-US" dirty="0" smtClean="0"/>
              <a:t>Strategic Environmental Assessment</a:t>
            </a:r>
            <a:endParaRPr lang="en-ZA" dirty="0"/>
          </a:p>
        </p:txBody>
      </p:sp>
    </p:spTree>
    <p:extLst>
      <p:ext uri="{BB962C8B-B14F-4D97-AF65-F5344CB8AC3E}">
        <p14:creationId xmlns:p14="http://schemas.microsoft.com/office/powerpoint/2010/main" val="2712332876"/>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141740"/>
            <a:ext cx="8378326" cy="5259060"/>
          </a:xfrm>
        </p:spPr>
        <p:txBody>
          <a:bodyPr>
            <a:noAutofit/>
          </a:bodyPr>
          <a:lstStyle/>
          <a:p>
            <a:pPr marL="0" indent="0">
              <a:buNone/>
            </a:pPr>
            <a:r>
              <a:rPr lang="en-US" sz="2200" b="1" dirty="0" smtClean="0">
                <a:solidFill>
                  <a:srgbClr val="00688A"/>
                </a:solidFill>
              </a:rPr>
              <a:t>SKA EMC/EMI Standards</a:t>
            </a:r>
            <a:endParaRPr lang="en-ZA" sz="2200" b="1" dirty="0" smtClean="0">
              <a:solidFill>
                <a:srgbClr val="00688A"/>
              </a:solidFill>
            </a:endParaRPr>
          </a:p>
          <a:p>
            <a:pPr marL="0" indent="0">
              <a:buNone/>
            </a:pPr>
            <a:r>
              <a:rPr lang="en-ZA" sz="2200" dirty="0" smtClean="0">
                <a:solidFill>
                  <a:srgbClr val="00688A"/>
                </a:solidFill>
              </a:rPr>
              <a:t>The </a:t>
            </a:r>
            <a:r>
              <a:rPr lang="en-ZA" sz="2200" dirty="0">
                <a:solidFill>
                  <a:srgbClr val="00688A"/>
                </a:solidFill>
              </a:rPr>
              <a:t>i</a:t>
            </a:r>
            <a:r>
              <a:rPr lang="en-ZA" sz="2200" dirty="0" smtClean="0">
                <a:solidFill>
                  <a:srgbClr val="00688A"/>
                </a:solidFill>
              </a:rPr>
              <a:t>mpact on INFRA of the new Protection and Threshold levels includes:</a:t>
            </a:r>
          </a:p>
          <a:p>
            <a:pPr algn="just"/>
            <a:r>
              <a:rPr lang="en-ZA" sz="2200" dirty="0" smtClean="0">
                <a:solidFill>
                  <a:srgbClr val="00688A"/>
                </a:solidFill>
              </a:rPr>
              <a:t>PDR Design assumptions need to be re-assessed (based on SARAS standards)</a:t>
            </a:r>
          </a:p>
          <a:p>
            <a:pPr algn="just"/>
            <a:r>
              <a:rPr lang="en-ZA" sz="2200" dirty="0" smtClean="0">
                <a:solidFill>
                  <a:srgbClr val="00688A"/>
                </a:solidFill>
              </a:rPr>
              <a:t>INFRA SA will need to  assess impact on designs of some of the sub-elements e.g. Power to Spiral Arms, MV switching equipment in KAPB.</a:t>
            </a:r>
          </a:p>
          <a:p>
            <a:pPr algn="just"/>
            <a:r>
              <a:rPr lang="en-ZA" sz="2200" dirty="0" smtClean="0">
                <a:solidFill>
                  <a:srgbClr val="00688A"/>
                </a:solidFill>
              </a:rPr>
              <a:t>Infrastructure delivered for </a:t>
            </a:r>
            <a:r>
              <a:rPr lang="en-ZA" sz="2200" dirty="0" err="1" smtClean="0">
                <a:solidFill>
                  <a:srgbClr val="00688A"/>
                </a:solidFill>
              </a:rPr>
              <a:t>MeerKAT</a:t>
            </a:r>
            <a:r>
              <a:rPr lang="en-ZA" sz="2200" dirty="0" smtClean="0">
                <a:solidFill>
                  <a:srgbClr val="00688A"/>
                </a:solidFill>
              </a:rPr>
              <a:t> will remain in accordance with SARAS standard – otherwise everything has to be requalified </a:t>
            </a:r>
          </a:p>
        </p:txBody>
      </p:sp>
      <p:sp>
        <p:nvSpPr>
          <p:cNvPr id="6" name="Text Placeholder 2"/>
          <p:cNvSpPr>
            <a:spLocks noGrp="1"/>
          </p:cNvSpPr>
          <p:nvPr>
            <p:ph type="body" sz="quarter" idx="11"/>
          </p:nvPr>
        </p:nvSpPr>
        <p:spPr>
          <a:xfrm>
            <a:off x="360963" y="521799"/>
            <a:ext cx="7381749" cy="619941"/>
          </a:xfrm>
        </p:spPr>
        <p:txBody>
          <a:bodyPr/>
          <a:lstStyle/>
          <a:p>
            <a:pPr marL="0" lvl="1" indent="0">
              <a:buNone/>
            </a:pPr>
            <a:r>
              <a:rPr lang="en-US" sz="3200" b="1" dirty="0"/>
              <a:t>Main </a:t>
            </a:r>
            <a:r>
              <a:rPr lang="en-US" sz="3200" b="1" dirty="0" smtClean="0"/>
              <a:t>Risks / Uncertainties</a:t>
            </a:r>
            <a:endParaRPr lang="en-US" dirty="0"/>
          </a:p>
        </p:txBody>
      </p:sp>
    </p:spTree>
    <p:extLst>
      <p:ext uri="{BB962C8B-B14F-4D97-AF65-F5344CB8AC3E}">
        <p14:creationId xmlns:p14="http://schemas.microsoft.com/office/powerpoint/2010/main" val="151871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65274"/>
            <a:ext cx="8378326" cy="5244708"/>
          </a:xfrm>
        </p:spPr>
        <p:txBody>
          <a:bodyPr>
            <a:normAutofit lnSpcReduction="10000"/>
          </a:bodyPr>
          <a:lstStyle/>
          <a:p>
            <a:pPr marL="0" indent="0" algn="just">
              <a:buNone/>
              <a:defRPr/>
            </a:pPr>
            <a:r>
              <a:rPr lang="en-US" sz="2000" b="1" dirty="0" smtClean="0">
                <a:solidFill>
                  <a:srgbClr val="00688A"/>
                </a:solidFill>
                <a:latin typeface="Arial" pitchFamily="34" charset="0"/>
                <a:cs typeface="Arial" pitchFamily="34" charset="0"/>
              </a:rPr>
              <a:t>INTEGRATED SCHEDULE</a:t>
            </a:r>
          </a:p>
          <a:p>
            <a:pPr algn="just">
              <a:defRPr/>
            </a:pPr>
            <a:r>
              <a:rPr lang="en-US" sz="2000" b="1" dirty="0" smtClean="0">
                <a:solidFill>
                  <a:srgbClr val="00688A"/>
                </a:solidFill>
                <a:latin typeface="Arial" pitchFamily="34" charset="0"/>
                <a:cs typeface="Arial" pitchFamily="34" charset="0"/>
              </a:rPr>
              <a:t>Inter-dependencies</a:t>
            </a:r>
            <a:r>
              <a:rPr lang="en-US" sz="2000" dirty="0" smtClean="0">
                <a:solidFill>
                  <a:srgbClr val="00688A"/>
                </a:solidFill>
                <a:latin typeface="Arial" pitchFamily="34" charset="0"/>
                <a:cs typeface="Arial" pitchFamily="34" charset="0"/>
              </a:rPr>
              <a:t> between land acquisition </a:t>
            </a:r>
            <a:r>
              <a:rPr lang="en-US" sz="2000" dirty="0" err="1" smtClean="0">
                <a:solidFill>
                  <a:srgbClr val="00688A"/>
                </a:solidFill>
                <a:latin typeface="Arial" pitchFamily="34" charset="0"/>
                <a:cs typeface="Arial" pitchFamily="34" charset="0"/>
              </a:rPr>
              <a:t>programme</a:t>
            </a:r>
            <a:r>
              <a:rPr lang="en-US" sz="2000" dirty="0" smtClean="0">
                <a:solidFill>
                  <a:srgbClr val="00688A"/>
                </a:solidFill>
                <a:latin typeface="Arial" pitchFamily="34" charset="0"/>
                <a:cs typeface="Arial" pitchFamily="34" charset="0"/>
              </a:rPr>
              <a:t>, site studies, design work, Strategic Environmental Assessment &amp; specialist studies, construction licenses etc.  Being managed by SKA SA</a:t>
            </a:r>
          </a:p>
          <a:p>
            <a:pPr algn="just">
              <a:defRPr/>
            </a:pPr>
            <a:r>
              <a:rPr lang="en-US" sz="2000" dirty="0" smtClean="0">
                <a:solidFill>
                  <a:srgbClr val="00688A"/>
                </a:solidFill>
                <a:latin typeface="Arial" pitchFamily="34" charset="0"/>
                <a:cs typeface="Arial" pitchFamily="34" charset="0"/>
              </a:rPr>
              <a:t>Potential delays in accessing privately owned land to undertake specialist studies (</a:t>
            </a:r>
            <a:r>
              <a:rPr lang="en-US" sz="2000" dirty="0" err="1" smtClean="0">
                <a:solidFill>
                  <a:srgbClr val="00688A"/>
                </a:solidFill>
                <a:latin typeface="Arial" pitchFamily="34" charset="0"/>
                <a:cs typeface="Arial" pitchFamily="34" charset="0"/>
              </a:rPr>
              <a:t>geotech</a:t>
            </a:r>
            <a:r>
              <a:rPr lang="en-US" sz="2000" dirty="0" smtClean="0">
                <a:solidFill>
                  <a:srgbClr val="00688A"/>
                </a:solidFill>
                <a:latin typeface="Arial" pitchFamily="34" charset="0"/>
                <a:cs typeface="Arial" pitchFamily="34" charset="0"/>
              </a:rPr>
              <a:t>, </a:t>
            </a:r>
            <a:r>
              <a:rPr lang="en-US" sz="2000" dirty="0" err="1" smtClean="0">
                <a:solidFill>
                  <a:srgbClr val="00688A"/>
                </a:solidFill>
                <a:latin typeface="Arial" pitchFamily="34" charset="0"/>
                <a:cs typeface="Arial" pitchFamily="34" charset="0"/>
              </a:rPr>
              <a:t>geohydrological</a:t>
            </a:r>
            <a:r>
              <a:rPr lang="en-US" sz="2000" dirty="0" smtClean="0">
                <a:solidFill>
                  <a:srgbClr val="00688A"/>
                </a:solidFill>
                <a:latin typeface="Arial" pitchFamily="34" charset="0"/>
                <a:cs typeface="Arial" pitchFamily="34" charset="0"/>
              </a:rPr>
              <a:t> study)</a:t>
            </a:r>
          </a:p>
          <a:p>
            <a:pPr marL="0" indent="0" algn="just">
              <a:buNone/>
              <a:defRPr/>
            </a:pPr>
            <a:endParaRPr lang="en-US" sz="2000" b="1" dirty="0" smtClean="0">
              <a:solidFill>
                <a:srgbClr val="00688A"/>
              </a:solidFill>
              <a:latin typeface="Arial" pitchFamily="34" charset="0"/>
              <a:cs typeface="Arial" pitchFamily="34" charset="0"/>
            </a:endParaRPr>
          </a:p>
          <a:p>
            <a:pPr marL="0" indent="0" algn="just">
              <a:buNone/>
              <a:defRPr/>
            </a:pPr>
            <a:r>
              <a:rPr lang="en-US" sz="2000" b="1" dirty="0" smtClean="0">
                <a:solidFill>
                  <a:srgbClr val="00688A"/>
                </a:solidFill>
                <a:latin typeface="Arial" pitchFamily="34" charset="0"/>
                <a:cs typeface="Arial" pitchFamily="34" charset="0"/>
              </a:rPr>
              <a:t>INTERFACE CONTROL DOCUMENTS</a:t>
            </a:r>
          </a:p>
          <a:p>
            <a:pPr algn="just">
              <a:defRPr/>
            </a:pPr>
            <a:r>
              <a:rPr lang="en-US" sz="2000" dirty="0" smtClean="0">
                <a:solidFill>
                  <a:srgbClr val="00688A"/>
                </a:solidFill>
                <a:latin typeface="Arial" pitchFamily="34" charset="0"/>
                <a:cs typeface="Arial" pitchFamily="34" charset="0"/>
              </a:rPr>
              <a:t>Still number of TBCs and TBDs in ICDs – good progress being made but INFRA SA runs the risk of not meeting its milestones if ICDs remain “immature”</a:t>
            </a:r>
          </a:p>
          <a:p>
            <a:pPr marL="0" indent="0" algn="just">
              <a:buNone/>
              <a:defRPr/>
            </a:pPr>
            <a:endParaRPr lang="en-US" sz="2000" dirty="0">
              <a:solidFill>
                <a:srgbClr val="00688A"/>
              </a:solidFill>
              <a:latin typeface="Arial" pitchFamily="34" charset="0"/>
              <a:cs typeface="Arial" pitchFamily="34" charset="0"/>
            </a:endParaRPr>
          </a:p>
          <a:p>
            <a:pPr marL="0" indent="0" algn="just">
              <a:buNone/>
              <a:defRPr/>
            </a:pPr>
            <a:r>
              <a:rPr lang="en-US" sz="2000" b="1" dirty="0" smtClean="0">
                <a:solidFill>
                  <a:srgbClr val="00688A"/>
                </a:solidFill>
                <a:latin typeface="Arial" pitchFamily="34" charset="0"/>
                <a:cs typeface="Arial" pitchFamily="34" charset="0"/>
              </a:rPr>
              <a:t>ENGINEERING CHANGE PROPOSALS</a:t>
            </a:r>
          </a:p>
          <a:p>
            <a:pPr algn="just">
              <a:defRPr/>
            </a:pPr>
            <a:r>
              <a:rPr lang="en-US" sz="2000" dirty="0" smtClean="0">
                <a:solidFill>
                  <a:srgbClr val="00688A"/>
                </a:solidFill>
                <a:latin typeface="Arial" pitchFamily="34" charset="0"/>
                <a:cs typeface="Arial" pitchFamily="34" charset="0"/>
              </a:rPr>
              <a:t>Number of ECPs in process and trade-off studies underway which influence the design.  Decisions by SKAO on ECPs must be given priority</a:t>
            </a:r>
            <a:endParaRPr lang="en-US" sz="2000" dirty="0">
              <a:solidFill>
                <a:srgbClr val="00688A"/>
              </a:solidFill>
              <a:latin typeface="Arial" pitchFamily="34" charset="0"/>
              <a:cs typeface="Arial" pitchFamily="34" charset="0"/>
            </a:endParaRPr>
          </a:p>
          <a:p>
            <a:pPr marL="0" indent="0" algn="just">
              <a:buNone/>
              <a:defRPr/>
            </a:pPr>
            <a:endParaRPr lang="en-US" sz="2000" dirty="0" smtClean="0">
              <a:solidFill>
                <a:srgbClr val="00688A"/>
              </a:solidFill>
              <a:latin typeface="Arial" pitchFamily="34" charset="0"/>
              <a:cs typeface="Arial" pitchFamily="34" charset="0"/>
            </a:endParaRPr>
          </a:p>
          <a:p>
            <a:pPr algn="just">
              <a:defRPr/>
            </a:pPr>
            <a:endParaRPr lang="en-US" sz="2000" dirty="0" smtClean="0">
              <a:solidFill>
                <a:srgbClr val="00688A"/>
              </a:solidFill>
              <a:latin typeface="Arial" pitchFamily="34" charset="0"/>
              <a:cs typeface="Arial" pitchFamily="34" charset="0"/>
            </a:endParaRPr>
          </a:p>
          <a:p>
            <a:pPr algn="just">
              <a:defRPr/>
            </a:pPr>
            <a:endParaRPr lang="en-US" sz="2000" b="1" dirty="0" smtClean="0">
              <a:solidFill>
                <a:srgbClr val="00688A"/>
              </a:solidFill>
              <a:latin typeface="Arial" pitchFamily="34" charset="0"/>
              <a:cs typeface="Arial" pitchFamily="34" charset="0"/>
            </a:endParaRPr>
          </a:p>
          <a:p>
            <a:pPr marL="0" indent="0" algn="just">
              <a:buNone/>
              <a:defRPr/>
            </a:pPr>
            <a:endParaRPr lang="en-US" dirty="0"/>
          </a:p>
        </p:txBody>
      </p:sp>
      <p:sp>
        <p:nvSpPr>
          <p:cNvPr id="3" name="Text Placeholder 2"/>
          <p:cNvSpPr>
            <a:spLocks noGrp="1"/>
          </p:cNvSpPr>
          <p:nvPr>
            <p:ph type="body" sz="quarter" idx="11"/>
          </p:nvPr>
        </p:nvSpPr>
        <p:spPr>
          <a:xfrm>
            <a:off x="360963" y="521799"/>
            <a:ext cx="7381749" cy="619941"/>
          </a:xfrm>
        </p:spPr>
        <p:txBody>
          <a:bodyPr/>
          <a:lstStyle/>
          <a:p>
            <a:pPr marL="0" lvl="1" indent="0">
              <a:buNone/>
            </a:pPr>
            <a:r>
              <a:rPr lang="en-US" sz="3200" b="1" dirty="0"/>
              <a:t>Main </a:t>
            </a:r>
            <a:r>
              <a:rPr lang="en-US" sz="3200" b="1" dirty="0" smtClean="0"/>
              <a:t>Risks / Uncertainties</a:t>
            </a:r>
            <a:endParaRPr lang="en-US" dirty="0"/>
          </a:p>
        </p:txBody>
      </p:sp>
    </p:spTree>
    <p:extLst>
      <p:ext uri="{BB962C8B-B14F-4D97-AF65-F5344CB8AC3E}">
        <p14:creationId xmlns:p14="http://schemas.microsoft.com/office/powerpoint/2010/main" val="2060413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3" y="521799"/>
            <a:ext cx="7275477" cy="619941"/>
          </a:xfrm>
        </p:spPr>
        <p:txBody>
          <a:bodyPr/>
          <a:lstStyle/>
          <a:p>
            <a:r>
              <a:rPr lang="en-US" sz="2800" dirty="0" smtClean="0"/>
              <a:t>SKA1_MID INFRA &amp; Power PBS</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63" y="1012854"/>
            <a:ext cx="8736067" cy="584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5521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3" y="521799"/>
            <a:ext cx="7381749" cy="619941"/>
          </a:xfrm>
        </p:spPr>
        <p:txBody>
          <a:bodyPr/>
          <a:lstStyle/>
          <a:p>
            <a:pPr marL="0" lvl="1" indent="0">
              <a:buNone/>
            </a:pPr>
            <a:r>
              <a:rPr lang="en-US" sz="3200" b="1" dirty="0" smtClean="0"/>
              <a:t>Stage 2 Deliverables &amp; Milestones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15105657"/>
              </p:ext>
            </p:extLst>
          </p:nvPr>
        </p:nvGraphicFramePr>
        <p:xfrm>
          <a:off x="360363" y="1169989"/>
          <a:ext cx="8213620" cy="5240257"/>
        </p:xfrm>
        <a:graphic>
          <a:graphicData uri="http://schemas.openxmlformats.org/drawingml/2006/table">
            <a:tbl>
              <a:tblPr firstRow="1" bandRow="1">
                <a:tableStyleId>{5C22544A-7EE6-4342-B048-85BDC9FD1C3A}</a:tableStyleId>
              </a:tblPr>
              <a:tblGrid>
                <a:gridCol w="876687"/>
                <a:gridCol w="4471989"/>
                <a:gridCol w="1432472"/>
                <a:gridCol w="1432472"/>
              </a:tblGrid>
              <a:tr h="336481">
                <a:tc gridSpan="3">
                  <a:txBody>
                    <a:bodyPr/>
                    <a:lstStyle/>
                    <a:p>
                      <a:pPr algn="l"/>
                      <a:r>
                        <a:rPr lang="en-US" sz="1600" b="1" dirty="0" smtClean="0">
                          <a:solidFill>
                            <a:schemeClr val="bg1"/>
                          </a:solidFill>
                          <a:latin typeface="Arial" pitchFamily="34" charset="0"/>
                          <a:cs typeface="Arial" pitchFamily="34" charset="0"/>
                        </a:rPr>
                        <a:t>STAGE 2</a:t>
                      </a:r>
                      <a:endParaRPr lang="en-US" sz="1600" b="1" dirty="0">
                        <a:solidFill>
                          <a:schemeClr val="bg1"/>
                        </a:solidFill>
                        <a:latin typeface="Arial" pitchFamily="34" charset="0"/>
                        <a:cs typeface="Arial" pitchFamily="34" charset="0"/>
                      </a:endParaRPr>
                    </a:p>
                  </a:txBody>
                  <a:tcPr marL="91445" marR="91445" marT="45705" marB="45705"/>
                </a:tc>
                <a:tc hMerge="1">
                  <a:txBody>
                    <a:bodyPr/>
                    <a:lstStyle/>
                    <a:p>
                      <a:endParaRPr lang="en-US" dirty="0">
                        <a:latin typeface="Arial" pitchFamily="34" charset="0"/>
                        <a:cs typeface="Arial" pitchFamily="34" charset="0"/>
                      </a:endParaRPr>
                    </a:p>
                  </a:txBody>
                  <a:tcPr/>
                </a:tc>
                <a:tc hMerge="1">
                  <a:txBody>
                    <a:bodyPr/>
                    <a:lstStyle/>
                    <a:p>
                      <a:endParaRPr lang="en-US" dirty="0">
                        <a:latin typeface="Arial" pitchFamily="34" charset="0"/>
                        <a:cs typeface="Arial" pitchFamily="34" charset="0"/>
                      </a:endParaRPr>
                    </a:p>
                  </a:txBody>
                  <a:tcPr/>
                </a:tc>
                <a:tc>
                  <a:txBody>
                    <a:bodyPr/>
                    <a:lstStyle/>
                    <a:p>
                      <a:pPr algn="l"/>
                      <a:endParaRPr lang="en-US" sz="1600" b="1" dirty="0">
                        <a:solidFill>
                          <a:schemeClr val="bg1"/>
                        </a:solidFill>
                        <a:latin typeface="Arial" pitchFamily="34" charset="0"/>
                        <a:cs typeface="Arial" pitchFamily="34" charset="0"/>
                      </a:endParaRPr>
                    </a:p>
                  </a:txBody>
                  <a:tcPr marL="91445" marR="91445" marT="45705" marB="45705"/>
                </a:tc>
              </a:tr>
              <a:tr h="336481">
                <a:tc>
                  <a:txBody>
                    <a:bodyPr/>
                    <a:lstStyle/>
                    <a:p>
                      <a:pPr algn="ctr"/>
                      <a:r>
                        <a:rPr lang="en-US" sz="1600" b="1" dirty="0" smtClean="0">
                          <a:solidFill>
                            <a:schemeClr val="tx1"/>
                          </a:solidFill>
                          <a:latin typeface="Arial" pitchFamily="34" charset="0"/>
                          <a:cs typeface="Arial" pitchFamily="34" charset="0"/>
                        </a:rPr>
                        <a:t>ITEM</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c>
                  <a:txBody>
                    <a:bodyPr/>
                    <a:lstStyle/>
                    <a:p>
                      <a:r>
                        <a:rPr lang="en-US" sz="1600" b="1" dirty="0" smtClean="0">
                          <a:solidFill>
                            <a:schemeClr val="tx1"/>
                          </a:solidFill>
                          <a:latin typeface="Arial" pitchFamily="34" charset="0"/>
                          <a:cs typeface="Arial" pitchFamily="34" charset="0"/>
                        </a:rPr>
                        <a:t>DELIVERABLE</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c>
                  <a:txBody>
                    <a:bodyPr/>
                    <a:lstStyle/>
                    <a:p>
                      <a:r>
                        <a:rPr lang="en-US" sz="1600" b="1" dirty="0" smtClean="0">
                          <a:solidFill>
                            <a:schemeClr val="tx1"/>
                          </a:solidFill>
                          <a:latin typeface="Arial" pitchFamily="34" charset="0"/>
                          <a:cs typeface="Arial" pitchFamily="34" charset="0"/>
                        </a:rPr>
                        <a:t>DUE</a:t>
                      </a:r>
                      <a:r>
                        <a:rPr lang="en-US" sz="1600" b="1" baseline="0" dirty="0" smtClean="0">
                          <a:solidFill>
                            <a:schemeClr val="tx1"/>
                          </a:solidFill>
                          <a:latin typeface="Arial" pitchFamily="34" charset="0"/>
                          <a:cs typeface="Arial" pitchFamily="34" charset="0"/>
                        </a:rPr>
                        <a:t> DATE</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c>
                  <a:txBody>
                    <a:bodyPr/>
                    <a:lstStyle/>
                    <a:p>
                      <a:r>
                        <a:rPr lang="en-US" sz="1600" b="1" dirty="0" smtClean="0">
                          <a:solidFill>
                            <a:schemeClr val="tx1"/>
                          </a:solidFill>
                          <a:latin typeface="Arial" pitchFamily="34" charset="0"/>
                          <a:cs typeface="Arial" pitchFamily="34" charset="0"/>
                        </a:rPr>
                        <a:t>PROGRESS</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r>
              <a:tr h="380785">
                <a:tc>
                  <a:txBody>
                    <a:bodyPr/>
                    <a:lstStyle/>
                    <a:p>
                      <a:pPr algn="ctr"/>
                      <a:r>
                        <a:rPr lang="en-US" sz="1600" dirty="0" smtClean="0">
                          <a:latin typeface="Arial" pitchFamily="34" charset="0"/>
                          <a:cs typeface="Arial" pitchFamily="34" charset="0"/>
                        </a:rPr>
                        <a:t>1</a:t>
                      </a:r>
                      <a:endParaRPr lang="en-US" sz="1600" dirty="0">
                        <a:latin typeface="Arial" pitchFamily="34" charset="0"/>
                        <a:cs typeface="Arial" pitchFamily="34" charset="0"/>
                      </a:endParaRPr>
                    </a:p>
                  </a:txBody>
                  <a:tcPr marL="91445" marR="91445" marT="45705" marB="45705"/>
                </a:tc>
                <a:tc>
                  <a:txBody>
                    <a:bodyPr/>
                    <a:lstStyle/>
                    <a:p>
                      <a:r>
                        <a:rPr lang="en-US" sz="1600" baseline="0" dirty="0" smtClean="0">
                          <a:latin typeface="Arial" pitchFamily="34" charset="0"/>
                          <a:cs typeface="Arial" pitchFamily="34" charset="0"/>
                        </a:rPr>
                        <a:t>Stage 2 Kick-off </a:t>
                      </a:r>
                      <a:endParaRPr lang="en-US" sz="1600" dirty="0">
                        <a:solidFill>
                          <a:srgbClr val="FF0000"/>
                        </a:solidFill>
                        <a:latin typeface="Arial" pitchFamily="34" charset="0"/>
                        <a:cs typeface="Arial" pitchFamily="34" charset="0"/>
                      </a:endParaRPr>
                    </a:p>
                  </a:txBody>
                  <a:tcPr marL="91445" marR="91445" marT="45705" marB="45705"/>
                </a:tc>
                <a:tc>
                  <a:txBody>
                    <a:bodyPr/>
                    <a:lstStyle/>
                    <a:p>
                      <a:r>
                        <a:rPr lang="en-US" sz="1600" dirty="0" smtClean="0">
                          <a:latin typeface="Arial" pitchFamily="34" charset="0"/>
                          <a:cs typeface="Arial" pitchFamily="34" charset="0"/>
                        </a:rPr>
                        <a:t>1</a:t>
                      </a:r>
                      <a:r>
                        <a:rPr lang="en-US" sz="1600" baseline="0" dirty="0" smtClean="0">
                          <a:latin typeface="Arial" pitchFamily="34" charset="0"/>
                          <a:cs typeface="Arial" pitchFamily="34" charset="0"/>
                        </a:rPr>
                        <a:t>5 April 2015</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100%</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2</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Cost Plan Update</a:t>
                      </a:r>
                      <a:endParaRPr lang="en-US" sz="1600" dirty="0">
                        <a:solidFill>
                          <a:schemeClr val="tx1"/>
                        </a:solidFill>
                        <a:latin typeface="Arial" pitchFamily="34" charset="0"/>
                        <a:cs typeface="Arial" pitchFamily="34" charset="0"/>
                      </a:endParaRPr>
                    </a:p>
                  </a:txBody>
                  <a:tcPr marL="91445" marR="91445" marT="45705" marB="45705"/>
                </a:tc>
                <a:tc>
                  <a:txBody>
                    <a:bodyPr/>
                    <a:lstStyle/>
                    <a:p>
                      <a:r>
                        <a:rPr lang="en-US" sz="1600" dirty="0" smtClean="0">
                          <a:latin typeface="Arial" pitchFamily="34" charset="0"/>
                          <a:cs typeface="Arial" pitchFamily="34" charset="0"/>
                        </a:rPr>
                        <a:t>11 Sept</a:t>
                      </a:r>
                      <a:r>
                        <a:rPr lang="en-US" sz="1600" baseline="0" dirty="0" smtClean="0">
                          <a:latin typeface="Arial" pitchFamily="34" charset="0"/>
                          <a:cs typeface="Arial" pitchFamily="34" charset="0"/>
                        </a:rPr>
                        <a:t> 2015</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100%</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3</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Topographical</a:t>
                      </a:r>
                      <a:r>
                        <a:rPr lang="en-US" sz="1600" baseline="0" dirty="0" smtClean="0">
                          <a:solidFill>
                            <a:schemeClr val="tx1"/>
                          </a:solidFill>
                          <a:latin typeface="Arial" pitchFamily="34" charset="0"/>
                          <a:cs typeface="Arial" pitchFamily="34" charset="0"/>
                        </a:rPr>
                        <a:t> survey report</a:t>
                      </a:r>
                      <a:endParaRPr lang="en-US" sz="1600" dirty="0">
                        <a:solidFill>
                          <a:schemeClr val="tx1"/>
                        </a:solidFill>
                        <a:latin typeface="Arial" pitchFamily="34" charset="0"/>
                        <a:cs typeface="Arial" pitchFamily="34" charset="0"/>
                      </a:endParaRPr>
                    </a:p>
                  </a:txBody>
                  <a:tcPr marL="91445" marR="91445" marT="45705" marB="45705"/>
                </a:tc>
                <a:tc>
                  <a:txBody>
                    <a:bodyPr/>
                    <a:lstStyle/>
                    <a:p>
                      <a:r>
                        <a:rPr lang="en-US" sz="1600" dirty="0" smtClean="0">
                          <a:latin typeface="Arial" pitchFamily="34" charset="0"/>
                          <a:cs typeface="Arial" pitchFamily="34" charset="0"/>
                        </a:rPr>
                        <a:t>18 Jan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8%</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4</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Geotechnical</a:t>
                      </a:r>
                      <a:r>
                        <a:rPr lang="en-US" sz="1600" baseline="0" dirty="0" smtClean="0">
                          <a:solidFill>
                            <a:schemeClr val="tx1"/>
                          </a:solidFill>
                          <a:latin typeface="Arial" pitchFamily="34" charset="0"/>
                          <a:cs typeface="Arial" pitchFamily="34" charset="0"/>
                        </a:rPr>
                        <a:t> and geo-hydrological report</a:t>
                      </a:r>
                      <a:endParaRPr lang="en-US" sz="1600" dirty="0">
                        <a:solidFill>
                          <a:schemeClr val="tx1"/>
                        </a:solidFill>
                        <a:latin typeface="Arial" pitchFamily="34" charset="0"/>
                        <a:cs typeface="Arial" pitchFamily="34" charset="0"/>
                      </a:endParaRPr>
                    </a:p>
                  </a:txBody>
                  <a:tcPr marL="91445" marR="91445" marT="45705" marB="45705"/>
                </a:tc>
                <a:tc>
                  <a:txBody>
                    <a:bodyPr/>
                    <a:lstStyle/>
                    <a:p>
                      <a:r>
                        <a:rPr lang="en-US" sz="1600" dirty="0" smtClean="0">
                          <a:latin typeface="Arial" pitchFamily="34" charset="0"/>
                          <a:cs typeface="Arial" pitchFamily="34" charset="0"/>
                        </a:rPr>
                        <a:t>15 Mar</a:t>
                      </a:r>
                      <a:r>
                        <a:rPr lang="en-US" sz="1600" baseline="0" dirty="0" smtClean="0">
                          <a:latin typeface="Arial" pitchFamily="34" charset="0"/>
                          <a:cs typeface="Arial" pitchFamily="34" charset="0"/>
                        </a:rPr>
                        <a:t>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556553">
                <a:tc>
                  <a:txBody>
                    <a:bodyPr/>
                    <a:lstStyle/>
                    <a:p>
                      <a:pPr algn="ctr"/>
                      <a:r>
                        <a:rPr lang="en-US" sz="1600" dirty="0" smtClean="0">
                          <a:latin typeface="Arial" pitchFamily="34" charset="0"/>
                          <a:cs typeface="Arial" pitchFamily="34" charset="0"/>
                        </a:rPr>
                        <a:t>5</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Draft power distribution layout &amp;</a:t>
                      </a:r>
                      <a:r>
                        <a:rPr lang="en-US" sz="1600" baseline="0" dirty="0" smtClean="0">
                          <a:solidFill>
                            <a:schemeClr val="tx1"/>
                          </a:solidFill>
                          <a:latin typeface="Arial" pitchFamily="34" charset="0"/>
                          <a:cs typeface="Arial" pitchFamily="34" charset="0"/>
                        </a:rPr>
                        <a:t> workshop with </a:t>
                      </a:r>
                      <a:r>
                        <a:rPr lang="en-US" sz="1600" baseline="0" dirty="0" err="1" smtClean="0">
                          <a:solidFill>
                            <a:schemeClr val="tx1"/>
                          </a:solidFill>
                          <a:latin typeface="Arial" pitchFamily="34" charset="0"/>
                          <a:cs typeface="Arial" pitchFamily="34" charset="0"/>
                        </a:rPr>
                        <a:t>SaDT</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14 April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556553">
                <a:tc>
                  <a:txBody>
                    <a:bodyPr/>
                    <a:lstStyle/>
                    <a:p>
                      <a:pPr algn="ctr"/>
                      <a:r>
                        <a:rPr lang="en-US" sz="1600" dirty="0" smtClean="0">
                          <a:latin typeface="Arial" pitchFamily="34" charset="0"/>
                          <a:cs typeface="Arial" pitchFamily="34" charset="0"/>
                        </a:rPr>
                        <a:t>6</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Draft Cost Plan and draft</a:t>
                      </a:r>
                      <a:r>
                        <a:rPr lang="en-US" sz="1600" baseline="0" dirty="0" smtClean="0">
                          <a:solidFill>
                            <a:schemeClr val="tx1"/>
                          </a:solidFill>
                          <a:latin typeface="Arial" pitchFamily="34" charset="0"/>
                          <a:cs typeface="Arial" pitchFamily="34" charset="0"/>
                        </a:rPr>
                        <a:t> EMI/EMC Control Plans</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smtClean="0">
                          <a:latin typeface="Arial" pitchFamily="34" charset="0"/>
                          <a:cs typeface="Arial" pitchFamily="34" charset="0"/>
                        </a:rPr>
                        <a:t>24 June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7</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ILS and RAM</a:t>
                      </a:r>
                      <a:r>
                        <a:rPr lang="en-US" sz="1600" baseline="0" dirty="0" smtClean="0">
                          <a:solidFill>
                            <a:schemeClr val="tx1"/>
                          </a:solidFill>
                          <a:latin typeface="Arial" pitchFamily="34" charset="0"/>
                          <a:cs typeface="Arial" pitchFamily="34" charset="0"/>
                        </a:rPr>
                        <a:t> Reports</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30 June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841203">
                <a:tc>
                  <a:txBody>
                    <a:bodyPr/>
                    <a:lstStyle/>
                    <a:p>
                      <a:pPr algn="ctr"/>
                      <a:r>
                        <a:rPr lang="en-US" sz="1600" dirty="0" smtClean="0">
                          <a:latin typeface="Arial" pitchFamily="34" charset="0"/>
                          <a:cs typeface="Arial" pitchFamily="34" charset="0"/>
                        </a:rPr>
                        <a:t>8</a:t>
                      </a:r>
                      <a:endParaRPr lang="en-US" sz="1600" dirty="0">
                        <a:latin typeface="Arial" pitchFamily="34" charset="0"/>
                        <a:cs typeface="Arial" pitchFamily="34" charset="0"/>
                      </a:endParaRPr>
                    </a:p>
                  </a:txBody>
                  <a:tcPr marL="91445" marR="91445" marT="45705" marB="4570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Arial" pitchFamily="34" charset="0"/>
                          <a:cs typeface="Arial" pitchFamily="34" charset="0"/>
                        </a:rPr>
                        <a:t>Updated Power Analysis report</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24 August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841203">
                <a:tc>
                  <a:txBody>
                    <a:bodyPr/>
                    <a:lstStyle/>
                    <a:p>
                      <a:pPr algn="ctr"/>
                      <a:r>
                        <a:rPr lang="en-US" sz="1600" dirty="0" smtClean="0">
                          <a:latin typeface="Arial" pitchFamily="34" charset="0"/>
                          <a:cs typeface="Arial" pitchFamily="34" charset="0"/>
                        </a:rPr>
                        <a:t>9</a:t>
                      </a:r>
                      <a:endParaRPr lang="en-US" sz="1600" dirty="0">
                        <a:latin typeface="Arial" pitchFamily="34" charset="0"/>
                        <a:cs typeface="Arial" pitchFamily="34" charset="0"/>
                      </a:endParaRPr>
                    </a:p>
                  </a:txBody>
                  <a:tcPr marL="91445" marR="91445" marT="45705" marB="4570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Arial" pitchFamily="34" charset="0"/>
                          <a:cs typeface="Arial" pitchFamily="34" charset="0"/>
                        </a:rPr>
                        <a:t>Antenna foundation prototype</a:t>
                      </a:r>
                      <a:r>
                        <a:rPr lang="en-US" sz="1600" baseline="0" dirty="0" smtClean="0">
                          <a:solidFill>
                            <a:schemeClr val="tx1"/>
                          </a:solidFill>
                          <a:latin typeface="Arial" pitchFamily="34" charset="0"/>
                          <a:cs typeface="Arial" pitchFamily="34" charset="0"/>
                        </a:rPr>
                        <a:t> </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10 October 2016</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bl>
          </a:graphicData>
        </a:graphic>
      </p:graphicFrame>
    </p:spTree>
    <p:extLst>
      <p:ext uri="{BB962C8B-B14F-4D97-AF65-F5344CB8AC3E}">
        <p14:creationId xmlns:p14="http://schemas.microsoft.com/office/powerpoint/2010/main" val="3799985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3" y="521799"/>
            <a:ext cx="7381749" cy="619941"/>
          </a:xfrm>
        </p:spPr>
        <p:txBody>
          <a:bodyPr/>
          <a:lstStyle/>
          <a:p>
            <a:pPr marL="0" lvl="1" indent="0">
              <a:buNone/>
            </a:pPr>
            <a:r>
              <a:rPr lang="en-US" sz="3200" b="1" dirty="0" smtClean="0"/>
              <a:t>Stage 2 Deliverables &amp; Milestones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22057969"/>
              </p:ext>
            </p:extLst>
          </p:nvPr>
        </p:nvGraphicFramePr>
        <p:xfrm>
          <a:off x="360363" y="1169989"/>
          <a:ext cx="8213620" cy="2505335"/>
        </p:xfrm>
        <a:graphic>
          <a:graphicData uri="http://schemas.openxmlformats.org/drawingml/2006/table">
            <a:tbl>
              <a:tblPr firstRow="1" bandRow="1">
                <a:tableStyleId>{5C22544A-7EE6-4342-B048-85BDC9FD1C3A}</a:tableStyleId>
              </a:tblPr>
              <a:tblGrid>
                <a:gridCol w="876687"/>
                <a:gridCol w="4471989"/>
                <a:gridCol w="1432472"/>
                <a:gridCol w="1432472"/>
              </a:tblGrid>
              <a:tr h="336481">
                <a:tc gridSpan="3">
                  <a:txBody>
                    <a:bodyPr/>
                    <a:lstStyle/>
                    <a:p>
                      <a:pPr algn="l"/>
                      <a:r>
                        <a:rPr lang="en-US" sz="1600" b="1" dirty="0" smtClean="0">
                          <a:solidFill>
                            <a:schemeClr val="bg1"/>
                          </a:solidFill>
                          <a:latin typeface="Arial" pitchFamily="34" charset="0"/>
                          <a:cs typeface="Arial" pitchFamily="34" charset="0"/>
                        </a:rPr>
                        <a:t>STAGE 2</a:t>
                      </a:r>
                      <a:endParaRPr lang="en-US" sz="1600" b="1" dirty="0">
                        <a:solidFill>
                          <a:schemeClr val="bg1"/>
                        </a:solidFill>
                        <a:latin typeface="Arial" pitchFamily="34" charset="0"/>
                        <a:cs typeface="Arial" pitchFamily="34" charset="0"/>
                      </a:endParaRPr>
                    </a:p>
                  </a:txBody>
                  <a:tcPr marL="91445" marR="91445" marT="45705" marB="45705"/>
                </a:tc>
                <a:tc hMerge="1">
                  <a:txBody>
                    <a:bodyPr/>
                    <a:lstStyle/>
                    <a:p>
                      <a:endParaRPr lang="en-US" dirty="0">
                        <a:latin typeface="Arial" pitchFamily="34" charset="0"/>
                        <a:cs typeface="Arial" pitchFamily="34" charset="0"/>
                      </a:endParaRPr>
                    </a:p>
                  </a:txBody>
                  <a:tcPr/>
                </a:tc>
                <a:tc hMerge="1">
                  <a:txBody>
                    <a:bodyPr/>
                    <a:lstStyle/>
                    <a:p>
                      <a:endParaRPr lang="en-US" dirty="0">
                        <a:latin typeface="Arial" pitchFamily="34" charset="0"/>
                        <a:cs typeface="Arial" pitchFamily="34" charset="0"/>
                      </a:endParaRPr>
                    </a:p>
                  </a:txBody>
                  <a:tcPr/>
                </a:tc>
                <a:tc>
                  <a:txBody>
                    <a:bodyPr/>
                    <a:lstStyle/>
                    <a:p>
                      <a:pPr algn="l"/>
                      <a:endParaRPr lang="en-US" sz="1600" b="1" dirty="0">
                        <a:solidFill>
                          <a:schemeClr val="bg1"/>
                        </a:solidFill>
                        <a:latin typeface="Arial" pitchFamily="34" charset="0"/>
                        <a:cs typeface="Arial" pitchFamily="34" charset="0"/>
                      </a:endParaRPr>
                    </a:p>
                  </a:txBody>
                  <a:tcPr marL="91445" marR="91445" marT="45705" marB="45705"/>
                </a:tc>
              </a:tr>
              <a:tr h="336481">
                <a:tc>
                  <a:txBody>
                    <a:bodyPr/>
                    <a:lstStyle/>
                    <a:p>
                      <a:pPr algn="ctr"/>
                      <a:r>
                        <a:rPr lang="en-US" sz="1600" b="1" dirty="0" smtClean="0">
                          <a:solidFill>
                            <a:schemeClr val="tx1"/>
                          </a:solidFill>
                          <a:latin typeface="Arial" pitchFamily="34" charset="0"/>
                          <a:cs typeface="Arial" pitchFamily="34" charset="0"/>
                        </a:rPr>
                        <a:t>ITEM</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c>
                  <a:txBody>
                    <a:bodyPr/>
                    <a:lstStyle/>
                    <a:p>
                      <a:r>
                        <a:rPr lang="en-US" sz="1600" b="1" dirty="0" smtClean="0">
                          <a:solidFill>
                            <a:schemeClr val="tx1"/>
                          </a:solidFill>
                          <a:latin typeface="Arial" pitchFamily="34" charset="0"/>
                          <a:cs typeface="Arial" pitchFamily="34" charset="0"/>
                        </a:rPr>
                        <a:t>DELIVERABLE</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c>
                  <a:txBody>
                    <a:bodyPr/>
                    <a:lstStyle/>
                    <a:p>
                      <a:pPr algn="ctr"/>
                      <a:r>
                        <a:rPr lang="en-US" sz="1600" b="1" dirty="0" smtClean="0">
                          <a:solidFill>
                            <a:schemeClr val="tx1"/>
                          </a:solidFill>
                          <a:latin typeface="Arial" pitchFamily="34" charset="0"/>
                          <a:cs typeface="Arial" pitchFamily="34" charset="0"/>
                        </a:rPr>
                        <a:t>DUE</a:t>
                      </a:r>
                      <a:r>
                        <a:rPr lang="en-US" sz="1600" b="1" baseline="0" dirty="0" smtClean="0">
                          <a:solidFill>
                            <a:schemeClr val="tx1"/>
                          </a:solidFill>
                          <a:latin typeface="Arial" pitchFamily="34" charset="0"/>
                          <a:cs typeface="Arial" pitchFamily="34" charset="0"/>
                        </a:rPr>
                        <a:t> DATE</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c>
                  <a:txBody>
                    <a:bodyPr/>
                    <a:lstStyle/>
                    <a:p>
                      <a:r>
                        <a:rPr lang="en-US" sz="1600" b="1" dirty="0" smtClean="0">
                          <a:solidFill>
                            <a:schemeClr val="tx1"/>
                          </a:solidFill>
                          <a:latin typeface="Arial" pitchFamily="34" charset="0"/>
                          <a:cs typeface="Arial" pitchFamily="34" charset="0"/>
                        </a:rPr>
                        <a:t>PROGRESS</a:t>
                      </a:r>
                      <a:endParaRPr lang="en-US" sz="1600" b="1" dirty="0">
                        <a:solidFill>
                          <a:schemeClr val="tx1"/>
                        </a:solidFill>
                        <a:latin typeface="Arial" pitchFamily="34" charset="0"/>
                        <a:cs typeface="Arial" pitchFamily="34" charset="0"/>
                      </a:endParaRPr>
                    </a:p>
                  </a:txBody>
                  <a:tcPr marL="91445" marR="91445" marT="45705" marB="45705">
                    <a:solidFill>
                      <a:srgbClr val="00B0F0"/>
                    </a:solidFill>
                  </a:tcPr>
                </a:tc>
              </a:tr>
              <a:tr h="380785">
                <a:tc>
                  <a:txBody>
                    <a:bodyPr/>
                    <a:lstStyle/>
                    <a:p>
                      <a:pPr algn="ctr"/>
                      <a:r>
                        <a:rPr lang="en-US" sz="1600" dirty="0" smtClean="0">
                          <a:latin typeface="Arial" pitchFamily="34" charset="0"/>
                          <a:cs typeface="Arial" pitchFamily="34" charset="0"/>
                        </a:rPr>
                        <a:t>9</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Detailed</a:t>
                      </a:r>
                      <a:r>
                        <a:rPr lang="en-US" sz="1600" baseline="0" dirty="0" smtClean="0">
                          <a:solidFill>
                            <a:schemeClr val="tx1"/>
                          </a:solidFill>
                          <a:latin typeface="Arial" pitchFamily="34" charset="0"/>
                          <a:cs typeface="Arial" pitchFamily="34" charset="0"/>
                        </a:rPr>
                        <a:t> design reports and drawings of all infrastructure &amp; power sub-elements &amp; EMC Control Plans</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3 Feb 2017</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10</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INFRA SA Management Plans for CDR</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3 Feb 2017</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11</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CDR Submission</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28 Feb 2017</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r h="336481">
                <a:tc>
                  <a:txBody>
                    <a:bodyPr/>
                    <a:lstStyle/>
                    <a:p>
                      <a:pPr algn="ctr"/>
                      <a:r>
                        <a:rPr lang="en-US" sz="1600" dirty="0" smtClean="0">
                          <a:latin typeface="Arial" pitchFamily="34" charset="0"/>
                          <a:cs typeface="Arial" pitchFamily="34" charset="0"/>
                        </a:rPr>
                        <a:t>12</a:t>
                      </a:r>
                      <a:endParaRPr lang="en-US" sz="1600" dirty="0">
                        <a:latin typeface="Arial" pitchFamily="34" charset="0"/>
                        <a:cs typeface="Arial" pitchFamily="34" charset="0"/>
                      </a:endParaRPr>
                    </a:p>
                  </a:txBody>
                  <a:tcPr marL="91445" marR="91445" marT="45705" marB="45705"/>
                </a:tc>
                <a:tc>
                  <a:txBody>
                    <a:bodyPr/>
                    <a:lstStyle/>
                    <a:p>
                      <a:r>
                        <a:rPr lang="en-US" sz="1600" dirty="0" smtClean="0">
                          <a:solidFill>
                            <a:schemeClr val="tx1"/>
                          </a:solidFill>
                          <a:latin typeface="Arial" pitchFamily="34" charset="0"/>
                          <a:cs typeface="Arial" pitchFamily="34" charset="0"/>
                        </a:rPr>
                        <a:t>CDR Closure</a:t>
                      </a:r>
                      <a:endParaRPr lang="en-US" sz="1600" dirty="0">
                        <a:solidFill>
                          <a:schemeClr val="tx1"/>
                        </a:solidFill>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7 April 2017</a:t>
                      </a:r>
                      <a:endParaRPr lang="en-US" sz="1600" dirty="0">
                        <a:latin typeface="Arial" pitchFamily="34" charset="0"/>
                        <a:cs typeface="Arial" pitchFamily="34" charset="0"/>
                      </a:endParaRPr>
                    </a:p>
                  </a:txBody>
                  <a:tcPr marL="91445" marR="91445" marT="45705" marB="45705"/>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marL="91445" marR="91445" marT="45705" marB="45705"/>
                </a:tc>
              </a:tr>
            </a:tbl>
          </a:graphicData>
        </a:graphic>
      </p:graphicFrame>
      <p:sp>
        <p:nvSpPr>
          <p:cNvPr id="2" name="TextBox 1"/>
          <p:cNvSpPr txBox="1"/>
          <p:nvPr/>
        </p:nvSpPr>
        <p:spPr>
          <a:xfrm>
            <a:off x="781924" y="4636440"/>
            <a:ext cx="4573645" cy="923330"/>
          </a:xfrm>
          <a:prstGeom prst="rect">
            <a:avLst/>
          </a:prstGeom>
          <a:noFill/>
        </p:spPr>
        <p:txBody>
          <a:bodyPr wrap="square" rtlCol="0">
            <a:spAutoFit/>
          </a:bodyPr>
          <a:lstStyle/>
          <a:p>
            <a:r>
              <a:rPr lang="en-US" b="1" dirty="0" smtClean="0">
                <a:solidFill>
                  <a:srgbClr val="FF0000"/>
                </a:solidFill>
              </a:rPr>
              <a:t>Terms &amp; Conditions apply to meeting </a:t>
            </a:r>
          </a:p>
          <a:p>
            <a:r>
              <a:rPr lang="en-US" b="1" dirty="0" smtClean="0">
                <a:solidFill>
                  <a:srgbClr val="FF0000"/>
                </a:solidFill>
              </a:rPr>
              <a:t>these deliverables &amp; milestones</a:t>
            </a:r>
          </a:p>
          <a:p>
            <a:endParaRPr lang="en-ZA" b="1" dirty="0">
              <a:solidFill>
                <a:srgbClr val="FF0000"/>
              </a:solidFill>
            </a:endParaRPr>
          </a:p>
        </p:txBody>
      </p:sp>
      <p:pic>
        <p:nvPicPr>
          <p:cNvPr id="2050" name="Picture 2" descr="Contract cartoons, Contract cartoon, funny, Contract picture, Contract pictures, Contract image, Contract images, Contract illustration, Contract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569" y="3728635"/>
            <a:ext cx="2842500" cy="2842500"/>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2 3"/>
          <p:cNvSpPr/>
          <p:nvPr/>
        </p:nvSpPr>
        <p:spPr>
          <a:xfrm>
            <a:off x="193893" y="4598376"/>
            <a:ext cx="545441" cy="593081"/>
          </a:xfrm>
          <a:prstGeom prst="irregularSeal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67146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355834"/>
            <a:ext cx="8378326" cy="4716287"/>
          </a:xfrm>
        </p:spPr>
        <p:txBody>
          <a:bodyPr>
            <a:normAutofit fontScale="77500" lnSpcReduction="20000"/>
          </a:bodyPr>
          <a:lstStyle/>
          <a:p>
            <a:pPr algn="just"/>
            <a:r>
              <a:rPr lang="en-US" dirty="0" smtClean="0">
                <a:solidFill>
                  <a:srgbClr val="00688A"/>
                </a:solidFill>
              </a:rPr>
              <a:t>For the Consortium to adhere to the Stage 2 deliverables &amp; milestones, there is a heavy reliance on external factors (ECPs, ICDs, outcome of System Review, approval of separation distances between antennas and overhead power lines in the spiral arms, hosting issues influence studies being undertaken etc.) </a:t>
            </a:r>
            <a:r>
              <a:rPr lang="en-US" b="1" dirty="0" smtClean="0">
                <a:solidFill>
                  <a:srgbClr val="FF0000"/>
                </a:solidFill>
              </a:rPr>
              <a:t>The schedule will continue to be under pressure</a:t>
            </a:r>
          </a:p>
          <a:p>
            <a:pPr algn="just"/>
            <a:r>
              <a:rPr lang="en-US" dirty="0" smtClean="0">
                <a:solidFill>
                  <a:srgbClr val="00688A"/>
                </a:solidFill>
              </a:rPr>
              <a:t>Good Ideas Group (GIG) with Australia has been hugely beneficial (sharing lessons learnt, best practice, defining common standards where possible etc.)</a:t>
            </a:r>
          </a:p>
          <a:p>
            <a:pPr algn="just"/>
            <a:r>
              <a:rPr lang="en-US" dirty="0" smtClean="0">
                <a:solidFill>
                  <a:srgbClr val="00688A"/>
                </a:solidFill>
              </a:rPr>
              <a:t>Gratitude to INFRA SA team for ongoing enthusiasm and commitment &amp; to SKA EPM for dealing with our problems in pragmatic approach</a:t>
            </a:r>
            <a:endParaRPr lang="en-ZA" dirty="0"/>
          </a:p>
        </p:txBody>
      </p:sp>
      <p:sp>
        <p:nvSpPr>
          <p:cNvPr id="3" name="Text Placeholder 2"/>
          <p:cNvSpPr>
            <a:spLocks noGrp="1"/>
          </p:cNvSpPr>
          <p:nvPr>
            <p:ph type="body" sz="quarter" idx="11"/>
          </p:nvPr>
        </p:nvSpPr>
        <p:spPr/>
        <p:txBody>
          <a:bodyPr/>
          <a:lstStyle/>
          <a:p>
            <a:pPr marL="0" lvl="1" indent="0">
              <a:buNone/>
            </a:pPr>
            <a:r>
              <a:rPr lang="en-US" sz="3200" b="1" dirty="0" smtClean="0"/>
              <a:t>Concluding Remarks</a:t>
            </a:r>
            <a:endParaRPr lang="en-US" dirty="0"/>
          </a:p>
        </p:txBody>
      </p:sp>
    </p:spTree>
    <p:extLst>
      <p:ext uri="{BB962C8B-B14F-4D97-AF65-F5344CB8AC3E}">
        <p14:creationId xmlns:p14="http://schemas.microsoft.com/office/powerpoint/2010/main" val="348759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8345" y="3090041"/>
            <a:ext cx="4114800" cy="830997"/>
          </a:xfrm>
          <a:prstGeom prst="rect">
            <a:avLst/>
          </a:prstGeom>
          <a:noFill/>
        </p:spPr>
        <p:txBody>
          <a:bodyPr wrap="square" rtlCol="0">
            <a:spAutoFit/>
          </a:bodyPr>
          <a:lstStyle/>
          <a:p>
            <a:pPr algn="ctr"/>
            <a:r>
              <a:rPr lang="en-US" sz="4800" b="1" dirty="0" smtClean="0">
                <a:solidFill>
                  <a:schemeClr val="bg1"/>
                </a:solidFill>
              </a:rPr>
              <a:t>Thank You</a:t>
            </a:r>
            <a:endParaRPr lang="en-ZA" sz="4800" b="1" dirty="0">
              <a:solidFill>
                <a:schemeClr val="bg1"/>
              </a:solidFill>
            </a:endParaRPr>
          </a:p>
        </p:txBody>
      </p:sp>
    </p:spTree>
    <p:extLst>
      <p:ext uri="{BB962C8B-B14F-4D97-AF65-F5344CB8AC3E}">
        <p14:creationId xmlns:p14="http://schemas.microsoft.com/office/powerpoint/2010/main" val="8582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4" y="521800"/>
            <a:ext cx="7177756" cy="647782"/>
          </a:xfrm>
        </p:spPr>
        <p:txBody>
          <a:bodyPr/>
          <a:lstStyle/>
          <a:p>
            <a:r>
              <a:rPr lang="en-US" dirty="0" smtClean="0"/>
              <a:t>Deliverables &amp; Milestones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79916115"/>
              </p:ext>
            </p:extLst>
          </p:nvPr>
        </p:nvGraphicFramePr>
        <p:xfrm>
          <a:off x="360965" y="1169582"/>
          <a:ext cx="8530788" cy="5440651"/>
        </p:xfrm>
        <a:graphic>
          <a:graphicData uri="http://schemas.openxmlformats.org/drawingml/2006/table">
            <a:tbl>
              <a:tblPr firstRow="1" bandRow="1">
                <a:tableStyleId>{5C22544A-7EE6-4342-B048-85BDC9FD1C3A}</a:tableStyleId>
              </a:tblPr>
              <a:tblGrid>
                <a:gridCol w="923523"/>
                <a:gridCol w="4710898"/>
                <a:gridCol w="1509000"/>
                <a:gridCol w="1387367"/>
              </a:tblGrid>
              <a:tr h="350219">
                <a:tc gridSpan="3">
                  <a:txBody>
                    <a:bodyPr/>
                    <a:lstStyle/>
                    <a:p>
                      <a:pPr algn="l"/>
                      <a:r>
                        <a:rPr lang="en-US" sz="1600" b="1" dirty="0" smtClean="0">
                          <a:solidFill>
                            <a:schemeClr val="bg1"/>
                          </a:solidFill>
                          <a:latin typeface="Arial" pitchFamily="34" charset="0"/>
                          <a:cs typeface="Arial" pitchFamily="34" charset="0"/>
                        </a:rPr>
                        <a:t>STAGE 1</a:t>
                      </a:r>
                      <a:endParaRPr lang="en-US" sz="1600" b="1" dirty="0">
                        <a:solidFill>
                          <a:schemeClr val="bg1"/>
                        </a:solidFill>
                        <a:latin typeface="Arial" pitchFamily="34" charset="0"/>
                        <a:cs typeface="Arial" pitchFamily="34" charset="0"/>
                      </a:endParaRPr>
                    </a:p>
                  </a:txBody>
                  <a:tcPr/>
                </a:tc>
                <a:tc hMerge="1">
                  <a:txBody>
                    <a:bodyPr/>
                    <a:lstStyle/>
                    <a:p>
                      <a:endParaRPr lang="en-US" dirty="0">
                        <a:latin typeface="Arial" pitchFamily="34" charset="0"/>
                        <a:cs typeface="Arial" pitchFamily="34" charset="0"/>
                      </a:endParaRPr>
                    </a:p>
                  </a:txBody>
                  <a:tcPr/>
                </a:tc>
                <a:tc hMerge="1">
                  <a:txBody>
                    <a:bodyPr/>
                    <a:lstStyle/>
                    <a:p>
                      <a:endParaRPr lang="en-US" dirty="0">
                        <a:latin typeface="Arial" pitchFamily="34" charset="0"/>
                        <a:cs typeface="Arial" pitchFamily="34" charset="0"/>
                      </a:endParaRPr>
                    </a:p>
                  </a:txBody>
                  <a:tcPr/>
                </a:tc>
                <a:tc>
                  <a:txBody>
                    <a:bodyPr/>
                    <a:lstStyle/>
                    <a:p>
                      <a:pPr algn="l"/>
                      <a:endParaRPr lang="en-US" sz="1600" b="1" dirty="0">
                        <a:solidFill>
                          <a:schemeClr val="bg1"/>
                        </a:solidFill>
                        <a:latin typeface="Arial" pitchFamily="34" charset="0"/>
                        <a:cs typeface="Arial" pitchFamily="34" charset="0"/>
                      </a:endParaRPr>
                    </a:p>
                  </a:txBody>
                  <a:tcPr/>
                </a:tc>
              </a:tr>
              <a:tr h="350219">
                <a:tc>
                  <a:txBody>
                    <a:bodyPr/>
                    <a:lstStyle/>
                    <a:p>
                      <a:pPr algn="ctr"/>
                      <a:r>
                        <a:rPr lang="en-US" sz="1600" b="1" dirty="0" smtClean="0">
                          <a:solidFill>
                            <a:schemeClr val="tx1"/>
                          </a:solidFill>
                          <a:latin typeface="Arial" pitchFamily="34" charset="0"/>
                          <a:cs typeface="Arial" pitchFamily="34" charset="0"/>
                        </a:rPr>
                        <a:t>ITEM</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DELIVERABLE</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DUE</a:t>
                      </a:r>
                      <a:r>
                        <a:rPr lang="en-US" sz="1600" b="1" baseline="0" dirty="0" smtClean="0">
                          <a:solidFill>
                            <a:schemeClr val="tx1"/>
                          </a:solidFill>
                          <a:latin typeface="Arial" pitchFamily="34" charset="0"/>
                          <a:cs typeface="Arial" pitchFamily="34" charset="0"/>
                        </a:rPr>
                        <a:t> DATE</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PROGRESS</a:t>
                      </a:r>
                      <a:endParaRPr lang="en-US" sz="1600" b="1" dirty="0">
                        <a:solidFill>
                          <a:schemeClr val="tx1"/>
                        </a:solidFill>
                        <a:latin typeface="Arial" pitchFamily="34" charset="0"/>
                        <a:cs typeface="Arial" pitchFamily="34" charset="0"/>
                      </a:endParaRPr>
                    </a:p>
                  </a:txBody>
                  <a:tcPr>
                    <a:solidFill>
                      <a:srgbClr val="00B0F0"/>
                    </a:solidFill>
                  </a:tcPr>
                </a:tc>
              </a:tr>
              <a:tr h="350219">
                <a:tc>
                  <a:txBody>
                    <a:bodyPr/>
                    <a:lstStyle/>
                    <a:p>
                      <a:pPr algn="ctr"/>
                      <a:r>
                        <a:rPr lang="en-US" sz="1600" dirty="0" smtClean="0">
                          <a:latin typeface="Arial" pitchFamily="34" charset="0"/>
                          <a:cs typeface="Arial" pitchFamily="34" charset="0"/>
                        </a:rPr>
                        <a:t>1</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T0</a:t>
                      </a:r>
                      <a:r>
                        <a:rPr lang="en-US" sz="1600" baseline="0" dirty="0" smtClean="0">
                          <a:latin typeface="Arial" pitchFamily="34" charset="0"/>
                          <a:cs typeface="Arial" pitchFamily="34" charset="0"/>
                        </a:rPr>
                        <a:t> Kick-off </a:t>
                      </a:r>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4 Nov 2013</a:t>
                      </a:r>
                      <a:endParaRPr lang="en-US" sz="1600" dirty="0">
                        <a:latin typeface="Arial" pitchFamily="34" charset="0"/>
                        <a:cs typeface="Arial" pitchFamily="34" charset="0"/>
                      </a:endParaRPr>
                    </a:p>
                  </a:txBody>
                  <a:tcPr/>
                </a:tc>
                <a:tc>
                  <a:txBody>
                    <a:bodyPr/>
                    <a:lstStyle/>
                    <a:p>
                      <a:pPr algn="ctr"/>
                      <a:endParaRPr lang="en-US" sz="2000" b="1" dirty="0">
                        <a:solidFill>
                          <a:srgbClr val="00421E"/>
                        </a:solidFill>
                        <a:latin typeface="Arial" pitchFamily="34" charset="0"/>
                        <a:cs typeface="Arial" pitchFamily="34" charset="0"/>
                      </a:endParaRPr>
                    </a:p>
                  </a:txBody>
                  <a:tcPr>
                    <a:solidFill>
                      <a:srgbClr val="F8F8F8"/>
                    </a:solidFill>
                  </a:tcPr>
                </a:tc>
              </a:tr>
              <a:tr h="350219">
                <a:tc>
                  <a:txBody>
                    <a:bodyPr/>
                    <a:lstStyle/>
                    <a:p>
                      <a:pPr algn="ctr"/>
                      <a:r>
                        <a:rPr lang="en-US" sz="1600" dirty="0" smtClean="0">
                          <a:latin typeface="Arial" pitchFamily="34" charset="0"/>
                          <a:cs typeface="Arial" pitchFamily="34" charset="0"/>
                        </a:rPr>
                        <a:t>2</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T0 + 12</a:t>
                      </a:r>
                      <a:r>
                        <a:rPr lang="en-US" sz="1600" baseline="0" dirty="0" smtClean="0">
                          <a:latin typeface="Arial" pitchFamily="34" charset="0"/>
                          <a:cs typeface="Arial" pitchFamily="34" charset="0"/>
                        </a:rPr>
                        <a:t> weeks – Level 1 Requirements </a:t>
                      </a:r>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20 Feb 2014</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Arial" pitchFamily="34" charset="0"/>
                        <a:cs typeface="Arial" pitchFamily="34" charset="0"/>
                      </a:endParaRPr>
                    </a:p>
                  </a:txBody>
                  <a:tcPr>
                    <a:solidFill>
                      <a:srgbClr val="F8F8F8"/>
                    </a:solidFill>
                  </a:tcPr>
                </a:tc>
              </a:tr>
              <a:tr h="350219">
                <a:tc>
                  <a:txBody>
                    <a:bodyPr/>
                    <a:lstStyle/>
                    <a:p>
                      <a:pPr algn="ctr"/>
                      <a:r>
                        <a:rPr lang="en-US" sz="1600" dirty="0" smtClean="0">
                          <a:latin typeface="Arial" pitchFamily="34" charset="0"/>
                          <a:cs typeface="Arial" pitchFamily="34" charset="0"/>
                        </a:rPr>
                        <a:t>3</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Power</a:t>
                      </a:r>
                      <a:r>
                        <a:rPr lang="en-US" sz="1600" baseline="0" dirty="0" smtClean="0">
                          <a:latin typeface="Arial" pitchFamily="34" charset="0"/>
                          <a:cs typeface="Arial" pitchFamily="34" charset="0"/>
                        </a:rPr>
                        <a:t> Analysis Report  </a:t>
                      </a:r>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24 April 2014</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Arial" pitchFamily="34" charset="0"/>
                        <a:cs typeface="Arial" pitchFamily="34" charset="0"/>
                      </a:endParaRPr>
                    </a:p>
                  </a:txBody>
                  <a:tcPr>
                    <a:solidFill>
                      <a:srgbClr val="F8F8F8"/>
                    </a:solidFill>
                  </a:tcPr>
                </a:tc>
              </a:tr>
              <a:tr h="350219">
                <a:tc>
                  <a:txBody>
                    <a:bodyPr/>
                    <a:lstStyle/>
                    <a:p>
                      <a:pPr algn="ctr"/>
                      <a:r>
                        <a:rPr lang="en-US" sz="1600" dirty="0" smtClean="0">
                          <a:latin typeface="Arial" pitchFamily="34" charset="0"/>
                          <a:cs typeface="Arial" pitchFamily="34" charset="0"/>
                        </a:rPr>
                        <a:t>4</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SDP Siting Trade-off Study</a:t>
                      </a:r>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29 May 2014</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Arial" pitchFamily="34" charset="0"/>
                        <a:cs typeface="Arial" pitchFamily="34" charset="0"/>
                      </a:endParaRPr>
                    </a:p>
                  </a:txBody>
                  <a:tcPr>
                    <a:solidFill>
                      <a:srgbClr val="F8F8F8"/>
                    </a:solidFill>
                  </a:tcPr>
                </a:tc>
              </a:tr>
              <a:tr h="612883">
                <a:tc>
                  <a:txBody>
                    <a:bodyPr/>
                    <a:lstStyle/>
                    <a:p>
                      <a:pPr algn="ctr"/>
                      <a:r>
                        <a:rPr lang="en-US" sz="1600" dirty="0" smtClean="0">
                          <a:latin typeface="Arial" pitchFamily="34" charset="0"/>
                          <a:cs typeface="Arial" pitchFamily="34" charset="0"/>
                        </a:rPr>
                        <a:t>5</a:t>
                      </a:r>
                      <a:endParaRPr lang="en-US" sz="16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Antenna Foundation Design Report</a:t>
                      </a:r>
                      <a:r>
                        <a:rPr lang="en-US" sz="1600" baseline="0" dirty="0" smtClean="0">
                          <a:latin typeface="Arial" pitchFamily="34" charset="0"/>
                          <a:cs typeface="Arial" pitchFamily="34" charset="0"/>
                        </a:rPr>
                        <a:t> (Concept Design)</a:t>
                      </a:r>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17 Sept </a:t>
                      </a:r>
                      <a:r>
                        <a:rPr lang="en-US" sz="1600" baseline="0" dirty="0" smtClean="0">
                          <a:latin typeface="Arial" pitchFamily="34" charset="0"/>
                          <a:cs typeface="Arial" pitchFamily="34" charset="0"/>
                        </a:rPr>
                        <a:t>2014</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smtClean="0">
                        <a:solidFill>
                          <a:srgbClr val="00421E"/>
                        </a:solidFill>
                        <a:latin typeface="Arial" pitchFamily="34" charset="0"/>
                        <a:cs typeface="Arial" pitchFamily="34" charset="0"/>
                      </a:endParaRPr>
                    </a:p>
                    <a:p>
                      <a:pPr algn="ctr"/>
                      <a:endParaRPr lang="en-US" sz="1600" dirty="0">
                        <a:latin typeface="Arial" pitchFamily="34" charset="0"/>
                        <a:cs typeface="Arial" pitchFamily="34" charset="0"/>
                      </a:endParaRPr>
                    </a:p>
                  </a:txBody>
                  <a:tcPr>
                    <a:solidFill>
                      <a:srgbClr val="F8F8F8"/>
                    </a:solidFill>
                  </a:tcPr>
                </a:tc>
              </a:tr>
              <a:tr h="875547">
                <a:tc>
                  <a:txBody>
                    <a:bodyPr/>
                    <a:lstStyle/>
                    <a:p>
                      <a:pPr algn="ctr"/>
                      <a:r>
                        <a:rPr lang="en-US" sz="1600" dirty="0" smtClean="0">
                          <a:latin typeface="Arial" pitchFamily="34" charset="0"/>
                          <a:cs typeface="Arial" pitchFamily="34" charset="0"/>
                        </a:rPr>
                        <a:t>6</a:t>
                      </a:r>
                      <a:endParaRPr lang="en-US" sz="16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Infrastructure</a:t>
                      </a:r>
                      <a:r>
                        <a:rPr lang="en-US" sz="1600" baseline="0" dirty="0" smtClean="0">
                          <a:latin typeface="Arial" pitchFamily="34" charset="0"/>
                          <a:cs typeface="Arial" pitchFamily="34" charset="0"/>
                        </a:rPr>
                        <a:t> &amp; Power construction deployment strategy </a:t>
                      </a:r>
                      <a:endParaRPr lang="en-US" sz="1600" dirty="0" smtClean="0">
                        <a:solidFill>
                          <a:srgbClr val="FF0000"/>
                        </a:solidFill>
                        <a:latin typeface="Arial" pitchFamily="34" charset="0"/>
                        <a:cs typeface="Arial" pitchFamily="34" charset="0"/>
                      </a:endParaRPr>
                    </a:p>
                    <a:p>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27 July 2014</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smtClean="0">
                        <a:solidFill>
                          <a:srgbClr val="00421E"/>
                        </a:solidFill>
                        <a:latin typeface="Arial" pitchFamily="34" charset="0"/>
                        <a:cs typeface="Arial" pitchFamily="34" charset="0"/>
                      </a:endParaRPr>
                    </a:p>
                    <a:p>
                      <a:pPr algn="ctr"/>
                      <a:endParaRPr lang="en-US" sz="1600" dirty="0">
                        <a:latin typeface="Arial" pitchFamily="34" charset="0"/>
                        <a:cs typeface="Arial" pitchFamily="34" charset="0"/>
                      </a:endParaRPr>
                    </a:p>
                  </a:txBody>
                  <a:tcPr>
                    <a:solidFill>
                      <a:srgbClr val="F8F8F8"/>
                    </a:solidFill>
                  </a:tcPr>
                </a:tc>
              </a:tr>
              <a:tr h="350219">
                <a:tc>
                  <a:txBody>
                    <a:bodyPr/>
                    <a:lstStyle/>
                    <a:p>
                      <a:pPr algn="ctr"/>
                      <a:r>
                        <a:rPr lang="en-US" sz="1600" dirty="0" smtClean="0">
                          <a:latin typeface="Arial" pitchFamily="34" charset="0"/>
                          <a:cs typeface="Arial" pitchFamily="34" charset="0"/>
                        </a:rPr>
                        <a:t>7</a:t>
                      </a:r>
                      <a:endParaRPr lang="en-US" sz="16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Inputs into SKAO re-baselining </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25 Sept 2014</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smtClean="0">
                        <a:solidFill>
                          <a:srgbClr val="00421E"/>
                        </a:solidFill>
                        <a:latin typeface="Arial" pitchFamily="34" charset="0"/>
                        <a:cs typeface="Arial" pitchFamily="34" charset="0"/>
                      </a:endParaRPr>
                    </a:p>
                    <a:p>
                      <a:pPr algn="ctr"/>
                      <a:endParaRPr lang="en-US" sz="1600" dirty="0">
                        <a:latin typeface="Arial" pitchFamily="34" charset="0"/>
                        <a:cs typeface="Arial" pitchFamily="34" charset="0"/>
                      </a:endParaRPr>
                    </a:p>
                  </a:txBody>
                  <a:tcPr>
                    <a:solidFill>
                      <a:srgbClr val="F8F8F8"/>
                    </a:solidFill>
                  </a:tcPr>
                </a:tc>
              </a:tr>
              <a:tr h="612883">
                <a:tc>
                  <a:txBody>
                    <a:bodyPr/>
                    <a:lstStyle/>
                    <a:p>
                      <a:pPr algn="ctr"/>
                      <a:r>
                        <a:rPr lang="en-US" sz="1600" dirty="0" smtClean="0">
                          <a:latin typeface="Arial" pitchFamily="34" charset="0"/>
                          <a:cs typeface="Arial" pitchFamily="34" charset="0"/>
                        </a:rPr>
                        <a:t>8</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PDR submission </a:t>
                      </a:r>
                      <a:endParaRPr lang="en-US" sz="1600" dirty="0">
                        <a:solidFill>
                          <a:srgbClr val="FF0000"/>
                        </a:solidFill>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28 Nov 2014</a:t>
                      </a:r>
                    </a:p>
                    <a:p>
                      <a:r>
                        <a:rPr lang="en-US" sz="1600" dirty="0" smtClean="0">
                          <a:latin typeface="Arial" pitchFamily="34" charset="0"/>
                          <a:cs typeface="Arial" pitchFamily="34" charset="0"/>
                        </a:rPr>
                        <a:t>(T0</a:t>
                      </a:r>
                      <a:r>
                        <a:rPr lang="en-US" sz="1600" baseline="0" dirty="0" smtClean="0">
                          <a:latin typeface="Arial" pitchFamily="34" charset="0"/>
                          <a:cs typeface="Arial" pitchFamily="34" charset="0"/>
                        </a:rPr>
                        <a:t> + 52 wks)</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smtClean="0">
                        <a:solidFill>
                          <a:srgbClr val="00421E"/>
                        </a:solidFill>
                        <a:latin typeface="Arial" pitchFamily="34" charset="0"/>
                        <a:cs typeface="Arial" pitchFamily="34" charset="0"/>
                      </a:endParaRPr>
                    </a:p>
                    <a:p>
                      <a:pPr algn="ctr"/>
                      <a:endParaRPr lang="en-US" sz="1600" dirty="0">
                        <a:latin typeface="Arial" pitchFamily="34" charset="0"/>
                        <a:cs typeface="Arial" pitchFamily="34" charset="0"/>
                      </a:endParaRPr>
                    </a:p>
                  </a:txBody>
                  <a:tcPr>
                    <a:solidFill>
                      <a:srgbClr val="F8F8F8"/>
                    </a:solidFill>
                  </a:tcPr>
                </a:tc>
              </a:tr>
              <a:tr h="612883">
                <a:tc>
                  <a:txBody>
                    <a:bodyPr/>
                    <a:lstStyle/>
                    <a:p>
                      <a:pPr algn="ctr"/>
                      <a:r>
                        <a:rPr lang="en-US" sz="1600" dirty="0" smtClean="0">
                          <a:latin typeface="Arial" pitchFamily="34" charset="0"/>
                          <a:cs typeface="Arial" pitchFamily="34" charset="0"/>
                        </a:rPr>
                        <a:t>9</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PDR Closure</a:t>
                      </a:r>
                      <a:r>
                        <a:rPr lang="en-US" sz="1600" baseline="0" dirty="0" smtClean="0">
                          <a:latin typeface="Arial" pitchFamily="34" charset="0"/>
                          <a:cs typeface="Arial" pitchFamily="34" charset="0"/>
                        </a:rPr>
                        <a:t> &amp; baselined</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15 April 2015</a:t>
                      </a:r>
                    </a:p>
                    <a:p>
                      <a:r>
                        <a:rPr lang="en-US" sz="1600" dirty="0" smtClean="0">
                          <a:latin typeface="Arial" pitchFamily="34" charset="0"/>
                          <a:cs typeface="Arial" pitchFamily="34" charset="0"/>
                        </a:rPr>
                        <a:t>(T0 + 68 wks)</a:t>
                      </a:r>
                      <a:endParaRPr lang="en-US" sz="1600" dirty="0">
                        <a:latin typeface="Arial" pitchFamily="34" charset="0"/>
                        <a:cs typeface="Arial"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smtClean="0">
                        <a:solidFill>
                          <a:srgbClr val="00421E"/>
                        </a:solidFill>
                        <a:latin typeface="Arial" pitchFamily="34" charset="0"/>
                        <a:cs typeface="Arial" pitchFamily="34" charset="0"/>
                      </a:endParaRPr>
                    </a:p>
                    <a:p>
                      <a:pPr algn="ctr"/>
                      <a:endParaRPr lang="en-US" sz="1600" dirty="0">
                        <a:latin typeface="Arial" pitchFamily="34" charset="0"/>
                        <a:cs typeface="Arial" pitchFamily="34" charset="0"/>
                      </a:endParaRPr>
                    </a:p>
                  </a:txBody>
                  <a:tcPr>
                    <a:solidFill>
                      <a:srgbClr val="F8F8F8"/>
                    </a:solidFill>
                  </a:tcPr>
                </a:tc>
              </a:tr>
            </a:tbl>
          </a:graphicData>
        </a:graphic>
      </p:graphicFrame>
      <p:pic>
        <p:nvPicPr>
          <p:cNvPr id="1026"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971" y="1893250"/>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6285" y="2274064"/>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972" y="2591227"/>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346" y="2930224"/>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318" y="3443791"/>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888" y="4194879"/>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198" y="4948252"/>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888" y="5517596"/>
            <a:ext cx="293985" cy="3389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ka\Documents\SKA\SKA Plan\2015\consortium leaders\presentation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270" y="6130072"/>
            <a:ext cx="293985" cy="33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264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3" y="521799"/>
            <a:ext cx="6775639" cy="619941"/>
          </a:xfrm>
        </p:spPr>
        <p:txBody>
          <a:bodyPr/>
          <a:lstStyle/>
          <a:p>
            <a:r>
              <a:rPr lang="en-US" dirty="0" smtClean="0"/>
              <a:t>SKA1_MID Physical Configuration</a:t>
            </a:r>
            <a:endParaRPr lang="en-US" dirty="0"/>
          </a:p>
        </p:txBody>
      </p:sp>
      <p:pic>
        <p:nvPicPr>
          <p:cNvPr id="2" name="Picture 2" descr="C:\Users\ska\AppData\Local\Microsoft\Windows\Temporary Internet Files\Content.Outlook\XKUDPPLD\SKA1 PrePost_base_MeerK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64" y="1141095"/>
            <a:ext cx="8392403" cy="535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07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Grid Power</a:t>
            </a:r>
            <a:endParaRPr lang="en-US" dirty="0"/>
          </a:p>
        </p:txBody>
      </p:sp>
      <p:sp>
        <p:nvSpPr>
          <p:cNvPr id="12" name="TextBox 11"/>
          <p:cNvSpPr txBox="1"/>
          <p:nvPr/>
        </p:nvSpPr>
        <p:spPr>
          <a:xfrm>
            <a:off x="444941" y="5768918"/>
            <a:ext cx="1372143" cy="369332"/>
          </a:xfrm>
          <a:prstGeom prst="rect">
            <a:avLst/>
          </a:prstGeom>
          <a:noFill/>
        </p:spPr>
        <p:txBody>
          <a:bodyPr wrap="square" rtlCol="0">
            <a:spAutoFit/>
          </a:bodyPr>
          <a:lstStyle/>
          <a:p>
            <a:r>
              <a:rPr lang="en-US" dirty="0" smtClean="0"/>
              <a:t>Post RBS</a:t>
            </a:r>
            <a:endParaRPr lang="en-ZA" dirty="0"/>
          </a:p>
        </p:txBody>
      </p:sp>
      <p:sp>
        <p:nvSpPr>
          <p:cNvPr id="14" name="Right Arrow 7"/>
          <p:cNvSpPr>
            <a:spLocks noChangeArrowheads="1"/>
          </p:cNvSpPr>
          <p:nvPr/>
        </p:nvSpPr>
        <p:spPr bwMode="auto">
          <a:xfrm rot="16200000">
            <a:off x="801945" y="5507904"/>
            <a:ext cx="481177" cy="165738"/>
          </a:xfrm>
          <a:prstGeom prst="rightArrow">
            <a:avLst>
              <a:gd name="adj1" fmla="val 50000"/>
              <a:gd name="adj2" fmla="val 49941"/>
            </a:avLst>
          </a:prstGeom>
          <a:solidFill>
            <a:srgbClr val="FF0000"/>
          </a:solidFill>
          <a:ln w="9525" algn="ctr">
            <a:solidFill>
              <a:schemeClr val="tx1"/>
            </a:solidFill>
            <a:round/>
            <a:headEnd/>
            <a:tailEnd/>
          </a:ln>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665" y="1169036"/>
            <a:ext cx="6343746"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90260" y="1761920"/>
            <a:ext cx="1162429" cy="372139"/>
          </a:xfrm>
          <a:prstGeom prst="rect">
            <a:avLst/>
          </a:prstGeom>
          <a:noFill/>
        </p:spPr>
        <p:txBody>
          <a:bodyPr wrap="square" rtlCol="0">
            <a:spAutoFit/>
          </a:bodyPr>
          <a:lstStyle/>
          <a:p>
            <a:r>
              <a:rPr lang="en-US" dirty="0" smtClean="0"/>
              <a:t>Baseline</a:t>
            </a:r>
            <a:endParaRPr lang="en-ZA" dirty="0"/>
          </a:p>
        </p:txBody>
      </p:sp>
      <p:sp>
        <p:nvSpPr>
          <p:cNvPr id="13" name="Right Arrow 7"/>
          <p:cNvSpPr>
            <a:spLocks noChangeArrowheads="1"/>
          </p:cNvSpPr>
          <p:nvPr/>
        </p:nvSpPr>
        <p:spPr bwMode="auto">
          <a:xfrm rot="10800000">
            <a:off x="4512103" y="1884265"/>
            <a:ext cx="378157" cy="127451"/>
          </a:xfrm>
          <a:prstGeom prst="rightArrow">
            <a:avLst>
              <a:gd name="adj1" fmla="val 50000"/>
              <a:gd name="adj2" fmla="val 49941"/>
            </a:avLst>
          </a:prstGeom>
          <a:solidFill>
            <a:srgbClr val="FF0000"/>
          </a:solidFill>
          <a:ln w="9525" algn="ctr">
            <a:solidFill>
              <a:schemeClr val="tx1"/>
            </a:solidFill>
            <a:round/>
            <a:headEnd/>
            <a:tailEnd/>
          </a:ln>
        </p:spPr>
        <p:txBody>
          <a:bodyPr/>
          <a:lstStyle/>
          <a:p>
            <a:endParaRPr lang="en-US"/>
          </a:p>
        </p:txBody>
      </p:sp>
      <p:pic>
        <p:nvPicPr>
          <p:cNvPr id="15" name="image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64" y="1200990"/>
            <a:ext cx="4154393" cy="19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94" y="3171930"/>
            <a:ext cx="4192163" cy="211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502088" y="4424356"/>
            <a:ext cx="1936562" cy="34777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6" name="Right Arrow 7"/>
          <p:cNvSpPr>
            <a:spLocks noChangeArrowheads="1"/>
          </p:cNvSpPr>
          <p:nvPr/>
        </p:nvSpPr>
        <p:spPr bwMode="auto">
          <a:xfrm rot="10800000" flipV="1">
            <a:off x="4569397" y="4406659"/>
            <a:ext cx="719636" cy="130644"/>
          </a:xfrm>
          <a:prstGeom prst="rightArrow">
            <a:avLst>
              <a:gd name="adj1" fmla="val 50000"/>
              <a:gd name="adj2" fmla="val 49941"/>
            </a:avLst>
          </a:prstGeom>
          <a:solidFill>
            <a:srgbClr val="FF0000"/>
          </a:solidFill>
          <a:ln w="9525" algn="ctr">
            <a:solidFill>
              <a:schemeClr val="tx1"/>
            </a:solidFill>
            <a:round/>
            <a:headEnd/>
            <a:tailEnd/>
          </a:ln>
          <a:scene3d>
            <a:camera prst="orthographicFront">
              <a:rot lat="0" lon="1200000" rev="1200000"/>
            </a:camera>
            <a:lightRig rig="threePt" dir="t"/>
          </a:scene3d>
        </p:spPr>
        <p:txBody>
          <a:bodyPr/>
          <a:lstStyle/>
          <a:p>
            <a:endParaRPr lang="en-US"/>
          </a:p>
        </p:txBody>
      </p:sp>
      <p:sp>
        <p:nvSpPr>
          <p:cNvPr id="17" name="Oval 16"/>
          <p:cNvSpPr/>
          <p:nvPr/>
        </p:nvSpPr>
        <p:spPr>
          <a:xfrm>
            <a:off x="4701181" y="4598243"/>
            <a:ext cx="817446" cy="34777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8" name="Oval 17"/>
          <p:cNvSpPr/>
          <p:nvPr/>
        </p:nvSpPr>
        <p:spPr>
          <a:xfrm>
            <a:off x="5235243" y="4202949"/>
            <a:ext cx="817446" cy="34777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9" name="Right Arrow 7"/>
          <p:cNvSpPr>
            <a:spLocks noChangeArrowheads="1"/>
          </p:cNvSpPr>
          <p:nvPr/>
        </p:nvSpPr>
        <p:spPr bwMode="auto">
          <a:xfrm rot="18660000" flipV="1">
            <a:off x="5556186" y="3823214"/>
            <a:ext cx="719636" cy="130644"/>
          </a:xfrm>
          <a:prstGeom prst="rightArrow">
            <a:avLst>
              <a:gd name="adj1" fmla="val 50000"/>
              <a:gd name="adj2" fmla="val 49941"/>
            </a:avLst>
          </a:prstGeom>
          <a:solidFill>
            <a:srgbClr val="FF0000"/>
          </a:solidFill>
          <a:ln w="9525" algn="ctr">
            <a:solidFill>
              <a:schemeClr val="tx1"/>
            </a:solidFill>
            <a:round/>
            <a:headEnd/>
            <a:tailEnd/>
          </a:ln>
          <a:scene3d>
            <a:camera prst="orthographicFront">
              <a:rot lat="0" lon="1200000" rev="1200000"/>
            </a:camera>
            <a:lightRig rig="threePt" dir="t"/>
          </a:scene3d>
        </p:spPr>
        <p:txBody>
          <a:bodyPr/>
          <a:lstStyle/>
          <a:p>
            <a:endParaRPr lang="en-US"/>
          </a:p>
        </p:txBody>
      </p:sp>
      <p:sp>
        <p:nvSpPr>
          <p:cNvPr id="8" name="Explosion 2 7"/>
          <p:cNvSpPr/>
          <p:nvPr/>
        </p:nvSpPr>
        <p:spPr>
          <a:xfrm>
            <a:off x="5109905" y="2375065"/>
            <a:ext cx="1694656" cy="1271445"/>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600" b="1" dirty="0">
                <a:solidFill>
                  <a:srgbClr val="FF0000"/>
                </a:solidFill>
              </a:rPr>
              <a:t>€ LOTS</a:t>
            </a:r>
          </a:p>
          <a:p>
            <a:pPr algn="ctr"/>
            <a:endParaRPr lang="en-ZA" dirty="0"/>
          </a:p>
        </p:txBody>
      </p:sp>
    </p:spTree>
    <p:extLst>
      <p:ext uri="{BB962C8B-B14F-4D97-AF65-F5344CB8AC3E}">
        <p14:creationId xmlns:p14="http://schemas.microsoft.com/office/powerpoint/2010/main" val="14702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6" grpId="0" animBg="1"/>
      <p:bldP spid="17" grpId="0" animBg="1"/>
      <p:bldP spid="18" grpId="0" animBg="1"/>
      <p:bldP spid="19"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Grid Power</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58" y="1089586"/>
            <a:ext cx="7717191" cy="53287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58" y="1089586"/>
            <a:ext cx="7733129" cy="53287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3476445" y="4968816"/>
            <a:ext cx="595223" cy="552090"/>
            <a:chOff x="3200400" y="2924355"/>
            <a:chExt cx="595223" cy="552090"/>
          </a:xfrm>
        </p:grpSpPr>
        <p:cxnSp>
          <p:nvCxnSpPr>
            <p:cNvPr id="5" name="Straight Connector 4"/>
            <p:cNvCxnSpPr/>
            <p:nvPr/>
          </p:nvCxnSpPr>
          <p:spPr>
            <a:xfrm>
              <a:off x="3200400" y="2924355"/>
              <a:ext cx="595223" cy="552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200400" y="2924355"/>
              <a:ext cx="595223" cy="552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756912" y="4155057"/>
            <a:ext cx="595223" cy="552090"/>
            <a:chOff x="3200400" y="2924355"/>
            <a:chExt cx="595223" cy="552090"/>
          </a:xfrm>
        </p:grpSpPr>
        <p:cxnSp>
          <p:nvCxnSpPr>
            <p:cNvPr id="14" name="Straight Connector 13"/>
            <p:cNvCxnSpPr/>
            <p:nvPr/>
          </p:nvCxnSpPr>
          <p:spPr>
            <a:xfrm>
              <a:off x="3200400" y="2924355"/>
              <a:ext cx="595223" cy="552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200400" y="2924355"/>
              <a:ext cx="595223" cy="552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39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65274"/>
            <a:ext cx="8378326" cy="4806847"/>
          </a:xfrm>
        </p:spPr>
        <p:txBody>
          <a:bodyPr>
            <a:normAutofit/>
          </a:bodyPr>
          <a:lstStyle/>
          <a:p>
            <a:pPr marL="0" indent="0" algn="just">
              <a:buNone/>
              <a:defRPr/>
            </a:pPr>
            <a:endParaRPr lang="en-US" sz="2000" dirty="0" smtClean="0">
              <a:latin typeface="Arial" pitchFamily="34" charset="0"/>
              <a:cs typeface="Arial" pitchFamily="34" charset="0"/>
            </a:endParaRPr>
          </a:p>
          <a:p>
            <a:pPr marL="0" indent="0" algn="just">
              <a:buNone/>
              <a:defRPr/>
            </a:pPr>
            <a:endParaRPr lang="en-US" dirty="0"/>
          </a:p>
        </p:txBody>
      </p:sp>
      <p:sp>
        <p:nvSpPr>
          <p:cNvPr id="3" name="Text Placeholder 2"/>
          <p:cNvSpPr>
            <a:spLocks noGrp="1"/>
          </p:cNvSpPr>
          <p:nvPr>
            <p:ph type="body" sz="quarter" idx="11"/>
          </p:nvPr>
        </p:nvSpPr>
        <p:spPr/>
        <p:txBody>
          <a:bodyPr/>
          <a:lstStyle/>
          <a:p>
            <a:r>
              <a:rPr lang="en-US" dirty="0" smtClean="0"/>
              <a:t>Power to Spiral Arms</a:t>
            </a:r>
            <a:endParaRPr lang="en-US" dirty="0"/>
          </a:p>
        </p:txBody>
      </p:sp>
      <p:pic>
        <p:nvPicPr>
          <p:cNvPr id="6" name="image41.png"/>
          <p:cNvPicPr/>
          <p:nvPr/>
        </p:nvPicPr>
        <p:blipFill>
          <a:blip r:embed="rId3" cstate="print"/>
          <a:srcRect/>
          <a:stretch>
            <a:fillRect/>
          </a:stretch>
        </p:blipFill>
        <p:spPr>
          <a:xfrm>
            <a:off x="500093" y="1265274"/>
            <a:ext cx="7988814" cy="5083372"/>
          </a:xfrm>
          <a:prstGeom prst="rect">
            <a:avLst/>
          </a:prstGeom>
          <a:ln/>
        </p:spPr>
      </p:pic>
      <p:sp>
        <p:nvSpPr>
          <p:cNvPr id="4" name="TextBox 3"/>
          <p:cNvSpPr txBox="1"/>
          <p:nvPr/>
        </p:nvSpPr>
        <p:spPr>
          <a:xfrm>
            <a:off x="2636322" y="2177680"/>
            <a:ext cx="1246908" cy="584775"/>
          </a:xfrm>
          <a:prstGeom prst="rect">
            <a:avLst/>
          </a:prstGeom>
          <a:noFill/>
        </p:spPr>
        <p:txBody>
          <a:bodyPr wrap="square" rtlCol="0">
            <a:spAutoFit/>
          </a:bodyPr>
          <a:lstStyle/>
          <a:p>
            <a:r>
              <a:rPr lang="en-US" sz="1600" dirty="0" smtClean="0">
                <a:solidFill>
                  <a:srgbClr val="FF0000"/>
                </a:solidFill>
              </a:rPr>
              <a:t>22kV steel o/h line</a:t>
            </a:r>
            <a:endParaRPr lang="en-ZA" sz="1600" dirty="0">
              <a:solidFill>
                <a:srgbClr val="FF0000"/>
              </a:solidFill>
            </a:endParaRPr>
          </a:p>
        </p:txBody>
      </p:sp>
      <p:sp>
        <p:nvSpPr>
          <p:cNvPr id="5" name="Right Arrow 4"/>
          <p:cNvSpPr/>
          <p:nvPr/>
        </p:nvSpPr>
        <p:spPr>
          <a:xfrm>
            <a:off x="3883230" y="2303812"/>
            <a:ext cx="611269" cy="166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TextBox 7"/>
          <p:cNvSpPr txBox="1"/>
          <p:nvPr/>
        </p:nvSpPr>
        <p:spPr>
          <a:xfrm>
            <a:off x="5840681" y="3861841"/>
            <a:ext cx="1246908" cy="584775"/>
          </a:xfrm>
          <a:prstGeom prst="rect">
            <a:avLst/>
          </a:prstGeom>
          <a:noFill/>
        </p:spPr>
        <p:txBody>
          <a:bodyPr wrap="square" rtlCol="0">
            <a:spAutoFit/>
          </a:bodyPr>
          <a:lstStyle/>
          <a:p>
            <a:r>
              <a:rPr lang="en-US" sz="1600" dirty="0" smtClean="0">
                <a:solidFill>
                  <a:srgbClr val="FF0000"/>
                </a:solidFill>
              </a:rPr>
              <a:t>22kV wood o/h line</a:t>
            </a:r>
            <a:endParaRPr lang="en-ZA" sz="1600" dirty="0">
              <a:solidFill>
                <a:srgbClr val="FF0000"/>
              </a:solidFill>
            </a:endParaRPr>
          </a:p>
        </p:txBody>
      </p:sp>
      <p:sp>
        <p:nvSpPr>
          <p:cNvPr id="11" name="Right Arrow 10"/>
          <p:cNvSpPr/>
          <p:nvPr/>
        </p:nvSpPr>
        <p:spPr>
          <a:xfrm rot="16200000">
            <a:off x="6241628" y="3499190"/>
            <a:ext cx="611269" cy="1662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Oval 11"/>
          <p:cNvSpPr/>
          <p:nvPr/>
        </p:nvSpPr>
        <p:spPr>
          <a:xfrm>
            <a:off x="1543792" y="1460665"/>
            <a:ext cx="546265" cy="42751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TextBox 12"/>
          <p:cNvSpPr txBox="1"/>
          <p:nvPr/>
        </p:nvSpPr>
        <p:spPr>
          <a:xfrm>
            <a:off x="1193470" y="1904546"/>
            <a:ext cx="1246908" cy="830997"/>
          </a:xfrm>
          <a:prstGeom prst="rect">
            <a:avLst/>
          </a:prstGeom>
          <a:noFill/>
        </p:spPr>
        <p:txBody>
          <a:bodyPr wrap="square" rtlCol="0">
            <a:spAutoFit/>
          </a:bodyPr>
          <a:lstStyle/>
          <a:p>
            <a:pPr algn="ctr"/>
            <a:r>
              <a:rPr lang="en-US" sz="1600" dirty="0" smtClean="0">
                <a:solidFill>
                  <a:srgbClr val="FF0000"/>
                </a:solidFill>
              </a:rPr>
              <a:t>2km separation</a:t>
            </a:r>
          </a:p>
          <a:p>
            <a:pPr algn="ctr"/>
            <a:r>
              <a:rPr lang="en-US" sz="1600" dirty="0" smtClean="0">
                <a:solidFill>
                  <a:srgbClr val="FF0000"/>
                </a:solidFill>
              </a:rPr>
              <a:t>distance</a:t>
            </a:r>
            <a:endParaRPr lang="en-ZA" sz="1600" dirty="0">
              <a:solidFill>
                <a:srgbClr val="FF0000"/>
              </a:solidFill>
            </a:endParaRPr>
          </a:p>
        </p:txBody>
      </p:sp>
      <p:grpSp>
        <p:nvGrpSpPr>
          <p:cNvPr id="15" name="Group 14"/>
          <p:cNvGrpSpPr/>
          <p:nvPr/>
        </p:nvGrpSpPr>
        <p:grpSpPr>
          <a:xfrm>
            <a:off x="1494834" y="2027767"/>
            <a:ext cx="595223" cy="552090"/>
            <a:chOff x="3200400" y="2924355"/>
            <a:chExt cx="595223" cy="552090"/>
          </a:xfrm>
        </p:grpSpPr>
        <p:cxnSp>
          <p:nvCxnSpPr>
            <p:cNvPr id="16" name="Straight Connector 15"/>
            <p:cNvCxnSpPr/>
            <p:nvPr/>
          </p:nvCxnSpPr>
          <p:spPr>
            <a:xfrm>
              <a:off x="3200400" y="2924355"/>
              <a:ext cx="595223" cy="552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3200400" y="2924355"/>
              <a:ext cx="595223" cy="55209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1344151" y="2749812"/>
            <a:ext cx="1096227" cy="369332"/>
          </a:xfrm>
          <a:prstGeom prst="rect">
            <a:avLst/>
          </a:prstGeom>
          <a:noFill/>
        </p:spPr>
        <p:txBody>
          <a:bodyPr wrap="square" rtlCol="0">
            <a:spAutoFit/>
          </a:bodyPr>
          <a:lstStyle/>
          <a:p>
            <a:r>
              <a:rPr lang="en-US" b="1" dirty="0" smtClean="0">
                <a:solidFill>
                  <a:srgbClr val="FF0000"/>
                </a:solidFill>
              </a:rPr>
              <a:t>500m?</a:t>
            </a:r>
            <a:endParaRPr lang="en-ZA" b="1" dirty="0">
              <a:solidFill>
                <a:srgbClr val="FF0000"/>
              </a:solidFill>
            </a:endParaRPr>
          </a:p>
        </p:txBody>
      </p:sp>
    </p:spTree>
    <p:extLst>
      <p:ext uri="{BB962C8B-B14F-4D97-AF65-F5344CB8AC3E}">
        <p14:creationId xmlns:p14="http://schemas.microsoft.com/office/powerpoint/2010/main" val="3718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ustom Design">
  <a:themeElements>
    <a:clrScheme name="SKA theme">
      <a:dk1>
        <a:sysClr val="windowText" lastClr="000000"/>
      </a:dk1>
      <a:lt1>
        <a:sysClr val="window" lastClr="FFFFFF"/>
      </a:lt1>
      <a:dk2>
        <a:srgbClr val="00688A"/>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7208</TotalTime>
  <Words>3124</Words>
  <Application>Microsoft Office PowerPoint</Application>
  <PresentationFormat>On-screen Show (4:3)</PresentationFormat>
  <Paragraphs>445</Paragraphs>
  <Slides>43</Slides>
  <Notes>37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Footitt</dc:creator>
  <cp:lastModifiedBy>ska</cp:lastModifiedBy>
  <cp:revision>264</cp:revision>
  <cp:lastPrinted>2015-10-14T10:53:54Z</cp:lastPrinted>
  <dcterms:created xsi:type="dcterms:W3CDTF">2014-02-11T10:41:18Z</dcterms:created>
  <dcterms:modified xsi:type="dcterms:W3CDTF">2015-11-09T14:22:31Z</dcterms:modified>
</cp:coreProperties>
</file>