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6426" r:id="rId1"/>
  </p:sldMasterIdLst>
  <p:notesMasterIdLst>
    <p:notesMasterId r:id="rId29"/>
  </p:notesMasterIdLst>
  <p:handoutMasterIdLst>
    <p:handoutMasterId r:id="rId30"/>
  </p:handoutMasterIdLst>
  <p:sldIdLst>
    <p:sldId id="257" r:id="rId2"/>
    <p:sldId id="404" r:id="rId3"/>
    <p:sldId id="417" r:id="rId4"/>
    <p:sldId id="418" r:id="rId5"/>
    <p:sldId id="330" r:id="rId6"/>
    <p:sldId id="414" r:id="rId7"/>
    <p:sldId id="415" r:id="rId8"/>
    <p:sldId id="361" r:id="rId9"/>
    <p:sldId id="419" r:id="rId10"/>
    <p:sldId id="346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34" r:id="rId21"/>
    <p:sldId id="435" r:id="rId22"/>
    <p:sldId id="433" r:id="rId23"/>
    <p:sldId id="436" r:id="rId24"/>
    <p:sldId id="437" r:id="rId25"/>
    <p:sldId id="342" r:id="rId26"/>
    <p:sldId id="382" r:id="rId27"/>
    <p:sldId id="291" r:id="rId28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en, Mark (CASS, Marsfield)" initials="bow318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EAEAEA"/>
    <a:srgbClr val="ECECEC"/>
    <a:srgbClr val="8CC7EA"/>
    <a:srgbClr val="66CCFF"/>
    <a:srgbClr val="99CCFF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/>
    <p:restoredTop sz="88630" autoAdjust="0"/>
  </p:normalViewPr>
  <p:slideViewPr>
    <p:cSldViewPr snapToGrid="0" snapToObjects="1">
      <p:cViewPr>
        <p:scale>
          <a:sx n="100" d="100"/>
          <a:sy n="100" d="100"/>
        </p:scale>
        <p:origin x="1128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19EA694-8DE1-4A80-8933-D3AB04D28E69}" type="datetime1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12441F0-B3DC-4640-A1D7-16F6487E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02DABCD-6326-493C-848D-66E5691C79E4}" type="datetime1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17B318B0-61E9-48BE-82BE-AF882D3E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0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Bands 1 and 2 are high priority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Bands 1 and 2 are high priority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77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Last</a:t>
            </a:r>
            <a:r>
              <a:rPr lang="en-AU" baseline="0" dirty="0" smtClean="0"/>
              <a:t> slide of the presentation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081C9B42-605D-480D-8C8E-F503695CE271}" type="slidenum">
              <a:rPr lang="en-US" sz="1300"/>
              <a:pPr algn="r"/>
              <a:t>12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7577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4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33" r:id="rId2"/>
    <p:sldLayoutId id="2147486451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27587" y="1327161"/>
            <a:ext cx="5363613" cy="1319786"/>
          </a:xfrm>
          <a:prstGeom prst="rect">
            <a:avLst/>
          </a:prstGeom>
        </p:spPr>
        <p:txBody>
          <a:bodyPr anchor="t" anchorCtr="0">
            <a:normAutofit fontScale="90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Dish Consortium Status in SKA1 Preconstruction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27586" y="4911098"/>
            <a:ext cx="4786098" cy="141430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None/>
            </a:pPr>
            <a:r>
              <a:rPr lang="en-US" dirty="0" smtClean="0">
                <a:solidFill>
                  <a:schemeClr val="bg1"/>
                </a:solidFill>
              </a:rPr>
              <a:t>SKA Engineering Meeting,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bg1"/>
                </a:solidFill>
              </a:rPr>
              <a:t>Nov 9 – 12 2015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bg1"/>
                </a:solidFill>
              </a:rPr>
              <a:t>Roger </a:t>
            </a:r>
            <a:r>
              <a:rPr lang="en-US" dirty="0" err="1" smtClean="0">
                <a:solidFill>
                  <a:schemeClr val="bg1"/>
                </a:solidFill>
              </a:rPr>
              <a:t>Franzen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chemeClr val="bg1"/>
                </a:solidFill>
              </a:rPr>
              <a:t>Lead, SKA Dish Consortium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CSIRO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000" y="4356000"/>
            <a:ext cx="3528822" cy="249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595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Major Activities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00213"/>
            <a:ext cx="8201892" cy="44836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Since last Engineering Meeting, Major Activities were:</a:t>
            </a:r>
          </a:p>
          <a:p>
            <a:pPr marL="0" indent="0">
              <a:buNone/>
            </a:pPr>
            <a:endParaRPr lang="en-A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Stage 1 PDR February 9-10, 2015: Did not pass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Re-</a:t>
            </a:r>
            <a:r>
              <a:rPr lang="en-AU" sz="2200" dirty="0" err="1" smtClean="0">
                <a:latin typeface="Arial" pitchFamily="34" charset="0"/>
                <a:cs typeface="Arial" pitchFamily="34" charset="0"/>
              </a:rPr>
              <a:t>Baselining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 March 2015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delta PDR Step 1 – COAR closeout July 2015</a:t>
            </a:r>
          </a:p>
          <a:p>
            <a:r>
              <a:rPr lang="en-AU" sz="2200" dirty="0">
                <a:latin typeface="Arial" pitchFamily="34" charset="0"/>
                <a:cs typeface="Arial" pitchFamily="34" charset="0"/>
              </a:rPr>
              <a:t>d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elta PDR Step 2 – Remaining PDR Documents reviewed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delta PDR Step 3 – Dish Structure Down Select 3 Nov 2015</a:t>
            </a:r>
          </a:p>
          <a:p>
            <a:endParaRPr lang="en-A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Proposed to hold Delta PDR December 15-16, 2015.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53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Dish Structure 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60701"/>
            <a:ext cx="8562015" cy="46877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marL="0" indent="17463"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Design for the structure element of the SKA1-Mid antenna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Feed down – Feeds at secondary focus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Common optical design – Compatible with SPF and PAF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Common pedestal design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Common feed indexer design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Since Feb, 2 Main reflector concepts –</a:t>
            </a:r>
          </a:p>
          <a:p>
            <a:pPr lvl="3"/>
            <a:r>
              <a:rPr lang="en-AU" sz="2400" dirty="0" smtClean="0">
                <a:latin typeface="Arial" pitchFamily="34" charset="0"/>
                <a:cs typeface="Arial" pitchFamily="34" charset="0"/>
              </a:rPr>
              <a:t>Single piece composite reflector (NRC)</a:t>
            </a:r>
          </a:p>
          <a:p>
            <a:pPr lvl="3"/>
            <a:r>
              <a:rPr lang="en-AU" sz="2400" dirty="0" smtClean="0">
                <a:latin typeface="Arial" pitchFamily="34" charset="0"/>
                <a:cs typeface="Arial" pitchFamily="34" charset="0"/>
              </a:rPr>
              <a:t>Metal panel reflector (JLRAT)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Down selection process for reflector concept is underway on the basis of preliminary design</a:t>
            </a: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457199" y="328613"/>
            <a:ext cx="601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Dish Structure - Antenna Concept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3" y="1571625"/>
            <a:ext cx="2733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00150" y="3921125"/>
            <a:ext cx="1624013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Feed and Sub-reflector Support Structure</a:t>
            </a:r>
            <a:endParaRPr lang="en-GB" sz="1000" b="1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3081338" y="3851275"/>
            <a:ext cx="358775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32463" y="2714625"/>
            <a:ext cx="1049337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Turning Head</a:t>
            </a:r>
            <a:endParaRPr lang="it-IT" sz="1000" b="1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4745038" y="2828925"/>
            <a:ext cx="619125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383213" y="2828925"/>
            <a:ext cx="328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3632200" y="3856038"/>
            <a:ext cx="908050" cy="650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40250" y="3509963"/>
            <a:ext cx="558800" cy="346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06913"/>
            <a:ext cx="1955800" cy="175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4638" y="4264025"/>
            <a:ext cx="2160587" cy="202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951163" y="2014538"/>
            <a:ext cx="9779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824163" y="2014538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98638" y="1900238"/>
            <a:ext cx="1025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b="1">
                <a:cs typeface="Times New Roman" pitchFamily="18" charset="0"/>
              </a:rPr>
              <a:t>Main reflector</a:t>
            </a:r>
            <a:endParaRPr lang="it-IT" sz="1000" b="1"/>
          </a:p>
          <a:p>
            <a:pPr eaLnBrk="0" hangingPunct="0"/>
            <a:endParaRPr lang="it-IT" sz="1000" b="1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662238" y="2714625"/>
            <a:ext cx="419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544763" y="2714625"/>
            <a:ext cx="117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555750" y="2600325"/>
            <a:ext cx="979488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000" b="1">
                <a:cs typeface="Times New Roman" pitchFamily="18" charset="0"/>
              </a:rPr>
              <a:t>Sub reflector</a:t>
            </a:r>
            <a:endParaRPr lang="it-IT" sz="1000" b="1"/>
          </a:p>
          <a:p>
            <a:pPr eaLnBrk="0" hangingPunct="0"/>
            <a:endParaRPr lang="it-IT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824163" y="3595688"/>
            <a:ext cx="615950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68300" y="1789113"/>
            <a:ext cx="118745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1">
                <a:cs typeface="Times New Roman" pitchFamily="18" charset="0"/>
              </a:rPr>
              <a:t>Feed indexer</a:t>
            </a:r>
            <a:endParaRPr lang="it-IT" sz="1000" b="1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 flipV="1">
            <a:off x="4878388" y="4264025"/>
            <a:ext cx="679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557838" y="4140200"/>
            <a:ext cx="909637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Pedestal</a:t>
            </a:r>
            <a:endParaRPr lang="en-GB" sz="1000" b="1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337425" y="1633538"/>
            <a:ext cx="1447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1">
                <a:cs typeface="Times New Roman" pitchFamily="18" charset="0"/>
              </a:rPr>
              <a:t>Elevation Actuator</a:t>
            </a:r>
            <a:endParaRPr lang="en-US" sz="1000" b="1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5024438" y="3400425"/>
            <a:ext cx="2312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384300" y="5003800"/>
            <a:ext cx="1160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98500" y="4833938"/>
            <a:ext cx="68580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Azimuth actuator</a:t>
            </a:r>
            <a:endParaRPr lang="it-IT" sz="1000" b="1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 flipV="1">
            <a:off x="3282950" y="5476875"/>
            <a:ext cx="6985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4310063" y="5872163"/>
            <a:ext cx="7143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000" b="1">
                <a:cs typeface="Times New Roman" pitchFamily="18" charset="0"/>
              </a:rPr>
              <a:t>Azimuth bearing</a:t>
            </a:r>
            <a:endParaRPr lang="it-IT" sz="1000" b="1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624638" y="3851275"/>
            <a:ext cx="2160587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b="1">
                <a:cs typeface="Times New Roman" pitchFamily="18" charset="0"/>
              </a:rPr>
              <a:t>Plant installation: electrical, thermal and general plants.</a:t>
            </a:r>
            <a:endParaRPr lang="en-GB" sz="1000" b="1"/>
          </a:p>
        </p:txBody>
      </p:sp>
      <p:cxnSp>
        <p:nvCxnSpPr>
          <p:cNvPr id="5151" name="AutoShape 31"/>
          <p:cNvCxnSpPr>
            <a:cxnSpLocks noChangeShapeType="1"/>
          </p:cNvCxnSpPr>
          <p:nvPr/>
        </p:nvCxnSpPr>
        <p:spPr bwMode="auto">
          <a:xfrm flipH="1">
            <a:off x="4878388" y="2357438"/>
            <a:ext cx="485775" cy="357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52" name="Text Box 2"/>
          <p:cNvSpPr txBox="1">
            <a:spLocks noChangeArrowheads="1"/>
          </p:cNvSpPr>
          <p:nvPr/>
        </p:nvSpPr>
        <p:spPr bwMode="auto">
          <a:xfrm>
            <a:off x="5732463" y="2165350"/>
            <a:ext cx="1444625" cy="1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b="1">
                <a:cs typeface="Times New Roman" pitchFamily="18" charset="0"/>
              </a:rPr>
              <a:t>Backup Structure</a:t>
            </a:r>
            <a:endParaRPr lang="en-GB" sz="1000" b="1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42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42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383213" y="2357438"/>
            <a:ext cx="349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565400" y="4140200"/>
            <a:ext cx="515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1555750" y="3822700"/>
            <a:ext cx="1268413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3981450" y="6037263"/>
            <a:ext cx="328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5159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7425" y="1903413"/>
            <a:ext cx="1447800" cy="185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0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3" y="2022475"/>
            <a:ext cx="11509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48000" y="1260000"/>
            <a:ext cx="754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CoDR design selection: feed arm down; feeds at secondary focus</a:t>
            </a:r>
          </a:p>
        </p:txBody>
      </p:sp>
      <p:pic>
        <p:nvPicPr>
          <p:cNvPr id="42" name="Picture 41" descr="dish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000" y="-10800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8000" y="324000"/>
            <a:ext cx="634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Design – Panel Reflector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pic>
        <p:nvPicPr>
          <p:cNvPr id="5" name="Picture 4" descr="PS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1545666"/>
            <a:ext cx="4562475" cy="4733925"/>
          </a:xfrm>
          <a:prstGeom prst="rect">
            <a:avLst/>
          </a:prstGeom>
        </p:spPr>
      </p:pic>
      <p:pic>
        <p:nvPicPr>
          <p:cNvPr id="6" name="Picture 5" descr="PSM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29" y="1545666"/>
            <a:ext cx="3309645" cy="47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999" y="324000"/>
            <a:ext cx="658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Design – Single Piece Composite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pic>
        <p:nvPicPr>
          <p:cNvPr id="5" name="Picture 4" descr="SRC2.JPG"/>
          <p:cNvPicPr>
            <a:picLocks noChangeAspect="1"/>
          </p:cNvPicPr>
          <p:nvPr/>
        </p:nvPicPr>
        <p:blipFill>
          <a:blip r:embed="rId4"/>
          <a:srcRect l="12204" t="1876" r="7027" b="4689"/>
          <a:stretch>
            <a:fillRect/>
          </a:stretch>
        </p:blipFill>
        <p:spPr>
          <a:xfrm>
            <a:off x="90700" y="1957790"/>
            <a:ext cx="8926943" cy="4072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4000" y="1800000"/>
            <a:ext cx="231820" cy="43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1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531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Dish Optics 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60701"/>
            <a:ext cx="8562015" cy="46877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 marL="0" indent="17463">
              <a:buNone/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Optical Configuration</a:t>
            </a:r>
          </a:p>
          <a:p>
            <a:pPr lvl="1"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Optical model now fully defined and available in consortium  repository</a:t>
            </a:r>
          </a:p>
          <a:p>
            <a:pPr marL="1793875" lvl="3" indent="-363538">
              <a:tabLst>
                <a:tab pos="1790700" algn="l"/>
              </a:tabLs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15m Offset Gregorian</a:t>
            </a:r>
          </a:p>
          <a:p>
            <a:pPr marL="1793875" lvl="3" indent="-363538">
              <a:tabLst>
                <a:tab pos="1790700" algn="l"/>
              </a:tabLs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5m sub-reflector</a:t>
            </a:r>
          </a:p>
          <a:p>
            <a:pPr marL="1793875" lvl="3" indent="-363538">
              <a:tabLst>
                <a:tab pos="1790700" algn="l"/>
              </a:tabLs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Shaped reflector with 58°openning angle</a:t>
            </a:r>
          </a:p>
          <a:p>
            <a:pPr marL="1793875" lvl="3" indent="-363538">
              <a:tabLst>
                <a:tab pos="1790700" algn="l"/>
              </a:tabLs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Flat rim</a:t>
            </a:r>
          </a:p>
          <a:p>
            <a:pPr marL="715963" indent="-265113">
              <a:spcBef>
                <a:spcPts val="1200"/>
              </a:spcBef>
              <a:tabLst>
                <a:tab pos="1790700" algn="l"/>
              </a:tabLst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Configuration supports SPF and PAF</a:t>
            </a:r>
          </a:p>
          <a:p>
            <a:pPr marL="1793875" lvl="3" indent="-363538">
              <a:tabLst>
                <a:tab pos="1790700" algn="l"/>
              </a:tabLst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SPFs - Bands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000" y="1836001"/>
            <a:ext cx="3769703" cy="30247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SPF Bands</a:t>
            </a:r>
          </a:p>
          <a:p>
            <a:pPr lvl="1"/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1: 350 -1050 MHz</a:t>
            </a:r>
          </a:p>
          <a:p>
            <a:pPr lvl="1"/>
            <a:r>
              <a:rPr lang="en-AU" sz="2400" u="sng" dirty="0" smtClean="0">
                <a:latin typeface="Arial" pitchFamily="34" charset="0"/>
                <a:cs typeface="Arial" pitchFamily="34" charset="0"/>
              </a:rPr>
              <a:t>2: 950 -1760 MHz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3: 1.65 -3.05 GHz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4:  2.8 -5.2 GHz</a:t>
            </a:r>
          </a:p>
          <a:p>
            <a:pPr lvl="1"/>
            <a:r>
              <a:rPr lang="en-A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  4.6 -13.8 GHz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00" y="5472000"/>
            <a:ext cx="25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Block diagram for SPF Band 2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000" y="1800000"/>
            <a:ext cx="5140643" cy="36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5779777"/>
            <a:ext cx="408904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8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High</a:t>
            </a:r>
            <a:r>
              <a:rPr lang="en-AU" sz="1600" u="sng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priority bands for SKA-1 construction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1600" b="1" u="sng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Band 5</a:t>
            </a:r>
            <a:r>
              <a:rPr lang="en-AU" sz="1600" u="sng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 priority increased after re-baseline </a:t>
            </a:r>
          </a:p>
        </p:txBody>
      </p:sp>
    </p:spTree>
    <p:extLst>
      <p:ext uri="{BB962C8B-B14F-4D97-AF65-F5344CB8AC3E}">
        <p14:creationId xmlns:p14="http://schemas.microsoft.com/office/powerpoint/2010/main" val="12217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832" r="31701"/>
          <a:stretch>
            <a:fillRect/>
          </a:stretch>
        </p:blipFill>
        <p:spPr bwMode="auto">
          <a:xfrm>
            <a:off x="277090" y="1700213"/>
            <a:ext cx="4245473" cy="40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982" y="1700213"/>
            <a:ext cx="2926062" cy="303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3380" y="5148000"/>
            <a:ext cx="2531503" cy="1503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3305" y="1147890"/>
            <a:ext cx="605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Room Temperature (Uncooled) Feed Horn and LNA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" y="329002"/>
            <a:ext cx="63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 – Band 1 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Down Arrow 18"/>
          <p:cNvSpPr/>
          <p:nvPr/>
        </p:nvSpPr>
        <p:spPr>
          <a:xfrm rot="6234712">
            <a:off x="4086933" y="4603091"/>
            <a:ext cx="334851" cy="2133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own Arrow 19"/>
          <p:cNvSpPr/>
          <p:nvPr/>
        </p:nvSpPr>
        <p:spPr>
          <a:xfrm rot="12987797">
            <a:off x="7310433" y="4612883"/>
            <a:ext cx="334851" cy="15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5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369" y="3541845"/>
            <a:ext cx="3646646" cy="27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329002"/>
            <a:ext cx="634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 – Band 1 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602" y="1279765"/>
            <a:ext cx="2638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0168" y="1064126"/>
            <a:ext cx="3610344" cy="272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6708" y="6273466"/>
            <a:ext cx="651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Comparison - Cooled vs. Uncooled Feed Horn and LNA</a:t>
            </a:r>
          </a:p>
        </p:txBody>
      </p:sp>
    </p:spTree>
    <p:extLst>
      <p:ext uri="{BB962C8B-B14F-4D97-AF65-F5344CB8AC3E}">
        <p14:creationId xmlns:p14="http://schemas.microsoft.com/office/powerpoint/2010/main" val="14399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60" y="2815266"/>
            <a:ext cx="4408393" cy="34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29002"/>
            <a:ext cx="566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 – Band 2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852222"/>
            <a:ext cx="8508954" cy="253274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PDR completed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Cryostat detailed design underway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Feed horn optimised to SKA Optical Configuration </a:t>
            </a:r>
          </a:p>
          <a:p>
            <a:pPr lvl="1"/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00" y="6300000"/>
            <a:ext cx="413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Feed Package Detailed Design, Band 2, (EMSS)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b="1938"/>
          <a:stretch>
            <a:fillRect/>
          </a:stretch>
        </p:blipFill>
        <p:spPr bwMode="auto">
          <a:xfrm>
            <a:off x="276896" y="2815266"/>
            <a:ext cx="3788631" cy="26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8969" y="5666704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Band 2 horn (EMSS)</a:t>
            </a:r>
          </a:p>
        </p:txBody>
      </p:sp>
    </p:spTree>
    <p:extLst>
      <p:ext uri="{BB962C8B-B14F-4D97-AF65-F5344CB8AC3E}">
        <p14:creationId xmlns:p14="http://schemas.microsoft.com/office/powerpoint/2010/main" val="305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Outline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000" y="1656000"/>
            <a:ext cx="8253969" cy="47282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Introduction to New Dish Consortium Leader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Dish Consortium Overview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Major Activities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Key Progress in Work Elements –various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Schedule - Earned Value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2586"/>
            <a:ext cx="8394701" cy="44836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Delivery in-scope for SKA1 after SKA re-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baselining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Band 5 elevated in priority</a:t>
            </a: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Common cryostat → Band 5 only delivered for SKA1</a:t>
            </a:r>
          </a:p>
          <a:p>
            <a:pPr>
              <a:spcBef>
                <a:spcPts val="120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New partners engaged to perform additional work</a:t>
            </a:r>
          </a:p>
          <a:p>
            <a:pPr marL="1158875" lvl="1" indent="-347663"/>
            <a:r>
              <a:rPr lang="en-AU" sz="2400" dirty="0" smtClean="0">
                <a:latin typeface="Arial" pitchFamily="34" charset="0"/>
                <a:cs typeface="Arial" pitchFamily="34" charset="0"/>
              </a:rPr>
              <a:t>Oxford University (UK)</a:t>
            </a:r>
          </a:p>
          <a:p>
            <a:pPr marL="1158875" lvl="1" indent="-347663"/>
            <a:r>
              <a:rPr lang="en-AU" sz="2400" dirty="0" smtClean="0">
                <a:latin typeface="Arial" pitchFamily="34" charset="0"/>
                <a:cs typeface="Arial" pitchFamily="34" charset="0"/>
              </a:rPr>
              <a:t>ENGAGE SKA (Portugal)</a:t>
            </a:r>
          </a:p>
          <a:p>
            <a:pPr>
              <a:spcBef>
                <a:spcPts val="120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Detailed Design Review (DDR) scheduled for June 2016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9002"/>
            <a:ext cx="566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 – Bands 3, 4 &amp; 5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5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374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SPF Receivers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519707"/>
            <a:ext cx="8394701" cy="44836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Receiver design for Bands 1 and 2 well developed</a:t>
            </a:r>
          </a:p>
          <a:p>
            <a:pPr marL="1076325" lvl="1">
              <a:spcBef>
                <a:spcPts val="60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Receiver architecture defined</a:t>
            </a:r>
          </a:p>
          <a:p>
            <a:pPr marL="1076325" lvl="1">
              <a:spcBef>
                <a:spcPts val="60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Digitiser location selected – Feed indexer</a:t>
            </a: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Optical Digital Link (ODL) architecture defined</a:t>
            </a: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Prototype sub-system components under test</a:t>
            </a:r>
          </a:p>
          <a:p>
            <a:pPr>
              <a:spcBef>
                <a:spcPts val="1200"/>
              </a:spcBef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Band 5 receiver now in-scope for SKA1 after re-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baselining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Possible collaboration with U. Bordeaux → Receiver for Wide Band Single Pixel Feed (WBSPF), Band 2.</a:t>
            </a:r>
          </a:p>
          <a:p>
            <a:pPr marL="1076325"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Detailed Design Review scheduled for  June 2016</a:t>
            </a:r>
          </a:p>
        </p:txBody>
      </p:sp>
    </p:spTree>
    <p:extLst>
      <p:ext uri="{BB962C8B-B14F-4D97-AF65-F5344CB8AC3E}">
        <p14:creationId xmlns:p14="http://schemas.microsoft.com/office/powerpoint/2010/main" val="3721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LMC Interfaces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3047" y="1223292"/>
            <a:ext cx="6344831" cy="47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96000" y="608400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600" dirty="0" smtClean="0">
                <a:solidFill>
                  <a:srgbClr val="000099"/>
                </a:solidFill>
                <a:cs typeface="Arial" pitchFamily="34" charset="0"/>
              </a:rPr>
              <a:t>LMC Interfaces: SKA-Mid</a:t>
            </a: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3" name="Content Placeholder 1"/>
          <p:cNvSpPr>
            <a:spLocks/>
          </p:cNvSpPr>
          <p:nvPr/>
        </p:nvSpPr>
        <p:spPr bwMode="auto">
          <a:xfrm>
            <a:off x="360363" y="1313645"/>
            <a:ext cx="8500302" cy="25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indent="7938" defTabSz="628650">
              <a:spcAft>
                <a:spcPts val="1200"/>
              </a:spcAft>
              <a:tabLst>
                <a:tab pos="2333625" algn="l"/>
                <a:tab pos="3048000" algn="l"/>
              </a:tabLst>
            </a:pPr>
            <a:r>
              <a:rPr lang="en-AU" b="1" dirty="0" smtClean="0">
                <a:solidFill>
                  <a:srgbClr val="000099"/>
                </a:solidFill>
                <a:cs typeface="Arial" pitchFamily="34" charset="0"/>
              </a:rPr>
              <a:t>SKA Re-</a:t>
            </a:r>
            <a:r>
              <a:rPr lang="en-AU" b="1" dirty="0" err="1" smtClean="0">
                <a:solidFill>
                  <a:srgbClr val="000099"/>
                </a:solidFill>
                <a:cs typeface="Arial" pitchFamily="34" charset="0"/>
              </a:rPr>
              <a:t>baselined</a:t>
            </a:r>
            <a:endParaRPr lang="en-AU" b="1" dirty="0" smtClean="0">
              <a:solidFill>
                <a:srgbClr val="000099"/>
              </a:solidFill>
              <a:cs typeface="Arial" pitchFamily="34" charset="0"/>
            </a:endParaRPr>
          </a:p>
          <a:p>
            <a:pPr marL="623888" lvl="1" indent="-357188" defTabSz="628650">
              <a:spcAft>
                <a:spcPts val="6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SKA Board rebaselining decision announced March 2015</a:t>
            </a:r>
          </a:p>
          <a:p>
            <a:pPr marL="1074738" lvl="1" indent="4763" defTabSz="628650">
              <a:spcAft>
                <a:spcPts val="600"/>
              </a:spcAft>
              <a:tabLst>
                <a:tab pos="2333625" algn="l"/>
                <a:tab pos="3048000" algn="l"/>
              </a:tabLst>
            </a:pPr>
            <a:r>
              <a:rPr lang="en-AU" sz="2000" i="1" dirty="0" smtClean="0">
                <a:solidFill>
                  <a:srgbClr val="000099"/>
                </a:solidFill>
                <a:cs typeface="Arial" pitchFamily="34" charset="0"/>
              </a:rPr>
              <a:t>SKA Survey delayed and a PAF Advanced Instrumentation Program  (AIP) proposed</a:t>
            </a:r>
            <a:r>
              <a:rPr lang="en-AU" i="1" dirty="0" smtClean="0">
                <a:solidFill>
                  <a:srgbClr val="000099"/>
                </a:solidFill>
                <a:cs typeface="Arial" pitchFamily="34" charset="0"/>
              </a:rPr>
              <a:t>.</a:t>
            </a:r>
          </a:p>
          <a:p>
            <a:pPr marL="623888" lvl="1" indent="-357188" defTabSz="628650">
              <a:spcAft>
                <a:spcPts val="6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r>
              <a:rPr lang="en-AU" dirty="0" err="1" smtClean="0">
                <a:solidFill>
                  <a:srgbClr val="000099"/>
                </a:solidFill>
                <a:cs typeface="Arial" pitchFamily="34" charset="0"/>
              </a:rPr>
              <a:t>SKA_Mid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 antenna design should support future installation of PAF systems – Optics and Structure.</a:t>
            </a:r>
          </a:p>
        </p:txBody>
      </p:sp>
      <p:sp>
        <p:nvSpPr>
          <p:cNvPr id="14" name="Content Placeholder 1"/>
          <p:cNvSpPr>
            <a:spLocks/>
          </p:cNvSpPr>
          <p:nvPr/>
        </p:nvSpPr>
        <p:spPr bwMode="auto">
          <a:xfrm>
            <a:off x="360363" y="3889420"/>
            <a:ext cx="8255603" cy="2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28650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>
                <a:tab pos="2333625" algn="l"/>
                <a:tab pos="3048000" algn="l"/>
              </a:tabLst>
            </a:pPr>
            <a:r>
              <a:rPr lang="en-AU" sz="2400" b="1" dirty="0" smtClean="0">
                <a:solidFill>
                  <a:srgbClr val="000099"/>
                </a:solidFill>
                <a:cs typeface="Arial" pitchFamily="34" charset="0"/>
              </a:rPr>
              <a:t>SKA Dish Consortium – PAF Group</a:t>
            </a:r>
          </a:p>
          <a:p>
            <a:pPr marL="623888" lvl="1" indent="-357188" defTabSz="628650">
              <a:spcAft>
                <a:spcPts val="3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PAF related work associated with SKA Stage 1 of preconstruction completed (delta-PDR closure).</a:t>
            </a:r>
          </a:p>
          <a:p>
            <a:pPr marL="623888" lvl="1" indent="-357188" defTabSz="628650">
              <a:spcBef>
                <a:spcPts val="600"/>
              </a:spcBef>
              <a:spcAft>
                <a:spcPts val="3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PAF development moved into PAF AIP (construction).</a:t>
            </a:r>
          </a:p>
          <a:p>
            <a:pPr marL="623888" lvl="1" indent="-357188" defTabSz="628650">
              <a:spcBef>
                <a:spcPts val="600"/>
              </a:spcBef>
              <a:spcAft>
                <a:spcPts val="3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Discussions underway to establish PAF AIP for Stage 2 of preconstruction </a:t>
            </a:r>
          </a:p>
          <a:p>
            <a:pPr marL="623888" lvl="1" indent="-357188" defTabSz="628650">
              <a:spcAft>
                <a:spcPts val="300"/>
              </a:spcAft>
              <a:buFontTx/>
              <a:buChar char="•"/>
              <a:tabLst>
                <a:tab pos="2333625" algn="l"/>
                <a:tab pos="3048000" algn="l"/>
              </a:tabLst>
            </a:pPr>
            <a:endParaRPr lang="en-AU" dirty="0" smtClean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Phased Array Feeds (PAFs)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7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Local Monitor and Control (LMC)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00213"/>
            <a:ext cx="8217878" cy="48412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TANGO selected as the SKA M&amp;C common framework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Architecture of the LMC system defined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includes interfaces with DISH work elements and TM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Detailed design of the LMC software underway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includes TM interface, operational databases, scheduler, pointing program, operator displays, and alarm, logging, and monitoring services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Development of prototype software and hardware for the LMC system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Physical envelope to be reviewed post Dish Structure down select </a:t>
            </a: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54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Schedule - Earned Value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998" y="1146816"/>
            <a:ext cx="8123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Total Planned Value = 56.5M€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 (Stage 1 EV = 22.0M€; Stage 2 EV = 34.5M€)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490" y="5918056"/>
            <a:ext cx="660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Flat line EV due to effects of re-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baseling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and leader search.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92490" y="2514457"/>
            <a:ext cx="9663204" cy="50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2490" y="5918056"/>
            <a:ext cx="9663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77721"/>
            <a:ext cx="6845745" cy="3556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3168" y="2044665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AU" sz="1400" dirty="0" smtClean="0">
                <a:solidFill>
                  <a:srgbClr val="000099"/>
                </a:solidFill>
                <a:cs typeface="Arial" pitchFamily="34" charset="0"/>
              </a:rPr>
              <a:t>as of 30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374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Summary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899" y="1700213"/>
            <a:ext cx="8814115" cy="44836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Consortium set to move to Stage 2 post Dec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dPDR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Next 90 days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Dish Engineering Review Nov 13-14 – consolidate.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Complete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dPDR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Dec 15-16 based on single structure design.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Confirm new design baseline.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Recast Schedule and DDR planning post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dPDR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Close out remaining COAR’s if any by Jan 2016.</a:t>
            </a:r>
          </a:p>
          <a:p>
            <a:pPr lvl="1"/>
            <a:r>
              <a:rPr lang="en-AU" sz="2400" dirty="0">
                <a:latin typeface="Arial" pitchFamily="34" charset="0"/>
                <a:cs typeface="Arial" pitchFamily="34" charset="0"/>
              </a:rPr>
              <a:t>Recast Costing by ~ February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2016 </a:t>
            </a:r>
          </a:p>
          <a:p>
            <a:pPr lvl="1"/>
            <a:r>
              <a:rPr lang="en-AU" sz="2400" dirty="0" smtClean="0">
                <a:latin typeface="Arial" pitchFamily="34" charset="0"/>
                <a:cs typeface="Arial" pitchFamily="34" charset="0"/>
              </a:rPr>
              <a:t>Commence with detailed design.</a:t>
            </a: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h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41300"/>
            <a:ext cx="397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Consortium Leadership</a:t>
            </a:r>
            <a:endParaRPr lang="en-US" sz="2800" dirty="0" smtClean="0">
              <a:solidFill>
                <a:schemeClr val="bg1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00" y="1398538"/>
            <a:ext cx="8445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b="1" dirty="0" smtClean="0">
                <a:solidFill>
                  <a:srgbClr val="000099"/>
                </a:solidFill>
                <a:cs typeface="Arial" pitchFamily="34" charset="0"/>
              </a:rPr>
              <a:t>Leadership</a:t>
            </a:r>
          </a:p>
          <a:p>
            <a:pPr>
              <a:buNone/>
            </a:pPr>
            <a:endParaRPr lang="en-AU" b="1" dirty="0">
              <a:solidFill>
                <a:srgbClr val="000099"/>
              </a:solidFill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Mark McKinnon returned to NRAO – April 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2015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Mark Bowen Appointed as Interim Lead</a:t>
            </a:r>
            <a:endParaRPr lang="en-AU" dirty="0">
              <a:solidFill>
                <a:srgbClr val="000099"/>
              </a:solidFill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Roger </a:t>
            </a:r>
            <a:r>
              <a:rPr lang="en-AU" dirty="0" err="1">
                <a:solidFill>
                  <a:srgbClr val="000099"/>
                </a:solidFill>
                <a:cs typeface="Arial" pitchFamily="34" charset="0"/>
              </a:rPr>
              <a:t>Franzen</a:t>
            </a: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commenced </a:t>
            </a: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as lead – 07 Sep 2015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Mark 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Bowen </a:t>
            </a: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v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ery </a:t>
            </a:r>
            <a:r>
              <a:rPr lang="en-AU" dirty="0">
                <a:solidFill>
                  <a:srgbClr val="000099"/>
                </a:solidFill>
                <a:cs typeface="Arial" pitchFamily="34" charset="0"/>
              </a:rPr>
              <a:t>r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elieved – 08 Sep 2015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AU" dirty="0">
              <a:solidFill>
                <a:srgbClr val="000099"/>
              </a:solidFill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This </a:t>
            </a:r>
            <a:r>
              <a:rPr lang="en-AU" dirty="0" smtClean="0">
                <a:solidFill>
                  <a:srgbClr val="000099"/>
                </a:solidFill>
                <a:cs typeface="Arial" pitchFamily="34" charset="0"/>
              </a:rPr>
              <a:t>new boy is still on a learning curve with Mark’s help.</a:t>
            </a:r>
          </a:p>
          <a:p>
            <a:pPr lvl="1" algn="ctr">
              <a:lnSpc>
                <a:spcPct val="150000"/>
              </a:lnSpc>
            </a:pPr>
            <a:r>
              <a:rPr lang="en-AU" b="1" dirty="0" smtClean="0">
                <a:solidFill>
                  <a:srgbClr val="000099"/>
                </a:solidFill>
                <a:cs typeface="Arial" pitchFamily="34" charset="0"/>
              </a:rPr>
              <a:t>THANK YOU MARK</a:t>
            </a:r>
            <a:endParaRPr lang="en-AU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3200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Bio for Roger </a:t>
            </a:r>
            <a:r>
              <a:rPr lang="en-US" sz="28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Franzen</a:t>
            </a:r>
            <a:endParaRPr lang="en-US" sz="2800" dirty="0" smtClean="0">
              <a:solidFill>
                <a:schemeClr val="bg1"/>
              </a:solidFill>
              <a:latin typeface="Gill Sans MT" pitchFamily="34" charset="0"/>
              <a:cs typeface="Gill Sans" pitchFamily="17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1115552"/>
            <a:ext cx="5499100" cy="56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591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Consortium Members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2000" y="1463200"/>
            <a:ext cx="8365958" cy="5358514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Dish Consortium: 17 institutions, 8 countries </a:t>
            </a:r>
            <a:r>
              <a:rPr lang="en-AU" sz="19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(largely intact post re-</a:t>
            </a:r>
            <a:r>
              <a:rPr lang="en-AU" sz="19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baseling</a:t>
            </a:r>
            <a:r>
              <a:rPr lang="en-AU" sz="19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Chalmers (Sweden)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Commonwealth Scientific and Industrial Research Organization (Australia)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Electromagnetic Software and Systems (South Africa)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European Industrial Engineering (Italy)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IAF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Fraunhofer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(Germany)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National Institute for Astrophysics (Italy)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Instituto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Geografico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(Spain)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Joint Laboratory for Radio Astronomy Technology (China)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Max Planck Institute for Radio Astronomy (Germany)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National Research Council of Canada (Canada)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Omnisys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Instruments AB (Sweden)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RPC Technologies (Australia)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SKA South Africa (South Africa)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Societa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Aerospaziale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Mediterranea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S.c.r.l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(Italy)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Universidad de Cantabria (Spain)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Universidad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Publica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de Navarra (Spain)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Vertex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Antennentechnik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GmbH (Germany) – </a:t>
            </a:r>
            <a:r>
              <a:rPr lang="en-GB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(up to July 2015-may re-engage)</a:t>
            </a:r>
            <a:endParaRPr lang="en-AU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A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261" y="4606449"/>
            <a:ext cx="850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new members are already engaged with Oxford leading the acceleration of activity on elevated Band 5 priorities and MT Mechatronics working with JLRAT to promote the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panelised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dish structure concept.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New memberships are most effective when aligned with SKA developmental needs.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16" y="280416"/>
            <a:ext cx="292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New Memberships</a:t>
            </a:r>
            <a:endParaRPr lang="en-US" sz="2800" dirty="0" smtClean="0">
              <a:solidFill>
                <a:schemeClr val="bg1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60" y="1569508"/>
            <a:ext cx="8729040" cy="331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4 New Members are about to be considered for acceptance by the Dish Consortium Board: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250950" lvl="2" indent="-349250">
              <a:buFont typeface="Wingdings" charset="2"/>
              <a:buChar char="q"/>
            </a:pPr>
            <a:r>
              <a:rPr lang="en-AU" sz="2000" b="1" dirty="0">
                <a:solidFill>
                  <a:srgbClr val="000099"/>
                </a:solidFill>
                <a:cs typeface="Arial" pitchFamily="34" charset="0"/>
              </a:rPr>
              <a:t>Oxford University </a:t>
            </a:r>
            <a:r>
              <a:rPr lang="en-AU" sz="1800" dirty="0">
                <a:solidFill>
                  <a:srgbClr val="000099"/>
                </a:solidFill>
                <a:cs typeface="Arial" pitchFamily="34" charset="0"/>
              </a:rPr>
              <a:t>– </a:t>
            </a:r>
            <a:r>
              <a:rPr lang="en-AU" sz="1800" dirty="0" err="1">
                <a:solidFill>
                  <a:srgbClr val="000099"/>
                </a:solidFill>
                <a:cs typeface="Arial" pitchFamily="34" charset="0"/>
              </a:rPr>
              <a:t>Cryocooler</a:t>
            </a:r>
            <a:r>
              <a:rPr lang="en-AU" sz="1800" dirty="0">
                <a:solidFill>
                  <a:srgbClr val="000099"/>
                </a:solidFill>
                <a:cs typeface="Arial" pitchFamily="34" charset="0"/>
              </a:rPr>
              <a:t> efficiency, band - 3, 4, 5 </a:t>
            </a:r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cryostat</a:t>
            </a:r>
          </a:p>
          <a:p>
            <a:pPr marL="901700" lvl="2"/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Dr Angela Taylor</a:t>
            </a:r>
            <a:endParaRPr lang="en-AU" sz="1800" dirty="0">
              <a:solidFill>
                <a:srgbClr val="000099"/>
              </a:solidFill>
              <a:cs typeface="Arial" pitchFamily="34" charset="0"/>
            </a:endParaRPr>
          </a:p>
          <a:p>
            <a:pPr marL="1250950" lvl="2" indent="-349250">
              <a:buFont typeface="Wingdings" charset="2"/>
              <a:buChar char="q"/>
            </a:pPr>
            <a:r>
              <a:rPr lang="en-AU" sz="2000" b="1" dirty="0" err="1">
                <a:solidFill>
                  <a:srgbClr val="000099"/>
                </a:solidFill>
                <a:cs typeface="Arial" pitchFamily="34" charset="0"/>
              </a:rPr>
              <a:t>Stratosat</a:t>
            </a:r>
            <a:r>
              <a:rPr lang="en-AU" sz="2000" b="1" dirty="0">
                <a:solidFill>
                  <a:srgbClr val="000099"/>
                </a:solidFill>
                <a:cs typeface="Arial" pitchFamily="34" charset="0"/>
              </a:rPr>
              <a:t> Datacom </a:t>
            </a:r>
            <a:r>
              <a:rPr lang="en-AU" sz="1800" dirty="0">
                <a:solidFill>
                  <a:srgbClr val="000099"/>
                </a:solidFill>
                <a:cs typeface="Arial" pitchFamily="34" charset="0"/>
              </a:rPr>
              <a:t>– Dish RFI/EMI analysis and </a:t>
            </a:r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design</a:t>
            </a:r>
          </a:p>
          <a:p>
            <a:pPr marL="901700" lvl="2"/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Alan </a:t>
            </a:r>
            <a:r>
              <a:rPr lang="en-AU" sz="1800" dirty="0" err="1" smtClean="0">
                <a:solidFill>
                  <a:srgbClr val="000099"/>
                </a:solidFill>
                <a:cs typeface="Arial" pitchFamily="34" charset="0"/>
              </a:rPr>
              <a:t>Geldenhuys</a:t>
            </a:r>
            <a:endParaRPr lang="en-AU" sz="1800" dirty="0">
              <a:solidFill>
                <a:srgbClr val="000099"/>
              </a:solidFill>
              <a:cs typeface="Arial" pitchFamily="34" charset="0"/>
            </a:endParaRPr>
          </a:p>
          <a:p>
            <a:pPr marL="1250950" lvl="2" indent="-349250">
              <a:buFont typeface="Wingdings" charset="2"/>
              <a:buChar char="q"/>
            </a:pPr>
            <a:r>
              <a:rPr lang="en-AU" sz="2000" b="1" dirty="0">
                <a:solidFill>
                  <a:srgbClr val="000099"/>
                </a:solidFill>
                <a:cs typeface="Arial" pitchFamily="34" charset="0"/>
              </a:rPr>
              <a:t>Engage SKA (Portugal) </a:t>
            </a:r>
            <a:r>
              <a:rPr lang="en-AU" sz="1800" dirty="0">
                <a:solidFill>
                  <a:srgbClr val="000099"/>
                </a:solidFill>
                <a:cs typeface="Arial" pitchFamily="34" charset="0"/>
              </a:rPr>
              <a:t>– Band - 3, 4, 5 cryostat </a:t>
            </a:r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integration</a:t>
            </a:r>
          </a:p>
          <a:p>
            <a:pPr marL="901700" lvl="2"/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Assistant Professor </a:t>
            </a:r>
            <a:r>
              <a:rPr lang="en-AU" sz="1800" dirty="0" err="1" smtClean="0">
                <a:solidFill>
                  <a:srgbClr val="000099"/>
                </a:solidFill>
                <a:cs typeface="Arial" pitchFamily="34" charset="0"/>
              </a:rPr>
              <a:t>Domingos</a:t>
            </a:r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 Barbosa</a:t>
            </a:r>
            <a:endParaRPr lang="en-AU" sz="1800" dirty="0">
              <a:solidFill>
                <a:srgbClr val="000099"/>
              </a:solidFill>
              <a:cs typeface="Arial" pitchFamily="34" charset="0"/>
            </a:endParaRPr>
          </a:p>
          <a:p>
            <a:pPr marL="1250950" lvl="2" indent="-349250">
              <a:buFont typeface="Wingdings" charset="2"/>
              <a:buChar char="q"/>
            </a:pPr>
            <a:r>
              <a:rPr lang="en-AU" sz="2000" b="1" dirty="0">
                <a:solidFill>
                  <a:srgbClr val="000099"/>
                </a:solidFill>
                <a:cs typeface="Arial" pitchFamily="34" charset="0"/>
              </a:rPr>
              <a:t>MTM (Germany) </a:t>
            </a:r>
            <a:r>
              <a:rPr lang="en-AU" sz="1800" dirty="0">
                <a:solidFill>
                  <a:srgbClr val="000099"/>
                </a:solidFill>
                <a:cs typeface="Arial" pitchFamily="34" charset="0"/>
              </a:rPr>
              <a:t>– Dish </a:t>
            </a:r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structure</a:t>
            </a:r>
          </a:p>
          <a:p>
            <a:pPr marL="901700" lvl="2"/>
            <a:r>
              <a:rPr lang="en-AU" sz="1800" dirty="0" smtClean="0">
                <a:solidFill>
                  <a:srgbClr val="000099"/>
                </a:solidFill>
                <a:cs typeface="Arial" pitchFamily="34" charset="0"/>
              </a:rPr>
              <a:t>Lutz </a:t>
            </a:r>
            <a:r>
              <a:rPr lang="en-AU" sz="1800" dirty="0" err="1" smtClean="0">
                <a:solidFill>
                  <a:srgbClr val="000099"/>
                </a:solidFill>
                <a:cs typeface="Arial" pitchFamily="34" charset="0"/>
              </a:rPr>
              <a:t>Stenvers</a:t>
            </a:r>
            <a:endParaRPr lang="en-AU" sz="1800" dirty="0">
              <a:solidFill>
                <a:srgbClr val="000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29002"/>
            <a:ext cx="636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Consortium Organization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199" y="1384299"/>
            <a:ext cx="7800976" cy="4118429"/>
            <a:chOff x="457199" y="1904999"/>
            <a:chExt cx="7800976" cy="41184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199" y="1904999"/>
              <a:ext cx="7800976" cy="411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88000" y="295200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CSIRO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8000" y="4284000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SKA-SA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2000" y="428400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CSIRO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8000" y="428400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EMSS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4000" y="4284000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NRC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4000" y="5472000"/>
              <a:ext cx="642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JLRAT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8000" y="5472000"/>
              <a:ext cx="642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JLRAT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0000" y="5472000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NRC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6000" y="5472000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AU" sz="1200" dirty="0" smtClean="0">
                  <a:cs typeface="Arial" pitchFamily="34" charset="0"/>
                </a:rPr>
                <a:t>SKA-SA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51264" y="2668607"/>
              <a:ext cx="128016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400" dirty="0" smtClean="0">
                  <a:latin typeface="Arial Narrow" charset="0"/>
                  <a:ea typeface="Arial Narrow" charset="0"/>
                  <a:cs typeface="Arial Narrow" charset="0"/>
                </a:rPr>
                <a:t>Roger </a:t>
              </a:r>
              <a:r>
                <a:rPr lang="en-US" sz="1400" dirty="0" err="1" smtClean="0">
                  <a:latin typeface="Arial Narrow" charset="0"/>
                  <a:ea typeface="Arial Narrow" charset="0"/>
                  <a:cs typeface="Arial Narrow" charset="0"/>
                </a:rPr>
                <a:t>Franzen</a:t>
              </a:r>
              <a:endParaRPr lang="en-US" sz="1400" dirty="0" smtClean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5689600"/>
            <a:ext cx="9030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Special thanks to Mark Bowen </a:t>
            </a:r>
            <a:r>
              <a:rPr lang="en-US" sz="2000" b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for </a:t>
            </a:r>
            <a:endParaRPr lang="en-US" sz="2000" b="1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BRILLIANTLY holding the fort and helping me in transition</a:t>
            </a:r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29002"/>
            <a:ext cx="61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Dish Consortium Scope of Work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9504" y="1656000"/>
            <a:ext cx="8468736" cy="47282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Many changes since last Engineering Meeting in 2014.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Dish Consortium was/is responsible for the design and verification of dish structure, optics, feed suites, receivers, all supporting systems and infrastructure for SKA1-Mid.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Consortium members have also been designing and building two pre-cursor antennas to inform the design of SKA-P</a:t>
            </a:r>
          </a:p>
          <a:p>
            <a:pPr lvl="1"/>
            <a:r>
              <a:rPr lang="en-AU" sz="2200" dirty="0" smtClean="0">
                <a:latin typeface="Arial" pitchFamily="34" charset="0"/>
                <a:cs typeface="Arial" pitchFamily="34" charset="0"/>
              </a:rPr>
              <a:t>DVA-1 by NRC    and </a:t>
            </a:r>
          </a:p>
          <a:p>
            <a:pPr lvl="1"/>
            <a:r>
              <a:rPr lang="en-AU" sz="2200" dirty="0" smtClean="0">
                <a:latin typeface="Arial" pitchFamily="34" charset="0"/>
                <a:cs typeface="Arial" pitchFamily="34" charset="0"/>
              </a:rPr>
              <a:t>DVA-C by JLRAT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This status is true for pre - Dish PDR February 9-10, 2015.</a:t>
            </a:r>
          </a:p>
          <a:p>
            <a:r>
              <a:rPr lang="en-AU" sz="2200" dirty="0" smtClean="0">
                <a:latin typeface="Arial" pitchFamily="34" charset="0"/>
                <a:cs typeface="Arial" pitchFamily="34" charset="0"/>
              </a:rPr>
              <a:t>After Re-</a:t>
            </a:r>
            <a:r>
              <a:rPr lang="en-AU" sz="2200" dirty="0" err="1" smtClean="0">
                <a:latin typeface="Arial" pitchFamily="34" charset="0"/>
                <a:cs typeface="Arial" pitchFamily="34" charset="0"/>
              </a:rPr>
              <a:t>Baselining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, no PAF, no SKA Survey, tighter budgets and timelines.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dish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0"/>
            <a:ext cx="240601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2100"/>
            <a:ext cx="267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RE-BASELINING</a:t>
            </a:r>
            <a:endParaRPr lang="en-US" sz="2800" dirty="0" smtClean="0">
              <a:solidFill>
                <a:schemeClr val="bg1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0" y="1574800"/>
            <a:ext cx="8793113" cy="537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Re-</a:t>
            </a:r>
            <a:r>
              <a:rPr lang="en-US" dirty="0" err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Baselining</a:t>
            </a: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took place in early March, 2015.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It has affected all consortia to varying degrees.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SKA MID deferred Survey and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PAF activities moved to possible AIP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Impacts include;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000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reduction in some development activities.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Re-alignment of reviews and design baselines.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A delay to program as realignment has occurred.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Increased emphasis on delivery to schedule, cost and performance.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AU" sz="2000" dirty="0">
                <a:solidFill>
                  <a:srgbClr val="000099"/>
                </a:solidFill>
                <a:cs typeface="Arial" pitchFamily="34" charset="0"/>
              </a:rPr>
              <a:t>Additional scope not in </a:t>
            </a:r>
            <a:r>
              <a:rPr lang="en-AU" sz="2000" dirty="0" smtClean="0">
                <a:solidFill>
                  <a:srgbClr val="000099"/>
                </a:solidFill>
                <a:cs typeface="Arial" pitchFamily="34" charset="0"/>
              </a:rPr>
              <a:t>previous </a:t>
            </a:r>
            <a:r>
              <a:rPr lang="en-AU" sz="2000" dirty="0">
                <a:solidFill>
                  <a:srgbClr val="000099"/>
                </a:solidFill>
                <a:cs typeface="Arial" pitchFamily="34" charset="0"/>
              </a:rPr>
              <a:t>plan – Band 3, 4, 5.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5584</TotalTime>
  <Words>1347</Words>
  <Application>Microsoft Macintosh PowerPoint</Application>
  <PresentationFormat>On-screen Show (4:3)</PresentationFormat>
  <Paragraphs>235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 Narrow</vt:lpstr>
      <vt:lpstr>Calibri</vt:lpstr>
      <vt:lpstr>Gill Sans</vt:lpstr>
      <vt:lpstr>Gill Sans MT</vt:lpstr>
      <vt:lpstr>ＭＳ Ｐゴシック</vt:lpstr>
      <vt:lpstr>Times New Roman</vt:lpstr>
      <vt:lpstr>Wingdings</vt:lpstr>
      <vt:lpstr>Arial</vt:lpstr>
      <vt:lpstr>8_NTC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Users Committee Meeting</dc:title>
  <dc:creator>mmckinno</dc:creator>
  <cp:lastModifiedBy>Microsoft Office User</cp:lastModifiedBy>
  <cp:revision>516</cp:revision>
  <dcterms:created xsi:type="dcterms:W3CDTF">2013-04-08T01:41:05Z</dcterms:created>
  <dcterms:modified xsi:type="dcterms:W3CDTF">2015-11-10T15:35:16Z</dcterms:modified>
</cp:coreProperties>
</file>