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3" r:id="rId5"/>
    <p:sldId id="260" r:id="rId6"/>
    <p:sldId id="261" r:id="rId7"/>
    <p:sldId id="264" r:id="rId8"/>
    <p:sldId id="262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760" autoAdjust="0"/>
  </p:normalViewPr>
  <p:slideViewPr>
    <p:cSldViewPr snapToGrid="0" snapToObjects="1">
      <p:cViewPr>
        <p:scale>
          <a:sx n="123" d="100"/>
          <a:sy n="123" d="100"/>
        </p:scale>
        <p:origin x="132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209" cy="6874130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" y="2545"/>
            <a:ext cx="9173216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Towards System </a:t>
            </a:r>
            <a:r>
              <a:rPr lang="en-US" dirty="0" smtClean="0"/>
              <a:t>Review et 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SKA Engineering Meeting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Tim Stevenson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2015-11-10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Office sees Reviews</a:t>
            </a:r>
          </a:p>
          <a:p>
            <a:r>
              <a:rPr lang="en-US" dirty="0" smtClean="0"/>
              <a:t>The ‘system readiness’ of SKA-1</a:t>
            </a:r>
          </a:p>
          <a:p>
            <a:r>
              <a:rPr lang="en-US" dirty="0" smtClean="0"/>
              <a:t>The path to a baselined Preliminary Design for SKA1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budgetary/allocation </a:t>
            </a:r>
            <a:r>
              <a:rPr lang="en-US" dirty="0" smtClean="0"/>
              <a:t>process</a:t>
            </a:r>
          </a:p>
          <a:p>
            <a:r>
              <a:rPr lang="en-US" dirty="0" err="1" smtClean="0"/>
              <a:t>Standardisation</a:t>
            </a:r>
            <a:endParaRPr lang="en-US" dirty="0" smtClean="0"/>
          </a:p>
          <a:p>
            <a:r>
              <a:rPr lang="en-US" dirty="0" smtClean="0"/>
              <a:t>Confluence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287624"/>
            <a:ext cx="8378326" cy="4991878"/>
          </a:xfrm>
        </p:spPr>
        <p:txBody>
          <a:bodyPr>
            <a:normAutofit/>
          </a:bodyPr>
          <a:lstStyle/>
          <a:p>
            <a:r>
              <a:rPr lang="en-US" dirty="0" smtClean="0"/>
              <a:t>Reviews are for transferring risk</a:t>
            </a:r>
          </a:p>
          <a:p>
            <a:pPr lvl="1"/>
            <a:r>
              <a:rPr lang="en-US" dirty="0" smtClean="0"/>
              <a:t>If a design is thoroughly reviewed, the residual risk that it will not work without (expensive) modification is:</a:t>
            </a:r>
          </a:p>
          <a:p>
            <a:pPr lvl="2"/>
            <a:r>
              <a:rPr lang="en-US" dirty="0" smtClean="0"/>
              <a:t>Understood</a:t>
            </a:r>
          </a:p>
          <a:p>
            <a:pPr lvl="2"/>
            <a:r>
              <a:rPr lang="en-US" dirty="0" smtClean="0"/>
              <a:t>Controlled</a:t>
            </a:r>
          </a:p>
          <a:p>
            <a:pPr lvl="2"/>
            <a:r>
              <a:rPr lang="en-US" dirty="0" smtClean="0"/>
              <a:t>Acceptable</a:t>
            </a:r>
          </a:p>
          <a:p>
            <a:pPr lvl="1"/>
            <a:r>
              <a:rPr lang="en-US" dirty="0" smtClean="0"/>
              <a:t>Following such a review, the risk can be accepted by another party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the Office sees reviews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party that ultimately </a:t>
            </a:r>
            <a:r>
              <a:rPr lang="en-US" dirty="0" smtClean="0"/>
              <a:t>carries risk </a:t>
            </a:r>
            <a:r>
              <a:rPr lang="en-US" dirty="0"/>
              <a:t>across the project is the Board</a:t>
            </a:r>
          </a:p>
          <a:p>
            <a:pPr lvl="1"/>
            <a:r>
              <a:rPr lang="en-US" dirty="0"/>
              <a:t>The technical representative of the Board is the Office</a:t>
            </a:r>
          </a:p>
          <a:p>
            <a:pPr lvl="1"/>
            <a:r>
              <a:rPr lang="en-US" dirty="0"/>
              <a:t>The Office is staffed and equipped to understand, control and </a:t>
            </a:r>
            <a:r>
              <a:rPr lang="en-US" dirty="0" smtClean="0"/>
              <a:t>recommend the acceptance of risk </a:t>
            </a:r>
            <a:r>
              <a:rPr lang="en-US" dirty="0"/>
              <a:t>if it has the appropriate information</a:t>
            </a:r>
          </a:p>
          <a:p>
            <a:pPr lvl="1"/>
            <a:r>
              <a:rPr lang="en-US" dirty="0"/>
              <a:t>If it does not have that information, it cannot </a:t>
            </a:r>
            <a:r>
              <a:rPr lang="en-US" dirty="0" smtClean="0"/>
              <a:t>recommend (anything…)</a:t>
            </a:r>
            <a:endParaRPr lang="en-US" dirty="0"/>
          </a:p>
          <a:p>
            <a:pPr lvl="1"/>
            <a:r>
              <a:rPr lang="en-US" dirty="0"/>
              <a:t>The way the Office gets reliable, stable and peer reviewed information is through </a:t>
            </a:r>
            <a:r>
              <a:rPr lang="en-US" dirty="0" smtClean="0"/>
              <a:t>Reviews</a:t>
            </a:r>
          </a:p>
          <a:p>
            <a:pPr lvl="2"/>
            <a:r>
              <a:rPr lang="en-US" dirty="0" smtClean="0"/>
              <a:t>Stability comes through </a:t>
            </a:r>
            <a:r>
              <a:rPr lang="en-US" dirty="0" err="1" smtClean="0"/>
              <a:t>baselining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How the Project sees Reviews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7613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‘Element’ level PDRs still ongoing</a:t>
            </a:r>
          </a:p>
          <a:p>
            <a:pPr lvl="1"/>
            <a:r>
              <a:rPr lang="en-US" dirty="0" smtClean="0"/>
              <a:t>SDP later than present date for </a:t>
            </a:r>
            <a:r>
              <a:rPr lang="en-US" dirty="0" err="1" smtClean="0"/>
              <a:t>SysRev</a:t>
            </a:r>
            <a:endParaRPr lang="en-US" dirty="0" smtClean="0"/>
          </a:p>
          <a:p>
            <a:pPr lvl="1"/>
            <a:r>
              <a:rPr lang="en-US" dirty="0" smtClean="0"/>
              <a:t>CSP-Low also?</a:t>
            </a:r>
          </a:p>
          <a:p>
            <a:pPr lvl="1"/>
            <a:r>
              <a:rPr lang="en-US" dirty="0" smtClean="0"/>
              <a:t>Closeouts still pending?</a:t>
            </a:r>
            <a:endParaRPr lang="en-US" dirty="0"/>
          </a:p>
          <a:p>
            <a:r>
              <a:rPr lang="en-US" dirty="0" smtClean="0"/>
              <a:t>Operations are at ‘Conceptual’ stage</a:t>
            </a:r>
          </a:p>
          <a:p>
            <a:r>
              <a:rPr lang="en-US" dirty="0" smtClean="0"/>
              <a:t>Re-</a:t>
            </a:r>
            <a:r>
              <a:rPr lang="en-US" dirty="0" err="1" smtClean="0"/>
              <a:t>baselining</a:t>
            </a:r>
            <a:r>
              <a:rPr lang="en-US" dirty="0" smtClean="0"/>
              <a:t> still not worked through?</a:t>
            </a:r>
          </a:p>
          <a:p>
            <a:pPr lvl="1"/>
            <a:r>
              <a:rPr lang="en-US" dirty="0" smtClean="0"/>
              <a:t>BD v1 Compliances -&gt; BD v2 ‘Unknown’ compliances</a:t>
            </a:r>
          </a:p>
          <a:p>
            <a:pPr lvl="1"/>
            <a:r>
              <a:rPr lang="en-US" dirty="0" smtClean="0"/>
              <a:t>BD v1 Compliances -&gt; BD v2 Non-compliances</a:t>
            </a:r>
          </a:p>
          <a:p>
            <a:r>
              <a:rPr lang="en-US" dirty="0" smtClean="0"/>
              <a:t>Requirements not satisfactorily allocated</a:t>
            </a:r>
          </a:p>
          <a:p>
            <a:pPr lvl="1"/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Missing allocations</a:t>
            </a:r>
          </a:p>
          <a:p>
            <a:pPr lvl="1"/>
            <a:r>
              <a:rPr lang="en-US" dirty="0" smtClean="0"/>
              <a:t>Allocations in dispute</a:t>
            </a:r>
          </a:p>
          <a:p>
            <a:r>
              <a:rPr lang="en-US" dirty="0" smtClean="0"/>
              <a:t>Uncertain costs (or costs threaten to exceed 650M)</a:t>
            </a:r>
          </a:p>
          <a:p>
            <a:r>
              <a:rPr lang="en-US" dirty="0" smtClean="0"/>
              <a:t>Gaps in verification (Element - System) – ITF role?</a:t>
            </a:r>
          </a:p>
          <a:p>
            <a:r>
              <a:rPr lang="en-US" dirty="0" smtClean="0"/>
              <a:t>Major interfaces not baselined</a:t>
            </a:r>
          </a:p>
          <a:p>
            <a:r>
              <a:rPr lang="en-US" dirty="0" smtClean="0"/>
              <a:t>Risk above acceptable level?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6718262" cy="619941"/>
          </a:xfrm>
        </p:spPr>
        <p:txBody>
          <a:bodyPr/>
          <a:lstStyle/>
          <a:p>
            <a:r>
              <a:rPr lang="en-US" smtClean="0"/>
              <a:t>The System Readiness of SKA1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0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371600"/>
            <a:ext cx="8378326" cy="49079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Satisfy the Architecture Panel that we have a viable architecture</a:t>
            </a:r>
          </a:p>
          <a:p>
            <a:r>
              <a:rPr lang="en-US" dirty="0" smtClean="0"/>
              <a:t>Quantify and allocate the key system budgets</a:t>
            </a:r>
          </a:p>
          <a:p>
            <a:r>
              <a:rPr lang="en-US" dirty="0" smtClean="0"/>
              <a:t>Baseline as much Element design as we can</a:t>
            </a:r>
          </a:p>
          <a:p>
            <a:pPr lvl="1"/>
            <a:r>
              <a:rPr lang="en-US" dirty="0" smtClean="0"/>
              <a:t>And show compliance/known non-compliance with BD v2</a:t>
            </a:r>
          </a:p>
          <a:p>
            <a:r>
              <a:rPr lang="en-US" dirty="0" smtClean="0"/>
              <a:t>Present AIV products</a:t>
            </a:r>
          </a:p>
          <a:p>
            <a:pPr lvl="1"/>
            <a:r>
              <a:rPr lang="en-US" dirty="0" smtClean="0"/>
              <a:t>And provide picture of verification plans at Element level (ITF needs)</a:t>
            </a:r>
          </a:p>
          <a:p>
            <a:r>
              <a:rPr lang="en-US" dirty="0" smtClean="0"/>
              <a:t>Show costs/risks are under control and no additional </a:t>
            </a:r>
            <a:r>
              <a:rPr lang="en-US" dirty="0" err="1" smtClean="0"/>
              <a:t>descoping</a:t>
            </a:r>
            <a:r>
              <a:rPr lang="en-US" dirty="0" smtClean="0"/>
              <a:t> is indicated</a:t>
            </a:r>
          </a:p>
          <a:p>
            <a:r>
              <a:rPr lang="en-US" dirty="0" smtClean="0"/>
              <a:t>Present the engineering ops products</a:t>
            </a:r>
          </a:p>
          <a:p>
            <a:r>
              <a:rPr lang="en-US" dirty="0" smtClean="0"/>
              <a:t>Show that we have a viable schedule</a:t>
            </a:r>
          </a:p>
          <a:p>
            <a:pPr lvl="1"/>
            <a:r>
              <a:rPr lang="en-US" dirty="0" smtClean="0"/>
              <a:t>The capability exists everywhere in the project to manage the continuing development to appropriate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path to Sys Rev – we must: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budgetary (requirements allocation) process</a:t>
            </a:r>
          </a:p>
          <a:p>
            <a:pPr lvl="1"/>
            <a:r>
              <a:rPr lang="en-GB" dirty="0" smtClean="0"/>
              <a:t>It is long overdue</a:t>
            </a:r>
          </a:p>
          <a:p>
            <a:pPr lvl="1"/>
            <a:r>
              <a:rPr lang="en-GB" dirty="0" smtClean="0"/>
              <a:t>The risk being taken by the Office is that the combination of assumptions being made will not deliver the performance we require</a:t>
            </a:r>
          </a:p>
          <a:p>
            <a:pPr lvl="1"/>
            <a:r>
              <a:rPr lang="en-GB" dirty="0" smtClean="0"/>
              <a:t>It needs to be carried out expeditiously with your help (for both creation and analysis)</a:t>
            </a:r>
          </a:p>
          <a:p>
            <a:pPr lvl="1"/>
            <a:r>
              <a:rPr lang="en-GB" dirty="0" smtClean="0"/>
              <a:t>These budgets will replace your L2 assumptions and may not differ from them</a:t>
            </a:r>
          </a:p>
          <a:p>
            <a:pPr lvl="1"/>
            <a:r>
              <a:rPr lang="en-GB" dirty="0" smtClean="0"/>
              <a:t>Please do the necessary analysis and report back to the Office when provided with a new allocation</a:t>
            </a:r>
          </a:p>
          <a:p>
            <a:pPr lvl="2"/>
            <a:r>
              <a:rPr lang="en-GB" dirty="0" smtClean="0"/>
              <a:t>Please do not ‘shoot from the hip’</a:t>
            </a:r>
          </a:p>
          <a:p>
            <a:pPr lvl="1"/>
            <a:r>
              <a:rPr lang="en-GB" dirty="0" smtClean="0"/>
              <a:t>We are expecting to change allocations but can only do so on the basis of evidence, not opinion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Addenda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4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Telescope Manager Standards</a:t>
            </a:r>
          </a:p>
          <a:p>
            <a:pPr lvl="1"/>
            <a:r>
              <a:rPr lang="en-GB" dirty="0" smtClean="0"/>
              <a:t>Interface Guidelines</a:t>
            </a:r>
          </a:p>
          <a:p>
            <a:pPr lvl="1"/>
            <a:r>
              <a:rPr lang="en-GB" dirty="0" smtClean="0"/>
              <a:t>Use of TANGO</a:t>
            </a:r>
          </a:p>
          <a:p>
            <a:pPr lvl="1"/>
            <a:r>
              <a:rPr lang="en-GB" dirty="0" smtClean="0"/>
              <a:t>We are jointly issue ‘proto standards’</a:t>
            </a:r>
          </a:p>
          <a:p>
            <a:pPr lvl="2"/>
            <a:r>
              <a:rPr lang="en-GB" dirty="0" smtClean="0"/>
              <a:t>Iterate in interface discussions</a:t>
            </a:r>
          </a:p>
          <a:p>
            <a:pPr lvl="2"/>
            <a:r>
              <a:rPr lang="en-GB" dirty="0" smtClean="0"/>
              <a:t>Measure buy in</a:t>
            </a:r>
          </a:p>
          <a:p>
            <a:pPr lvl="1"/>
            <a:r>
              <a:rPr lang="en-GB" dirty="0" smtClean="0"/>
              <a:t>Adopt iterated standards</a:t>
            </a:r>
          </a:p>
          <a:p>
            <a:pPr lvl="2"/>
            <a:r>
              <a:rPr lang="en-GB" dirty="0" smtClean="0"/>
              <a:t>L1 requirements will follow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Addenda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6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88537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 Confluence/JIRA installation has been rolled out to service:</a:t>
            </a:r>
          </a:p>
          <a:p>
            <a:pPr lvl="1"/>
            <a:r>
              <a:rPr lang="en-GB" dirty="0" smtClean="0"/>
              <a:t>TTs</a:t>
            </a:r>
          </a:p>
          <a:p>
            <a:pPr lvl="1"/>
            <a:r>
              <a:rPr lang="en-GB" dirty="0" smtClean="0"/>
              <a:t>Extended IETs</a:t>
            </a:r>
          </a:p>
          <a:p>
            <a:pPr lvl="1"/>
            <a:r>
              <a:rPr lang="en-GB" dirty="0" smtClean="0"/>
              <a:t>A few other groups</a:t>
            </a:r>
          </a:p>
          <a:p>
            <a:r>
              <a:rPr lang="en-GB" dirty="0" smtClean="0"/>
              <a:t>It is expected to become mission critical</a:t>
            </a:r>
          </a:p>
          <a:p>
            <a:pPr lvl="1"/>
            <a:r>
              <a:rPr lang="en-GB" dirty="0" smtClean="0"/>
              <a:t>This means we have to be very careful ramping up the load</a:t>
            </a:r>
          </a:p>
          <a:p>
            <a:pPr lvl="2"/>
            <a:r>
              <a:rPr lang="en-GB" dirty="0" smtClean="0"/>
              <a:t>The number of users/spaces will be increased at a controlled pace</a:t>
            </a:r>
            <a:endParaRPr lang="en-GB" dirty="0"/>
          </a:p>
          <a:p>
            <a:pPr lvl="1"/>
            <a:r>
              <a:rPr lang="en-GB" dirty="0" smtClean="0"/>
              <a:t>We have to restrict some of the functionality, notably ‘Personal Spaces’ (No enforceable AUP)</a:t>
            </a:r>
          </a:p>
          <a:p>
            <a:pPr lvl="1"/>
            <a:r>
              <a:rPr lang="en-GB" dirty="0" smtClean="0"/>
              <a:t>The Office cannot support a general user population, so linking to other (independently funded) instances will be necessary</a:t>
            </a:r>
          </a:p>
          <a:p>
            <a:r>
              <a:rPr lang="en-GB" dirty="0" smtClean="0"/>
              <a:t>Users are not self identifying…..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Confluence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24251"/>
      </p:ext>
    </p:extLst>
  </p:cSld>
  <p:clrMapOvr>
    <a:masterClrMapping/>
  </p:clrMapOvr>
</p:sld>
</file>

<file path=ppt/theme/theme1.xml><?xml version="1.0" encoding="utf-8"?>
<a:theme xmlns:a="http://schemas.openxmlformats.org/drawingml/2006/main" name="SKA_PowerPoint Template Update 150dpi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SKA_PowerPoint Template Update-May2015</Template>
  <TotalTime>1021</TotalTime>
  <Words>608</Words>
  <Application>Microsoft Macintosh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SKA_PowerPoint Template Update 150dpi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Stevenson</dc:creator>
  <cp:lastModifiedBy>TJ Stevenson</cp:lastModifiedBy>
  <cp:revision>32</cp:revision>
  <dcterms:created xsi:type="dcterms:W3CDTF">2015-11-04T10:35:43Z</dcterms:created>
  <dcterms:modified xsi:type="dcterms:W3CDTF">2015-11-10T20:20:57Z</dcterms:modified>
</cp:coreProperties>
</file>