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6" r:id="rId3"/>
    <p:sldId id="272" r:id="rId4"/>
    <p:sldId id="266" r:id="rId5"/>
    <p:sldId id="305" r:id="rId6"/>
    <p:sldId id="334" r:id="rId7"/>
    <p:sldId id="262" r:id="rId8"/>
    <p:sldId id="333" r:id="rId9"/>
    <p:sldId id="259" r:id="rId10"/>
    <p:sldId id="260" r:id="rId11"/>
    <p:sldId id="261" r:id="rId12"/>
    <p:sldId id="335" r:id="rId13"/>
    <p:sldId id="354" r:id="rId14"/>
    <p:sldId id="294" r:id="rId15"/>
    <p:sldId id="344" r:id="rId16"/>
    <p:sldId id="340" r:id="rId17"/>
    <p:sldId id="341" r:id="rId18"/>
    <p:sldId id="345" r:id="rId19"/>
    <p:sldId id="346" r:id="rId20"/>
    <p:sldId id="303" r:id="rId21"/>
    <p:sldId id="347" r:id="rId22"/>
    <p:sldId id="351" r:id="rId23"/>
    <p:sldId id="355" r:id="rId24"/>
    <p:sldId id="284" r:id="rId25"/>
    <p:sldId id="286" r:id="rId26"/>
    <p:sldId id="348" r:id="rId27"/>
    <p:sldId id="356" r:id="rId28"/>
    <p:sldId id="349" r:id="rId29"/>
    <p:sldId id="352" r:id="rId30"/>
    <p:sldId id="310" r:id="rId31"/>
    <p:sldId id="309" r:id="rId32"/>
    <p:sldId id="357" r:id="rId33"/>
    <p:sldId id="358" r:id="rId34"/>
    <p:sldId id="350" r:id="rId35"/>
    <p:sldId id="279" r:id="rId36"/>
    <p:sldId id="25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88824" autoAdjust="0"/>
  </p:normalViewPr>
  <p:slideViewPr>
    <p:cSldViewPr snapToGrid="0" snapToObjects="1"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2BCB-A711-8C4C-8CC9-DDF647D24E6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B80FF-E367-7347-ADA0-0E0277F7D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15AD-1F91-4043-A1E1-A04B73D9DF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9F34-ECF3-2B49-9473-28679C16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5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Making things explicit, inevitably</a:t>
            </a:r>
            <a:r>
              <a:rPr lang="en-GB" baseline="0" dirty="0" smtClean="0"/>
              <a:t> </a:t>
            </a:r>
            <a:r>
              <a:rPr lang="en-GB" dirty="0" smtClean="0"/>
              <a:t>has the effect of showing up gaps</a:t>
            </a:r>
            <a:r>
              <a:rPr lang="en-GB" baseline="0" dirty="0" smtClean="0"/>
              <a:t> and shortcomings.  It also presents the opportunity to address shortcomings and facilitate improvement.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58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30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7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1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5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71C69-E63F-4118-9066-91EF1375F9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0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Thanks to every Consortium</a:t>
            </a:r>
            <a:r>
              <a:rPr lang="en-GB" baseline="0" dirty="0" smtClean="0"/>
              <a:t> for contributing a CM.</a:t>
            </a:r>
          </a:p>
          <a:p>
            <a:r>
              <a:rPr lang="en-GB" baseline="0" dirty="0" smtClean="0"/>
              <a:t>Thanks to Alistair and Phil for approving the funding.</a:t>
            </a:r>
          </a:p>
          <a:p>
            <a:r>
              <a:rPr lang="en-GB" baseline="0" dirty="0" smtClean="0"/>
              <a:t>Thanks to SKA SA for extra time and support during testing.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19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6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 together</a:t>
            </a:r>
          </a:p>
          <a:p>
            <a:r>
              <a:rPr lang="en-GB" dirty="0" smtClean="0"/>
              <a:t>Use</a:t>
            </a:r>
            <a:r>
              <a:rPr lang="en-GB" baseline="0" dirty="0" smtClean="0"/>
              <a:t> CM tool</a:t>
            </a:r>
          </a:p>
          <a:p>
            <a:r>
              <a:rPr lang="en-GB" dirty="0" smtClean="0"/>
              <a:t>Keep to the rules</a:t>
            </a:r>
            <a:r>
              <a:rPr lang="en-GB" baseline="0" dirty="0" smtClean="0"/>
              <a:t> of the game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need to define your design basis in </a:t>
            </a:r>
            <a:r>
              <a:rPr lang="en-GB" dirty="0" err="1" smtClean="0"/>
              <a:t>eB</a:t>
            </a:r>
            <a:r>
              <a:rPr lang="en-GB" dirty="0" smtClean="0"/>
              <a:t> as Planned documents.  This will allow everyone to see what is planned for CDR and allow for the illumination of gaps.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24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need to review the organisation</a:t>
            </a:r>
            <a:r>
              <a:rPr lang="en-GB" baseline="0" dirty="0" smtClean="0"/>
              <a:t> and use of Admin Hierarchies.  It was mainly used to organise migrated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7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3209" cy="6874130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" y="2542"/>
            <a:ext cx="9173217" cy="6877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500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977940" y="6431536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" y="2545"/>
            <a:ext cx="9173216" cy="687713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z="2500" smtClean="0">
                <a:solidFill>
                  <a:schemeClr val="bg1"/>
                </a:solidFill>
                <a:latin typeface="Arial"/>
                <a:cs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04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6A1445-C112-4AC1-B4BD-805B09E836C2}" type="datetimeFigureOut">
              <a:rPr lang="en-ZA" smtClean="0"/>
              <a:t>2015/11/10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50FAA8-B753-4A61-9367-FFCAB29253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878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kaoffice.atlassian.net/wiki/display/EP/01+How+to+Install+eB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kaoffice.atlassian.net/wiki/display/EP/CM+Work+Procedure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1494" y="417968"/>
            <a:ext cx="6713316" cy="619941"/>
          </a:xfrm>
        </p:spPr>
        <p:txBody>
          <a:bodyPr/>
          <a:lstStyle/>
          <a:p>
            <a:r>
              <a:rPr lang="en-US" dirty="0"/>
              <a:t>SKA Configuration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Susan Nel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2015-11-10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6588" y="466946"/>
            <a:ext cx="6276872" cy="619941"/>
          </a:xfrm>
        </p:spPr>
        <p:txBody>
          <a:bodyPr/>
          <a:lstStyle/>
          <a:p>
            <a:r>
              <a:rPr lang="en-US" dirty="0" smtClean="0"/>
              <a:t>What is the issue?</a:t>
            </a:r>
            <a:endParaRPr lang="en-US" dirty="0"/>
          </a:p>
        </p:txBody>
      </p:sp>
      <p:sp>
        <p:nvSpPr>
          <p:cNvPr id="236" name="TextBox 30"/>
          <p:cNvSpPr txBox="1"/>
          <p:nvPr/>
        </p:nvSpPr>
        <p:spPr>
          <a:xfrm>
            <a:off x="5257800" y="3941617"/>
            <a:ext cx="58381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rgbClr val="0070C0"/>
                </a:solidFill>
              </a:rPr>
              <a:t>Req. 1.3.2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732609" y="1198417"/>
            <a:ext cx="4211241" cy="2457450"/>
            <a:chOff x="3732609" y="1198417"/>
            <a:chExt cx="4211241" cy="2457450"/>
          </a:xfrm>
        </p:grpSpPr>
        <p:cxnSp>
          <p:nvCxnSpPr>
            <p:cNvPr id="195" name="Straight Connector 194"/>
            <p:cNvCxnSpPr/>
            <p:nvPr/>
          </p:nvCxnSpPr>
          <p:spPr>
            <a:xfrm rot="5400000" flipH="1" flipV="1">
              <a:off x="5091812" y="1821815"/>
              <a:ext cx="457200" cy="1050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 flipH="1" flipV="1">
              <a:off x="5727068" y="2043808"/>
              <a:ext cx="386837" cy="6765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536"/>
            <p:cNvSpPr txBox="1">
              <a:spLocks noChangeArrowheads="1"/>
            </p:cNvSpPr>
            <p:nvPr/>
          </p:nvSpPr>
          <p:spPr bwMode="auto">
            <a:xfrm>
              <a:off x="5468541" y="1884217"/>
              <a:ext cx="971550" cy="196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75" b="1" dirty="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Compliance  </a:t>
              </a:r>
              <a:r>
                <a: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Org</a:t>
              </a:r>
            </a:p>
          </p:txBody>
        </p:sp>
        <p:cxnSp>
          <p:nvCxnSpPr>
            <p:cNvPr id="218" name="Straight Connector 217"/>
            <p:cNvCxnSpPr/>
            <p:nvPr/>
          </p:nvCxnSpPr>
          <p:spPr>
            <a:xfrm flipV="1">
              <a:off x="6782991" y="1499347"/>
              <a:ext cx="696515" cy="18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486400" y="2613109"/>
              <a:ext cx="1032782" cy="104275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41"/>
            <p:cNvGrpSpPr/>
            <p:nvPr/>
          </p:nvGrpSpPr>
          <p:grpSpPr>
            <a:xfrm>
              <a:off x="5982891" y="2094350"/>
              <a:ext cx="1085850" cy="757280"/>
              <a:chOff x="381000" y="2667003"/>
              <a:chExt cx="1447800" cy="1009706"/>
            </a:xfrm>
          </p:grpSpPr>
          <p:sp>
            <p:nvSpPr>
              <p:cNvPr id="179" name="TextBox 500"/>
              <p:cNvSpPr txBox="1">
                <a:spLocks noChangeArrowheads="1"/>
              </p:cNvSpPr>
              <p:nvPr/>
            </p:nvSpPr>
            <p:spPr bwMode="auto">
              <a:xfrm>
                <a:off x="381000" y="3276600"/>
                <a:ext cx="1447800" cy="400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Industry </a:t>
                </a:r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Regulations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80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181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2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cxnSp>
          <p:nvCxnSpPr>
            <p:cNvPr id="191" name="Straight Connector 190"/>
            <p:cNvCxnSpPr/>
            <p:nvPr/>
          </p:nvCxnSpPr>
          <p:spPr>
            <a:xfrm flipV="1">
              <a:off x="5486401" y="3122743"/>
              <a:ext cx="843265" cy="533124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536"/>
            <p:cNvSpPr txBox="1">
              <a:spLocks noChangeArrowheads="1"/>
            </p:cNvSpPr>
            <p:nvPr/>
          </p:nvSpPr>
          <p:spPr bwMode="auto">
            <a:xfrm>
              <a:off x="4954191" y="1598467"/>
              <a:ext cx="857250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Standards Committee</a:t>
              </a:r>
            </a:p>
          </p:txBody>
        </p:sp>
        <p:pic>
          <p:nvPicPr>
            <p:cNvPr id="194" name="Picture 193" descr="office1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125641" y="1198417"/>
              <a:ext cx="400050" cy="4000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60" name="Group 3"/>
            <p:cNvGrpSpPr/>
            <p:nvPr/>
          </p:nvGrpSpPr>
          <p:grpSpPr>
            <a:xfrm>
              <a:off x="7411641" y="1255567"/>
              <a:ext cx="532209" cy="619436"/>
              <a:chOff x="7834313" y="685800"/>
              <a:chExt cx="709612" cy="580865"/>
            </a:xfrm>
          </p:grpSpPr>
          <p:sp>
            <p:nvSpPr>
              <p:cNvPr id="161" name="TextBox 493"/>
              <p:cNvSpPr txBox="1">
                <a:spLocks noChangeArrowheads="1"/>
              </p:cNvSpPr>
              <p:nvPr/>
            </p:nvSpPr>
            <p:spPr bwMode="auto">
              <a:xfrm>
                <a:off x="7834313" y="1082675"/>
                <a:ext cx="709612" cy="183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People</a:t>
                </a:r>
              </a:p>
            </p:txBody>
          </p:sp>
          <p:pic>
            <p:nvPicPr>
              <p:cNvPr id="162" name="Picture 5" descr="collaboration1.png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7924799" y="685800"/>
                <a:ext cx="519113" cy="457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63" name="Group 9"/>
            <p:cNvGrpSpPr/>
            <p:nvPr/>
          </p:nvGrpSpPr>
          <p:grpSpPr>
            <a:xfrm>
              <a:off x="3802239" y="2551553"/>
              <a:ext cx="712611" cy="862949"/>
              <a:chOff x="573852" y="2667003"/>
              <a:chExt cx="950148" cy="951630"/>
            </a:xfrm>
          </p:grpSpPr>
          <p:sp>
            <p:nvSpPr>
              <p:cNvPr id="164" name="TextBox 500"/>
              <p:cNvSpPr txBox="1">
                <a:spLocks noChangeArrowheads="1"/>
              </p:cNvSpPr>
              <p:nvPr/>
            </p:nvSpPr>
            <p:spPr bwMode="auto">
              <a:xfrm>
                <a:off x="573852" y="3287713"/>
                <a:ext cx="950148" cy="33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Statements of Work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65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166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7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8" name="Group 31"/>
            <p:cNvGrpSpPr/>
            <p:nvPr/>
          </p:nvGrpSpPr>
          <p:grpSpPr>
            <a:xfrm>
              <a:off x="5039615" y="1921697"/>
              <a:ext cx="628650" cy="661741"/>
              <a:chOff x="685800" y="2667003"/>
              <a:chExt cx="838200" cy="882320"/>
            </a:xfrm>
          </p:grpSpPr>
          <p:sp>
            <p:nvSpPr>
              <p:cNvPr id="169" name="TextBox 500"/>
              <p:cNvSpPr txBox="1">
                <a:spLocks noChangeArrowheads="1"/>
              </p:cNvSpPr>
              <p:nvPr/>
            </p:nvSpPr>
            <p:spPr bwMode="auto">
              <a:xfrm>
                <a:off x="685800" y="3287713"/>
                <a:ext cx="83820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Standard</a:t>
                </a:r>
              </a:p>
            </p:txBody>
          </p:sp>
          <p:grpSp>
            <p:nvGrpSpPr>
              <p:cNvPr id="170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171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2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73" name="Group 36"/>
            <p:cNvGrpSpPr/>
            <p:nvPr/>
          </p:nvGrpSpPr>
          <p:grpSpPr>
            <a:xfrm>
              <a:off x="5411391" y="2252586"/>
              <a:ext cx="1085850" cy="653406"/>
              <a:chOff x="381000" y="2667003"/>
              <a:chExt cx="1447800" cy="871208"/>
            </a:xfrm>
          </p:grpSpPr>
          <p:sp>
            <p:nvSpPr>
              <p:cNvPr id="174" name="TextBox 500"/>
              <p:cNvSpPr txBox="1">
                <a:spLocks noChangeArrowheads="1"/>
              </p:cNvSpPr>
              <p:nvPr/>
            </p:nvSpPr>
            <p:spPr bwMode="auto">
              <a:xfrm>
                <a:off x="381000" y="3276600"/>
                <a:ext cx="14478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Compliance </a:t>
                </a:r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Codes</a:t>
                </a:r>
              </a:p>
            </p:txBody>
          </p:sp>
          <p:grpSp>
            <p:nvGrpSpPr>
              <p:cNvPr id="175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176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7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83" name="Group 170"/>
            <p:cNvGrpSpPr/>
            <p:nvPr/>
          </p:nvGrpSpPr>
          <p:grpSpPr>
            <a:xfrm>
              <a:off x="6172200" y="2794206"/>
              <a:ext cx="742950" cy="639350"/>
              <a:chOff x="6705600" y="2228544"/>
              <a:chExt cx="990600" cy="852467"/>
            </a:xfrm>
          </p:grpSpPr>
          <p:sp>
            <p:nvSpPr>
              <p:cNvPr id="184" name="TextBox 500"/>
              <p:cNvSpPr txBox="1">
                <a:spLocks noChangeArrowheads="1"/>
              </p:cNvSpPr>
              <p:nvPr/>
            </p:nvSpPr>
            <p:spPr bwMode="auto">
              <a:xfrm>
                <a:off x="6705600" y="2819400"/>
                <a:ext cx="9906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Ref. Docs</a:t>
                </a:r>
              </a:p>
            </p:txBody>
          </p:sp>
          <p:grpSp>
            <p:nvGrpSpPr>
              <p:cNvPr id="185" name="Group 138"/>
              <p:cNvGrpSpPr>
                <a:grpSpLocks noChangeAspect="1"/>
              </p:cNvGrpSpPr>
              <p:nvPr/>
            </p:nvGrpSpPr>
            <p:grpSpPr>
              <a:xfrm>
                <a:off x="6834188" y="2228544"/>
                <a:ext cx="586742" cy="667056"/>
                <a:chOff x="3429000" y="2133600"/>
                <a:chExt cx="707745" cy="801625"/>
              </a:xfrm>
            </p:grpSpPr>
            <p:pic>
              <p:nvPicPr>
                <p:cNvPr id="186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7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97" name="Group 59"/>
            <p:cNvGrpSpPr/>
            <p:nvPr/>
          </p:nvGrpSpPr>
          <p:grpSpPr>
            <a:xfrm>
              <a:off x="6097191" y="1302690"/>
              <a:ext cx="1143000" cy="596258"/>
              <a:chOff x="4114800" y="381000"/>
              <a:chExt cx="1524000" cy="795011"/>
            </a:xfrm>
          </p:grpSpPr>
          <p:sp>
            <p:nvSpPr>
              <p:cNvPr id="198" name="TextBox 536"/>
              <p:cNvSpPr txBox="1">
                <a:spLocks noChangeArrowheads="1"/>
              </p:cNvSpPr>
              <p:nvPr/>
            </p:nvSpPr>
            <p:spPr bwMode="auto">
              <a:xfrm>
                <a:off x="4114800" y="914400"/>
                <a:ext cx="15240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Regulatory Agency</a:t>
                </a:r>
              </a:p>
            </p:txBody>
          </p:sp>
          <p:pic>
            <p:nvPicPr>
              <p:cNvPr id="199" name="Picture 198" descr="office1.png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4495800" y="381000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200" name="Straight Connector 199"/>
            <p:cNvCxnSpPr/>
            <p:nvPr/>
          </p:nvCxnSpPr>
          <p:spPr>
            <a:xfrm rot="5400000" flipH="1" flipV="1">
              <a:off x="6313930" y="1825314"/>
              <a:ext cx="413266" cy="12480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7" name="Group 69"/>
            <p:cNvGrpSpPr/>
            <p:nvPr/>
          </p:nvGrpSpPr>
          <p:grpSpPr>
            <a:xfrm>
              <a:off x="4265469" y="1351399"/>
              <a:ext cx="1143000" cy="596258"/>
              <a:chOff x="4087092" y="381000"/>
              <a:chExt cx="1524000" cy="795011"/>
            </a:xfrm>
          </p:grpSpPr>
          <p:sp>
            <p:nvSpPr>
              <p:cNvPr id="208" name="TextBox 536"/>
              <p:cNvSpPr txBox="1">
                <a:spLocks noChangeArrowheads="1"/>
              </p:cNvSpPr>
              <p:nvPr/>
            </p:nvSpPr>
            <p:spPr bwMode="auto">
              <a:xfrm>
                <a:off x="4087092" y="914400"/>
                <a:ext cx="15240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System Architect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09" name="Picture 208" descr="office1.png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4495800" y="381000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210" name="Group 72"/>
            <p:cNvGrpSpPr/>
            <p:nvPr/>
          </p:nvGrpSpPr>
          <p:grpSpPr>
            <a:xfrm>
              <a:off x="3732609" y="1522849"/>
              <a:ext cx="1143000" cy="596258"/>
              <a:chOff x="4114800" y="381000"/>
              <a:chExt cx="1524000" cy="795011"/>
            </a:xfrm>
          </p:grpSpPr>
          <p:sp>
            <p:nvSpPr>
              <p:cNvPr id="211" name="TextBox 536"/>
              <p:cNvSpPr txBox="1">
                <a:spLocks noChangeArrowheads="1"/>
              </p:cNvSpPr>
              <p:nvPr/>
            </p:nvSpPr>
            <p:spPr bwMode="auto">
              <a:xfrm>
                <a:off x="4114800" y="914400"/>
                <a:ext cx="15240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Owner</a:t>
                </a:r>
              </a:p>
            </p:txBody>
          </p:sp>
          <p:pic>
            <p:nvPicPr>
              <p:cNvPr id="212" name="Picture 211" descr="office1.png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4495800" y="381000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3819362" y="2297429"/>
              <a:ext cx="773554" cy="24494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endCxn id="209" idx="2"/>
            </p:cNvCxnSpPr>
            <p:nvPr/>
          </p:nvCxnSpPr>
          <p:spPr>
            <a:xfrm rot="5400000" flipH="1" flipV="1">
              <a:off x="4010459" y="1934882"/>
              <a:ext cx="945001" cy="578135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4347311" y="2918801"/>
              <a:ext cx="357255" cy="42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7" name="Picture 216" descr="office1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754291" y="1465699"/>
              <a:ext cx="400050" cy="4000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219" name="Straight Connector 218"/>
            <p:cNvCxnSpPr/>
            <p:nvPr/>
          </p:nvCxnSpPr>
          <p:spPr>
            <a:xfrm flipV="1">
              <a:off x="5486400" y="3636085"/>
              <a:ext cx="1010841" cy="19782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486400" y="2771345"/>
              <a:ext cx="461282" cy="884522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5486401" y="2555959"/>
              <a:ext cx="4082" cy="109990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554141" y="2570017"/>
            <a:ext cx="1253427" cy="1485900"/>
            <a:chOff x="4554141" y="2570017"/>
            <a:chExt cx="1253427" cy="1485900"/>
          </a:xfrm>
        </p:grpSpPr>
        <p:cxnSp>
          <p:nvCxnSpPr>
            <p:cNvPr id="220" name="Straight Connector 219"/>
            <p:cNvCxnSpPr/>
            <p:nvPr/>
          </p:nvCxnSpPr>
          <p:spPr>
            <a:xfrm rot="5400000">
              <a:off x="4937900" y="35415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4995050" y="35987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16"/>
            <p:cNvCxnSpPr/>
            <p:nvPr/>
          </p:nvCxnSpPr>
          <p:spPr>
            <a:xfrm rot="5400000">
              <a:off x="4937900" y="36558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4995050" y="37130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18"/>
            <p:cNvCxnSpPr/>
            <p:nvPr/>
          </p:nvCxnSpPr>
          <p:spPr>
            <a:xfrm rot="5400000">
              <a:off x="4937900" y="37701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4995050" y="38273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5166500" y="38844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5223650" y="39416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"/>
            <p:cNvCxnSpPr/>
            <p:nvPr/>
          </p:nvCxnSpPr>
          <p:spPr>
            <a:xfrm rot="5400000">
              <a:off x="5166500" y="39987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3"/>
            <p:cNvCxnSpPr/>
            <p:nvPr/>
          </p:nvCxnSpPr>
          <p:spPr>
            <a:xfrm>
              <a:off x="5223650" y="40559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4595000" y="34844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/>
            <p:cNvSpPr txBox="1"/>
            <p:nvPr/>
          </p:nvSpPr>
          <p:spPr>
            <a:xfrm>
              <a:off x="4554141" y="3312967"/>
              <a:ext cx="439544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1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011342" y="3427267"/>
              <a:ext cx="511679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1.1</a:t>
              </a:r>
            </a:p>
          </p:txBody>
        </p:sp>
        <p:sp>
          <p:nvSpPr>
            <p:cNvPr id="233" name="TextBox 27"/>
            <p:cNvSpPr txBox="1"/>
            <p:nvPr/>
          </p:nvSpPr>
          <p:spPr>
            <a:xfrm>
              <a:off x="4995051" y="3585501"/>
              <a:ext cx="511679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1.2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4995051" y="3699801"/>
              <a:ext cx="511679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1.3</a:t>
              </a:r>
            </a:p>
          </p:txBody>
        </p:sp>
        <p:sp>
          <p:nvSpPr>
            <p:cNvPr id="235" name="TextBox 29"/>
            <p:cNvSpPr txBox="1"/>
            <p:nvPr/>
          </p:nvSpPr>
          <p:spPr>
            <a:xfrm>
              <a:off x="5223754" y="3814101"/>
              <a:ext cx="583814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1.3.1</a:t>
              </a:r>
            </a:p>
          </p:txBody>
        </p:sp>
        <p:sp>
          <p:nvSpPr>
            <p:cNvPr id="239" name="Oval 238"/>
            <p:cNvSpPr/>
            <p:nvPr/>
          </p:nvSpPr>
          <p:spPr>
            <a:xfrm>
              <a:off x="4725591" y="38844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70C0"/>
                </a:solidFill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4725591" y="371301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70C0"/>
                </a:solidFill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4725591" y="35415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70C0"/>
                </a:solidFill>
              </a:endParaRPr>
            </a:p>
          </p:txBody>
        </p:sp>
        <p:grpSp>
          <p:nvGrpSpPr>
            <p:cNvPr id="259" name="Group 109"/>
            <p:cNvGrpSpPr>
              <a:grpSpLocks noChangeAspect="1"/>
            </p:cNvGrpSpPr>
            <p:nvPr/>
          </p:nvGrpSpPr>
          <p:grpSpPr>
            <a:xfrm>
              <a:off x="4572000" y="2570017"/>
              <a:ext cx="885641" cy="786635"/>
              <a:chOff x="4038600" y="1676400"/>
              <a:chExt cx="1371600" cy="1218269"/>
            </a:xfrm>
          </p:grpSpPr>
          <p:sp>
            <p:nvSpPr>
              <p:cNvPr id="260" name="TextBox 511"/>
              <p:cNvSpPr txBox="1">
                <a:spLocks noChangeArrowheads="1"/>
              </p:cNvSpPr>
              <p:nvPr/>
            </p:nvSpPr>
            <p:spPr bwMode="auto">
              <a:xfrm>
                <a:off x="4038600" y="2590800"/>
                <a:ext cx="1371600" cy="3038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REQUIREMENTS</a:t>
                </a:r>
                <a:endParaRPr lang="en-US" sz="788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61" name="Picture 260" descr="compliance1.pn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4267200" y="1676400"/>
                <a:ext cx="882003" cy="9144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grpSp>
          <p:nvGrpSpPr>
            <p:cNvPr id="262" name="Group 108"/>
            <p:cNvGrpSpPr/>
            <p:nvPr/>
          </p:nvGrpSpPr>
          <p:grpSpPr>
            <a:xfrm>
              <a:off x="4967967" y="3544224"/>
              <a:ext cx="608276" cy="219291"/>
              <a:chOff x="1371600" y="3552597"/>
              <a:chExt cx="811035" cy="292388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1371600" y="3581400"/>
                <a:ext cx="7620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1420635" y="3552597"/>
                <a:ext cx="76200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25" b="1" dirty="0"/>
                  <a:t>Req.1.2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666698" y="2406388"/>
            <a:ext cx="923793" cy="1644900"/>
            <a:chOff x="6666698" y="2406388"/>
            <a:chExt cx="923793" cy="1644900"/>
          </a:xfrm>
        </p:grpSpPr>
        <p:sp>
          <p:nvSpPr>
            <p:cNvPr id="204" name="Oval 203"/>
            <p:cNvSpPr/>
            <p:nvPr/>
          </p:nvSpPr>
          <p:spPr>
            <a:xfrm>
              <a:off x="7092203" y="3092188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rgbClr val="0070C0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7149353" y="2977888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rgbClr val="0070C0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7206503" y="2863588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rgbClr val="0070C0"/>
                </a:solidFill>
              </a:endParaRPr>
            </a:p>
          </p:txBody>
        </p:sp>
        <p:grpSp>
          <p:nvGrpSpPr>
            <p:cNvPr id="201" name="Group 138"/>
            <p:cNvGrpSpPr>
              <a:grpSpLocks noChangeAspect="1"/>
            </p:cNvGrpSpPr>
            <p:nvPr/>
          </p:nvGrpSpPr>
          <p:grpSpPr>
            <a:xfrm>
              <a:off x="7092203" y="2406388"/>
              <a:ext cx="440057" cy="500292"/>
              <a:chOff x="3429000" y="2133600"/>
              <a:chExt cx="707745" cy="801625"/>
            </a:xfrm>
          </p:grpSpPr>
          <p:pic>
            <p:nvPicPr>
              <p:cNvPr id="202" name="Picture 1" descr="C:\Users\ccarlson\Images\Icone (png)\AQUA ICONS FILE TEXT DOCUMENT.pn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429000" y="2133600"/>
                <a:ext cx="609600" cy="609600"/>
              </a:xfrm>
              <a:prstGeom prst="rect">
                <a:avLst/>
              </a:prstGeom>
              <a:noFill/>
            </p:spPr>
          </p:pic>
          <p:pic>
            <p:nvPicPr>
              <p:cNvPr id="203" name="Picture 1" descr="C:\Users\ccarlson\Images\Icone (png)\AQUA ICONS FILE TEXT DOCUMENT.pn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527145" y="2325625"/>
                <a:ext cx="609600" cy="609600"/>
              </a:xfrm>
              <a:prstGeom prst="rect">
                <a:avLst/>
              </a:prstGeom>
              <a:noFill/>
            </p:spPr>
          </p:pic>
        </p:grpSp>
        <p:grpSp>
          <p:nvGrpSpPr>
            <p:cNvPr id="265" name="Group 102"/>
            <p:cNvGrpSpPr>
              <a:grpSpLocks noChangeAspect="1"/>
            </p:cNvGrpSpPr>
            <p:nvPr/>
          </p:nvGrpSpPr>
          <p:grpSpPr>
            <a:xfrm>
              <a:off x="6666698" y="3254614"/>
              <a:ext cx="923793" cy="796674"/>
              <a:chOff x="1524000" y="1600200"/>
              <a:chExt cx="1524000" cy="1314288"/>
            </a:xfrm>
          </p:grpSpPr>
          <p:sp>
            <p:nvSpPr>
              <p:cNvPr id="266" name="TextBox 511"/>
              <p:cNvSpPr txBox="1">
                <a:spLocks noChangeArrowheads="1"/>
              </p:cNvSpPr>
              <p:nvPr/>
            </p:nvSpPr>
            <p:spPr bwMode="auto">
              <a:xfrm>
                <a:off x="1524000" y="2590800"/>
                <a:ext cx="1524000" cy="3236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spc="-75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KNOWLEDGE ITEM</a:t>
                </a:r>
              </a:p>
            </p:txBody>
          </p:sp>
          <p:pic>
            <p:nvPicPr>
              <p:cNvPr id="267" name="Picture 266" descr="brain.png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1752600" y="1600200"/>
                <a:ext cx="1005840" cy="100584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4343400" y="3655867"/>
            <a:ext cx="3557933" cy="1979400"/>
            <a:chOff x="4343400" y="3655867"/>
            <a:chExt cx="3557933" cy="1979400"/>
          </a:xfrm>
        </p:grpSpPr>
        <p:cxnSp>
          <p:nvCxnSpPr>
            <p:cNvPr id="35" name="Straight Connector 34"/>
            <p:cNvCxnSpPr/>
            <p:nvPr/>
          </p:nvCxnSpPr>
          <p:spPr>
            <a:xfrm rot="5400000" flipH="1" flipV="1">
              <a:off x="4793994" y="4291125"/>
              <a:ext cx="1327666" cy="5715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37"/>
            <p:cNvGrpSpPr/>
            <p:nvPr/>
          </p:nvGrpSpPr>
          <p:grpSpPr>
            <a:xfrm>
              <a:off x="4572000" y="4913167"/>
              <a:ext cx="1210932" cy="722099"/>
              <a:chOff x="4572000" y="5029200"/>
              <a:chExt cx="1614576" cy="962799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72000" y="5029200"/>
                <a:ext cx="6865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smtClean="0">
                    <a:solidFill>
                      <a:srgbClr val="0070C0"/>
                    </a:solidFill>
                  </a:rPr>
                  <a:t>Stage </a:t>
                </a:r>
                <a:r>
                  <a:rPr lang="en-US" sz="750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rot="5400000">
                <a:off x="5083679" y="5316379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159879" y="5392579"/>
                <a:ext cx="53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5083679" y="5468779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159879" y="5562600"/>
                <a:ext cx="53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5083679" y="5621179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159879" y="5715000"/>
                <a:ext cx="53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626479" y="5240179"/>
                <a:ext cx="53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5181600" y="5163979"/>
                <a:ext cx="100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>
                    <a:solidFill>
                      <a:srgbClr val="0070C0"/>
                    </a:solidFill>
                  </a:rPr>
                  <a:t>Milestone 1.1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648200" y="5943600"/>
                <a:ext cx="53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4588168" y="5715000"/>
                <a:ext cx="7078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smtClean="0">
                    <a:solidFill>
                      <a:srgbClr val="0070C0"/>
                    </a:solidFill>
                  </a:rPr>
                  <a:t>Stage N</a:t>
                </a:r>
                <a:endParaRPr lang="en-US" sz="75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800600" y="5638800"/>
                <a:ext cx="76200" cy="762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0600" y="5486400"/>
                <a:ext cx="76200" cy="762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800600" y="5316379"/>
                <a:ext cx="76200" cy="762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181600" y="5373227"/>
                <a:ext cx="100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>
                    <a:solidFill>
                      <a:srgbClr val="0070C0"/>
                    </a:solidFill>
                  </a:rPr>
                  <a:t>Milestone 1.2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181600" y="5535303"/>
                <a:ext cx="100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>
                    <a:solidFill>
                      <a:srgbClr val="0070C0"/>
                    </a:solidFill>
                  </a:rPr>
                  <a:t>Milestone 1.3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6457950" y="4913168"/>
              <a:ext cx="51488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Stage </a:t>
              </a:r>
              <a:r>
                <a:rPr lang="en-US" sz="750" dirty="0">
                  <a:solidFill>
                    <a:srgbClr val="0070C0"/>
                  </a:solidFill>
                </a:rPr>
                <a:t>1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6841709" y="5128551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98859" y="5185701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6841709" y="5242851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898859" y="53132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6841709" y="5357151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898859" y="54275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98809" y="5071401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915151" y="5014252"/>
              <a:ext cx="75373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Milestone 1.1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6515100" y="559896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470077" y="5427518"/>
              <a:ext cx="53091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Stage </a:t>
              </a:r>
              <a:r>
                <a:rPr lang="en-US" sz="750" dirty="0">
                  <a:solidFill>
                    <a:srgbClr val="0070C0"/>
                  </a:solidFill>
                </a:rPr>
                <a:t>N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6629400" y="53703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629400" y="52560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629400" y="5128551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15151" y="5185702"/>
              <a:ext cx="75373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Milestone 1.2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15151" y="5300002"/>
              <a:ext cx="75373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Milestone 1.3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10800000" flipV="1">
              <a:off x="5829300" y="5084617"/>
              <a:ext cx="1028700" cy="13216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4611291" y="411306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/>
            <p:cNvSpPr txBox="1"/>
            <p:nvPr/>
          </p:nvSpPr>
          <p:spPr>
            <a:xfrm>
              <a:off x="4566267" y="3941617"/>
              <a:ext cx="453970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N</a:t>
              </a:r>
            </a:p>
          </p:txBody>
        </p:sp>
        <p:grpSp>
          <p:nvGrpSpPr>
            <p:cNvPr id="268" name="Group 58"/>
            <p:cNvGrpSpPr>
              <a:grpSpLocks noChangeAspect="1"/>
            </p:cNvGrpSpPr>
            <p:nvPr/>
          </p:nvGrpSpPr>
          <p:grpSpPr>
            <a:xfrm>
              <a:off x="6172200" y="4170217"/>
              <a:ext cx="885641" cy="786635"/>
              <a:chOff x="381000" y="533400"/>
              <a:chExt cx="1371600" cy="1218269"/>
            </a:xfrm>
          </p:grpSpPr>
          <p:sp>
            <p:nvSpPr>
              <p:cNvPr id="269" name="TextBox 511"/>
              <p:cNvSpPr txBox="1">
                <a:spLocks noChangeArrowheads="1"/>
              </p:cNvSpPr>
              <p:nvPr/>
            </p:nvSpPr>
            <p:spPr bwMode="auto">
              <a:xfrm>
                <a:off x="381000" y="1447800"/>
                <a:ext cx="1371600" cy="3038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spc="-75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PROJECT BUDGET</a:t>
                </a:r>
              </a:p>
            </p:txBody>
          </p:sp>
          <p:pic>
            <p:nvPicPr>
              <p:cNvPr id="270" name="Picture 269" descr="cash stack1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09600" y="533400"/>
                <a:ext cx="914400" cy="9144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grpSp>
          <p:nvGrpSpPr>
            <p:cNvPr id="271" name="Group 119"/>
            <p:cNvGrpSpPr/>
            <p:nvPr/>
          </p:nvGrpSpPr>
          <p:grpSpPr>
            <a:xfrm>
              <a:off x="6949234" y="5007644"/>
              <a:ext cx="952099" cy="228600"/>
              <a:chOff x="5105400" y="5105400"/>
              <a:chExt cx="1269465" cy="304800"/>
            </a:xfrm>
          </p:grpSpPr>
          <p:sp>
            <p:nvSpPr>
              <p:cNvPr id="272" name="Oval 271"/>
              <p:cNvSpPr/>
              <p:nvPr/>
            </p:nvSpPr>
            <p:spPr>
              <a:xfrm>
                <a:off x="5105400" y="5105400"/>
                <a:ext cx="1219200" cy="3048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5155665" y="5112495"/>
                <a:ext cx="1219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50" b="1" dirty="0"/>
                  <a:t>Milestone 1.1</a:t>
                </a:r>
              </a:p>
            </p:txBody>
          </p:sp>
        </p:grpSp>
        <p:grpSp>
          <p:nvGrpSpPr>
            <p:cNvPr id="283" name="Group 226"/>
            <p:cNvGrpSpPr>
              <a:grpSpLocks noChangeAspect="1"/>
            </p:cNvGrpSpPr>
            <p:nvPr/>
          </p:nvGrpSpPr>
          <p:grpSpPr>
            <a:xfrm>
              <a:off x="4343400" y="4113068"/>
              <a:ext cx="885641" cy="798176"/>
              <a:chOff x="1600200" y="4495800"/>
              <a:chExt cx="1371600" cy="1236143"/>
            </a:xfrm>
          </p:grpSpPr>
          <p:sp>
            <p:nvSpPr>
              <p:cNvPr id="284" name="TextBox 511"/>
              <p:cNvSpPr txBox="1">
                <a:spLocks noChangeArrowheads="1"/>
              </p:cNvSpPr>
              <p:nvPr/>
            </p:nvSpPr>
            <p:spPr bwMode="auto">
              <a:xfrm>
                <a:off x="1600200" y="5410200"/>
                <a:ext cx="1371600" cy="32174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W B S</a:t>
                </a:r>
              </a:p>
            </p:txBody>
          </p:sp>
          <p:pic>
            <p:nvPicPr>
              <p:cNvPr id="285" name="Picture 284" descr="work.orders.png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1828800" y="4495800"/>
                <a:ext cx="914400" cy="9144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grpSp>
          <p:nvGrpSpPr>
            <p:cNvPr id="286" name="Group 119"/>
            <p:cNvGrpSpPr/>
            <p:nvPr/>
          </p:nvGrpSpPr>
          <p:grpSpPr>
            <a:xfrm>
              <a:off x="4966475" y="4992753"/>
              <a:ext cx="914400" cy="228600"/>
              <a:chOff x="5105400" y="5105400"/>
              <a:chExt cx="1219200" cy="304800"/>
            </a:xfrm>
          </p:grpSpPr>
          <p:sp>
            <p:nvSpPr>
              <p:cNvPr id="287" name="Oval 286"/>
              <p:cNvSpPr/>
              <p:nvPr/>
            </p:nvSpPr>
            <p:spPr>
              <a:xfrm>
                <a:off x="5105400" y="5105400"/>
                <a:ext cx="1219200" cy="3048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5105400" y="5119301"/>
                <a:ext cx="1219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50" b="1" dirty="0"/>
                  <a:t>Milestone 1.1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141774" y="1255565"/>
            <a:ext cx="2827305" cy="3714750"/>
            <a:chOff x="1141774" y="1255565"/>
            <a:chExt cx="2827305" cy="3714750"/>
          </a:xfrm>
        </p:grpSpPr>
        <p:cxnSp>
          <p:nvCxnSpPr>
            <p:cNvPr id="130" name="Straight Connector 129"/>
            <p:cNvCxnSpPr>
              <a:endCxn id="279" idx="0"/>
            </p:cNvCxnSpPr>
            <p:nvPr/>
          </p:nvCxnSpPr>
          <p:spPr>
            <a:xfrm flipH="1">
              <a:off x="3114675" y="2855766"/>
              <a:ext cx="226836" cy="2114549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>
              <a:off x="1640206" y="2294112"/>
              <a:ext cx="1301255" cy="447356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2810870" y="2627166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868020" y="2684316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2810870" y="2741466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868020" y="2798616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2810870" y="2855766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2868020" y="2912916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3039470" y="2983282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096620" y="3040432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3039470" y="3097582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096620" y="3154732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467970" y="2570016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2427111" y="2398567"/>
              <a:ext cx="62709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Element A</a:t>
              </a:r>
              <a:endParaRPr lang="en-US" sz="750" dirty="0">
                <a:solidFill>
                  <a:srgbClr val="0070C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884312" y="2527381"/>
              <a:ext cx="79701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Assembly #A1</a:t>
              </a:r>
              <a:endParaRPr lang="en-US" sz="750" dirty="0">
                <a:solidFill>
                  <a:srgbClr val="0070C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868022" y="2649331"/>
              <a:ext cx="82426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Assembly </a:t>
              </a:r>
              <a:r>
                <a:rPr lang="en-US" sz="750" dirty="0">
                  <a:solidFill>
                    <a:srgbClr val="0070C0"/>
                  </a:solidFill>
                </a:rPr>
                <a:t>#A2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868022" y="2756374"/>
              <a:ext cx="79701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Assembly </a:t>
              </a:r>
              <a:r>
                <a:rPr lang="en-US" sz="750" dirty="0">
                  <a:solidFill>
                    <a:srgbClr val="0070C0"/>
                  </a:solidFill>
                </a:rPr>
                <a:t>#A3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096724" y="2883889"/>
              <a:ext cx="87235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Sub-</a:t>
              </a:r>
              <a:r>
                <a:rPr lang="en-US" sz="750" dirty="0" err="1" smtClean="0">
                  <a:solidFill>
                    <a:srgbClr val="0070C0"/>
                  </a:solidFill>
                </a:rPr>
                <a:t>Assy</a:t>
              </a:r>
              <a:r>
                <a:rPr lang="en-US" sz="750" dirty="0" smtClean="0">
                  <a:solidFill>
                    <a:srgbClr val="0070C0"/>
                  </a:solidFill>
                </a:rPr>
                <a:t> </a:t>
              </a:r>
              <a:r>
                <a:rPr lang="en-US" sz="750" dirty="0">
                  <a:solidFill>
                    <a:srgbClr val="0070C0"/>
                  </a:solidFill>
                </a:rPr>
                <a:t>#A3.1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096621" y="3012703"/>
              <a:ext cx="86754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Sub </a:t>
              </a:r>
              <a:r>
                <a:rPr lang="en-US" sz="750" dirty="0" err="1" smtClean="0">
                  <a:solidFill>
                    <a:srgbClr val="0070C0"/>
                  </a:solidFill>
                </a:rPr>
                <a:t>Assy</a:t>
              </a:r>
              <a:r>
                <a:rPr lang="en-US" sz="750" dirty="0" smtClean="0">
                  <a:solidFill>
                    <a:srgbClr val="0070C0"/>
                  </a:solidFill>
                </a:rPr>
                <a:t> #A3.2</a:t>
              </a:r>
              <a:endParaRPr lang="en-US" sz="750" dirty="0">
                <a:solidFill>
                  <a:srgbClr val="0070C0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2472135" y="3299751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2427112" y="3128302"/>
              <a:ext cx="63190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Element N</a:t>
              </a:r>
              <a:endParaRPr lang="en-US" sz="750" dirty="0">
                <a:solidFill>
                  <a:srgbClr val="0070C0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2598561" y="3027216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2598561" y="2855766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2598561" y="2627166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grpSp>
          <p:nvGrpSpPr>
            <p:cNvPr id="131" name="Group 9"/>
            <p:cNvGrpSpPr/>
            <p:nvPr/>
          </p:nvGrpSpPr>
          <p:grpSpPr>
            <a:xfrm>
              <a:off x="1143000" y="1948322"/>
              <a:ext cx="742950" cy="715369"/>
              <a:chOff x="685800" y="2667003"/>
              <a:chExt cx="990600" cy="855300"/>
            </a:xfrm>
          </p:grpSpPr>
          <p:sp>
            <p:nvSpPr>
              <p:cNvPr id="132" name="TextBox 500"/>
              <p:cNvSpPr txBox="1">
                <a:spLocks noChangeArrowheads="1"/>
              </p:cNvSpPr>
              <p:nvPr/>
            </p:nvSpPr>
            <p:spPr bwMode="auto">
              <a:xfrm>
                <a:off x="685800" y="3287715"/>
                <a:ext cx="990600" cy="234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Specification</a:t>
                </a:r>
              </a:p>
            </p:txBody>
          </p:sp>
          <p:grpSp>
            <p:nvGrpSpPr>
              <p:cNvPr id="133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134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5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36" name="Group 307"/>
            <p:cNvGrpSpPr/>
            <p:nvPr/>
          </p:nvGrpSpPr>
          <p:grpSpPr>
            <a:xfrm>
              <a:off x="1535697" y="1427021"/>
              <a:ext cx="742950" cy="860754"/>
              <a:chOff x="675996" y="2667003"/>
              <a:chExt cx="990600" cy="1029121"/>
            </a:xfrm>
          </p:grpSpPr>
          <p:sp>
            <p:nvSpPr>
              <p:cNvPr id="137" name="TextBox 500"/>
              <p:cNvSpPr txBox="1">
                <a:spLocks noChangeArrowheads="1"/>
              </p:cNvSpPr>
              <p:nvPr/>
            </p:nvSpPr>
            <p:spPr bwMode="auto">
              <a:xfrm>
                <a:off x="675996" y="3337344"/>
                <a:ext cx="990600" cy="358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Design Report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38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139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0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41" name="Group 140"/>
            <p:cNvGrpSpPr/>
            <p:nvPr/>
          </p:nvGrpSpPr>
          <p:grpSpPr>
            <a:xfrm>
              <a:off x="2057400" y="1255565"/>
              <a:ext cx="742950" cy="819241"/>
              <a:chOff x="685800" y="2667003"/>
              <a:chExt cx="990600" cy="979490"/>
            </a:xfrm>
          </p:grpSpPr>
          <p:sp>
            <p:nvSpPr>
              <p:cNvPr id="142" name="TextBox 500"/>
              <p:cNvSpPr txBox="1">
                <a:spLocks noChangeArrowheads="1"/>
              </p:cNvSpPr>
              <p:nvPr/>
            </p:nvSpPr>
            <p:spPr bwMode="auto">
              <a:xfrm>
                <a:off x="685800" y="3287713"/>
                <a:ext cx="990600" cy="358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Purchase Order</a:t>
                </a:r>
              </a:p>
            </p:txBody>
          </p:sp>
          <p:grpSp>
            <p:nvGrpSpPr>
              <p:cNvPr id="143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144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5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cxnSp>
          <p:nvCxnSpPr>
            <p:cNvPr id="146" name="Straight Connector 145"/>
            <p:cNvCxnSpPr/>
            <p:nvPr/>
          </p:nvCxnSpPr>
          <p:spPr>
            <a:xfrm rot="10800000">
              <a:off x="1850740" y="1984941"/>
              <a:ext cx="1090721" cy="756525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>
              <a:off x="2365090" y="1813490"/>
              <a:ext cx="576371" cy="927977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Group 9"/>
            <p:cNvGrpSpPr/>
            <p:nvPr/>
          </p:nvGrpSpPr>
          <p:grpSpPr>
            <a:xfrm>
              <a:off x="1141774" y="3262771"/>
              <a:ext cx="914400" cy="794835"/>
              <a:chOff x="588507" y="2667003"/>
              <a:chExt cx="1524000" cy="950312"/>
            </a:xfrm>
          </p:grpSpPr>
          <p:sp>
            <p:nvSpPr>
              <p:cNvPr id="149" name="TextBox 500"/>
              <p:cNvSpPr txBox="1">
                <a:spLocks noChangeArrowheads="1"/>
              </p:cNvSpPr>
              <p:nvPr/>
            </p:nvSpPr>
            <p:spPr bwMode="auto">
              <a:xfrm>
                <a:off x="588507" y="3382727"/>
                <a:ext cx="1524000" cy="234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Test Procedure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0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151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2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53" name="Group 236"/>
            <p:cNvGrpSpPr/>
            <p:nvPr/>
          </p:nvGrpSpPr>
          <p:grpSpPr>
            <a:xfrm>
              <a:off x="1143000" y="4106581"/>
              <a:ext cx="914400" cy="715367"/>
              <a:chOff x="685800" y="2667003"/>
              <a:chExt cx="1524000" cy="855297"/>
            </a:xfrm>
          </p:grpSpPr>
          <p:sp>
            <p:nvSpPr>
              <p:cNvPr id="154" name="TextBox 500"/>
              <p:cNvSpPr txBox="1">
                <a:spLocks noChangeArrowheads="1"/>
              </p:cNvSpPr>
              <p:nvPr/>
            </p:nvSpPr>
            <p:spPr bwMode="auto">
              <a:xfrm>
                <a:off x="685800" y="3287713"/>
                <a:ext cx="1524000" cy="234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Test Results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5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156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7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cxnSp>
          <p:nvCxnSpPr>
            <p:cNvPr id="158" name="Straight Connector 157"/>
            <p:cNvCxnSpPr>
              <a:endCxn id="152" idx="3"/>
            </p:cNvCxnSpPr>
            <p:nvPr/>
          </p:nvCxnSpPr>
          <p:spPr>
            <a:xfrm rot="5400000">
              <a:off x="2093318" y="2360363"/>
              <a:ext cx="752790" cy="1743596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3" name="Group 252"/>
            <p:cNvGrpSpPr/>
            <p:nvPr/>
          </p:nvGrpSpPr>
          <p:grpSpPr>
            <a:xfrm>
              <a:off x="1371600" y="2741468"/>
              <a:ext cx="1257300" cy="1157332"/>
              <a:chOff x="381000" y="3886200"/>
              <a:chExt cx="1676400" cy="1543109"/>
            </a:xfrm>
          </p:grpSpPr>
          <p:grpSp>
            <p:nvGrpSpPr>
              <p:cNvPr id="244" name="Group 106"/>
              <p:cNvGrpSpPr/>
              <p:nvPr/>
            </p:nvGrpSpPr>
            <p:grpSpPr>
              <a:xfrm>
                <a:off x="381000" y="3886200"/>
                <a:ext cx="1066800" cy="933509"/>
                <a:chOff x="381000" y="3886200"/>
                <a:chExt cx="1066800" cy="933509"/>
              </a:xfrm>
            </p:grpSpPr>
            <p:sp>
              <p:nvSpPr>
                <p:cNvPr id="257" name="TextBox 536"/>
                <p:cNvSpPr txBox="1">
                  <a:spLocks noChangeArrowheads="1"/>
                </p:cNvSpPr>
                <p:nvPr/>
              </p:nvSpPr>
              <p:spPr bwMode="auto">
                <a:xfrm>
                  <a:off x="381000" y="4419600"/>
                  <a:ext cx="1066800" cy="400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75" b="1" dirty="0">
                      <a:solidFill>
                        <a:srgbClr val="0070C0"/>
                      </a:solidFill>
                      <a:latin typeface="Tahoma" pitchFamily="34" charset="0"/>
                      <a:cs typeface="Tahoma" pitchFamily="34" charset="0"/>
                    </a:rPr>
                    <a:t>Sub Contractor</a:t>
                  </a:r>
                </a:p>
              </p:txBody>
            </p:sp>
            <p:pic>
              <p:nvPicPr>
                <p:cNvPr id="258" name="Picture 257" descr="office1.png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685800" y="3886200"/>
                  <a:ext cx="533400" cy="533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grpSp>
            <p:nvGrpSpPr>
              <p:cNvPr id="245" name="Group 107"/>
              <p:cNvGrpSpPr/>
              <p:nvPr/>
            </p:nvGrpSpPr>
            <p:grpSpPr>
              <a:xfrm>
                <a:off x="533400" y="4038600"/>
                <a:ext cx="1066800" cy="933509"/>
                <a:chOff x="381000" y="3886200"/>
                <a:chExt cx="1066800" cy="933509"/>
              </a:xfrm>
            </p:grpSpPr>
            <p:sp>
              <p:nvSpPr>
                <p:cNvPr id="255" name="TextBox 536"/>
                <p:cNvSpPr txBox="1">
                  <a:spLocks noChangeArrowheads="1"/>
                </p:cNvSpPr>
                <p:nvPr/>
              </p:nvSpPr>
              <p:spPr bwMode="auto">
                <a:xfrm>
                  <a:off x="381000" y="4419600"/>
                  <a:ext cx="1066800" cy="400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75" b="1" dirty="0">
                      <a:solidFill>
                        <a:srgbClr val="0070C0"/>
                      </a:solidFill>
                      <a:latin typeface="Tahoma" pitchFamily="34" charset="0"/>
                      <a:cs typeface="Tahoma" pitchFamily="34" charset="0"/>
                    </a:rPr>
                    <a:t>Sub Contractor</a:t>
                  </a:r>
                </a:p>
              </p:txBody>
            </p:sp>
            <p:pic>
              <p:nvPicPr>
                <p:cNvPr id="256" name="Picture 255" descr="office1.png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685800" y="3886200"/>
                  <a:ext cx="533400" cy="533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grpSp>
            <p:nvGrpSpPr>
              <p:cNvPr id="246" name="Group 113"/>
              <p:cNvGrpSpPr/>
              <p:nvPr/>
            </p:nvGrpSpPr>
            <p:grpSpPr>
              <a:xfrm>
                <a:off x="685800" y="4191000"/>
                <a:ext cx="1066800" cy="933509"/>
                <a:chOff x="381000" y="3886200"/>
                <a:chExt cx="1066800" cy="933509"/>
              </a:xfrm>
            </p:grpSpPr>
            <p:sp>
              <p:nvSpPr>
                <p:cNvPr id="253" name="TextBox 536"/>
                <p:cNvSpPr txBox="1">
                  <a:spLocks noChangeArrowheads="1"/>
                </p:cNvSpPr>
                <p:nvPr/>
              </p:nvSpPr>
              <p:spPr bwMode="auto">
                <a:xfrm>
                  <a:off x="381000" y="4419600"/>
                  <a:ext cx="1066800" cy="400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75" b="1" dirty="0">
                      <a:solidFill>
                        <a:srgbClr val="0070C0"/>
                      </a:solidFill>
                      <a:latin typeface="Tahoma" pitchFamily="34" charset="0"/>
                      <a:cs typeface="Tahoma" pitchFamily="34" charset="0"/>
                    </a:rPr>
                    <a:t>Sub Contractor</a:t>
                  </a:r>
                </a:p>
              </p:txBody>
            </p:sp>
            <p:pic>
              <p:nvPicPr>
                <p:cNvPr id="254" name="Picture 253" descr="office1.png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685800" y="3886200"/>
                  <a:ext cx="533400" cy="533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grpSp>
            <p:nvGrpSpPr>
              <p:cNvPr id="247" name="Group 120"/>
              <p:cNvGrpSpPr/>
              <p:nvPr/>
            </p:nvGrpSpPr>
            <p:grpSpPr>
              <a:xfrm>
                <a:off x="838200" y="4343400"/>
                <a:ext cx="1066800" cy="933509"/>
                <a:chOff x="381000" y="3886200"/>
                <a:chExt cx="1066800" cy="933509"/>
              </a:xfrm>
            </p:grpSpPr>
            <p:sp>
              <p:nvSpPr>
                <p:cNvPr id="251" name="TextBox 536"/>
                <p:cNvSpPr txBox="1">
                  <a:spLocks noChangeArrowheads="1"/>
                </p:cNvSpPr>
                <p:nvPr/>
              </p:nvSpPr>
              <p:spPr bwMode="auto">
                <a:xfrm>
                  <a:off x="381000" y="4419600"/>
                  <a:ext cx="1066800" cy="400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75" b="1" dirty="0">
                      <a:solidFill>
                        <a:srgbClr val="0070C0"/>
                      </a:solidFill>
                      <a:latin typeface="Tahoma" pitchFamily="34" charset="0"/>
                      <a:cs typeface="Tahoma" pitchFamily="34" charset="0"/>
                    </a:rPr>
                    <a:t>Sub Contractor</a:t>
                  </a:r>
                </a:p>
              </p:txBody>
            </p:sp>
            <p:pic>
              <p:nvPicPr>
                <p:cNvPr id="252" name="Picture 251" descr="office1.png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685800" y="3886200"/>
                  <a:ext cx="533400" cy="533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grpSp>
            <p:nvGrpSpPr>
              <p:cNvPr id="248" name="Group 123"/>
              <p:cNvGrpSpPr/>
              <p:nvPr/>
            </p:nvGrpSpPr>
            <p:grpSpPr>
              <a:xfrm>
                <a:off x="990600" y="4495800"/>
                <a:ext cx="1066800" cy="933509"/>
                <a:chOff x="381000" y="3886200"/>
                <a:chExt cx="1066800" cy="933509"/>
              </a:xfrm>
            </p:grpSpPr>
            <p:sp>
              <p:nvSpPr>
                <p:cNvPr id="249" name="TextBox 536"/>
                <p:cNvSpPr txBox="1">
                  <a:spLocks noChangeArrowheads="1"/>
                </p:cNvSpPr>
                <p:nvPr/>
              </p:nvSpPr>
              <p:spPr bwMode="auto">
                <a:xfrm>
                  <a:off x="381000" y="4419600"/>
                  <a:ext cx="1066800" cy="400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75" b="1" dirty="0">
                      <a:solidFill>
                        <a:srgbClr val="0070C0"/>
                      </a:solidFill>
                      <a:latin typeface="Tahoma" pitchFamily="34" charset="0"/>
                      <a:cs typeface="Tahoma" pitchFamily="34" charset="0"/>
                    </a:rPr>
                    <a:t>Sub Contractor</a:t>
                  </a:r>
                </a:p>
              </p:txBody>
            </p:sp>
            <p:pic>
              <p:nvPicPr>
                <p:cNvPr id="250" name="Picture 249" descr="office1.png"/>
                <p:cNvPicPr>
                  <a:picLocks noChangeAspect="1"/>
                </p:cNvPicPr>
                <p:nvPr/>
              </p:nvPicPr>
              <p:blipFill>
                <a:blip r:embed="rId4" cstate="screen"/>
                <a:stretch>
                  <a:fillRect/>
                </a:stretch>
              </p:blipFill>
              <p:spPr>
                <a:xfrm>
                  <a:off x="685800" y="3886200"/>
                  <a:ext cx="533400" cy="533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</p:grpSp>
        <p:grpSp>
          <p:nvGrpSpPr>
            <p:cNvPr id="292" name="Group 119"/>
            <p:cNvGrpSpPr/>
            <p:nvPr/>
          </p:nvGrpSpPr>
          <p:grpSpPr>
            <a:xfrm>
              <a:off x="2776035" y="2622234"/>
              <a:ext cx="922602" cy="241635"/>
              <a:chOff x="7407568" y="2128591"/>
              <a:chExt cx="1230136" cy="322180"/>
            </a:xfrm>
          </p:grpSpPr>
          <p:sp>
            <p:nvSpPr>
              <p:cNvPr id="293" name="Oval 292"/>
              <p:cNvSpPr/>
              <p:nvPr/>
            </p:nvSpPr>
            <p:spPr>
              <a:xfrm>
                <a:off x="7407568" y="2145971"/>
                <a:ext cx="1219200" cy="3048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7418504" y="2128591"/>
                <a:ext cx="1219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50" b="1" spc="-75" dirty="0" smtClean="0"/>
                  <a:t>Assembly #A2</a:t>
                </a:r>
                <a:endParaRPr lang="en-US" sz="750" b="1" spc="-75" dirty="0"/>
              </a:p>
            </p:txBody>
          </p:sp>
        </p:grpSp>
        <p:grpSp>
          <p:nvGrpSpPr>
            <p:cNvPr id="295" name="Group 325"/>
            <p:cNvGrpSpPr>
              <a:grpSpLocks noChangeAspect="1"/>
            </p:cNvGrpSpPr>
            <p:nvPr/>
          </p:nvGrpSpPr>
          <p:grpSpPr>
            <a:xfrm>
              <a:off x="2387805" y="1577866"/>
              <a:ext cx="984045" cy="786635"/>
              <a:chOff x="4038600" y="457200"/>
              <a:chExt cx="1524000" cy="1218269"/>
            </a:xfrm>
          </p:grpSpPr>
          <p:sp>
            <p:nvSpPr>
              <p:cNvPr id="296" name="TextBox 511"/>
              <p:cNvSpPr txBox="1">
                <a:spLocks noChangeArrowheads="1"/>
              </p:cNvSpPr>
              <p:nvPr/>
            </p:nvSpPr>
            <p:spPr bwMode="auto">
              <a:xfrm>
                <a:off x="4038600" y="1371600"/>
                <a:ext cx="1524000" cy="3038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MID TELESCOPE</a:t>
                </a:r>
                <a:endParaRPr lang="en-US" sz="675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97" name="Picture 296" descr="integration1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343400" y="457200"/>
                <a:ext cx="914400" cy="9144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17076" y="1629155"/>
              <a:ext cx="506549" cy="468677"/>
            </a:xfrm>
            <a:prstGeom prst="rect">
              <a:avLst/>
            </a:prstGeom>
          </p:spPr>
        </p:pic>
        <p:cxnSp>
          <p:nvCxnSpPr>
            <p:cNvPr id="159" name="Straight Connector 158"/>
            <p:cNvCxnSpPr>
              <a:stCxn id="152" idx="2"/>
              <a:endCxn id="157" idx="0"/>
            </p:cNvCxnSpPr>
            <p:nvPr/>
          </p:nvCxnSpPr>
          <p:spPr>
            <a:xfrm rot="5400000">
              <a:off x="1207963" y="4001889"/>
              <a:ext cx="419531" cy="5715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143000" y="3655867"/>
            <a:ext cx="3771900" cy="2429867"/>
            <a:chOff x="1143000" y="3655867"/>
            <a:chExt cx="3771900" cy="2429867"/>
          </a:xfrm>
        </p:grpSpPr>
        <p:cxnSp>
          <p:nvCxnSpPr>
            <p:cNvPr id="75" name="Straight Connector 74"/>
            <p:cNvCxnSpPr>
              <a:endCxn id="98" idx="6"/>
            </p:cNvCxnSpPr>
            <p:nvPr/>
          </p:nvCxnSpPr>
          <p:spPr>
            <a:xfrm rot="10800000" flipV="1">
              <a:off x="3371850" y="3655867"/>
              <a:ext cx="1543050" cy="1400175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69"/>
            <p:cNvGrpSpPr/>
            <p:nvPr/>
          </p:nvGrpSpPr>
          <p:grpSpPr>
            <a:xfrm>
              <a:off x="1143000" y="4798867"/>
              <a:ext cx="1143000" cy="596258"/>
              <a:chOff x="4114800" y="381000"/>
              <a:chExt cx="1524000" cy="795011"/>
            </a:xfrm>
          </p:grpSpPr>
          <p:sp>
            <p:nvSpPr>
              <p:cNvPr id="73" name="TextBox 536"/>
              <p:cNvSpPr txBox="1">
                <a:spLocks noChangeArrowheads="1"/>
              </p:cNvSpPr>
              <p:nvPr/>
            </p:nvSpPr>
            <p:spPr bwMode="auto">
              <a:xfrm>
                <a:off x="4114800" y="914400"/>
                <a:ext cx="15240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System Architect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4" name="Picture 73" descr="office1.png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4495800" y="381000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76" name="Straight Connector 75"/>
            <p:cNvCxnSpPr/>
            <p:nvPr/>
          </p:nvCxnSpPr>
          <p:spPr>
            <a:xfrm rot="5400000">
              <a:off x="2784059" y="49131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841209" y="49703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2784059" y="50274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841209" y="50846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784059" y="51417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841209" y="51989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012659" y="52560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069809" y="53132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3012659" y="53703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9809" y="54275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41159" y="48560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400300" y="4691825"/>
              <a:ext cx="62388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System  A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857501" y="4842802"/>
              <a:ext cx="822661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Component A1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41210" y="4957102"/>
              <a:ext cx="58381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Comp A2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41210" y="5071402"/>
              <a:ext cx="58381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Comp A3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069913" y="5185702"/>
              <a:ext cx="66396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Comp A3.1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069809" y="5300002"/>
              <a:ext cx="66396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Comp A3.2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445324" y="5585751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400301" y="5414302"/>
              <a:ext cx="60144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System N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2571750" y="531321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571750" y="51417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571750" y="49131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800350" y="4970317"/>
              <a:ext cx="571500" cy="17145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9" name="Group 9"/>
            <p:cNvGrpSpPr/>
            <p:nvPr/>
          </p:nvGrpSpPr>
          <p:grpSpPr>
            <a:xfrm>
              <a:off x="1543050" y="5370367"/>
              <a:ext cx="914400" cy="715367"/>
              <a:chOff x="685800" y="2667003"/>
              <a:chExt cx="1524000" cy="855297"/>
            </a:xfrm>
          </p:grpSpPr>
          <p:sp>
            <p:nvSpPr>
              <p:cNvPr id="100" name="TextBox 500"/>
              <p:cNvSpPr txBox="1">
                <a:spLocks noChangeArrowheads="1"/>
              </p:cNvSpPr>
              <p:nvPr/>
            </p:nvSpPr>
            <p:spPr bwMode="auto">
              <a:xfrm>
                <a:off x="685800" y="3287713"/>
                <a:ext cx="1524000" cy="234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P&amp;IDs</a:t>
                </a:r>
              </a:p>
            </p:txBody>
          </p:sp>
          <p:grpSp>
            <p:nvGrpSpPr>
              <p:cNvPr id="101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102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cxnSp>
          <p:nvCxnSpPr>
            <p:cNvPr id="104" name="Straight Connector 103"/>
            <p:cNvCxnSpPr>
              <a:stCxn id="87" idx="1"/>
              <a:endCxn id="103" idx="3"/>
            </p:cNvCxnSpPr>
            <p:nvPr/>
          </p:nvCxnSpPr>
          <p:spPr>
            <a:xfrm flipH="1">
              <a:off x="1940815" y="4795700"/>
              <a:ext cx="459485" cy="920452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endCxn id="74" idx="3"/>
            </p:cNvCxnSpPr>
            <p:nvPr/>
          </p:nvCxnSpPr>
          <p:spPr>
            <a:xfrm rot="10800000" flipV="1">
              <a:off x="1828800" y="4270672"/>
              <a:ext cx="857250" cy="728221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92"/>
            <p:cNvGrpSpPr>
              <a:grpSpLocks noChangeAspect="1"/>
            </p:cNvGrpSpPr>
            <p:nvPr/>
          </p:nvGrpSpPr>
          <p:grpSpPr>
            <a:xfrm>
              <a:off x="2557262" y="3816847"/>
              <a:ext cx="984045" cy="885822"/>
              <a:chOff x="1828800" y="2590800"/>
              <a:chExt cx="1524000" cy="1379139"/>
            </a:xfrm>
          </p:grpSpPr>
          <p:sp>
            <p:nvSpPr>
              <p:cNvPr id="275" name="TextBox 511"/>
              <p:cNvSpPr txBox="1">
                <a:spLocks noChangeArrowheads="1"/>
              </p:cNvSpPr>
              <p:nvPr/>
            </p:nvSpPr>
            <p:spPr bwMode="auto">
              <a:xfrm>
                <a:off x="1828800" y="3505199"/>
                <a:ext cx="1524000" cy="4647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TELESCOPE </a:t>
                </a:r>
                <a:r>
                  <a:rPr lang="en-US" sz="675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DESIGN</a:t>
                </a:r>
              </a:p>
            </p:txBody>
          </p:sp>
          <p:pic>
            <p:nvPicPr>
              <p:cNvPr id="276" name="Picture 275" descr="change1.png"/>
              <p:cNvPicPr>
                <a:picLocks noChangeAspect="1"/>
              </p:cNvPicPr>
              <p:nvPr/>
            </p:nvPicPr>
            <p:blipFill>
              <a:blip r:embed="rId15" cstate="screen"/>
              <a:stretch>
                <a:fillRect/>
              </a:stretch>
            </p:blipFill>
            <p:spPr>
              <a:xfrm>
                <a:off x="2133600" y="2590800"/>
                <a:ext cx="921211" cy="9144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grpSp>
          <p:nvGrpSpPr>
            <p:cNvPr id="277" name="Group 108"/>
            <p:cNvGrpSpPr/>
            <p:nvPr/>
          </p:nvGrpSpPr>
          <p:grpSpPr>
            <a:xfrm>
              <a:off x="2743200" y="4970315"/>
              <a:ext cx="742950" cy="207749"/>
              <a:chOff x="1143000" y="2514600"/>
              <a:chExt cx="990600" cy="276999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1143000" y="2514600"/>
                <a:ext cx="990600" cy="24688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1143000" y="2514600"/>
                <a:ext cx="9906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/>
                  <a:t>Comp  A2</a:t>
                </a:r>
              </a:p>
            </p:txBody>
          </p:sp>
        </p:grpSp>
        <p:grpSp>
          <p:nvGrpSpPr>
            <p:cNvPr id="280" name="Group 328"/>
            <p:cNvGrpSpPr/>
            <p:nvPr/>
          </p:nvGrpSpPr>
          <p:grpSpPr>
            <a:xfrm>
              <a:off x="2286000" y="5427515"/>
              <a:ext cx="742950" cy="207749"/>
              <a:chOff x="1143000" y="2514600"/>
              <a:chExt cx="990600" cy="276999"/>
            </a:xfrm>
          </p:grpSpPr>
          <p:sp>
            <p:nvSpPr>
              <p:cNvPr id="281" name="Oval 280"/>
              <p:cNvSpPr/>
              <p:nvPr/>
            </p:nvSpPr>
            <p:spPr>
              <a:xfrm>
                <a:off x="1143000" y="2514600"/>
                <a:ext cx="990600" cy="24688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1143000" y="2514600"/>
                <a:ext cx="9906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/>
                  <a:t>System N</a:t>
                </a:r>
              </a:p>
            </p:txBody>
          </p:sp>
        </p:grpSp>
        <p:grpSp>
          <p:nvGrpSpPr>
            <p:cNvPr id="301" name="Group 59"/>
            <p:cNvGrpSpPr/>
            <p:nvPr/>
          </p:nvGrpSpPr>
          <p:grpSpPr>
            <a:xfrm>
              <a:off x="3486150" y="5143500"/>
              <a:ext cx="1143000" cy="596258"/>
              <a:chOff x="4114800" y="381000"/>
              <a:chExt cx="1524000" cy="795011"/>
            </a:xfrm>
          </p:grpSpPr>
          <p:sp>
            <p:nvSpPr>
              <p:cNvPr id="302" name="TextBox 536"/>
              <p:cNvSpPr txBox="1">
                <a:spLocks noChangeArrowheads="1"/>
              </p:cNvSpPr>
              <p:nvPr/>
            </p:nvSpPr>
            <p:spPr bwMode="auto">
              <a:xfrm>
                <a:off x="4114800" y="914400"/>
                <a:ext cx="15240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Consortium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3" name="Picture 302" descr="office1.png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4495800" y="381000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304" name="Straight Connector 303"/>
            <p:cNvCxnSpPr>
              <a:stCxn id="303" idx="1"/>
              <a:endCxn id="279" idx="3"/>
            </p:cNvCxnSpPr>
            <p:nvPr/>
          </p:nvCxnSpPr>
          <p:spPr>
            <a:xfrm flipH="1" flipV="1">
              <a:off x="3486150" y="5074190"/>
              <a:ext cx="285750" cy="269335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00005" y="3864970"/>
              <a:ext cx="506549" cy="468677"/>
            </a:xfrm>
            <a:prstGeom prst="rect">
              <a:avLst/>
            </a:prstGeom>
          </p:spPr>
        </p:pic>
      </p:grpSp>
      <p:sp>
        <p:nvSpPr>
          <p:cNvPr id="289" name="TextBox 288"/>
          <p:cNvSpPr txBox="1"/>
          <p:nvPr/>
        </p:nvSpPr>
        <p:spPr>
          <a:xfrm>
            <a:off x="7778699" y="6519947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From: Bentley SA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29548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roup 695"/>
          <p:cNvGrpSpPr/>
          <p:nvPr/>
        </p:nvGrpSpPr>
        <p:grpSpPr>
          <a:xfrm>
            <a:off x="1100194" y="1122617"/>
            <a:ext cx="6843656" cy="4963117"/>
            <a:chOff x="1100194" y="1122617"/>
            <a:chExt cx="6843656" cy="4963117"/>
          </a:xfrm>
        </p:grpSpPr>
        <p:grpSp>
          <p:nvGrpSpPr>
            <p:cNvPr id="697" name="Group 59"/>
            <p:cNvGrpSpPr/>
            <p:nvPr/>
          </p:nvGrpSpPr>
          <p:grpSpPr>
            <a:xfrm>
              <a:off x="3457575" y="5434253"/>
              <a:ext cx="1143000" cy="596258"/>
              <a:chOff x="4114800" y="381000"/>
              <a:chExt cx="1524000" cy="795011"/>
            </a:xfrm>
          </p:grpSpPr>
          <p:sp>
            <p:nvSpPr>
              <p:cNvPr id="971" name="TextBox 536"/>
              <p:cNvSpPr txBox="1">
                <a:spLocks noChangeArrowheads="1"/>
              </p:cNvSpPr>
              <p:nvPr/>
            </p:nvSpPr>
            <p:spPr bwMode="auto">
              <a:xfrm>
                <a:off x="4114800" y="914400"/>
                <a:ext cx="15240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Consortium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972" name="Picture 971" descr="office1.pn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495800" y="381000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698" name="Straight Connector 697"/>
            <p:cNvCxnSpPr/>
            <p:nvPr/>
          </p:nvCxnSpPr>
          <p:spPr>
            <a:xfrm rot="5400000" flipH="1" flipV="1">
              <a:off x="4793994" y="4291125"/>
              <a:ext cx="1327666" cy="5715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9" name="Group 337"/>
            <p:cNvGrpSpPr/>
            <p:nvPr/>
          </p:nvGrpSpPr>
          <p:grpSpPr>
            <a:xfrm>
              <a:off x="4572000" y="4913167"/>
              <a:ext cx="1210932" cy="722099"/>
              <a:chOff x="4572000" y="5029200"/>
              <a:chExt cx="1614576" cy="962799"/>
            </a:xfrm>
          </p:grpSpPr>
          <p:sp>
            <p:nvSpPr>
              <p:cNvPr id="955" name="TextBox 954"/>
              <p:cNvSpPr txBox="1"/>
              <p:nvPr/>
            </p:nvSpPr>
            <p:spPr>
              <a:xfrm>
                <a:off x="4572000" y="5029200"/>
                <a:ext cx="6865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smtClean="0">
                    <a:solidFill>
                      <a:srgbClr val="0070C0"/>
                    </a:solidFill>
                  </a:rPr>
                  <a:t>Stage </a:t>
                </a:r>
                <a:r>
                  <a:rPr lang="en-US" sz="750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  <p:cxnSp>
            <p:nvCxnSpPr>
              <p:cNvPr id="956" name="Straight Connector 955"/>
              <p:cNvCxnSpPr/>
              <p:nvPr/>
            </p:nvCxnSpPr>
            <p:spPr>
              <a:xfrm rot="5400000">
                <a:off x="5083679" y="5316379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>
                <a:off x="5159879" y="5392579"/>
                <a:ext cx="53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 rot="5400000">
                <a:off x="5083679" y="5468779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>
                <a:off x="5159879" y="5562600"/>
                <a:ext cx="53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 rot="5400000">
                <a:off x="5083679" y="5621179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>
                <a:off x="5159879" y="5715000"/>
                <a:ext cx="53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Straight Connector 961"/>
              <p:cNvCxnSpPr/>
              <p:nvPr/>
            </p:nvCxnSpPr>
            <p:spPr>
              <a:xfrm>
                <a:off x="4626479" y="5240179"/>
                <a:ext cx="53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3" name="TextBox 962"/>
              <p:cNvSpPr txBox="1"/>
              <p:nvPr/>
            </p:nvSpPr>
            <p:spPr>
              <a:xfrm>
                <a:off x="5181600" y="5163979"/>
                <a:ext cx="100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>
                    <a:solidFill>
                      <a:srgbClr val="0070C0"/>
                    </a:solidFill>
                  </a:rPr>
                  <a:t>Milestone 1.1</a:t>
                </a: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>
                <a:off x="4648200" y="5943600"/>
                <a:ext cx="53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TextBox 964"/>
              <p:cNvSpPr txBox="1"/>
              <p:nvPr/>
            </p:nvSpPr>
            <p:spPr>
              <a:xfrm>
                <a:off x="4588168" y="5715000"/>
                <a:ext cx="7078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smtClean="0">
                    <a:solidFill>
                      <a:srgbClr val="0070C0"/>
                    </a:solidFill>
                  </a:rPr>
                  <a:t>Stage N</a:t>
                </a:r>
                <a:endParaRPr lang="en-US" sz="75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4800600" y="5638800"/>
                <a:ext cx="76200" cy="762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967" name="Oval 966"/>
              <p:cNvSpPr/>
              <p:nvPr/>
            </p:nvSpPr>
            <p:spPr>
              <a:xfrm>
                <a:off x="4800600" y="5486400"/>
                <a:ext cx="76200" cy="762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968" name="Oval 967"/>
              <p:cNvSpPr/>
              <p:nvPr/>
            </p:nvSpPr>
            <p:spPr>
              <a:xfrm>
                <a:off x="4800600" y="5316379"/>
                <a:ext cx="76200" cy="762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969" name="TextBox 968"/>
              <p:cNvSpPr txBox="1"/>
              <p:nvPr/>
            </p:nvSpPr>
            <p:spPr>
              <a:xfrm>
                <a:off x="5181600" y="5373227"/>
                <a:ext cx="100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>
                    <a:solidFill>
                      <a:srgbClr val="0070C0"/>
                    </a:solidFill>
                  </a:rPr>
                  <a:t>Milestone 1.2</a:t>
                </a:r>
              </a:p>
            </p:txBody>
          </p:sp>
          <p:sp>
            <p:nvSpPr>
              <p:cNvPr id="970" name="TextBox 969"/>
              <p:cNvSpPr txBox="1"/>
              <p:nvPr/>
            </p:nvSpPr>
            <p:spPr>
              <a:xfrm>
                <a:off x="5181600" y="5535303"/>
                <a:ext cx="100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>
                    <a:solidFill>
                      <a:srgbClr val="0070C0"/>
                    </a:solidFill>
                  </a:rPr>
                  <a:t>Milestone 1.3</a:t>
                </a:r>
              </a:p>
            </p:txBody>
          </p:sp>
        </p:grpSp>
        <p:sp>
          <p:nvSpPr>
            <p:cNvPr id="700" name="TextBox 699"/>
            <p:cNvSpPr txBox="1"/>
            <p:nvPr/>
          </p:nvSpPr>
          <p:spPr>
            <a:xfrm>
              <a:off x="6457950" y="4913168"/>
              <a:ext cx="51488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Stage </a:t>
              </a:r>
              <a:r>
                <a:rPr lang="en-US" sz="750" dirty="0">
                  <a:solidFill>
                    <a:srgbClr val="0070C0"/>
                  </a:solidFill>
                </a:rPr>
                <a:t>1</a:t>
              </a:r>
            </a:p>
          </p:txBody>
        </p:sp>
        <p:cxnSp>
          <p:nvCxnSpPr>
            <p:cNvPr id="701" name="Straight Connector 700"/>
            <p:cNvCxnSpPr/>
            <p:nvPr/>
          </p:nvCxnSpPr>
          <p:spPr>
            <a:xfrm rot="5400000">
              <a:off x="6841709" y="5128551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>
              <a:off x="6898859" y="5185701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rot="5400000">
              <a:off x="6841709" y="5242851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>
              <a:off x="6898859" y="53132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 rot="5400000">
              <a:off x="6841709" y="5357151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/>
            <p:cNvCxnSpPr/>
            <p:nvPr/>
          </p:nvCxnSpPr>
          <p:spPr>
            <a:xfrm>
              <a:off x="6898859" y="54275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/>
            <p:cNvCxnSpPr/>
            <p:nvPr/>
          </p:nvCxnSpPr>
          <p:spPr>
            <a:xfrm>
              <a:off x="6498809" y="5071401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8" name="TextBox 707"/>
            <p:cNvSpPr txBox="1"/>
            <p:nvPr/>
          </p:nvSpPr>
          <p:spPr>
            <a:xfrm>
              <a:off x="6915151" y="5014252"/>
              <a:ext cx="75373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Milestone 1.1</a:t>
              </a:r>
            </a:p>
          </p:txBody>
        </p:sp>
        <p:cxnSp>
          <p:nvCxnSpPr>
            <p:cNvPr id="709" name="Straight Connector 708"/>
            <p:cNvCxnSpPr/>
            <p:nvPr/>
          </p:nvCxnSpPr>
          <p:spPr>
            <a:xfrm>
              <a:off x="6515100" y="559896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0" name="TextBox 709"/>
            <p:cNvSpPr txBox="1"/>
            <p:nvPr/>
          </p:nvSpPr>
          <p:spPr>
            <a:xfrm>
              <a:off x="6470077" y="5427518"/>
              <a:ext cx="53091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Stage </a:t>
              </a:r>
              <a:r>
                <a:rPr lang="en-US" sz="750" dirty="0">
                  <a:solidFill>
                    <a:srgbClr val="0070C0"/>
                  </a:solidFill>
                </a:rPr>
                <a:t>N</a:t>
              </a:r>
            </a:p>
          </p:txBody>
        </p:sp>
        <p:sp>
          <p:nvSpPr>
            <p:cNvPr id="711" name="Oval 710"/>
            <p:cNvSpPr/>
            <p:nvPr/>
          </p:nvSpPr>
          <p:spPr>
            <a:xfrm>
              <a:off x="6629400" y="53703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>
              <a:off x="6629400" y="52560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713" name="Oval 712"/>
            <p:cNvSpPr/>
            <p:nvPr/>
          </p:nvSpPr>
          <p:spPr>
            <a:xfrm>
              <a:off x="6629400" y="5128551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6915151" y="5185702"/>
              <a:ext cx="75373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Milestone 1.2</a:t>
              </a:r>
            </a:p>
          </p:txBody>
        </p:sp>
        <p:sp>
          <p:nvSpPr>
            <p:cNvPr id="715" name="TextBox 714"/>
            <p:cNvSpPr txBox="1"/>
            <p:nvPr/>
          </p:nvSpPr>
          <p:spPr>
            <a:xfrm>
              <a:off x="6915151" y="5300002"/>
              <a:ext cx="75373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Milestone 1.3</a:t>
              </a:r>
            </a:p>
          </p:txBody>
        </p:sp>
        <p:cxnSp>
          <p:nvCxnSpPr>
            <p:cNvPr id="716" name="Straight Connector 715"/>
            <p:cNvCxnSpPr/>
            <p:nvPr/>
          </p:nvCxnSpPr>
          <p:spPr>
            <a:xfrm rot="10800000" flipV="1">
              <a:off x="5829300" y="5084617"/>
              <a:ext cx="1028700" cy="13216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7" name="Group 69"/>
            <p:cNvGrpSpPr/>
            <p:nvPr/>
          </p:nvGrpSpPr>
          <p:grpSpPr>
            <a:xfrm>
              <a:off x="1143000" y="4798867"/>
              <a:ext cx="1143000" cy="596258"/>
              <a:chOff x="4114800" y="381000"/>
              <a:chExt cx="1524000" cy="795011"/>
            </a:xfrm>
          </p:grpSpPr>
          <p:sp>
            <p:nvSpPr>
              <p:cNvPr id="953" name="TextBox 536"/>
              <p:cNvSpPr txBox="1">
                <a:spLocks noChangeArrowheads="1"/>
              </p:cNvSpPr>
              <p:nvPr/>
            </p:nvSpPr>
            <p:spPr bwMode="auto">
              <a:xfrm>
                <a:off x="4114800" y="914400"/>
                <a:ext cx="15240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System Architect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954" name="Picture 953" descr="office1.pn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495800" y="381000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718" name="Straight Connector 717"/>
            <p:cNvCxnSpPr>
              <a:endCxn id="741" idx="6"/>
            </p:cNvCxnSpPr>
            <p:nvPr/>
          </p:nvCxnSpPr>
          <p:spPr>
            <a:xfrm rot="10800000" flipV="1">
              <a:off x="3371850" y="3655867"/>
              <a:ext cx="1543050" cy="1400175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 rot="5400000">
              <a:off x="2784059" y="49131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>
              <a:off x="2841209" y="49703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 rot="5400000">
              <a:off x="2784059" y="50274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/>
            <p:cNvCxnSpPr/>
            <p:nvPr/>
          </p:nvCxnSpPr>
          <p:spPr>
            <a:xfrm>
              <a:off x="2841209" y="50846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/>
            <p:cNvCxnSpPr/>
            <p:nvPr/>
          </p:nvCxnSpPr>
          <p:spPr>
            <a:xfrm rot="5400000">
              <a:off x="2784059" y="51417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/>
            <p:cNvCxnSpPr/>
            <p:nvPr/>
          </p:nvCxnSpPr>
          <p:spPr>
            <a:xfrm>
              <a:off x="2841209" y="51989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/>
            <p:cNvCxnSpPr/>
            <p:nvPr/>
          </p:nvCxnSpPr>
          <p:spPr>
            <a:xfrm rot="5400000">
              <a:off x="3012659" y="52560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/>
            <p:cNvCxnSpPr/>
            <p:nvPr/>
          </p:nvCxnSpPr>
          <p:spPr>
            <a:xfrm>
              <a:off x="3069809" y="53132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/>
            <p:cNvCxnSpPr/>
            <p:nvPr/>
          </p:nvCxnSpPr>
          <p:spPr>
            <a:xfrm rot="5400000">
              <a:off x="3012659" y="53703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/>
            <p:cNvCxnSpPr/>
            <p:nvPr/>
          </p:nvCxnSpPr>
          <p:spPr>
            <a:xfrm>
              <a:off x="3069809" y="54275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/>
            <p:cNvCxnSpPr/>
            <p:nvPr/>
          </p:nvCxnSpPr>
          <p:spPr>
            <a:xfrm>
              <a:off x="2441159" y="48560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0" name="TextBox 729"/>
            <p:cNvSpPr txBox="1"/>
            <p:nvPr/>
          </p:nvSpPr>
          <p:spPr>
            <a:xfrm>
              <a:off x="2400300" y="4691825"/>
              <a:ext cx="62388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System  A</a:t>
              </a:r>
            </a:p>
          </p:txBody>
        </p:sp>
        <p:sp>
          <p:nvSpPr>
            <p:cNvPr id="731" name="TextBox 730"/>
            <p:cNvSpPr txBox="1"/>
            <p:nvPr/>
          </p:nvSpPr>
          <p:spPr>
            <a:xfrm>
              <a:off x="2857501" y="4842802"/>
              <a:ext cx="822661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Component A1</a:t>
              </a: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2841210" y="4957102"/>
              <a:ext cx="58381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Comp A2</a:t>
              </a:r>
            </a:p>
          </p:txBody>
        </p:sp>
        <p:sp>
          <p:nvSpPr>
            <p:cNvPr id="733" name="TextBox 732"/>
            <p:cNvSpPr txBox="1"/>
            <p:nvPr/>
          </p:nvSpPr>
          <p:spPr>
            <a:xfrm>
              <a:off x="2841210" y="5071402"/>
              <a:ext cx="58381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Comp A3</a:t>
              </a:r>
            </a:p>
          </p:txBody>
        </p:sp>
        <p:sp>
          <p:nvSpPr>
            <p:cNvPr id="734" name="TextBox 733"/>
            <p:cNvSpPr txBox="1"/>
            <p:nvPr/>
          </p:nvSpPr>
          <p:spPr>
            <a:xfrm>
              <a:off x="3069913" y="5185702"/>
              <a:ext cx="66396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Comp A3.1</a:t>
              </a:r>
            </a:p>
          </p:txBody>
        </p:sp>
        <p:sp>
          <p:nvSpPr>
            <p:cNvPr id="735" name="TextBox 734"/>
            <p:cNvSpPr txBox="1"/>
            <p:nvPr/>
          </p:nvSpPr>
          <p:spPr>
            <a:xfrm>
              <a:off x="3069809" y="5300002"/>
              <a:ext cx="66396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Comp A3.2</a:t>
              </a:r>
            </a:p>
          </p:txBody>
        </p:sp>
        <p:cxnSp>
          <p:nvCxnSpPr>
            <p:cNvPr id="736" name="Straight Connector 735"/>
            <p:cNvCxnSpPr/>
            <p:nvPr/>
          </p:nvCxnSpPr>
          <p:spPr>
            <a:xfrm>
              <a:off x="2445324" y="5585751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" name="TextBox 736"/>
            <p:cNvSpPr txBox="1"/>
            <p:nvPr/>
          </p:nvSpPr>
          <p:spPr>
            <a:xfrm>
              <a:off x="2400301" y="5414302"/>
              <a:ext cx="60144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0070C0"/>
                  </a:solidFill>
                </a:rPr>
                <a:t>System N</a:t>
              </a:r>
            </a:p>
          </p:txBody>
        </p:sp>
        <p:sp>
          <p:nvSpPr>
            <p:cNvPr id="738" name="Oval 737"/>
            <p:cNvSpPr/>
            <p:nvPr/>
          </p:nvSpPr>
          <p:spPr>
            <a:xfrm>
              <a:off x="2571750" y="531321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2571750" y="51417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2571750" y="49131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2800350" y="4970317"/>
              <a:ext cx="571500" cy="17145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42" name="Group 9"/>
            <p:cNvGrpSpPr/>
            <p:nvPr/>
          </p:nvGrpSpPr>
          <p:grpSpPr>
            <a:xfrm>
              <a:off x="1543050" y="5370367"/>
              <a:ext cx="914400" cy="715367"/>
              <a:chOff x="685800" y="2667003"/>
              <a:chExt cx="1524000" cy="855297"/>
            </a:xfrm>
          </p:grpSpPr>
          <p:sp>
            <p:nvSpPr>
              <p:cNvPr id="949" name="TextBox 500"/>
              <p:cNvSpPr txBox="1">
                <a:spLocks noChangeArrowheads="1"/>
              </p:cNvSpPr>
              <p:nvPr/>
            </p:nvSpPr>
            <p:spPr bwMode="auto">
              <a:xfrm>
                <a:off x="685800" y="3287713"/>
                <a:ext cx="1524000" cy="234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P&amp;IDs</a:t>
                </a:r>
              </a:p>
            </p:txBody>
          </p:sp>
          <p:grpSp>
            <p:nvGrpSpPr>
              <p:cNvPr id="950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951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2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cxnSp>
          <p:nvCxnSpPr>
            <p:cNvPr id="743" name="Straight Connector 742"/>
            <p:cNvCxnSpPr>
              <a:stCxn id="730" idx="1"/>
              <a:endCxn id="952" idx="3"/>
            </p:cNvCxnSpPr>
            <p:nvPr/>
          </p:nvCxnSpPr>
          <p:spPr>
            <a:xfrm flipH="1">
              <a:off x="1940815" y="4795700"/>
              <a:ext cx="459485" cy="920452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>
              <a:endCxn id="954" idx="3"/>
            </p:cNvCxnSpPr>
            <p:nvPr/>
          </p:nvCxnSpPr>
          <p:spPr>
            <a:xfrm rot="10800000" flipV="1">
              <a:off x="1828800" y="4270672"/>
              <a:ext cx="857250" cy="728221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 rot="10800000">
              <a:off x="1640206" y="2294112"/>
              <a:ext cx="1301255" cy="447356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 rot="5400000">
              <a:off x="2810870" y="2627166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>
              <a:off x="2868020" y="2684316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/>
            <p:cNvCxnSpPr/>
            <p:nvPr/>
          </p:nvCxnSpPr>
          <p:spPr>
            <a:xfrm rot="5400000">
              <a:off x="2810870" y="2741466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>
              <a:off x="2868020" y="2798616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/>
            <p:cNvCxnSpPr/>
            <p:nvPr/>
          </p:nvCxnSpPr>
          <p:spPr>
            <a:xfrm rot="5400000">
              <a:off x="2810870" y="2855766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/>
            <p:cNvCxnSpPr/>
            <p:nvPr/>
          </p:nvCxnSpPr>
          <p:spPr>
            <a:xfrm>
              <a:off x="2868020" y="2912916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 rot="5400000">
              <a:off x="3039470" y="2983282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>
              <a:off x="3096620" y="3040432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rot="5400000">
              <a:off x="3039470" y="3097582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>
              <a:off x="3096620" y="3154732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>
              <a:off x="2467970" y="2570016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" name="TextBox 756"/>
            <p:cNvSpPr txBox="1"/>
            <p:nvPr/>
          </p:nvSpPr>
          <p:spPr>
            <a:xfrm>
              <a:off x="2427111" y="2398567"/>
              <a:ext cx="62709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Element A</a:t>
              </a:r>
              <a:endParaRPr lang="en-US" sz="750" dirty="0">
                <a:solidFill>
                  <a:srgbClr val="0070C0"/>
                </a:solidFill>
              </a:endParaRPr>
            </a:p>
          </p:txBody>
        </p:sp>
        <p:sp>
          <p:nvSpPr>
            <p:cNvPr id="758" name="TextBox 757"/>
            <p:cNvSpPr txBox="1"/>
            <p:nvPr/>
          </p:nvSpPr>
          <p:spPr>
            <a:xfrm>
              <a:off x="2884312" y="2527381"/>
              <a:ext cx="79701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Assembly #A1</a:t>
              </a:r>
              <a:endParaRPr lang="en-US" sz="750" dirty="0">
                <a:solidFill>
                  <a:srgbClr val="0070C0"/>
                </a:solidFill>
              </a:endParaRPr>
            </a:p>
          </p:txBody>
        </p:sp>
        <p:sp>
          <p:nvSpPr>
            <p:cNvPr id="759" name="TextBox 758"/>
            <p:cNvSpPr txBox="1"/>
            <p:nvPr/>
          </p:nvSpPr>
          <p:spPr>
            <a:xfrm>
              <a:off x="2868022" y="2649331"/>
              <a:ext cx="82426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Assembly </a:t>
              </a:r>
              <a:r>
                <a:rPr lang="en-US" sz="750" dirty="0">
                  <a:solidFill>
                    <a:srgbClr val="0070C0"/>
                  </a:solidFill>
                </a:rPr>
                <a:t>#A2</a:t>
              </a:r>
            </a:p>
          </p:txBody>
        </p:sp>
        <p:sp>
          <p:nvSpPr>
            <p:cNvPr id="760" name="TextBox 759"/>
            <p:cNvSpPr txBox="1"/>
            <p:nvPr/>
          </p:nvSpPr>
          <p:spPr>
            <a:xfrm>
              <a:off x="2868022" y="2756374"/>
              <a:ext cx="79701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Assembly </a:t>
              </a:r>
              <a:r>
                <a:rPr lang="en-US" sz="750" dirty="0">
                  <a:solidFill>
                    <a:srgbClr val="0070C0"/>
                  </a:solidFill>
                </a:rPr>
                <a:t>#A3</a:t>
              </a:r>
            </a:p>
          </p:txBody>
        </p:sp>
        <p:sp>
          <p:nvSpPr>
            <p:cNvPr id="761" name="TextBox 760"/>
            <p:cNvSpPr txBox="1"/>
            <p:nvPr/>
          </p:nvSpPr>
          <p:spPr>
            <a:xfrm>
              <a:off x="3096724" y="2883889"/>
              <a:ext cx="87235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Sub-</a:t>
              </a:r>
              <a:r>
                <a:rPr lang="en-US" sz="750" dirty="0" err="1" smtClean="0">
                  <a:solidFill>
                    <a:srgbClr val="0070C0"/>
                  </a:solidFill>
                </a:rPr>
                <a:t>Assy</a:t>
              </a:r>
              <a:r>
                <a:rPr lang="en-US" sz="750" dirty="0" smtClean="0">
                  <a:solidFill>
                    <a:srgbClr val="0070C0"/>
                  </a:solidFill>
                </a:rPr>
                <a:t> </a:t>
              </a:r>
              <a:r>
                <a:rPr lang="en-US" sz="750" dirty="0">
                  <a:solidFill>
                    <a:srgbClr val="0070C0"/>
                  </a:solidFill>
                </a:rPr>
                <a:t>#A3.1</a:t>
              </a:r>
            </a:p>
          </p:txBody>
        </p:sp>
        <p:sp>
          <p:nvSpPr>
            <p:cNvPr id="762" name="TextBox 761"/>
            <p:cNvSpPr txBox="1"/>
            <p:nvPr/>
          </p:nvSpPr>
          <p:spPr>
            <a:xfrm>
              <a:off x="3096621" y="3012703"/>
              <a:ext cx="86754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Sub </a:t>
              </a:r>
              <a:r>
                <a:rPr lang="en-US" sz="750" dirty="0" err="1" smtClean="0">
                  <a:solidFill>
                    <a:srgbClr val="0070C0"/>
                  </a:solidFill>
                </a:rPr>
                <a:t>Assy</a:t>
              </a:r>
              <a:r>
                <a:rPr lang="en-US" sz="750" dirty="0" smtClean="0">
                  <a:solidFill>
                    <a:srgbClr val="0070C0"/>
                  </a:solidFill>
                </a:rPr>
                <a:t> #A3.2</a:t>
              </a:r>
              <a:endParaRPr lang="en-US" sz="750" dirty="0">
                <a:solidFill>
                  <a:srgbClr val="0070C0"/>
                </a:solidFill>
              </a:endParaRPr>
            </a:p>
          </p:txBody>
        </p:sp>
        <p:cxnSp>
          <p:nvCxnSpPr>
            <p:cNvPr id="763" name="Straight Connector 762"/>
            <p:cNvCxnSpPr/>
            <p:nvPr/>
          </p:nvCxnSpPr>
          <p:spPr>
            <a:xfrm>
              <a:off x="2472135" y="3299751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TextBox 763"/>
            <p:cNvSpPr txBox="1"/>
            <p:nvPr/>
          </p:nvSpPr>
          <p:spPr>
            <a:xfrm>
              <a:off x="2427112" y="3128302"/>
              <a:ext cx="63190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>
                  <a:solidFill>
                    <a:srgbClr val="0070C0"/>
                  </a:solidFill>
                </a:rPr>
                <a:t>Element N</a:t>
              </a:r>
              <a:endParaRPr lang="en-US" sz="750" dirty="0">
                <a:solidFill>
                  <a:srgbClr val="0070C0"/>
                </a:solidFill>
              </a:endParaRPr>
            </a:p>
          </p:txBody>
        </p:sp>
        <p:sp>
          <p:nvSpPr>
            <p:cNvPr id="765" name="Oval 764"/>
            <p:cNvSpPr/>
            <p:nvPr/>
          </p:nvSpPr>
          <p:spPr>
            <a:xfrm>
              <a:off x="2598561" y="3027216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766" name="Oval 765"/>
            <p:cNvSpPr/>
            <p:nvPr/>
          </p:nvSpPr>
          <p:spPr>
            <a:xfrm>
              <a:off x="2598561" y="2855766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sp>
          <p:nvSpPr>
            <p:cNvPr id="767" name="Oval 766"/>
            <p:cNvSpPr/>
            <p:nvPr/>
          </p:nvSpPr>
          <p:spPr>
            <a:xfrm>
              <a:off x="2598561" y="2627166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0C0"/>
                </a:solidFill>
              </a:endParaRPr>
            </a:p>
          </p:txBody>
        </p:sp>
        <p:cxnSp>
          <p:nvCxnSpPr>
            <p:cNvPr id="768" name="Straight Connector 767"/>
            <p:cNvCxnSpPr>
              <a:endCxn id="869" idx="0"/>
            </p:cNvCxnSpPr>
            <p:nvPr/>
          </p:nvCxnSpPr>
          <p:spPr>
            <a:xfrm flipH="1">
              <a:off x="3114675" y="2855766"/>
              <a:ext cx="226836" cy="2114549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9" name="Group 9"/>
            <p:cNvGrpSpPr/>
            <p:nvPr/>
          </p:nvGrpSpPr>
          <p:grpSpPr>
            <a:xfrm>
              <a:off x="1143000" y="1948322"/>
              <a:ext cx="742950" cy="715369"/>
              <a:chOff x="685800" y="2667003"/>
              <a:chExt cx="990600" cy="855300"/>
            </a:xfrm>
          </p:grpSpPr>
          <p:sp>
            <p:nvSpPr>
              <p:cNvPr id="945" name="TextBox 500"/>
              <p:cNvSpPr txBox="1">
                <a:spLocks noChangeArrowheads="1"/>
              </p:cNvSpPr>
              <p:nvPr/>
            </p:nvSpPr>
            <p:spPr bwMode="auto">
              <a:xfrm>
                <a:off x="685800" y="3287715"/>
                <a:ext cx="990600" cy="234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Specification</a:t>
                </a:r>
              </a:p>
            </p:txBody>
          </p:sp>
          <p:grpSp>
            <p:nvGrpSpPr>
              <p:cNvPr id="946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947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8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70" name="Group 307"/>
            <p:cNvGrpSpPr/>
            <p:nvPr/>
          </p:nvGrpSpPr>
          <p:grpSpPr>
            <a:xfrm>
              <a:off x="1535697" y="1427021"/>
              <a:ext cx="742950" cy="860754"/>
              <a:chOff x="675996" y="2667003"/>
              <a:chExt cx="990600" cy="1029121"/>
            </a:xfrm>
          </p:grpSpPr>
          <p:sp>
            <p:nvSpPr>
              <p:cNvPr id="941" name="TextBox 500"/>
              <p:cNvSpPr txBox="1">
                <a:spLocks noChangeArrowheads="1"/>
              </p:cNvSpPr>
              <p:nvPr/>
            </p:nvSpPr>
            <p:spPr bwMode="auto">
              <a:xfrm>
                <a:off x="675996" y="3337344"/>
                <a:ext cx="990600" cy="358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Design Report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42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943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4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71" name="Group 770"/>
            <p:cNvGrpSpPr/>
            <p:nvPr/>
          </p:nvGrpSpPr>
          <p:grpSpPr>
            <a:xfrm>
              <a:off x="2057400" y="1255565"/>
              <a:ext cx="742950" cy="819241"/>
              <a:chOff x="685800" y="2667003"/>
              <a:chExt cx="990600" cy="979490"/>
            </a:xfrm>
          </p:grpSpPr>
          <p:sp>
            <p:nvSpPr>
              <p:cNvPr id="937" name="TextBox 500"/>
              <p:cNvSpPr txBox="1">
                <a:spLocks noChangeArrowheads="1"/>
              </p:cNvSpPr>
              <p:nvPr/>
            </p:nvSpPr>
            <p:spPr bwMode="auto">
              <a:xfrm>
                <a:off x="685800" y="3287713"/>
                <a:ext cx="990600" cy="358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Purchase Order</a:t>
                </a:r>
              </a:p>
            </p:txBody>
          </p:sp>
          <p:grpSp>
            <p:nvGrpSpPr>
              <p:cNvPr id="938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939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0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cxnSp>
          <p:nvCxnSpPr>
            <p:cNvPr id="772" name="Straight Connector 771"/>
            <p:cNvCxnSpPr/>
            <p:nvPr/>
          </p:nvCxnSpPr>
          <p:spPr>
            <a:xfrm rot="10800000">
              <a:off x="1850740" y="1984941"/>
              <a:ext cx="1090721" cy="756525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/>
            <p:nvPr/>
          </p:nvCxnSpPr>
          <p:spPr>
            <a:xfrm rot="10800000">
              <a:off x="2365090" y="1813490"/>
              <a:ext cx="576371" cy="927977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4" name="Group 9"/>
            <p:cNvGrpSpPr/>
            <p:nvPr/>
          </p:nvGrpSpPr>
          <p:grpSpPr>
            <a:xfrm>
              <a:off x="1141774" y="3262771"/>
              <a:ext cx="914400" cy="794835"/>
              <a:chOff x="588507" y="2667003"/>
              <a:chExt cx="1524000" cy="950312"/>
            </a:xfrm>
          </p:grpSpPr>
          <p:sp>
            <p:nvSpPr>
              <p:cNvPr id="933" name="TextBox 500"/>
              <p:cNvSpPr txBox="1">
                <a:spLocks noChangeArrowheads="1"/>
              </p:cNvSpPr>
              <p:nvPr/>
            </p:nvSpPr>
            <p:spPr bwMode="auto">
              <a:xfrm>
                <a:off x="588507" y="3382727"/>
                <a:ext cx="1524000" cy="234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Test Procedure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34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935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36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75" name="Group 236"/>
            <p:cNvGrpSpPr/>
            <p:nvPr/>
          </p:nvGrpSpPr>
          <p:grpSpPr>
            <a:xfrm>
              <a:off x="1143000" y="4106581"/>
              <a:ext cx="914400" cy="715367"/>
              <a:chOff x="685800" y="2667003"/>
              <a:chExt cx="1524000" cy="855297"/>
            </a:xfrm>
          </p:grpSpPr>
          <p:sp>
            <p:nvSpPr>
              <p:cNvPr id="929" name="TextBox 500"/>
              <p:cNvSpPr txBox="1">
                <a:spLocks noChangeArrowheads="1"/>
              </p:cNvSpPr>
              <p:nvPr/>
            </p:nvSpPr>
            <p:spPr bwMode="auto">
              <a:xfrm>
                <a:off x="685800" y="3287713"/>
                <a:ext cx="1524000" cy="234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Test Results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30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931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32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cxnSp>
          <p:nvCxnSpPr>
            <p:cNvPr id="776" name="Straight Connector 775"/>
            <p:cNvCxnSpPr>
              <a:endCxn id="936" idx="3"/>
            </p:cNvCxnSpPr>
            <p:nvPr/>
          </p:nvCxnSpPr>
          <p:spPr>
            <a:xfrm rot="5400000">
              <a:off x="2093318" y="2360363"/>
              <a:ext cx="752790" cy="1743596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>
              <a:stCxn id="936" idx="2"/>
              <a:endCxn id="932" idx="0"/>
            </p:cNvCxnSpPr>
            <p:nvPr/>
          </p:nvCxnSpPr>
          <p:spPr>
            <a:xfrm rot="5400000">
              <a:off x="1207963" y="4001889"/>
              <a:ext cx="419531" cy="5715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8" name="Group 3"/>
            <p:cNvGrpSpPr/>
            <p:nvPr/>
          </p:nvGrpSpPr>
          <p:grpSpPr>
            <a:xfrm>
              <a:off x="7411641" y="1255567"/>
              <a:ext cx="532209" cy="619436"/>
              <a:chOff x="7834313" y="685800"/>
              <a:chExt cx="709612" cy="580865"/>
            </a:xfrm>
          </p:grpSpPr>
          <p:sp>
            <p:nvSpPr>
              <p:cNvPr id="927" name="TextBox 493"/>
              <p:cNvSpPr txBox="1">
                <a:spLocks noChangeArrowheads="1"/>
              </p:cNvSpPr>
              <p:nvPr/>
            </p:nvSpPr>
            <p:spPr bwMode="auto">
              <a:xfrm>
                <a:off x="7834313" y="1082675"/>
                <a:ext cx="709612" cy="183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People</a:t>
                </a:r>
              </a:p>
            </p:txBody>
          </p:sp>
          <p:pic>
            <p:nvPicPr>
              <p:cNvPr id="928" name="Picture 5" descr="collaboration1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924799" y="685800"/>
                <a:ext cx="519113" cy="457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779" name="Group 9"/>
            <p:cNvGrpSpPr/>
            <p:nvPr/>
          </p:nvGrpSpPr>
          <p:grpSpPr>
            <a:xfrm>
              <a:off x="3802239" y="2570021"/>
              <a:ext cx="712611" cy="862949"/>
              <a:chOff x="573852" y="2667003"/>
              <a:chExt cx="950148" cy="951630"/>
            </a:xfrm>
          </p:grpSpPr>
          <p:sp>
            <p:nvSpPr>
              <p:cNvPr id="923" name="TextBox 500"/>
              <p:cNvSpPr txBox="1">
                <a:spLocks noChangeArrowheads="1"/>
              </p:cNvSpPr>
              <p:nvPr/>
            </p:nvSpPr>
            <p:spPr bwMode="auto">
              <a:xfrm>
                <a:off x="573852" y="3287713"/>
                <a:ext cx="950148" cy="33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Statements of Work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24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925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26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80" name="Group 31"/>
            <p:cNvGrpSpPr/>
            <p:nvPr/>
          </p:nvGrpSpPr>
          <p:grpSpPr>
            <a:xfrm>
              <a:off x="5039615" y="1940165"/>
              <a:ext cx="628650" cy="661741"/>
              <a:chOff x="685800" y="2667003"/>
              <a:chExt cx="838200" cy="882320"/>
            </a:xfrm>
          </p:grpSpPr>
          <p:sp>
            <p:nvSpPr>
              <p:cNvPr id="919" name="TextBox 500"/>
              <p:cNvSpPr txBox="1">
                <a:spLocks noChangeArrowheads="1"/>
              </p:cNvSpPr>
              <p:nvPr/>
            </p:nvSpPr>
            <p:spPr bwMode="auto">
              <a:xfrm>
                <a:off x="685800" y="3287713"/>
                <a:ext cx="83820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Standard</a:t>
                </a:r>
              </a:p>
            </p:txBody>
          </p:sp>
          <p:grpSp>
            <p:nvGrpSpPr>
              <p:cNvPr id="920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921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22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81" name="Group 36"/>
            <p:cNvGrpSpPr/>
            <p:nvPr/>
          </p:nvGrpSpPr>
          <p:grpSpPr>
            <a:xfrm>
              <a:off x="5411391" y="2271054"/>
              <a:ext cx="1085850" cy="653406"/>
              <a:chOff x="381000" y="2667003"/>
              <a:chExt cx="1447800" cy="871208"/>
            </a:xfrm>
          </p:grpSpPr>
          <p:sp>
            <p:nvSpPr>
              <p:cNvPr id="915" name="TextBox 500"/>
              <p:cNvSpPr txBox="1">
                <a:spLocks noChangeArrowheads="1"/>
              </p:cNvSpPr>
              <p:nvPr/>
            </p:nvSpPr>
            <p:spPr bwMode="auto">
              <a:xfrm>
                <a:off x="381000" y="3276600"/>
                <a:ext cx="14478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Compliance </a:t>
                </a:r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Codes</a:t>
                </a:r>
              </a:p>
            </p:txBody>
          </p:sp>
          <p:grpSp>
            <p:nvGrpSpPr>
              <p:cNvPr id="916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917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18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82" name="Group 41"/>
            <p:cNvGrpSpPr/>
            <p:nvPr/>
          </p:nvGrpSpPr>
          <p:grpSpPr>
            <a:xfrm>
              <a:off x="5982891" y="2112818"/>
              <a:ext cx="1085850" cy="757280"/>
              <a:chOff x="381000" y="2667003"/>
              <a:chExt cx="1447800" cy="1009706"/>
            </a:xfrm>
          </p:grpSpPr>
          <p:sp>
            <p:nvSpPr>
              <p:cNvPr id="911" name="TextBox 500"/>
              <p:cNvSpPr txBox="1">
                <a:spLocks noChangeArrowheads="1"/>
              </p:cNvSpPr>
              <p:nvPr/>
            </p:nvSpPr>
            <p:spPr bwMode="auto">
              <a:xfrm>
                <a:off x="381000" y="3276600"/>
                <a:ext cx="1447800" cy="400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Industry </a:t>
                </a:r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Regulations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12" name="Group 138"/>
              <p:cNvGrpSpPr>
                <a:grpSpLocks noChangeAspect="1"/>
              </p:cNvGrpSpPr>
              <p:nvPr/>
            </p:nvGrpSpPr>
            <p:grpSpPr>
              <a:xfrm>
                <a:off x="762000" y="2667003"/>
                <a:ext cx="586742" cy="667056"/>
                <a:chOff x="3429000" y="2133600"/>
                <a:chExt cx="707745" cy="801625"/>
              </a:xfrm>
            </p:grpSpPr>
            <p:pic>
              <p:nvPicPr>
                <p:cNvPr id="913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14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83" name="Group 170"/>
            <p:cNvGrpSpPr/>
            <p:nvPr/>
          </p:nvGrpSpPr>
          <p:grpSpPr>
            <a:xfrm>
              <a:off x="6172200" y="2812674"/>
              <a:ext cx="742950" cy="639350"/>
              <a:chOff x="6705600" y="2228544"/>
              <a:chExt cx="990600" cy="852467"/>
            </a:xfrm>
          </p:grpSpPr>
          <p:sp>
            <p:nvSpPr>
              <p:cNvPr id="907" name="TextBox 500"/>
              <p:cNvSpPr txBox="1">
                <a:spLocks noChangeArrowheads="1"/>
              </p:cNvSpPr>
              <p:nvPr/>
            </p:nvSpPr>
            <p:spPr bwMode="auto">
              <a:xfrm>
                <a:off x="6705600" y="2819400"/>
                <a:ext cx="9906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Ref. Docs</a:t>
                </a:r>
              </a:p>
            </p:txBody>
          </p:sp>
          <p:grpSp>
            <p:nvGrpSpPr>
              <p:cNvPr id="908" name="Group 138"/>
              <p:cNvGrpSpPr>
                <a:grpSpLocks noChangeAspect="1"/>
              </p:cNvGrpSpPr>
              <p:nvPr/>
            </p:nvGrpSpPr>
            <p:grpSpPr>
              <a:xfrm>
                <a:off x="6834188" y="2228544"/>
                <a:ext cx="586742" cy="667056"/>
                <a:chOff x="3429000" y="2133600"/>
                <a:chExt cx="707745" cy="801625"/>
              </a:xfrm>
            </p:grpSpPr>
            <p:pic>
              <p:nvPicPr>
                <p:cNvPr id="909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3429000" y="2133600"/>
                  <a:ext cx="609600" cy="609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10" name="Picture 1" descr="C:\Users\ccarlson\Images\Icone (png)\AQUA ICONS FILE TEXT DOCUMENT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3527145" y="2325625"/>
                  <a:ext cx="609600" cy="609600"/>
                </a:xfrm>
                <a:prstGeom prst="rect">
                  <a:avLst/>
                </a:prstGeom>
                <a:noFill/>
              </p:spPr>
            </p:pic>
          </p:grpSp>
        </p:grpSp>
        <p:cxnSp>
          <p:nvCxnSpPr>
            <p:cNvPr id="784" name="Straight Connector 783"/>
            <p:cNvCxnSpPr/>
            <p:nvPr/>
          </p:nvCxnSpPr>
          <p:spPr>
            <a:xfrm flipV="1">
              <a:off x="5486401" y="2555959"/>
              <a:ext cx="4082" cy="109990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>
            <a:xfrm flipV="1">
              <a:off x="5486400" y="2771345"/>
              <a:ext cx="461282" cy="884522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/>
            <p:nvPr/>
          </p:nvCxnSpPr>
          <p:spPr>
            <a:xfrm flipV="1">
              <a:off x="5486400" y="2613109"/>
              <a:ext cx="1032782" cy="104275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/>
            <p:nvPr/>
          </p:nvCxnSpPr>
          <p:spPr>
            <a:xfrm flipV="1">
              <a:off x="5486401" y="3122743"/>
              <a:ext cx="843265" cy="533124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8" name="Group 54"/>
            <p:cNvGrpSpPr/>
            <p:nvPr/>
          </p:nvGrpSpPr>
          <p:grpSpPr>
            <a:xfrm>
              <a:off x="4954191" y="1198417"/>
              <a:ext cx="857250" cy="700132"/>
              <a:chOff x="4267200" y="381000"/>
              <a:chExt cx="1143000" cy="933509"/>
            </a:xfrm>
          </p:grpSpPr>
          <p:sp>
            <p:nvSpPr>
              <p:cNvPr id="905" name="TextBox 536"/>
              <p:cNvSpPr txBox="1">
                <a:spLocks noChangeArrowheads="1"/>
              </p:cNvSpPr>
              <p:nvPr/>
            </p:nvSpPr>
            <p:spPr bwMode="auto">
              <a:xfrm>
                <a:off x="4267200" y="914400"/>
                <a:ext cx="1143000" cy="400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Standards Committee</a:t>
                </a:r>
              </a:p>
            </p:txBody>
          </p:sp>
          <p:pic>
            <p:nvPicPr>
              <p:cNvPr id="906" name="Picture 905" descr="office1.pn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495800" y="381000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789" name="Straight Connector 788"/>
            <p:cNvCxnSpPr/>
            <p:nvPr/>
          </p:nvCxnSpPr>
          <p:spPr>
            <a:xfrm rot="5400000" flipH="1" flipV="1">
              <a:off x="5091812" y="1821815"/>
              <a:ext cx="457200" cy="1050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/>
            <p:nvPr/>
          </p:nvCxnSpPr>
          <p:spPr>
            <a:xfrm rot="5400000" flipH="1" flipV="1">
              <a:off x="5727068" y="2043808"/>
              <a:ext cx="386837" cy="6765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1" name="Group 59"/>
            <p:cNvGrpSpPr/>
            <p:nvPr/>
          </p:nvGrpSpPr>
          <p:grpSpPr>
            <a:xfrm>
              <a:off x="6097191" y="1321158"/>
              <a:ext cx="1143000" cy="596258"/>
              <a:chOff x="4114800" y="381000"/>
              <a:chExt cx="1524000" cy="795011"/>
            </a:xfrm>
          </p:grpSpPr>
          <p:sp>
            <p:nvSpPr>
              <p:cNvPr id="903" name="TextBox 536"/>
              <p:cNvSpPr txBox="1">
                <a:spLocks noChangeArrowheads="1"/>
              </p:cNvSpPr>
              <p:nvPr/>
            </p:nvSpPr>
            <p:spPr bwMode="auto">
              <a:xfrm>
                <a:off x="4114800" y="914400"/>
                <a:ext cx="15240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Regulatory Agency</a:t>
                </a:r>
              </a:p>
            </p:txBody>
          </p:sp>
          <p:pic>
            <p:nvPicPr>
              <p:cNvPr id="904" name="Picture 903" descr="office1.pn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495800" y="381000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792" name="Straight Connector 791"/>
            <p:cNvCxnSpPr/>
            <p:nvPr/>
          </p:nvCxnSpPr>
          <p:spPr>
            <a:xfrm rot="5400000" flipH="1" flipV="1">
              <a:off x="6313930" y="1843782"/>
              <a:ext cx="413266" cy="12480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3" name="Group 138"/>
            <p:cNvGrpSpPr>
              <a:grpSpLocks noChangeAspect="1"/>
            </p:cNvGrpSpPr>
            <p:nvPr/>
          </p:nvGrpSpPr>
          <p:grpSpPr>
            <a:xfrm>
              <a:off x="7092203" y="2406388"/>
              <a:ext cx="440057" cy="500292"/>
              <a:chOff x="3429000" y="2133600"/>
              <a:chExt cx="707745" cy="801625"/>
            </a:xfrm>
          </p:grpSpPr>
          <p:pic>
            <p:nvPicPr>
              <p:cNvPr id="901" name="Picture 1" descr="C:\Users\ccarlson\Images\Icone (png)\AQUA ICONS FILE TEXT DOCUMENT.png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429000" y="2133600"/>
                <a:ext cx="609600" cy="609600"/>
              </a:xfrm>
              <a:prstGeom prst="rect">
                <a:avLst/>
              </a:prstGeom>
              <a:noFill/>
            </p:spPr>
          </p:pic>
          <p:pic>
            <p:nvPicPr>
              <p:cNvPr id="902" name="Picture 1" descr="C:\Users\ccarlson\Images\Icone (png)\AQUA ICONS FILE TEXT DOCUMENT.png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527145" y="2325625"/>
                <a:ext cx="609600" cy="609600"/>
              </a:xfrm>
              <a:prstGeom prst="rect">
                <a:avLst/>
              </a:prstGeom>
              <a:noFill/>
            </p:spPr>
          </p:pic>
        </p:grpSp>
        <p:sp>
          <p:nvSpPr>
            <p:cNvPr id="794" name="Oval 793"/>
            <p:cNvSpPr/>
            <p:nvPr/>
          </p:nvSpPr>
          <p:spPr>
            <a:xfrm>
              <a:off x="7092203" y="3092188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rgbClr val="0070C0"/>
                </a:solidFill>
              </a:endParaRPr>
            </a:p>
          </p:txBody>
        </p:sp>
        <p:sp>
          <p:nvSpPr>
            <p:cNvPr id="795" name="Oval 794"/>
            <p:cNvSpPr/>
            <p:nvPr/>
          </p:nvSpPr>
          <p:spPr>
            <a:xfrm>
              <a:off x="7149353" y="2977888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rgbClr val="0070C0"/>
                </a:solidFill>
              </a:endParaRPr>
            </a:p>
          </p:txBody>
        </p:sp>
        <p:sp>
          <p:nvSpPr>
            <p:cNvPr id="796" name="Oval 795"/>
            <p:cNvSpPr/>
            <p:nvPr/>
          </p:nvSpPr>
          <p:spPr>
            <a:xfrm>
              <a:off x="7206503" y="2863588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rgbClr val="0070C0"/>
                </a:solidFill>
              </a:endParaRPr>
            </a:p>
          </p:txBody>
        </p:sp>
        <p:grpSp>
          <p:nvGrpSpPr>
            <p:cNvPr id="797" name="Group 69"/>
            <p:cNvGrpSpPr/>
            <p:nvPr/>
          </p:nvGrpSpPr>
          <p:grpSpPr>
            <a:xfrm>
              <a:off x="4265469" y="1369867"/>
              <a:ext cx="1143000" cy="596258"/>
              <a:chOff x="4087092" y="381000"/>
              <a:chExt cx="1524000" cy="795011"/>
            </a:xfrm>
          </p:grpSpPr>
          <p:sp>
            <p:nvSpPr>
              <p:cNvPr id="899" name="TextBox 536"/>
              <p:cNvSpPr txBox="1">
                <a:spLocks noChangeArrowheads="1"/>
              </p:cNvSpPr>
              <p:nvPr/>
            </p:nvSpPr>
            <p:spPr bwMode="auto">
              <a:xfrm>
                <a:off x="4087092" y="914400"/>
                <a:ext cx="15240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System Architect</a:t>
                </a:r>
                <a:endPara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900" name="Picture 899" descr="office1.pn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495800" y="381000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798" name="Group 72"/>
            <p:cNvGrpSpPr/>
            <p:nvPr/>
          </p:nvGrpSpPr>
          <p:grpSpPr>
            <a:xfrm>
              <a:off x="3732609" y="1541317"/>
              <a:ext cx="1143000" cy="596258"/>
              <a:chOff x="4114800" y="381000"/>
              <a:chExt cx="1524000" cy="795011"/>
            </a:xfrm>
          </p:grpSpPr>
          <p:sp>
            <p:nvSpPr>
              <p:cNvPr id="897" name="TextBox 536"/>
              <p:cNvSpPr txBox="1">
                <a:spLocks noChangeArrowheads="1"/>
              </p:cNvSpPr>
              <p:nvPr/>
            </p:nvSpPr>
            <p:spPr bwMode="auto">
              <a:xfrm>
                <a:off x="4114800" y="914400"/>
                <a:ext cx="1524000" cy="26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rPr>
                  <a:t>Owner</a:t>
                </a:r>
              </a:p>
            </p:txBody>
          </p:sp>
          <p:pic>
            <p:nvPicPr>
              <p:cNvPr id="898" name="Picture 897" descr="office1.pn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495800" y="381000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cxnSp>
          <p:nvCxnSpPr>
            <p:cNvPr id="799" name="Straight Connector 798"/>
            <p:cNvCxnSpPr/>
            <p:nvPr/>
          </p:nvCxnSpPr>
          <p:spPr>
            <a:xfrm rot="5400000" flipH="1" flipV="1">
              <a:off x="3819362" y="2315897"/>
              <a:ext cx="773554" cy="24494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/>
            <p:cNvCxnSpPr>
              <a:endCxn id="900" idx="2"/>
            </p:cNvCxnSpPr>
            <p:nvPr/>
          </p:nvCxnSpPr>
          <p:spPr>
            <a:xfrm rot="5400000" flipH="1" flipV="1">
              <a:off x="4010459" y="1953350"/>
              <a:ext cx="945001" cy="578135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/>
            <p:cNvCxnSpPr/>
            <p:nvPr/>
          </p:nvCxnSpPr>
          <p:spPr>
            <a:xfrm flipV="1">
              <a:off x="4347311" y="2937269"/>
              <a:ext cx="357255" cy="428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2" name="TextBox 536"/>
            <p:cNvSpPr txBox="1">
              <a:spLocks noChangeArrowheads="1"/>
            </p:cNvSpPr>
            <p:nvPr/>
          </p:nvSpPr>
          <p:spPr bwMode="auto">
            <a:xfrm>
              <a:off x="5468541" y="1884217"/>
              <a:ext cx="971550" cy="196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75" b="1" dirty="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Compliance  </a:t>
              </a:r>
              <a:r>
                <a:rPr lang="en-US" sz="675" b="1" dirty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Org</a:t>
              </a:r>
            </a:p>
          </p:txBody>
        </p:sp>
        <p:pic>
          <p:nvPicPr>
            <p:cNvPr id="803" name="Picture 802" descr="office1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754291" y="1484167"/>
              <a:ext cx="400050" cy="4000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04" name="Straight Connector 803"/>
            <p:cNvCxnSpPr/>
            <p:nvPr/>
          </p:nvCxnSpPr>
          <p:spPr>
            <a:xfrm flipV="1">
              <a:off x="6782991" y="1499347"/>
              <a:ext cx="696515" cy="18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/>
            <p:cNvCxnSpPr/>
            <p:nvPr/>
          </p:nvCxnSpPr>
          <p:spPr>
            <a:xfrm flipV="1">
              <a:off x="5486400" y="3636085"/>
              <a:ext cx="1010841" cy="19782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/>
            <p:cNvCxnSpPr/>
            <p:nvPr/>
          </p:nvCxnSpPr>
          <p:spPr>
            <a:xfrm rot="5400000">
              <a:off x="4937900" y="35415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/>
            <p:cNvCxnSpPr/>
            <p:nvPr/>
          </p:nvCxnSpPr>
          <p:spPr>
            <a:xfrm>
              <a:off x="4995050" y="35987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16"/>
            <p:cNvCxnSpPr/>
            <p:nvPr/>
          </p:nvCxnSpPr>
          <p:spPr>
            <a:xfrm rot="5400000">
              <a:off x="4937900" y="36558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/>
            <p:cNvCxnSpPr/>
            <p:nvPr/>
          </p:nvCxnSpPr>
          <p:spPr>
            <a:xfrm>
              <a:off x="4995050" y="37130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18"/>
            <p:cNvCxnSpPr/>
            <p:nvPr/>
          </p:nvCxnSpPr>
          <p:spPr>
            <a:xfrm rot="5400000">
              <a:off x="4937900" y="37701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/>
            <p:cNvCxnSpPr/>
            <p:nvPr/>
          </p:nvCxnSpPr>
          <p:spPr>
            <a:xfrm>
              <a:off x="4995050" y="38273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/>
            <p:cNvCxnSpPr/>
            <p:nvPr/>
          </p:nvCxnSpPr>
          <p:spPr>
            <a:xfrm rot="5400000">
              <a:off x="5166500" y="38844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/>
            <p:cNvCxnSpPr/>
            <p:nvPr/>
          </p:nvCxnSpPr>
          <p:spPr>
            <a:xfrm>
              <a:off x="5223650" y="39416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22"/>
            <p:cNvCxnSpPr/>
            <p:nvPr/>
          </p:nvCxnSpPr>
          <p:spPr>
            <a:xfrm rot="5400000">
              <a:off x="5166500" y="3998767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Connector 23"/>
            <p:cNvCxnSpPr/>
            <p:nvPr/>
          </p:nvCxnSpPr>
          <p:spPr>
            <a:xfrm>
              <a:off x="5223650" y="40559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/>
            <p:cNvCxnSpPr/>
            <p:nvPr/>
          </p:nvCxnSpPr>
          <p:spPr>
            <a:xfrm>
              <a:off x="4595000" y="348441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7" name="TextBox 816"/>
            <p:cNvSpPr txBox="1"/>
            <p:nvPr/>
          </p:nvSpPr>
          <p:spPr>
            <a:xfrm>
              <a:off x="4554141" y="3312967"/>
              <a:ext cx="439544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1</a:t>
              </a:r>
            </a:p>
          </p:txBody>
        </p:sp>
        <p:sp>
          <p:nvSpPr>
            <p:cNvPr id="818" name="TextBox 817"/>
            <p:cNvSpPr txBox="1"/>
            <p:nvPr/>
          </p:nvSpPr>
          <p:spPr>
            <a:xfrm>
              <a:off x="5011342" y="3427267"/>
              <a:ext cx="511679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1.1</a:t>
              </a:r>
            </a:p>
          </p:txBody>
        </p:sp>
        <p:sp>
          <p:nvSpPr>
            <p:cNvPr id="819" name="TextBox 27"/>
            <p:cNvSpPr txBox="1"/>
            <p:nvPr/>
          </p:nvSpPr>
          <p:spPr>
            <a:xfrm>
              <a:off x="4995051" y="3585501"/>
              <a:ext cx="511679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1.2</a:t>
              </a:r>
            </a:p>
          </p:txBody>
        </p:sp>
        <p:sp>
          <p:nvSpPr>
            <p:cNvPr id="820" name="TextBox 819"/>
            <p:cNvSpPr txBox="1"/>
            <p:nvPr/>
          </p:nvSpPr>
          <p:spPr>
            <a:xfrm>
              <a:off x="4995051" y="3699801"/>
              <a:ext cx="511679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1.3</a:t>
              </a:r>
            </a:p>
          </p:txBody>
        </p:sp>
        <p:sp>
          <p:nvSpPr>
            <p:cNvPr id="821" name="TextBox 29"/>
            <p:cNvSpPr txBox="1"/>
            <p:nvPr/>
          </p:nvSpPr>
          <p:spPr>
            <a:xfrm>
              <a:off x="5223754" y="3814101"/>
              <a:ext cx="583814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1.3.1</a:t>
              </a:r>
            </a:p>
          </p:txBody>
        </p:sp>
        <p:sp>
          <p:nvSpPr>
            <p:cNvPr id="822" name="TextBox 30"/>
            <p:cNvSpPr txBox="1"/>
            <p:nvPr/>
          </p:nvSpPr>
          <p:spPr>
            <a:xfrm>
              <a:off x="5257800" y="3941617"/>
              <a:ext cx="583814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1.3.2</a:t>
              </a:r>
            </a:p>
          </p:txBody>
        </p:sp>
        <p:cxnSp>
          <p:nvCxnSpPr>
            <p:cNvPr id="823" name="Straight Connector 822"/>
            <p:cNvCxnSpPr/>
            <p:nvPr/>
          </p:nvCxnSpPr>
          <p:spPr>
            <a:xfrm>
              <a:off x="4611291" y="4113067"/>
              <a:ext cx="400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TextBox 823"/>
            <p:cNvSpPr txBox="1"/>
            <p:nvPr/>
          </p:nvSpPr>
          <p:spPr>
            <a:xfrm>
              <a:off x="4566267" y="3941617"/>
              <a:ext cx="453970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dirty="0">
                  <a:solidFill>
                    <a:srgbClr val="0070C0"/>
                  </a:solidFill>
                </a:rPr>
                <a:t>Req. N</a:t>
              </a:r>
            </a:p>
          </p:txBody>
        </p:sp>
        <p:sp>
          <p:nvSpPr>
            <p:cNvPr id="825" name="Oval 824"/>
            <p:cNvSpPr/>
            <p:nvPr/>
          </p:nvSpPr>
          <p:spPr>
            <a:xfrm>
              <a:off x="4725591" y="38844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70C0"/>
                </a:solidFill>
              </a:endParaRPr>
            </a:p>
          </p:txBody>
        </p:sp>
        <p:sp>
          <p:nvSpPr>
            <p:cNvPr id="826" name="Oval 825"/>
            <p:cNvSpPr/>
            <p:nvPr/>
          </p:nvSpPr>
          <p:spPr>
            <a:xfrm>
              <a:off x="4725591" y="371301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70C0"/>
                </a:solidFill>
              </a:endParaRPr>
            </a:p>
          </p:txBody>
        </p:sp>
        <p:sp>
          <p:nvSpPr>
            <p:cNvPr id="827" name="Oval 826"/>
            <p:cNvSpPr/>
            <p:nvPr/>
          </p:nvSpPr>
          <p:spPr>
            <a:xfrm>
              <a:off x="4725591" y="3541567"/>
              <a:ext cx="57150" cy="5715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70C0"/>
                </a:solidFill>
              </a:endParaRPr>
            </a:p>
          </p:txBody>
        </p:sp>
        <p:grpSp>
          <p:nvGrpSpPr>
            <p:cNvPr id="828" name="Group 252"/>
            <p:cNvGrpSpPr/>
            <p:nvPr/>
          </p:nvGrpSpPr>
          <p:grpSpPr>
            <a:xfrm>
              <a:off x="1371600" y="2741468"/>
              <a:ext cx="1257300" cy="1157332"/>
              <a:chOff x="381000" y="3886200"/>
              <a:chExt cx="1676400" cy="1543109"/>
            </a:xfrm>
          </p:grpSpPr>
          <p:grpSp>
            <p:nvGrpSpPr>
              <p:cNvPr id="882" name="Group 106"/>
              <p:cNvGrpSpPr/>
              <p:nvPr/>
            </p:nvGrpSpPr>
            <p:grpSpPr>
              <a:xfrm>
                <a:off x="381000" y="3886200"/>
                <a:ext cx="1066800" cy="933509"/>
                <a:chOff x="381000" y="3886200"/>
                <a:chExt cx="1066800" cy="933509"/>
              </a:xfrm>
            </p:grpSpPr>
            <p:sp>
              <p:nvSpPr>
                <p:cNvPr id="895" name="TextBox 536"/>
                <p:cNvSpPr txBox="1">
                  <a:spLocks noChangeArrowheads="1"/>
                </p:cNvSpPr>
                <p:nvPr/>
              </p:nvSpPr>
              <p:spPr bwMode="auto">
                <a:xfrm>
                  <a:off x="381000" y="4419600"/>
                  <a:ext cx="1066800" cy="400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75" b="1" dirty="0">
                      <a:solidFill>
                        <a:srgbClr val="0070C0"/>
                      </a:solidFill>
                      <a:latin typeface="Tahoma" pitchFamily="34" charset="0"/>
                      <a:cs typeface="Tahoma" pitchFamily="34" charset="0"/>
                    </a:rPr>
                    <a:t>Sub Contractor</a:t>
                  </a:r>
                </a:p>
              </p:txBody>
            </p:sp>
            <p:pic>
              <p:nvPicPr>
                <p:cNvPr id="896" name="Picture 895" descr="office1.pn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85800" y="3886200"/>
                  <a:ext cx="533400" cy="533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grpSp>
            <p:nvGrpSpPr>
              <p:cNvPr id="883" name="Group 107"/>
              <p:cNvGrpSpPr/>
              <p:nvPr/>
            </p:nvGrpSpPr>
            <p:grpSpPr>
              <a:xfrm>
                <a:off x="533400" y="4038600"/>
                <a:ext cx="1066800" cy="933509"/>
                <a:chOff x="381000" y="3886200"/>
                <a:chExt cx="1066800" cy="933509"/>
              </a:xfrm>
            </p:grpSpPr>
            <p:sp>
              <p:nvSpPr>
                <p:cNvPr id="893" name="TextBox 536"/>
                <p:cNvSpPr txBox="1">
                  <a:spLocks noChangeArrowheads="1"/>
                </p:cNvSpPr>
                <p:nvPr/>
              </p:nvSpPr>
              <p:spPr bwMode="auto">
                <a:xfrm>
                  <a:off x="381000" y="4419600"/>
                  <a:ext cx="1066800" cy="400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75" b="1" dirty="0">
                      <a:solidFill>
                        <a:srgbClr val="0070C0"/>
                      </a:solidFill>
                      <a:latin typeface="Tahoma" pitchFamily="34" charset="0"/>
                      <a:cs typeface="Tahoma" pitchFamily="34" charset="0"/>
                    </a:rPr>
                    <a:t>Sub Contractor</a:t>
                  </a:r>
                </a:p>
              </p:txBody>
            </p:sp>
            <p:pic>
              <p:nvPicPr>
                <p:cNvPr id="894" name="Picture 893" descr="office1.pn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85800" y="3886200"/>
                  <a:ext cx="533400" cy="533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grpSp>
            <p:nvGrpSpPr>
              <p:cNvPr id="884" name="Group 113"/>
              <p:cNvGrpSpPr/>
              <p:nvPr/>
            </p:nvGrpSpPr>
            <p:grpSpPr>
              <a:xfrm>
                <a:off x="685800" y="4191000"/>
                <a:ext cx="1066800" cy="933509"/>
                <a:chOff x="381000" y="3886200"/>
                <a:chExt cx="1066800" cy="933509"/>
              </a:xfrm>
            </p:grpSpPr>
            <p:sp>
              <p:nvSpPr>
                <p:cNvPr id="891" name="TextBox 536"/>
                <p:cNvSpPr txBox="1">
                  <a:spLocks noChangeArrowheads="1"/>
                </p:cNvSpPr>
                <p:nvPr/>
              </p:nvSpPr>
              <p:spPr bwMode="auto">
                <a:xfrm>
                  <a:off x="381000" y="4419600"/>
                  <a:ext cx="1066800" cy="400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75" b="1" dirty="0">
                      <a:solidFill>
                        <a:srgbClr val="0070C0"/>
                      </a:solidFill>
                      <a:latin typeface="Tahoma" pitchFamily="34" charset="0"/>
                      <a:cs typeface="Tahoma" pitchFamily="34" charset="0"/>
                    </a:rPr>
                    <a:t>Sub Contractor</a:t>
                  </a:r>
                </a:p>
              </p:txBody>
            </p:sp>
            <p:pic>
              <p:nvPicPr>
                <p:cNvPr id="892" name="Picture 891" descr="office1.pn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85800" y="3886200"/>
                  <a:ext cx="533400" cy="533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grpSp>
            <p:nvGrpSpPr>
              <p:cNvPr id="885" name="Group 120"/>
              <p:cNvGrpSpPr/>
              <p:nvPr/>
            </p:nvGrpSpPr>
            <p:grpSpPr>
              <a:xfrm>
                <a:off x="838200" y="4343400"/>
                <a:ext cx="1066800" cy="933509"/>
                <a:chOff x="381000" y="3886200"/>
                <a:chExt cx="1066800" cy="933509"/>
              </a:xfrm>
            </p:grpSpPr>
            <p:sp>
              <p:nvSpPr>
                <p:cNvPr id="889" name="TextBox 536"/>
                <p:cNvSpPr txBox="1">
                  <a:spLocks noChangeArrowheads="1"/>
                </p:cNvSpPr>
                <p:nvPr/>
              </p:nvSpPr>
              <p:spPr bwMode="auto">
                <a:xfrm>
                  <a:off x="381000" y="4419600"/>
                  <a:ext cx="1066800" cy="400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75" b="1" dirty="0">
                      <a:solidFill>
                        <a:srgbClr val="0070C0"/>
                      </a:solidFill>
                      <a:latin typeface="Tahoma" pitchFamily="34" charset="0"/>
                      <a:cs typeface="Tahoma" pitchFamily="34" charset="0"/>
                    </a:rPr>
                    <a:t>Sub Contractor</a:t>
                  </a:r>
                </a:p>
              </p:txBody>
            </p:sp>
            <p:pic>
              <p:nvPicPr>
                <p:cNvPr id="890" name="Picture 889" descr="office1.pn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85800" y="3886200"/>
                  <a:ext cx="533400" cy="533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grpSp>
            <p:nvGrpSpPr>
              <p:cNvPr id="886" name="Group 123"/>
              <p:cNvGrpSpPr/>
              <p:nvPr/>
            </p:nvGrpSpPr>
            <p:grpSpPr>
              <a:xfrm>
                <a:off x="990600" y="4495800"/>
                <a:ext cx="1066800" cy="933509"/>
                <a:chOff x="381000" y="3886200"/>
                <a:chExt cx="1066800" cy="933509"/>
              </a:xfrm>
            </p:grpSpPr>
            <p:sp>
              <p:nvSpPr>
                <p:cNvPr id="887" name="TextBox 536"/>
                <p:cNvSpPr txBox="1">
                  <a:spLocks noChangeArrowheads="1"/>
                </p:cNvSpPr>
                <p:nvPr/>
              </p:nvSpPr>
              <p:spPr bwMode="auto">
                <a:xfrm>
                  <a:off x="381000" y="4419600"/>
                  <a:ext cx="1066800" cy="400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75" b="1" dirty="0">
                      <a:solidFill>
                        <a:srgbClr val="0070C0"/>
                      </a:solidFill>
                      <a:latin typeface="Tahoma" pitchFamily="34" charset="0"/>
                      <a:cs typeface="Tahoma" pitchFamily="34" charset="0"/>
                    </a:rPr>
                    <a:t>Sub Contractor</a:t>
                  </a:r>
                </a:p>
              </p:txBody>
            </p:sp>
            <p:pic>
              <p:nvPicPr>
                <p:cNvPr id="888" name="Picture 887" descr="office1.pn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85800" y="3886200"/>
                  <a:ext cx="533400" cy="533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</p:grpSp>
        <p:grpSp>
          <p:nvGrpSpPr>
            <p:cNvPr id="829" name="Group 109"/>
            <p:cNvGrpSpPr>
              <a:grpSpLocks noChangeAspect="1"/>
            </p:cNvGrpSpPr>
            <p:nvPr/>
          </p:nvGrpSpPr>
          <p:grpSpPr>
            <a:xfrm>
              <a:off x="4572000" y="2570017"/>
              <a:ext cx="885641" cy="786635"/>
              <a:chOff x="4038600" y="1676400"/>
              <a:chExt cx="1371600" cy="1218269"/>
            </a:xfrm>
          </p:grpSpPr>
          <p:sp>
            <p:nvSpPr>
              <p:cNvPr id="880" name="TextBox 511"/>
              <p:cNvSpPr txBox="1">
                <a:spLocks noChangeArrowheads="1"/>
              </p:cNvSpPr>
              <p:nvPr/>
            </p:nvSpPr>
            <p:spPr bwMode="auto">
              <a:xfrm>
                <a:off x="4038600" y="2590800"/>
                <a:ext cx="1371600" cy="3038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REQUIREMENTS</a:t>
                </a:r>
                <a:endParaRPr lang="en-US" sz="788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81" name="Picture 880" descr="compliance1.png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4267200" y="1676400"/>
                <a:ext cx="882003" cy="9144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grpSp>
          <p:nvGrpSpPr>
            <p:cNvPr id="830" name="Group 108"/>
            <p:cNvGrpSpPr/>
            <p:nvPr/>
          </p:nvGrpSpPr>
          <p:grpSpPr>
            <a:xfrm>
              <a:off x="4967967" y="3544224"/>
              <a:ext cx="608276" cy="219291"/>
              <a:chOff x="1371600" y="3552597"/>
              <a:chExt cx="811035" cy="292388"/>
            </a:xfrm>
          </p:grpSpPr>
          <p:sp>
            <p:nvSpPr>
              <p:cNvPr id="878" name="Oval 877"/>
              <p:cNvSpPr/>
              <p:nvPr/>
            </p:nvSpPr>
            <p:spPr>
              <a:xfrm>
                <a:off x="1371600" y="3581400"/>
                <a:ext cx="762000" cy="2286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9" name="TextBox 878"/>
              <p:cNvSpPr txBox="1"/>
              <p:nvPr/>
            </p:nvSpPr>
            <p:spPr>
              <a:xfrm>
                <a:off x="1420635" y="3552597"/>
                <a:ext cx="76200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25" b="1" dirty="0"/>
                  <a:t>Req.1.2</a:t>
                </a:r>
              </a:p>
            </p:txBody>
          </p:sp>
        </p:grpSp>
        <p:grpSp>
          <p:nvGrpSpPr>
            <p:cNvPr id="831" name="Group 102"/>
            <p:cNvGrpSpPr>
              <a:grpSpLocks noChangeAspect="1"/>
            </p:cNvGrpSpPr>
            <p:nvPr/>
          </p:nvGrpSpPr>
          <p:grpSpPr>
            <a:xfrm>
              <a:off x="6666698" y="3254614"/>
              <a:ext cx="923793" cy="796674"/>
              <a:chOff x="1524000" y="1600200"/>
              <a:chExt cx="1524000" cy="1314288"/>
            </a:xfrm>
          </p:grpSpPr>
          <p:sp>
            <p:nvSpPr>
              <p:cNvPr id="876" name="TextBox 511"/>
              <p:cNvSpPr txBox="1">
                <a:spLocks noChangeArrowheads="1"/>
              </p:cNvSpPr>
              <p:nvPr/>
            </p:nvSpPr>
            <p:spPr bwMode="auto">
              <a:xfrm>
                <a:off x="1524000" y="2590800"/>
                <a:ext cx="1524000" cy="3236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spc="-75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KNOWLEDGE ITEM</a:t>
                </a:r>
              </a:p>
            </p:txBody>
          </p:sp>
          <p:pic>
            <p:nvPicPr>
              <p:cNvPr id="877" name="Picture 876" descr="brain.png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1752600" y="1600200"/>
                <a:ext cx="1005840" cy="100584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grpSp>
          <p:nvGrpSpPr>
            <p:cNvPr id="832" name="Group 58"/>
            <p:cNvGrpSpPr>
              <a:grpSpLocks noChangeAspect="1"/>
            </p:cNvGrpSpPr>
            <p:nvPr/>
          </p:nvGrpSpPr>
          <p:grpSpPr>
            <a:xfrm>
              <a:off x="6172200" y="4170217"/>
              <a:ext cx="885641" cy="786635"/>
              <a:chOff x="381000" y="533400"/>
              <a:chExt cx="1371600" cy="1218269"/>
            </a:xfrm>
          </p:grpSpPr>
          <p:sp>
            <p:nvSpPr>
              <p:cNvPr id="874" name="TextBox 511"/>
              <p:cNvSpPr txBox="1">
                <a:spLocks noChangeArrowheads="1"/>
              </p:cNvSpPr>
              <p:nvPr/>
            </p:nvSpPr>
            <p:spPr bwMode="auto">
              <a:xfrm>
                <a:off x="381000" y="1447800"/>
                <a:ext cx="1371600" cy="3038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spc="-75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PROJECT BUDGET</a:t>
                </a:r>
              </a:p>
            </p:txBody>
          </p:sp>
          <p:pic>
            <p:nvPicPr>
              <p:cNvPr id="875" name="Picture 874" descr="cash stack1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09600" y="533400"/>
                <a:ext cx="914400" cy="9144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grpSp>
          <p:nvGrpSpPr>
            <p:cNvPr id="833" name="Group 119"/>
            <p:cNvGrpSpPr/>
            <p:nvPr/>
          </p:nvGrpSpPr>
          <p:grpSpPr>
            <a:xfrm>
              <a:off x="6949234" y="5007644"/>
              <a:ext cx="952099" cy="228600"/>
              <a:chOff x="5105400" y="5105400"/>
              <a:chExt cx="1269465" cy="304800"/>
            </a:xfrm>
          </p:grpSpPr>
          <p:sp>
            <p:nvSpPr>
              <p:cNvPr id="872" name="Oval 871"/>
              <p:cNvSpPr/>
              <p:nvPr/>
            </p:nvSpPr>
            <p:spPr>
              <a:xfrm>
                <a:off x="5105400" y="5105400"/>
                <a:ext cx="1219200" cy="3048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3" name="TextBox 872"/>
              <p:cNvSpPr txBox="1"/>
              <p:nvPr/>
            </p:nvSpPr>
            <p:spPr>
              <a:xfrm>
                <a:off x="5155665" y="5112495"/>
                <a:ext cx="1219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50" b="1" dirty="0"/>
                  <a:t>Milestone 1.1</a:t>
                </a:r>
              </a:p>
            </p:txBody>
          </p:sp>
        </p:grpSp>
        <p:grpSp>
          <p:nvGrpSpPr>
            <p:cNvPr id="834" name="Group 92"/>
            <p:cNvGrpSpPr>
              <a:grpSpLocks noChangeAspect="1"/>
            </p:cNvGrpSpPr>
            <p:nvPr/>
          </p:nvGrpSpPr>
          <p:grpSpPr>
            <a:xfrm>
              <a:off x="2286000" y="3884466"/>
              <a:ext cx="984045" cy="885822"/>
              <a:chOff x="1828800" y="2590800"/>
              <a:chExt cx="1524000" cy="1379139"/>
            </a:xfrm>
          </p:grpSpPr>
          <p:sp>
            <p:nvSpPr>
              <p:cNvPr id="870" name="TextBox 511"/>
              <p:cNvSpPr txBox="1">
                <a:spLocks noChangeArrowheads="1"/>
              </p:cNvSpPr>
              <p:nvPr/>
            </p:nvSpPr>
            <p:spPr bwMode="auto">
              <a:xfrm>
                <a:off x="1828800" y="3505199"/>
                <a:ext cx="1524000" cy="4647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TELESCOPE </a:t>
                </a:r>
                <a:r>
                  <a:rPr lang="en-US" sz="675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DESIGN</a:t>
                </a:r>
              </a:p>
            </p:txBody>
          </p:sp>
          <p:pic>
            <p:nvPicPr>
              <p:cNvPr id="871" name="Picture 870" descr="change1.png"/>
              <p:cNvPicPr>
                <a:picLocks noChangeAspect="1"/>
              </p:cNvPicPr>
              <p:nvPr/>
            </p:nvPicPr>
            <p:blipFill>
              <a:blip r:embed="rId12" cstate="screen"/>
              <a:stretch>
                <a:fillRect/>
              </a:stretch>
            </p:blipFill>
            <p:spPr>
              <a:xfrm>
                <a:off x="2133600" y="2590800"/>
                <a:ext cx="921211" cy="9144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grpSp>
          <p:nvGrpSpPr>
            <p:cNvPr id="835" name="Group 108"/>
            <p:cNvGrpSpPr/>
            <p:nvPr/>
          </p:nvGrpSpPr>
          <p:grpSpPr>
            <a:xfrm>
              <a:off x="2743200" y="4970315"/>
              <a:ext cx="742950" cy="207749"/>
              <a:chOff x="1143000" y="2514600"/>
              <a:chExt cx="990600" cy="276999"/>
            </a:xfrm>
          </p:grpSpPr>
          <p:sp>
            <p:nvSpPr>
              <p:cNvPr id="868" name="Oval 867"/>
              <p:cNvSpPr/>
              <p:nvPr/>
            </p:nvSpPr>
            <p:spPr>
              <a:xfrm>
                <a:off x="1143000" y="2514600"/>
                <a:ext cx="990600" cy="24688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9" name="TextBox 868"/>
              <p:cNvSpPr txBox="1"/>
              <p:nvPr/>
            </p:nvSpPr>
            <p:spPr>
              <a:xfrm>
                <a:off x="1143000" y="2514600"/>
                <a:ext cx="9906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/>
                  <a:t>Comp  A2</a:t>
                </a:r>
              </a:p>
            </p:txBody>
          </p:sp>
        </p:grpSp>
        <p:grpSp>
          <p:nvGrpSpPr>
            <p:cNvPr id="836" name="Group 328"/>
            <p:cNvGrpSpPr/>
            <p:nvPr/>
          </p:nvGrpSpPr>
          <p:grpSpPr>
            <a:xfrm>
              <a:off x="2286000" y="5427515"/>
              <a:ext cx="742950" cy="207749"/>
              <a:chOff x="1143000" y="2514600"/>
              <a:chExt cx="990600" cy="276999"/>
            </a:xfrm>
          </p:grpSpPr>
          <p:sp>
            <p:nvSpPr>
              <p:cNvPr id="866" name="Oval 865"/>
              <p:cNvSpPr/>
              <p:nvPr/>
            </p:nvSpPr>
            <p:spPr>
              <a:xfrm>
                <a:off x="1143000" y="2514600"/>
                <a:ext cx="990600" cy="24688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7" name="TextBox 866"/>
              <p:cNvSpPr txBox="1"/>
              <p:nvPr/>
            </p:nvSpPr>
            <p:spPr>
              <a:xfrm>
                <a:off x="1143000" y="2514600"/>
                <a:ext cx="9906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/>
                  <a:t>System N</a:t>
                </a:r>
              </a:p>
            </p:txBody>
          </p:sp>
        </p:grpSp>
        <p:grpSp>
          <p:nvGrpSpPr>
            <p:cNvPr id="837" name="Group 226"/>
            <p:cNvGrpSpPr>
              <a:grpSpLocks noChangeAspect="1"/>
            </p:cNvGrpSpPr>
            <p:nvPr/>
          </p:nvGrpSpPr>
          <p:grpSpPr>
            <a:xfrm>
              <a:off x="4343400" y="4113068"/>
              <a:ext cx="885641" cy="798176"/>
              <a:chOff x="1600200" y="4495800"/>
              <a:chExt cx="1371600" cy="1236143"/>
            </a:xfrm>
          </p:grpSpPr>
          <p:sp>
            <p:nvSpPr>
              <p:cNvPr id="864" name="TextBox 511"/>
              <p:cNvSpPr txBox="1">
                <a:spLocks noChangeArrowheads="1"/>
              </p:cNvSpPr>
              <p:nvPr/>
            </p:nvSpPr>
            <p:spPr bwMode="auto">
              <a:xfrm>
                <a:off x="1600200" y="5410200"/>
                <a:ext cx="1371600" cy="32174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W B S</a:t>
                </a:r>
              </a:p>
            </p:txBody>
          </p:sp>
          <p:pic>
            <p:nvPicPr>
              <p:cNvPr id="865" name="Picture 864" descr="work.orders.png"/>
              <p:cNvPicPr>
                <a:picLocks noChangeAspect="1"/>
              </p:cNvPicPr>
              <p:nvPr/>
            </p:nvPicPr>
            <p:blipFill>
              <a:blip r:embed="rId13" cstate="screen"/>
              <a:stretch>
                <a:fillRect/>
              </a:stretch>
            </p:blipFill>
            <p:spPr>
              <a:xfrm>
                <a:off x="1828800" y="4495800"/>
                <a:ext cx="914400" cy="9144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grpSp>
          <p:nvGrpSpPr>
            <p:cNvPr id="838" name="Group 119"/>
            <p:cNvGrpSpPr/>
            <p:nvPr/>
          </p:nvGrpSpPr>
          <p:grpSpPr>
            <a:xfrm>
              <a:off x="4966475" y="4992753"/>
              <a:ext cx="914400" cy="228600"/>
              <a:chOff x="5105400" y="5105400"/>
              <a:chExt cx="1219200" cy="304800"/>
            </a:xfrm>
          </p:grpSpPr>
          <p:sp>
            <p:nvSpPr>
              <p:cNvPr id="862" name="Oval 861"/>
              <p:cNvSpPr/>
              <p:nvPr/>
            </p:nvSpPr>
            <p:spPr>
              <a:xfrm>
                <a:off x="5105400" y="5105400"/>
                <a:ext cx="1219200" cy="3048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3" name="TextBox 862"/>
              <p:cNvSpPr txBox="1"/>
              <p:nvPr/>
            </p:nvSpPr>
            <p:spPr>
              <a:xfrm>
                <a:off x="5105400" y="5119301"/>
                <a:ext cx="1219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50" b="1" dirty="0"/>
                  <a:t>Milestone 1.1</a:t>
                </a:r>
              </a:p>
            </p:txBody>
          </p:sp>
        </p:grpSp>
        <p:grpSp>
          <p:nvGrpSpPr>
            <p:cNvPr id="839" name="Group 119"/>
            <p:cNvGrpSpPr/>
            <p:nvPr/>
          </p:nvGrpSpPr>
          <p:grpSpPr>
            <a:xfrm>
              <a:off x="2776035" y="2622234"/>
              <a:ext cx="922602" cy="241635"/>
              <a:chOff x="7407568" y="2128591"/>
              <a:chExt cx="1230136" cy="322180"/>
            </a:xfrm>
          </p:grpSpPr>
          <p:sp>
            <p:nvSpPr>
              <p:cNvPr id="860" name="Oval 859"/>
              <p:cNvSpPr/>
              <p:nvPr/>
            </p:nvSpPr>
            <p:spPr>
              <a:xfrm>
                <a:off x="7407568" y="2145971"/>
                <a:ext cx="1219200" cy="3048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1" name="TextBox 860"/>
              <p:cNvSpPr txBox="1"/>
              <p:nvPr/>
            </p:nvSpPr>
            <p:spPr>
              <a:xfrm>
                <a:off x="7418504" y="2128591"/>
                <a:ext cx="1219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50" b="1" spc="-75" dirty="0" smtClean="0"/>
                  <a:t>Assembly #A2</a:t>
                </a:r>
                <a:endParaRPr lang="en-US" sz="750" b="1" spc="-75" dirty="0"/>
              </a:p>
            </p:txBody>
          </p:sp>
        </p:grpSp>
        <p:grpSp>
          <p:nvGrpSpPr>
            <p:cNvPr id="840" name="Group 325"/>
            <p:cNvGrpSpPr>
              <a:grpSpLocks noChangeAspect="1"/>
            </p:cNvGrpSpPr>
            <p:nvPr/>
          </p:nvGrpSpPr>
          <p:grpSpPr>
            <a:xfrm>
              <a:off x="2387805" y="1577866"/>
              <a:ext cx="984045" cy="786635"/>
              <a:chOff x="4038600" y="457200"/>
              <a:chExt cx="1524000" cy="1218269"/>
            </a:xfrm>
          </p:grpSpPr>
          <p:sp>
            <p:nvSpPr>
              <p:cNvPr id="858" name="TextBox 511"/>
              <p:cNvSpPr txBox="1">
                <a:spLocks noChangeArrowheads="1"/>
              </p:cNvSpPr>
              <p:nvPr/>
            </p:nvSpPr>
            <p:spPr bwMode="auto">
              <a:xfrm>
                <a:off x="4038600" y="1371600"/>
                <a:ext cx="1524000" cy="3038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675" b="1" dirty="0" smtClean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MID TELESCOPE</a:t>
                </a:r>
                <a:endParaRPr lang="en-US" sz="675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59" name="Picture 858" descr="integration1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343400" y="457200"/>
                <a:ext cx="914400" cy="9144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pic>
          <p:nvPicPr>
            <p:cNvPr id="841" name="Picture 84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22401" y="3944851"/>
              <a:ext cx="506549" cy="468677"/>
            </a:xfrm>
            <a:prstGeom prst="rect">
              <a:avLst/>
            </a:prstGeom>
          </p:spPr>
        </p:pic>
        <p:pic>
          <p:nvPicPr>
            <p:cNvPr id="842" name="Picture 8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17076" y="1629155"/>
              <a:ext cx="506549" cy="468677"/>
            </a:xfrm>
            <a:prstGeom prst="rect">
              <a:avLst/>
            </a:prstGeom>
          </p:spPr>
        </p:pic>
        <p:sp>
          <p:nvSpPr>
            <p:cNvPr id="843" name="Oval 842"/>
            <p:cNvSpPr/>
            <p:nvPr/>
          </p:nvSpPr>
          <p:spPr>
            <a:xfrm>
              <a:off x="4976132" y="1892886"/>
              <a:ext cx="685800" cy="928116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4" name="Oval 843"/>
            <p:cNvSpPr/>
            <p:nvPr/>
          </p:nvSpPr>
          <p:spPr>
            <a:xfrm>
              <a:off x="4976132" y="4815038"/>
              <a:ext cx="1028700" cy="45720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5" name="Oval 844"/>
            <p:cNvSpPr/>
            <p:nvPr/>
          </p:nvSpPr>
          <p:spPr>
            <a:xfrm>
              <a:off x="6757929" y="4861639"/>
              <a:ext cx="1028700" cy="45720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6" name="Oval 845"/>
            <p:cNvSpPr/>
            <p:nvPr/>
          </p:nvSpPr>
          <p:spPr>
            <a:xfrm>
              <a:off x="2286000" y="4683581"/>
              <a:ext cx="742950" cy="22860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7" name="Oval 846"/>
            <p:cNvSpPr/>
            <p:nvPr/>
          </p:nvSpPr>
          <p:spPr>
            <a:xfrm>
              <a:off x="2571750" y="4912181"/>
              <a:ext cx="1028700" cy="28575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8" name="Oval 847"/>
            <p:cNvSpPr/>
            <p:nvPr/>
          </p:nvSpPr>
          <p:spPr>
            <a:xfrm>
              <a:off x="2798824" y="2569029"/>
              <a:ext cx="1028700" cy="34290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9" name="Oval 848"/>
            <p:cNvSpPr/>
            <p:nvPr/>
          </p:nvSpPr>
          <p:spPr>
            <a:xfrm>
              <a:off x="1371600" y="2683331"/>
              <a:ext cx="1314450" cy="97155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0" name="Oval 849"/>
            <p:cNvSpPr/>
            <p:nvPr/>
          </p:nvSpPr>
          <p:spPr>
            <a:xfrm>
              <a:off x="3429000" y="5312231"/>
              <a:ext cx="1028700" cy="74295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1" name="Oval 850"/>
            <p:cNvSpPr/>
            <p:nvPr/>
          </p:nvSpPr>
          <p:spPr>
            <a:xfrm>
              <a:off x="4457700" y="1311731"/>
              <a:ext cx="628650" cy="62865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2" name="Oval 851"/>
            <p:cNvSpPr/>
            <p:nvPr/>
          </p:nvSpPr>
          <p:spPr>
            <a:xfrm rot="19252621">
              <a:off x="1100194" y="1441241"/>
              <a:ext cx="1648412" cy="91440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3" name="Oval 852"/>
            <p:cNvSpPr/>
            <p:nvPr/>
          </p:nvSpPr>
          <p:spPr>
            <a:xfrm>
              <a:off x="1143000" y="3197681"/>
              <a:ext cx="628650" cy="91440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4" name="Oval 853"/>
            <p:cNvSpPr/>
            <p:nvPr/>
          </p:nvSpPr>
          <p:spPr>
            <a:xfrm>
              <a:off x="1381534" y="5255642"/>
              <a:ext cx="721519" cy="821531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5" name="Oval 854"/>
            <p:cNvSpPr/>
            <p:nvPr/>
          </p:nvSpPr>
          <p:spPr>
            <a:xfrm>
              <a:off x="5000487" y="1122617"/>
              <a:ext cx="704088" cy="73152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56" name="Straight Connector 855"/>
            <p:cNvCxnSpPr/>
            <p:nvPr/>
          </p:nvCxnSpPr>
          <p:spPr>
            <a:xfrm flipH="1" flipV="1">
              <a:off x="3486150" y="5074191"/>
              <a:ext cx="341374" cy="34011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7" name="Oval 856"/>
            <p:cNvSpPr/>
            <p:nvPr/>
          </p:nvSpPr>
          <p:spPr>
            <a:xfrm>
              <a:off x="4909618" y="3477792"/>
              <a:ext cx="685800" cy="342900"/>
            </a:xfrm>
            <a:prstGeom prst="ellipse">
              <a:avLst/>
            </a:prstGeom>
            <a:solidFill>
              <a:srgbClr val="CC0000">
                <a:alpha val="10196"/>
              </a:srgb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01" name="TextBox 400"/>
          <p:cNvSpPr txBox="1"/>
          <p:nvPr/>
        </p:nvSpPr>
        <p:spPr>
          <a:xfrm>
            <a:off x="2841172" y="3328307"/>
            <a:ext cx="34131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Impact of Change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7778699" y="6519947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From: Bentley SA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6048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Strategic Framework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453661" y="1622383"/>
            <a:ext cx="734783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Tools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dirty="0" smtClean="0"/>
              <a:t>Procedures and Standards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Culture and People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Metrics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4638" y="5095216"/>
            <a:ext cx="1038225" cy="933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4" y="2742387"/>
            <a:ext cx="1289594" cy="1046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0088" y="4009655"/>
            <a:ext cx="1333500" cy="857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63" y="1551578"/>
            <a:ext cx="876300" cy="1123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672" y="1212193"/>
            <a:ext cx="2375620" cy="16115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672" y="2823725"/>
            <a:ext cx="2375620" cy="14315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6673" y="4255274"/>
            <a:ext cx="2375620" cy="19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Tools: </a:t>
            </a:r>
            <a:r>
              <a:rPr lang="en-GB" dirty="0" err="1"/>
              <a:t>eB</a:t>
            </a:r>
            <a:r>
              <a:rPr lang="en-GB" dirty="0"/>
              <a:t> </a:t>
            </a:r>
            <a:r>
              <a:rPr lang="en-GB" dirty="0" smtClean="0"/>
              <a:t>Pilot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254370"/>
            <a:ext cx="8378326" cy="4817752"/>
          </a:xfrm>
        </p:spPr>
        <p:txBody>
          <a:bodyPr>
            <a:normAutofit/>
          </a:bodyPr>
          <a:lstStyle/>
          <a:p>
            <a:r>
              <a:rPr lang="en-GB" dirty="0" smtClean="0"/>
              <a:t>Designated CMs for every Consortium</a:t>
            </a:r>
          </a:p>
          <a:p>
            <a:r>
              <a:rPr lang="en-GB" dirty="0" err="1" smtClean="0"/>
              <a:t>eB</a:t>
            </a:r>
            <a:r>
              <a:rPr lang="en-GB" dirty="0" smtClean="0"/>
              <a:t> specified, setup and tested</a:t>
            </a:r>
          </a:p>
          <a:p>
            <a:r>
              <a:rPr lang="en-GB" dirty="0" smtClean="0"/>
              <a:t>Trained 35 users</a:t>
            </a:r>
            <a:endParaRPr lang="en-GB" dirty="0"/>
          </a:p>
          <a:p>
            <a:pPr lvl="0"/>
            <a:r>
              <a:rPr lang="en-GB" dirty="0" smtClean="0"/>
              <a:t>Conducted a CM workshop (Evaluation)</a:t>
            </a:r>
          </a:p>
          <a:p>
            <a:pPr lvl="0"/>
            <a:r>
              <a:rPr lang="en-GB" dirty="0" smtClean="0"/>
              <a:t>Migrated 2276 documents</a:t>
            </a:r>
          </a:p>
          <a:p>
            <a:pPr lvl="0"/>
            <a:r>
              <a:rPr lang="en-GB" dirty="0" smtClean="0"/>
              <a:t>Identified 729 physical items</a:t>
            </a:r>
          </a:p>
          <a:p>
            <a:pPr lvl="0"/>
            <a:r>
              <a:rPr lang="en-GB" dirty="0" smtClean="0"/>
              <a:t>Applied </a:t>
            </a:r>
            <a:r>
              <a:rPr lang="en-GB" dirty="0" err="1" smtClean="0"/>
              <a:t>eB</a:t>
            </a:r>
            <a:r>
              <a:rPr lang="en-GB" dirty="0" smtClean="0"/>
              <a:t> improvements</a:t>
            </a:r>
          </a:p>
          <a:p>
            <a:pPr lvl="0"/>
            <a:r>
              <a:rPr lang="en-GB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Thanks for your support!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392" y="5307586"/>
            <a:ext cx="876300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400" y="562222"/>
            <a:ext cx="542538" cy="5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Tools: </a:t>
            </a:r>
            <a:r>
              <a:rPr lang="en-GB" dirty="0" err="1"/>
              <a:t>eB</a:t>
            </a:r>
            <a:r>
              <a:rPr lang="en-GB" dirty="0"/>
              <a:t> </a:t>
            </a:r>
            <a:r>
              <a:rPr lang="en-GB" dirty="0" smtClean="0"/>
              <a:t>Commissioning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254370"/>
            <a:ext cx="8378326" cy="4817752"/>
          </a:xfrm>
        </p:spPr>
        <p:txBody>
          <a:bodyPr>
            <a:normAutofit/>
          </a:bodyPr>
          <a:lstStyle/>
          <a:p>
            <a:r>
              <a:rPr lang="en-GB" dirty="0"/>
              <a:t>Commissioning Phase from 01 October to 31 January 2016</a:t>
            </a:r>
          </a:p>
          <a:p>
            <a:pPr lvl="0"/>
            <a:r>
              <a:rPr lang="en-GB" dirty="0" smtClean="0"/>
              <a:t>Roll </a:t>
            </a:r>
            <a:r>
              <a:rPr lang="en-GB" dirty="0" err="1"/>
              <a:t>eB</a:t>
            </a:r>
            <a:r>
              <a:rPr lang="en-GB" dirty="0"/>
              <a:t> out to each </a:t>
            </a:r>
            <a:r>
              <a:rPr lang="en-GB" dirty="0" smtClean="0"/>
              <a:t>Consortium</a:t>
            </a:r>
            <a:endParaRPr lang="en-GB" dirty="0"/>
          </a:p>
          <a:p>
            <a:pPr marL="742950" lvl="2" indent="-342900"/>
            <a:r>
              <a:rPr lang="en-GB" dirty="0"/>
              <a:t>This includes registration of new users and </a:t>
            </a:r>
            <a:r>
              <a:rPr lang="en-GB" dirty="0" smtClean="0"/>
              <a:t>defining training </a:t>
            </a:r>
            <a:r>
              <a:rPr lang="en-GB" dirty="0"/>
              <a:t>provision</a:t>
            </a:r>
          </a:p>
          <a:p>
            <a:pPr lvl="0"/>
            <a:r>
              <a:rPr lang="en-GB" dirty="0" smtClean="0"/>
              <a:t>Finalise hosting </a:t>
            </a:r>
            <a:r>
              <a:rPr lang="en-GB" dirty="0"/>
              <a:t>arrangements with </a:t>
            </a:r>
            <a:r>
              <a:rPr lang="en-GB" dirty="0" smtClean="0"/>
              <a:t>Bentley</a:t>
            </a:r>
            <a:endParaRPr lang="en-GB" dirty="0"/>
          </a:p>
          <a:p>
            <a:pPr lvl="0"/>
            <a:r>
              <a:rPr lang="en-GB" dirty="0"/>
              <a:t>Optimise </a:t>
            </a:r>
            <a:r>
              <a:rPr lang="en-GB" dirty="0" err="1"/>
              <a:t>eB</a:t>
            </a:r>
            <a:r>
              <a:rPr lang="en-GB" dirty="0"/>
              <a:t> </a:t>
            </a:r>
            <a:r>
              <a:rPr lang="en-GB" dirty="0" smtClean="0"/>
              <a:t>functionality</a:t>
            </a:r>
            <a:endParaRPr lang="en-GB" dirty="0"/>
          </a:p>
          <a:p>
            <a:pPr lvl="0"/>
            <a:r>
              <a:rPr lang="en-GB" dirty="0"/>
              <a:t>Conclude the data migration </a:t>
            </a:r>
            <a:r>
              <a:rPr lang="en-GB" dirty="0" smtClean="0"/>
              <a:t>activities</a:t>
            </a:r>
          </a:p>
          <a:p>
            <a:pPr lvl="0"/>
            <a:r>
              <a:rPr lang="en-GB" dirty="0" smtClean="0"/>
              <a:t>Align CM Plan and Procedures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392" y="5307586"/>
            <a:ext cx="8763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Tools: </a:t>
            </a:r>
            <a:r>
              <a:rPr lang="en-GB" dirty="0" err="1" smtClean="0"/>
              <a:t>eB</a:t>
            </a:r>
            <a:r>
              <a:rPr lang="en-GB" dirty="0" smtClean="0"/>
              <a:t> Implementation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392" y="5307586"/>
            <a:ext cx="876300" cy="11239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123" y="1230924"/>
            <a:ext cx="8378326" cy="4841198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Licensing </a:t>
            </a:r>
            <a:r>
              <a:rPr lang="en-GB" dirty="0"/>
              <a:t>open ended for </a:t>
            </a:r>
            <a:r>
              <a:rPr lang="en-GB" dirty="0" smtClean="0"/>
              <a:t>commissioning phase</a:t>
            </a:r>
          </a:p>
          <a:p>
            <a:pPr lvl="0"/>
            <a:r>
              <a:rPr lang="en-GB" dirty="0" smtClean="0"/>
              <a:t>From Feb 2016 licencing budget allows </a:t>
            </a:r>
            <a:r>
              <a:rPr lang="en-GB" dirty="0"/>
              <a:t>for </a:t>
            </a:r>
            <a:r>
              <a:rPr lang="en-GB" dirty="0" smtClean="0"/>
              <a:t>~30 </a:t>
            </a:r>
            <a:r>
              <a:rPr lang="en-GB" dirty="0"/>
              <a:t>users </a:t>
            </a:r>
            <a:r>
              <a:rPr lang="en-GB" dirty="0" smtClean="0"/>
              <a:t>and ~280 viewers</a:t>
            </a:r>
          </a:p>
          <a:p>
            <a:pPr lvl="0"/>
            <a:r>
              <a:rPr lang="en-GB" dirty="0" smtClean="0"/>
              <a:t>Paid by SKA Office</a:t>
            </a:r>
          </a:p>
          <a:p>
            <a:pPr lvl="0"/>
            <a:r>
              <a:rPr lang="en-GB" dirty="0" smtClean="0"/>
              <a:t>Bentley Agreement </a:t>
            </a:r>
            <a:r>
              <a:rPr lang="en-GB" dirty="0"/>
              <a:t>to be </a:t>
            </a:r>
            <a:r>
              <a:rPr lang="en-GB" dirty="0" smtClean="0"/>
              <a:t>finalised for </a:t>
            </a:r>
            <a:r>
              <a:rPr lang="en-GB" dirty="0" err="1" smtClean="0"/>
              <a:t>eB</a:t>
            </a:r>
            <a:r>
              <a:rPr lang="en-GB" dirty="0" smtClean="0"/>
              <a:t> Production System</a:t>
            </a:r>
          </a:p>
          <a:p>
            <a:pPr lvl="0"/>
            <a:r>
              <a:rPr lang="en-GB" dirty="0"/>
              <a:t>Current viewers list: </a:t>
            </a:r>
            <a:r>
              <a:rPr lang="en-GB" dirty="0" err="1" smtClean="0">
                <a:hlinkClick r:id="rId3"/>
              </a:rPr>
              <a:t>eB</a:t>
            </a:r>
            <a:r>
              <a:rPr lang="en-GB" dirty="0" smtClean="0">
                <a:hlinkClick r:id="rId3"/>
              </a:rPr>
              <a:t> User List</a:t>
            </a:r>
            <a:r>
              <a:rPr lang="en-GB" dirty="0" smtClean="0"/>
              <a:t> (72)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8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Procedures and Standards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529" y="5105030"/>
            <a:ext cx="1289594" cy="104647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1279" y="1421772"/>
            <a:ext cx="837832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Next priority:</a:t>
            </a:r>
          </a:p>
          <a:p>
            <a:pPr lvl="0"/>
            <a:r>
              <a:rPr lang="en-GB" dirty="0"/>
              <a:t>Align CM Processes and Standards </a:t>
            </a:r>
            <a:endParaRPr lang="en-GB" dirty="0" smtClean="0"/>
          </a:p>
          <a:p>
            <a:pPr lvl="0"/>
            <a:r>
              <a:rPr lang="en-GB" dirty="0" smtClean="0"/>
              <a:t>CM Plan</a:t>
            </a:r>
            <a:endParaRPr lang="en-GB" dirty="0"/>
          </a:p>
          <a:p>
            <a:r>
              <a:rPr lang="en-GB" dirty="0" smtClean="0"/>
              <a:t>DM Procedure</a:t>
            </a:r>
          </a:p>
          <a:p>
            <a:r>
              <a:rPr lang="en-GB" dirty="0" smtClean="0"/>
              <a:t>Change Procedure</a:t>
            </a:r>
          </a:p>
          <a:p>
            <a:r>
              <a:rPr lang="en-GB" dirty="0" smtClean="0"/>
              <a:t>CM Working Procedures (How to)</a:t>
            </a:r>
            <a:endParaRPr lang="en-GB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71" y="4943656"/>
            <a:ext cx="3573087" cy="1794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162" y="630070"/>
            <a:ext cx="754530" cy="8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Culture and People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06119" y="5133316"/>
            <a:ext cx="1333500" cy="8572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570" y="1546158"/>
            <a:ext cx="8685970" cy="4525963"/>
          </a:xfrm>
        </p:spPr>
        <p:txBody>
          <a:bodyPr/>
          <a:lstStyle/>
          <a:p>
            <a:r>
              <a:rPr lang="en-GB" dirty="0" smtClean="0"/>
              <a:t>Teamwork -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con-figure</a:t>
            </a:r>
          </a:p>
          <a:p>
            <a:r>
              <a:rPr lang="en-GB" dirty="0" smtClean="0"/>
              <a:t>Integration (</a:t>
            </a:r>
            <a:r>
              <a:rPr lang="en-GB" sz="2800" dirty="0" smtClean="0"/>
              <a:t>minimising islands of information</a:t>
            </a:r>
            <a:r>
              <a:rPr lang="en-GB" dirty="0" smtClean="0"/>
              <a:t>)</a:t>
            </a:r>
          </a:p>
          <a:p>
            <a:r>
              <a:rPr lang="en-GB" dirty="0" smtClean="0"/>
              <a:t>Sharing</a:t>
            </a:r>
          </a:p>
          <a:p>
            <a:r>
              <a:rPr lang="en-GB" dirty="0" smtClean="0"/>
              <a:t>Compliance with CM principles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0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CM Methodology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109216" y="1381959"/>
            <a:ext cx="6692278" cy="50495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CM Lifecycle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Physical Hierarchy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dirty="0" smtClean="0"/>
              <a:t>Administrative Hierarchy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Accommodating Change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Verification and Audits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8737" y="5484978"/>
            <a:ext cx="866775" cy="1123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3551" y="4506568"/>
            <a:ext cx="1352550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2299" y="3123986"/>
            <a:ext cx="990600" cy="1381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49063" y="2286379"/>
            <a:ext cx="914400" cy="1095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92" y="1075724"/>
            <a:ext cx="1647934" cy="11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CM Lifecycle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066" y="5255907"/>
            <a:ext cx="1647934" cy="1175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0" y="1141740"/>
            <a:ext cx="7221682" cy="53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this mean?</a:t>
            </a:r>
          </a:p>
          <a:p>
            <a:r>
              <a:rPr lang="en-GB" dirty="0" smtClean="0"/>
              <a:t>CM Challenge</a:t>
            </a:r>
          </a:p>
          <a:p>
            <a:r>
              <a:rPr lang="en-GB" dirty="0" smtClean="0"/>
              <a:t>CM Strategic Framework</a:t>
            </a:r>
          </a:p>
          <a:p>
            <a:r>
              <a:rPr lang="en-GB" dirty="0" smtClean="0"/>
              <a:t>CM Methodology</a:t>
            </a:r>
          </a:p>
          <a:p>
            <a:r>
              <a:rPr lang="en-GB" dirty="0" smtClean="0"/>
              <a:t>Q&amp;A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0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CMII Lifecycle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3" y="1239716"/>
            <a:ext cx="9267825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620" y="3223847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PDR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0790" y="5392616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CDR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620745">
            <a:off x="1953872" y="5269508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Procurement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959140" y="5348666"/>
            <a:ext cx="914400" cy="109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81" y="1141740"/>
            <a:ext cx="5645728" cy="527796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14072" y="538237"/>
            <a:ext cx="7468114" cy="61994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Physical (Structure) Hierarchy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93" y="1400175"/>
            <a:ext cx="4344783" cy="413047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930161" y="1569427"/>
            <a:ext cx="1698015" cy="367100"/>
          </a:xfrm>
          <a:prstGeom prst="rightArrow">
            <a:avLst/>
          </a:prstGeom>
          <a:gradFill>
            <a:gsLst>
              <a:gs pos="73000">
                <a:srgbClr val="FF5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TextBox 4"/>
          <p:cNvSpPr txBox="1"/>
          <p:nvPr/>
        </p:nvSpPr>
        <p:spPr>
          <a:xfrm>
            <a:off x="5618286" y="1624358"/>
            <a:ext cx="1127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Observatory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68676" y="2400339"/>
            <a:ext cx="1698015" cy="367100"/>
          </a:xfrm>
          <a:prstGeom prst="rightArrow">
            <a:avLst/>
          </a:prstGeom>
          <a:gradFill>
            <a:gsLst>
              <a:gs pos="7300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6056800" y="2455270"/>
            <a:ext cx="963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Telescope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12675" y="2760824"/>
            <a:ext cx="1698015" cy="367100"/>
          </a:xfrm>
          <a:prstGeom prst="rightArrow">
            <a:avLst/>
          </a:prstGeom>
          <a:gradFill>
            <a:gsLst>
              <a:gs pos="73000">
                <a:srgbClr val="FFCC6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6400799" y="2815756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Element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938195" y="3137805"/>
            <a:ext cx="1698015" cy="367100"/>
          </a:xfrm>
          <a:prstGeom prst="rightArrow">
            <a:avLst/>
          </a:prstGeom>
          <a:gradFill>
            <a:gsLst>
              <a:gs pos="73000">
                <a:srgbClr val="66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6626320" y="3192736"/>
            <a:ext cx="7809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Product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111205" y="2013478"/>
            <a:ext cx="1698015" cy="367100"/>
          </a:xfrm>
          <a:prstGeom prst="rightArrow">
            <a:avLst/>
          </a:prstGeom>
          <a:gradFill>
            <a:gsLst>
              <a:gs pos="73000">
                <a:srgbClr val="00CC6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3" name="TextBox 12"/>
          <p:cNvSpPr txBox="1"/>
          <p:nvPr/>
        </p:nvSpPr>
        <p:spPr>
          <a:xfrm>
            <a:off x="5799329" y="2068410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Location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1" y="1157802"/>
            <a:ext cx="21629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PDR PBS Submissions – Level of Control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7386" y="357187"/>
            <a:ext cx="10534650" cy="6143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158432" y="5530646"/>
            <a:ext cx="9144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673" y="521799"/>
            <a:ext cx="7692790" cy="619941"/>
          </a:xfrm>
        </p:spPr>
        <p:txBody>
          <a:bodyPr/>
          <a:lstStyle/>
          <a:p>
            <a:r>
              <a:rPr lang="en-GB" dirty="0" smtClean="0"/>
              <a:t>PBS under Configuration Management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18870" y="1383324"/>
            <a:ext cx="2564354" cy="2827222"/>
            <a:chOff x="3060597" y="481225"/>
            <a:chExt cx="2664541" cy="28241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3948" y="1831130"/>
              <a:ext cx="1344166" cy="1030051"/>
            </a:xfrm>
            <a:prstGeom prst="rect">
              <a:avLst/>
            </a:prstGeom>
          </p:spPr>
        </p:pic>
        <p:sp>
          <p:nvSpPr>
            <p:cNvPr id="7" name="Isosceles Triangle 6"/>
            <p:cNvSpPr/>
            <p:nvPr/>
          </p:nvSpPr>
          <p:spPr>
            <a:xfrm>
              <a:off x="3060597" y="481225"/>
              <a:ext cx="2573868" cy="2743200"/>
            </a:xfrm>
            <a:prstGeom prst="triangl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93648" y="2905249"/>
              <a:ext cx="263149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50" dirty="0"/>
                <a:t>PDR PBS Submissions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72145" y="1383323"/>
            <a:ext cx="5521577" cy="2724267"/>
            <a:chOff x="-2367183" y="3637358"/>
            <a:chExt cx="5877715" cy="2743200"/>
          </a:xfrm>
        </p:grpSpPr>
        <p:grpSp>
          <p:nvGrpSpPr>
            <p:cNvPr id="10" name="Group 9"/>
            <p:cNvGrpSpPr/>
            <p:nvPr/>
          </p:nvGrpSpPr>
          <p:grpSpPr>
            <a:xfrm>
              <a:off x="-2367183" y="5226470"/>
              <a:ext cx="3404979" cy="811279"/>
              <a:chOff x="-2367183" y="5226470"/>
              <a:chExt cx="3404979" cy="811279"/>
            </a:xfrm>
          </p:grpSpPr>
          <p:cxnSp>
            <p:nvCxnSpPr>
              <p:cNvPr id="16" name="Elbow Connector 15"/>
              <p:cNvCxnSpPr/>
              <p:nvPr/>
            </p:nvCxnSpPr>
            <p:spPr>
              <a:xfrm flipV="1">
                <a:off x="-2367183" y="5226470"/>
                <a:ext cx="3404979" cy="4"/>
              </a:xfrm>
              <a:prstGeom prst="bentConnector3">
                <a:avLst>
                  <a:gd name="adj1" fmla="val 55654"/>
                </a:avLst>
              </a:prstGeom>
              <a:ln w="539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44477" y="5640408"/>
                <a:ext cx="1458436" cy="397341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936665" y="3637358"/>
              <a:ext cx="2573867" cy="2743200"/>
              <a:chOff x="936665" y="3637358"/>
              <a:chExt cx="2573867" cy="27432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12145" y="4833464"/>
                <a:ext cx="1287762" cy="98682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154338" y="5889325"/>
                <a:ext cx="2138517" cy="329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dirty="0" smtClean="0"/>
                  <a:t>SKA Telescope PBS</a:t>
                </a:r>
                <a:endParaRPr lang="en-GB" sz="1350" dirty="0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936665" y="3637358"/>
                <a:ext cx="2573867" cy="2743200"/>
              </a:xfrm>
              <a:prstGeom prst="triangl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5486400" y="421054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reflect the updated PBS the Consortia are working on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11818" t="42000" r="18753" b="7848"/>
          <a:stretch/>
        </p:blipFill>
        <p:spPr>
          <a:xfrm>
            <a:off x="454599" y="4839209"/>
            <a:ext cx="2777621" cy="11286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4211" t="21416" r="31789" b="16643"/>
          <a:stretch/>
        </p:blipFill>
        <p:spPr>
          <a:xfrm>
            <a:off x="6078085" y="4882617"/>
            <a:ext cx="1477746" cy="15143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158432" y="5530646"/>
            <a:ext cx="9144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93" y="1400175"/>
            <a:ext cx="4344783" cy="413047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930161" y="1569427"/>
            <a:ext cx="1698015" cy="367100"/>
          </a:xfrm>
          <a:prstGeom prst="rightArrow">
            <a:avLst/>
          </a:prstGeom>
          <a:gradFill>
            <a:gsLst>
              <a:gs pos="73000">
                <a:srgbClr val="FF5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TextBox 4"/>
          <p:cNvSpPr txBox="1"/>
          <p:nvPr/>
        </p:nvSpPr>
        <p:spPr>
          <a:xfrm>
            <a:off x="5618286" y="1624358"/>
            <a:ext cx="1127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Observatory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68676" y="2400339"/>
            <a:ext cx="1698015" cy="367100"/>
          </a:xfrm>
          <a:prstGeom prst="rightArrow">
            <a:avLst/>
          </a:prstGeom>
          <a:gradFill>
            <a:gsLst>
              <a:gs pos="7300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6056800" y="2455270"/>
            <a:ext cx="963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Telescope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12675" y="2760824"/>
            <a:ext cx="1698015" cy="367100"/>
          </a:xfrm>
          <a:prstGeom prst="rightArrow">
            <a:avLst/>
          </a:prstGeom>
          <a:gradFill>
            <a:gsLst>
              <a:gs pos="73000">
                <a:srgbClr val="FFCC6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6400799" y="2815756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Element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938195" y="3137805"/>
            <a:ext cx="1698015" cy="367100"/>
          </a:xfrm>
          <a:prstGeom prst="rightArrow">
            <a:avLst/>
          </a:prstGeom>
          <a:gradFill>
            <a:gsLst>
              <a:gs pos="73000">
                <a:srgbClr val="66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6626320" y="3192736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smtClean="0"/>
              <a:t>Sub Element</a:t>
            </a:r>
            <a:endParaRPr lang="en-GB" sz="1350" dirty="0"/>
          </a:p>
        </p:txBody>
      </p:sp>
      <p:sp>
        <p:nvSpPr>
          <p:cNvPr id="12" name="Right Arrow 11"/>
          <p:cNvSpPr/>
          <p:nvPr/>
        </p:nvSpPr>
        <p:spPr>
          <a:xfrm>
            <a:off x="4111205" y="2013478"/>
            <a:ext cx="1698015" cy="367100"/>
          </a:xfrm>
          <a:prstGeom prst="rightArrow">
            <a:avLst/>
          </a:prstGeom>
          <a:gradFill>
            <a:gsLst>
              <a:gs pos="73000">
                <a:srgbClr val="00CC6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3" name="TextBox 12"/>
          <p:cNvSpPr txBox="1"/>
          <p:nvPr/>
        </p:nvSpPr>
        <p:spPr>
          <a:xfrm>
            <a:off x="5799329" y="2068410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Location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959140" y="5348666"/>
            <a:ext cx="914400" cy="1095375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6276872" cy="619941"/>
          </a:xfrm>
        </p:spPr>
        <p:txBody>
          <a:bodyPr/>
          <a:lstStyle/>
          <a:p>
            <a:r>
              <a:rPr lang="en-GB" dirty="0" smtClean="0"/>
              <a:t>PBS under CM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6276872" cy="619941"/>
          </a:xfrm>
        </p:spPr>
        <p:txBody>
          <a:bodyPr/>
          <a:lstStyle/>
          <a:p>
            <a:r>
              <a:rPr lang="en-GB" dirty="0" smtClean="0"/>
              <a:t>PBS Example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5846" y="1235768"/>
            <a:ext cx="4314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PBS designed to:</a:t>
            </a:r>
          </a:p>
          <a:p>
            <a:r>
              <a:rPr lang="en-GB" dirty="0"/>
              <a:t>a) </a:t>
            </a:r>
            <a:r>
              <a:rPr lang="en-GB" dirty="0" smtClean="0"/>
              <a:t>progress integration,</a:t>
            </a:r>
            <a:endParaRPr lang="en-GB" dirty="0"/>
          </a:p>
          <a:p>
            <a:r>
              <a:rPr lang="en-GB" dirty="0"/>
              <a:t>b) align with the Functional Analysis,</a:t>
            </a:r>
          </a:p>
          <a:p>
            <a:r>
              <a:rPr lang="en-GB" dirty="0"/>
              <a:t>c) facilitate requirements flow-down,</a:t>
            </a:r>
          </a:p>
          <a:p>
            <a:r>
              <a:rPr lang="en-GB" dirty="0"/>
              <a:t>d) facilitate document mapping to items, </a:t>
            </a:r>
            <a:r>
              <a:rPr lang="en-GB" dirty="0" smtClean="0"/>
              <a:t>e</a:t>
            </a:r>
            <a:r>
              <a:rPr lang="en-GB" dirty="0"/>
              <a:t>) incorporate work done by Consortia subsequent to PDR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Andrea Cremonini </a:t>
            </a:r>
            <a:r>
              <a:rPr lang="en-GB" dirty="0" smtClean="0"/>
              <a:t>is facilitated the changes to MID</a:t>
            </a:r>
          </a:p>
          <a:p>
            <a:endParaRPr lang="en-GB" dirty="0" smtClean="0"/>
          </a:p>
          <a:p>
            <a:r>
              <a:rPr lang="en-GB" dirty="0" smtClean="0"/>
              <a:t>Maria-Grazia Labate </a:t>
            </a:r>
            <a:r>
              <a:rPr lang="en-GB" dirty="0"/>
              <a:t>is </a:t>
            </a:r>
            <a:r>
              <a:rPr lang="en-GB" dirty="0" smtClean="0"/>
              <a:t>facilitated the </a:t>
            </a:r>
            <a:r>
              <a:rPr lang="en-GB" dirty="0"/>
              <a:t>changes to </a:t>
            </a:r>
            <a:r>
              <a:rPr lang="en-GB" dirty="0" smtClean="0"/>
              <a:t>LOW</a:t>
            </a:r>
          </a:p>
          <a:p>
            <a:endParaRPr lang="en-GB" dirty="0"/>
          </a:p>
          <a:p>
            <a:r>
              <a:rPr lang="en-GB" i="1" dirty="0" smtClean="0">
                <a:solidFill>
                  <a:schemeClr val="accent6"/>
                </a:solidFill>
              </a:rPr>
              <a:t>Change Notes to be finalised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959140" y="5348666"/>
            <a:ext cx="914400" cy="1095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39" y="0"/>
            <a:ext cx="475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Administrative Hierarchy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87679" y="5173603"/>
            <a:ext cx="990600" cy="1381125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60964" y="1215581"/>
            <a:ext cx="8411044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Allow for different views</a:t>
            </a:r>
          </a:p>
          <a:p>
            <a:r>
              <a:rPr lang="en-GB" sz="2800" dirty="0" smtClean="0"/>
              <a:t>Grouping of non-physical items</a:t>
            </a:r>
          </a:p>
          <a:p>
            <a:r>
              <a:rPr lang="en-GB" sz="2800" dirty="0" smtClean="0"/>
              <a:t>Accommodate WBS views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94" y="2778369"/>
            <a:ext cx="6419742" cy="41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87679" y="5173603"/>
            <a:ext cx="990600" cy="1381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" y="0"/>
            <a:ext cx="7244862" cy="68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54353" y="5240278"/>
            <a:ext cx="1352550" cy="8858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Accommodating Change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964" y="1487621"/>
            <a:ext cx="8378326" cy="4525963"/>
          </a:xfrm>
        </p:spPr>
        <p:txBody>
          <a:bodyPr/>
          <a:lstStyle/>
          <a:p>
            <a:r>
              <a:rPr lang="en-GB" dirty="0" smtClean="0"/>
              <a:t>Levels of change:</a:t>
            </a:r>
          </a:p>
          <a:p>
            <a:pPr lvl="1"/>
            <a:r>
              <a:rPr lang="en-GB" dirty="0" smtClean="0"/>
              <a:t>Revision Changes </a:t>
            </a:r>
          </a:p>
          <a:p>
            <a:pPr lvl="1"/>
            <a:r>
              <a:rPr lang="en-GB" dirty="0" smtClean="0"/>
              <a:t>Change Notes</a:t>
            </a:r>
          </a:p>
          <a:p>
            <a:pPr lvl="1"/>
            <a:r>
              <a:rPr lang="en-GB" dirty="0" smtClean="0"/>
              <a:t>Engineering Change Proposals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Impacts Assessment</a:t>
            </a:r>
          </a:p>
          <a:p>
            <a:r>
              <a:rPr lang="en-GB" dirty="0" smtClean="0"/>
              <a:t>All Changes to be managed in </a:t>
            </a:r>
            <a:r>
              <a:rPr lang="en-GB" dirty="0" err="1" smtClean="0"/>
              <a:t>eB</a:t>
            </a:r>
            <a:endParaRPr lang="en-GB" dirty="0" smtClean="0"/>
          </a:p>
          <a:p>
            <a:r>
              <a:rPr lang="en-GB" dirty="0"/>
              <a:t>Segmentation of responsibility regarding </a:t>
            </a:r>
            <a:r>
              <a:rPr lang="en-GB" dirty="0" smtClean="0"/>
              <a:t>ECPs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7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54353" y="5252001"/>
            <a:ext cx="1352550" cy="8858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3" y="0"/>
            <a:ext cx="49335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1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260764"/>
            <a:ext cx="8378326" cy="48113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1800" dirty="0" smtClean="0"/>
          </a:p>
          <a:p>
            <a:pPr marL="0" lvl="0" indent="0">
              <a:buNone/>
            </a:pPr>
            <a:r>
              <a:rPr lang="en-GB" sz="2000" b="1" dirty="0" smtClean="0"/>
              <a:t>Configuration</a:t>
            </a: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tx2"/>
                </a:solidFill>
              </a:rPr>
              <a:t>Configuration </a:t>
            </a:r>
            <a:r>
              <a:rPr lang="en-GB" sz="1800" dirty="0">
                <a:solidFill>
                  <a:schemeClr val="tx2"/>
                </a:solidFill>
              </a:rPr>
              <a:t>is the </a:t>
            </a:r>
            <a:r>
              <a:rPr lang="en-GB" sz="1800" dirty="0">
                <a:solidFill>
                  <a:srgbClr val="FF0000"/>
                </a:solidFill>
              </a:rPr>
              <a:t>functional</a:t>
            </a:r>
            <a:r>
              <a:rPr lang="en-GB" sz="1800" dirty="0">
                <a:solidFill>
                  <a:schemeClr val="tx2"/>
                </a:solidFill>
              </a:rPr>
              <a:t> and </a:t>
            </a:r>
            <a:r>
              <a:rPr lang="en-GB" sz="1800" dirty="0">
                <a:solidFill>
                  <a:srgbClr val="FF0000"/>
                </a:solidFill>
              </a:rPr>
              <a:t>physical characteristics </a:t>
            </a:r>
            <a:r>
              <a:rPr lang="en-GB" sz="1800" dirty="0">
                <a:solidFill>
                  <a:schemeClr val="tx2"/>
                </a:solidFill>
              </a:rPr>
              <a:t>of existing or planned hardware, firmware, software or a combination thereof as </a:t>
            </a:r>
            <a:r>
              <a:rPr lang="en-GB" sz="1800" dirty="0">
                <a:solidFill>
                  <a:srgbClr val="FF0000"/>
                </a:solidFill>
              </a:rPr>
              <a:t>set forth in technical documentation</a:t>
            </a:r>
            <a:r>
              <a:rPr lang="en-GB" sz="1800" dirty="0">
                <a:solidFill>
                  <a:schemeClr val="tx2"/>
                </a:solidFill>
              </a:rPr>
              <a:t> and ultimately </a:t>
            </a:r>
            <a:r>
              <a:rPr lang="en-GB" sz="1800" dirty="0">
                <a:solidFill>
                  <a:srgbClr val="FF0000"/>
                </a:solidFill>
              </a:rPr>
              <a:t>achieved in a </a:t>
            </a:r>
            <a:r>
              <a:rPr lang="en-GB" sz="1800" dirty="0" smtClean="0">
                <a:solidFill>
                  <a:srgbClr val="FF0000"/>
                </a:solidFill>
              </a:rPr>
              <a:t>product</a:t>
            </a:r>
            <a:r>
              <a:rPr lang="en-GB" sz="1800" dirty="0" smtClean="0">
                <a:solidFill>
                  <a:schemeClr val="tx2"/>
                </a:solidFill>
              </a:rPr>
              <a:t>.</a:t>
            </a:r>
          </a:p>
          <a:p>
            <a:pPr marL="0" lvl="0" indent="0">
              <a:buNone/>
            </a:pPr>
            <a:endParaRPr lang="en-GB" sz="14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n-GB" sz="14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000" b="1" dirty="0"/>
              <a:t>Configuration Management (CM)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Configuration Management is a management activity that </a:t>
            </a:r>
            <a:r>
              <a:rPr lang="en-GB" sz="1800" dirty="0">
                <a:solidFill>
                  <a:srgbClr val="FF0000"/>
                </a:solidFill>
              </a:rPr>
              <a:t>applies technical and administrative direction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 over the life cycle of a </a:t>
            </a:r>
            <a:r>
              <a:rPr lang="en-GB" sz="1800" dirty="0">
                <a:solidFill>
                  <a:srgbClr val="FF0000"/>
                </a:solidFill>
              </a:rPr>
              <a:t>product, its configuration items, and related product configuration information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GB" sz="1800" i="1" dirty="0">
                <a:solidFill>
                  <a:schemeClr val="accent5">
                    <a:lumMod val="75000"/>
                  </a:schemeClr>
                </a:solidFill>
              </a:rPr>
              <a:t>(ISO 10007:2003)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  It manifests as coordinated activities to direct and control configuration.</a:t>
            </a:r>
          </a:p>
          <a:p>
            <a:pPr marL="0" lvl="0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162054" cy="619941"/>
          </a:xfrm>
        </p:spPr>
        <p:txBody>
          <a:bodyPr/>
          <a:lstStyle/>
          <a:p>
            <a:r>
              <a:rPr lang="en-GB" dirty="0" smtClean="0"/>
              <a:t>CM Definition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SKA C&amp;DM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3" y="521799"/>
            <a:ext cx="7781551" cy="619941"/>
          </a:xfrm>
        </p:spPr>
        <p:txBody>
          <a:bodyPr/>
          <a:lstStyle/>
          <a:p>
            <a:r>
              <a:rPr lang="en-GB" dirty="0" smtClean="0"/>
              <a:t>Segmentation of Responsibility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SKA C&amp;DM Matters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85" y="1629369"/>
            <a:ext cx="4454191" cy="4744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0235" y="2281438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Telescope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51738" y="1236409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LFAA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53750" y="297727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62511" y="469043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CSP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43915" y="1034936"/>
            <a:ext cx="5592892" cy="1989059"/>
            <a:chOff x="3643915" y="1034936"/>
            <a:chExt cx="5592892" cy="1989059"/>
          </a:xfrm>
        </p:grpSpPr>
        <p:sp>
          <p:nvSpPr>
            <p:cNvPr id="12" name="Oval 11"/>
            <p:cNvSpPr/>
            <p:nvPr/>
          </p:nvSpPr>
          <p:spPr>
            <a:xfrm>
              <a:off x="3643915" y="1034936"/>
              <a:ext cx="3278909" cy="1989059"/>
            </a:xfrm>
            <a:prstGeom prst="ellipse">
              <a:avLst/>
            </a:prstGeom>
            <a:noFill/>
            <a:ln w="28575">
              <a:solidFill>
                <a:srgbClr val="FF0000">
                  <a:alpha val="9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87473" y="1844799"/>
              <a:ext cx="22493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Intra-Consortia ECP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	</a:t>
              </a:r>
              <a:r>
                <a:rPr lang="en-GB" sz="2400" dirty="0" smtClean="0">
                  <a:solidFill>
                    <a:srgbClr val="FF0000"/>
                  </a:solidFill>
                </a:rPr>
                <a:t>(Class 2)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61300" y="1029404"/>
            <a:ext cx="5782700" cy="3782741"/>
            <a:chOff x="3361300" y="1029404"/>
            <a:chExt cx="5782700" cy="3782741"/>
          </a:xfrm>
        </p:grpSpPr>
        <p:sp>
          <p:nvSpPr>
            <p:cNvPr id="15" name="Oval 14"/>
            <p:cNvSpPr/>
            <p:nvPr/>
          </p:nvSpPr>
          <p:spPr>
            <a:xfrm>
              <a:off x="3361300" y="1029404"/>
              <a:ext cx="3561523" cy="3782741"/>
            </a:xfrm>
            <a:prstGeom prst="ellipse">
              <a:avLst/>
            </a:prstGeom>
            <a:noFill/>
            <a:ln w="28575">
              <a:solidFill>
                <a:srgbClr val="00B0F0">
                  <a:alpha val="9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94666" y="3271738"/>
              <a:ext cx="22493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Inter-Consortia ECP</a:t>
              </a:r>
            </a:p>
            <a:p>
              <a:r>
                <a:rPr lang="en-GB" dirty="0" smtClean="0">
                  <a:solidFill>
                    <a:srgbClr val="00B0F0"/>
                  </a:solidFill>
                </a:rPr>
                <a:t>	</a:t>
              </a:r>
              <a:r>
                <a:rPr lang="en-GB" sz="2400" dirty="0" smtClean="0">
                  <a:solidFill>
                    <a:srgbClr val="00B0F0"/>
                  </a:solidFill>
                </a:rPr>
                <a:t>(Class 1)</a:t>
              </a:r>
              <a:endParaRPr lang="en-GB" sz="2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5855" y="907699"/>
            <a:ext cx="8227080" cy="5382264"/>
            <a:chOff x="775855" y="907699"/>
            <a:chExt cx="8227080" cy="5382264"/>
          </a:xfrm>
        </p:grpSpPr>
        <p:sp>
          <p:nvSpPr>
            <p:cNvPr id="17" name="Oval 16"/>
            <p:cNvSpPr/>
            <p:nvPr/>
          </p:nvSpPr>
          <p:spPr>
            <a:xfrm>
              <a:off x="775855" y="907699"/>
              <a:ext cx="6382065" cy="2220956"/>
            </a:xfrm>
            <a:prstGeom prst="ellipse">
              <a:avLst/>
            </a:prstGeom>
            <a:noFill/>
            <a:ln w="28575">
              <a:solidFill>
                <a:srgbClr val="00B050">
                  <a:alpha val="9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94666" y="1158100"/>
              <a:ext cx="21082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System Level ECP</a:t>
              </a:r>
            </a:p>
            <a:p>
              <a:r>
                <a:rPr lang="en-GB" dirty="0" smtClean="0">
                  <a:solidFill>
                    <a:srgbClr val="00B050"/>
                  </a:solidFill>
                </a:rPr>
                <a:t>	</a:t>
              </a:r>
              <a:r>
                <a:rPr lang="en-GB" sz="2400" dirty="0" smtClean="0">
                  <a:solidFill>
                    <a:srgbClr val="00B050"/>
                  </a:solidFill>
                </a:rPr>
                <a:t>(Class 1)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28255" y="1060098"/>
              <a:ext cx="6382065" cy="5229865"/>
            </a:xfrm>
            <a:prstGeom prst="ellipse">
              <a:avLst/>
            </a:prstGeom>
            <a:noFill/>
            <a:ln w="28575">
              <a:solidFill>
                <a:srgbClr val="00B050">
                  <a:alpha val="9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754353" y="5240278"/>
            <a:ext cx="13525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260765"/>
            <a:ext cx="8378326" cy="18853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600" b="1" dirty="0" smtClean="0"/>
              <a:t>Traditional CM: Configuration </a:t>
            </a:r>
            <a:r>
              <a:rPr lang="en-GB" sz="1600" b="1" dirty="0"/>
              <a:t>Baseline</a:t>
            </a:r>
            <a:endParaRPr lang="en-GB" sz="1600" dirty="0"/>
          </a:p>
          <a:p>
            <a:pPr marL="0" indent="0" algn="just">
              <a:buNone/>
            </a:pPr>
            <a:r>
              <a:rPr lang="en-GB" sz="1600" dirty="0"/>
              <a:t>An approved set of </a:t>
            </a:r>
            <a:r>
              <a:rPr lang="en-GB" sz="1600" dirty="0">
                <a:solidFill>
                  <a:srgbClr val="0070C0"/>
                </a:solidFill>
              </a:rPr>
              <a:t>functional and physical characteristics </a:t>
            </a:r>
            <a:r>
              <a:rPr lang="en-GB" sz="1600" dirty="0"/>
              <a:t>describing a product and </a:t>
            </a:r>
            <a:r>
              <a:rPr lang="en-GB" sz="1600" dirty="0">
                <a:solidFill>
                  <a:srgbClr val="0070C0"/>
                </a:solidFill>
              </a:rPr>
              <a:t>as documented</a:t>
            </a:r>
            <a:r>
              <a:rPr lang="en-GB" sz="1600" dirty="0"/>
              <a:t> in a data pack </a:t>
            </a:r>
            <a:r>
              <a:rPr lang="en-GB" sz="1600" dirty="0">
                <a:solidFill>
                  <a:srgbClr val="0070C0"/>
                </a:solidFill>
              </a:rPr>
              <a:t>at a specified point in time</a:t>
            </a:r>
            <a:r>
              <a:rPr lang="en-GB" sz="1600" dirty="0"/>
              <a:t>.  A Configuration Baseline consolidates the results from a preceding phase that has been formally reviewed and agreed on, and which forms the </a:t>
            </a:r>
            <a:r>
              <a:rPr lang="en-GB" sz="1600" dirty="0">
                <a:solidFill>
                  <a:srgbClr val="0070C0"/>
                </a:solidFill>
              </a:rPr>
              <a:t>point of departure </a:t>
            </a:r>
            <a:r>
              <a:rPr lang="en-GB" sz="1600" dirty="0"/>
              <a:t>for the succeeding phase.  A </a:t>
            </a:r>
            <a:r>
              <a:rPr lang="en-GB" sz="1600" dirty="0" smtClean="0"/>
              <a:t>Configuration </a:t>
            </a:r>
            <a:r>
              <a:rPr lang="en-GB" sz="1600" dirty="0"/>
              <a:t>Baseline can be changed only through </a:t>
            </a:r>
            <a:r>
              <a:rPr lang="en-GB" sz="1600" dirty="0">
                <a:solidFill>
                  <a:srgbClr val="0070C0"/>
                </a:solidFill>
              </a:rPr>
              <a:t>formal change control </a:t>
            </a:r>
            <a:r>
              <a:rPr lang="en-GB" sz="1600" dirty="0"/>
              <a:t>procedures</a:t>
            </a:r>
            <a:r>
              <a:rPr lang="en-GB" sz="1600" dirty="0" smtClean="0"/>
              <a:t>.</a:t>
            </a:r>
          </a:p>
          <a:p>
            <a:pPr marL="0" indent="0" algn="just">
              <a:buNone/>
            </a:pPr>
            <a:endParaRPr lang="en-GB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162054" cy="619941"/>
          </a:xfrm>
        </p:spPr>
        <p:txBody>
          <a:bodyPr/>
          <a:lstStyle/>
          <a:p>
            <a:r>
              <a:rPr lang="en-GB" dirty="0" smtClean="0"/>
              <a:t>CM Baselines - Definition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SKA C&amp;DM Matters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58123" y="3484423"/>
            <a:ext cx="8378326" cy="1885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600" b="1" dirty="0" smtClean="0"/>
              <a:t>CMII:  As-Planned As Approved Baselines</a:t>
            </a:r>
            <a:endParaRPr lang="en-GB" sz="1600" dirty="0" smtClean="0"/>
          </a:p>
          <a:p>
            <a:pPr marL="0" indent="0" algn="just">
              <a:buFont typeface="Arial"/>
              <a:buNone/>
            </a:pPr>
            <a:r>
              <a:rPr lang="en-GB" sz="1600" dirty="0" smtClean="0"/>
              <a:t>An approved set of </a:t>
            </a:r>
            <a:r>
              <a:rPr lang="en-GB" sz="1600" dirty="0" smtClean="0">
                <a:solidFill>
                  <a:srgbClr val="0070C0"/>
                </a:solidFill>
              </a:rPr>
              <a:t>functional and physical characteristics </a:t>
            </a:r>
            <a:r>
              <a:rPr lang="en-GB" sz="1600" dirty="0" smtClean="0"/>
              <a:t>describing a product and </a:t>
            </a:r>
            <a:r>
              <a:rPr lang="en-GB" sz="1600" dirty="0" smtClean="0">
                <a:solidFill>
                  <a:srgbClr val="0070C0"/>
                </a:solidFill>
              </a:rPr>
              <a:t>as documented</a:t>
            </a:r>
            <a:r>
              <a:rPr lang="en-GB" sz="1600" dirty="0" smtClean="0"/>
              <a:t> in a data pack </a:t>
            </a:r>
            <a:r>
              <a:rPr lang="en-GB" sz="1600" dirty="0" smtClean="0">
                <a:solidFill>
                  <a:srgbClr val="0070C0"/>
                </a:solidFill>
              </a:rPr>
              <a:t>at a specified point in time</a:t>
            </a:r>
            <a:r>
              <a:rPr lang="en-GB" sz="1600" dirty="0" smtClean="0"/>
              <a:t>. </a:t>
            </a:r>
            <a:r>
              <a:rPr lang="en-GB" sz="1600" dirty="0" smtClean="0">
                <a:solidFill>
                  <a:srgbClr val="FF0000"/>
                </a:solidFill>
              </a:rPr>
              <a:t>This is a rolling baseline (As-Planned / As-Designed) as changes are approved and implemented.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54353" y="5240278"/>
            <a:ext cx="13525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162054" cy="619941"/>
          </a:xfrm>
        </p:spPr>
        <p:txBody>
          <a:bodyPr/>
          <a:lstStyle/>
          <a:p>
            <a:r>
              <a:rPr lang="en-GB" dirty="0" smtClean="0"/>
              <a:t>What does this PDR Development Baseline look like?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SKA C&amp;DM Matters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54353" y="5240278"/>
            <a:ext cx="1352550" cy="88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184" y="1626576"/>
            <a:ext cx="9510826" cy="52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2348" y="521799"/>
            <a:ext cx="7528667" cy="619941"/>
          </a:xfrm>
        </p:spPr>
        <p:txBody>
          <a:bodyPr/>
          <a:lstStyle/>
          <a:p>
            <a:r>
              <a:rPr lang="en-GB" dirty="0" smtClean="0"/>
              <a:t>Alternative view for a Baseline Report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SKA C&amp;DM Matters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54353" y="5240278"/>
            <a:ext cx="1352550" cy="885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5" y="1141740"/>
            <a:ext cx="9122219" cy="56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Verification and Audits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964" y="1487621"/>
            <a:ext cx="8378326" cy="4525963"/>
          </a:xfrm>
        </p:spPr>
        <p:txBody>
          <a:bodyPr/>
          <a:lstStyle/>
          <a:p>
            <a:r>
              <a:rPr lang="en-GB" dirty="0" smtClean="0"/>
              <a:t>Data Quality Verification</a:t>
            </a:r>
          </a:p>
          <a:p>
            <a:r>
              <a:rPr lang="en-GB" dirty="0" smtClean="0"/>
              <a:t>Completeness of Information</a:t>
            </a:r>
          </a:p>
          <a:p>
            <a:r>
              <a:rPr lang="en-GB" dirty="0" smtClean="0"/>
              <a:t>Functional Configuration Audits</a:t>
            </a:r>
          </a:p>
          <a:p>
            <a:r>
              <a:rPr lang="en-GB" dirty="0" smtClean="0"/>
              <a:t>Physical Configuration Audits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57666" y="5465982"/>
            <a:ext cx="8667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next? Longer Term</a:t>
            </a:r>
            <a:endParaRPr lang="en-GB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8123" y="1299808"/>
            <a:ext cx="8378326" cy="31663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Align and improve Procedures and CM Plan</a:t>
            </a:r>
          </a:p>
          <a:p>
            <a:r>
              <a:rPr lang="en-GB" sz="2800" dirty="0"/>
              <a:t>Roll out  to </a:t>
            </a:r>
            <a:r>
              <a:rPr lang="en-GB" sz="2800" dirty="0" smtClean="0"/>
              <a:t>Consortia</a:t>
            </a:r>
          </a:p>
          <a:p>
            <a:r>
              <a:rPr lang="en-GB" sz="2800" dirty="0" smtClean="0"/>
              <a:t>Training</a:t>
            </a:r>
          </a:p>
          <a:p>
            <a:r>
              <a:rPr lang="en-GB" sz="2800" dirty="0" smtClean="0"/>
              <a:t>CM process Implementation</a:t>
            </a:r>
          </a:p>
          <a:p>
            <a:r>
              <a:rPr lang="en-GB" sz="2800" dirty="0" smtClean="0"/>
              <a:t>Please come tomorrow to </a:t>
            </a:r>
            <a:r>
              <a:rPr lang="en-GB" sz="2800" dirty="0" smtClean="0"/>
              <a:t>confirm </a:t>
            </a:r>
            <a:r>
              <a:rPr lang="en-GB" sz="2800" dirty="0" err="1" smtClean="0"/>
              <a:t>eB</a:t>
            </a:r>
            <a:r>
              <a:rPr lang="en-GB" sz="2800" dirty="0" smtClean="0"/>
              <a:t> access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212" y="4173570"/>
            <a:ext cx="5524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400" dirty="0" smtClean="0"/>
              <a:t>CM Q&amp;A </a:t>
            </a:r>
            <a:r>
              <a:rPr lang="en-GB" sz="2400" dirty="0"/>
              <a:t>Wednesday 14h00 to 17h00 CM Q&amp;A (Salon C)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23" y="3979824"/>
            <a:ext cx="2809875" cy="2409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06900" y="47710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Configuration Management is a key part of the project puzzle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02525" y="2357093"/>
            <a:ext cx="6399070" cy="3938199"/>
            <a:chOff x="4033207" y="2217868"/>
            <a:chExt cx="4886325" cy="25431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207" y="2217868"/>
              <a:ext cx="4886325" cy="254317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116106" y="2732862"/>
              <a:ext cx="1095768" cy="202818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260764"/>
            <a:ext cx="6300585" cy="340502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800" dirty="0" smtClean="0"/>
              <a:t>‘Configuration’ meaning (1550s)</a:t>
            </a:r>
          </a:p>
          <a:p>
            <a:pPr marL="0" lvl="0" indent="0">
              <a:buNone/>
            </a:pPr>
            <a:r>
              <a:rPr lang="en-GB" sz="3300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‘To fashion after a pattern’</a:t>
            </a:r>
            <a:endParaRPr lang="en-GB" sz="3300" i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0" lvl="0" indent="0">
              <a:buNone/>
            </a:pPr>
            <a:endParaRPr lang="en-GB" sz="3300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lvl="0" indent="0">
              <a:buNone/>
            </a:pPr>
            <a:r>
              <a:rPr lang="en-GB" sz="33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SHAPE TOGETHER</a:t>
            </a:r>
          </a:p>
          <a:p>
            <a:pPr marL="0" lvl="0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What does it mean?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What does it mean?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4" y="1141740"/>
            <a:ext cx="4868762" cy="5769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0521" y="2565516"/>
            <a:ext cx="328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Making things </a:t>
            </a:r>
            <a:r>
              <a:rPr lang="en-GB" sz="36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explicit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3550" y="4108290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Clear</a:t>
            </a:r>
            <a:endParaRPr lang="en-GB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7150" y="4757858"/>
            <a:ext cx="1955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Concise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7182232" y="5309212"/>
            <a:ext cx="1800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/>
                <a:solidFill>
                  <a:schemeClr val="accent3"/>
                </a:solidFill>
                <a:effectLst/>
              </a:rPr>
              <a:t>Valid</a:t>
            </a:r>
            <a:endParaRPr lang="en-GB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0578" y="1598663"/>
            <a:ext cx="3627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Then </a:t>
            </a:r>
            <a:r>
              <a:rPr lang="en-GB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a miracle occurs</a:t>
            </a:r>
            <a:r>
              <a:rPr lang="en-GB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….</a:t>
            </a:r>
            <a:endParaRPr lang="en-GB" sz="24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53508" y="1791308"/>
            <a:ext cx="2256692" cy="1335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What does it mean?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69" y="3322416"/>
            <a:ext cx="3877271" cy="3563668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23169" y="1141740"/>
            <a:ext cx="8378326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Making things explicit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Clear, Concise and Valid requirements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set of approved information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0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" y="1066799"/>
            <a:ext cx="8112363" cy="5767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8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7468114" cy="619941"/>
          </a:xfrm>
        </p:spPr>
        <p:txBody>
          <a:bodyPr/>
          <a:lstStyle/>
          <a:p>
            <a:r>
              <a:rPr lang="en-GB" dirty="0" smtClean="0"/>
              <a:t>What does it mean?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Engineering Meeting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69" y="3322416"/>
            <a:ext cx="3877271" cy="3563668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23169" y="1141740"/>
            <a:ext cx="8378326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Systematically increasing the level of control (rigor)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change impact across boundaries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Accommodate change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long term focus</a:t>
            </a:r>
          </a:p>
          <a:p>
            <a:pPr marL="0" indent="0">
              <a:buNone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4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CM Challenge – Long Term</a:t>
            </a:r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1051627" y="1251603"/>
            <a:ext cx="7117259" cy="4548604"/>
            <a:chOff x="601166" y="1428750"/>
            <a:chExt cx="7117259" cy="4548604"/>
          </a:xfrm>
        </p:grpSpPr>
        <p:grpSp>
          <p:nvGrpSpPr>
            <p:cNvPr id="5" name="Group 45"/>
            <p:cNvGrpSpPr/>
            <p:nvPr/>
          </p:nvGrpSpPr>
          <p:grpSpPr>
            <a:xfrm>
              <a:off x="1571625" y="1428750"/>
              <a:ext cx="4725988" cy="965200"/>
              <a:chOff x="1571625" y="1428750"/>
              <a:chExt cx="4725988" cy="965200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71625" y="1428750"/>
                <a:ext cx="4725988" cy="606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 Box 4"/>
              <p:cNvSpPr txBox="1">
                <a:spLocks noChangeArrowheads="1"/>
              </p:cNvSpPr>
              <p:nvPr/>
            </p:nvSpPr>
            <p:spPr bwMode="auto">
              <a:xfrm>
                <a:off x="2479675" y="1527175"/>
                <a:ext cx="29130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Tahoma" pitchFamily="34" charset="0"/>
                  </a:rPr>
                  <a:t>Design Requirements</a:t>
                </a:r>
              </a:p>
            </p:txBody>
          </p:sp>
          <p:sp>
            <p:nvSpPr>
              <p:cNvPr id="34" name="Text Box 5"/>
              <p:cNvSpPr txBox="1">
                <a:spLocks noChangeArrowheads="1"/>
              </p:cNvSpPr>
              <p:nvPr/>
            </p:nvSpPr>
            <p:spPr bwMode="auto">
              <a:xfrm>
                <a:off x="2819400" y="2057400"/>
                <a:ext cx="21336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“As Designed”</a:t>
                </a:r>
              </a:p>
            </p:txBody>
          </p:sp>
        </p:grpSp>
        <p:grpSp>
          <p:nvGrpSpPr>
            <p:cNvPr id="7" name="Group 47"/>
            <p:cNvGrpSpPr/>
            <p:nvPr/>
          </p:nvGrpSpPr>
          <p:grpSpPr>
            <a:xfrm>
              <a:off x="5645151" y="2133600"/>
              <a:ext cx="2073274" cy="3843754"/>
              <a:chOff x="5645151" y="2133600"/>
              <a:chExt cx="2073274" cy="3843754"/>
            </a:xfrm>
          </p:grpSpPr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6096000" y="5638800"/>
                <a:ext cx="100251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“As Built”</a:t>
                </a:r>
              </a:p>
            </p:txBody>
          </p:sp>
          <p:grpSp>
            <p:nvGrpSpPr>
              <p:cNvPr id="21" name="Group 17"/>
              <p:cNvGrpSpPr>
                <a:grpSpLocks/>
              </p:cNvGrpSpPr>
              <p:nvPr/>
            </p:nvGrpSpPr>
            <p:grpSpPr bwMode="auto">
              <a:xfrm>
                <a:off x="5645151" y="2133600"/>
                <a:ext cx="2073274" cy="3482975"/>
                <a:chOff x="3782" y="1588"/>
                <a:chExt cx="1306" cy="2194"/>
              </a:xfrm>
            </p:grpSpPr>
            <p:grpSp>
              <p:nvGrpSpPr>
                <p:cNvPr id="22" name="Group 18"/>
                <p:cNvGrpSpPr>
                  <a:grpSpLocks/>
                </p:cNvGrpSpPr>
                <p:nvPr/>
              </p:nvGrpSpPr>
              <p:grpSpPr bwMode="auto">
                <a:xfrm>
                  <a:off x="4190" y="1882"/>
                  <a:ext cx="825" cy="906"/>
                  <a:chOff x="4456" y="1481"/>
                  <a:chExt cx="989" cy="1198"/>
                </a:xfrm>
              </p:grpSpPr>
              <p:pic>
                <p:nvPicPr>
                  <p:cNvPr id="30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4456" y="1481"/>
                    <a:ext cx="989" cy="1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75" y="1710"/>
                    <a:ext cx="838" cy="3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>
                        <a:latin typeface="Tahoma" pitchFamily="34" charset="0"/>
                      </a:rPr>
                      <a:t>Design</a:t>
                    </a:r>
                  </a:p>
                  <a:p>
                    <a:pPr algn="ctr"/>
                    <a:r>
                      <a:rPr lang="en-US" sz="1200" b="1">
                        <a:latin typeface="Tahoma" pitchFamily="34" charset="0"/>
                      </a:rPr>
                      <a:t>Information</a:t>
                    </a:r>
                  </a:p>
                </p:txBody>
              </p:sp>
            </p:grpSp>
            <p:grpSp>
              <p:nvGrpSpPr>
                <p:cNvPr id="23" name="Group 21"/>
                <p:cNvGrpSpPr>
                  <a:grpSpLocks/>
                </p:cNvGrpSpPr>
                <p:nvPr/>
              </p:nvGrpSpPr>
              <p:grpSpPr bwMode="auto">
                <a:xfrm>
                  <a:off x="3944" y="2372"/>
                  <a:ext cx="866" cy="906"/>
                  <a:chOff x="4206" y="1873"/>
                  <a:chExt cx="1040" cy="1198"/>
                </a:xfrm>
              </p:grpSpPr>
              <p:pic>
                <p:nvPicPr>
                  <p:cNvPr id="28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257" y="1873"/>
                    <a:ext cx="989" cy="1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6" y="2099"/>
                    <a:ext cx="930" cy="5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>
                        <a:latin typeface="Tahoma" pitchFamily="34" charset="0"/>
                      </a:rPr>
                      <a:t>Operational</a:t>
                    </a:r>
                  </a:p>
                  <a:p>
                    <a:pPr algn="ctr"/>
                    <a:r>
                      <a:rPr lang="en-US" sz="1200" b="1">
                        <a:latin typeface="Tahoma" pitchFamily="34" charset="0"/>
                      </a:rPr>
                      <a:t>Configuration</a:t>
                    </a:r>
                  </a:p>
                  <a:p>
                    <a:pPr algn="ctr"/>
                    <a:r>
                      <a:rPr lang="en-US" sz="1200" b="1">
                        <a:latin typeface="Tahoma" pitchFamily="34" charset="0"/>
                      </a:rPr>
                      <a:t>Information</a:t>
                    </a:r>
                  </a:p>
                </p:txBody>
              </p:sp>
            </p:grpSp>
            <p:grpSp>
              <p:nvGrpSpPr>
                <p:cNvPr id="24" name="Group 24"/>
                <p:cNvGrpSpPr>
                  <a:grpSpLocks/>
                </p:cNvGrpSpPr>
                <p:nvPr/>
              </p:nvGrpSpPr>
              <p:grpSpPr bwMode="auto">
                <a:xfrm>
                  <a:off x="3782" y="2850"/>
                  <a:ext cx="836" cy="932"/>
                  <a:chOff x="3762" y="2625"/>
                  <a:chExt cx="1004" cy="1232"/>
                </a:xfrm>
              </p:grpSpPr>
              <p:pic>
                <p:nvPicPr>
                  <p:cNvPr id="26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777" y="2625"/>
                    <a:ext cx="989" cy="1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2" y="2868"/>
                    <a:ext cx="889" cy="9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Tahoma" pitchFamily="34" charset="0"/>
                      </a:rPr>
                      <a:t>Operating</a:t>
                    </a:r>
                  </a:p>
                  <a:p>
                    <a:pPr algn="ctr"/>
                    <a:r>
                      <a:rPr lang="en-US" sz="1200" b="1" dirty="0">
                        <a:latin typeface="Tahoma" pitchFamily="34" charset="0"/>
                      </a:rPr>
                      <a:t>Maintenance</a:t>
                    </a:r>
                  </a:p>
                  <a:p>
                    <a:pPr algn="ctr"/>
                    <a:r>
                      <a:rPr lang="en-US" sz="1200" b="1" dirty="0">
                        <a:latin typeface="Tahoma" pitchFamily="34" charset="0"/>
                      </a:rPr>
                      <a:t>Training</a:t>
                    </a:r>
                  </a:p>
                  <a:p>
                    <a:pPr algn="ctr"/>
                    <a:r>
                      <a:rPr lang="en-US" sz="1200" b="1" dirty="0">
                        <a:latin typeface="Tahoma" pitchFamily="34" charset="0"/>
                      </a:rPr>
                      <a:t>&amp;</a:t>
                    </a:r>
                  </a:p>
                  <a:p>
                    <a:pPr algn="ctr"/>
                    <a:r>
                      <a:rPr lang="en-US" sz="1200" b="1" dirty="0">
                        <a:latin typeface="Tahoma" pitchFamily="34" charset="0"/>
                      </a:rPr>
                      <a:t>Procurement</a:t>
                    </a:r>
                  </a:p>
                  <a:p>
                    <a:pPr algn="ctr"/>
                    <a:r>
                      <a:rPr lang="en-US" sz="1200" b="1" dirty="0">
                        <a:latin typeface="Tahoma" pitchFamily="34" charset="0"/>
                      </a:rPr>
                      <a:t>Information</a:t>
                    </a:r>
                  </a:p>
                </p:txBody>
              </p:sp>
            </p:grpSp>
            <p:sp>
              <p:nvSpPr>
                <p:cNvPr id="2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210" y="1588"/>
                  <a:ext cx="87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Tahoma" pitchFamily="34" charset="0"/>
                    </a:rPr>
                    <a:t>Asset &amp; Process</a:t>
                  </a:r>
                </a:p>
                <a:p>
                  <a:pPr algn="ctr"/>
                  <a:r>
                    <a:rPr lang="en-US" sz="1200" b="1" dirty="0">
                      <a:latin typeface="Tahoma" pitchFamily="34" charset="0"/>
                    </a:rPr>
                    <a:t>Information</a:t>
                  </a:r>
                </a:p>
              </p:txBody>
            </p:sp>
          </p:grpSp>
        </p:grpSp>
        <p:grpSp>
          <p:nvGrpSpPr>
            <p:cNvPr id="8" name="Group 42"/>
            <p:cNvGrpSpPr/>
            <p:nvPr/>
          </p:nvGrpSpPr>
          <p:grpSpPr>
            <a:xfrm>
              <a:off x="2514600" y="2387242"/>
              <a:ext cx="990600" cy="1270358"/>
              <a:chOff x="2514600" y="2387242"/>
              <a:chExt cx="990600" cy="1270358"/>
            </a:xfrm>
          </p:grpSpPr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 rot="18693419">
                <a:off x="2274705" y="2815073"/>
                <a:ext cx="113030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>
                    <a:latin typeface="Tahoma" pitchFamily="34" charset="0"/>
                  </a:rPr>
                  <a:t>Must Conform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5400000" flipH="1" flipV="1">
                <a:off x="2438400" y="2590800"/>
                <a:ext cx="1143000" cy="9906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3"/>
            <p:cNvGrpSpPr/>
            <p:nvPr/>
          </p:nvGrpSpPr>
          <p:grpSpPr>
            <a:xfrm>
              <a:off x="4572000" y="2387383"/>
              <a:ext cx="1143000" cy="1270217"/>
              <a:chOff x="4572000" y="2387383"/>
              <a:chExt cx="1143000" cy="1270217"/>
            </a:xfrm>
          </p:grpSpPr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 rot="2908361">
                <a:off x="4789133" y="2815214"/>
                <a:ext cx="113030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latin typeface="Tahoma" pitchFamily="34" charset="0"/>
                  </a:rPr>
                  <a:t>Must Conform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rot="16200000" flipH="1">
                <a:off x="4533900" y="2476500"/>
                <a:ext cx="1219200" cy="11430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44"/>
            <p:cNvGrpSpPr/>
            <p:nvPr/>
          </p:nvGrpSpPr>
          <p:grpSpPr>
            <a:xfrm>
              <a:off x="2968668" y="4876800"/>
              <a:ext cx="2212932" cy="274638"/>
              <a:chOff x="3273468" y="4953000"/>
              <a:chExt cx="2212932" cy="274638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3273468" y="4954588"/>
                <a:ext cx="2212932" cy="6763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3962400" y="4953000"/>
                <a:ext cx="113030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>
                    <a:latin typeface="Tahoma" pitchFamily="34" charset="0"/>
                  </a:rPr>
                  <a:t>Must Conform</a:t>
                </a:r>
              </a:p>
            </p:txBody>
          </p:sp>
        </p:grp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765132" y="5509364"/>
              <a:ext cx="15829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“As Maintained”</a:t>
              </a:r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601166" y="3527143"/>
              <a:ext cx="19002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latin typeface="Tahoma" pitchFamily="34" charset="0"/>
                </a:rPr>
                <a:t>Physical Configuration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063" y="3624633"/>
            <a:ext cx="1276248" cy="1707584"/>
          </a:xfrm>
          <a:prstGeom prst="rect">
            <a:avLst/>
          </a:prstGeom>
        </p:spPr>
      </p:pic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168407" y="5794026"/>
            <a:ext cx="15981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PRODUCTION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088431" y="5794026"/>
            <a:ext cx="15981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3596155" y="2107851"/>
            <a:ext cx="15981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DESIGN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8699" y="6519947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From: Bentley SA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4612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_PowerPoint Template Update 150dpi">
  <a:themeElements>
    <a:clrScheme name="SKA theme">
      <a:dk1>
        <a:sysClr val="windowText" lastClr="000000"/>
      </a:dk1>
      <a:lt1>
        <a:sysClr val="window" lastClr="FFFFFF"/>
      </a:lt1>
      <a:dk2>
        <a:srgbClr val="0068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</TotalTime>
  <Words>1244</Words>
  <Application>Microsoft Office PowerPoint</Application>
  <PresentationFormat>On-screen Show (4:3)</PresentationFormat>
  <Paragraphs>384</Paragraphs>
  <Slides>36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Aharoni</vt:lpstr>
      <vt:lpstr>Arial</vt:lpstr>
      <vt:lpstr>Berlin Sans FB</vt:lpstr>
      <vt:lpstr>Book Antiqua</vt:lpstr>
      <vt:lpstr>Britannic Bold</vt:lpstr>
      <vt:lpstr>Calibri</vt:lpstr>
      <vt:lpstr>Tahoma</vt:lpstr>
      <vt:lpstr>SKA_PowerPoint Template Update 150dpi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Footitt</dc:creator>
  <cp:lastModifiedBy>Nel, Susan</cp:lastModifiedBy>
  <cp:revision>165</cp:revision>
  <dcterms:created xsi:type="dcterms:W3CDTF">2014-02-11T10:41:18Z</dcterms:created>
  <dcterms:modified xsi:type="dcterms:W3CDTF">2015-11-10T01:24:39Z</dcterms:modified>
</cp:coreProperties>
</file>