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5" r:id="rId2"/>
    <p:sldMasterId id="2147483743" r:id="rId3"/>
    <p:sldMasterId id="2147483752" r:id="rId4"/>
    <p:sldMasterId id="2147483756" r:id="rId5"/>
    <p:sldMasterId id="2147483760" r:id="rId6"/>
    <p:sldMasterId id="2147483774" r:id="rId7"/>
    <p:sldMasterId id="2147483789" r:id="rId8"/>
  </p:sldMasterIdLst>
  <p:notesMasterIdLst>
    <p:notesMasterId r:id="rId60"/>
  </p:notesMasterIdLst>
  <p:handoutMasterIdLst>
    <p:handoutMasterId r:id="rId61"/>
  </p:handoutMasterIdLst>
  <p:sldIdLst>
    <p:sldId id="549" r:id="rId9"/>
    <p:sldId id="678" r:id="rId10"/>
    <p:sldId id="589" r:id="rId11"/>
    <p:sldId id="541" r:id="rId12"/>
    <p:sldId id="693" r:id="rId13"/>
    <p:sldId id="661" r:id="rId14"/>
    <p:sldId id="662" r:id="rId15"/>
    <p:sldId id="593" r:id="rId16"/>
    <p:sldId id="657" r:id="rId17"/>
    <p:sldId id="658" r:id="rId18"/>
    <p:sldId id="659" r:id="rId19"/>
    <p:sldId id="699" r:id="rId20"/>
    <p:sldId id="666" r:id="rId21"/>
    <p:sldId id="669" r:id="rId22"/>
    <p:sldId id="701" r:id="rId23"/>
    <p:sldId id="672" r:id="rId24"/>
    <p:sldId id="707" r:id="rId25"/>
    <p:sldId id="708" r:id="rId26"/>
    <p:sldId id="710" r:id="rId27"/>
    <p:sldId id="711" r:id="rId28"/>
    <p:sldId id="712" r:id="rId29"/>
    <p:sldId id="713" r:id="rId30"/>
    <p:sldId id="714" r:id="rId31"/>
    <p:sldId id="728" r:id="rId32"/>
    <p:sldId id="729" r:id="rId33"/>
    <p:sldId id="730" r:id="rId34"/>
    <p:sldId id="731" r:id="rId35"/>
    <p:sldId id="743" r:id="rId36"/>
    <p:sldId id="741" r:id="rId37"/>
    <p:sldId id="742" r:id="rId38"/>
    <p:sldId id="754" r:id="rId39"/>
    <p:sldId id="732" r:id="rId40"/>
    <p:sldId id="733" r:id="rId41"/>
    <p:sldId id="734" r:id="rId42"/>
    <p:sldId id="735" r:id="rId43"/>
    <p:sldId id="736" r:id="rId44"/>
    <p:sldId id="737" r:id="rId45"/>
    <p:sldId id="738" r:id="rId46"/>
    <p:sldId id="739" r:id="rId47"/>
    <p:sldId id="740" r:id="rId48"/>
    <p:sldId id="744" r:id="rId49"/>
    <p:sldId id="753" r:id="rId50"/>
    <p:sldId id="745" r:id="rId51"/>
    <p:sldId id="746" r:id="rId52"/>
    <p:sldId id="747" r:id="rId53"/>
    <p:sldId id="748" r:id="rId54"/>
    <p:sldId id="749" r:id="rId55"/>
    <p:sldId id="750" r:id="rId56"/>
    <p:sldId id="751" r:id="rId57"/>
    <p:sldId id="752" r:id="rId58"/>
    <p:sldId id="546"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30AC07"/>
    <a:srgbClr val="38C20A"/>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8703" autoAdjust="0"/>
  </p:normalViewPr>
  <p:slideViewPr>
    <p:cSldViewPr snapToGrid="0" snapToObjects="1">
      <p:cViewPr varScale="1">
        <p:scale>
          <a:sx n="93" d="100"/>
          <a:sy n="93" d="100"/>
        </p:scale>
        <p:origin x="-96" y="-304"/>
      </p:cViewPr>
      <p:guideLst>
        <p:guide orient="horz" pos="2160"/>
        <p:guide pos="2880"/>
      </p:guideLst>
    </p:cSldViewPr>
  </p:slideViewPr>
  <p:notesTextViewPr>
    <p:cViewPr>
      <p:scale>
        <a:sx n="100" d="100"/>
        <a:sy n="100" d="100"/>
      </p:scale>
      <p:origin x="0" y="0"/>
    </p:cViewPr>
  </p:notesTextViewPr>
  <p:sorterViewPr>
    <p:cViewPr>
      <p:scale>
        <a:sx n="59" d="100"/>
        <a:sy n="59" d="100"/>
      </p:scale>
      <p:origin x="0" y="32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A01F0E-8C2D-7541-8A22-377CE826853E}" type="datetimeFigureOut">
              <a:rPr lang="en-US" smtClean="0"/>
              <a:pPr/>
              <a:t>09/11/2015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3D57AE8-651A-634F-94F0-0AC0B89EDA64}" type="slidenum">
              <a:rPr lang="en-US" smtClean="0"/>
              <a:pPr/>
              <a:t>‹#›</a:t>
            </a:fld>
            <a:endParaRPr lang="en-US"/>
          </a:p>
        </p:txBody>
      </p:sp>
    </p:spTree>
    <p:extLst>
      <p:ext uri="{BB962C8B-B14F-4D97-AF65-F5344CB8AC3E}">
        <p14:creationId xmlns:p14="http://schemas.microsoft.com/office/powerpoint/2010/main" val="8291794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FAA00B-C76B-6543-A068-35894C42C667}" type="datetimeFigureOut">
              <a:rPr lang="en-US" smtClean="0"/>
              <a:pPr/>
              <a:t>09/11/2015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B69A18-AD32-6F4A-95F4-B51206F9EE5E}" type="slidenum">
              <a:rPr lang="en-US" smtClean="0"/>
              <a:pPr/>
              <a:t>‹#›</a:t>
            </a:fld>
            <a:endParaRPr lang="en-US"/>
          </a:p>
        </p:txBody>
      </p:sp>
    </p:spTree>
    <p:extLst>
      <p:ext uri="{BB962C8B-B14F-4D97-AF65-F5344CB8AC3E}">
        <p14:creationId xmlns:p14="http://schemas.microsoft.com/office/powerpoint/2010/main" val="16329777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43311" y="231056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2029111" y="406634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4" name="Date Placeholder 3"/>
          <p:cNvSpPr>
            <a:spLocks noGrp="1"/>
          </p:cNvSpPr>
          <p:nvPr>
            <p:ph type="dt" sz="half" idx="10"/>
          </p:nvPr>
        </p:nvSpPr>
        <p:spPr/>
        <p:txBody>
          <a:bodyPr/>
          <a:lstStyle/>
          <a:p>
            <a:fld id="{FE7E8A20-8AA2-2B44-B255-5649A28F6DD9}" type="datetimeFigureOut">
              <a:rPr lang="en-US" smtClean="0"/>
              <a:pPr/>
              <a:t>09/11/2015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7A1DD8-149D-CF43-B359-97973CA545D3}" type="slidenum">
              <a:rPr lang="en-US" smtClean="0"/>
              <a:pPr/>
              <a:t>‹#›</a:t>
            </a:fld>
            <a:endParaRPr lang="en-US"/>
          </a:p>
        </p:txBody>
      </p:sp>
    </p:spTree>
    <p:extLst>
      <p:ext uri="{BB962C8B-B14F-4D97-AF65-F5344CB8AC3E}">
        <p14:creationId xmlns:p14="http://schemas.microsoft.com/office/powerpoint/2010/main" val="738438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7E8A20-8AA2-2B44-B255-5649A28F6DD9}" type="datetimeFigureOut">
              <a:rPr lang="en-US" smtClean="0"/>
              <a:pPr/>
              <a:t>09/11/2015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7A1DD8-149D-CF43-B359-97973CA545D3}" type="slidenum">
              <a:rPr lang="en-US" smtClean="0"/>
              <a:pPr/>
              <a:t>‹#›</a:t>
            </a:fld>
            <a:endParaRPr lang="en-US"/>
          </a:p>
        </p:txBody>
      </p:sp>
    </p:spTree>
    <p:extLst>
      <p:ext uri="{BB962C8B-B14F-4D97-AF65-F5344CB8AC3E}">
        <p14:creationId xmlns:p14="http://schemas.microsoft.com/office/powerpoint/2010/main" val="2613510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7E8A20-8AA2-2B44-B255-5649A28F6DD9}" type="datetimeFigureOut">
              <a:rPr lang="en-US" smtClean="0"/>
              <a:pPr/>
              <a:t>09/11/2015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7A1DD8-149D-CF43-B359-97973CA545D3}" type="slidenum">
              <a:rPr lang="en-US" smtClean="0"/>
              <a:pPr/>
              <a:t>‹#›</a:t>
            </a:fld>
            <a:endParaRPr lang="en-US"/>
          </a:p>
        </p:txBody>
      </p:sp>
    </p:spTree>
    <p:extLst>
      <p:ext uri="{BB962C8B-B14F-4D97-AF65-F5344CB8AC3E}">
        <p14:creationId xmlns:p14="http://schemas.microsoft.com/office/powerpoint/2010/main" val="2716934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ront page">
    <p:spTree>
      <p:nvGrpSpPr>
        <p:cNvPr id="1" name=""/>
        <p:cNvGrpSpPr/>
        <p:nvPr/>
      </p:nvGrpSpPr>
      <p:grpSpPr>
        <a:xfrm>
          <a:off x="0" y="0"/>
          <a:ext cx="0" cy="0"/>
          <a:chOff x="0" y="0"/>
          <a:chExt cx="0" cy="0"/>
        </a:xfrm>
      </p:grpSpPr>
      <p:pic>
        <p:nvPicPr>
          <p:cNvPr id="3" name="Picture 2" descr="SKA_PowerPoint Templates V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80000" cy="6882221"/>
          </a:xfrm>
          <a:prstGeom prst="rect">
            <a:avLst/>
          </a:prstGeom>
        </p:spPr>
      </p:pic>
      <p:sp>
        <p:nvSpPr>
          <p:cNvPr id="25" name="Text Placeholder 22"/>
          <p:cNvSpPr>
            <a:spLocks noGrp="1"/>
          </p:cNvSpPr>
          <p:nvPr>
            <p:ph type="body" sz="quarter" idx="11" hasCustomPrompt="1"/>
          </p:nvPr>
        </p:nvSpPr>
        <p:spPr>
          <a:xfrm>
            <a:off x="384928" y="417968"/>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title</a:t>
            </a:r>
            <a:endParaRPr lang="en-US" dirty="0"/>
          </a:p>
        </p:txBody>
      </p:sp>
      <p:sp>
        <p:nvSpPr>
          <p:cNvPr id="26" name="Text Placeholder 22"/>
          <p:cNvSpPr>
            <a:spLocks noGrp="1"/>
          </p:cNvSpPr>
          <p:nvPr>
            <p:ph type="body" sz="quarter" idx="10" hasCustomPrompt="1"/>
          </p:nvPr>
        </p:nvSpPr>
        <p:spPr>
          <a:xfrm>
            <a:off x="384924" y="1037909"/>
            <a:ext cx="6276872" cy="639401"/>
          </a:xfrm>
          <a:prstGeom prst="rect">
            <a:avLst/>
          </a:prstGeom>
        </p:spPr>
        <p:txBody>
          <a:bodyPr vert="horz"/>
          <a:lstStyle>
            <a:lvl1pPr marL="0" indent="0">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subtitle</a:t>
            </a:r>
            <a:endParaRPr lang="en-US" dirty="0"/>
          </a:p>
        </p:txBody>
      </p:sp>
      <p:sp>
        <p:nvSpPr>
          <p:cNvPr id="28" name="Text Placeholder 22"/>
          <p:cNvSpPr>
            <a:spLocks noGrp="1"/>
          </p:cNvSpPr>
          <p:nvPr>
            <p:ph type="body" sz="quarter" idx="12" hasCustomPrompt="1"/>
          </p:nvPr>
        </p:nvSpPr>
        <p:spPr>
          <a:xfrm>
            <a:off x="5271927" y="5987208"/>
            <a:ext cx="3433865" cy="354613"/>
          </a:xfrm>
          <a:prstGeom prst="rect">
            <a:avLst/>
          </a:prstGeom>
        </p:spPr>
        <p:txBody>
          <a:bodyPr vert="horz"/>
          <a:lstStyle>
            <a:lvl1pPr marL="0" indent="0" algn="r">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name</a:t>
            </a:r>
            <a:endParaRPr lang="en-US" dirty="0"/>
          </a:p>
        </p:txBody>
      </p:sp>
      <p:sp>
        <p:nvSpPr>
          <p:cNvPr id="8" name="Text Placeholder 22"/>
          <p:cNvSpPr>
            <a:spLocks noGrp="1"/>
          </p:cNvSpPr>
          <p:nvPr>
            <p:ph type="body" sz="quarter" idx="13" hasCustomPrompt="1"/>
          </p:nvPr>
        </p:nvSpPr>
        <p:spPr>
          <a:xfrm>
            <a:off x="5270364" y="6272184"/>
            <a:ext cx="3433865" cy="354613"/>
          </a:xfrm>
          <a:prstGeom prst="rect">
            <a:avLst/>
          </a:prstGeom>
        </p:spPr>
        <p:txBody>
          <a:bodyPr vert="horz"/>
          <a:lstStyle>
            <a:lvl1pPr marL="0" indent="0" algn="r">
              <a:buFontTx/>
              <a:buNone/>
              <a:defRPr sz="18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date</a:t>
            </a:r>
            <a:endParaRPr lang="en-US" dirty="0"/>
          </a:p>
        </p:txBody>
      </p:sp>
    </p:spTree>
    <p:extLst>
      <p:ext uri="{BB962C8B-B14F-4D97-AF65-F5344CB8AC3E}">
        <p14:creationId xmlns:p14="http://schemas.microsoft.com/office/powerpoint/2010/main" val="4256481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10" name="Text Placeholder 22"/>
          <p:cNvSpPr>
            <a:spLocks noGrp="1"/>
          </p:cNvSpPr>
          <p:nvPr>
            <p:ph type="body" sz="quarter" idx="12" hasCustomPrompt="1"/>
          </p:nvPr>
        </p:nvSpPr>
        <p:spPr>
          <a:xfrm>
            <a:off x="5439675" y="6410519"/>
            <a:ext cx="3433865" cy="354613"/>
          </a:xfrm>
          <a:prstGeom prst="rect">
            <a:avLst/>
          </a:prstGeom>
        </p:spPr>
        <p:txBody>
          <a:bodyPr vert="horz"/>
          <a:lstStyle>
            <a:lvl1pPr marL="0" indent="0" algn="r">
              <a:buFontTx/>
              <a:buNone/>
              <a:defRPr sz="12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Footer text</a:t>
            </a:r>
            <a:endParaRPr lang="en-US" dirty="0"/>
          </a:p>
        </p:txBody>
      </p:sp>
    </p:spTree>
    <p:extLst>
      <p:ext uri="{BB962C8B-B14F-4D97-AF65-F5344CB8AC3E}">
        <p14:creationId xmlns:p14="http://schemas.microsoft.com/office/powerpoint/2010/main" val="958311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SKA PP-Front.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0030"/>
            <a:ext cx="9152759" cy="6906974"/>
          </a:xfrm>
          <a:prstGeom prst="rect">
            <a:avLst/>
          </a:prstGeom>
        </p:spPr>
      </p:pic>
      <p:sp>
        <p:nvSpPr>
          <p:cNvPr id="4" name="Title 3"/>
          <p:cNvSpPr>
            <a:spLocks noGrp="1"/>
          </p:cNvSpPr>
          <p:nvPr>
            <p:ph type="title"/>
          </p:nvPr>
        </p:nvSpPr>
        <p:spPr>
          <a:xfrm>
            <a:off x="4572000" y="3717032"/>
            <a:ext cx="4572000" cy="1143000"/>
          </a:xfrm>
        </p:spPr>
        <p:txBody>
          <a:bodyPr>
            <a:noAutofit/>
          </a:bodyPr>
          <a:lstStyle>
            <a:lvl1pPr>
              <a:defRPr sz="3600">
                <a:solidFill>
                  <a:schemeClr val="bg1"/>
                </a:solidFill>
                <a:latin typeface="Arial" pitchFamily="34" charset="0"/>
                <a:cs typeface="Arial" pitchFamily="34"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1862836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0"/>
          </p:nvPr>
        </p:nvSpPr>
        <p:spPr>
          <a:xfrm>
            <a:off x="539750" y="1628775"/>
            <a:ext cx="8064500" cy="4464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124581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7" name="Picture Placeholder 6"/>
          <p:cNvSpPr>
            <a:spLocks noGrp="1"/>
          </p:cNvSpPr>
          <p:nvPr>
            <p:ph type="pic" sz="quarter" idx="13"/>
          </p:nvPr>
        </p:nvSpPr>
        <p:spPr>
          <a:xfrm>
            <a:off x="539750" y="1557338"/>
            <a:ext cx="8064500" cy="4608512"/>
          </a:xfrm>
        </p:spPr>
        <p:txBody>
          <a:bodyPr/>
          <a:lstStyle/>
          <a:p>
            <a:endParaRPr lang="en-GB"/>
          </a:p>
        </p:txBody>
      </p:sp>
    </p:spTree>
    <p:extLst>
      <p:ext uri="{BB962C8B-B14F-4D97-AF65-F5344CB8AC3E}">
        <p14:creationId xmlns:p14="http://schemas.microsoft.com/office/powerpoint/2010/main" val="1703830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9512" y="1"/>
            <a:ext cx="7772400" cy="1340768"/>
          </a:xfrm>
        </p:spPr>
        <p:txBody>
          <a:bodyPr/>
          <a:lstStyle/>
          <a:p>
            <a:r>
              <a:rPr lang="en-US" smtClean="0"/>
              <a:t>Click to edit Master title style</a:t>
            </a:r>
            <a:endParaRPr lang="en-GB" dirty="0"/>
          </a:p>
        </p:txBody>
      </p:sp>
      <p:sp>
        <p:nvSpPr>
          <p:cNvPr id="8" name="Text Placeholder 7"/>
          <p:cNvSpPr>
            <a:spLocks noGrp="1"/>
          </p:cNvSpPr>
          <p:nvPr>
            <p:ph type="body" sz="quarter" idx="13"/>
          </p:nvPr>
        </p:nvSpPr>
        <p:spPr>
          <a:xfrm>
            <a:off x="179388" y="1700808"/>
            <a:ext cx="8569325" cy="43205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92671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4016" y="1"/>
            <a:ext cx="5868144" cy="1196752"/>
          </a:xfrm>
        </p:spPr>
        <p:txBody>
          <a:bodyPr/>
          <a:lstStyle/>
          <a:p>
            <a:r>
              <a:rPr lang="en-US" smtClean="0"/>
              <a:t>Click to edit Master title style</a:t>
            </a:r>
            <a:endParaRPr lang="en-GB"/>
          </a:p>
        </p:txBody>
      </p:sp>
      <p:sp>
        <p:nvSpPr>
          <p:cNvPr id="7" name="Text Placeholder 7"/>
          <p:cNvSpPr>
            <a:spLocks noGrp="1"/>
          </p:cNvSpPr>
          <p:nvPr>
            <p:ph type="body" sz="quarter" idx="13"/>
          </p:nvPr>
        </p:nvSpPr>
        <p:spPr>
          <a:xfrm>
            <a:off x="179388" y="1700808"/>
            <a:ext cx="8569325" cy="40324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822873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0"/>
          </p:nvPr>
        </p:nvSpPr>
        <p:spPr>
          <a:xfrm>
            <a:off x="539750" y="1628775"/>
            <a:ext cx="8064500" cy="4464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18704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7E8A20-8AA2-2B44-B255-5649A28F6DD9}" type="datetimeFigureOut">
              <a:rPr lang="en-US" smtClean="0"/>
              <a:pPr/>
              <a:t>09/11/2015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7A1DD8-149D-CF43-B359-97973CA545D3}" type="slidenum">
              <a:rPr lang="en-US" smtClean="0"/>
              <a:pPr/>
              <a:t>‹#›</a:t>
            </a:fld>
            <a:endParaRPr lang="en-US"/>
          </a:p>
        </p:txBody>
      </p:sp>
    </p:spTree>
    <p:extLst>
      <p:ext uri="{BB962C8B-B14F-4D97-AF65-F5344CB8AC3E}">
        <p14:creationId xmlns:p14="http://schemas.microsoft.com/office/powerpoint/2010/main" val="2186789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10" name="Text Placeholder 22"/>
          <p:cNvSpPr>
            <a:spLocks noGrp="1"/>
          </p:cNvSpPr>
          <p:nvPr>
            <p:ph type="body" sz="quarter" idx="12" hasCustomPrompt="1"/>
          </p:nvPr>
        </p:nvSpPr>
        <p:spPr>
          <a:xfrm>
            <a:off x="5439675" y="6410519"/>
            <a:ext cx="3433865" cy="354613"/>
          </a:xfrm>
          <a:prstGeom prst="rect">
            <a:avLst/>
          </a:prstGeom>
        </p:spPr>
        <p:txBody>
          <a:bodyPr vert="horz"/>
          <a:lstStyle>
            <a:lvl1pPr marL="0" indent="0" algn="r">
              <a:buFontTx/>
              <a:buNone/>
              <a:defRPr sz="12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Footer text</a:t>
            </a:r>
            <a:endParaRPr lang="en-US" dirty="0"/>
          </a:p>
        </p:txBody>
      </p:sp>
    </p:spTree>
    <p:extLst>
      <p:ext uri="{BB962C8B-B14F-4D97-AF65-F5344CB8AC3E}">
        <p14:creationId xmlns:p14="http://schemas.microsoft.com/office/powerpoint/2010/main" val="1010027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pic>
        <p:nvPicPr>
          <p:cNvPr id="3" name="Picture 2" descr="SKA_PowerPoint Templates V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80000" cy="6882221"/>
          </a:xfrm>
          <a:prstGeom prst="rect">
            <a:avLst/>
          </a:prstGeom>
        </p:spPr>
      </p:pic>
      <p:sp>
        <p:nvSpPr>
          <p:cNvPr id="25" name="Text Placeholder 22"/>
          <p:cNvSpPr>
            <a:spLocks noGrp="1"/>
          </p:cNvSpPr>
          <p:nvPr>
            <p:ph type="body" sz="quarter" idx="11" hasCustomPrompt="1"/>
          </p:nvPr>
        </p:nvSpPr>
        <p:spPr>
          <a:xfrm>
            <a:off x="384928" y="417968"/>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title</a:t>
            </a:r>
            <a:endParaRPr lang="en-US" dirty="0"/>
          </a:p>
        </p:txBody>
      </p:sp>
      <p:sp>
        <p:nvSpPr>
          <p:cNvPr id="26" name="Text Placeholder 22"/>
          <p:cNvSpPr>
            <a:spLocks noGrp="1"/>
          </p:cNvSpPr>
          <p:nvPr>
            <p:ph type="body" sz="quarter" idx="10" hasCustomPrompt="1"/>
          </p:nvPr>
        </p:nvSpPr>
        <p:spPr>
          <a:xfrm>
            <a:off x="384924" y="1037909"/>
            <a:ext cx="6276872" cy="639401"/>
          </a:xfrm>
          <a:prstGeom prst="rect">
            <a:avLst/>
          </a:prstGeom>
        </p:spPr>
        <p:txBody>
          <a:bodyPr vert="horz"/>
          <a:lstStyle>
            <a:lvl1pPr marL="0" indent="0">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subtitle</a:t>
            </a:r>
            <a:endParaRPr lang="en-US" dirty="0"/>
          </a:p>
        </p:txBody>
      </p:sp>
      <p:sp>
        <p:nvSpPr>
          <p:cNvPr id="28" name="Text Placeholder 22"/>
          <p:cNvSpPr>
            <a:spLocks noGrp="1"/>
          </p:cNvSpPr>
          <p:nvPr>
            <p:ph type="body" sz="quarter" idx="12" hasCustomPrompt="1"/>
          </p:nvPr>
        </p:nvSpPr>
        <p:spPr>
          <a:xfrm>
            <a:off x="5271927" y="5987208"/>
            <a:ext cx="3433865" cy="354613"/>
          </a:xfrm>
          <a:prstGeom prst="rect">
            <a:avLst/>
          </a:prstGeom>
        </p:spPr>
        <p:txBody>
          <a:bodyPr vert="horz"/>
          <a:lstStyle>
            <a:lvl1pPr marL="0" indent="0" algn="r">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name</a:t>
            </a:r>
            <a:endParaRPr lang="en-US" dirty="0"/>
          </a:p>
        </p:txBody>
      </p:sp>
      <p:sp>
        <p:nvSpPr>
          <p:cNvPr id="8" name="Text Placeholder 22"/>
          <p:cNvSpPr>
            <a:spLocks noGrp="1"/>
          </p:cNvSpPr>
          <p:nvPr>
            <p:ph type="body" sz="quarter" idx="13" hasCustomPrompt="1"/>
          </p:nvPr>
        </p:nvSpPr>
        <p:spPr>
          <a:xfrm>
            <a:off x="5270364" y="6272184"/>
            <a:ext cx="3433865" cy="354613"/>
          </a:xfrm>
          <a:prstGeom prst="rect">
            <a:avLst/>
          </a:prstGeom>
        </p:spPr>
        <p:txBody>
          <a:bodyPr vert="horz"/>
          <a:lstStyle>
            <a:lvl1pPr marL="0" indent="0" algn="r">
              <a:buFontTx/>
              <a:buNone/>
              <a:defRPr sz="18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date</a:t>
            </a:r>
            <a:endParaRPr lang="en-US" dirty="0"/>
          </a:p>
        </p:txBody>
      </p:sp>
    </p:spTree>
    <p:extLst>
      <p:ext uri="{BB962C8B-B14F-4D97-AF65-F5344CB8AC3E}">
        <p14:creationId xmlns:p14="http://schemas.microsoft.com/office/powerpoint/2010/main" val="1990676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10" name="Text Placeholder 22"/>
          <p:cNvSpPr>
            <a:spLocks noGrp="1"/>
          </p:cNvSpPr>
          <p:nvPr>
            <p:ph type="body" sz="quarter" idx="12" hasCustomPrompt="1"/>
          </p:nvPr>
        </p:nvSpPr>
        <p:spPr>
          <a:xfrm>
            <a:off x="5439675" y="6410519"/>
            <a:ext cx="3433865" cy="354613"/>
          </a:xfrm>
          <a:prstGeom prst="rect">
            <a:avLst/>
          </a:prstGeom>
        </p:spPr>
        <p:txBody>
          <a:bodyPr vert="horz"/>
          <a:lstStyle>
            <a:lvl1pPr marL="0" indent="0" algn="r">
              <a:buFontTx/>
              <a:buNone/>
              <a:defRPr sz="12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Footer text</a:t>
            </a:r>
            <a:endParaRPr lang="en-US" dirty="0"/>
          </a:p>
        </p:txBody>
      </p:sp>
    </p:spTree>
    <p:extLst>
      <p:ext uri="{BB962C8B-B14F-4D97-AF65-F5344CB8AC3E}">
        <p14:creationId xmlns:p14="http://schemas.microsoft.com/office/powerpoint/2010/main" val="827226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pic>
        <p:nvPicPr>
          <p:cNvPr id="3" name="Picture 2" descr="SKA_PowerPoint Templates V8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2"/>
            <a:ext cx="9180000" cy="6882225"/>
          </a:xfrm>
          <a:prstGeom prst="rect">
            <a:avLst/>
          </a:prstGeom>
        </p:spPr>
      </p:pic>
      <p:sp>
        <p:nvSpPr>
          <p:cNvPr id="4" name="Content Placeholder 2"/>
          <p:cNvSpPr>
            <a:spLocks noGrp="1"/>
          </p:cNvSpPr>
          <p:nvPr>
            <p:ph idx="1"/>
          </p:nvPr>
        </p:nvSpPr>
        <p:spPr>
          <a:xfrm>
            <a:off x="358123" y="1863686"/>
            <a:ext cx="8378326" cy="4525963"/>
          </a:xfrm>
          <a:prstGeom prst="rect">
            <a:avLst/>
          </a:prstGeom>
        </p:spPr>
        <p:txBody>
          <a:bodyPr>
            <a:normAutofit/>
          </a:bodyPr>
          <a:lstStyle>
            <a:lvl1pPr>
              <a:defRPr>
                <a:solidFill>
                  <a:srgbClr val="FFFFFF"/>
                </a:solidFill>
              </a:defRPr>
            </a:lvl1pPr>
          </a:lstStyle>
          <a:p>
            <a:endParaRPr lang="en-US" sz="2500" dirty="0">
              <a:solidFill>
                <a:schemeClr val="bg1"/>
              </a:solidFill>
              <a:latin typeface="Arial"/>
              <a:cs typeface="Arial"/>
            </a:endParaRPr>
          </a:p>
        </p:txBody>
      </p:sp>
    </p:spTree>
    <p:extLst>
      <p:ext uri="{BB962C8B-B14F-4D97-AF65-F5344CB8AC3E}">
        <p14:creationId xmlns:p14="http://schemas.microsoft.com/office/powerpoint/2010/main" val="2139558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pic>
        <p:nvPicPr>
          <p:cNvPr id="3" name="Picture 2" descr="SKA_PowerPoint Templates V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80000" cy="6882221"/>
          </a:xfrm>
          <a:prstGeom prst="rect">
            <a:avLst/>
          </a:prstGeom>
        </p:spPr>
      </p:pic>
      <p:sp>
        <p:nvSpPr>
          <p:cNvPr id="25" name="Text Placeholder 22"/>
          <p:cNvSpPr>
            <a:spLocks noGrp="1"/>
          </p:cNvSpPr>
          <p:nvPr>
            <p:ph type="body" sz="quarter" idx="11" hasCustomPrompt="1"/>
          </p:nvPr>
        </p:nvSpPr>
        <p:spPr>
          <a:xfrm>
            <a:off x="384928" y="417968"/>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title</a:t>
            </a:r>
            <a:endParaRPr lang="en-US" dirty="0"/>
          </a:p>
        </p:txBody>
      </p:sp>
      <p:sp>
        <p:nvSpPr>
          <p:cNvPr id="26" name="Text Placeholder 22"/>
          <p:cNvSpPr>
            <a:spLocks noGrp="1"/>
          </p:cNvSpPr>
          <p:nvPr>
            <p:ph type="body" sz="quarter" idx="10" hasCustomPrompt="1"/>
          </p:nvPr>
        </p:nvSpPr>
        <p:spPr>
          <a:xfrm>
            <a:off x="384924" y="1037909"/>
            <a:ext cx="6276872" cy="639401"/>
          </a:xfrm>
          <a:prstGeom prst="rect">
            <a:avLst/>
          </a:prstGeom>
        </p:spPr>
        <p:txBody>
          <a:bodyPr vert="horz"/>
          <a:lstStyle>
            <a:lvl1pPr marL="0" indent="0">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subtitle</a:t>
            </a:r>
            <a:endParaRPr lang="en-US" dirty="0"/>
          </a:p>
        </p:txBody>
      </p:sp>
      <p:sp>
        <p:nvSpPr>
          <p:cNvPr id="28" name="Text Placeholder 22"/>
          <p:cNvSpPr>
            <a:spLocks noGrp="1"/>
          </p:cNvSpPr>
          <p:nvPr>
            <p:ph type="body" sz="quarter" idx="12" hasCustomPrompt="1"/>
          </p:nvPr>
        </p:nvSpPr>
        <p:spPr>
          <a:xfrm>
            <a:off x="5271927" y="5987208"/>
            <a:ext cx="3433865" cy="354613"/>
          </a:xfrm>
          <a:prstGeom prst="rect">
            <a:avLst/>
          </a:prstGeom>
        </p:spPr>
        <p:txBody>
          <a:bodyPr vert="horz"/>
          <a:lstStyle>
            <a:lvl1pPr marL="0" indent="0" algn="r">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name</a:t>
            </a:r>
            <a:endParaRPr lang="en-US" dirty="0"/>
          </a:p>
        </p:txBody>
      </p:sp>
      <p:sp>
        <p:nvSpPr>
          <p:cNvPr id="8" name="Text Placeholder 22"/>
          <p:cNvSpPr>
            <a:spLocks noGrp="1"/>
          </p:cNvSpPr>
          <p:nvPr>
            <p:ph type="body" sz="quarter" idx="13" hasCustomPrompt="1"/>
          </p:nvPr>
        </p:nvSpPr>
        <p:spPr>
          <a:xfrm>
            <a:off x="5270364" y="6272184"/>
            <a:ext cx="3433865" cy="354613"/>
          </a:xfrm>
          <a:prstGeom prst="rect">
            <a:avLst/>
          </a:prstGeom>
        </p:spPr>
        <p:txBody>
          <a:bodyPr vert="horz"/>
          <a:lstStyle>
            <a:lvl1pPr marL="0" indent="0" algn="r">
              <a:buFontTx/>
              <a:buNone/>
              <a:defRPr sz="18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date</a:t>
            </a:r>
            <a:endParaRPr lang="en-US" dirty="0"/>
          </a:p>
        </p:txBody>
      </p:sp>
    </p:spTree>
    <p:extLst>
      <p:ext uri="{BB962C8B-B14F-4D97-AF65-F5344CB8AC3E}">
        <p14:creationId xmlns:p14="http://schemas.microsoft.com/office/powerpoint/2010/main" val="1396476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10" name="Text Placeholder 22"/>
          <p:cNvSpPr>
            <a:spLocks noGrp="1"/>
          </p:cNvSpPr>
          <p:nvPr>
            <p:ph type="body" sz="quarter" idx="12" hasCustomPrompt="1"/>
          </p:nvPr>
        </p:nvSpPr>
        <p:spPr>
          <a:xfrm>
            <a:off x="5439675" y="6410519"/>
            <a:ext cx="3433865" cy="354613"/>
          </a:xfrm>
          <a:prstGeom prst="rect">
            <a:avLst/>
          </a:prstGeom>
        </p:spPr>
        <p:txBody>
          <a:bodyPr vert="horz"/>
          <a:lstStyle>
            <a:lvl1pPr marL="0" indent="0" algn="r">
              <a:buFontTx/>
              <a:buNone/>
              <a:defRPr sz="12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Footer text</a:t>
            </a:r>
            <a:endParaRPr lang="en-US" dirty="0"/>
          </a:p>
        </p:txBody>
      </p:sp>
    </p:spTree>
    <p:extLst>
      <p:ext uri="{BB962C8B-B14F-4D97-AF65-F5344CB8AC3E}">
        <p14:creationId xmlns:p14="http://schemas.microsoft.com/office/powerpoint/2010/main" val="1035511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pic>
        <p:nvPicPr>
          <p:cNvPr id="3" name="Picture 2" descr="SKA_PowerPoint Templates V8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2"/>
            <a:ext cx="9180000" cy="6882225"/>
          </a:xfrm>
          <a:prstGeom prst="rect">
            <a:avLst/>
          </a:prstGeom>
        </p:spPr>
      </p:pic>
      <p:sp>
        <p:nvSpPr>
          <p:cNvPr id="4" name="Content Placeholder 2"/>
          <p:cNvSpPr>
            <a:spLocks noGrp="1"/>
          </p:cNvSpPr>
          <p:nvPr>
            <p:ph idx="1"/>
          </p:nvPr>
        </p:nvSpPr>
        <p:spPr>
          <a:xfrm>
            <a:off x="358123" y="1863686"/>
            <a:ext cx="8378326" cy="4525963"/>
          </a:xfrm>
          <a:prstGeom prst="rect">
            <a:avLst/>
          </a:prstGeom>
        </p:spPr>
        <p:txBody>
          <a:bodyPr>
            <a:normAutofit/>
          </a:bodyPr>
          <a:lstStyle>
            <a:lvl1pPr>
              <a:defRPr>
                <a:solidFill>
                  <a:srgbClr val="FFFFFF"/>
                </a:solidFill>
              </a:defRPr>
            </a:lvl1pPr>
          </a:lstStyle>
          <a:p>
            <a:endParaRPr lang="en-US" sz="2500" dirty="0">
              <a:solidFill>
                <a:schemeClr val="bg1"/>
              </a:solidFill>
              <a:latin typeface="Arial"/>
              <a:cs typeface="Arial"/>
            </a:endParaRPr>
          </a:p>
        </p:txBody>
      </p:sp>
    </p:spTree>
    <p:extLst>
      <p:ext uri="{BB962C8B-B14F-4D97-AF65-F5344CB8AC3E}">
        <p14:creationId xmlns:p14="http://schemas.microsoft.com/office/powerpoint/2010/main" val="3156219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pic>
        <p:nvPicPr>
          <p:cNvPr id="3" name="Picture 2" descr="SKA_PowerPoint Templates V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80000" cy="6882221"/>
          </a:xfrm>
          <a:prstGeom prst="rect">
            <a:avLst/>
          </a:prstGeom>
        </p:spPr>
      </p:pic>
      <p:sp>
        <p:nvSpPr>
          <p:cNvPr id="25" name="Text Placeholder 22"/>
          <p:cNvSpPr>
            <a:spLocks noGrp="1"/>
          </p:cNvSpPr>
          <p:nvPr>
            <p:ph type="body" sz="quarter" idx="11" hasCustomPrompt="1"/>
          </p:nvPr>
        </p:nvSpPr>
        <p:spPr>
          <a:xfrm>
            <a:off x="384928" y="417968"/>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title</a:t>
            </a:r>
            <a:endParaRPr lang="en-US" dirty="0"/>
          </a:p>
        </p:txBody>
      </p:sp>
      <p:sp>
        <p:nvSpPr>
          <p:cNvPr id="26" name="Text Placeholder 22"/>
          <p:cNvSpPr>
            <a:spLocks noGrp="1"/>
          </p:cNvSpPr>
          <p:nvPr>
            <p:ph type="body" sz="quarter" idx="10" hasCustomPrompt="1"/>
          </p:nvPr>
        </p:nvSpPr>
        <p:spPr>
          <a:xfrm>
            <a:off x="384924" y="1037909"/>
            <a:ext cx="6276872" cy="639401"/>
          </a:xfrm>
          <a:prstGeom prst="rect">
            <a:avLst/>
          </a:prstGeom>
        </p:spPr>
        <p:txBody>
          <a:bodyPr vert="horz"/>
          <a:lstStyle>
            <a:lvl1pPr marL="0" indent="0">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subtitle</a:t>
            </a:r>
            <a:endParaRPr lang="en-US" dirty="0"/>
          </a:p>
        </p:txBody>
      </p:sp>
      <p:sp>
        <p:nvSpPr>
          <p:cNvPr id="28" name="Text Placeholder 22"/>
          <p:cNvSpPr>
            <a:spLocks noGrp="1"/>
          </p:cNvSpPr>
          <p:nvPr>
            <p:ph type="body" sz="quarter" idx="12" hasCustomPrompt="1"/>
          </p:nvPr>
        </p:nvSpPr>
        <p:spPr>
          <a:xfrm>
            <a:off x="5271927" y="5987208"/>
            <a:ext cx="3433865" cy="354613"/>
          </a:xfrm>
          <a:prstGeom prst="rect">
            <a:avLst/>
          </a:prstGeom>
        </p:spPr>
        <p:txBody>
          <a:bodyPr vert="horz"/>
          <a:lstStyle>
            <a:lvl1pPr marL="0" indent="0" algn="r">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name</a:t>
            </a:r>
            <a:endParaRPr lang="en-US" dirty="0"/>
          </a:p>
        </p:txBody>
      </p:sp>
      <p:sp>
        <p:nvSpPr>
          <p:cNvPr id="8" name="Text Placeholder 22"/>
          <p:cNvSpPr>
            <a:spLocks noGrp="1"/>
          </p:cNvSpPr>
          <p:nvPr>
            <p:ph type="body" sz="quarter" idx="13" hasCustomPrompt="1"/>
          </p:nvPr>
        </p:nvSpPr>
        <p:spPr>
          <a:xfrm>
            <a:off x="5270364" y="6272184"/>
            <a:ext cx="3433865" cy="354613"/>
          </a:xfrm>
          <a:prstGeom prst="rect">
            <a:avLst/>
          </a:prstGeom>
        </p:spPr>
        <p:txBody>
          <a:bodyPr vert="horz"/>
          <a:lstStyle>
            <a:lvl1pPr marL="0" indent="0" algn="r">
              <a:buFontTx/>
              <a:buNone/>
              <a:defRPr sz="18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date</a:t>
            </a:r>
            <a:endParaRPr lang="en-US" dirty="0"/>
          </a:p>
        </p:txBody>
      </p:sp>
    </p:spTree>
    <p:extLst>
      <p:ext uri="{BB962C8B-B14F-4D97-AF65-F5344CB8AC3E}">
        <p14:creationId xmlns:p14="http://schemas.microsoft.com/office/powerpoint/2010/main" val="2465358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10" name="Text Placeholder 22"/>
          <p:cNvSpPr>
            <a:spLocks noGrp="1"/>
          </p:cNvSpPr>
          <p:nvPr>
            <p:ph type="body" sz="quarter" idx="12" hasCustomPrompt="1"/>
          </p:nvPr>
        </p:nvSpPr>
        <p:spPr>
          <a:xfrm>
            <a:off x="5439675" y="6410519"/>
            <a:ext cx="3433865" cy="354613"/>
          </a:xfrm>
          <a:prstGeom prst="rect">
            <a:avLst/>
          </a:prstGeom>
        </p:spPr>
        <p:txBody>
          <a:bodyPr vert="horz"/>
          <a:lstStyle>
            <a:lvl1pPr marL="0" indent="0" algn="r">
              <a:buFontTx/>
              <a:buNone/>
              <a:defRPr sz="12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Footer text</a:t>
            </a:r>
            <a:endParaRPr lang="en-US" dirty="0"/>
          </a:p>
        </p:txBody>
      </p:sp>
    </p:spTree>
    <p:extLst>
      <p:ext uri="{BB962C8B-B14F-4D97-AF65-F5344CB8AC3E}">
        <p14:creationId xmlns:p14="http://schemas.microsoft.com/office/powerpoint/2010/main" val="143015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pic>
        <p:nvPicPr>
          <p:cNvPr id="3" name="Picture 2" descr="SKA_PowerPoint Templates V8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2"/>
            <a:ext cx="9180000" cy="6882225"/>
          </a:xfrm>
          <a:prstGeom prst="rect">
            <a:avLst/>
          </a:prstGeom>
        </p:spPr>
      </p:pic>
      <p:sp>
        <p:nvSpPr>
          <p:cNvPr id="4" name="Content Placeholder 2"/>
          <p:cNvSpPr>
            <a:spLocks noGrp="1"/>
          </p:cNvSpPr>
          <p:nvPr>
            <p:ph idx="1"/>
          </p:nvPr>
        </p:nvSpPr>
        <p:spPr>
          <a:xfrm>
            <a:off x="358123" y="1863686"/>
            <a:ext cx="8378326" cy="4525963"/>
          </a:xfrm>
          <a:prstGeom prst="rect">
            <a:avLst/>
          </a:prstGeom>
        </p:spPr>
        <p:txBody>
          <a:bodyPr>
            <a:normAutofit/>
          </a:bodyPr>
          <a:lstStyle>
            <a:lvl1pPr>
              <a:defRPr>
                <a:solidFill>
                  <a:srgbClr val="FFFFFF"/>
                </a:solidFill>
              </a:defRPr>
            </a:lvl1pPr>
          </a:lstStyle>
          <a:p>
            <a:endParaRPr lang="en-US" sz="2500" dirty="0">
              <a:solidFill>
                <a:schemeClr val="bg1"/>
              </a:solidFill>
              <a:latin typeface="Arial"/>
              <a:cs typeface="Arial"/>
            </a:endParaRPr>
          </a:p>
        </p:txBody>
      </p:sp>
    </p:spTree>
    <p:extLst>
      <p:ext uri="{BB962C8B-B14F-4D97-AF65-F5344CB8AC3E}">
        <p14:creationId xmlns:p14="http://schemas.microsoft.com/office/powerpoint/2010/main" val="2299200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FE7E8A20-8AA2-2B44-B255-5649A28F6DD9}" type="datetimeFigureOut">
              <a:rPr lang="en-US" smtClean="0"/>
              <a:pPr/>
              <a:t>09/11/2015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7A1DD8-149D-CF43-B359-97973CA545D3}" type="slidenum">
              <a:rPr lang="en-US" smtClean="0"/>
              <a:pPr/>
              <a:t>‹#›</a:t>
            </a:fld>
            <a:endParaRPr lang="en-US"/>
          </a:p>
        </p:txBody>
      </p:sp>
    </p:spTree>
    <p:extLst>
      <p:ext uri="{BB962C8B-B14F-4D97-AF65-F5344CB8AC3E}">
        <p14:creationId xmlns:p14="http://schemas.microsoft.com/office/powerpoint/2010/main" val="27233787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43311" y="231056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2029111" y="406634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4" name="Date Placeholder 3"/>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75972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517822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906277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93045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627154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300848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698813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164132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396201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913478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FE7E8A20-8AA2-2B44-B255-5649A28F6DD9}" type="datetimeFigureOut">
              <a:rPr lang="en-US" smtClean="0"/>
              <a:pPr/>
              <a:t>09/11/2015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7A1DD8-149D-CF43-B359-97973CA545D3}" type="slidenum">
              <a:rPr lang="en-US" smtClean="0"/>
              <a:pPr/>
              <a:t>‹#›</a:t>
            </a:fld>
            <a:endParaRPr lang="en-US"/>
          </a:p>
        </p:txBody>
      </p:sp>
    </p:spTree>
    <p:extLst>
      <p:ext uri="{BB962C8B-B14F-4D97-AF65-F5344CB8AC3E}">
        <p14:creationId xmlns:p14="http://schemas.microsoft.com/office/powerpoint/2010/main" val="19634993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528305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Front page">
    <p:spTree>
      <p:nvGrpSpPr>
        <p:cNvPr id="1" name=""/>
        <p:cNvGrpSpPr/>
        <p:nvPr/>
      </p:nvGrpSpPr>
      <p:grpSpPr>
        <a:xfrm>
          <a:off x="0" y="0"/>
          <a:ext cx="0" cy="0"/>
          <a:chOff x="0" y="0"/>
          <a:chExt cx="0" cy="0"/>
        </a:xfrm>
      </p:grpSpPr>
      <p:pic>
        <p:nvPicPr>
          <p:cNvPr id="3" name="Picture 2" descr="SKA_PowerPoint Templates V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80000" cy="6882221"/>
          </a:xfrm>
          <a:prstGeom prst="rect">
            <a:avLst/>
          </a:prstGeom>
        </p:spPr>
      </p:pic>
      <p:sp>
        <p:nvSpPr>
          <p:cNvPr id="25" name="Text Placeholder 22"/>
          <p:cNvSpPr>
            <a:spLocks noGrp="1"/>
          </p:cNvSpPr>
          <p:nvPr>
            <p:ph type="body" sz="quarter" idx="11" hasCustomPrompt="1"/>
          </p:nvPr>
        </p:nvSpPr>
        <p:spPr>
          <a:xfrm>
            <a:off x="384928" y="417968"/>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title</a:t>
            </a:r>
            <a:endParaRPr lang="en-US" dirty="0"/>
          </a:p>
        </p:txBody>
      </p:sp>
      <p:sp>
        <p:nvSpPr>
          <p:cNvPr id="26" name="Text Placeholder 22"/>
          <p:cNvSpPr>
            <a:spLocks noGrp="1"/>
          </p:cNvSpPr>
          <p:nvPr>
            <p:ph type="body" sz="quarter" idx="10" hasCustomPrompt="1"/>
          </p:nvPr>
        </p:nvSpPr>
        <p:spPr>
          <a:xfrm>
            <a:off x="384924" y="1037909"/>
            <a:ext cx="6276872" cy="639401"/>
          </a:xfrm>
          <a:prstGeom prst="rect">
            <a:avLst/>
          </a:prstGeom>
        </p:spPr>
        <p:txBody>
          <a:bodyPr vert="horz"/>
          <a:lstStyle>
            <a:lvl1pPr marL="0" indent="0">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subtitle</a:t>
            </a:r>
            <a:endParaRPr lang="en-US" dirty="0"/>
          </a:p>
        </p:txBody>
      </p:sp>
      <p:sp>
        <p:nvSpPr>
          <p:cNvPr id="28" name="Text Placeholder 22"/>
          <p:cNvSpPr>
            <a:spLocks noGrp="1"/>
          </p:cNvSpPr>
          <p:nvPr>
            <p:ph type="body" sz="quarter" idx="12" hasCustomPrompt="1"/>
          </p:nvPr>
        </p:nvSpPr>
        <p:spPr>
          <a:xfrm>
            <a:off x="5271927" y="5987208"/>
            <a:ext cx="3433865" cy="354613"/>
          </a:xfrm>
          <a:prstGeom prst="rect">
            <a:avLst/>
          </a:prstGeom>
        </p:spPr>
        <p:txBody>
          <a:bodyPr vert="horz"/>
          <a:lstStyle>
            <a:lvl1pPr marL="0" indent="0" algn="r">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name</a:t>
            </a:r>
            <a:endParaRPr lang="en-US" dirty="0"/>
          </a:p>
        </p:txBody>
      </p:sp>
      <p:sp>
        <p:nvSpPr>
          <p:cNvPr id="8" name="Text Placeholder 22"/>
          <p:cNvSpPr>
            <a:spLocks noGrp="1"/>
          </p:cNvSpPr>
          <p:nvPr>
            <p:ph type="body" sz="quarter" idx="13" hasCustomPrompt="1"/>
          </p:nvPr>
        </p:nvSpPr>
        <p:spPr>
          <a:xfrm>
            <a:off x="5270364" y="6272184"/>
            <a:ext cx="3433865" cy="354613"/>
          </a:xfrm>
          <a:prstGeom prst="rect">
            <a:avLst/>
          </a:prstGeom>
        </p:spPr>
        <p:txBody>
          <a:bodyPr vert="horz"/>
          <a:lstStyle>
            <a:lvl1pPr marL="0" indent="0" algn="r">
              <a:buFontTx/>
              <a:buNone/>
              <a:defRPr sz="18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date</a:t>
            </a:r>
            <a:endParaRPr lang="en-US" dirty="0"/>
          </a:p>
        </p:txBody>
      </p:sp>
    </p:spTree>
    <p:extLst>
      <p:ext uri="{BB962C8B-B14F-4D97-AF65-F5344CB8AC3E}">
        <p14:creationId xmlns:p14="http://schemas.microsoft.com/office/powerpoint/2010/main" val="1835235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10" name="Text Placeholder 22"/>
          <p:cNvSpPr>
            <a:spLocks noGrp="1"/>
          </p:cNvSpPr>
          <p:nvPr>
            <p:ph type="body" sz="quarter" idx="12" hasCustomPrompt="1"/>
          </p:nvPr>
        </p:nvSpPr>
        <p:spPr>
          <a:xfrm>
            <a:off x="5439675" y="6410519"/>
            <a:ext cx="3433865" cy="354613"/>
          </a:xfrm>
          <a:prstGeom prst="rect">
            <a:avLst/>
          </a:prstGeom>
        </p:spPr>
        <p:txBody>
          <a:bodyPr vert="horz"/>
          <a:lstStyle>
            <a:lvl1pPr marL="0" indent="0" algn="r">
              <a:buFontTx/>
              <a:buNone/>
              <a:defRPr sz="12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Footer text</a:t>
            </a:r>
            <a:endParaRPr lang="en-US" dirty="0"/>
          </a:p>
        </p:txBody>
      </p:sp>
    </p:spTree>
    <p:extLst>
      <p:ext uri="{BB962C8B-B14F-4D97-AF65-F5344CB8AC3E}">
        <p14:creationId xmlns:p14="http://schemas.microsoft.com/office/powerpoint/2010/main" val="29465286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43311" y="231056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2029111" y="406634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4" name="Date Placeholder 3"/>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869865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9304825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78752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931512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2786397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693893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72516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FE7E8A20-8AA2-2B44-B255-5649A28F6DD9}" type="datetimeFigureOut">
              <a:rPr lang="en-US" smtClean="0"/>
              <a:pPr/>
              <a:t>09/11/2015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7A1DD8-149D-CF43-B359-97973CA545D3}" type="slidenum">
              <a:rPr lang="en-US" smtClean="0"/>
              <a:pPr/>
              <a:t>‹#›</a:t>
            </a:fld>
            <a:endParaRPr lang="en-US"/>
          </a:p>
        </p:txBody>
      </p:sp>
    </p:spTree>
    <p:extLst>
      <p:ext uri="{BB962C8B-B14F-4D97-AF65-F5344CB8AC3E}">
        <p14:creationId xmlns:p14="http://schemas.microsoft.com/office/powerpoint/2010/main" val="22421400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908831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35257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693727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86713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10" name="Text Placeholder 22"/>
          <p:cNvSpPr>
            <a:spLocks noGrp="1"/>
          </p:cNvSpPr>
          <p:nvPr>
            <p:ph type="body" sz="quarter" idx="12" hasCustomPrompt="1"/>
          </p:nvPr>
        </p:nvSpPr>
        <p:spPr>
          <a:xfrm>
            <a:off x="5439675" y="6410519"/>
            <a:ext cx="3433865" cy="354613"/>
          </a:xfrm>
          <a:prstGeom prst="rect">
            <a:avLst/>
          </a:prstGeom>
        </p:spPr>
        <p:txBody>
          <a:bodyPr vert="horz"/>
          <a:lstStyle>
            <a:lvl1pPr marL="0" indent="0" algn="r">
              <a:buFontTx/>
              <a:buNone/>
              <a:defRPr sz="12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Footer text</a:t>
            </a:r>
            <a:endParaRPr lang="en-US" dirty="0"/>
          </a:p>
        </p:txBody>
      </p:sp>
    </p:spTree>
    <p:extLst>
      <p:ext uri="{BB962C8B-B14F-4D97-AF65-F5344CB8AC3E}">
        <p14:creationId xmlns:p14="http://schemas.microsoft.com/office/powerpoint/2010/main" val="11092282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Front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02"/>
            <a:ext cx="9173209" cy="6877134"/>
          </a:xfrm>
          <a:prstGeom prst="rect">
            <a:avLst/>
          </a:prstGeom>
        </p:spPr>
      </p:pic>
      <p:sp>
        <p:nvSpPr>
          <p:cNvPr id="25" name="Text Placeholder 22"/>
          <p:cNvSpPr>
            <a:spLocks noGrp="1"/>
          </p:cNvSpPr>
          <p:nvPr>
            <p:ph type="body" sz="quarter" idx="11" hasCustomPrompt="1"/>
          </p:nvPr>
        </p:nvSpPr>
        <p:spPr>
          <a:xfrm>
            <a:off x="384928" y="417968"/>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title</a:t>
            </a:r>
            <a:endParaRPr lang="en-US" dirty="0"/>
          </a:p>
        </p:txBody>
      </p:sp>
      <p:sp>
        <p:nvSpPr>
          <p:cNvPr id="26" name="Text Placeholder 22"/>
          <p:cNvSpPr>
            <a:spLocks noGrp="1"/>
          </p:cNvSpPr>
          <p:nvPr>
            <p:ph type="body" sz="quarter" idx="10" hasCustomPrompt="1"/>
          </p:nvPr>
        </p:nvSpPr>
        <p:spPr>
          <a:xfrm>
            <a:off x="384924" y="1037909"/>
            <a:ext cx="6276872" cy="639401"/>
          </a:xfrm>
          <a:prstGeom prst="rect">
            <a:avLst/>
          </a:prstGeom>
        </p:spPr>
        <p:txBody>
          <a:bodyPr vert="horz"/>
          <a:lstStyle>
            <a:lvl1pPr marL="0" indent="0">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subtitle</a:t>
            </a:r>
            <a:endParaRPr lang="en-US" dirty="0"/>
          </a:p>
        </p:txBody>
      </p:sp>
      <p:sp>
        <p:nvSpPr>
          <p:cNvPr id="28" name="Text Placeholder 22"/>
          <p:cNvSpPr>
            <a:spLocks noGrp="1"/>
          </p:cNvSpPr>
          <p:nvPr>
            <p:ph type="body" sz="quarter" idx="12" hasCustomPrompt="1"/>
          </p:nvPr>
        </p:nvSpPr>
        <p:spPr>
          <a:xfrm>
            <a:off x="5271927" y="5987208"/>
            <a:ext cx="3433865" cy="354613"/>
          </a:xfrm>
          <a:prstGeom prst="rect">
            <a:avLst/>
          </a:prstGeom>
        </p:spPr>
        <p:txBody>
          <a:bodyPr vert="horz"/>
          <a:lstStyle>
            <a:lvl1pPr marL="0" indent="0" algn="r">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name</a:t>
            </a:r>
            <a:endParaRPr lang="en-US" dirty="0"/>
          </a:p>
        </p:txBody>
      </p:sp>
      <p:sp>
        <p:nvSpPr>
          <p:cNvPr id="8" name="Text Placeholder 22"/>
          <p:cNvSpPr>
            <a:spLocks noGrp="1"/>
          </p:cNvSpPr>
          <p:nvPr>
            <p:ph type="body" sz="quarter" idx="13" hasCustomPrompt="1"/>
          </p:nvPr>
        </p:nvSpPr>
        <p:spPr>
          <a:xfrm>
            <a:off x="5270364" y="6272184"/>
            <a:ext cx="3433865" cy="354613"/>
          </a:xfrm>
          <a:prstGeom prst="rect">
            <a:avLst/>
          </a:prstGeom>
        </p:spPr>
        <p:txBody>
          <a:bodyPr vert="horz"/>
          <a:lstStyle>
            <a:lvl1pPr marL="0" indent="0" algn="r">
              <a:buFontTx/>
              <a:buNone/>
              <a:defRPr sz="18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date</a:t>
            </a:r>
            <a:endParaRPr lang="en-US" dirty="0"/>
          </a:p>
        </p:txBody>
      </p:sp>
    </p:spTree>
    <p:extLst>
      <p:ext uri="{BB962C8B-B14F-4D97-AF65-F5344CB8AC3E}">
        <p14:creationId xmlns:p14="http://schemas.microsoft.com/office/powerpoint/2010/main" val="38504774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10" name="Text Placeholder 22"/>
          <p:cNvSpPr>
            <a:spLocks noGrp="1"/>
          </p:cNvSpPr>
          <p:nvPr>
            <p:ph type="body" sz="quarter" idx="12" hasCustomPrompt="1"/>
          </p:nvPr>
        </p:nvSpPr>
        <p:spPr>
          <a:xfrm>
            <a:off x="5439675" y="6410519"/>
            <a:ext cx="3433865" cy="354613"/>
          </a:xfrm>
          <a:prstGeom prst="rect">
            <a:avLst/>
          </a:prstGeom>
        </p:spPr>
        <p:txBody>
          <a:bodyPr vert="horz"/>
          <a:lstStyle>
            <a:lvl1pPr marL="0" indent="0" algn="r">
              <a:buFontTx/>
              <a:buNone/>
              <a:defRPr sz="12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Footer text</a:t>
            </a:r>
            <a:endParaRPr lang="en-US" dirty="0"/>
          </a:p>
        </p:txBody>
      </p:sp>
    </p:spTree>
    <p:extLst>
      <p:ext uri="{BB962C8B-B14F-4D97-AF65-F5344CB8AC3E}">
        <p14:creationId xmlns:p14="http://schemas.microsoft.com/office/powerpoint/2010/main" val="38437825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pic>
        <p:nvPicPr>
          <p:cNvPr id="3" name="Picture 2" descr="SKA_PowerPoint Templates V8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
            <a:ext cx="9180000" cy="6882225"/>
          </a:xfrm>
          <a:prstGeom prst="rect">
            <a:avLst/>
          </a:prstGeom>
        </p:spPr>
      </p:pic>
      <p:sp>
        <p:nvSpPr>
          <p:cNvPr id="4" name="Content Placeholder 2"/>
          <p:cNvSpPr>
            <a:spLocks noGrp="1"/>
          </p:cNvSpPr>
          <p:nvPr>
            <p:ph idx="1"/>
          </p:nvPr>
        </p:nvSpPr>
        <p:spPr>
          <a:xfrm>
            <a:off x="358123" y="1863686"/>
            <a:ext cx="8378326" cy="4525963"/>
          </a:xfrm>
          <a:prstGeom prst="rect">
            <a:avLst/>
          </a:prstGeom>
        </p:spPr>
        <p:txBody>
          <a:bodyPr>
            <a:normAutofit/>
          </a:bodyPr>
          <a:lstStyle>
            <a:lvl1pPr>
              <a:defRPr>
                <a:solidFill>
                  <a:srgbClr val="FFFFFF"/>
                </a:solidFill>
              </a:defRPr>
            </a:lvl1pPr>
          </a:lstStyle>
          <a:p>
            <a:endParaRPr lang="en-US" sz="2500" dirty="0">
              <a:solidFill>
                <a:schemeClr val="bg1"/>
              </a:solidFill>
              <a:latin typeface="Arial"/>
              <a:cs typeface="Arial"/>
            </a:endParaRPr>
          </a:p>
        </p:txBody>
      </p:sp>
    </p:spTree>
    <p:extLst>
      <p:ext uri="{BB962C8B-B14F-4D97-AF65-F5344CB8AC3E}">
        <p14:creationId xmlns:p14="http://schemas.microsoft.com/office/powerpoint/2010/main" val="21410217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6_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4" y="1546158"/>
            <a:ext cx="8378326" cy="4525963"/>
          </a:xfrm>
          <a:prstGeom prst="rect">
            <a:avLst/>
          </a:prstGeom>
        </p:spPr>
        <p:txBody>
          <a:bodyPr>
            <a:normAutofit/>
          </a:bodyPr>
          <a:lstStyle/>
          <a:p>
            <a:endParaRPr lang="en-US" sz="1875" dirty="0">
              <a:latin typeface="Arial"/>
              <a:cs typeface="Arial"/>
            </a:endParaRPr>
          </a:p>
        </p:txBody>
      </p:sp>
      <p:sp>
        <p:nvSpPr>
          <p:cNvPr id="8" name="Text Placeholder 22"/>
          <p:cNvSpPr>
            <a:spLocks noGrp="1"/>
          </p:cNvSpPr>
          <p:nvPr>
            <p:ph type="body" sz="quarter" idx="11" hasCustomPrompt="1"/>
          </p:nvPr>
        </p:nvSpPr>
        <p:spPr>
          <a:xfrm>
            <a:off x="360964" y="521801"/>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10" name="Text Placeholder 22"/>
          <p:cNvSpPr>
            <a:spLocks noGrp="1"/>
          </p:cNvSpPr>
          <p:nvPr>
            <p:ph type="body" sz="quarter" idx="12" hasCustomPrompt="1"/>
          </p:nvPr>
        </p:nvSpPr>
        <p:spPr>
          <a:xfrm>
            <a:off x="5439676" y="6410521"/>
            <a:ext cx="3433865" cy="354613"/>
          </a:xfrm>
          <a:prstGeom prst="rect">
            <a:avLst/>
          </a:prstGeom>
        </p:spPr>
        <p:txBody>
          <a:bodyPr vert="horz"/>
          <a:lstStyle>
            <a:lvl1pPr marL="0" indent="0" algn="r">
              <a:buFontTx/>
              <a:buNone/>
              <a:defRPr sz="9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Footer text</a:t>
            </a:r>
            <a:endParaRPr lang="en-US" dirty="0"/>
          </a:p>
        </p:txBody>
      </p:sp>
    </p:spTree>
    <p:extLst>
      <p:ext uri="{BB962C8B-B14F-4D97-AF65-F5344CB8AC3E}">
        <p14:creationId xmlns:p14="http://schemas.microsoft.com/office/powerpoint/2010/main" val="3999095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FE7E8A20-8AA2-2B44-B255-5649A28F6DD9}" type="datetimeFigureOut">
              <a:rPr lang="en-US" smtClean="0"/>
              <a:pPr/>
              <a:t>09/11/2015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7A1DD8-149D-CF43-B359-97973CA545D3}" type="slidenum">
              <a:rPr lang="en-US" smtClean="0"/>
              <a:pPr/>
              <a:t>‹#›</a:t>
            </a:fld>
            <a:endParaRPr lang="en-US"/>
          </a:p>
        </p:txBody>
      </p:sp>
    </p:spTree>
    <p:extLst>
      <p:ext uri="{BB962C8B-B14F-4D97-AF65-F5344CB8AC3E}">
        <p14:creationId xmlns:p14="http://schemas.microsoft.com/office/powerpoint/2010/main" val="269679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7E8A20-8AA2-2B44-B255-5649A28F6DD9}" type="datetimeFigureOut">
              <a:rPr lang="en-US" smtClean="0"/>
              <a:pPr/>
              <a:t>09/11/2015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7A1DD8-149D-CF43-B359-97973CA545D3}" type="slidenum">
              <a:rPr lang="en-US" smtClean="0"/>
              <a:pPr/>
              <a:t>‹#›</a:t>
            </a:fld>
            <a:endParaRPr lang="en-US"/>
          </a:p>
        </p:txBody>
      </p:sp>
    </p:spTree>
    <p:extLst>
      <p:ext uri="{BB962C8B-B14F-4D97-AF65-F5344CB8AC3E}">
        <p14:creationId xmlns:p14="http://schemas.microsoft.com/office/powerpoint/2010/main" val="3832565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E7E8A20-8AA2-2B44-B255-5649A28F6DD9}" type="datetimeFigureOut">
              <a:rPr lang="en-US" smtClean="0"/>
              <a:pPr/>
              <a:t>09/11/2015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7A1DD8-149D-CF43-B359-97973CA545D3}" type="slidenum">
              <a:rPr lang="en-US" smtClean="0"/>
              <a:pPr/>
              <a:t>‹#›</a:t>
            </a:fld>
            <a:endParaRPr lang="en-US"/>
          </a:p>
        </p:txBody>
      </p:sp>
    </p:spTree>
    <p:extLst>
      <p:ext uri="{BB962C8B-B14F-4D97-AF65-F5344CB8AC3E}">
        <p14:creationId xmlns:p14="http://schemas.microsoft.com/office/powerpoint/2010/main" val="2881600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E7E8A20-8AA2-2B44-B255-5649A28F6DD9}" type="datetimeFigureOut">
              <a:rPr lang="en-US" smtClean="0"/>
              <a:pPr/>
              <a:t>09/11/2015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7A1DD8-149D-CF43-B359-97973CA545D3}" type="slidenum">
              <a:rPr lang="en-US" smtClean="0"/>
              <a:pPr/>
              <a:t>‹#›</a:t>
            </a:fld>
            <a:endParaRPr lang="en-US"/>
          </a:p>
        </p:txBody>
      </p:sp>
    </p:spTree>
    <p:extLst>
      <p:ext uri="{BB962C8B-B14F-4D97-AF65-F5344CB8AC3E}">
        <p14:creationId xmlns:p14="http://schemas.microsoft.com/office/powerpoint/2010/main" val="13074092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theme" Target="../theme/theme2.xml"/><Relationship Id="rId9" Type="http://schemas.openxmlformats.org/officeDocument/2006/relationships/image" Target="../media/image1.jpeg"/><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theme" Target="../theme/theme3.xml"/><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theme" Target="../theme/theme4.xml"/><Relationship Id="rId1" Type="http://schemas.openxmlformats.org/officeDocument/2006/relationships/slideLayout" Target="../slideLayouts/slideLayout24.xml"/><Relationship Id="rId2"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theme" Target="../theme/theme5.xml"/><Relationship Id="rId1" Type="http://schemas.openxmlformats.org/officeDocument/2006/relationships/slideLayout" Target="../slideLayouts/slideLayout27.xml"/><Relationship Id="rId2"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slideLayout" Target="../slideLayouts/slideLayout41.xml"/><Relationship Id="rId13" Type="http://schemas.openxmlformats.org/officeDocument/2006/relationships/slideLayout" Target="../slideLayouts/slideLayout42.xml"/><Relationship Id="rId14" Type="http://schemas.openxmlformats.org/officeDocument/2006/relationships/theme" Target="../theme/theme6.xml"/><Relationship Id="rId15" Type="http://schemas.openxmlformats.org/officeDocument/2006/relationships/image" Target="../media/image1.jpeg"/><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theme" Target="../theme/theme7.xml"/><Relationship Id="rId14" Type="http://schemas.openxmlformats.org/officeDocument/2006/relationships/image" Target="../media/image1.jpeg"/><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theme" Target="../theme/theme8.xml"/><Relationship Id="rId1" Type="http://schemas.openxmlformats.org/officeDocument/2006/relationships/slideLayout" Target="../slideLayouts/slideLayout55.xml"/><Relationship Id="rId2"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KA PP-Inside.jpg"/>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 y="-23816"/>
            <a:ext cx="9162994" cy="6909199"/>
          </a:xfrm>
          <a:prstGeom prst="rect">
            <a:avLst/>
          </a:prstGeom>
        </p:spPr>
      </p:pic>
      <p:sp>
        <p:nvSpPr>
          <p:cNvPr id="2" name="Title Placeholder 1"/>
          <p:cNvSpPr>
            <a:spLocks noGrp="1"/>
          </p:cNvSpPr>
          <p:nvPr>
            <p:ph type="title"/>
          </p:nvPr>
        </p:nvSpPr>
        <p:spPr>
          <a:xfrm>
            <a:off x="385144" y="46004"/>
            <a:ext cx="6486926"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7E8A20-8AA2-2B44-B255-5649A28F6DD9}" type="datetimeFigureOut">
              <a:rPr lang="en-US" smtClean="0"/>
              <a:pPr/>
              <a:t>09/11/2015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7A1DD8-149D-CF43-B359-97973CA545D3}" type="slidenum">
              <a:rPr lang="en-US" smtClean="0"/>
              <a:pPr/>
              <a:t>‹#›</a:t>
            </a:fld>
            <a:endParaRPr lang="en-US"/>
          </a:p>
        </p:txBody>
      </p:sp>
    </p:spTree>
    <p:extLst>
      <p:ext uri="{BB962C8B-B14F-4D97-AF65-F5344CB8AC3E}">
        <p14:creationId xmlns:p14="http://schemas.microsoft.com/office/powerpoint/2010/main" val="1148942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8" r:id="rId12"/>
    <p:sldLayoutId id="2147483787" r:id="rId13"/>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233363" indent="-233363" algn="l" defTabSz="457200" rtl="0" eaLnBrk="1" latinLnBrk="0" hangingPunct="1">
        <a:spcBef>
          <a:spcPct val="20000"/>
        </a:spcBef>
        <a:buFont typeface="Arial"/>
        <a:buChar char="•"/>
        <a:defRPr sz="3200" kern="1200">
          <a:solidFill>
            <a:srgbClr val="898989"/>
          </a:solidFill>
          <a:latin typeface="+mn-lt"/>
          <a:ea typeface="+mn-ea"/>
          <a:cs typeface="+mn-cs"/>
        </a:defRPr>
      </a:lvl1pPr>
      <a:lvl2pPr marL="630238" indent="-284163" algn="l" defTabSz="457200" rtl="0" eaLnBrk="1" latinLnBrk="0" hangingPunct="1">
        <a:spcBef>
          <a:spcPct val="20000"/>
        </a:spcBef>
        <a:buFont typeface="Arial"/>
        <a:buChar char="–"/>
        <a:defRPr sz="2800" kern="1200">
          <a:solidFill>
            <a:srgbClr val="898989"/>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898989"/>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898989"/>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89898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KA PP-Inside.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 y="-23816"/>
            <a:ext cx="9162994" cy="6909199"/>
          </a:xfrm>
          <a:prstGeom prst="rect">
            <a:avLst/>
          </a:prstGeom>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3AE7413-3E96-4E81-870A-CFC634801CE8}" type="datetimeFigureOut">
              <a:rPr lang="en-GB" smtClean="0">
                <a:solidFill>
                  <a:srgbClr val="7F7F7F">
                    <a:tint val="75000"/>
                  </a:srgbClr>
                </a:solidFill>
                <a:latin typeface="Calibri"/>
              </a:rPr>
              <a:pPr defTabSz="914400"/>
              <a:t>09/11/2015</a:t>
            </a:fld>
            <a:endParaRPr lang="en-GB">
              <a:solidFill>
                <a:srgbClr val="7F7F7F">
                  <a:tint val="75000"/>
                </a:srgb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srgbClr val="7F7F7F">
                  <a:tint val="75000"/>
                </a:srgb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A017B2C-AE22-498D-ADE4-EF8D119C6A0C}" type="slidenum">
              <a:rPr lang="en-GB" smtClean="0">
                <a:solidFill>
                  <a:srgbClr val="7F7F7F">
                    <a:tint val="75000"/>
                  </a:srgbClr>
                </a:solidFill>
                <a:latin typeface="Calibri"/>
              </a:rPr>
              <a:pPr defTabSz="914400"/>
              <a:t>‹#›</a:t>
            </a:fld>
            <a:endParaRPr lang="en-GB">
              <a:solidFill>
                <a:srgbClr val="7F7F7F">
                  <a:tint val="75000"/>
                </a:srgbClr>
              </a:solidFill>
              <a:latin typeface="Calibri"/>
            </a:endParaRPr>
          </a:p>
        </p:txBody>
      </p:sp>
      <p:sp>
        <p:nvSpPr>
          <p:cNvPr id="7" name="Title Placeholder 6"/>
          <p:cNvSpPr>
            <a:spLocks noGrp="1"/>
          </p:cNvSpPr>
          <p:nvPr>
            <p:ph type="title"/>
          </p:nvPr>
        </p:nvSpPr>
        <p:spPr>
          <a:xfrm>
            <a:off x="467544" y="188640"/>
            <a:ext cx="8229600" cy="1143000"/>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9" name="Text Placeholder 8"/>
          <p:cNvSpPr>
            <a:spLocks noGrp="1"/>
          </p:cNvSpPr>
          <p:nvPr>
            <p:ph type="body" idx="1"/>
          </p:nvPr>
        </p:nvSpPr>
        <p:spPr>
          <a:xfrm>
            <a:off x="457200" y="1340768"/>
            <a:ext cx="8229600" cy="496855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5557645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50" r:id="rId7"/>
  </p:sldLayoutIdLs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200" kern="1200">
          <a:solidFill>
            <a:schemeClr val="bg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9600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14996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02657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KA PP-Inside.jpg"/>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 y="-23816"/>
            <a:ext cx="9162994" cy="6909199"/>
          </a:xfrm>
          <a:prstGeom prst="rect">
            <a:avLst/>
          </a:prstGeom>
        </p:spPr>
      </p:pic>
      <p:sp>
        <p:nvSpPr>
          <p:cNvPr id="2" name="Title Placeholder 1"/>
          <p:cNvSpPr>
            <a:spLocks noGrp="1"/>
          </p:cNvSpPr>
          <p:nvPr>
            <p:ph type="title"/>
          </p:nvPr>
        </p:nvSpPr>
        <p:spPr>
          <a:xfrm>
            <a:off x="385144" y="46004"/>
            <a:ext cx="6486926"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9722802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233363" indent="-233363" algn="l" defTabSz="457200" rtl="0" eaLnBrk="1" latinLnBrk="0" hangingPunct="1">
        <a:spcBef>
          <a:spcPct val="20000"/>
        </a:spcBef>
        <a:buFont typeface="Arial"/>
        <a:buChar char="•"/>
        <a:defRPr sz="3200" kern="1200">
          <a:solidFill>
            <a:srgbClr val="898989"/>
          </a:solidFill>
          <a:latin typeface="+mn-lt"/>
          <a:ea typeface="+mn-ea"/>
          <a:cs typeface="+mn-cs"/>
        </a:defRPr>
      </a:lvl1pPr>
      <a:lvl2pPr marL="630238" indent="-284163" algn="l" defTabSz="457200" rtl="0" eaLnBrk="1" latinLnBrk="0" hangingPunct="1">
        <a:spcBef>
          <a:spcPct val="20000"/>
        </a:spcBef>
        <a:buFont typeface="Arial"/>
        <a:buChar char="–"/>
        <a:defRPr sz="2800" kern="1200">
          <a:solidFill>
            <a:srgbClr val="898989"/>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898989"/>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898989"/>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89898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KA PP-Inside.jpg"/>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 y="-23816"/>
            <a:ext cx="9162994" cy="6909199"/>
          </a:xfrm>
          <a:prstGeom prst="rect">
            <a:avLst/>
          </a:prstGeom>
        </p:spPr>
      </p:pic>
      <p:sp>
        <p:nvSpPr>
          <p:cNvPr id="2" name="Title Placeholder 1"/>
          <p:cNvSpPr>
            <a:spLocks noGrp="1"/>
          </p:cNvSpPr>
          <p:nvPr>
            <p:ph type="title"/>
          </p:nvPr>
        </p:nvSpPr>
        <p:spPr>
          <a:xfrm>
            <a:off x="385144" y="46004"/>
            <a:ext cx="6486926"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7E8A20-8AA2-2B44-B255-5649A28F6DD9}" type="datetimeFigureOut">
              <a:rPr lang="en-US" smtClean="0">
                <a:solidFill>
                  <a:prstClr val="black">
                    <a:tint val="75000"/>
                  </a:prstClr>
                </a:solidFill>
                <a:latin typeface="Arial"/>
              </a:rPr>
              <a:pPr/>
              <a:t>09/11/2015</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39457425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233363" indent="-233363" algn="l" defTabSz="457200" rtl="0" eaLnBrk="1" latinLnBrk="0" hangingPunct="1">
        <a:spcBef>
          <a:spcPct val="20000"/>
        </a:spcBef>
        <a:buFont typeface="Arial"/>
        <a:buChar char="•"/>
        <a:defRPr sz="3200" kern="1200">
          <a:solidFill>
            <a:srgbClr val="898989"/>
          </a:solidFill>
          <a:latin typeface="+mn-lt"/>
          <a:ea typeface="+mn-ea"/>
          <a:cs typeface="+mn-cs"/>
        </a:defRPr>
      </a:lvl1pPr>
      <a:lvl2pPr marL="630238" indent="-284163" algn="l" defTabSz="457200" rtl="0" eaLnBrk="1" latinLnBrk="0" hangingPunct="1">
        <a:spcBef>
          <a:spcPct val="20000"/>
        </a:spcBef>
        <a:buFont typeface="Arial"/>
        <a:buChar char="–"/>
        <a:defRPr sz="2800" kern="1200">
          <a:solidFill>
            <a:srgbClr val="898989"/>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898989"/>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898989"/>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89898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64553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4.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25.emf"/><Relationship Id="rId1" Type="http://schemas.openxmlformats.org/officeDocument/2006/relationships/vmlDrawing" Target="../drawings/vmlDrawing3.vml"/><Relationship Id="rId2"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7.JPG"/><Relationship Id="rId3"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Word_Document4.docx"/><Relationship Id="rId4" Type="http://schemas.openxmlformats.org/officeDocument/2006/relationships/image" Target="../media/image29.emf"/><Relationship Id="rId1" Type="http://schemas.openxmlformats.org/officeDocument/2006/relationships/vmlDrawing" Target="../drawings/vmlDrawing4.vml"/><Relationship Id="rId2"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30.emf"/><Relationship Id="rId3" Type="http://schemas.openxmlformats.org/officeDocument/2006/relationships/image" Target="../media/image31.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32.emf"/><Relationship Id="rId3" Type="http://schemas.openxmlformats.org/officeDocument/2006/relationships/image" Target="../media/image3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34.emf"/><Relationship Id="rId3" Type="http://schemas.openxmlformats.org/officeDocument/2006/relationships/image" Target="../media/image3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3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7.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42.emf"/><Relationship Id="rId7" Type="http://schemas.openxmlformats.org/officeDocument/2006/relationships/image" Target="../media/image43.emf"/><Relationship Id="rId8" Type="http://schemas.openxmlformats.org/officeDocument/2006/relationships/image" Target="../media/image44.png"/><Relationship Id="rId1" Type="http://schemas.openxmlformats.org/officeDocument/2006/relationships/slideLayout" Target="../slideLayouts/slideLayout20.xml"/><Relationship Id="rId2"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5.emf"/></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Word_Document5.docx"/><Relationship Id="rId4" Type="http://schemas.openxmlformats.org/officeDocument/2006/relationships/image" Target="../media/image46.emf"/><Relationship Id="rId1" Type="http://schemas.openxmlformats.org/officeDocument/2006/relationships/vmlDrawing" Target="../drawings/vmlDrawing5.vml"/><Relationship Id="rId2"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package" Target="../embeddings/Microsoft_Word_Document6.docx"/><Relationship Id="rId4" Type="http://schemas.openxmlformats.org/officeDocument/2006/relationships/image" Target="../media/image47.emf"/><Relationship Id="rId1" Type="http://schemas.openxmlformats.org/officeDocument/2006/relationships/vmlDrawing" Target="../drawings/vmlDrawing6.vml"/><Relationship Id="rId2"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Word_Document7.docx"/><Relationship Id="rId4" Type="http://schemas.openxmlformats.org/officeDocument/2006/relationships/image" Target="../media/image48.emf"/><Relationship Id="rId1" Type="http://schemas.openxmlformats.org/officeDocument/2006/relationships/vmlDrawing" Target="../drawings/vmlDrawing7.vml"/><Relationship Id="rId2"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Word_Document8.docx"/><Relationship Id="rId4" Type="http://schemas.openxmlformats.org/officeDocument/2006/relationships/image" Target="../media/image49.png"/><Relationship Id="rId1" Type="http://schemas.openxmlformats.org/officeDocument/2006/relationships/vmlDrawing" Target="../drawings/vmlDrawing8.vml"/><Relationship Id="rId2"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Word_Document9.docx"/><Relationship Id="rId4" Type="http://schemas.openxmlformats.org/officeDocument/2006/relationships/image" Target="../media/image50.png"/><Relationship Id="rId1" Type="http://schemas.openxmlformats.org/officeDocument/2006/relationships/vmlDrawing" Target="../drawings/vmlDrawing9.vml"/><Relationship Id="rId2"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package" Target="../embeddings/Microsoft_Word_Document10.docx"/><Relationship Id="rId4" Type="http://schemas.openxmlformats.org/officeDocument/2006/relationships/image" Target="../media/image51.png"/><Relationship Id="rId1" Type="http://schemas.openxmlformats.org/officeDocument/2006/relationships/vmlDrawing" Target="../drawings/vmlDrawing10.vml"/><Relationship Id="rId2"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package" Target="../embeddings/Microsoft_Word_Document11.docx"/><Relationship Id="rId4" Type="http://schemas.openxmlformats.org/officeDocument/2006/relationships/image" Target="../media/image52.png"/><Relationship Id="rId1" Type="http://schemas.openxmlformats.org/officeDocument/2006/relationships/vmlDrawing" Target="../drawings/vmlDrawing11.vml"/><Relationship Id="rId2"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Word_Document12.docx"/><Relationship Id="rId4" Type="http://schemas.openxmlformats.org/officeDocument/2006/relationships/image" Target="../media/image53.emf"/><Relationship Id="rId1" Type="http://schemas.openxmlformats.org/officeDocument/2006/relationships/vmlDrawing" Target="../drawings/vmlDrawing12.vml"/><Relationship Id="rId2"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package" Target="../embeddings/Microsoft_Word_Document13.docx"/><Relationship Id="rId4" Type="http://schemas.openxmlformats.org/officeDocument/2006/relationships/image" Target="../media/image54.png"/><Relationship Id="rId1" Type="http://schemas.openxmlformats.org/officeDocument/2006/relationships/vmlDrawing" Target="../drawings/vmlDrawing13.vml"/><Relationship Id="rId2"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package" Target="../embeddings/Microsoft_Word_Document14.docx"/><Relationship Id="rId4" Type="http://schemas.openxmlformats.org/officeDocument/2006/relationships/image" Target="../media/image55.emf"/><Relationship Id="rId1" Type="http://schemas.openxmlformats.org/officeDocument/2006/relationships/vmlDrawing" Target="../drawings/vmlDrawing14.vml"/><Relationship Id="rId2"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Word_Document15.docx"/><Relationship Id="rId4" Type="http://schemas.openxmlformats.org/officeDocument/2006/relationships/image" Target="../media/image56.png"/><Relationship Id="rId1" Type="http://schemas.openxmlformats.org/officeDocument/2006/relationships/vmlDrawing" Target="../drawings/vmlDrawing15.vml"/><Relationship Id="rId2"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package" Target="../embeddings/Microsoft_Word_Document16.docx"/><Relationship Id="rId4" Type="http://schemas.openxmlformats.org/officeDocument/2006/relationships/image" Target="../media/image57.png"/><Relationship Id="rId1" Type="http://schemas.openxmlformats.org/officeDocument/2006/relationships/vmlDrawing" Target="../drawings/vmlDrawing16.vml"/><Relationship Id="rId2"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package" Target="../embeddings/Microsoft_Word_Document17.docx"/><Relationship Id="rId4" Type="http://schemas.openxmlformats.org/officeDocument/2006/relationships/image" Target="../media/image58.png"/><Relationship Id="rId1" Type="http://schemas.openxmlformats.org/officeDocument/2006/relationships/vmlDrawing" Target="../drawings/vmlDrawing17.vml"/><Relationship Id="rId2"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package" Target="../embeddings/Microsoft_Word_Document18.docx"/><Relationship Id="rId4" Type="http://schemas.openxmlformats.org/officeDocument/2006/relationships/image" Target="../media/image59.png"/><Relationship Id="rId1" Type="http://schemas.openxmlformats.org/officeDocument/2006/relationships/vmlDrawing" Target="../drawings/vmlDrawing18.vml"/><Relationship Id="rId2"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package" Target="../embeddings/Microsoft_Word_Document19.docx"/><Relationship Id="rId4" Type="http://schemas.openxmlformats.org/officeDocument/2006/relationships/image" Target="../media/image60.png"/><Relationship Id="rId1" Type="http://schemas.openxmlformats.org/officeDocument/2006/relationships/vmlDrawing" Target="../drawings/vmlDrawing19.vml"/><Relationship Id="rId2"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package" Target="../embeddings/Microsoft_Word_Document20.docx"/><Relationship Id="rId4" Type="http://schemas.openxmlformats.org/officeDocument/2006/relationships/image" Target="../media/image61.png"/><Relationship Id="rId1" Type="http://schemas.openxmlformats.org/officeDocument/2006/relationships/vmlDrawing" Target="../drawings/vmlDrawing20.vml"/><Relationship Id="rId2"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package" Target="../embeddings/Microsoft_Word_Document21.docx"/><Relationship Id="rId4" Type="http://schemas.openxmlformats.org/officeDocument/2006/relationships/image" Target="../media/image62.png"/><Relationship Id="rId1" Type="http://schemas.openxmlformats.org/officeDocument/2006/relationships/vmlDrawing" Target="../drawings/vmlDrawing21.vml"/><Relationship Id="rId2"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package" Target="../embeddings/Microsoft_Word_Document22.docx"/><Relationship Id="rId4" Type="http://schemas.openxmlformats.org/officeDocument/2006/relationships/image" Target="../media/image63.png"/><Relationship Id="rId1" Type="http://schemas.openxmlformats.org/officeDocument/2006/relationships/vmlDrawing" Target="../drawings/vmlDrawing22.vml"/><Relationship Id="rId2"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package" Target="../embeddings/Microsoft_Word_Document23.docx"/><Relationship Id="rId4" Type="http://schemas.openxmlformats.org/officeDocument/2006/relationships/image" Target="../media/image64.png"/><Relationship Id="rId1" Type="http://schemas.openxmlformats.org/officeDocument/2006/relationships/vmlDrawing" Target="../drawings/vmlDrawing23.vml"/><Relationship Id="rId2"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Excel_Sheet1.xlsx"/><Relationship Id="rId4" Type="http://schemas.openxmlformats.org/officeDocument/2006/relationships/image" Target="../media/image9.emf"/><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jpg"/><Relationship Id="rId8"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Excel_Sheet2.xlsx"/><Relationship Id="rId4" Type="http://schemas.openxmlformats.org/officeDocument/2006/relationships/image" Target="../media/image14.emf"/><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vmlDrawing" Target="../drawings/vmlDrawing2.vml"/><Relationship Id="rId2"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9.jpeg"/><Relationship Id="rId3" Type="http://schemas.openxmlformats.org/officeDocument/2006/relationships/image" Target="../media/image20.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84927" y="417968"/>
            <a:ext cx="4885437" cy="1098672"/>
          </a:xfrm>
        </p:spPr>
        <p:txBody>
          <a:bodyPr>
            <a:normAutofit/>
          </a:bodyPr>
          <a:lstStyle/>
          <a:p>
            <a:r>
              <a:rPr lang="en-US" dirty="0" smtClean="0"/>
              <a:t>SKA Science Update: KSPs, L0s, SKA1-Low</a:t>
            </a:r>
          </a:p>
        </p:txBody>
      </p:sp>
      <p:sp>
        <p:nvSpPr>
          <p:cNvPr id="4" name="Text Placeholder 3"/>
          <p:cNvSpPr>
            <a:spLocks noGrp="1"/>
          </p:cNvSpPr>
          <p:nvPr>
            <p:ph type="body" sz="quarter" idx="12"/>
          </p:nvPr>
        </p:nvSpPr>
        <p:spPr>
          <a:xfrm>
            <a:off x="5256410" y="5819966"/>
            <a:ext cx="3605002" cy="628053"/>
          </a:xfrm>
        </p:spPr>
        <p:txBody>
          <a:bodyPr>
            <a:normAutofit/>
          </a:bodyPr>
          <a:lstStyle/>
          <a:p>
            <a:r>
              <a:rPr lang="en-US" dirty="0" smtClean="0"/>
              <a:t>Robert Braun, Science Director</a:t>
            </a:r>
            <a:endParaRPr lang="en-US" dirty="0"/>
          </a:p>
        </p:txBody>
      </p:sp>
      <p:sp>
        <p:nvSpPr>
          <p:cNvPr id="5" name="Text Placeholder 4"/>
          <p:cNvSpPr>
            <a:spLocks noGrp="1"/>
          </p:cNvSpPr>
          <p:nvPr>
            <p:ph type="body" sz="quarter" idx="13"/>
          </p:nvPr>
        </p:nvSpPr>
        <p:spPr>
          <a:xfrm>
            <a:off x="5395959" y="6314055"/>
            <a:ext cx="3433865" cy="354613"/>
          </a:xfrm>
        </p:spPr>
        <p:txBody>
          <a:bodyPr>
            <a:normAutofit lnSpcReduction="10000"/>
          </a:bodyPr>
          <a:lstStyle/>
          <a:p>
            <a:r>
              <a:rPr lang="en-US" smtClean="0"/>
              <a:t>10 </a:t>
            </a:r>
            <a:r>
              <a:rPr lang="en-US" dirty="0" smtClean="0"/>
              <a:t>November 2015</a:t>
            </a:r>
            <a:endParaRPr lang="en-US" dirty="0"/>
          </a:p>
        </p:txBody>
      </p:sp>
    </p:spTree>
    <p:extLst>
      <p:ext uri="{BB962C8B-B14F-4D97-AF65-F5344CB8AC3E}">
        <p14:creationId xmlns:p14="http://schemas.microsoft.com/office/powerpoint/2010/main" val="16820330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r>
              <a:rPr lang="en-US" dirty="0"/>
              <a:t> </a:t>
            </a:r>
            <a:r>
              <a:rPr lang="en-US" dirty="0" smtClean="0"/>
              <a:t>  </a:t>
            </a:r>
            <a:endParaRPr lang="en-US" dirty="0"/>
          </a:p>
        </p:txBody>
      </p:sp>
      <p:sp>
        <p:nvSpPr>
          <p:cNvPr id="9" name="Text Placeholder 2"/>
          <p:cNvSpPr>
            <a:spLocks noGrp="1"/>
          </p:cNvSpPr>
          <p:nvPr>
            <p:ph type="body" sz="quarter" idx="11"/>
          </p:nvPr>
        </p:nvSpPr>
        <p:spPr>
          <a:xfrm>
            <a:off x="360964" y="521799"/>
            <a:ext cx="6967028" cy="619941"/>
          </a:xfrm>
        </p:spPr>
        <p:txBody>
          <a:bodyPr>
            <a:normAutofit/>
          </a:bodyPr>
          <a:lstStyle/>
          <a:p>
            <a:r>
              <a:rPr lang="en-US" dirty="0" smtClean="0"/>
              <a:t>Survey Speed Comparison</a:t>
            </a:r>
            <a:endParaRPr lang="en-US" dirty="0"/>
          </a:p>
        </p:txBody>
      </p:sp>
      <p:sp>
        <p:nvSpPr>
          <p:cNvPr id="4" name="Text Placeholder 3"/>
          <p:cNvSpPr>
            <a:spLocks noGrp="1"/>
          </p:cNvSpPr>
          <p:nvPr>
            <p:ph type="body" sz="quarter" idx="12"/>
          </p:nvPr>
        </p:nvSpPr>
        <p:spPr/>
        <p:txBody>
          <a:bodyPr/>
          <a:lstStyle/>
          <a:p>
            <a:endParaRPr lang="en-US"/>
          </a:p>
        </p:txBody>
      </p:sp>
      <p:pic>
        <p:nvPicPr>
          <p:cNvPr id="3" name="Picture 2" descr="survat25v2.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7540" y="1151906"/>
            <a:ext cx="8496000" cy="5258613"/>
          </a:xfrm>
          <a:prstGeom prst="rect">
            <a:avLst/>
          </a:prstGeom>
        </p:spPr>
      </p:pic>
    </p:spTree>
    <p:extLst>
      <p:ext uri="{BB962C8B-B14F-4D97-AF65-F5344CB8AC3E}">
        <p14:creationId xmlns:p14="http://schemas.microsoft.com/office/powerpoint/2010/main" val="234049904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r>
              <a:rPr lang="en-US" dirty="0"/>
              <a:t> </a:t>
            </a:r>
            <a:r>
              <a:rPr lang="en-US" dirty="0" smtClean="0"/>
              <a:t>  </a:t>
            </a:r>
            <a:endParaRPr lang="en-US" dirty="0"/>
          </a:p>
        </p:txBody>
      </p:sp>
      <p:sp>
        <p:nvSpPr>
          <p:cNvPr id="9" name="Text Placeholder 2"/>
          <p:cNvSpPr>
            <a:spLocks noGrp="1"/>
          </p:cNvSpPr>
          <p:nvPr>
            <p:ph type="body" sz="quarter" idx="11"/>
          </p:nvPr>
        </p:nvSpPr>
        <p:spPr>
          <a:xfrm>
            <a:off x="360964" y="521799"/>
            <a:ext cx="6967028" cy="619941"/>
          </a:xfrm>
        </p:spPr>
        <p:txBody>
          <a:bodyPr>
            <a:normAutofit/>
          </a:bodyPr>
          <a:lstStyle/>
          <a:p>
            <a:r>
              <a:rPr lang="en-US" dirty="0" smtClean="0"/>
              <a:t>Resolution Comparison</a:t>
            </a:r>
            <a:endParaRPr lang="en-US" dirty="0"/>
          </a:p>
        </p:txBody>
      </p:sp>
      <p:sp>
        <p:nvSpPr>
          <p:cNvPr id="4" name="Text Placeholder 3"/>
          <p:cNvSpPr>
            <a:spLocks noGrp="1"/>
          </p:cNvSpPr>
          <p:nvPr>
            <p:ph type="body" sz="quarter" idx="12"/>
          </p:nvPr>
        </p:nvSpPr>
        <p:spPr/>
        <p:txBody>
          <a:bodyPr/>
          <a:lstStyle/>
          <a:p>
            <a:endParaRPr lang="en-US"/>
          </a:p>
        </p:txBody>
      </p:sp>
      <p:pic>
        <p:nvPicPr>
          <p:cNvPr id="3" name="Picture 2" descr="resat25v2.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2875" y="1211701"/>
            <a:ext cx="8496000" cy="5063616"/>
          </a:xfrm>
          <a:prstGeom prst="rect">
            <a:avLst/>
          </a:prstGeom>
        </p:spPr>
      </p:pic>
    </p:spTree>
    <p:extLst>
      <p:ext uri="{BB962C8B-B14F-4D97-AF65-F5344CB8AC3E}">
        <p14:creationId xmlns:p14="http://schemas.microsoft.com/office/powerpoint/2010/main" val="31442613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endParaRPr lang="en-US"/>
          </a:p>
        </p:txBody>
      </p:sp>
      <p:sp>
        <p:nvSpPr>
          <p:cNvPr id="8" name="Text Placeholder 2"/>
          <p:cNvSpPr txBox="1">
            <a:spLocks/>
          </p:cNvSpPr>
          <p:nvPr/>
        </p:nvSpPr>
        <p:spPr>
          <a:xfrm>
            <a:off x="360964" y="521799"/>
            <a:ext cx="6967028" cy="619941"/>
          </a:xfrm>
          <a:prstGeom prst="rect">
            <a:avLst/>
          </a:prstGeom>
        </p:spPr>
        <p:txBody>
          <a:bodyPr vert="horz">
            <a:normAutofit/>
          </a:bodyPr>
          <a:lstStyle>
            <a:lvl1pPr marL="0" indent="0" algn="l" defTabSz="457200" rtl="0" eaLnBrk="1" latinLnBrk="0" hangingPunct="1">
              <a:spcBef>
                <a:spcPct val="20000"/>
              </a:spcBef>
              <a:buFontTx/>
              <a:buNone/>
              <a:defRPr sz="3200" b="1" kern="1200">
                <a:solidFill>
                  <a:srgbClr val="00688A"/>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688A"/>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688A"/>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688A"/>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688A"/>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Image Quality Comparison</a:t>
            </a:r>
            <a:endParaRPr lang="en-US" dirty="0"/>
          </a:p>
        </p:txBody>
      </p:sp>
      <p:sp>
        <p:nvSpPr>
          <p:cNvPr id="10" name="Content Placeholder 1"/>
          <p:cNvSpPr txBox="1">
            <a:spLocks/>
          </p:cNvSpPr>
          <p:nvPr/>
        </p:nvSpPr>
        <p:spPr>
          <a:xfrm>
            <a:off x="422082" y="1354302"/>
            <a:ext cx="2955835" cy="4630616"/>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2800" dirty="0" smtClean="0"/>
              <a:t>Single SKA1 track equivalent to VLA A+B+C+D + </a:t>
            </a:r>
            <a:r>
              <a:rPr lang="en-US" sz="2800" b="1" dirty="0" smtClean="0"/>
              <a:t>E+A</a:t>
            </a:r>
            <a:r>
              <a:rPr lang="en-US" sz="2800" b="1" baseline="30000" dirty="0" smtClean="0"/>
              <a:t>+</a:t>
            </a:r>
            <a:r>
              <a:rPr lang="en-US" sz="2800" dirty="0" smtClean="0"/>
              <a:t> </a:t>
            </a:r>
          </a:p>
          <a:p>
            <a:pPr>
              <a:lnSpc>
                <a:spcPct val="90000"/>
              </a:lnSpc>
            </a:pPr>
            <a:r>
              <a:rPr lang="en-US" sz="2800" dirty="0" smtClean="0"/>
              <a:t>“Structural” dynamic range of ~1000:1 rather than ~3:1 per track</a:t>
            </a:r>
          </a:p>
          <a:p>
            <a:pPr>
              <a:lnSpc>
                <a:spcPct val="90000"/>
              </a:lnSpc>
            </a:pPr>
            <a:r>
              <a:rPr lang="en-US" sz="2800" dirty="0" smtClean="0"/>
              <a:t>Beam quality ~100 times better than VLA</a:t>
            </a:r>
          </a:p>
        </p:txBody>
      </p:sp>
      <p:pic>
        <p:nvPicPr>
          <p:cNvPr id="3" name="Picture 2" descr="plotcsensvpv2.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77917" y="938530"/>
            <a:ext cx="5796000" cy="5891016"/>
          </a:xfrm>
          <a:prstGeom prst="rect">
            <a:avLst/>
          </a:prstGeom>
        </p:spPr>
      </p:pic>
    </p:spTree>
    <p:extLst>
      <p:ext uri="{BB962C8B-B14F-4D97-AF65-F5344CB8AC3E}">
        <p14:creationId xmlns:p14="http://schemas.microsoft.com/office/powerpoint/2010/main" val="206742951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0964" y="1141740"/>
            <a:ext cx="8512575" cy="5171480"/>
          </a:xfrm>
        </p:spPr>
        <p:txBody>
          <a:bodyPr>
            <a:normAutofit fontScale="62500" lnSpcReduction="20000"/>
          </a:bodyPr>
          <a:lstStyle/>
          <a:p>
            <a:pPr>
              <a:lnSpc>
                <a:spcPct val="120000"/>
              </a:lnSpc>
            </a:pPr>
            <a:r>
              <a:rPr lang="en-US" b="1" dirty="0" smtClean="0"/>
              <a:t>Notional</a:t>
            </a:r>
            <a:r>
              <a:rPr lang="en-US" dirty="0" smtClean="0"/>
              <a:t> package of Key Science Projects in Q1 2015 based on the highest priority science objectives that have been recommended by our science community that will be:</a:t>
            </a:r>
          </a:p>
          <a:p>
            <a:pPr lvl="1">
              <a:lnSpc>
                <a:spcPct val="120000"/>
              </a:lnSpc>
            </a:pPr>
            <a:r>
              <a:rPr lang="en-US" dirty="0" smtClean="0"/>
              <a:t>Consistent with capabilities of the SKA1 design</a:t>
            </a:r>
          </a:p>
          <a:p>
            <a:pPr lvl="1">
              <a:lnSpc>
                <a:spcPct val="120000"/>
              </a:lnSpc>
            </a:pPr>
            <a:r>
              <a:rPr lang="en-US" dirty="0" smtClean="0"/>
              <a:t>Consistent with a realistic observing schedule filled at </a:t>
            </a:r>
            <a:r>
              <a:rPr lang="en-US" dirty="0" smtClean="0"/>
              <a:t>50 – 75% </a:t>
            </a:r>
            <a:r>
              <a:rPr lang="en-US" dirty="0" smtClean="0"/>
              <a:t>for the first 5 years of scientific operations</a:t>
            </a:r>
          </a:p>
          <a:p>
            <a:pPr>
              <a:lnSpc>
                <a:spcPct val="120000"/>
              </a:lnSpc>
            </a:pPr>
            <a:r>
              <a:rPr lang="en-US" dirty="0" smtClean="0"/>
              <a:t>Adopt KSP policy</a:t>
            </a:r>
          </a:p>
          <a:p>
            <a:pPr lvl="1">
              <a:lnSpc>
                <a:spcPct val="120000"/>
              </a:lnSpc>
            </a:pPr>
            <a:r>
              <a:rPr lang="en-US" dirty="0" smtClean="0"/>
              <a:t>Only scientists from SKA member countries may lead a KSP</a:t>
            </a:r>
          </a:p>
          <a:p>
            <a:pPr lvl="1">
              <a:lnSpc>
                <a:spcPct val="120000"/>
              </a:lnSpc>
            </a:pPr>
            <a:r>
              <a:rPr lang="en-US" dirty="0" smtClean="0"/>
              <a:t>KSP Leadership is guaranteed to be distributed amongst SKA members in proportion to their financial contribution</a:t>
            </a:r>
          </a:p>
          <a:p>
            <a:pPr lvl="1">
              <a:lnSpc>
                <a:spcPct val="120000"/>
              </a:lnSpc>
            </a:pPr>
            <a:r>
              <a:rPr lang="en-US" dirty="0" smtClean="0"/>
              <a:t>KSP participation (at the non-Leader level) is guaranteed to be distributed amongst SKA members in proportion to their financial contribution</a:t>
            </a:r>
          </a:p>
          <a:p>
            <a:pPr lvl="1">
              <a:lnSpc>
                <a:spcPct val="120000"/>
              </a:lnSpc>
            </a:pPr>
            <a:r>
              <a:rPr lang="en-US" dirty="0"/>
              <a:t>KSP participation (at the non-Leader level) </a:t>
            </a:r>
            <a:r>
              <a:rPr lang="en-US" dirty="0" smtClean="0"/>
              <a:t>of SKA non-members is capped at the value defined in the Access Policy</a:t>
            </a:r>
          </a:p>
        </p:txBody>
      </p:sp>
      <p:sp>
        <p:nvSpPr>
          <p:cNvPr id="3" name="Text Placeholder 2"/>
          <p:cNvSpPr>
            <a:spLocks noGrp="1"/>
          </p:cNvSpPr>
          <p:nvPr>
            <p:ph type="body" sz="quarter" idx="11"/>
          </p:nvPr>
        </p:nvSpPr>
        <p:spPr>
          <a:xfrm>
            <a:off x="360964" y="521799"/>
            <a:ext cx="6967028" cy="619941"/>
          </a:xfrm>
        </p:spPr>
        <p:txBody>
          <a:bodyPr>
            <a:normAutofit/>
          </a:bodyPr>
          <a:lstStyle/>
          <a:p>
            <a:r>
              <a:rPr lang="en-US" dirty="0" smtClean="0"/>
              <a:t>Key Science Projects:</a:t>
            </a:r>
            <a:endParaRPr lang="en-US" dirty="0"/>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93339974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22" y="603707"/>
            <a:ext cx="8515418" cy="5664579"/>
          </a:xfrm>
        </p:spPr>
        <p:txBody>
          <a:bodyPr>
            <a:normAutofit/>
          </a:bodyPr>
          <a:lstStyle/>
          <a:p>
            <a:pPr marL="0" indent="0">
              <a:lnSpc>
                <a:spcPct val="110000"/>
              </a:lnSpc>
              <a:buNone/>
            </a:pPr>
            <a:endParaRPr lang="en-US" sz="2800" dirty="0" smtClean="0">
              <a:latin typeface="Arial"/>
              <a:cs typeface="Arial"/>
            </a:endParaRPr>
          </a:p>
          <a:p>
            <a:pPr marL="0" indent="0">
              <a:lnSpc>
                <a:spcPct val="110000"/>
              </a:lnSpc>
              <a:buNone/>
            </a:pPr>
            <a:r>
              <a:rPr lang="en-US" sz="2800" dirty="0" smtClean="0">
                <a:latin typeface="Arial"/>
                <a:cs typeface="Arial"/>
              </a:rPr>
              <a:t> </a:t>
            </a:r>
          </a:p>
        </p:txBody>
      </p:sp>
      <p:sp>
        <p:nvSpPr>
          <p:cNvPr id="3" name="Text Placeholder 2"/>
          <p:cNvSpPr>
            <a:spLocks noGrp="1"/>
          </p:cNvSpPr>
          <p:nvPr>
            <p:ph type="body" sz="quarter" idx="11"/>
          </p:nvPr>
        </p:nvSpPr>
        <p:spPr>
          <a:xfrm>
            <a:off x="233792" y="433831"/>
            <a:ext cx="7210589" cy="683428"/>
          </a:xfrm>
        </p:spPr>
        <p:txBody>
          <a:bodyPr>
            <a:normAutofit fontScale="70000" lnSpcReduction="20000"/>
          </a:bodyPr>
          <a:lstStyle/>
          <a:p>
            <a:r>
              <a:rPr lang="en-US" dirty="0" smtClean="0"/>
              <a:t>A Package of Notional SKA1 Key Science Projects</a:t>
            </a:r>
            <a:endParaRPr lang="en-US" dirty="0"/>
          </a:p>
        </p:txBody>
      </p:sp>
      <p:sp>
        <p:nvSpPr>
          <p:cNvPr id="4" name="Text Placeholder 3"/>
          <p:cNvSpPr>
            <a:spLocks noGrp="1"/>
          </p:cNvSpPr>
          <p:nvPr>
            <p:ph type="body" sz="quarter" idx="12"/>
          </p:nvPr>
        </p:nvSpPr>
        <p:spPr/>
        <p:txBody>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75460762"/>
              </p:ext>
            </p:extLst>
          </p:nvPr>
        </p:nvGraphicFramePr>
        <p:xfrm>
          <a:off x="396267" y="1222388"/>
          <a:ext cx="9650185" cy="3419866"/>
        </p:xfrm>
        <a:graphic>
          <a:graphicData uri="http://schemas.openxmlformats.org/presentationml/2006/ole">
            <mc:AlternateContent xmlns:mc="http://schemas.openxmlformats.org/markup-compatibility/2006">
              <mc:Choice xmlns:v="urn:schemas-microsoft-com:vml" Requires="v">
                <p:oleObj spid="_x0000_s10368" name="Document" r:id="rId3" imgW="5410200" imgH="2247900" progId="Word.Document.12">
                  <p:embed/>
                </p:oleObj>
              </mc:Choice>
              <mc:Fallback>
                <p:oleObj name="Document" r:id="rId3" imgW="5410200" imgH="2247900" progId="Word.Document.12">
                  <p:embed/>
                  <p:pic>
                    <p:nvPicPr>
                      <p:cNvPr id="0" name=""/>
                      <p:cNvPicPr/>
                      <p:nvPr/>
                    </p:nvPicPr>
                    <p:blipFill>
                      <a:blip r:embed="rId4"/>
                      <a:stretch>
                        <a:fillRect/>
                      </a:stretch>
                    </p:blipFill>
                    <p:spPr>
                      <a:xfrm>
                        <a:off x="396267" y="1222388"/>
                        <a:ext cx="9650185" cy="3419866"/>
                      </a:xfrm>
                      <a:prstGeom prst="rect">
                        <a:avLst/>
                      </a:prstGeom>
                    </p:spPr>
                  </p:pic>
                </p:oleObj>
              </mc:Fallback>
            </mc:AlternateContent>
          </a:graphicData>
        </a:graphic>
      </p:graphicFrame>
      <p:sp>
        <p:nvSpPr>
          <p:cNvPr id="8" name="TextBox 7"/>
          <p:cNvSpPr txBox="1"/>
          <p:nvPr/>
        </p:nvSpPr>
        <p:spPr>
          <a:xfrm>
            <a:off x="166359" y="4512031"/>
            <a:ext cx="8502409" cy="1631216"/>
          </a:xfrm>
          <a:prstGeom prst="rect">
            <a:avLst/>
          </a:prstGeom>
          <a:noFill/>
        </p:spPr>
        <p:txBody>
          <a:bodyPr wrap="square" rtlCol="0">
            <a:spAutoFit/>
          </a:bodyPr>
          <a:lstStyle/>
          <a:p>
            <a:pPr marL="285750" indent="-285750">
              <a:buFont typeface="Arial"/>
              <a:buChar char="•"/>
            </a:pPr>
            <a:r>
              <a:rPr lang="en-US" sz="2000" dirty="0" smtClean="0">
                <a:solidFill>
                  <a:prstClr val="black"/>
                </a:solidFill>
                <a:latin typeface="Arial"/>
                <a:cs typeface="Arial"/>
              </a:rPr>
              <a:t>Outcome of well-documented SKA1 science </a:t>
            </a:r>
            <a:r>
              <a:rPr lang="en-US" sz="2000" dirty="0" err="1" smtClean="0">
                <a:solidFill>
                  <a:prstClr val="black"/>
                </a:solidFill>
                <a:latin typeface="Arial"/>
                <a:cs typeface="Arial"/>
              </a:rPr>
              <a:t>prioritisation</a:t>
            </a:r>
            <a:r>
              <a:rPr lang="en-US" sz="2000" dirty="0" smtClean="0">
                <a:solidFill>
                  <a:prstClr val="black"/>
                </a:solidFill>
                <a:latin typeface="Arial"/>
                <a:cs typeface="Arial"/>
              </a:rPr>
              <a:t> process</a:t>
            </a:r>
          </a:p>
          <a:p>
            <a:pPr marL="742950" lvl="1" indent="-285750">
              <a:buFont typeface="Arial"/>
              <a:buChar char="•"/>
            </a:pPr>
            <a:r>
              <a:rPr lang="en-US" sz="2000" dirty="0" smtClean="0">
                <a:solidFill>
                  <a:prstClr val="black"/>
                </a:solidFill>
                <a:latin typeface="Arial"/>
                <a:cs typeface="Arial"/>
              </a:rPr>
              <a:t>All objectives originate with the science community</a:t>
            </a:r>
          </a:p>
          <a:p>
            <a:pPr marL="742950" lvl="1" indent="-285750">
              <a:buFont typeface="Arial"/>
              <a:buChar char="•"/>
            </a:pPr>
            <a:r>
              <a:rPr lang="en-US" sz="2000" dirty="0">
                <a:solidFill>
                  <a:prstClr val="black"/>
                </a:solidFill>
                <a:latin typeface="Arial"/>
                <a:cs typeface="Arial"/>
              </a:rPr>
              <a:t>R</a:t>
            </a:r>
            <a:r>
              <a:rPr lang="en-US" sz="2000" dirty="0" smtClean="0">
                <a:solidFill>
                  <a:prstClr val="black"/>
                </a:solidFill>
                <a:latin typeface="Arial"/>
                <a:cs typeface="Arial"/>
              </a:rPr>
              <a:t>eview and strong endorsement by advisory bodies (SRP, SEAC)  </a:t>
            </a:r>
          </a:p>
          <a:p>
            <a:pPr marL="285750" indent="-285750">
              <a:buFont typeface="Arial"/>
              <a:buChar char="•"/>
            </a:pPr>
            <a:r>
              <a:rPr lang="en-US" sz="2000" dirty="0" smtClean="0">
                <a:solidFill>
                  <a:prstClr val="black"/>
                </a:solidFill>
                <a:latin typeface="Arial"/>
                <a:cs typeface="Arial"/>
              </a:rPr>
              <a:t>Should be viewed as </a:t>
            </a:r>
            <a:r>
              <a:rPr lang="en-US" sz="2000" b="1" i="1" dirty="0" smtClean="0">
                <a:solidFill>
                  <a:prstClr val="black"/>
                </a:solidFill>
                <a:latin typeface="Arial"/>
                <a:cs typeface="Arial"/>
              </a:rPr>
              <a:t>representative</a:t>
            </a:r>
            <a:r>
              <a:rPr lang="en-US" sz="2000" dirty="0" smtClean="0">
                <a:solidFill>
                  <a:prstClr val="black"/>
                </a:solidFill>
                <a:latin typeface="Arial"/>
                <a:cs typeface="Arial"/>
              </a:rPr>
              <a:t> package of high-impact science deliverables for the first five years of science operations</a:t>
            </a:r>
          </a:p>
        </p:txBody>
      </p:sp>
    </p:spTree>
    <p:extLst>
      <p:ext uri="{BB962C8B-B14F-4D97-AF65-F5344CB8AC3E}">
        <p14:creationId xmlns:p14="http://schemas.microsoft.com/office/powerpoint/2010/main" val="33411465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22" y="603707"/>
            <a:ext cx="8515418" cy="5664579"/>
          </a:xfrm>
        </p:spPr>
        <p:txBody>
          <a:bodyPr>
            <a:normAutofit/>
          </a:bodyPr>
          <a:lstStyle/>
          <a:p>
            <a:pPr marL="0" indent="0">
              <a:lnSpc>
                <a:spcPct val="110000"/>
              </a:lnSpc>
              <a:buNone/>
            </a:pPr>
            <a:endParaRPr lang="en-US" sz="2800" dirty="0" smtClean="0">
              <a:latin typeface="Arial"/>
              <a:cs typeface="Arial"/>
            </a:endParaRPr>
          </a:p>
          <a:p>
            <a:pPr marL="0" indent="0">
              <a:lnSpc>
                <a:spcPct val="110000"/>
              </a:lnSpc>
              <a:buNone/>
            </a:pPr>
            <a:r>
              <a:rPr lang="en-US" sz="2800" dirty="0" smtClean="0">
                <a:latin typeface="Arial"/>
                <a:cs typeface="Arial"/>
              </a:rPr>
              <a:t> </a:t>
            </a:r>
          </a:p>
        </p:txBody>
      </p:sp>
      <p:sp>
        <p:nvSpPr>
          <p:cNvPr id="3" name="Text Placeholder 2"/>
          <p:cNvSpPr>
            <a:spLocks noGrp="1"/>
          </p:cNvSpPr>
          <p:nvPr>
            <p:ph type="body" sz="quarter" idx="11"/>
          </p:nvPr>
        </p:nvSpPr>
        <p:spPr>
          <a:xfrm>
            <a:off x="233792" y="433831"/>
            <a:ext cx="7210589" cy="683428"/>
          </a:xfrm>
        </p:spPr>
        <p:txBody>
          <a:bodyPr>
            <a:normAutofit fontScale="70000" lnSpcReduction="20000"/>
          </a:bodyPr>
          <a:lstStyle/>
          <a:p>
            <a:r>
              <a:rPr lang="en-US" dirty="0" smtClean="0"/>
              <a:t>A Package of Notional SKA1 Key Science Projects</a:t>
            </a:r>
            <a:endParaRPr lang="en-US" dirty="0"/>
          </a:p>
        </p:txBody>
      </p:sp>
      <p:sp>
        <p:nvSpPr>
          <p:cNvPr id="4" name="Text Placeholder 3"/>
          <p:cNvSpPr>
            <a:spLocks noGrp="1"/>
          </p:cNvSpPr>
          <p:nvPr>
            <p:ph type="body" sz="quarter" idx="12"/>
          </p:nvPr>
        </p:nvSpPr>
        <p:spPr/>
        <p:txBody>
          <a:bodyPr/>
          <a:lstStyle/>
          <a:p>
            <a:endParaRPr lang="en-US"/>
          </a:p>
        </p:txBody>
      </p:sp>
      <p:sp>
        <p:nvSpPr>
          <p:cNvPr id="8" name="TextBox 7"/>
          <p:cNvSpPr txBox="1"/>
          <p:nvPr/>
        </p:nvSpPr>
        <p:spPr>
          <a:xfrm>
            <a:off x="358122" y="6010409"/>
            <a:ext cx="8502409" cy="400110"/>
          </a:xfrm>
          <a:prstGeom prst="rect">
            <a:avLst/>
          </a:prstGeom>
          <a:noFill/>
        </p:spPr>
        <p:txBody>
          <a:bodyPr wrap="square" rtlCol="0">
            <a:spAutoFit/>
          </a:bodyPr>
          <a:lstStyle/>
          <a:p>
            <a:pPr marL="285750" indent="-285750">
              <a:buFont typeface="Arial"/>
              <a:buChar char="•"/>
            </a:pPr>
            <a:r>
              <a:rPr lang="en-US" sz="2000" dirty="0" smtClean="0">
                <a:solidFill>
                  <a:prstClr val="black"/>
                </a:solidFill>
                <a:latin typeface="Arial"/>
                <a:cs typeface="Arial"/>
              </a:rPr>
              <a:t>HPSOs distilled from much broader package of survey ideas and goals</a:t>
            </a:r>
          </a:p>
        </p:txBody>
      </p:sp>
      <p:pic>
        <p:nvPicPr>
          <p:cNvPr id="5" name="Picture 4" descr="ObsCatv2.pdf"/>
          <p:cNvPicPr>
            <a:picLocks/>
          </p:cNvPicPr>
          <p:nvPr/>
        </p:nvPicPr>
        <p:blipFill rotWithShape="1">
          <a:blip r:embed="rId2">
            <a:extLst>
              <a:ext uri="{28A0092B-C50C-407E-A947-70E740481C1C}">
                <a14:useLocalDpi xmlns:a14="http://schemas.microsoft.com/office/drawing/2010/main" val="0"/>
              </a:ext>
            </a:extLst>
          </a:blip>
          <a:srcRect l="5677" r="3513"/>
          <a:stretch/>
        </p:blipFill>
        <p:spPr>
          <a:xfrm>
            <a:off x="233791" y="970757"/>
            <a:ext cx="8704941" cy="5039652"/>
          </a:xfrm>
          <a:prstGeom prst="rect">
            <a:avLst/>
          </a:prstGeom>
        </p:spPr>
      </p:pic>
    </p:spTree>
    <p:extLst>
      <p:ext uri="{BB962C8B-B14F-4D97-AF65-F5344CB8AC3E}">
        <p14:creationId xmlns:p14="http://schemas.microsoft.com/office/powerpoint/2010/main" val="182414125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22" y="877355"/>
            <a:ext cx="8515418" cy="5491384"/>
          </a:xfrm>
        </p:spPr>
        <p:txBody>
          <a:bodyPr>
            <a:noAutofit/>
          </a:bodyPr>
          <a:lstStyle/>
          <a:p>
            <a:pPr lvl="0">
              <a:lnSpc>
                <a:spcPct val="120000"/>
              </a:lnSpc>
            </a:pPr>
            <a:r>
              <a:rPr lang="en-US" sz="2000" dirty="0"/>
              <a:t>Further develop KSP concepts</a:t>
            </a:r>
            <a:endParaRPr lang="en-GB" sz="2000" dirty="0"/>
          </a:p>
          <a:p>
            <a:pPr lvl="1">
              <a:lnSpc>
                <a:spcPct val="120000"/>
              </a:lnSpc>
            </a:pPr>
            <a:r>
              <a:rPr lang="en-US" sz="1600" dirty="0"/>
              <a:t>A notional KSP list has emerged from the SKA1 Science prioritization process, but this is only a representative placeholder, and will be continually reviewed. </a:t>
            </a:r>
            <a:endParaRPr lang="en-GB" sz="1600" dirty="0"/>
          </a:p>
          <a:p>
            <a:pPr lvl="2">
              <a:lnSpc>
                <a:spcPct val="120000"/>
              </a:lnSpc>
            </a:pPr>
            <a:r>
              <a:rPr lang="en-US" sz="1400" dirty="0"/>
              <a:t>This workshop aims to provide a forum for open discussion of KSP concepts, reviewing the notional list and identifying missing concepts.</a:t>
            </a:r>
            <a:endParaRPr lang="en-GB" sz="1400" dirty="0"/>
          </a:p>
          <a:p>
            <a:pPr lvl="0">
              <a:lnSpc>
                <a:spcPct val="120000"/>
              </a:lnSpc>
            </a:pPr>
            <a:r>
              <a:rPr lang="en-US" sz="2000" dirty="0"/>
              <a:t>Support development of potential KSP collaborations</a:t>
            </a:r>
            <a:endParaRPr lang="en-GB" sz="2000" dirty="0"/>
          </a:p>
          <a:p>
            <a:pPr lvl="1">
              <a:lnSpc>
                <a:spcPct val="120000"/>
              </a:lnSpc>
            </a:pPr>
            <a:r>
              <a:rPr lang="en-US" sz="1600" dirty="0"/>
              <a:t>There will ultimately be a competitive process of KSP proposal submission, evaluation and allocation, implying that all discussions at this stage are informal and come with no guarantees. </a:t>
            </a:r>
            <a:endParaRPr lang="en-GB" sz="1600" dirty="0"/>
          </a:p>
          <a:p>
            <a:pPr lvl="2">
              <a:lnSpc>
                <a:spcPct val="120000"/>
              </a:lnSpc>
            </a:pPr>
            <a:r>
              <a:rPr lang="en-US" sz="1400" dirty="0"/>
              <a:t>This workshop aims to provide a forum for the key areas of interest of particular communities to be presented, leadership aspirations to begin to be identified and resourcing strategies to begin development.</a:t>
            </a:r>
            <a:endParaRPr lang="en-GB" sz="1400" dirty="0"/>
          </a:p>
          <a:p>
            <a:pPr lvl="0">
              <a:lnSpc>
                <a:spcPct val="120000"/>
              </a:lnSpc>
            </a:pPr>
            <a:r>
              <a:rPr lang="en-US" sz="2000" dirty="0"/>
              <a:t>Maximizing commensality</a:t>
            </a:r>
            <a:endParaRPr lang="en-GB" sz="2000" dirty="0"/>
          </a:p>
          <a:p>
            <a:pPr lvl="1">
              <a:lnSpc>
                <a:spcPct val="120000"/>
              </a:lnSpc>
            </a:pPr>
            <a:r>
              <a:rPr lang="en-US" sz="1600" dirty="0"/>
              <a:t>It is likely that the same data stream will serve multiple KSP or PI-led groups, each with limited data rights to address specific scientific objectives.</a:t>
            </a:r>
            <a:endParaRPr lang="en-GB" sz="1600" dirty="0"/>
          </a:p>
          <a:p>
            <a:pPr lvl="2">
              <a:lnSpc>
                <a:spcPct val="120000"/>
              </a:lnSpc>
            </a:pPr>
            <a:r>
              <a:rPr lang="en-US" sz="1400" dirty="0"/>
              <a:t>This workshop aims to provide a forum for early discussion of support for such commensal programs, including the development of efficient survey strategies intending to </a:t>
            </a:r>
            <a:r>
              <a:rPr lang="en-US" sz="1400" dirty="0" err="1"/>
              <a:t>maximise</a:t>
            </a:r>
            <a:r>
              <a:rPr lang="en-US" sz="1400" dirty="0"/>
              <a:t> the scientific return of the KSP package. </a:t>
            </a:r>
            <a:endParaRPr lang="en-GB" sz="1400" dirty="0"/>
          </a:p>
        </p:txBody>
      </p:sp>
      <p:sp>
        <p:nvSpPr>
          <p:cNvPr id="3" name="Text Placeholder 2"/>
          <p:cNvSpPr>
            <a:spLocks noGrp="1"/>
          </p:cNvSpPr>
          <p:nvPr>
            <p:ph type="body" sz="quarter" idx="11"/>
          </p:nvPr>
        </p:nvSpPr>
        <p:spPr>
          <a:xfrm>
            <a:off x="168788" y="396463"/>
            <a:ext cx="6967028" cy="619941"/>
          </a:xfrm>
        </p:spPr>
        <p:txBody>
          <a:bodyPr>
            <a:normAutofit fontScale="85000" lnSpcReduction="10000"/>
          </a:bodyPr>
          <a:lstStyle/>
          <a:p>
            <a:r>
              <a:rPr lang="en-US" dirty="0"/>
              <a:t>K</a:t>
            </a:r>
            <a:r>
              <a:rPr lang="en-US" dirty="0" smtClean="0"/>
              <a:t>SPs: 2015 Stockholm Workshop Aims </a:t>
            </a:r>
            <a:endParaRPr lang="en-US" dirty="0"/>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12325157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1677" y="1015264"/>
            <a:ext cx="8668533" cy="5341783"/>
          </a:xfrm>
        </p:spPr>
        <p:txBody>
          <a:bodyPr>
            <a:noAutofit/>
          </a:bodyPr>
          <a:lstStyle/>
          <a:p>
            <a:pPr lvl="0">
              <a:lnSpc>
                <a:spcPct val="120000"/>
              </a:lnSpc>
            </a:pPr>
            <a:r>
              <a:rPr lang="en-US" sz="2800" dirty="0"/>
              <a:t>Further develop KSP </a:t>
            </a:r>
            <a:r>
              <a:rPr lang="en-US" sz="2800" dirty="0" smtClean="0"/>
              <a:t>concepts</a:t>
            </a:r>
          </a:p>
          <a:p>
            <a:pPr lvl="1">
              <a:lnSpc>
                <a:spcPct val="120000"/>
              </a:lnSpc>
            </a:pPr>
            <a:r>
              <a:rPr lang="en-GB" sz="2400" dirty="0" smtClean="0"/>
              <a:t>Good progress as documented in the Working Group summaries (posted on web).</a:t>
            </a:r>
          </a:p>
          <a:p>
            <a:pPr lvl="0">
              <a:lnSpc>
                <a:spcPct val="120000"/>
              </a:lnSpc>
            </a:pPr>
            <a:r>
              <a:rPr lang="en-US" sz="2800" dirty="0" smtClean="0"/>
              <a:t>Support development of potential KSP collaborations</a:t>
            </a:r>
            <a:endParaRPr lang="en-GB" sz="2800" dirty="0" smtClean="0"/>
          </a:p>
          <a:p>
            <a:pPr lvl="1">
              <a:lnSpc>
                <a:spcPct val="120000"/>
              </a:lnSpc>
            </a:pPr>
            <a:r>
              <a:rPr lang="en-US" sz="2400" dirty="0" smtClean="0"/>
              <a:t>Feedback has been positive.</a:t>
            </a:r>
            <a:endParaRPr lang="en-GB" sz="2400" dirty="0" smtClean="0"/>
          </a:p>
          <a:p>
            <a:pPr lvl="0">
              <a:lnSpc>
                <a:spcPct val="120000"/>
              </a:lnSpc>
            </a:pPr>
            <a:r>
              <a:rPr lang="en-US" sz="2800" dirty="0" smtClean="0"/>
              <a:t>Maximizing commensality</a:t>
            </a:r>
            <a:endParaRPr lang="en-GB" sz="2800" dirty="0" smtClean="0"/>
          </a:p>
          <a:p>
            <a:pPr lvl="1">
              <a:lnSpc>
                <a:spcPct val="120000"/>
              </a:lnSpc>
            </a:pPr>
            <a:r>
              <a:rPr lang="en-US" sz="2400" dirty="0" smtClean="0"/>
              <a:t>Exploring definition of handful of “generic” surveys.</a:t>
            </a:r>
          </a:p>
          <a:p>
            <a:pPr>
              <a:lnSpc>
                <a:spcPct val="120000"/>
              </a:lnSpc>
            </a:pPr>
            <a:r>
              <a:rPr lang="en-US" sz="2800" dirty="0" smtClean="0"/>
              <a:t>Documenting science match to frequency bands</a:t>
            </a:r>
          </a:p>
          <a:p>
            <a:pPr lvl="1">
              <a:lnSpc>
                <a:spcPct val="120000"/>
              </a:lnSpc>
            </a:pPr>
            <a:r>
              <a:rPr lang="en-US" sz="2400" dirty="0" smtClean="0"/>
              <a:t>Document now posted on web.</a:t>
            </a:r>
            <a:endParaRPr lang="en-GB" sz="2400" dirty="0" smtClean="0"/>
          </a:p>
        </p:txBody>
      </p:sp>
      <p:sp>
        <p:nvSpPr>
          <p:cNvPr id="3" name="Text Placeholder 2"/>
          <p:cNvSpPr>
            <a:spLocks noGrp="1"/>
          </p:cNvSpPr>
          <p:nvPr>
            <p:ph type="body" sz="quarter" idx="11"/>
          </p:nvPr>
        </p:nvSpPr>
        <p:spPr>
          <a:xfrm>
            <a:off x="35106" y="383095"/>
            <a:ext cx="7905739" cy="766590"/>
          </a:xfrm>
        </p:spPr>
        <p:txBody>
          <a:bodyPr>
            <a:normAutofit/>
          </a:bodyPr>
          <a:lstStyle/>
          <a:p>
            <a:r>
              <a:rPr lang="en-US" sz="2800" dirty="0"/>
              <a:t>K</a:t>
            </a:r>
            <a:r>
              <a:rPr lang="en-US" sz="2800" dirty="0" smtClean="0"/>
              <a:t>SPs: 2015 Stockholm Workshop Outcomes</a:t>
            </a:r>
            <a:endParaRPr lang="en-US" sz="2800" dirty="0"/>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65199286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1678" y="3770947"/>
            <a:ext cx="8515418" cy="1627405"/>
          </a:xfrm>
        </p:spPr>
        <p:txBody>
          <a:bodyPr>
            <a:noAutofit/>
          </a:bodyPr>
          <a:lstStyle/>
          <a:p>
            <a:pPr marL="0" lvl="0" indent="0">
              <a:lnSpc>
                <a:spcPct val="120000"/>
              </a:lnSpc>
              <a:buNone/>
            </a:pPr>
            <a:endParaRPr lang="en-GB" sz="2400" dirty="0" smtClean="0"/>
          </a:p>
          <a:p>
            <a:pPr lvl="0">
              <a:lnSpc>
                <a:spcPct val="120000"/>
              </a:lnSpc>
            </a:pPr>
            <a:r>
              <a:rPr lang="en-US" sz="2800" dirty="0" smtClean="0"/>
              <a:t>Maximizing commensality</a:t>
            </a:r>
            <a:endParaRPr lang="en-GB" sz="2800" dirty="0" smtClean="0"/>
          </a:p>
          <a:p>
            <a:pPr lvl="1">
              <a:lnSpc>
                <a:spcPct val="120000"/>
              </a:lnSpc>
            </a:pPr>
            <a:r>
              <a:rPr lang="en-US" sz="2400" dirty="0" smtClean="0"/>
              <a:t>Exploring definition of handful of “generic” surveys.</a:t>
            </a:r>
            <a:endParaRPr lang="en-GB" sz="2400" dirty="0" smtClean="0"/>
          </a:p>
        </p:txBody>
      </p:sp>
      <p:sp>
        <p:nvSpPr>
          <p:cNvPr id="3" name="Text Placeholder 2"/>
          <p:cNvSpPr>
            <a:spLocks noGrp="1"/>
          </p:cNvSpPr>
          <p:nvPr>
            <p:ph type="body" sz="quarter" idx="11"/>
          </p:nvPr>
        </p:nvSpPr>
        <p:spPr>
          <a:xfrm>
            <a:off x="168788" y="396463"/>
            <a:ext cx="6967028" cy="619941"/>
          </a:xfrm>
        </p:spPr>
        <p:txBody>
          <a:bodyPr>
            <a:normAutofit/>
          </a:bodyPr>
          <a:lstStyle/>
          <a:p>
            <a:r>
              <a:rPr lang="en-US" dirty="0"/>
              <a:t>K</a:t>
            </a:r>
            <a:r>
              <a:rPr lang="en-US" dirty="0" smtClean="0"/>
              <a:t>SPs: 2015 Stockholm Workshop </a:t>
            </a:r>
            <a:endParaRPr lang="en-US" dirty="0"/>
          </a:p>
        </p:txBody>
      </p:sp>
      <p:sp>
        <p:nvSpPr>
          <p:cNvPr id="4" name="Text Placeholder 3"/>
          <p:cNvSpPr>
            <a:spLocks noGrp="1"/>
          </p:cNvSpPr>
          <p:nvPr>
            <p:ph type="body" sz="quarter" idx="12"/>
          </p:nvPr>
        </p:nvSpPr>
        <p:spPr/>
        <p:txBody>
          <a:bodyPr/>
          <a:lstStyle/>
          <a:p>
            <a:endParaRPr lang="en-US"/>
          </a:p>
        </p:txBody>
      </p:sp>
      <p:pic>
        <p:nvPicPr>
          <p:cNvPr id="5" name="Picture 4" descr="IMG_0258.JPG"/>
          <p:cNvPicPr>
            <a:picLocks noChangeAspect="1"/>
          </p:cNvPicPr>
          <p:nvPr/>
        </p:nvPicPr>
        <p:blipFill rotWithShape="1">
          <a:blip r:embed="rId2">
            <a:extLst>
              <a:ext uri="{28A0092B-C50C-407E-A947-70E740481C1C}">
                <a14:useLocalDpi xmlns:a14="http://schemas.microsoft.com/office/drawing/2010/main" val="0"/>
              </a:ext>
            </a:extLst>
          </a:blip>
          <a:srcRect l="14352" t="26132" r="30865" b="21193"/>
          <a:stretch/>
        </p:blipFill>
        <p:spPr>
          <a:xfrm>
            <a:off x="0" y="1453444"/>
            <a:ext cx="3636211" cy="2622169"/>
          </a:xfrm>
          <a:prstGeom prst="rect">
            <a:avLst/>
          </a:prstGeom>
        </p:spPr>
      </p:pic>
      <p:pic>
        <p:nvPicPr>
          <p:cNvPr id="6" name="Picture 5" descr="IMG_0259.JPG"/>
          <p:cNvPicPr>
            <a:picLocks noChangeAspect="1"/>
          </p:cNvPicPr>
          <p:nvPr/>
        </p:nvPicPr>
        <p:blipFill rotWithShape="1">
          <a:blip r:embed="rId3">
            <a:extLst>
              <a:ext uri="{28A0092B-C50C-407E-A947-70E740481C1C}">
                <a14:useLocalDpi xmlns:a14="http://schemas.microsoft.com/office/drawing/2010/main" val="0"/>
              </a:ext>
            </a:extLst>
          </a:blip>
          <a:srcRect l="18056" t="24486" r="6173" b="27572"/>
          <a:stretch/>
        </p:blipFill>
        <p:spPr>
          <a:xfrm>
            <a:off x="3636211" y="1453443"/>
            <a:ext cx="5525689" cy="2622170"/>
          </a:xfrm>
          <a:prstGeom prst="rect">
            <a:avLst/>
          </a:prstGeom>
        </p:spPr>
      </p:pic>
    </p:spTree>
    <p:extLst>
      <p:ext uri="{BB962C8B-B14F-4D97-AF65-F5344CB8AC3E}">
        <p14:creationId xmlns:p14="http://schemas.microsoft.com/office/powerpoint/2010/main" val="69907677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8788" y="505038"/>
            <a:ext cx="8704752" cy="1628562"/>
          </a:xfrm>
        </p:spPr>
        <p:txBody>
          <a:bodyPr>
            <a:noAutofit/>
          </a:bodyPr>
          <a:lstStyle/>
          <a:p>
            <a:pPr marL="0" lvl="0" indent="0">
              <a:lnSpc>
                <a:spcPct val="120000"/>
              </a:lnSpc>
              <a:buNone/>
            </a:pPr>
            <a:endParaRPr lang="en-GB" sz="2400" dirty="0" smtClean="0"/>
          </a:p>
          <a:p>
            <a:pPr lvl="0">
              <a:lnSpc>
                <a:spcPct val="120000"/>
              </a:lnSpc>
            </a:pPr>
            <a:r>
              <a:rPr lang="en-US" sz="2800" dirty="0" smtClean="0"/>
              <a:t>First “generic” surveys ideas, </a:t>
            </a:r>
            <a:r>
              <a:rPr lang="en-US" sz="2800" dirty="0" err="1" smtClean="0"/>
              <a:t>utilising</a:t>
            </a:r>
            <a:r>
              <a:rPr lang="en-US" sz="2800" dirty="0" smtClean="0"/>
              <a:t> about 50% of KSP time</a:t>
            </a:r>
            <a:endParaRPr lang="en-GB" sz="2400" dirty="0" smtClean="0"/>
          </a:p>
        </p:txBody>
      </p:sp>
      <p:sp>
        <p:nvSpPr>
          <p:cNvPr id="3" name="Text Placeholder 2"/>
          <p:cNvSpPr>
            <a:spLocks noGrp="1"/>
          </p:cNvSpPr>
          <p:nvPr>
            <p:ph type="body" sz="quarter" idx="11"/>
          </p:nvPr>
        </p:nvSpPr>
        <p:spPr>
          <a:xfrm>
            <a:off x="168788" y="396463"/>
            <a:ext cx="6967028" cy="619941"/>
          </a:xfrm>
        </p:spPr>
        <p:txBody>
          <a:bodyPr>
            <a:normAutofit/>
          </a:bodyPr>
          <a:lstStyle/>
          <a:p>
            <a:r>
              <a:rPr lang="en-US" dirty="0"/>
              <a:t>K</a:t>
            </a:r>
            <a:r>
              <a:rPr lang="en-US" dirty="0" smtClean="0"/>
              <a:t>SPs: 2015 Stockholm Workshop </a:t>
            </a:r>
            <a:endParaRPr lang="en-US" dirty="0"/>
          </a:p>
        </p:txBody>
      </p:sp>
      <p:sp>
        <p:nvSpPr>
          <p:cNvPr id="4" name="Text Placeholder 3"/>
          <p:cNvSpPr>
            <a:spLocks noGrp="1"/>
          </p:cNvSpPr>
          <p:nvPr>
            <p:ph type="body" sz="quarter" idx="12"/>
          </p:nvPr>
        </p:nvSpPr>
        <p:spPr/>
        <p:txBody>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177563856"/>
              </p:ext>
            </p:extLst>
          </p:nvPr>
        </p:nvGraphicFramePr>
        <p:xfrm>
          <a:off x="153988" y="2409825"/>
          <a:ext cx="12369800" cy="3005138"/>
        </p:xfrm>
        <a:graphic>
          <a:graphicData uri="http://schemas.openxmlformats.org/presentationml/2006/ole">
            <mc:AlternateContent xmlns:mc="http://schemas.openxmlformats.org/markup-compatibility/2006">
              <mc:Choice xmlns:v="urn:schemas-microsoft-com:vml" Requires="v">
                <p:oleObj spid="_x0000_s1054" name="Document" r:id="rId3" imgW="5435600" imgH="1320800" progId="Word.Document.12">
                  <p:embed/>
                </p:oleObj>
              </mc:Choice>
              <mc:Fallback>
                <p:oleObj name="Document" r:id="rId3" imgW="5435600" imgH="1320800" progId="Word.Document.12">
                  <p:embed/>
                  <p:pic>
                    <p:nvPicPr>
                      <p:cNvPr id="0" name=""/>
                      <p:cNvPicPr/>
                      <p:nvPr/>
                    </p:nvPicPr>
                    <p:blipFill>
                      <a:blip r:embed="rId4"/>
                      <a:stretch>
                        <a:fillRect/>
                      </a:stretch>
                    </p:blipFill>
                    <p:spPr>
                      <a:xfrm>
                        <a:off x="153988" y="2409825"/>
                        <a:ext cx="12369800" cy="3005138"/>
                      </a:xfrm>
                      <a:prstGeom prst="rect">
                        <a:avLst/>
                      </a:prstGeom>
                    </p:spPr>
                  </p:pic>
                </p:oleObj>
              </mc:Fallback>
            </mc:AlternateContent>
          </a:graphicData>
        </a:graphic>
      </p:graphicFrame>
    </p:spTree>
    <p:extLst>
      <p:ext uri="{BB962C8B-B14F-4D97-AF65-F5344CB8AC3E}">
        <p14:creationId xmlns:p14="http://schemas.microsoft.com/office/powerpoint/2010/main" val="282903802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23" y="1244600"/>
            <a:ext cx="8378326" cy="4827521"/>
          </a:xfrm>
        </p:spPr>
        <p:txBody>
          <a:bodyPr>
            <a:normAutofit fontScale="92500"/>
          </a:bodyPr>
          <a:lstStyle/>
          <a:p>
            <a:r>
              <a:rPr lang="en-US" dirty="0" smtClean="0"/>
              <a:t>SKA: will be one of the great physics machines of 21</a:t>
            </a:r>
            <a:r>
              <a:rPr lang="en-US" baseline="30000" dirty="0" smtClean="0"/>
              <a:t>st</a:t>
            </a:r>
            <a:r>
              <a:rPr lang="en-US" dirty="0" smtClean="0"/>
              <a:t> Century and, when complete, one of the world’s engineering marvels.</a:t>
            </a:r>
          </a:p>
          <a:p>
            <a:r>
              <a:rPr lang="en-US" dirty="0" smtClean="0"/>
              <a:t>Science goals:</a:t>
            </a:r>
          </a:p>
          <a:p>
            <a:pPr lvl="1"/>
            <a:r>
              <a:rPr lang="en-US" dirty="0" smtClean="0"/>
              <a:t>Fundamental physics: Gravity, Dark Energy, Cosmic Magnetism</a:t>
            </a:r>
          </a:p>
          <a:p>
            <a:pPr lvl="1"/>
            <a:r>
              <a:rPr lang="en-US" dirty="0" smtClean="0"/>
              <a:t>Astrophysics: Cosmic Dawn, First galaxies, galaxy assembly and evolution; proto-planetary discs, biomolecules, SETI + much more</a:t>
            </a:r>
          </a:p>
          <a:p>
            <a:pPr lvl="1"/>
            <a:r>
              <a:rPr lang="en-US" dirty="0" smtClean="0"/>
              <a:t>The unknown: transients; +…????</a:t>
            </a:r>
          </a:p>
          <a:p>
            <a:pPr lvl="1"/>
            <a:endParaRPr lang="en-US" dirty="0"/>
          </a:p>
        </p:txBody>
      </p:sp>
      <p:sp>
        <p:nvSpPr>
          <p:cNvPr id="3" name="Text Placeholder 2"/>
          <p:cNvSpPr>
            <a:spLocks noGrp="1"/>
          </p:cNvSpPr>
          <p:nvPr>
            <p:ph type="body" sz="quarter" idx="11"/>
          </p:nvPr>
        </p:nvSpPr>
        <p:spPr>
          <a:xfrm>
            <a:off x="360964" y="624659"/>
            <a:ext cx="6276872" cy="619941"/>
          </a:xfrm>
        </p:spPr>
        <p:txBody>
          <a:bodyPr/>
          <a:lstStyle/>
          <a:p>
            <a:r>
              <a:rPr lang="en-US" dirty="0" smtClean="0"/>
              <a:t>SKA Science</a:t>
            </a:r>
          </a:p>
          <a:p>
            <a:endParaRPr lang="en-US" dirty="0"/>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93146950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8788" y="501460"/>
            <a:ext cx="8515418" cy="1029888"/>
          </a:xfrm>
        </p:spPr>
        <p:txBody>
          <a:bodyPr>
            <a:noAutofit/>
          </a:bodyPr>
          <a:lstStyle/>
          <a:p>
            <a:pPr marL="0" lvl="0" indent="0">
              <a:lnSpc>
                <a:spcPct val="120000"/>
              </a:lnSpc>
              <a:buNone/>
            </a:pPr>
            <a:endParaRPr lang="en-GB" sz="2400" dirty="0" smtClean="0"/>
          </a:p>
          <a:p>
            <a:pPr lvl="0">
              <a:lnSpc>
                <a:spcPct val="120000"/>
              </a:lnSpc>
            </a:pPr>
            <a:r>
              <a:rPr lang="en-US" sz="2800" dirty="0" smtClean="0"/>
              <a:t>Survey A, “All-sky” 8000h</a:t>
            </a:r>
            <a:endParaRPr lang="en-GB" sz="2400" dirty="0" smtClean="0"/>
          </a:p>
        </p:txBody>
      </p:sp>
      <p:sp>
        <p:nvSpPr>
          <p:cNvPr id="3" name="Text Placeholder 2"/>
          <p:cNvSpPr>
            <a:spLocks noGrp="1"/>
          </p:cNvSpPr>
          <p:nvPr>
            <p:ph type="body" sz="quarter" idx="11"/>
          </p:nvPr>
        </p:nvSpPr>
        <p:spPr>
          <a:xfrm>
            <a:off x="168788" y="396463"/>
            <a:ext cx="6967028" cy="619941"/>
          </a:xfrm>
        </p:spPr>
        <p:txBody>
          <a:bodyPr>
            <a:normAutofit/>
          </a:bodyPr>
          <a:lstStyle/>
          <a:p>
            <a:r>
              <a:rPr lang="en-US" dirty="0"/>
              <a:t>K</a:t>
            </a:r>
            <a:r>
              <a:rPr lang="en-US" dirty="0" smtClean="0"/>
              <a:t>SPs: 2015 Stockholm Workshop </a:t>
            </a:r>
            <a:endParaRPr lang="en-US" dirty="0"/>
          </a:p>
        </p:txBody>
      </p:sp>
      <p:sp>
        <p:nvSpPr>
          <p:cNvPr id="4" name="Text Placeholder 3"/>
          <p:cNvSpPr>
            <a:spLocks noGrp="1"/>
          </p:cNvSpPr>
          <p:nvPr>
            <p:ph type="body" sz="quarter" idx="12"/>
          </p:nvPr>
        </p:nvSpPr>
        <p:spPr/>
        <p:txBody>
          <a:bodyPr/>
          <a:lstStyle/>
          <a:p>
            <a:endParaRPr lang="en-US"/>
          </a:p>
        </p:txBody>
      </p:sp>
      <p:pic>
        <p:nvPicPr>
          <p:cNvPr id="5" name="Picture 4" descr="plotcmidg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64" y="1457385"/>
            <a:ext cx="5040000" cy="5040000"/>
          </a:xfrm>
          <a:prstGeom prst="rect">
            <a:avLst/>
          </a:prstGeom>
        </p:spPr>
      </p:pic>
      <p:pic>
        <p:nvPicPr>
          <p:cNvPr id="6" name="Picture 5" descr="plmidnzpzg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310" y="1470479"/>
            <a:ext cx="5040000" cy="5040000"/>
          </a:xfrm>
          <a:prstGeom prst="rect">
            <a:avLst/>
          </a:prstGeom>
        </p:spPr>
      </p:pic>
    </p:spTree>
    <p:extLst>
      <p:ext uri="{BB962C8B-B14F-4D97-AF65-F5344CB8AC3E}">
        <p14:creationId xmlns:p14="http://schemas.microsoft.com/office/powerpoint/2010/main" val="347973894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8788" y="501460"/>
            <a:ext cx="8515418" cy="1029888"/>
          </a:xfrm>
        </p:spPr>
        <p:txBody>
          <a:bodyPr>
            <a:noAutofit/>
          </a:bodyPr>
          <a:lstStyle/>
          <a:p>
            <a:pPr marL="0" lvl="0" indent="0">
              <a:lnSpc>
                <a:spcPct val="120000"/>
              </a:lnSpc>
              <a:buNone/>
            </a:pPr>
            <a:endParaRPr lang="en-GB" sz="2400" dirty="0" smtClean="0"/>
          </a:p>
          <a:p>
            <a:pPr lvl="0">
              <a:lnSpc>
                <a:spcPct val="120000"/>
              </a:lnSpc>
            </a:pPr>
            <a:r>
              <a:rPr lang="en-US" sz="2800" dirty="0" smtClean="0"/>
              <a:t>Survey B, 500 deg</a:t>
            </a:r>
            <a:r>
              <a:rPr lang="en-US" sz="2800" baseline="30000" dirty="0" smtClean="0"/>
              <a:t>2 </a:t>
            </a:r>
            <a:r>
              <a:rPr lang="en-US" sz="2800" dirty="0" smtClean="0"/>
              <a:t>2000h</a:t>
            </a:r>
            <a:endParaRPr lang="en-GB" sz="2400" baseline="30000" dirty="0" smtClean="0"/>
          </a:p>
        </p:txBody>
      </p:sp>
      <p:sp>
        <p:nvSpPr>
          <p:cNvPr id="3" name="Text Placeholder 2"/>
          <p:cNvSpPr>
            <a:spLocks noGrp="1"/>
          </p:cNvSpPr>
          <p:nvPr>
            <p:ph type="body" sz="quarter" idx="11"/>
          </p:nvPr>
        </p:nvSpPr>
        <p:spPr>
          <a:xfrm>
            <a:off x="168788" y="396463"/>
            <a:ext cx="6967028" cy="619941"/>
          </a:xfrm>
        </p:spPr>
        <p:txBody>
          <a:bodyPr>
            <a:normAutofit/>
          </a:bodyPr>
          <a:lstStyle/>
          <a:p>
            <a:r>
              <a:rPr lang="en-US" dirty="0"/>
              <a:t>K</a:t>
            </a:r>
            <a:r>
              <a:rPr lang="en-US" dirty="0" smtClean="0"/>
              <a:t>SPs: 2015 Stockholm Workshop </a:t>
            </a:r>
            <a:endParaRPr lang="en-US" dirty="0"/>
          </a:p>
        </p:txBody>
      </p:sp>
      <p:sp>
        <p:nvSpPr>
          <p:cNvPr id="4" name="Text Placeholder 3"/>
          <p:cNvSpPr>
            <a:spLocks noGrp="1"/>
          </p:cNvSpPr>
          <p:nvPr>
            <p:ph type="body" sz="quarter" idx="12"/>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64" y="1509761"/>
            <a:ext cx="5040000" cy="5040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310" y="1522855"/>
            <a:ext cx="5040000" cy="5040000"/>
          </a:xfrm>
          <a:prstGeom prst="rect">
            <a:avLst/>
          </a:prstGeom>
        </p:spPr>
      </p:pic>
    </p:spTree>
    <p:extLst>
      <p:ext uri="{BB962C8B-B14F-4D97-AF65-F5344CB8AC3E}">
        <p14:creationId xmlns:p14="http://schemas.microsoft.com/office/powerpoint/2010/main" val="300520204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8788" y="501460"/>
            <a:ext cx="8515418" cy="1029888"/>
          </a:xfrm>
        </p:spPr>
        <p:txBody>
          <a:bodyPr>
            <a:noAutofit/>
          </a:bodyPr>
          <a:lstStyle/>
          <a:p>
            <a:pPr marL="0" lvl="0" indent="0">
              <a:lnSpc>
                <a:spcPct val="120000"/>
              </a:lnSpc>
              <a:buNone/>
            </a:pPr>
            <a:endParaRPr lang="en-GB" sz="2400" dirty="0" smtClean="0"/>
          </a:p>
          <a:p>
            <a:pPr lvl="0">
              <a:lnSpc>
                <a:spcPct val="120000"/>
              </a:lnSpc>
            </a:pPr>
            <a:r>
              <a:rPr lang="en-US" sz="2800" dirty="0" smtClean="0"/>
              <a:t>Survey C, 20 deg</a:t>
            </a:r>
            <a:r>
              <a:rPr lang="en-US" sz="2800" baseline="30000" dirty="0" smtClean="0"/>
              <a:t>2 </a:t>
            </a:r>
            <a:r>
              <a:rPr lang="en-US" sz="2800" dirty="0" smtClean="0"/>
              <a:t>2000h</a:t>
            </a:r>
            <a:endParaRPr lang="en-GB" sz="2400" baseline="30000" dirty="0" smtClean="0"/>
          </a:p>
        </p:txBody>
      </p:sp>
      <p:sp>
        <p:nvSpPr>
          <p:cNvPr id="3" name="Text Placeholder 2"/>
          <p:cNvSpPr>
            <a:spLocks noGrp="1"/>
          </p:cNvSpPr>
          <p:nvPr>
            <p:ph type="body" sz="quarter" idx="11"/>
          </p:nvPr>
        </p:nvSpPr>
        <p:spPr>
          <a:xfrm>
            <a:off x="168788" y="396463"/>
            <a:ext cx="6967028" cy="619941"/>
          </a:xfrm>
        </p:spPr>
        <p:txBody>
          <a:bodyPr>
            <a:normAutofit/>
          </a:bodyPr>
          <a:lstStyle/>
          <a:p>
            <a:r>
              <a:rPr lang="en-US" dirty="0"/>
              <a:t>K</a:t>
            </a:r>
            <a:r>
              <a:rPr lang="en-US" dirty="0" smtClean="0"/>
              <a:t>SPs: 2015 Stockholm Workshop </a:t>
            </a:r>
            <a:endParaRPr lang="en-US" dirty="0"/>
          </a:p>
        </p:txBody>
      </p:sp>
      <p:sp>
        <p:nvSpPr>
          <p:cNvPr id="4" name="Text Placeholder 3"/>
          <p:cNvSpPr>
            <a:spLocks noGrp="1"/>
          </p:cNvSpPr>
          <p:nvPr>
            <p:ph type="body" sz="quarter" idx="12"/>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64" y="1352633"/>
            <a:ext cx="5040000" cy="5040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310" y="1365727"/>
            <a:ext cx="5040000" cy="5040000"/>
          </a:xfrm>
          <a:prstGeom prst="rect">
            <a:avLst/>
          </a:prstGeom>
        </p:spPr>
      </p:pic>
    </p:spTree>
    <p:extLst>
      <p:ext uri="{BB962C8B-B14F-4D97-AF65-F5344CB8AC3E}">
        <p14:creationId xmlns:p14="http://schemas.microsoft.com/office/powerpoint/2010/main" val="267417366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8788" y="501460"/>
            <a:ext cx="8515418" cy="1029888"/>
          </a:xfrm>
        </p:spPr>
        <p:txBody>
          <a:bodyPr>
            <a:noAutofit/>
          </a:bodyPr>
          <a:lstStyle/>
          <a:p>
            <a:pPr marL="0" lvl="0" indent="0">
              <a:lnSpc>
                <a:spcPct val="120000"/>
              </a:lnSpc>
              <a:buNone/>
            </a:pPr>
            <a:endParaRPr lang="en-GB" sz="2400" dirty="0" smtClean="0"/>
          </a:p>
          <a:p>
            <a:pPr lvl="0">
              <a:lnSpc>
                <a:spcPct val="120000"/>
              </a:lnSpc>
            </a:pPr>
            <a:r>
              <a:rPr lang="en-US" sz="2800" dirty="0" smtClean="0"/>
              <a:t>Survey D, 1 deg</a:t>
            </a:r>
            <a:r>
              <a:rPr lang="en-US" sz="2800" baseline="30000" dirty="0" smtClean="0"/>
              <a:t>2</a:t>
            </a:r>
            <a:r>
              <a:rPr lang="en-US" sz="2800" dirty="0" smtClean="0"/>
              <a:t> Galactic Centre, 2000h</a:t>
            </a:r>
            <a:endParaRPr lang="en-GB" sz="2400" dirty="0" smtClean="0"/>
          </a:p>
        </p:txBody>
      </p:sp>
      <p:sp>
        <p:nvSpPr>
          <p:cNvPr id="3" name="Text Placeholder 2"/>
          <p:cNvSpPr>
            <a:spLocks noGrp="1"/>
          </p:cNvSpPr>
          <p:nvPr>
            <p:ph type="body" sz="quarter" idx="11"/>
          </p:nvPr>
        </p:nvSpPr>
        <p:spPr>
          <a:xfrm>
            <a:off x="168788" y="396463"/>
            <a:ext cx="6967028" cy="619941"/>
          </a:xfrm>
        </p:spPr>
        <p:txBody>
          <a:bodyPr>
            <a:normAutofit/>
          </a:bodyPr>
          <a:lstStyle/>
          <a:p>
            <a:r>
              <a:rPr lang="en-US" dirty="0"/>
              <a:t>K</a:t>
            </a:r>
            <a:r>
              <a:rPr lang="en-US" dirty="0" smtClean="0"/>
              <a:t>SPs: 2015 Stockholm Workshop </a:t>
            </a:r>
            <a:endParaRPr lang="en-US" dirty="0"/>
          </a:p>
        </p:txBody>
      </p:sp>
      <p:sp>
        <p:nvSpPr>
          <p:cNvPr id="4" name="Text Placeholder 3"/>
          <p:cNvSpPr>
            <a:spLocks noGrp="1"/>
          </p:cNvSpPr>
          <p:nvPr>
            <p:ph type="body" sz="quarter" idx="12"/>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890" y="1531348"/>
            <a:ext cx="5040000" cy="5040000"/>
          </a:xfrm>
          <a:prstGeom prst="rect">
            <a:avLst/>
          </a:prstGeom>
        </p:spPr>
      </p:pic>
    </p:spTree>
    <p:extLst>
      <p:ext uri="{BB962C8B-B14F-4D97-AF65-F5344CB8AC3E}">
        <p14:creationId xmlns:p14="http://schemas.microsoft.com/office/powerpoint/2010/main" val="198816620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3221" y="1405047"/>
            <a:ext cx="7565227" cy="4525963"/>
          </a:xfrm>
        </p:spPr>
        <p:txBody>
          <a:bodyPr>
            <a:normAutofit/>
          </a:bodyPr>
          <a:lstStyle/>
          <a:p>
            <a:pPr marL="0" indent="0">
              <a:buNone/>
            </a:pPr>
            <a:r>
              <a:rPr lang="en-GB" sz="2800" dirty="0" smtClean="0"/>
              <a:t>“The </a:t>
            </a:r>
            <a:r>
              <a:rPr lang="en-GB" sz="2800" dirty="0"/>
              <a:t>Level 0 requirements convey the scientific goals of the facility, while the Level 1 requirements convey the technical specifications that the project proposes to deliver to address those goals. Neither is formally “applicable to”, although both are “informed by”, the other. All of the engineering design work is tied to meeting the </a:t>
            </a:r>
            <a:r>
              <a:rPr lang="en-GB" sz="2800" dirty="0" smtClean="0"/>
              <a:t>L1 System </a:t>
            </a:r>
            <a:r>
              <a:rPr lang="en-GB" sz="2800" dirty="0"/>
              <a:t>requirements</a:t>
            </a:r>
            <a:r>
              <a:rPr lang="en-GB" sz="2800" dirty="0" smtClean="0"/>
              <a:t>.” </a:t>
            </a:r>
            <a:endParaRPr lang="en-US" sz="2800" dirty="0"/>
          </a:p>
        </p:txBody>
      </p:sp>
      <p:sp>
        <p:nvSpPr>
          <p:cNvPr id="3" name="Text Placeholder 2"/>
          <p:cNvSpPr>
            <a:spLocks noGrp="1"/>
          </p:cNvSpPr>
          <p:nvPr>
            <p:ph type="body" sz="quarter" idx="11"/>
          </p:nvPr>
        </p:nvSpPr>
        <p:spPr/>
        <p:txBody>
          <a:bodyPr>
            <a:normAutofit/>
          </a:bodyPr>
          <a:lstStyle/>
          <a:p>
            <a:r>
              <a:rPr lang="en-US" sz="2800" dirty="0" smtClean="0"/>
              <a:t>Level 0 Science Requirements</a:t>
            </a:r>
            <a:endParaRPr lang="en-US" sz="2800" dirty="0"/>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19217282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60964" y="394800"/>
            <a:ext cx="6276872" cy="619941"/>
          </a:xfrm>
        </p:spPr>
        <p:txBody>
          <a:bodyPr>
            <a:normAutofit/>
          </a:bodyPr>
          <a:lstStyle/>
          <a:p>
            <a:r>
              <a:rPr lang="en-US" sz="2800" dirty="0" smtClean="0"/>
              <a:t>Level 0 Science Requirements</a:t>
            </a:r>
            <a:endParaRPr lang="en-US" sz="2800" dirty="0"/>
          </a:p>
        </p:txBody>
      </p:sp>
      <p:sp>
        <p:nvSpPr>
          <p:cNvPr id="4" name="Text Placeholder 3"/>
          <p:cNvSpPr>
            <a:spLocks noGrp="1"/>
          </p:cNvSpPr>
          <p:nvPr>
            <p:ph type="body" sz="quarter" idx="12"/>
          </p:nvPr>
        </p:nvSpPr>
        <p:spPr/>
        <p:txBody>
          <a:bodyPr/>
          <a:lstStyle/>
          <a:p>
            <a:endParaRPr lang="en-US"/>
          </a:p>
        </p:txBody>
      </p:sp>
      <p:pic>
        <p:nvPicPr>
          <p:cNvPr id="6" name="Picture 5" descr="Macintosh HD:Users:r.braun 1:Desktop:SKAO:Requirements:Level_0:FlowV6.pdf"/>
          <p:cNvPicPr/>
          <p:nvPr/>
        </p:nvPicPr>
        <p:blipFill>
          <a:blip r:embed="rId2">
            <a:extLst>
              <a:ext uri="{28A0092B-C50C-407E-A947-70E740481C1C}">
                <a14:useLocalDpi xmlns:a14="http://schemas.microsoft.com/office/drawing/2010/main" val="0"/>
              </a:ext>
            </a:extLst>
          </a:blip>
          <a:srcRect/>
          <a:stretch>
            <a:fillRect/>
          </a:stretch>
        </p:blipFill>
        <p:spPr bwMode="auto">
          <a:xfrm>
            <a:off x="931338" y="901853"/>
            <a:ext cx="6787445" cy="5268779"/>
          </a:xfrm>
          <a:prstGeom prst="rect">
            <a:avLst/>
          </a:prstGeom>
          <a:noFill/>
          <a:ln>
            <a:noFill/>
          </a:ln>
        </p:spPr>
      </p:pic>
      <p:sp>
        <p:nvSpPr>
          <p:cNvPr id="5" name="Content Placeholder 4"/>
          <p:cNvSpPr>
            <a:spLocks noGrp="1"/>
          </p:cNvSpPr>
          <p:nvPr>
            <p:ph idx="1"/>
          </p:nvPr>
        </p:nvSpPr>
        <p:spPr>
          <a:xfrm>
            <a:off x="358123" y="6091114"/>
            <a:ext cx="8644766" cy="470010"/>
          </a:xfrm>
        </p:spPr>
        <p:txBody>
          <a:bodyPr>
            <a:normAutofit fontScale="77500" lnSpcReduction="20000"/>
          </a:bodyPr>
          <a:lstStyle/>
          <a:p>
            <a:r>
              <a:rPr lang="en-GB" dirty="0"/>
              <a:t>Relationships between the Level 0 requirements and other key documents </a:t>
            </a:r>
            <a:endParaRPr lang="en-US" dirty="0"/>
          </a:p>
        </p:txBody>
      </p:sp>
    </p:spTree>
    <p:extLst>
      <p:ext uri="{BB962C8B-B14F-4D97-AF65-F5344CB8AC3E}">
        <p14:creationId xmlns:p14="http://schemas.microsoft.com/office/powerpoint/2010/main" val="324087760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23" y="1284666"/>
            <a:ext cx="8378326" cy="4525963"/>
          </a:xfrm>
        </p:spPr>
        <p:txBody>
          <a:bodyPr/>
          <a:lstStyle/>
          <a:p>
            <a:r>
              <a:rPr lang="en-US" dirty="0" smtClean="0"/>
              <a:t>Linkages between L0 and L1 requirements documented in L1 Release 6C Appendix A (</a:t>
            </a:r>
            <a:r>
              <a:rPr lang="en-US" dirty="0" err="1" smtClean="0"/>
              <a:t>pp</a:t>
            </a:r>
            <a:r>
              <a:rPr lang="en-US" dirty="0" smtClean="0"/>
              <a:t> 155 – 223)</a:t>
            </a:r>
          </a:p>
          <a:p>
            <a:pPr lvl="1"/>
            <a:r>
              <a:rPr lang="en-US" dirty="0" smtClean="0"/>
              <a:t>Each L1 is linked back to one or more L0</a:t>
            </a:r>
          </a:p>
          <a:p>
            <a:r>
              <a:rPr lang="en-US" dirty="0" smtClean="0"/>
              <a:t>L1 Requirements under change control</a:t>
            </a:r>
          </a:p>
          <a:p>
            <a:pPr lvl="1"/>
            <a:r>
              <a:rPr lang="en-US" dirty="0" smtClean="0"/>
              <a:t>ECPs assessed against Science, Operations, System and budgetary implications</a:t>
            </a:r>
          </a:p>
          <a:p>
            <a:r>
              <a:rPr lang="en-US" dirty="0" smtClean="0"/>
              <a:t>L1s always represent current best balance over all constraints</a:t>
            </a:r>
          </a:p>
          <a:p>
            <a:r>
              <a:rPr lang="en-US" dirty="0" smtClean="0"/>
              <a:t>L1s are the “one-stop-shop” for all design specifications</a:t>
            </a:r>
          </a:p>
          <a:p>
            <a:r>
              <a:rPr lang="en-US" dirty="0" smtClean="0"/>
              <a:t>If L1s are missing/incomplete in some areas, then they will be filled/supplemented via the ECP process </a:t>
            </a:r>
            <a:endParaRPr lang="en-US" dirty="0"/>
          </a:p>
        </p:txBody>
      </p:sp>
      <p:sp>
        <p:nvSpPr>
          <p:cNvPr id="3" name="Text Placeholder 2"/>
          <p:cNvSpPr>
            <a:spLocks noGrp="1"/>
          </p:cNvSpPr>
          <p:nvPr>
            <p:ph type="body" sz="quarter" idx="11"/>
          </p:nvPr>
        </p:nvSpPr>
        <p:spPr/>
        <p:txBody>
          <a:bodyPr>
            <a:normAutofit/>
          </a:bodyPr>
          <a:lstStyle/>
          <a:p>
            <a:r>
              <a:rPr lang="en-US" sz="2800" dirty="0" smtClean="0"/>
              <a:t>Level 0 Science Requirements</a:t>
            </a:r>
            <a:endParaRPr lang="en-US" sz="2800" dirty="0"/>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71844837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6142" y="1081830"/>
            <a:ext cx="8631320" cy="5530241"/>
          </a:xfrm>
        </p:spPr>
        <p:txBody>
          <a:bodyPr>
            <a:normAutofit fontScale="85000" lnSpcReduction="20000"/>
          </a:bodyPr>
          <a:lstStyle/>
          <a:p>
            <a:pPr marL="0" lvl="0" indent="0">
              <a:lnSpc>
                <a:spcPct val="120000"/>
              </a:lnSpc>
              <a:buNone/>
            </a:pPr>
            <a:r>
              <a:rPr lang="en-GB" dirty="0" smtClean="0"/>
              <a:t>Scientific Constraints:</a:t>
            </a:r>
          </a:p>
          <a:p>
            <a:pPr lvl="0">
              <a:lnSpc>
                <a:spcPct val="120000"/>
              </a:lnSpc>
            </a:pPr>
            <a:r>
              <a:rPr lang="en-GB" dirty="0" smtClean="0"/>
              <a:t>The </a:t>
            </a:r>
            <a:r>
              <a:rPr lang="en-GB" dirty="0"/>
              <a:t>highest possible filling factor of both individual stations and the core configuration over the key frequency interval of 100 – 200 </a:t>
            </a:r>
            <a:r>
              <a:rPr lang="en-GB" dirty="0" err="1"/>
              <a:t>MHz.</a:t>
            </a:r>
            <a:endParaRPr lang="en-GB" dirty="0"/>
          </a:p>
          <a:p>
            <a:pPr lvl="0">
              <a:lnSpc>
                <a:spcPct val="120000"/>
              </a:lnSpc>
            </a:pPr>
            <a:r>
              <a:rPr lang="en-GB" dirty="0"/>
              <a:t>Instantaneous field-of-view that exceeds about 4 deg</a:t>
            </a:r>
            <a:r>
              <a:rPr lang="en-GB" baseline="30000" dirty="0"/>
              <a:t>2</a:t>
            </a:r>
            <a:r>
              <a:rPr lang="en-GB" dirty="0"/>
              <a:t> for </a:t>
            </a:r>
            <a:r>
              <a:rPr lang="en-GB" dirty="0" err="1"/>
              <a:t>EoR</a:t>
            </a:r>
            <a:r>
              <a:rPr lang="en-GB" dirty="0"/>
              <a:t> imaging and 16 deg</a:t>
            </a:r>
            <a:r>
              <a:rPr lang="en-GB" baseline="30000" dirty="0"/>
              <a:t>2</a:t>
            </a:r>
            <a:r>
              <a:rPr lang="en-GB" dirty="0"/>
              <a:t> for </a:t>
            </a:r>
            <a:r>
              <a:rPr lang="en-GB" dirty="0" err="1"/>
              <a:t>EoR</a:t>
            </a:r>
            <a:r>
              <a:rPr lang="en-GB" dirty="0"/>
              <a:t> power spectra (both apply to the frequency range 50 – 200 MHz). </a:t>
            </a:r>
          </a:p>
          <a:p>
            <a:pPr lvl="0">
              <a:lnSpc>
                <a:spcPct val="120000"/>
              </a:lnSpc>
            </a:pPr>
            <a:r>
              <a:rPr lang="en-GB" dirty="0"/>
              <a:t>Ability to provide excellent quality of </a:t>
            </a:r>
            <a:r>
              <a:rPr lang="en-GB" dirty="0" err="1"/>
              <a:t>ionospheric</a:t>
            </a:r>
            <a:r>
              <a:rPr lang="en-GB" dirty="0"/>
              <a:t> </a:t>
            </a:r>
            <a:r>
              <a:rPr lang="en-GB" dirty="0" smtClean="0"/>
              <a:t>calibration: enough high sensitivity pierce points. </a:t>
            </a:r>
            <a:endParaRPr lang="en-GB" dirty="0"/>
          </a:p>
          <a:p>
            <a:pPr lvl="0">
              <a:lnSpc>
                <a:spcPct val="120000"/>
              </a:lnSpc>
            </a:pPr>
            <a:r>
              <a:rPr lang="en-GB" dirty="0"/>
              <a:t>Ability to provide excellent quality of direction dependent gain </a:t>
            </a:r>
            <a:r>
              <a:rPr lang="en-GB" dirty="0" smtClean="0"/>
              <a:t>calibration: extremely low far </a:t>
            </a:r>
            <a:r>
              <a:rPr lang="en-GB" dirty="0" err="1" smtClean="0"/>
              <a:t>sidelobes</a:t>
            </a:r>
            <a:r>
              <a:rPr lang="en-GB" dirty="0" smtClean="0"/>
              <a:t> of station beam.</a:t>
            </a:r>
            <a:endParaRPr lang="en-GB" dirty="0"/>
          </a:p>
          <a:p>
            <a:pPr lvl="0">
              <a:lnSpc>
                <a:spcPct val="120000"/>
              </a:lnSpc>
            </a:pPr>
            <a:r>
              <a:rPr lang="en-GB" dirty="0"/>
              <a:t>High sensitivity and good visibility sampling to angular scales of about 10 to 1000 </a:t>
            </a:r>
            <a:r>
              <a:rPr lang="en-GB" dirty="0" err="1"/>
              <a:t>arcsec</a:t>
            </a:r>
            <a:r>
              <a:rPr lang="en-GB" dirty="0"/>
              <a:t>.</a:t>
            </a:r>
          </a:p>
          <a:p>
            <a:pPr marL="0" indent="0">
              <a:lnSpc>
                <a:spcPct val="120000"/>
              </a:lnSpc>
              <a:buNone/>
            </a:pPr>
            <a:r>
              <a:rPr lang="en-GB" dirty="0"/>
              <a:t>P</a:t>
            </a:r>
            <a:r>
              <a:rPr lang="en-GB" dirty="0" smtClean="0"/>
              <a:t>ractical constraints:</a:t>
            </a:r>
            <a:endParaRPr lang="en-GB" dirty="0"/>
          </a:p>
          <a:p>
            <a:pPr lvl="0">
              <a:lnSpc>
                <a:spcPct val="120000"/>
              </a:lnSpc>
            </a:pPr>
            <a:r>
              <a:rPr lang="en-GB" dirty="0"/>
              <a:t>Site-specific and maintenance constraints.</a:t>
            </a:r>
          </a:p>
          <a:p>
            <a:pPr lvl="0">
              <a:lnSpc>
                <a:spcPct val="120000"/>
              </a:lnSpc>
            </a:pPr>
            <a:r>
              <a:rPr lang="en-GB" dirty="0"/>
              <a:t>Infrastructure Cost.</a:t>
            </a:r>
          </a:p>
          <a:p>
            <a:pPr>
              <a:lnSpc>
                <a:spcPct val="120000"/>
              </a:lnSpc>
            </a:pPr>
            <a:endParaRPr lang="en-US" dirty="0"/>
          </a:p>
        </p:txBody>
      </p:sp>
      <p:sp>
        <p:nvSpPr>
          <p:cNvPr id="3" name="Text Placeholder 2"/>
          <p:cNvSpPr>
            <a:spLocks noGrp="1"/>
          </p:cNvSpPr>
          <p:nvPr>
            <p:ph type="body" sz="quarter" idx="11"/>
          </p:nvPr>
        </p:nvSpPr>
        <p:spPr/>
        <p:txBody>
          <a:bodyPr>
            <a:normAutofit/>
          </a:bodyPr>
          <a:lstStyle/>
          <a:p>
            <a:r>
              <a:rPr lang="en-US" sz="2800" dirty="0" smtClean="0"/>
              <a:t>SKA1-Low Configuration</a:t>
            </a:r>
            <a:endParaRPr lang="en-US" sz="2800" dirty="0"/>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4055924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22" y="1006459"/>
            <a:ext cx="8515417" cy="5511561"/>
          </a:xfrm>
        </p:spPr>
        <p:txBody>
          <a:bodyPr>
            <a:normAutofit fontScale="92500" lnSpcReduction="10000"/>
          </a:bodyPr>
          <a:lstStyle/>
          <a:p>
            <a:pPr marL="0" lvl="0" indent="0">
              <a:lnSpc>
                <a:spcPct val="110000"/>
              </a:lnSpc>
              <a:buNone/>
            </a:pPr>
            <a:r>
              <a:rPr lang="en-GB" dirty="0" smtClean="0"/>
              <a:t>Recommended solution:</a:t>
            </a:r>
          </a:p>
          <a:p>
            <a:pPr lvl="0">
              <a:lnSpc>
                <a:spcPct val="110000"/>
              </a:lnSpc>
            </a:pPr>
            <a:r>
              <a:rPr lang="en-GB" dirty="0" smtClean="0"/>
              <a:t>Highest possible </a:t>
            </a:r>
            <a:r>
              <a:rPr lang="en-GB" dirty="0"/>
              <a:t>filling factor of antennas </a:t>
            </a:r>
            <a:r>
              <a:rPr lang="en-GB" dirty="0" smtClean="0"/>
              <a:t>in station tied </a:t>
            </a:r>
            <a:r>
              <a:rPr lang="en-GB" dirty="0"/>
              <a:t>to a nominal frequency (the </a:t>
            </a:r>
            <a:r>
              <a:rPr lang="en-GB" dirty="0" err="1"/>
              <a:t>λ</a:t>
            </a:r>
            <a:r>
              <a:rPr lang="en-GB" dirty="0"/>
              <a:t>/2 antenna spacing) of no lower than about 100 </a:t>
            </a:r>
            <a:r>
              <a:rPr lang="en-GB" dirty="0" err="1"/>
              <a:t>MHz.</a:t>
            </a:r>
            <a:r>
              <a:rPr lang="en-GB" dirty="0"/>
              <a:t> </a:t>
            </a:r>
          </a:p>
          <a:p>
            <a:pPr lvl="0">
              <a:lnSpc>
                <a:spcPct val="110000"/>
              </a:lnSpc>
            </a:pPr>
            <a:r>
              <a:rPr lang="en-GB" dirty="0" smtClean="0"/>
              <a:t>Tightest practical packing of stations within core consistent </a:t>
            </a:r>
            <a:r>
              <a:rPr lang="en-GB" dirty="0"/>
              <a:t>with maintenance </a:t>
            </a:r>
            <a:r>
              <a:rPr lang="en-GB" dirty="0" smtClean="0"/>
              <a:t>requirements. </a:t>
            </a:r>
            <a:endParaRPr lang="en-GB" dirty="0"/>
          </a:p>
          <a:p>
            <a:pPr lvl="0">
              <a:lnSpc>
                <a:spcPct val="110000"/>
              </a:lnSpc>
            </a:pPr>
            <a:r>
              <a:rPr lang="en-GB" dirty="0" smtClean="0"/>
              <a:t>Logarithmic </a:t>
            </a:r>
            <a:r>
              <a:rPr lang="en-GB" dirty="0"/>
              <a:t>decline of collecting area </a:t>
            </a:r>
            <a:r>
              <a:rPr lang="en-GB" dirty="0" smtClean="0"/>
              <a:t>beyond core: </a:t>
            </a:r>
            <a:r>
              <a:rPr lang="en-GB" dirty="0"/>
              <a:t>radii of about 350m to </a:t>
            </a:r>
            <a:r>
              <a:rPr lang="en-GB" dirty="0" smtClean="0"/>
              <a:t>35km. </a:t>
            </a:r>
            <a:endParaRPr lang="en-GB" dirty="0"/>
          </a:p>
          <a:p>
            <a:pPr lvl="0">
              <a:lnSpc>
                <a:spcPct val="110000"/>
              </a:lnSpc>
            </a:pPr>
            <a:r>
              <a:rPr lang="en-GB" dirty="0" smtClean="0"/>
              <a:t>Smallest total </a:t>
            </a:r>
            <a:r>
              <a:rPr lang="en-GB" dirty="0"/>
              <a:t>number of extra-core sites </a:t>
            </a:r>
            <a:r>
              <a:rPr lang="en-GB" dirty="0" smtClean="0"/>
              <a:t>plus minimum </a:t>
            </a:r>
            <a:r>
              <a:rPr lang="en-GB" dirty="0"/>
              <a:t>spanning tree </a:t>
            </a:r>
            <a:r>
              <a:rPr lang="en-GB" dirty="0" smtClean="0"/>
              <a:t>with </a:t>
            </a:r>
            <a:r>
              <a:rPr lang="en-GB" dirty="0"/>
              <a:t>adequate aperture sampling and instantaneous visibility coverage. </a:t>
            </a:r>
            <a:endParaRPr lang="en-GB" dirty="0" smtClean="0"/>
          </a:p>
          <a:p>
            <a:pPr lvl="0">
              <a:lnSpc>
                <a:spcPct val="110000"/>
              </a:lnSpc>
            </a:pPr>
            <a:r>
              <a:rPr lang="en-GB" dirty="0" smtClean="0"/>
              <a:t>Hierarchical station definition allowing choice of 10m, 30m or 90m beam-forming scales.</a:t>
            </a:r>
          </a:p>
          <a:p>
            <a:pPr>
              <a:lnSpc>
                <a:spcPct val="110000"/>
              </a:lnSpc>
            </a:pPr>
            <a:r>
              <a:rPr lang="en-GB" dirty="0"/>
              <a:t>Identical station definition both inside and outside core.</a:t>
            </a:r>
          </a:p>
          <a:p>
            <a:pPr lvl="0">
              <a:lnSpc>
                <a:spcPct val="110000"/>
              </a:lnSpc>
            </a:pPr>
            <a:endParaRPr lang="en-GB" dirty="0"/>
          </a:p>
          <a:p>
            <a:pPr>
              <a:lnSpc>
                <a:spcPct val="110000"/>
              </a:lnSpc>
            </a:pPr>
            <a:endParaRPr lang="en-US" dirty="0"/>
          </a:p>
        </p:txBody>
      </p:sp>
      <p:sp>
        <p:nvSpPr>
          <p:cNvPr id="3" name="Text Placeholder 2"/>
          <p:cNvSpPr>
            <a:spLocks noGrp="1"/>
          </p:cNvSpPr>
          <p:nvPr>
            <p:ph type="body" sz="quarter" idx="11"/>
          </p:nvPr>
        </p:nvSpPr>
        <p:spPr/>
        <p:txBody>
          <a:bodyPr>
            <a:normAutofit/>
          </a:bodyPr>
          <a:lstStyle/>
          <a:p>
            <a:r>
              <a:rPr lang="en-US" sz="2800" dirty="0" smtClean="0"/>
              <a:t>SKA1-Low Configuration</a:t>
            </a:r>
            <a:endParaRPr lang="en-US" sz="2800" dirty="0"/>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21898527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US" sz="2800" dirty="0" smtClean="0"/>
              <a:t>SKA1-Low Configuration</a:t>
            </a:r>
            <a:endParaRPr lang="en-US" sz="2800" dirty="0"/>
          </a:p>
        </p:txBody>
      </p:sp>
      <p:sp>
        <p:nvSpPr>
          <p:cNvPr id="4" name="Text Placeholder 3"/>
          <p:cNvSpPr>
            <a:spLocks noGrp="1"/>
          </p:cNvSpPr>
          <p:nvPr>
            <p:ph type="body" sz="quarter" idx="12"/>
          </p:nvPr>
        </p:nvSpPr>
        <p:spPr/>
        <p:txBody>
          <a:bodyPr/>
          <a:lstStyle/>
          <a:p>
            <a:endParaRPr lang="en-US"/>
          </a:p>
        </p:txBody>
      </p:sp>
      <p:pic>
        <p:nvPicPr>
          <p:cNvPr id="7" name="Picture 6" descr="baseline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31" y="1088478"/>
            <a:ext cx="2143092" cy="2143092"/>
          </a:xfrm>
          <a:prstGeom prst="rect">
            <a:avLst/>
          </a:prstGeom>
        </p:spPr>
      </p:pic>
      <p:pic>
        <p:nvPicPr>
          <p:cNvPr id="9" name="Picture 8" descr="LOW_RANDOMBOOLARDY11_MST.pdf"/>
          <p:cNvPicPr>
            <a:picLocks noChangeAspect="1"/>
          </p:cNvPicPr>
          <p:nvPr/>
        </p:nvPicPr>
        <p:blipFill rotWithShape="1">
          <a:blip r:embed="rId3">
            <a:extLst>
              <a:ext uri="{28A0092B-C50C-407E-A947-70E740481C1C}">
                <a14:useLocalDpi xmlns:a14="http://schemas.microsoft.com/office/drawing/2010/main" val="0"/>
              </a:ext>
            </a:extLst>
          </a:blip>
          <a:srcRect l="8862" r="10753"/>
          <a:stretch/>
        </p:blipFill>
        <p:spPr>
          <a:xfrm>
            <a:off x="2150534" y="1088477"/>
            <a:ext cx="2296961" cy="2143092"/>
          </a:xfrm>
          <a:prstGeom prst="rect">
            <a:avLst/>
          </a:prstGeom>
        </p:spPr>
      </p:pic>
      <p:pic>
        <p:nvPicPr>
          <p:cNvPr id="10" name="Picture 9" descr="LOW_RANDOMBOOLARDY21_MST.pdf"/>
          <p:cNvPicPr>
            <a:picLocks noChangeAspect="1"/>
          </p:cNvPicPr>
          <p:nvPr/>
        </p:nvPicPr>
        <p:blipFill rotWithShape="1">
          <a:blip r:embed="rId4">
            <a:extLst>
              <a:ext uri="{28A0092B-C50C-407E-A947-70E740481C1C}">
                <a14:useLocalDpi xmlns:a14="http://schemas.microsoft.com/office/drawing/2010/main" val="0"/>
              </a:ext>
            </a:extLst>
          </a:blip>
          <a:srcRect l="11884" r="10886"/>
          <a:stretch/>
        </p:blipFill>
        <p:spPr>
          <a:xfrm>
            <a:off x="4447495" y="1064021"/>
            <a:ext cx="2232000" cy="2167549"/>
          </a:xfrm>
          <a:prstGeom prst="rect">
            <a:avLst/>
          </a:prstGeom>
        </p:spPr>
      </p:pic>
      <p:pic>
        <p:nvPicPr>
          <p:cNvPr id="11" name="Picture 10" descr="LOW_RANDOMBOOLARDY31_MST.pdf"/>
          <p:cNvPicPr>
            <a:picLocks noChangeAspect="1"/>
          </p:cNvPicPr>
          <p:nvPr/>
        </p:nvPicPr>
        <p:blipFill rotWithShape="1">
          <a:blip r:embed="rId5">
            <a:extLst>
              <a:ext uri="{28A0092B-C50C-407E-A947-70E740481C1C}">
                <a14:useLocalDpi xmlns:a14="http://schemas.microsoft.com/office/drawing/2010/main" val="0"/>
              </a:ext>
            </a:extLst>
          </a:blip>
          <a:srcRect l="11285" r="10088"/>
          <a:stretch/>
        </p:blipFill>
        <p:spPr>
          <a:xfrm>
            <a:off x="6783870" y="1141740"/>
            <a:ext cx="2232000" cy="2129039"/>
          </a:xfrm>
          <a:prstGeom prst="rect">
            <a:avLst/>
          </a:prstGeom>
        </p:spPr>
      </p:pic>
      <p:pic>
        <p:nvPicPr>
          <p:cNvPr id="12" name="Picture 11" descr="LOW_RANDOMBOOLARDY41_MST.pdf"/>
          <p:cNvPicPr>
            <a:picLocks noChangeAspect="1"/>
          </p:cNvPicPr>
          <p:nvPr/>
        </p:nvPicPr>
        <p:blipFill rotWithShape="1">
          <a:blip r:embed="rId6">
            <a:extLst>
              <a:ext uri="{28A0092B-C50C-407E-A947-70E740481C1C}">
                <a14:useLocalDpi xmlns:a14="http://schemas.microsoft.com/office/drawing/2010/main" val="0"/>
              </a:ext>
            </a:extLst>
          </a:blip>
          <a:srcRect l="12175" r="10523"/>
          <a:stretch/>
        </p:blipFill>
        <p:spPr>
          <a:xfrm>
            <a:off x="1173228" y="3450605"/>
            <a:ext cx="2232000" cy="2165560"/>
          </a:xfrm>
          <a:prstGeom prst="rect">
            <a:avLst/>
          </a:prstGeom>
        </p:spPr>
      </p:pic>
      <p:pic>
        <p:nvPicPr>
          <p:cNvPr id="13" name="Picture 12" descr="LOW_RANDOMBOOLARDY51_MST.pdf"/>
          <p:cNvPicPr>
            <a:picLocks noChangeAspect="1"/>
          </p:cNvPicPr>
          <p:nvPr/>
        </p:nvPicPr>
        <p:blipFill rotWithShape="1">
          <a:blip r:embed="rId7">
            <a:extLst>
              <a:ext uri="{28A0092B-C50C-407E-A947-70E740481C1C}">
                <a14:useLocalDpi xmlns:a14="http://schemas.microsoft.com/office/drawing/2010/main" val="0"/>
              </a:ext>
            </a:extLst>
          </a:blip>
          <a:srcRect l="11685" r="10358"/>
          <a:stretch/>
        </p:blipFill>
        <p:spPr>
          <a:xfrm>
            <a:off x="3405228" y="3450605"/>
            <a:ext cx="2232000" cy="2147363"/>
          </a:xfrm>
          <a:prstGeom prst="rect">
            <a:avLst/>
          </a:prstGeom>
        </p:spPr>
      </p:pic>
      <p:pic>
        <p:nvPicPr>
          <p:cNvPr id="14" name="Picture 13" descr="spiral94_v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7228" y="3456165"/>
            <a:ext cx="2053730" cy="2160000"/>
          </a:xfrm>
          <a:prstGeom prst="rect">
            <a:avLst/>
          </a:prstGeom>
        </p:spPr>
      </p:pic>
      <p:sp>
        <p:nvSpPr>
          <p:cNvPr id="15" name="Content Placeholder 4"/>
          <p:cNvSpPr>
            <a:spLocks noGrp="1"/>
          </p:cNvSpPr>
          <p:nvPr>
            <p:ph idx="1"/>
          </p:nvPr>
        </p:nvSpPr>
        <p:spPr>
          <a:xfrm>
            <a:off x="218254" y="5712022"/>
            <a:ext cx="8655285" cy="901856"/>
          </a:xfrm>
        </p:spPr>
        <p:txBody>
          <a:bodyPr>
            <a:normAutofit fontScale="85000" lnSpcReduction="20000"/>
          </a:bodyPr>
          <a:lstStyle/>
          <a:p>
            <a:r>
              <a:rPr lang="en-GB" dirty="0" smtClean="0"/>
              <a:t>Comparison of </a:t>
            </a:r>
            <a:r>
              <a:rPr lang="en-GB" dirty="0" err="1" smtClean="0"/>
              <a:t>ionospheric</a:t>
            </a:r>
            <a:r>
              <a:rPr lang="en-GB" dirty="0" smtClean="0"/>
              <a:t> calibration performance (</a:t>
            </a:r>
            <a:r>
              <a:rPr lang="en-GB" dirty="0" err="1" smtClean="0"/>
              <a:t>Cath</a:t>
            </a:r>
            <a:r>
              <a:rPr lang="en-GB" dirty="0" smtClean="0"/>
              <a:t> </a:t>
            </a:r>
            <a:r>
              <a:rPr lang="en-GB" dirty="0" err="1" smtClean="0"/>
              <a:t>Trott</a:t>
            </a:r>
            <a:r>
              <a:rPr lang="en-GB" dirty="0" smtClean="0"/>
              <a:t> memo)</a:t>
            </a:r>
          </a:p>
          <a:p>
            <a:r>
              <a:rPr lang="en-US" dirty="0" smtClean="0"/>
              <a:t>Options 1- 6 have only “single” remote stations, option 7 has “compound” remote stations</a:t>
            </a:r>
            <a:endParaRPr lang="en-US" dirty="0"/>
          </a:p>
        </p:txBody>
      </p:sp>
      <p:sp>
        <p:nvSpPr>
          <p:cNvPr id="16" name="Frame 15"/>
          <p:cNvSpPr/>
          <p:nvPr/>
        </p:nvSpPr>
        <p:spPr>
          <a:xfrm>
            <a:off x="3405228" y="3270779"/>
            <a:ext cx="2232000" cy="2432489"/>
          </a:xfrm>
          <a:prstGeom prst="frame">
            <a:avLst>
              <a:gd name="adj1" fmla="val 1468"/>
            </a:avLst>
          </a:prstGeom>
          <a:solidFill>
            <a:srgbClr val="4BACC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Frame 16"/>
          <p:cNvSpPr/>
          <p:nvPr/>
        </p:nvSpPr>
        <p:spPr>
          <a:xfrm>
            <a:off x="5701835" y="3270779"/>
            <a:ext cx="2217173" cy="2432489"/>
          </a:xfrm>
          <a:prstGeom prst="frame">
            <a:avLst>
              <a:gd name="adj1" fmla="val 1429"/>
            </a:avLst>
          </a:prstGeom>
          <a:solidFill>
            <a:srgbClr val="0054A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0648704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SKA Science Book:</a:t>
            </a:r>
            <a:r>
              <a:rPr lang="en-US" sz="2400" dirty="0" smtClean="0"/>
              <a:t> </a:t>
            </a:r>
            <a:endParaRPr lang="en-US" sz="2400" dirty="0"/>
          </a:p>
        </p:txBody>
      </p:sp>
      <p:sp>
        <p:nvSpPr>
          <p:cNvPr id="5" name="Text Placeholder 3"/>
          <p:cNvSpPr>
            <a:spLocks noGrp="1"/>
          </p:cNvSpPr>
          <p:nvPr>
            <p:ph type="body" sz="quarter" idx="12"/>
          </p:nvPr>
        </p:nvSpPr>
        <p:spPr>
          <a:xfrm>
            <a:off x="5439675" y="6410519"/>
            <a:ext cx="3433865" cy="354613"/>
          </a:xfrm>
        </p:spPr>
        <p:txBody>
          <a:bodyPr/>
          <a:lstStyle/>
          <a:p>
            <a:r>
              <a:rPr lang="en-US" dirty="0" smtClean="0"/>
              <a:t>Science Director’s Report, BD-12-17</a:t>
            </a:r>
            <a:endParaRPr lang="en-US" dirty="0"/>
          </a:p>
        </p:txBody>
      </p:sp>
      <p:pic>
        <p:nvPicPr>
          <p:cNvPr id="6" name="Content Placeholder 5" descr="SKA Conference Poster_OP_Crops.pdf"/>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100801" y="0"/>
            <a:ext cx="9393913" cy="6861353"/>
          </a:xfrm>
        </p:spPr>
      </p:pic>
    </p:spTree>
    <p:extLst>
      <p:ext uri="{BB962C8B-B14F-4D97-AF65-F5344CB8AC3E}">
        <p14:creationId xmlns:p14="http://schemas.microsoft.com/office/powerpoint/2010/main" val="1516724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US" sz="2800" dirty="0" smtClean="0"/>
              <a:t>SKA1-Low Configuration</a:t>
            </a:r>
            <a:endParaRPr lang="en-US" sz="2800" dirty="0"/>
          </a:p>
        </p:txBody>
      </p:sp>
      <p:sp>
        <p:nvSpPr>
          <p:cNvPr id="4" name="Text Placeholder 3"/>
          <p:cNvSpPr>
            <a:spLocks noGrp="1"/>
          </p:cNvSpPr>
          <p:nvPr>
            <p:ph type="body" sz="quarter" idx="12"/>
          </p:nvPr>
        </p:nvSpPr>
        <p:spPr/>
        <p:txBody>
          <a:bodyPr/>
          <a:lstStyle/>
          <a:p>
            <a:endParaRPr lang="en-US"/>
          </a:p>
        </p:txBody>
      </p:sp>
      <p:grpSp>
        <p:nvGrpSpPr>
          <p:cNvPr id="7" name="Group 6"/>
          <p:cNvGrpSpPr/>
          <p:nvPr/>
        </p:nvGrpSpPr>
        <p:grpSpPr>
          <a:xfrm>
            <a:off x="1976757" y="928414"/>
            <a:ext cx="5007785" cy="4898240"/>
            <a:chOff x="1976757" y="1048234"/>
            <a:chExt cx="5007785" cy="4898240"/>
          </a:xfrm>
        </p:grpSpPr>
        <p:pic>
          <p:nvPicPr>
            <p:cNvPr id="2" name="Picture 1"/>
            <p:cNvPicPr>
              <a:picLocks noChangeAspect="1"/>
            </p:cNvPicPr>
            <p:nvPr/>
          </p:nvPicPr>
          <p:blipFill>
            <a:blip r:embed="rId2"/>
            <a:stretch>
              <a:fillRect/>
            </a:stretch>
          </p:blipFill>
          <p:spPr>
            <a:xfrm>
              <a:off x="1976757" y="1048234"/>
              <a:ext cx="5007785" cy="4898240"/>
            </a:xfrm>
            <a:prstGeom prst="rect">
              <a:avLst/>
            </a:prstGeom>
          </p:spPr>
        </p:pic>
        <p:sp>
          <p:nvSpPr>
            <p:cNvPr id="6" name="Frame 5"/>
            <p:cNvSpPr/>
            <p:nvPr/>
          </p:nvSpPr>
          <p:spPr>
            <a:xfrm>
              <a:off x="5966212" y="4505104"/>
              <a:ext cx="936000" cy="683999"/>
            </a:xfrm>
            <a:prstGeom prst="frame">
              <a:avLst>
                <a:gd name="adj1" fmla="val 7372"/>
              </a:avLst>
            </a:prstGeom>
            <a:solidFill>
              <a:srgbClr val="4BACC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Frame 17"/>
            <p:cNvSpPr/>
            <p:nvPr/>
          </p:nvSpPr>
          <p:spPr>
            <a:xfrm>
              <a:off x="5966212" y="5141175"/>
              <a:ext cx="936000" cy="683999"/>
            </a:xfrm>
            <a:prstGeom prst="frame">
              <a:avLst>
                <a:gd name="adj1" fmla="val 7372"/>
              </a:avLst>
            </a:prstGeom>
            <a:solidFill>
              <a:srgbClr val="0054A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Frame 18"/>
            <p:cNvSpPr/>
            <p:nvPr/>
          </p:nvSpPr>
          <p:spPr>
            <a:xfrm>
              <a:off x="2105196" y="4537689"/>
              <a:ext cx="936000" cy="683999"/>
            </a:xfrm>
            <a:prstGeom prst="frame">
              <a:avLst>
                <a:gd name="adj1" fmla="val 7372"/>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Frame 19"/>
            <p:cNvSpPr/>
            <p:nvPr/>
          </p:nvSpPr>
          <p:spPr>
            <a:xfrm>
              <a:off x="2105196" y="5173760"/>
              <a:ext cx="936000" cy="683999"/>
            </a:xfrm>
            <a:prstGeom prst="frame">
              <a:avLst>
                <a:gd name="adj1" fmla="val 7372"/>
              </a:avLst>
            </a:prstGeom>
            <a:solidFill>
              <a:srgbClr val="0054A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1" name="Content Placeholder 4"/>
          <p:cNvSpPr>
            <a:spLocks noGrp="1"/>
          </p:cNvSpPr>
          <p:nvPr>
            <p:ph idx="1"/>
          </p:nvPr>
        </p:nvSpPr>
        <p:spPr>
          <a:xfrm>
            <a:off x="218254" y="5712022"/>
            <a:ext cx="8655285" cy="901856"/>
          </a:xfrm>
        </p:spPr>
        <p:txBody>
          <a:bodyPr>
            <a:normAutofit fontScale="85000" lnSpcReduction="20000"/>
          </a:bodyPr>
          <a:lstStyle/>
          <a:p>
            <a:r>
              <a:rPr lang="en-GB" dirty="0" smtClean="0"/>
              <a:t>Comparison of </a:t>
            </a:r>
            <a:r>
              <a:rPr lang="en-GB" dirty="0" err="1" smtClean="0"/>
              <a:t>ionospheric</a:t>
            </a:r>
            <a:r>
              <a:rPr lang="en-GB" dirty="0" smtClean="0"/>
              <a:t> calibration performance (</a:t>
            </a:r>
            <a:r>
              <a:rPr lang="en-GB" dirty="0" err="1" smtClean="0"/>
              <a:t>Cath</a:t>
            </a:r>
            <a:r>
              <a:rPr lang="en-GB" dirty="0" smtClean="0"/>
              <a:t> </a:t>
            </a:r>
            <a:r>
              <a:rPr lang="en-GB" dirty="0" err="1" smtClean="0"/>
              <a:t>Trott</a:t>
            </a:r>
            <a:r>
              <a:rPr lang="en-GB" dirty="0" smtClean="0"/>
              <a:t> memo)</a:t>
            </a:r>
          </a:p>
          <a:p>
            <a:r>
              <a:rPr lang="en-US" dirty="0" smtClean="0"/>
              <a:t>Options 1- 6 have only “single” remote stations, option 7 has “compound” remote stations</a:t>
            </a:r>
            <a:endParaRPr lang="en-US" dirty="0"/>
          </a:p>
        </p:txBody>
      </p:sp>
    </p:spTree>
    <p:extLst>
      <p:ext uri="{BB962C8B-B14F-4D97-AF65-F5344CB8AC3E}">
        <p14:creationId xmlns:p14="http://schemas.microsoft.com/office/powerpoint/2010/main" val="294825901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US" sz="2800" dirty="0" smtClean="0"/>
              <a:t>SKA1-Low Configuration</a:t>
            </a:r>
            <a:endParaRPr lang="en-US" sz="2800" dirty="0"/>
          </a:p>
        </p:txBody>
      </p:sp>
      <p:sp>
        <p:nvSpPr>
          <p:cNvPr id="4" name="Text Placeholder 3"/>
          <p:cNvSpPr>
            <a:spLocks noGrp="1"/>
          </p:cNvSpPr>
          <p:nvPr>
            <p:ph type="body" sz="quarter" idx="12"/>
          </p:nvPr>
        </p:nvSpPr>
        <p:spPr/>
        <p:txBody>
          <a:bodyPr/>
          <a:lstStyle/>
          <a:p>
            <a:endParaRPr lang="en-US"/>
          </a:p>
        </p:txBody>
      </p:sp>
      <p:grpSp>
        <p:nvGrpSpPr>
          <p:cNvPr id="7" name="Group 6"/>
          <p:cNvGrpSpPr>
            <a:grpSpLocks noChangeAspect="1"/>
          </p:cNvGrpSpPr>
          <p:nvPr/>
        </p:nvGrpSpPr>
        <p:grpSpPr>
          <a:xfrm>
            <a:off x="503557" y="1095227"/>
            <a:ext cx="7779840" cy="2239239"/>
            <a:chOff x="1976757" y="4505104"/>
            <a:chExt cx="5007785" cy="1441370"/>
          </a:xfrm>
        </p:grpSpPr>
        <p:pic>
          <p:nvPicPr>
            <p:cNvPr id="2" name="Picture 1"/>
            <p:cNvPicPr>
              <a:picLocks noChangeAspect="1"/>
            </p:cNvPicPr>
            <p:nvPr/>
          </p:nvPicPr>
          <p:blipFill rotWithShape="1">
            <a:blip r:embed="rId2"/>
            <a:srcRect t="70574"/>
            <a:stretch/>
          </p:blipFill>
          <p:spPr>
            <a:xfrm>
              <a:off x="1976757" y="4505104"/>
              <a:ext cx="5007785" cy="1441370"/>
            </a:xfrm>
            <a:prstGeom prst="rect">
              <a:avLst/>
            </a:prstGeom>
          </p:spPr>
        </p:pic>
        <p:sp>
          <p:nvSpPr>
            <p:cNvPr id="6" name="Frame 5"/>
            <p:cNvSpPr/>
            <p:nvPr/>
          </p:nvSpPr>
          <p:spPr>
            <a:xfrm>
              <a:off x="5966212" y="4505104"/>
              <a:ext cx="936000" cy="683999"/>
            </a:xfrm>
            <a:prstGeom prst="frame">
              <a:avLst>
                <a:gd name="adj1" fmla="val 7372"/>
              </a:avLst>
            </a:prstGeom>
            <a:solidFill>
              <a:srgbClr val="4BACC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Frame 17"/>
            <p:cNvSpPr/>
            <p:nvPr/>
          </p:nvSpPr>
          <p:spPr>
            <a:xfrm>
              <a:off x="5966212" y="5141175"/>
              <a:ext cx="936000" cy="683999"/>
            </a:xfrm>
            <a:prstGeom prst="frame">
              <a:avLst>
                <a:gd name="adj1" fmla="val 7372"/>
              </a:avLst>
            </a:prstGeom>
            <a:solidFill>
              <a:srgbClr val="0054A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Frame 18"/>
            <p:cNvSpPr/>
            <p:nvPr/>
          </p:nvSpPr>
          <p:spPr>
            <a:xfrm>
              <a:off x="2105196" y="4537689"/>
              <a:ext cx="936000" cy="683999"/>
            </a:xfrm>
            <a:prstGeom prst="frame">
              <a:avLst>
                <a:gd name="adj1" fmla="val 7372"/>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Frame 19"/>
            <p:cNvSpPr/>
            <p:nvPr/>
          </p:nvSpPr>
          <p:spPr>
            <a:xfrm>
              <a:off x="2105196" y="5173760"/>
              <a:ext cx="936000" cy="683999"/>
            </a:xfrm>
            <a:prstGeom prst="frame">
              <a:avLst>
                <a:gd name="adj1" fmla="val 7372"/>
              </a:avLst>
            </a:prstGeom>
            <a:solidFill>
              <a:srgbClr val="0054A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1" name="Content Placeholder 4"/>
          <p:cNvSpPr>
            <a:spLocks noGrp="1"/>
          </p:cNvSpPr>
          <p:nvPr>
            <p:ph idx="1"/>
          </p:nvPr>
        </p:nvSpPr>
        <p:spPr>
          <a:xfrm>
            <a:off x="360965" y="3344188"/>
            <a:ext cx="8512576" cy="2929612"/>
          </a:xfrm>
        </p:spPr>
        <p:txBody>
          <a:bodyPr>
            <a:normAutofit/>
          </a:bodyPr>
          <a:lstStyle/>
          <a:p>
            <a:r>
              <a:rPr lang="en-GB" dirty="0" smtClean="0"/>
              <a:t>Comparison of </a:t>
            </a:r>
            <a:r>
              <a:rPr lang="en-GB" dirty="0" err="1" smtClean="0"/>
              <a:t>ionospheric</a:t>
            </a:r>
            <a:r>
              <a:rPr lang="en-GB" dirty="0" smtClean="0"/>
              <a:t> calibration performance (</a:t>
            </a:r>
            <a:r>
              <a:rPr lang="en-GB" dirty="0" err="1" smtClean="0"/>
              <a:t>Cath</a:t>
            </a:r>
            <a:r>
              <a:rPr lang="en-GB" dirty="0" smtClean="0"/>
              <a:t> </a:t>
            </a:r>
            <a:r>
              <a:rPr lang="en-GB" dirty="0" err="1" smtClean="0"/>
              <a:t>Trott</a:t>
            </a:r>
            <a:r>
              <a:rPr lang="en-GB" dirty="0" smtClean="0"/>
              <a:t> memo)</a:t>
            </a:r>
          </a:p>
          <a:p>
            <a:r>
              <a:rPr lang="en-US" dirty="0" smtClean="0"/>
              <a:t>Options 1- 6 have only “single” remote stations, option 7 has “compound” remote stations</a:t>
            </a:r>
          </a:p>
          <a:p>
            <a:r>
              <a:rPr lang="en-US" dirty="0" smtClean="0"/>
              <a:t>Best </a:t>
            </a:r>
            <a:r>
              <a:rPr lang="en-US" dirty="0" err="1" smtClean="0"/>
              <a:t>ionospheric</a:t>
            </a:r>
            <a:r>
              <a:rPr lang="en-US" dirty="0" smtClean="0"/>
              <a:t> calibration performance provided by “Spiral94”; also with Minimum Spanning Tree smaller by factor of about two</a:t>
            </a:r>
            <a:endParaRPr lang="en-US" dirty="0"/>
          </a:p>
        </p:txBody>
      </p:sp>
    </p:spTree>
    <p:extLst>
      <p:ext uri="{BB962C8B-B14F-4D97-AF65-F5344CB8AC3E}">
        <p14:creationId xmlns:p14="http://schemas.microsoft.com/office/powerpoint/2010/main" val="162646325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US" sz="2800" dirty="0" smtClean="0"/>
              <a:t>SKA1-Low Configuration</a:t>
            </a:r>
            <a:endParaRPr lang="en-US" sz="2800" dirty="0"/>
          </a:p>
        </p:txBody>
      </p:sp>
      <p:sp>
        <p:nvSpPr>
          <p:cNvPr id="4" name="Text Placeholder 3"/>
          <p:cNvSpPr>
            <a:spLocks noGrp="1"/>
          </p:cNvSpPr>
          <p:nvPr>
            <p:ph type="body" sz="quarter" idx="12"/>
          </p:nvPr>
        </p:nvSpPr>
        <p:spPr/>
        <p:txBody>
          <a:bodyPr/>
          <a:lstStyle/>
          <a:p>
            <a:endParaRPr lang="en-US"/>
          </a:p>
        </p:txBody>
      </p:sp>
      <p:sp>
        <p:nvSpPr>
          <p:cNvPr id="5" name="Content Placeholder 4"/>
          <p:cNvSpPr>
            <a:spLocks noGrp="1"/>
          </p:cNvSpPr>
          <p:nvPr>
            <p:ph idx="1"/>
          </p:nvPr>
        </p:nvSpPr>
        <p:spPr/>
        <p:txBody>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304556693"/>
              </p:ext>
            </p:extLst>
          </p:nvPr>
        </p:nvGraphicFramePr>
        <p:xfrm>
          <a:off x="214313" y="1090613"/>
          <a:ext cx="8797925" cy="5422900"/>
        </p:xfrm>
        <a:graphic>
          <a:graphicData uri="http://schemas.openxmlformats.org/presentationml/2006/ole">
            <mc:AlternateContent xmlns:mc="http://schemas.openxmlformats.org/markup-compatibility/2006">
              <mc:Choice xmlns:v="urn:schemas-microsoft-com:vml" Requires="v">
                <p:oleObj spid="_x0000_s11279" name="Document" r:id="rId3" imgW="5727700" imgH="3530600" progId="Word.Document.12">
                  <p:embed/>
                </p:oleObj>
              </mc:Choice>
              <mc:Fallback>
                <p:oleObj name="Document" r:id="rId3" imgW="5727700" imgH="3530600" progId="Word.Document.12">
                  <p:embed/>
                  <p:pic>
                    <p:nvPicPr>
                      <p:cNvPr id="0" name=""/>
                      <p:cNvPicPr/>
                      <p:nvPr/>
                    </p:nvPicPr>
                    <p:blipFill>
                      <a:blip r:embed="rId4"/>
                      <a:stretch>
                        <a:fillRect/>
                      </a:stretch>
                    </p:blipFill>
                    <p:spPr>
                      <a:xfrm>
                        <a:off x="214313" y="1090613"/>
                        <a:ext cx="8797925" cy="5422900"/>
                      </a:xfrm>
                      <a:prstGeom prst="rect">
                        <a:avLst/>
                      </a:prstGeom>
                    </p:spPr>
                  </p:pic>
                </p:oleObj>
              </mc:Fallback>
            </mc:AlternateContent>
          </a:graphicData>
        </a:graphic>
      </p:graphicFrame>
    </p:spTree>
    <p:extLst>
      <p:ext uri="{BB962C8B-B14F-4D97-AF65-F5344CB8AC3E}">
        <p14:creationId xmlns:p14="http://schemas.microsoft.com/office/powerpoint/2010/main" val="193621837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US" sz="2800" dirty="0" smtClean="0"/>
              <a:t>SKA1-Low Configuration</a:t>
            </a:r>
            <a:endParaRPr lang="en-US" sz="2800" dirty="0"/>
          </a:p>
        </p:txBody>
      </p:sp>
      <p:sp>
        <p:nvSpPr>
          <p:cNvPr id="4" name="Text Placeholder 3"/>
          <p:cNvSpPr>
            <a:spLocks noGrp="1"/>
          </p:cNvSpPr>
          <p:nvPr>
            <p:ph type="body" sz="quarter" idx="12"/>
          </p:nvPr>
        </p:nvSpPr>
        <p:spPr/>
        <p:txBody>
          <a:bodyPr/>
          <a:lstStyle/>
          <a:p>
            <a:endParaRPr lang="en-US"/>
          </a:p>
        </p:txBody>
      </p:sp>
      <p:sp>
        <p:nvSpPr>
          <p:cNvPr id="5" name="Content Placeholder 4"/>
          <p:cNvSpPr>
            <a:spLocks noGrp="1"/>
          </p:cNvSpPr>
          <p:nvPr>
            <p:ph idx="1"/>
          </p:nvPr>
        </p:nvSpPr>
        <p:spPr/>
        <p:txBody>
          <a:bodyPr/>
          <a:lstStyle/>
          <a:p>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3354380683"/>
              </p:ext>
            </p:extLst>
          </p:nvPr>
        </p:nvGraphicFramePr>
        <p:xfrm>
          <a:off x="228600" y="1078847"/>
          <a:ext cx="8650288" cy="5359400"/>
        </p:xfrm>
        <a:graphic>
          <a:graphicData uri="http://schemas.openxmlformats.org/presentationml/2006/ole">
            <mc:AlternateContent xmlns:mc="http://schemas.openxmlformats.org/markup-compatibility/2006">
              <mc:Choice xmlns:v="urn:schemas-microsoft-com:vml" Requires="v">
                <p:oleObj spid="_x0000_s12304" name="Document" r:id="rId3" imgW="5473700" imgH="3390900" progId="Word.Document.12">
                  <p:embed/>
                </p:oleObj>
              </mc:Choice>
              <mc:Fallback>
                <p:oleObj name="Document" r:id="rId3" imgW="5473700" imgH="3390900" progId="Word.Document.12">
                  <p:embed/>
                  <p:pic>
                    <p:nvPicPr>
                      <p:cNvPr id="0" name=""/>
                      <p:cNvPicPr/>
                      <p:nvPr/>
                    </p:nvPicPr>
                    <p:blipFill>
                      <a:blip r:embed="rId4"/>
                      <a:stretch>
                        <a:fillRect/>
                      </a:stretch>
                    </p:blipFill>
                    <p:spPr>
                      <a:xfrm>
                        <a:off x="228600" y="1078847"/>
                        <a:ext cx="8650288" cy="5359400"/>
                      </a:xfrm>
                      <a:prstGeom prst="rect">
                        <a:avLst/>
                      </a:prstGeom>
                    </p:spPr>
                  </p:pic>
                </p:oleObj>
              </mc:Fallback>
            </mc:AlternateContent>
          </a:graphicData>
        </a:graphic>
      </p:graphicFrame>
    </p:spTree>
    <p:extLst>
      <p:ext uri="{BB962C8B-B14F-4D97-AF65-F5344CB8AC3E}">
        <p14:creationId xmlns:p14="http://schemas.microsoft.com/office/powerpoint/2010/main" val="229561682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US" sz="2800" dirty="0" smtClean="0"/>
              <a:t>SKA1-Low Configuration</a:t>
            </a:r>
            <a:endParaRPr lang="en-US" sz="2800" dirty="0"/>
          </a:p>
        </p:txBody>
      </p:sp>
      <p:sp>
        <p:nvSpPr>
          <p:cNvPr id="4" name="Text Placeholder 3"/>
          <p:cNvSpPr>
            <a:spLocks noGrp="1"/>
          </p:cNvSpPr>
          <p:nvPr>
            <p:ph type="body" sz="quarter" idx="12"/>
          </p:nvPr>
        </p:nvSpPr>
        <p:spPr/>
        <p:txBody>
          <a:bodyPr/>
          <a:lstStyle/>
          <a:p>
            <a:endParaRPr lang="en-US"/>
          </a:p>
        </p:txBody>
      </p:sp>
      <p:sp>
        <p:nvSpPr>
          <p:cNvPr id="5" name="Content Placeholder 4"/>
          <p:cNvSpPr>
            <a:spLocks noGrp="1"/>
          </p:cNvSpPr>
          <p:nvPr>
            <p:ph idx="1"/>
          </p:nvPr>
        </p:nvSpPr>
        <p:spPr/>
        <p:txBody>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04116756"/>
              </p:ext>
            </p:extLst>
          </p:nvPr>
        </p:nvGraphicFramePr>
        <p:xfrm>
          <a:off x="160581" y="1257894"/>
          <a:ext cx="8780875" cy="4809428"/>
        </p:xfrm>
        <a:graphic>
          <a:graphicData uri="http://schemas.openxmlformats.org/presentationml/2006/ole">
            <mc:AlternateContent xmlns:mc="http://schemas.openxmlformats.org/markup-compatibility/2006">
              <mc:Choice xmlns:v="urn:schemas-microsoft-com:vml" Requires="v">
                <p:oleObj spid="_x0000_s13327" name="Document" r:id="rId3" imgW="5727700" imgH="3136900" progId="Word.Document.12">
                  <p:embed/>
                </p:oleObj>
              </mc:Choice>
              <mc:Fallback>
                <p:oleObj name="Document" r:id="rId3" imgW="5727700" imgH="3136900" progId="Word.Document.12">
                  <p:embed/>
                  <p:pic>
                    <p:nvPicPr>
                      <p:cNvPr id="0" name=""/>
                      <p:cNvPicPr/>
                      <p:nvPr/>
                    </p:nvPicPr>
                    <p:blipFill>
                      <a:blip r:embed="rId4"/>
                      <a:stretch>
                        <a:fillRect/>
                      </a:stretch>
                    </p:blipFill>
                    <p:spPr>
                      <a:xfrm>
                        <a:off x="160581" y="1257894"/>
                        <a:ext cx="8780875" cy="4809428"/>
                      </a:xfrm>
                      <a:prstGeom prst="rect">
                        <a:avLst/>
                      </a:prstGeom>
                    </p:spPr>
                  </p:pic>
                </p:oleObj>
              </mc:Fallback>
            </mc:AlternateContent>
          </a:graphicData>
        </a:graphic>
      </p:graphicFrame>
    </p:spTree>
    <p:extLst>
      <p:ext uri="{BB962C8B-B14F-4D97-AF65-F5344CB8AC3E}">
        <p14:creationId xmlns:p14="http://schemas.microsoft.com/office/powerpoint/2010/main" val="178539866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US" sz="2800" dirty="0" smtClean="0"/>
              <a:t>SKA1-Low Configuration</a:t>
            </a:r>
            <a:endParaRPr lang="en-US" sz="2800" dirty="0"/>
          </a:p>
        </p:txBody>
      </p:sp>
      <p:sp>
        <p:nvSpPr>
          <p:cNvPr id="4" name="Text Placeholder 3"/>
          <p:cNvSpPr>
            <a:spLocks noGrp="1"/>
          </p:cNvSpPr>
          <p:nvPr>
            <p:ph type="body" sz="quarter" idx="12"/>
          </p:nvPr>
        </p:nvSpPr>
        <p:spPr/>
        <p:txBody>
          <a:bodyPr/>
          <a:lstStyle/>
          <a:p>
            <a:endParaRPr lang="en-US"/>
          </a:p>
        </p:txBody>
      </p:sp>
      <p:sp>
        <p:nvSpPr>
          <p:cNvPr id="5" name="Content Placeholder 4"/>
          <p:cNvSpPr>
            <a:spLocks noGrp="1"/>
          </p:cNvSpPr>
          <p:nvPr>
            <p:ph idx="1"/>
          </p:nvPr>
        </p:nvSpPr>
        <p:spPr/>
        <p:txBody>
          <a:bodyPr/>
          <a:lstStyle/>
          <a:p>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3965507709"/>
              </p:ext>
            </p:extLst>
          </p:nvPr>
        </p:nvGraphicFramePr>
        <p:xfrm>
          <a:off x="179017" y="1252002"/>
          <a:ext cx="8813525" cy="4631497"/>
        </p:xfrm>
        <a:graphic>
          <a:graphicData uri="http://schemas.openxmlformats.org/presentationml/2006/ole">
            <mc:AlternateContent xmlns:mc="http://schemas.openxmlformats.org/markup-compatibility/2006">
              <mc:Choice xmlns:v="urn:schemas-microsoft-com:vml" Requires="v">
                <p:oleObj spid="_x0000_s14351" name="Document" r:id="rId3" imgW="5727700" imgH="3009900" progId="Word.Document.12">
                  <p:embed/>
                </p:oleObj>
              </mc:Choice>
              <mc:Fallback>
                <p:oleObj name="Document" r:id="rId3" imgW="5727700" imgH="3009900" progId="Word.Document.12">
                  <p:embed/>
                  <p:pic>
                    <p:nvPicPr>
                      <p:cNvPr id="0" name=""/>
                      <p:cNvPicPr/>
                      <p:nvPr/>
                    </p:nvPicPr>
                    <p:blipFill>
                      <a:blip r:embed="rId4"/>
                      <a:stretch>
                        <a:fillRect/>
                      </a:stretch>
                    </p:blipFill>
                    <p:spPr>
                      <a:xfrm>
                        <a:off x="179017" y="1252002"/>
                        <a:ext cx="8813525" cy="4631497"/>
                      </a:xfrm>
                      <a:prstGeom prst="rect">
                        <a:avLst/>
                      </a:prstGeom>
                    </p:spPr>
                  </p:pic>
                </p:oleObj>
              </mc:Fallback>
            </mc:AlternateContent>
          </a:graphicData>
        </a:graphic>
      </p:graphicFrame>
    </p:spTree>
    <p:extLst>
      <p:ext uri="{BB962C8B-B14F-4D97-AF65-F5344CB8AC3E}">
        <p14:creationId xmlns:p14="http://schemas.microsoft.com/office/powerpoint/2010/main" val="143291853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US" sz="2800" dirty="0" smtClean="0"/>
              <a:t>SKA1-Low Configuration</a:t>
            </a:r>
            <a:endParaRPr lang="en-US" sz="2800" dirty="0"/>
          </a:p>
        </p:txBody>
      </p:sp>
      <p:sp>
        <p:nvSpPr>
          <p:cNvPr id="4" name="Text Placeholder 3"/>
          <p:cNvSpPr>
            <a:spLocks noGrp="1"/>
          </p:cNvSpPr>
          <p:nvPr>
            <p:ph type="body" sz="quarter" idx="12"/>
          </p:nvPr>
        </p:nvSpPr>
        <p:spPr/>
        <p:txBody>
          <a:bodyPr/>
          <a:lstStyle/>
          <a:p>
            <a:endParaRPr lang="en-US"/>
          </a:p>
        </p:txBody>
      </p:sp>
      <p:sp>
        <p:nvSpPr>
          <p:cNvPr id="5" name="Content Placeholder 4"/>
          <p:cNvSpPr>
            <a:spLocks noGrp="1"/>
          </p:cNvSpPr>
          <p:nvPr>
            <p:ph idx="1"/>
          </p:nvPr>
        </p:nvSpPr>
        <p:spPr/>
        <p:txBody>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283252207"/>
              </p:ext>
            </p:extLst>
          </p:nvPr>
        </p:nvGraphicFramePr>
        <p:xfrm>
          <a:off x="219450" y="1403357"/>
          <a:ext cx="8745532" cy="4595767"/>
        </p:xfrm>
        <a:graphic>
          <a:graphicData uri="http://schemas.openxmlformats.org/presentationml/2006/ole">
            <mc:AlternateContent xmlns:mc="http://schemas.openxmlformats.org/markup-compatibility/2006">
              <mc:Choice xmlns:v="urn:schemas-microsoft-com:vml" Requires="v">
                <p:oleObj spid="_x0000_s15375" name="Document" r:id="rId3" imgW="5727700" imgH="3009900" progId="Word.Document.12">
                  <p:embed/>
                </p:oleObj>
              </mc:Choice>
              <mc:Fallback>
                <p:oleObj name="Document" r:id="rId3" imgW="5727700" imgH="3009900" progId="Word.Document.12">
                  <p:embed/>
                  <p:pic>
                    <p:nvPicPr>
                      <p:cNvPr id="0" name=""/>
                      <p:cNvPicPr/>
                      <p:nvPr/>
                    </p:nvPicPr>
                    <p:blipFill>
                      <a:blip r:embed="rId4"/>
                      <a:stretch>
                        <a:fillRect/>
                      </a:stretch>
                    </p:blipFill>
                    <p:spPr>
                      <a:xfrm>
                        <a:off x="219450" y="1403357"/>
                        <a:ext cx="8745532" cy="4595767"/>
                      </a:xfrm>
                      <a:prstGeom prst="rect">
                        <a:avLst/>
                      </a:prstGeom>
                    </p:spPr>
                  </p:pic>
                </p:oleObj>
              </mc:Fallback>
            </mc:AlternateContent>
          </a:graphicData>
        </a:graphic>
      </p:graphicFrame>
    </p:spTree>
    <p:extLst>
      <p:ext uri="{BB962C8B-B14F-4D97-AF65-F5344CB8AC3E}">
        <p14:creationId xmlns:p14="http://schemas.microsoft.com/office/powerpoint/2010/main" val="286034871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US" sz="2800" dirty="0" smtClean="0"/>
              <a:t>SKA1-Low Configuration</a:t>
            </a:r>
            <a:endParaRPr lang="en-US" sz="2800" dirty="0"/>
          </a:p>
        </p:txBody>
      </p:sp>
      <p:sp>
        <p:nvSpPr>
          <p:cNvPr id="4" name="Text Placeholder 3"/>
          <p:cNvSpPr>
            <a:spLocks noGrp="1"/>
          </p:cNvSpPr>
          <p:nvPr>
            <p:ph type="body" sz="quarter" idx="12"/>
          </p:nvPr>
        </p:nvSpPr>
        <p:spPr/>
        <p:txBody>
          <a:bodyPr/>
          <a:lstStyle/>
          <a:p>
            <a:endParaRPr lang="en-US"/>
          </a:p>
        </p:txBody>
      </p:sp>
      <p:sp>
        <p:nvSpPr>
          <p:cNvPr id="5" name="Content Placeholder 4"/>
          <p:cNvSpPr>
            <a:spLocks noGrp="1"/>
          </p:cNvSpPr>
          <p:nvPr>
            <p:ph idx="1"/>
          </p:nvPr>
        </p:nvSpPr>
        <p:spPr/>
        <p:txBody>
          <a:bodyPr/>
          <a:lstStyle/>
          <a:p>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1972887169"/>
              </p:ext>
            </p:extLst>
          </p:nvPr>
        </p:nvGraphicFramePr>
        <p:xfrm>
          <a:off x="170875" y="1103303"/>
          <a:ext cx="8767600" cy="5307216"/>
        </p:xfrm>
        <a:graphic>
          <a:graphicData uri="http://schemas.openxmlformats.org/presentationml/2006/ole">
            <mc:AlternateContent xmlns:mc="http://schemas.openxmlformats.org/markup-compatibility/2006">
              <mc:Choice xmlns:v="urn:schemas-microsoft-com:vml" Requires="v">
                <p:oleObj spid="_x0000_s16399" name="Document" r:id="rId3" imgW="5727700" imgH="3467100" progId="Word.Document.12">
                  <p:embed/>
                </p:oleObj>
              </mc:Choice>
              <mc:Fallback>
                <p:oleObj name="Document" r:id="rId3" imgW="5727700" imgH="3467100" progId="Word.Document.12">
                  <p:embed/>
                  <p:pic>
                    <p:nvPicPr>
                      <p:cNvPr id="0" name=""/>
                      <p:cNvPicPr/>
                      <p:nvPr/>
                    </p:nvPicPr>
                    <p:blipFill>
                      <a:blip r:embed="rId4"/>
                      <a:stretch>
                        <a:fillRect/>
                      </a:stretch>
                    </p:blipFill>
                    <p:spPr>
                      <a:xfrm>
                        <a:off x="170875" y="1103303"/>
                        <a:ext cx="8767600" cy="5307216"/>
                      </a:xfrm>
                      <a:prstGeom prst="rect">
                        <a:avLst/>
                      </a:prstGeom>
                    </p:spPr>
                  </p:pic>
                </p:oleObj>
              </mc:Fallback>
            </mc:AlternateContent>
          </a:graphicData>
        </a:graphic>
      </p:graphicFrame>
    </p:spTree>
    <p:extLst>
      <p:ext uri="{BB962C8B-B14F-4D97-AF65-F5344CB8AC3E}">
        <p14:creationId xmlns:p14="http://schemas.microsoft.com/office/powerpoint/2010/main" val="51418241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US" sz="2800" dirty="0" smtClean="0"/>
              <a:t>SKA1-Low Configuration</a:t>
            </a:r>
            <a:endParaRPr lang="en-US" sz="2800" dirty="0"/>
          </a:p>
        </p:txBody>
      </p:sp>
      <p:sp>
        <p:nvSpPr>
          <p:cNvPr id="4" name="Text Placeholder 3"/>
          <p:cNvSpPr>
            <a:spLocks noGrp="1"/>
          </p:cNvSpPr>
          <p:nvPr>
            <p:ph type="body" sz="quarter" idx="12"/>
          </p:nvPr>
        </p:nvSpPr>
        <p:spPr/>
        <p:txBody>
          <a:bodyPr/>
          <a:lstStyle/>
          <a:p>
            <a:endParaRPr lang="en-US"/>
          </a:p>
        </p:txBody>
      </p:sp>
      <p:sp>
        <p:nvSpPr>
          <p:cNvPr id="5" name="Content Placeholder 4"/>
          <p:cNvSpPr>
            <a:spLocks noGrp="1"/>
          </p:cNvSpPr>
          <p:nvPr>
            <p:ph idx="1"/>
          </p:nvPr>
        </p:nvSpPr>
        <p:spPr/>
        <p:txBody>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200323032"/>
              </p:ext>
            </p:extLst>
          </p:nvPr>
        </p:nvGraphicFramePr>
        <p:xfrm>
          <a:off x="112177" y="1079656"/>
          <a:ext cx="8871657" cy="5330863"/>
        </p:xfrm>
        <a:graphic>
          <a:graphicData uri="http://schemas.openxmlformats.org/presentationml/2006/ole">
            <mc:AlternateContent xmlns:mc="http://schemas.openxmlformats.org/markup-compatibility/2006">
              <mc:Choice xmlns:v="urn:schemas-microsoft-com:vml" Requires="v">
                <p:oleObj spid="_x0000_s17423" name="Document" r:id="rId3" imgW="5727700" imgH="3441700" progId="Word.Document.12">
                  <p:embed/>
                </p:oleObj>
              </mc:Choice>
              <mc:Fallback>
                <p:oleObj name="Document" r:id="rId3" imgW="5727700" imgH="3441700" progId="Word.Document.12">
                  <p:embed/>
                  <p:pic>
                    <p:nvPicPr>
                      <p:cNvPr id="0" name=""/>
                      <p:cNvPicPr/>
                      <p:nvPr/>
                    </p:nvPicPr>
                    <p:blipFill>
                      <a:blip r:embed="rId4"/>
                      <a:stretch>
                        <a:fillRect/>
                      </a:stretch>
                    </p:blipFill>
                    <p:spPr>
                      <a:xfrm>
                        <a:off x="112177" y="1079656"/>
                        <a:ext cx="8871657" cy="5330863"/>
                      </a:xfrm>
                      <a:prstGeom prst="rect">
                        <a:avLst/>
                      </a:prstGeom>
                    </p:spPr>
                  </p:pic>
                </p:oleObj>
              </mc:Fallback>
            </mc:AlternateContent>
          </a:graphicData>
        </a:graphic>
      </p:graphicFrame>
    </p:spTree>
    <p:extLst>
      <p:ext uri="{BB962C8B-B14F-4D97-AF65-F5344CB8AC3E}">
        <p14:creationId xmlns:p14="http://schemas.microsoft.com/office/powerpoint/2010/main" val="136611981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US" sz="2800" dirty="0" smtClean="0"/>
              <a:t>SKA1-Low Configuration</a:t>
            </a:r>
            <a:endParaRPr lang="en-US" sz="2800" dirty="0"/>
          </a:p>
        </p:txBody>
      </p:sp>
      <p:sp>
        <p:nvSpPr>
          <p:cNvPr id="4" name="Text Placeholder 3"/>
          <p:cNvSpPr>
            <a:spLocks noGrp="1"/>
          </p:cNvSpPr>
          <p:nvPr>
            <p:ph type="body" sz="quarter" idx="12"/>
          </p:nvPr>
        </p:nvSpPr>
        <p:spPr/>
        <p:txBody>
          <a:bodyPr/>
          <a:lstStyle/>
          <a:p>
            <a:endParaRPr lang="en-US"/>
          </a:p>
        </p:txBody>
      </p:sp>
      <p:sp>
        <p:nvSpPr>
          <p:cNvPr id="5" name="Content Placeholder 4"/>
          <p:cNvSpPr>
            <a:spLocks noGrp="1"/>
          </p:cNvSpPr>
          <p:nvPr>
            <p:ph idx="1"/>
          </p:nvPr>
        </p:nvSpPr>
        <p:spPr/>
        <p:txBody>
          <a:bodyPr/>
          <a:lstStyle/>
          <a:p>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3445236868"/>
              </p:ext>
            </p:extLst>
          </p:nvPr>
        </p:nvGraphicFramePr>
        <p:xfrm>
          <a:off x="117475" y="1042988"/>
          <a:ext cx="8859838" cy="5127625"/>
        </p:xfrm>
        <a:graphic>
          <a:graphicData uri="http://schemas.openxmlformats.org/presentationml/2006/ole">
            <mc:AlternateContent xmlns:mc="http://schemas.openxmlformats.org/markup-compatibility/2006">
              <mc:Choice xmlns:v="urn:schemas-microsoft-com:vml" Requires="v">
                <p:oleObj spid="_x0000_s18447" name="Document" r:id="rId3" imgW="5727700" imgH="3314700" progId="Word.Document.12">
                  <p:embed/>
                </p:oleObj>
              </mc:Choice>
              <mc:Fallback>
                <p:oleObj name="Document" r:id="rId3" imgW="5727700" imgH="3314700" progId="Word.Document.12">
                  <p:embed/>
                  <p:pic>
                    <p:nvPicPr>
                      <p:cNvPr id="0" name=""/>
                      <p:cNvPicPr/>
                      <p:nvPr/>
                    </p:nvPicPr>
                    <p:blipFill>
                      <a:blip r:embed="rId4"/>
                      <a:stretch>
                        <a:fillRect/>
                      </a:stretch>
                    </p:blipFill>
                    <p:spPr>
                      <a:xfrm>
                        <a:off x="117475" y="1042988"/>
                        <a:ext cx="8859838" cy="5127625"/>
                      </a:xfrm>
                      <a:prstGeom prst="rect">
                        <a:avLst/>
                      </a:prstGeom>
                    </p:spPr>
                  </p:pic>
                </p:oleObj>
              </mc:Fallback>
            </mc:AlternateContent>
          </a:graphicData>
        </a:graphic>
      </p:graphicFrame>
    </p:spTree>
    <p:extLst>
      <p:ext uri="{BB962C8B-B14F-4D97-AF65-F5344CB8AC3E}">
        <p14:creationId xmlns:p14="http://schemas.microsoft.com/office/powerpoint/2010/main" val="241125787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22" y="760837"/>
            <a:ext cx="8785877" cy="5094214"/>
          </a:xfrm>
        </p:spPr>
        <p:txBody>
          <a:bodyPr>
            <a:noAutofit/>
          </a:bodyPr>
          <a:lstStyle/>
          <a:p>
            <a:pPr marL="0" indent="0">
              <a:buNone/>
            </a:pPr>
            <a:endParaRPr lang="en-US" sz="2800" dirty="0" smtClean="0">
              <a:latin typeface="Arial"/>
              <a:cs typeface="Arial"/>
            </a:endParaRPr>
          </a:p>
          <a:p>
            <a:r>
              <a:rPr lang="en-US" sz="2800" dirty="0" smtClean="0">
                <a:latin typeface="Arial"/>
                <a:cs typeface="Arial"/>
              </a:rPr>
              <a:t>Meeting Program based on advanced Chapter drafts</a:t>
            </a:r>
            <a:r>
              <a:rPr lang="en-US" sz="2800" u="sng" dirty="0" smtClean="0">
                <a:latin typeface="Arial"/>
                <a:cs typeface="Arial"/>
              </a:rPr>
              <a:t> </a:t>
            </a:r>
          </a:p>
          <a:p>
            <a:r>
              <a:rPr lang="en-US" sz="2800" dirty="0" smtClean="0">
                <a:latin typeface="Arial"/>
                <a:cs typeface="Arial"/>
              </a:rPr>
              <a:t>135 self-contained chapters with 1200 contributors</a:t>
            </a:r>
          </a:p>
          <a:p>
            <a:r>
              <a:rPr lang="en-US" sz="2800" dirty="0" smtClean="0">
                <a:latin typeface="Arial"/>
                <a:cs typeface="Arial"/>
              </a:rPr>
              <a:t>Published electronically in </a:t>
            </a:r>
            <a:r>
              <a:rPr lang="en-US" sz="2800" dirty="0" err="1" smtClean="0">
                <a:latin typeface="Arial"/>
                <a:cs typeface="Arial"/>
              </a:rPr>
              <a:t>PoS</a:t>
            </a:r>
            <a:r>
              <a:rPr lang="en-US" sz="2800" dirty="0" smtClean="0">
                <a:latin typeface="Arial"/>
                <a:cs typeface="Arial"/>
              </a:rPr>
              <a:t> May 2015</a:t>
            </a:r>
          </a:p>
          <a:p>
            <a:r>
              <a:rPr lang="en-US" sz="2800" dirty="0" smtClean="0">
                <a:latin typeface="Arial"/>
                <a:cs typeface="Arial"/>
              </a:rPr>
              <a:t>Printed Book ~2000 pages, in </a:t>
            </a:r>
            <a:r>
              <a:rPr lang="en-US" sz="2800" dirty="0">
                <a:latin typeface="Arial"/>
                <a:cs typeface="Arial"/>
              </a:rPr>
              <a:t>2</a:t>
            </a:r>
            <a:r>
              <a:rPr lang="en-US" sz="2800" dirty="0" smtClean="0">
                <a:latin typeface="Arial"/>
                <a:cs typeface="Arial"/>
              </a:rPr>
              <a:t> volumes now out</a:t>
            </a:r>
          </a:p>
          <a:p>
            <a:pPr lvl="1"/>
            <a:r>
              <a:rPr lang="en-US" sz="2400" dirty="0" smtClean="0">
                <a:latin typeface="Arial"/>
                <a:cs typeface="Arial"/>
              </a:rPr>
              <a:t>Weighs in at 8.8 kg!</a:t>
            </a:r>
          </a:p>
        </p:txBody>
      </p:sp>
      <p:sp>
        <p:nvSpPr>
          <p:cNvPr id="3" name="Text Placeholder 2"/>
          <p:cNvSpPr>
            <a:spLocks noGrp="1"/>
          </p:cNvSpPr>
          <p:nvPr>
            <p:ph type="body" sz="quarter" idx="11"/>
          </p:nvPr>
        </p:nvSpPr>
        <p:spPr/>
        <p:txBody>
          <a:bodyPr/>
          <a:lstStyle/>
          <a:p>
            <a:r>
              <a:rPr lang="en-US" dirty="0" smtClean="0"/>
              <a:t>SKA Science Book:</a:t>
            </a:r>
            <a:r>
              <a:rPr lang="en-US" sz="2400" dirty="0" smtClean="0"/>
              <a:t> </a:t>
            </a:r>
            <a:endParaRPr lang="en-US" sz="2400" dirty="0"/>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615415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US" sz="2800" dirty="0" smtClean="0"/>
              <a:t>SKA1-Low Configuration</a:t>
            </a:r>
            <a:endParaRPr lang="en-US" sz="2800" dirty="0"/>
          </a:p>
        </p:txBody>
      </p:sp>
      <p:sp>
        <p:nvSpPr>
          <p:cNvPr id="4" name="Text Placeholder 3"/>
          <p:cNvSpPr>
            <a:spLocks noGrp="1"/>
          </p:cNvSpPr>
          <p:nvPr>
            <p:ph type="body" sz="quarter" idx="12"/>
          </p:nvPr>
        </p:nvSpPr>
        <p:spPr/>
        <p:txBody>
          <a:bodyPr/>
          <a:lstStyle/>
          <a:p>
            <a:endParaRPr lang="en-US"/>
          </a:p>
        </p:txBody>
      </p:sp>
      <p:sp>
        <p:nvSpPr>
          <p:cNvPr id="5" name="Content Placeholder 4"/>
          <p:cNvSpPr>
            <a:spLocks noGrp="1"/>
          </p:cNvSpPr>
          <p:nvPr>
            <p:ph idx="1"/>
          </p:nvPr>
        </p:nvSpPr>
        <p:spPr>
          <a:xfrm>
            <a:off x="250302" y="3874794"/>
            <a:ext cx="8515417" cy="2535726"/>
          </a:xfrm>
        </p:spPr>
        <p:txBody>
          <a:bodyPr>
            <a:normAutofit fontScale="92500" lnSpcReduction="20000"/>
          </a:bodyPr>
          <a:lstStyle/>
          <a:p>
            <a:pPr>
              <a:lnSpc>
                <a:spcPct val="110000"/>
              </a:lnSpc>
            </a:pPr>
            <a:r>
              <a:rPr lang="en-US" dirty="0" smtClean="0"/>
              <a:t>Logarithmic decline of sensitivity beyond core is vital for imaging performance that is needed for </a:t>
            </a:r>
            <a:r>
              <a:rPr lang="en-US" dirty="0" err="1" smtClean="0"/>
              <a:t>EoR</a:t>
            </a:r>
            <a:r>
              <a:rPr lang="en-US" dirty="0" smtClean="0"/>
              <a:t> foreground subtraction</a:t>
            </a:r>
          </a:p>
          <a:p>
            <a:pPr>
              <a:lnSpc>
                <a:spcPct val="110000"/>
              </a:lnSpc>
            </a:pPr>
            <a:r>
              <a:rPr lang="en-US" dirty="0" smtClean="0"/>
              <a:t>Concentration into “compound” stations provides excellent/superior </a:t>
            </a:r>
            <a:r>
              <a:rPr lang="en-US" dirty="0" err="1" smtClean="0"/>
              <a:t>ionospheric</a:t>
            </a:r>
            <a:r>
              <a:rPr lang="en-US" dirty="0" smtClean="0"/>
              <a:t> calibration performance</a:t>
            </a:r>
          </a:p>
          <a:p>
            <a:pPr>
              <a:lnSpc>
                <a:spcPct val="110000"/>
              </a:lnSpc>
            </a:pPr>
            <a:r>
              <a:rPr lang="en-US" dirty="0" smtClean="0"/>
              <a:t>“Penalty” of non-core stations is modest loss of angular resolution for the highest brightness sensitivities (</a:t>
            </a:r>
            <a:r>
              <a:rPr lang="en-US" dirty="0" err="1" smtClean="0"/>
              <a:t>mK</a:t>
            </a:r>
            <a:r>
              <a:rPr lang="en-US" dirty="0" smtClean="0"/>
              <a:t>) </a:t>
            </a:r>
          </a:p>
          <a:p>
            <a:pPr>
              <a:lnSpc>
                <a:spcPct val="110000"/>
              </a:lnSpc>
            </a:pPr>
            <a:r>
              <a:rPr lang="en-US" dirty="0" smtClean="0"/>
              <a:t>Solution also has much smaller Minimum Spanning Tree (~half)</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216714294"/>
              </p:ext>
            </p:extLst>
          </p:nvPr>
        </p:nvGraphicFramePr>
        <p:xfrm>
          <a:off x="63711" y="1173933"/>
          <a:ext cx="9442380" cy="2700861"/>
        </p:xfrm>
        <a:graphic>
          <a:graphicData uri="http://schemas.openxmlformats.org/presentationml/2006/ole">
            <mc:AlternateContent xmlns:mc="http://schemas.openxmlformats.org/markup-compatibility/2006">
              <mc:Choice xmlns:v="urn:schemas-microsoft-com:vml" Requires="v">
                <p:oleObj spid="_x0000_s19473" name="Document" r:id="rId3" imgW="5638800" imgH="1612900" progId="Word.Document.12">
                  <p:embed/>
                </p:oleObj>
              </mc:Choice>
              <mc:Fallback>
                <p:oleObj name="Document" r:id="rId3" imgW="5638800" imgH="1612900" progId="Word.Document.12">
                  <p:embed/>
                  <p:pic>
                    <p:nvPicPr>
                      <p:cNvPr id="0" name=""/>
                      <p:cNvPicPr/>
                      <p:nvPr/>
                    </p:nvPicPr>
                    <p:blipFill>
                      <a:blip r:embed="rId4"/>
                      <a:stretch>
                        <a:fillRect/>
                      </a:stretch>
                    </p:blipFill>
                    <p:spPr>
                      <a:xfrm>
                        <a:off x="63711" y="1173933"/>
                        <a:ext cx="9442380" cy="2700861"/>
                      </a:xfrm>
                      <a:prstGeom prst="rect">
                        <a:avLst/>
                      </a:prstGeom>
                    </p:spPr>
                  </p:pic>
                </p:oleObj>
              </mc:Fallback>
            </mc:AlternateContent>
          </a:graphicData>
        </a:graphic>
      </p:graphicFrame>
    </p:spTree>
    <p:extLst>
      <p:ext uri="{BB962C8B-B14F-4D97-AF65-F5344CB8AC3E}">
        <p14:creationId xmlns:p14="http://schemas.microsoft.com/office/powerpoint/2010/main" val="198048981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US" sz="2800" dirty="0" smtClean="0"/>
              <a:t>SKA1-Low Station Definition</a:t>
            </a:r>
            <a:endParaRPr lang="en-US" sz="2800" dirty="0"/>
          </a:p>
        </p:txBody>
      </p:sp>
      <p:sp>
        <p:nvSpPr>
          <p:cNvPr id="4" name="Text Placeholder 3"/>
          <p:cNvSpPr>
            <a:spLocks noGrp="1"/>
          </p:cNvSpPr>
          <p:nvPr>
            <p:ph type="body" sz="quarter" idx="12"/>
          </p:nvPr>
        </p:nvSpPr>
        <p:spPr/>
        <p:txBody>
          <a:bodyPr/>
          <a:lstStyle/>
          <a:p>
            <a:endParaRPr lang="en-US"/>
          </a:p>
        </p:txBody>
      </p:sp>
      <p:sp>
        <p:nvSpPr>
          <p:cNvPr id="5" name="Content Placeholder 4"/>
          <p:cNvSpPr>
            <a:spLocks noGrp="1"/>
          </p:cNvSpPr>
          <p:nvPr>
            <p:ph idx="1"/>
          </p:nvPr>
        </p:nvSpPr>
        <p:spPr>
          <a:xfrm>
            <a:off x="358122" y="5180340"/>
            <a:ext cx="8515417" cy="1230179"/>
          </a:xfrm>
        </p:spPr>
        <p:txBody>
          <a:bodyPr>
            <a:normAutofit lnSpcReduction="10000"/>
          </a:bodyPr>
          <a:lstStyle/>
          <a:p>
            <a:r>
              <a:rPr lang="en-US" dirty="0" smtClean="0"/>
              <a:t>Search for suitable “tiling” element from which to construct a three level beam-forming hierarchy</a:t>
            </a:r>
          </a:p>
          <a:p>
            <a:r>
              <a:rPr lang="en-US" dirty="0" smtClean="0"/>
              <a:t>Solution could be regular pentagon</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260818956"/>
              </p:ext>
            </p:extLst>
          </p:nvPr>
        </p:nvGraphicFramePr>
        <p:xfrm>
          <a:off x="1448046" y="1141740"/>
          <a:ext cx="5816600" cy="4038600"/>
        </p:xfrm>
        <a:graphic>
          <a:graphicData uri="http://schemas.openxmlformats.org/presentationml/2006/ole">
            <mc:AlternateContent xmlns:mc="http://schemas.openxmlformats.org/markup-compatibility/2006">
              <mc:Choice xmlns:v="urn:schemas-microsoft-com:vml" Requires="v">
                <p:oleObj spid="_x0000_s24590" name="Document" r:id="rId3" imgW="5816600" imgH="4038600" progId="Word.Document.12">
                  <p:embed/>
                </p:oleObj>
              </mc:Choice>
              <mc:Fallback>
                <p:oleObj name="Document" r:id="rId3" imgW="5816600" imgH="4038600" progId="Word.Document.12">
                  <p:embed/>
                  <p:pic>
                    <p:nvPicPr>
                      <p:cNvPr id="0" name=""/>
                      <p:cNvPicPr/>
                      <p:nvPr/>
                    </p:nvPicPr>
                    <p:blipFill>
                      <a:blip r:embed="rId4"/>
                      <a:stretch>
                        <a:fillRect/>
                      </a:stretch>
                    </p:blipFill>
                    <p:spPr>
                      <a:xfrm>
                        <a:off x="1448046" y="1141740"/>
                        <a:ext cx="5816600" cy="4038600"/>
                      </a:xfrm>
                      <a:prstGeom prst="rect">
                        <a:avLst/>
                      </a:prstGeom>
                    </p:spPr>
                  </p:pic>
                </p:oleObj>
              </mc:Fallback>
            </mc:AlternateContent>
          </a:graphicData>
        </a:graphic>
      </p:graphicFrame>
    </p:spTree>
    <p:extLst>
      <p:ext uri="{BB962C8B-B14F-4D97-AF65-F5344CB8AC3E}">
        <p14:creationId xmlns:p14="http://schemas.microsoft.com/office/powerpoint/2010/main" val="95988497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US" sz="2800" dirty="0" smtClean="0"/>
              <a:t>SKA1-Low Station Definition</a:t>
            </a:r>
            <a:endParaRPr lang="en-US" sz="2800" dirty="0"/>
          </a:p>
        </p:txBody>
      </p:sp>
      <p:sp>
        <p:nvSpPr>
          <p:cNvPr id="4" name="Text Placeholder 3"/>
          <p:cNvSpPr>
            <a:spLocks noGrp="1"/>
          </p:cNvSpPr>
          <p:nvPr>
            <p:ph type="body" sz="quarter" idx="12"/>
          </p:nvPr>
        </p:nvSpPr>
        <p:spPr/>
        <p:txBody>
          <a:bodyPr/>
          <a:lstStyle/>
          <a:p>
            <a:endParaRPr lang="en-US"/>
          </a:p>
        </p:txBody>
      </p:sp>
      <p:sp>
        <p:nvSpPr>
          <p:cNvPr id="5" name="Content Placeholder 4"/>
          <p:cNvSpPr>
            <a:spLocks noGrp="1"/>
          </p:cNvSpPr>
          <p:nvPr>
            <p:ph idx="1"/>
          </p:nvPr>
        </p:nvSpPr>
        <p:spPr/>
        <p:txBody>
          <a:bodyPr/>
          <a:lstStyle/>
          <a:p>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2460282052"/>
              </p:ext>
            </p:extLst>
          </p:nvPr>
        </p:nvGraphicFramePr>
        <p:xfrm>
          <a:off x="163648" y="1165703"/>
          <a:ext cx="8976406" cy="4657381"/>
        </p:xfrm>
        <a:graphic>
          <a:graphicData uri="http://schemas.openxmlformats.org/presentationml/2006/ole">
            <mc:AlternateContent xmlns:mc="http://schemas.openxmlformats.org/markup-compatibility/2006">
              <mc:Choice xmlns:v="urn:schemas-microsoft-com:vml" Requires="v">
                <p:oleObj spid="_x0000_s33805" name="Document" r:id="rId3" imgW="5727700" imgH="2971800" progId="Word.Document.12">
                  <p:embed/>
                </p:oleObj>
              </mc:Choice>
              <mc:Fallback>
                <p:oleObj name="Document" r:id="rId3" imgW="5727700" imgH="2971800" progId="Word.Document.12">
                  <p:embed/>
                  <p:pic>
                    <p:nvPicPr>
                      <p:cNvPr id="0" name=""/>
                      <p:cNvPicPr/>
                      <p:nvPr/>
                    </p:nvPicPr>
                    <p:blipFill>
                      <a:blip r:embed="rId4"/>
                      <a:stretch>
                        <a:fillRect/>
                      </a:stretch>
                    </p:blipFill>
                    <p:spPr>
                      <a:xfrm>
                        <a:off x="163648" y="1165703"/>
                        <a:ext cx="8976406" cy="4657381"/>
                      </a:xfrm>
                      <a:prstGeom prst="rect">
                        <a:avLst/>
                      </a:prstGeom>
                    </p:spPr>
                  </p:pic>
                </p:oleObj>
              </mc:Fallback>
            </mc:AlternateContent>
          </a:graphicData>
        </a:graphic>
      </p:graphicFrame>
    </p:spTree>
    <p:extLst>
      <p:ext uri="{BB962C8B-B14F-4D97-AF65-F5344CB8AC3E}">
        <p14:creationId xmlns:p14="http://schemas.microsoft.com/office/powerpoint/2010/main" val="742470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US" sz="2800" dirty="0" smtClean="0"/>
              <a:t>SKA1-Low Station Definition</a:t>
            </a:r>
            <a:endParaRPr lang="en-US" sz="2800" dirty="0"/>
          </a:p>
        </p:txBody>
      </p:sp>
      <p:sp>
        <p:nvSpPr>
          <p:cNvPr id="4" name="Text Placeholder 3"/>
          <p:cNvSpPr>
            <a:spLocks noGrp="1"/>
          </p:cNvSpPr>
          <p:nvPr>
            <p:ph type="body" sz="quarter" idx="12"/>
          </p:nvPr>
        </p:nvSpPr>
        <p:spPr/>
        <p:txBody>
          <a:bodyPr/>
          <a:lstStyle/>
          <a:p>
            <a:endParaRPr lang="en-US"/>
          </a:p>
        </p:txBody>
      </p:sp>
      <p:sp>
        <p:nvSpPr>
          <p:cNvPr id="5" name="Content Placeholder 4"/>
          <p:cNvSpPr>
            <a:spLocks noGrp="1"/>
          </p:cNvSpPr>
          <p:nvPr>
            <p:ph idx="1"/>
          </p:nvPr>
        </p:nvSpPr>
        <p:spPr/>
        <p:txBody>
          <a:bodyPr/>
          <a:lstStyle/>
          <a:p>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7760719"/>
              </p:ext>
            </p:extLst>
          </p:nvPr>
        </p:nvGraphicFramePr>
        <p:xfrm>
          <a:off x="95845" y="1088795"/>
          <a:ext cx="8950680" cy="4902035"/>
        </p:xfrm>
        <a:graphic>
          <a:graphicData uri="http://schemas.openxmlformats.org/presentationml/2006/ole">
            <mc:AlternateContent xmlns:mc="http://schemas.openxmlformats.org/markup-compatibility/2006">
              <mc:Choice xmlns:v="urn:schemas-microsoft-com:vml" Requires="v">
                <p:oleObj spid="_x0000_s25614" name="Document" r:id="rId3" imgW="5727700" imgH="3136900" progId="Word.Document.12">
                  <p:embed/>
                </p:oleObj>
              </mc:Choice>
              <mc:Fallback>
                <p:oleObj name="Document" r:id="rId3" imgW="5727700" imgH="3136900" progId="Word.Document.12">
                  <p:embed/>
                  <p:pic>
                    <p:nvPicPr>
                      <p:cNvPr id="0" name=""/>
                      <p:cNvPicPr/>
                      <p:nvPr/>
                    </p:nvPicPr>
                    <p:blipFill>
                      <a:blip r:embed="rId4"/>
                      <a:stretch>
                        <a:fillRect/>
                      </a:stretch>
                    </p:blipFill>
                    <p:spPr>
                      <a:xfrm>
                        <a:off x="95845" y="1088795"/>
                        <a:ext cx="8950680" cy="4902035"/>
                      </a:xfrm>
                      <a:prstGeom prst="rect">
                        <a:avLst/>
                      </a:prstGeom>
                    </p:spPr>
                  </p:pic>
                </p:oleObj>
              </mc:Fallback>
            </mc:AlternateContent>
          </a:graphicData>
        </a:graphic>
      </p:graphicFrame>
    </p:spTree>
    <p:extLst>
      <p:ext uri="{BB962C8B-B14F-4D97-AF65-F5344CB8AC3E}">
        <p14:creationId xmlns:p14="http://schemas.microsoft.com/office/powerpoint/2010/main" val="7641417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US" sz="2800" dirty="0" smtClean="0"/>
              <a:t>SKA1-Low Station Definition</a:t>
            </a:r>
            <a:endParaRPr lang="en-US" sz="2800" dirty="0"/>
          </a:p>
        </p:txBody>
      </p:sp>
      <p:sp>
        <p:nvSpPr>
          <p:cNvPr id="4" name="Text Placeholder 3"/>
          <p:cNvSpPr>
            <a:spLocks noGrp="1"/>
          </p:cNvSpPr>
          <p:nvPr>
            <p:ph type="body" sz="quarter" idx="12"/>
          </p:nvPr>
        </p:nvSpPr>
        <p:spPr/>
        <p:txBody>
          <a:bodyPr/>
          <a:lstStyle/>
          <a:p>
            <a:endParaRPr lang="en-US"/>
          </a:p>
        </p:txBody>
      </p:sp>
      <p:sp>
        <p:nvSpPr>
          <p:cNvPr id="5" name="Content Placeholder 4"/>
          <p:cNvSpPr>
            <a:spLocks noGrp="1"/>
          </p:cNvSpPr>
          <p:nvPr>
            <p:ph idx="1"/>
          </p:nvPr>
        </p:nvSpPr>
        <p:spPr/>
        <p:txBody>
          <a:bodyPr/>
          <a:lstStyle/>
          <a:p>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2792291830"/>
              </p:ext>
            </p:extLst>
          </p:nvPr>
        </p:nvGraphicFramePr>
        <p:xfrm>
          <a:off x="172467" y="1234111"/>
          <a:ext cx="9030227" cy="4505102"/>
        </p:xfrm>
        <a:graphic>
          <a:graphicData uri="http://schemas.openxmlformats.org/presentationml/2006/ole">
            <mc:AlternateContent xmlns:mc="http://schemas.openxmlformats.org/markup-compatibility/2006">
              <mc:Choice xmlns:v="urn:schemas-microsoft-com:vml" Requires="v">
                <p:oleObj spid="_x0000_s26638" name="Document" r:id="rId3" imgW="5727700" imgH="2857500" progId="Word.Document.12">
                  <p:embed/>
                </p:oleObj>
              </mc:Choice>
              <mc:Fallback>
                <p:oleObj name="Document" r:id="rId3" imgW="5727700" imgH="2857500" progId="Word.Document.12">
                  <p:embed/>
                  <p:pic>
                    <p:nvPicPr>
                      <p:cNvPr id="0" name=""/>
                      <p:cNvPicPr/>
                      <p:nvPr/>
                    </p:nvPicPr>
                    <p:blipFill>
                      <a:blip r:embed="rId4"/>
                      <a:stretch>
                        <a:fillRect/>
                      </a:stretch>
                    </p:blipFill>
                    <p:spPr>
                      <a:xfrm>
                        <a:off x="172467" y="1234111"/>
                        <a:ext cx="9030227" cy="4505102"/>
                      </a:xfrm>
                      <a:prstGeom prst="rect">
                        <a:avLst/>
                      </a:prstGeom>
                    </p:spPr>
                  </p:pic>
                </p:oleObj>
              </mc:Fallback>
            </mc:AlternateContent>
          </a:graphicData>
        </a:graphic>
      </p:graphicFrame>
    </p:spTree>
    <p:extLst>
      <p:ext uri="{BB962C8B-B14F-4D97-AF65-F5344CB8AC3E}">
        <p14:creationId xmlns:p14="http://schemas.microsoft.com/office/powerpoint/2010/main" val="66982525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US" sz="2800" dirty="0" smtClean="0"/>
              <a:t>SKA1-Low Station Definition</a:t>
            </a:r>
            <a:endParaRPr lang="en-US" sz="2800" dirty="0"/>
          </a:p>
        </p:txBody>
      </p:sp>
      <p:sp>
        <p:nvSpPr>
          <p:cNvPr id="4" name="Text Placeholder 3"/>
          <p:cNvSpPr>
            <a:spLocks noGrp="1"/>
          </p:cNvSpPr>
          <p:nvPr>
            <p:ph type="body" sz="quarter" idx="12"/>
          </p:nvPr>
        </p:nvSpPr>
        <p:spPr/>
        <p:txBody>
          <a:bodyPr/>
          <a:lstStyle/>
          <a:p>
            <a:endParaRPr lang="en-US"/>
          </a:p>
        </p:txBody>
      </p:sp>
      <p:sp>
        <p:nvSpPr>
          <p:cNvPr id="5" name="Content Placeholder 4"/>
          <p:cNvSpPr>
            <a:spLocks noGrp="1"/>
          </p:cNvSpPr>
          <p:nvPr>
            <p:ph idx="1"/>
          </p:nvPr>
        </p:nvSpPr>
        <p:spPr/>
        <p:txBody>
          <a:bodyPr/>
          <a:lstStyle/>
          <a:p>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476813870"/>
              </p:ext>
            </p:extLst>
          </p:nvPr>
        </p:nvGraphicFramePr>
        <p:xfrm>
          <a:off x="196482" y="1246091"/>
          <a:ext cx="8982194" cy="4481139"/>
        </p:xfrm>
        <a:graphic>
          <a:graphicData uri="http://schemas.openxmlformats.org/presentationml/2006/ole">
            <mc:AlternateContent xmlns:mc="http://schemas.openxmlformats.org/markup-compatibility/2006">
              <mc:Choice xmlns:v="urn:schemas-microsoft-com:vml" Requires="v">
                <p:oleObj spid="_x0000_s27662" name="Document" r:id="rId3" imgW="5727700" imgH="2857500" progId="Word.Document.12">
                  <p:embed/>
                </p:oleObj>
              </mc:Choice>
              <mc:Fallback>
                <p:oleObj name="Document" r:id="rId3" imgW="5727700" imgH="2857500" progId="Word.Document.12">
                  <p:embed/>
                  <p:pic>
                    <p:nvPicPr>
                      <p:cNvPr id="0" name=""/>
                      <p:cNvPicPr/>
                      <p:nvPr/>
                    </p:nvPicPr>
                    <p:blipFill>
                      <a:blip r:embed="rId4"/>
                      <a:stretch>
                        <a:fillRect/>
                      </a:stretch>
                    </p:blipFill>
                    <p:spPr>
                      <a:xfrm>
                        <a:off x="196482" y="1246091"/>
                        <a:ext cx="8982194" cy="4481139"/>
                      </a:xfrm>
                      <a:prstGeom prst="rect">
                        <a:avLst/>
                      </a:prstGeom>
                    </p:spPr>
                  </p:pic>
                </p:oleObj>
              </mc:Fallback>
            </mc:AlternateContent>
          </a:graphicData>
        </a:graphic>
      </p:graphicFrame>
    </p:spTree>
    <p:extLst>
      <p:ext uri="{BB962C8B-B14F-4D97-AF65-F5344CB8AC3E}">
        <p14:creationId xmlns:p14="http://schemas.microsoft.com/office/powerpoint/2010/main" val="156505299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US" sz="2800" dirty="0" smtClean="0"/>
              <a:t>SKA1-Low Station Definition</a:t>
            </a:r>
            <a:endParaRPr lang="en-US" sz="2800" dirty="0"/>
          </a:p>
        </p:txBody>
      </p:sp>
      <p:sp>
        <p:nvSpPr>
          <p:cNvPr id="4" name="Text Placeholder 3"/>
          <p:cNvSpPr>
            <a:spLocks noGrp="1"/>
          </p:cNvSpPr>
          <p:nvPr>
            <p:ph type="body" sz="quarter" idx="12"/>
          </p:nvPr>
        </p:nvSpPr>
        <p:spPr/>
        <p:txBody>
          <a:bodyPr/>
          <a:lstStyle/>
          <a:p>
            <a:endParaRPr lang="en-US"/>
          </a:p>
        </p:txBody>
      </p:sp>
      <p:sp>
        <p:nvSpPr>
          <p:cNvPr id="5" name="Content Placeholder 4"/>
          <p:cNvSpPr>
            <a:spLocks noGrp="1"/>
          </p:cNvSpPr>
          <p:nvPr>
            <p:ph idx="1"/>
          </p:nvPr>
        </p:nvSpPr>
        <p:spPr/>
        <p:txBody>
          <a:bodyPr/>
          <a:lstStyle/>
          <a:p>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1194888770"/>
              </p:ext>
            </p:extLst>
          </p:nvPr>
        </p:nvGraphicFramePr>
        <p:xfrm>
          <a:off x="143764" y="1194124"/>
          <a:ext cx="9006304" cy="4533106"/>
        </p:xfrm>
        <a:graphic>
          <a:graphicData uri="http://schemas.openxmlformats.org/presentationml/2006/ole">
            <mc:AlternateContent xmlns:mc="http://schemas.openxmlformats.org/markup-compatibility/2006">
              <mc:Choice xmlns:v="urn:schemas-microsoft-com:vml" Requires="v">
                <p:oleObj spid="_x0000_s28686" name="Document" r:id="rId3" imgW="5727700" imgH="2882900" progId="Word.Document.12">
                  <p:embed/>
                </p:oleObj>
              </mc:Choice>
              <mc:Fallback>
                <p:oleObj name="Document" r:id="rId3" imgW="5727700" imgH="2882900" progId="Word.Document.12">
                  <p:embed/>
                  <p:pic>
                    <p:nvPicPr>
                      <p:cNvPr id="0" name=""/>
                      <p:cNvPicPr/>
                      <p:nvPr/>
                    </p:nvPicPr>
                    <p:blipFill>
                      <a:blip r:embed="rId4"/>
                      <a:stretch>
                        <a:fillRect/>
                      </a:stretch>
                    </p:blipFill>
                    <p:spPr>
                      <a:xfrm>
                        <a:off x="143764" y="1194124"/>
                        <a:ext cx="9006304" cy="4533106"/>
                      </a:xfrm>
                      <a:prstGeom prst="rect">
                        <a:avLst/>
                      </a:prstGeom>
                    </p:spPr>
                  </p:pic>
                </p:oleObj>
              </mc:Fallback>
            </mc:AlternateContent>
          </a:graphicData>
        </a:graphic>
      </p:graphicFrame>
    </p:spTree>
    <p:extLst>
      <p:ext uri="{BB962C8B-B14F-4D97-AF65-F5344CB8AC3E}">
        <p14:creationId xmlns:p14="http://schemas.microsoft.com/office/powerpoint/2010/main" val="404242254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US" sz="2800" dirty="0" smtClean="0"/>
              <a:t>SKA1-Low Station Definition</a:t>
            </a:r>
            <a:endParaRPr lang="en-US" sz="2800" dirty="0"/>
          </a:p>
        </p:txBody>
      </p:sp>
      <p:sp>
        <p:nvSpPr>
          <p:cNvPr id="4" name="Text Placeholder 3"/>
          <p:cNvSpPr>
            <a:spLocks noGrp="1"/>
          </p:cNvSpPr>
          <p:nvPr>
            <p:ph type="body" sz="quarter" idx="12"/>
          </p:nvPr>
        </p:nvSpPr>
        <p:spPr/>
        <p:txBody>
          <a:bodyPr/>
          <a:lstStyle/>
          <a:p>
            <a:endParaRPr lang="en-US"/>
          </a:p>
        </p:txBody>
      </p:sp>
      <p:sp>
        <p:nvSpPr>
          <p:cNvPr id="5" name="Content Placeholder 4"/>
          <p:cNvSpPr>
            <a:spLocks noGrp="1"/>
          </p:cNvSpPr>
          <p:nvPr>
            <p:ph idx="1"/>
          </p:nvPr>
        </p:nvSpPr>
        <p:spPr/>
        <p:txBody>
          <a:bodyPr/>
          <a:lstStyle/>
          <a:p>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971202979"/>
              </p:ext>
            </p:extLst>
          </p:nvPr>
        </p:nvGraphicFramePr>
        <p:xfrm>
          <a:off x="155745" y="1225769"/>
          <a:ext cx="9022932" cy="4501462"/>
        </p:xfrm>
        <a:graphic>
          <a:graphicData uri="http://schemas.openxmlformats.org/presentationml/2006/ole">
            <mc:AlternateContent xmlns:mc="http://schemas.openxmlformats.org/markup-compatibility/2006">
              <mc:Choice xmlns:v="urn:schemas-microsoft-com:vml" Requires="v">
                <p:oleObj spid="_x0000_s29710" name="Document" r:id="rId3" imgW="5727700" imgH="2857500" progId="Word.Document.12">
                  <p:embed/>
                </p:oleObj>
              </mc:Choice>
              <mc:Fallback>
                <p:oleObj name="Document" r:id="rId3" imgW="5727700" imgH="2857500" progId="Word.Document.12">
                  <p:embed/>
                  <p:pic>
                    <p:nvPicPr>
                      <p:cNvPr id="0" name=""/>
                      <p:cNvPicPr/>
                      <p:nvPr/>
                    </p:nvPicPr>
                    <p:blipFill>
                      <a:blip r:embed="rId4"/>
                      <a:stretch>
                        <a:fillRect/>
                      </a:stretch>
                    </p:blipFill>
                    <p:spPr>
                      <a:xfrm>
                        <a:off x="155745" y="1225769"/>
                        <a:ext cx="9022932" cy="4501462"/>
                      </a:xfrm>
                      <a:prstGeom prst="rect">
                        <a:avLst/>
                      </a:prstGeom>
                    </p:spPr>
                  </p:pic>
                </p:oleObj>
              </mc:Fallback>
            </mc:AlternateContent>
          </a:graphicData>
        </a:graphic>
      </p:graphicFrame>
    </p:spTree>
    <p:extLst>
      <p:ext uri="{BB962C8B-B14F-4D97-AF65-F5344CB8AC3E}">
        <p14:creationId xmlns:p14="http://schemas.microsoft.com/office/powerpoint/2010/main" val="189970111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US" sz="2800" dirty="0" smtClean="0"/>
              <a:t>SKA1-Low Station Definition</a:t>
            </a:r>
            <a:endParaRPr lang="en-US" sz="2800" dirty="0"/>
          </a:p>
        </p:txBody>
      </p:sp>
      <p:sp>
        <p:nvSpPr>
          <p:cNvPr id="4" name="Text Placeholder 3"/>
          <p:cNvSpPr>
            <a:spLocks noGrp="1"/>
          </p:cNvSpPr>
          <p:nvPr>
            <p:ph type="body" sz="quarter" idx="12"/>
          </p:nvPr>
        </p:nvSpPr>
        <p:spPr/>
        <p:txBody>
          <a:bodyPr/>
          <a:lstStyle/>
          <a:p>
            <a:endParaRPr lang="en-US"/>
          </a:p>
        </p:txBody>
      </p:sp>
      <p:sp>
        <p:nvSpPr>
          <p:cNvPr id="5" name="Content Placeholder 4"/>
          <p:cNvSpPr>
            <a:spLocks noGrp="1"/>
          </p:cNvSpPr>
          <p:nvPr>
            <p:ph idx="1"/>
          </p:nvPr>
        </p:nvSpPr>
        <p:spPr/>
        <p:txBody>
          <a:bodyPr/>
          <a:lstStyle/>
          <a:p>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509707452"/>
              </p:ext>
            </p:extLst>
          </p:nvPr>
        </p:nvGraphicFramePr>
        <p:xfrm>
          <a:off x="172467" y="1234111"/>
          <a:ext cx="8982194" cy="4481139"/>
        </p:xfrm>
        <a:graphic>
          <a:graphicData uri="http://schemas.openxmlformats.org/presentationml/2006/ole">
            <mc:AlternateContent xmlns:mc="http://schemas.openxmlformats.org/markup-compatibility/2006">
              <mc:Choice xmlns:v="urn:schemas-microsoft-com:vml" Requires="v">
                <p:oleObj spid="_x0000_s30734" name="Document" r:id="rId3" imgW="5727700" imgH="2857500" progId="Word.Document.12">
                  <p:embed/>
                </p:oleObj>
              </mc:Choice>
              <mc:Fallback>
                <p:oleObj name="Document" r:id="rId3" imgW="5727700" imgH="2857500" progId="Word.Document.12">
                  <p:embed/>
                  <p:pic>
                    <p:nvPicPr>
                      <p:cNvPr id="0" name=""/>
                      <p:cNvPicPr/>
                      <p:nvPr/>
                    </p:nvPicPr>
                    <p:blipFill>
                      <a:blip r:embed="rId4"/>
                      <a:stretch>
                        <a:fillRect/>
                      </a:stretch>
                    </p:blipFill>
                    <p:spPr>
                      <a:xfrm>
                        <a:off x="172467" y="1234111"/>
                        <a:ext cx="8982194" cy="4481139"/>
                      </a:xfrm>
                      <a:prstGeom prst="rect">
                        <a:avLst/>
                      </a:prstGeom>
                    </p:spPr>
                  </p:pic>
                </p:oleObj>
              </mc:Fallback>
            </mc:AlternateContent>
          </a:graphicData>
        </a:graphic>
      </p:graphicFrame>
    </p:spTree>
    <p:extLst>
      <p:ext uri="{BB962C8B-B14F-4D97-AF65-F5344CB8AC3E}">
        <p14:creationId xmlns:p14="http://schemas.microsoft.com/office/powerpoint/2010/main" val="407697914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US" sz="2800" dirty="0" smtClean="0"/>
              <a:t>SKA1-Low Station Definition</a:t>
            </a:r>
            <a:endParaRPr lang="en-US" sz="2800" dirty="0"/>
          </a:p>
        </p:txBody>
      </p:sp>
      <p:sp>
        <p:nvSpPr>
          <p:cNvPr id="4" name="Text Placeholder 3"/>
          <p:cNvSpPr>
            <a:spLocks noGrp="1"/>
          </p:cNvSpPr>
          <p:nvPr>
            <p:ph type="body" sz="quarter" idx="12"/>
          </p:nvPr>
        </p:nvSpPr>
        <p:spPr/>
        <p:txBody>
          <a:bodyPr/>
          <a:lstStyle/>
          <a:p>
            <a:endParaRPr lang="en-US"/>
          </a:p>
        </p:txBody>
      </p:sp>
      <p:sp>
        <p:nvSpPr>
          <p:cNvPr id="5" name="Content Placeholder 4"/>
          <p:cNvSpPr>
            <a:spLocks noGrp="1"/>
          </p:cNvSpPr>
          <p:nvPr>
            <p:ph idx="1"/>
          </p:nvPr>
        </p:nvSpPr>
        <p:spPr/>
        <p:txBody>
          <a:bodyPr/>
          <a:lstStyle/>
          <a:p>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3458415271"/>
              </p:ext>
            </p:extLst>
          </p:nvPr>
        </p:nvGraphicFramePr>
        <p:xfrm>
          <a:off x="172467" y="1234111"/>
          <a:ext cx="8958177" cy="4469157"/>
        </p:xfrm>
        <a:graphic>
          <a:graphicData uri="http://schemas.openxmlformats.org/presentationml/2006/ole">
            <mc:AlternateContent xmlns:mc="http://schemas.openxmlformats.org/markup-compatibility/2006">
              <mc:Choice xmlns:v="urn:schemas-microsoft-com:vml" Requires="v">
                <p:oleObj spid="_x0000_s31758" name="Document" r:id="rId3" imgW="5727700" imgH="2857500" progId="Word.Document.12">
                  <p:embed/>
                </p:oleObj>
              </mc:Choice>
              <mc:Fallback>
                <p:oleObj name="Document" r:id="rId3" imgW="5727700" imgH="2857500" progId="Word.Document.12">
                  <p:embed/>
                  <p:pic>
                    <p:nvPicPr>
                      <p:cNvPr id="0" name=""/>
                      <p:cNvPicPr/>
                      <p:nvPr/>
                    </p:nvPicPr>
                    <p:blipFill>
                      <a:blip r:embed="rId4"/>
                      <a:stretch>
                        <a:fillRect/>
                      </a:stretch>
                    </p:blipFill>
                    <p:spPr>
                      <a:xfrm>
                        <a:off x="172467" y="1234111"/>
                        <a:ext cx="8958177" cy="4469157"/>
                      </a:xfrm>
                      <a:prstGeom prst="rect">
                        <a:avLst/>
                      </a:prstGeom>
                    </p:spPr>
                  </p:pic>
                </p:oleObj>
              </mc:Fallback>
            </mc:AlternateContent>
          </a:graphicData>
        </a:graphic>
      </p:graphicFrame>
    </p:spTree>
    <p:extLst>
      <p:ext uri="{BB962C8B-B14F-4D97-AF65-F5344CB8AC3E}">
        <p14:creationId xmlns:p14="http://schemas.microsoft.com/office/powerpoint/2010/main" val="28185874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endParaRPr lang="en-US"/>
          </a:p>
        </p:txBody>
      </p:sp>
      <p:sp>
        <p:nvSpPr>
          <p:cNvPr id="8" name="Text Placeholder 7"/>
          <p:cNvSpPr>
            <a:spLocks noGrp="1"/>
          </p:cNvSpPr>
          <p:nvPr>
            <p:ph type="body" sz="quarter" idx="11"/>
          </p:nvPr>
        </p:nvSpPr>
        <p:spPr/>
        <p:txBody>
          <a:bodyPr/>
          <a:lstStyle/>
          <a:p>
            <a:r>
              <a:rPr lang="en-US" dirty="0"/>
              <a:t>SKA Science </a:t>
            </a:r>
            <a:r>
              <a:rPr lang="en-US" dirty="0" smtClean="0"/>
              <a:t>Book 2015</a:t>
            </a:r>
            <a:endParaRPr lang="en-US" dirty="0"/>
          </a:p>
        </p:txBody>
      </p:sp>
      <p:pic>
        <p:nvPicPr>
          <p:cNvPr id="3" name="Content Placeholder 2" descr="P9110058.jpg"/>
          <p:cNvPicPr>
            <a:picLocks noGrp="1" noChangeAspect="1"/>
          </p:cNvPicPr>
          <p:nvPr>
            <p:ph idx="1"/>
          </p:nvPr>
        </p:nvPicPr>
        <p:blipFill>
          <a:blip r:embed="rId2">
            <a:extLst>
              <a:ext uri="{28A0092B-C50C-407E-A947-70E740481C1C}">
                <a14:useLocalDpi xmlns:a14="http://schemas.microsoft.com/office/drawing/2010/main" val="0"/>
              </a:ext>
            </a:extLst>
          </a:blip>
          <a:srcRect t="1984" b="1984"/>
          <a:stretch>
            <a:fillRect/>
          </a:stretch>
        </p:blipFill>
        <p:spPr/>
      </p:pic>
    </p:spTree>
    <p:extLst>
      <p:ext uri="{BB962C8B-B14F-4D97-AF65-F5344CB8AC3E}">
        <p14:creationId xmlns:p14="http://schemas.microsoft.com/office/powerpoint/2010/main" val="97919598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US" sz="2800" dirty="0" smtClean="0"/>
              <a:t>SKA1-Low Station Definition</a:t>
            </a:r>
            <a:endParaRPr lang="en-US" sz="2800" dirty="0"/>
          </a:p>
        </p:txBody>
      </p:sp>
      <p:sp>
        <p:nvSpPr>
          <p:cNvPr id="4" name="Text Placeholder 3"/>
          <p:cNvSpPr>
            <a:spLocks noGrp="1"/>
          </p:cNvSpPr>
          <p:nvPr>
            <p:ph type="body" sz="quarter" idx="12"/>
          </p:nvPr>
        </p:nvSpPr>
        <p:spPr/>
        <p:txBody>
          <a:bodyPr/>
          <a:lstStyle/>
          <a:p>
            <a:endParaRPr lang="en-US"/>
          </a:p>
        </p:txBody>
      </p:sp>
      <p:sp>
        <p:nvSpPr>
          <p:cNvPr id="5" name="Content Placeholder 4"/>
          <p:cNvSpPr>
            <a:spLocks noGrp="1"/>
          </p:cNvSpPr>
          <p:nvPr>
            <p:ph idx="1"/>
          </p:nvPr>
        </p:nvSpPr>
        <p:spPr>
          <a:xfrm>
            <a:off x="265378" y="5323068"/>
            <a:ext cx="8512577" cy="1183035"/>
          </a:xfrm>
        </p:spPr>
        <p:txBody>
          <a:bodyPr>
            <a:normAutofit lnSpcReduction="10000"/>
          </a:bodyPr>
          <a:lstStyle/>
          <a:p>
            <a:r>
              <a:rPr lang="en-US" dirty="0" smtClean="0"/>
              <a:t>Only the mean over all “super-stations” far </a:t>
            </a:r>
            <a:r>
              <a:rPr lang="en-US" dirty="0" err="1" smtClean="0"/>
              <a:t>sidelobe</a:t>
            </a:r>
            <a:r>
              <a:rPr lang="en-US" dirty="0" smtClean="0"/>
              <a:t> level approaches what’s needed (about -47 </a:t>
            </a:r>
            <a:r>
              <a:rPr lang="en-US" smtClean="0"/>
              <a:t>dB) </a:t>
            </a:r>
            <a:r>
              <a:rPr lang="en-US" dirty="0" smtClean="0"/>
              <a:t>for viable Direct Dependent calibration</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781115902"/>
              </p:ext>
            </p:extLst>
          </p:nvPr>
        </p:nvGraphicFramePr>
        <p:xfrm>
          <a:off x="176693" y="1141740"/>
          <a:ext cx="8858809" cy="4085744"/>
        </p:xfrm>
        <a:graphic>
          <a:graphicData uri="http://schemas.openxmlformats.org/presentationml/2006/ole">
            <mc:AlternateContent xmlns:mc="http://schemas.openxmlformats.org/markup-compatibility/2006">
              <mc:Choice xmlns:v="urn:schemas-microsoft-com:vml" Requires="v">
                <p:oleObj spid="_x0000_s32782" name="Document" r:id="rId3" imgW="5892800" imgH="2717800" progId="Word.Document.12">
                  <p:embed/>
                </p:oleObj>
              </mc:Choice>
              <mc:Fallback>
                <p:oleObj name="Document" r:id="rId3" imgW="5892800" imgH="2717800" progId="Word.Document.12">
                  <p:embed/>
                  <p:pic>
                    <p:nvPicPr>
                      <p:cNvPr id="0" name=""/>
                      <p:cNvPicPr/>
                      <p:nvPr/>
                    </p:nvPicPr>
                    <p:blipFill>
                      <a:blip r:embed="rId4"/>
                      <a:stretch>
                        <a:fillRect/>
                      </a:stretch>
                    </p:blipFill>
                    <p:spPr>
                      <a:xfrm>
                        <a:off x="176693" y="1141740"/>
                        <a:ext cx="8858809" cy="4085744"/>
                      </a:xfrm>
                      <a:prstGeom prst="rect">
                        <a:avLst/>
                      </a:prstGeom>
                    </p:spPr>
                  </p:pic>
                </p:oleObj>
              </mc:Fallback>
            </mc:AlternateContent>
          </a:graphicData>
        </a:graphic>
      </p:graphicFrame>
    </p:spTree>
    <p:extLst>
      <p:ext uri="{BB962C8B-B14F-4D97-AF65-F5344CB8AC3E}">
        <p14:creationId xmlns:p14="http://schemas.microsoft.com/office/powerpoint/2010/main" val="28198105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latin typeface="Arial"/>
              <a:cs typeface="Arial"/>
            </a:endParaRPr>
          </a:p>
        </p:txBody>
      </p:sp>
    </p:spTree>
    <p:extLst>
      <p:ext uri="{BB962C8B-B14F-4D97-AF65-F5344CB8AC3E}">
        <p14:creationId xmlns:p14="http://schemas.microsoft.com/office/powerpoint/2010/main" val="222678300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25425" y="581068"/>
            <a:ext cx="7292905" cy="923870"/>
          </a:xfrm>
        </p:spPr>
        <p:txBody>
          <a:bodyPr>
            <a:normAutofit fontScale="92500"/>
          </a:bodyPr>
          <a:lstStyle/>
          <a:p>
            <a:r>
              <a:rPr lang="en-US" dirty="0" smtClean="0"/>
              <a:t>Headline Science with SKA1 and SKA2</a:t>
            </a:r>
            <a:endParaRPr lang="en-US" dirty="0"/>
          </a:p>
        </p:txBody>
      </p:sp>
      <p:sp>
        <p:nvSpPr>
          <p:cNvPr id="4" name="Text Placeholder 3"/>
          <p:cNvSpPr>
            <a:spLocks noGrp="1"/>
          </p:cNvSpPr>
          <p:nvPr>
            <p:ph type="body" sz="quarter" idx="12"/>
          </p:nvPr>
        </p:nvSpPr>
        <p:spPr/>
        <p:txBody>
          <a:bodyPr/>
          <a:lstStyle/>
          <a:p>
            <a:endParaRPr lang="en-US"/>
          </a:p>
        </p:txBody>
      </p:sp>
      <p:grpSp>
        <p:nvGrpSpPr>
          <p:cNvPr id="9" name="Group 8"/>
          <p:cNvGrpSpPr/>
          <p:nvPr/>
        </p:nvGrpSpPr>
        <p:grpSpPr>
          <a:xfrm>
            <a:off x="222250" y="1446213"/>
            <a:ext cx="8845485" cy="4279900"/>
            <a:chOff x="222250" y="1446213"/>
            <a:chExt cx="8845485" cy="4279900"/>
          </a:xfrm>
        </p:grpSpPr>
        <p:graphicFrame>
          <p:nvGraphicFramePr>
            <p:cNvPr id="5" name="Object 4"/>
            <p:cNvGraphicFramePr>
              <a:graphicFrameLocks noChangeAspect="1"/>
            </p:cNvGraphicFramePr>
            <p:nvPr>
              <p:extLst>
                <p:ext uri="{D42A27DB-BD31-4B8C-83A1-F6EECF244321}">
                  <p14:modId xmlns:p14="http://schemas.microsoft.com/office/powerpoint/2010/main" val="1607072953"/>
                </p:ext>
              </p:extLst>
            </p:nvPr>
          </p:nvGraphicFramePr>
          <p:xfrm>
            <a:off x="222250" y="1446213"/>
            <a:ext cx="7107238" cy="4279900"/>
          </p:xfrm>
          <a:graphic>
            <a:graphicData uri="http://schemas.openxmlformats.org/presentationml/2006/ole">
              <mc:AlternateContent xmlns:mc="http://schemas.openxmlformats.org/markup-compatibility/2006">
                <mc:Choice xmlns:v="urn:schemas-microsoft-com:vml" Requires="v">
                  <p:oleObj spid="_x0000_s8342" name="Worksheet" r:id="rId3" imgW="12966700" imgH="7810500" progId="Excel.Sheet.12">
                    <p:embed/>
                  </p:oleObj>
                </mc:Choice>
                <mc:Fallback>
                  <p:oleObj name="Worksheet" r:id="rId3" imgW="12966700" imgH="7810500" progId="Excel.Sheet.12">
                    <p:embed/>
                    <p:pic>
                      <p:nvPicPr>
                        <p:cNvPr id="0" name=""/>
                        <p:cNvPicPr/>
                        <p:nvPr/>
                      </p:nvPicPr>
                      <p:blipFill>
                        <a:blip r:embed="rId4"/>
                        <a:stretch>
                          <a:fillRect/>
                        </a:stretch>
                      </p:blipFill>
                      <p:spPr>
                        <a:xfrm>
                          <a:off x="222250" y="1446213"/>
                          <a:ext cx="7107238" cy="4279900"/>
                        </a:xfrm>
                        <a:prstGeom prst="rect">
                          <a:avLst/>
                        </a:prstGeom>
                      </p:spPr>
                    </p:pic>
                  </p:oleObj>
                </mc:Fallback>
              </mc:AlternateContent>
            </a:graphicData>
          </a:graphic>
        </p:graphicFrame>
        <p:pic>
          <p:nvPicPr>
            <p:cNvPr id="6"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24792" y="1803401"/>
              <a:ext cx="1716408" cy="914282"/>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24792" y="2717682"/>
              <a:ext cx="1716408" cy="906051"/>
            </a:xfrm>
            <a:prstGeom prst="rect">
              <a:avLst/>
            </a:prstGeom>
            <a:effectLst>
              <a:softEdge rad="63500"/>
            </a:effectLst>
          </p:spPr>
        </p:pic>
        <p:pic>
          <p:nvPicPr>
            <p:cNvPr id="8" name="Picture 7" descr="science_key_magnf1_full1-300x245.jpg"/>
            <p:cNvPicPr>
              <a:picLocks/>
            </p:cNvPicPr>
            <p:nvPr/>
          </p:nvPicPr>
          <p:blipFill>
            <a:blip r:embed="rId7">
              <a:extLst>
                <a:ext uri="{28A0092B-C50C-407E-A947-70E740481C1C}">
                  <a14:useLocalDpi xmlns:a14="http://schemas.microsoft.com/office/drawing/2010/main"/>
                </a:ext>
              </a:extLst>
            </a:blip>
            <a:stretch>
              <a:fillRect/>
            </a:stretch>
          </p:blipFill>
          <p:spPr>
            <a:xfrm>
              <a:off x="7339735" y="3623733"/>
              <a:ext cx="1701465" cy="933812"/>
            </a:xfrm>
            <a:prstGeom prst="rect">
              <a:avLst/>
            </a:prstGeom>
            <a:effectLst>
              <a:softEdge rad="63500"/>
            </a:effectLst>
          </p:spPr>
        </p:pic>
        <p:pic>
          <p:nvPicPr>
            <p:cNvPr id="10" name="Content Placeholder 4"/>
            <p:cNvPicPr>
              <a:picLocks/>
            </p:cNvPicPr>
            <p:nvPr/>
          </p:nvPicPr>
          <p:blipFill rotWithShape="1">
            <a:blip r:embed="rId8" cstate="print">
              <a:extLst>
                <a:ext uri="{28A0092B-C50C-407E-A947-70E740481C1C}">
                  <a14:useLocalDpi xmlns:a14="http://schemas.microsoft.com/office/drawing/2010/main"/>
                </a:ext>
              </a:extLst>
            </a:blip>
            <a:srcRect/>
            <a:stretch/>
          </p:blipFill>
          <p:spPr>
            <a:xfrm>
              <a:off x="7339735" y="4557545"/>
              <a:ext cx="1728000" cy="935999"/>
            </a:xfrm>
            <a:prstGeom prst="rect">
              <a:avLst/>
            </a:prstGeom>
            <a:ln>
              <a:noFill/>
            </a:ln>
            <a:effectLst>
              <a:softEdge rad="63500"/>
            </a:effectLst>
          </p:spPr>
        </p:pic>
      </p:grpSp>
    </p:spTree>
    <p:extLst>
      <p:ext uri="{BB962C8B-B14F-4D97-AF65-F5344CB8AC3E}">
        <p14:creationId xmlns:p14="http://schemas.microsoft.com/office/powerpoint/2010/main" val="23287304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endParaRPr lang="en-US"/>
          </a:p>
        </p:txBody>
      </p:sp>
      <p:sp>
        <p:nvSpPr>
          <p:cNvPr id="11" name="Text Placeholder 2"/>
          <p:cNvSpPr>
            <a:spLocks noGrp="1"/>
          </p:cNvSpPr>
          <p:nvPr>
            <p:ph type="body" sz="quarter" idx="11"/>
          </p:nvPr>
        </p:nvSpPr>
        <p:spPr>
          <a:xfrm>
            <a:off x="225425" y="581068"/>
            <a:ext cx="7292905" cy="923870"/>
          </a:xfrm>
        </p:spPr>
        <p:txBody>
          <a:bodyPr>
            <a:normAutofit fontScale="92500"/>
          </a:bodyPr>
          <a:lstStyle/>
          <a:p>
            <a:r>
              <a:rPr lang="en-US" dirty="0" smtClean="0"/>
              <a:t>Headline Science with SKA1 and SKA2</a:t>
            </a:r>
            <a:endParaRPr lang="en-US" dirty="0"/>
          </a:p>
        </p:txBody>
      </p:sp>
      <p:grpSp>
        <p:nvGrpSpPr>
          <p:cNvPr id="3" name="Group 2"/>
          <p:cNvGrpSpPr/>
          <p:nvPr/>
        </p:nvGrpSpPr>
        <p:grpSpPr>
          <a:xfrm>
            <a:off x="196850" y="1466345"/>
            <a:ext cx="8854013" cy="4802188"/>
            <a:chOff x="196850" y="1466345"/>
            <a:chExt cx="8854013" cy="4802188"/>
          </a:xfrm>
        </p:grpSpPr>
        <p:graphicFrame>
          <p:nvGraphicFramePr>
            <p:cNvPr id="5" name="Object 4"/>
            <p:cNvGraphicFramePr>
              <a:graphicFrameLocks noChangeAspect="1"/>
            </p:cNvGraphicFramePr>
            <p:nvPr>
              <p:extLst>
                <p:ext uri="{D42A27DB-BD31-4B8C-83A1-F6EECF244321}">
                  <p14:modId xmlns:p14="http://schemas.microsoft.com/office/powerpoint/2010/main" val="1339476495"/>
                </p:ext>
              </p:extLst>
            </p:nvPr>
          </p:nvGraphicFramePr>
          <p:xfrm>
            <a:off x="196850" y="1466345"/>
            <a:ext cx="7107238" cy="4802188"/>
          </p:xfrm>
          <a:graphic>
            <a:graphicData uri="http://schemas.openxmlformats.org/presentationml/2006/ole">
              <mc:AlternateContent xmlns:mc="http://schemas.openxmlformats.org/markup-compatibility/2006">
                <mc:Choice xmlns:v="urn:schemas-microsoft-com:vml" Requires="v">
                  <p:oleObj spid="_x0000_s9366" name="Worksheet" r:id="rId3" imgW="12966700" imgH="8763000" progId="Excel.Sheet.12">
                    <p:embed/>
                  </p:oleObj>
                </mc:Choice>
                <mc:Fallback>
                  <p:oleObj name="Worksheet" r:id="rId3" imgW="12966700" imgH="8763000" progId="Excel.Sheet.12">
                    <p:embed/>
                    <p:pic>
                      <p:nvPicPr>
                        <p:cNvPr id="0" name=""/>
                        <p:cNvPicPr/>
                        <p:nvPr/>
                      </p:nvPicPr>
                      <p:blipFill>
                        <a:blip r:embed="rId4"/>
                        <a:stretch>
                          <a:fillRect/>
                        </a:stretch>
                      </p:blipFill>
                      <p:spPr>
                        <a:xfrm>
                          <a:off x="196850" y="1466345"/>
                          <a:ext cx="7107238" cy="4802188"/>
                        </a:xfrm>
                        <a:prstGeom prst="rect">
                          <a:avLst/>
                        </a:prstGeom>
                      </p:spPr>
                    </p:pic>
                  </p:oleObj>
                </mc:Fallback>
              </mc:AlternateContent>
            </a:graphicData>
          </a:graphic>
        </p:graphicFrame>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22863" y="1776675"/>
              <a:ext cx="1728000" cy="931333"/>
            </a:xfrm>
            <a:prstGeom prst="rect">
              <a:avLst/>
            </a:prstGeom>
            <a:effectLst>
              <a:softEdge rad="63500"/>
            </a:effectLst>
          </p:spPr>
        </p:pic>
        <p:pic>
          <p:nvPicPr>
            <p:cNvPr id="7" name="Picture 4"/>
            <p:cNvPicPr>
              <a:picLocks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322863" y="3664568"/>
              <a:ext cx="1728000" cy="935999"/>
            </a:xfrm>
            <a:prstGeom prst="rect">
              <a:avLst/>
            </a:prstGeom>
            <a:ln>
              <a:noFill/>
            </a:ln>
            <a:effectLst>
              <a:softEdge rad="63500"/>
            </a:effectLst>
          </p:spPr>
        </p:pic>
        <p:pic>
          <p:nvPicPr>
            <p:cNvPr id="10" name="Content Placeholder 4"/>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7322863" y="2708008"/>
              <a:ext cx="1728000" cy="933464"/>
            </a:xfrm>
            <a:prstGeom prst="rect">
              <a:avLst/>
            </a:prstGeom>
            <a:effectLst>
              <a:softEdge rad="63500"/>
            </a:effectLst>
          </p:spPr>
        </p:pic>
        <p:pic>
          <p:nvPicPr>
            <p:cNvPr id="9" name="Content Placeholder 5"/>
            <p:cNvPicPr>
              <a:picLocks/>
            </p:cNvPicPr>
            <p:nvPr/>
          </p:nvPicPr>
          <p:blipFill rotWithShape="1">
            <a:blip r:embed="rId8" cstate="print">
              <a:extLst>
                <a:ext uri="{28A0092B-C50C-407E-A947-70E740481C1C}">
                  <a14:useLocalDpi xmlns:a14="http://schemas.microsoft.com/office/drawing/2010/main"/>
                </a:ext>
              </a:extLst>
            </a:blip>
            <a:srcRect b="-610"/>
            <a:stretch/>
          </p:blipFill>
          <p:spPr>
            <a:xfrm>
              <a:off x="7322863" y="4600567"/>
              <a:ext cx="1728000" cy="935999"/>
            </a:xfrm>
            <a:prstGeom prst="rect">
              <a:avLst/>
            </a:prstGeom>
            <a:effectLst>
              <a:softEdge rad="63500"/>
            </a:effectLst>
          </p:spPr>
        </p:pic>
      </p:grpSp>
    </p:spTree>
    <p:extLst>
      <p:ext uri="{BB962C8B-B14F-4D97-AF65-F5344CB8AC3E}">
        <p14:creationId xmlns:p14="http://schemas.microsoft.com/office/powerpoint/2010/main" val="48198965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8125" y="5552632"/>
            <a:ext cx="8905875" cy="729635"/>
          </a:xfrm>
        </p:spPr>
        <p:txBody>
          <a:bodyPr>
            <a:normAutofit/>
          </a:bodyPr>
          <a:lstStyle/>
          <a:p>
            <a:pPr>
              <a:lnSpc>
                <a:spcPct val="110000"/>
              </a:lnSpc>
            </a:pPr>
            <a:r>
              <a:rPr lang="en-US" sz="2800" dirty="0" smtClean="0">
                <a:latin typeface="Arial"/>
                <a:cs typeface="Arial"/>
              </a:rPr>
              <a:t>SKA1–MID, –LOW: </a:t>
            </a:r>
            <a:r>
              <a:rPr lang="en-US" sz="2800" dirty="0" err="1" smtClean="0">
                <a:latin typeface="Arial"/>
                <a:cs typeface="Arial"/>
              </a:rPr>
              <a:t>B</a:t>
            </a:r>
            <a:r>
              <a:rPr lang="en-US" sz="2800" baseline="-25000" dirty="0" err="1" smtClean="0">
                <a:latin typeface="Arial"/>
                <a:cs typeface="Arial"/>
              </a:rPr>
              <a:t>Max</a:t>
            </a:r>
            <a:r>
              <a:rPr lang="en-US" sz="2800" dirty="0" smtClean="0">
                <a:latin typeface="Arial"/>
                <a:cs typeface="Arial"/>
              </a:rPr>
              <a:t> = 156, 65 km</a:t>
            </a:r>
          </a:p>
        </p:txBody>
      </p:sp>
      <p:sp>
        <p:nvSpPr>
          <p:cNvPr id="3" name="Text Placeholder 2"/>
          <p:cNvSpPr>
            <a:spLocks noGrp="1"/>
          </p:cNvSpPr>
          <p:nvPr>
            <p:ph type="body" sz="quarter" idx="11"/>
          </p:nvPr>
        </p:nvSpPr>
        <p:spPr/>
        <p:txBody>
          <a:bodyPr/>
          <a:lstStyle/>
          <a:p>
            <a:r>
              <a:rPr lang="en-US" dirty="0" smtClean="0"/>
              <a:t>SKA1 Configurations </a:t>
            </a:r>
            <a:endParaRPr lang="en-US" sz="2400" dirty="0"/>
          </a:p>
          <a:p>
            <a:endParaRPr lang="en-US" dirty="0"/>
          </a:p>
        </p:txBody>
      </p:sp>
      <p:sp>
        <p:nvSpPr>
          <p:cNvPr id="4" name="Text Placeholder 3"/>
          <p:cNvSpPr>
            <a:spLocks noGrp="1"/>
          </p:cNvSpPr>
          <p:nvPr>
            <p:ph type="body" sz="quarter" idx="12"/>
          </p:nvPr>
        </p:nvSpPr>
        <p:spPr/>
        <p:txBody>
          <a:bodyPr/>
          <a:lstStyle/>
          <a:p>
            <a:endParaRPr lang="en-US"/>
          </a:p>
        </p:txBody>
      </p:sp>
      <p:pic>
        <p:nvPicPr>
          <p:cNvPr id="6" name="Picture 5" descr="Macintosh HD:Users:r.braun:Desktop:SKAO:Configurations:ska1mi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2645" y="1148953"/>
            <a:ext cx="4500000" cy="4305292"/>
          </a:xfrm>
          <a:prstGeom prst="rect">
            <a:avLst/>
          </a:prstGeom>
          <a:noFill/>
          <a:ln>
            <a:noFill/>
          </a:ln>
        </p:spPr>
      </p:pic>
      <p:pic>
        <p:nvPicPr>
          <p:cNvPr id="5" name="Picture 4" descr="SKA1-LOW_ASKAP.pdf"/>
          <p:cNvPicPr>
            <a:picLocks noChangeAspect="1"/>
          </p:cNvPicPr>
          <p:nvPr/>
        </p:nvPicPr>
        <p:blipFill rotWithShape="1">
          <a:blip r:embed="rId3">
            <a:extLst>
              <a:ext uri="{28A0092B-C50C-407E-A947-70E740481C1C}">
                <a14:useLocalDpi xmlns:a14="http://schemas.microsoft.com/office/drawing/2010/main"/>
              </a:ext>
            </a:extLst>
          </a:blip>
          <a:srcRect r="2660"/>
          <a:stretch/>
        </p:blipFill>
        <p:spPr>
          <a:xfrm>
            <a:off x="4619027" y="1154440"/>
            <a:ext cx="4486873" cy="4284000"/>
          </a:xfrm>
          <a:prstGeom prst="rect">
            <a:avLst/>
          </a:prstGeom>
        </p:spPr>
      </p:pic>
    </p:spTree>
    <p:extLst>
      <p:ext uri="{BB962C8B-B14F-4D97-AF65-F5344CB8AC3E}">
        <p14:creationId xmlns:p14="http://schemas.microsoft.com/office/powerpoint/2010/main" val="29063260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r>
              <a:rPr lang="en-US" dirty="0"/>
              <a:t> </a:t>
            </a:r>
            <a:r>
              <a:rPr lang="en-US" dirty="0" smtClean="0"/>
              <a:t>  </a:t>
            </a:r>
            <a:endParaRPr lang="en-US" dirty="0"/>
          </a:p>
        </p:txBody>
      </p:sp>
      <p:sp>
        <p:nvSpPr>
          <p:cNvPr id="9" name="Text Placeholder 2"/>
          <p:cNvSpPr>
            <a:spLocks noGrp="1"/>
          </p:cNvSpPr>
          <p:nvPr>
            <p:ph type="body" sz="quarter" idx="11"/>
          </p:nvPr>
        </p:nvSpPr>
        <p:spPr>
          <a:xfrm>
            <a:off x="360964" y="521799"/>
            <a:ext cx="6967028" cy="619941"/>
          </a:xfrm>
        </p:spPr>
        <p:txBody>
          <a:bodyPr>
            <a:normAutofit/>
          </a:bodyPr>
          <a:lstStyle/>
          <a:p>
            <a:r>
              <a:rPr lang="en-US" dirty="0" smtClean="0"/>
              <a:t>Sensitivity Comparison</a:t>
            </a:r>
            <a:endParaRPr lang="en-US" dirty="0"/>
          </a:p>
        </p:txBody>
      </p:sp>
      <p:sp>
        <p:nvSpPr>
          <p:cNvPr id="4" name="Text Placeholder 3"/>
          <p:cNvSpPr>
            <a:spLocks noGrp="1"/>
          </p:cNvSpPr>
          <p:nvPr>
            <p:ph type="body" sz="quarter" idx="12"/>
          </p:nvPr>
        </p:nvSpPr>
        <p:spPr/>
        <p:txBody>
          <a:bodyPr/>
          <a:lstStyle/>
          <a:p>
            <a:endParaRPr lang="en-US"/>
          </a:p>
        </p:txBody>
      </p:sp>
      <p:pic>
        <p:nvPicPr>
          <p:cNvPr id="2" name="Picture 1" descr="sensat25v2.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0449" y="1361172"/>
            <a:ext cx="8496000" cy="5049347"/>
          </a:xfrm>
          <a:prstGeom prst="rect">
            <a:avLst/>
          </a:prstGeom>
        </p:spPr>
      </p:pic>
    </p:spTree>
    <p:extLst>
      <p:ext uri="{BB962C8B-B14F-4D97-AF65-F5344CB8AC3E}">
        <p14:creationId xmlns:p14="http://schemas.microsoft.com/office/powerpoint/2010/main" val="118237798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SKA_Presentation_Theme">
  <a:themeElements>
    <a:clrScheme name="SKA1">
      <a:dk1>
        <a:srgbClr val="7F7F7F"/>
      </a:dk1>
      <a:lt1>
        <a:srgbClr val="FFFFFF"/>
      </a:lt1>
      <a:dk2>
        <a:srgbClr val="7F7F7F"/>
      </a:dk2>
      <a:lt2>
        <a:srgbClr val="FFFFFF"/>
      </a:lt2>
      <a:accent1>
        <a:srgbClr val="00AEEF"/>
      </a:accent1>
      <a:accent2>
        <a:srgbClr val="0054A4"/>
      </a:accent2>
      <a:accent3>
        <a:srgbClr val="9BBB59"/>
      </a:accent3>
      <a:accent4>
        <a:srgbClr val="8064A2"/>
      </a:accent4>
      <a:accent5>
        <a:srgbClr val="4BACC6"/>
      </a:accent5>
      <a:accent6>
        <a:srgbClr val="F79646"/>
      </a:accent6>
      <a:hlink>
        <a:srgbClr val="0054A4"/>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64286</TotalTime>
  <Words>1534</Words>
  <Application>Microsoft Macintosh PowerPoint</Application>
  <PresentationFormat>On-screen Show (4:3)</PresentationFormat>
  <Paragraphs>157</Paragraphs>
  <Slides>51</Slides>
  <Notes>0</Notes>
  <HiddenSlides>0</HiddenSlides>
  <MMClips>0</MMClips>
  <ScaleCrop>false</ScaleCrop>
  <HeadingPairs>
    <vt:vector size="6" baseType="variant">
      <vt:variant>
        <vt:lpstr>Theme</vt:lpstr>
      </vt:variant>
      <vt:variant>
        <vt:i4>8</vt:i4>
      </vt:variant>
      <vt:variant>
        <vt:lpstr>Embedded OLE Servers</vt:lpstr>
      </vt:variant>
      <vt:variant>
        <vt:i4>3</vt:i4>
      </vt:variant>
      <vt:variant>
        <vt:lpstr>Slide Titles</vt:lpstr>
      </vt:variant>
      <vt:variant>
        <vt:i4>51</vt:i4>
      </vt:variant>
    </vt:vector>
  </HeadingPairs>
  <TitlesOfParts>
    <vt:vector size="62" baseType="lpstr">
      <vt:lpstr>Office Theme</vt:lpstr>
      <vt:lpstr>1_SKA_Presentation_Theme</vt:lpstr>
      <vt:lpstr>Custom Design</vt:lpstr>
      <vt:lpstr>1_Custom Design</vt:lpstr>
      <vt:lpstr>2_Custom Design</vt:lpstr>
      <vt:lpstr>1_Office Theme</vt:lpstr>
      <vt:lpstr>3_Office Theme</vt:lpstr>
      <vt:lpstr>3_Custom Design</vt:lpstr>
      <vt:lpstr>Worksheet</vt:lpstr>
      <vt:lpstr>Document</vt:lpstr>
      <vt:lpstr>Microsoft Word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Carbon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Monaghan</dc:creator>
  <cp:lastModifiedBy>Robert Braun</cp:lastModifiedBy>
  <cp:revision>587</cp:revision>
  <cp:lastPrinted>2015-03-16T07:48:13Z</cp:lastPrinted>
  <dcterms:created xsi:type="dcterms:W3CDTF">2013-06-03T18:53:38Z</dcterms:created>
  <dcterms:modified xsi:type="dcterms:W3CDTF">2015-11-09T21:21:50Z</dcterms:modified>
</cp:coreProperties>
</file>