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99" r:id="rId3"/>
  </p:sldMasterIdLst>
  <p:notesMasterIdLst>
    <p:notesMasterId r:id="rId35"/>
  </p:notesMasterIdLst>
  <p:handoutMasterIdLst>
    <p:handoutMasterId r:id="rId36"/>
  </p:handoutMasterIdLst>
  <p:sldIdLst>
    <p:sldId id="350" r:id="rId4"/>
    <p:sldId id="363" r:id="rId5"/>
    <p:sldId id="256" r:id="rId6"/>
    <p:sldId id="297" r:id="rId7"/>
    <p:sldId id="316" r:id="rId8"/>
    <p:sldId id="260" r:id="rId9"/>
    <p:sldId id="262" r:id="rId10"/>
    <p:sldId id="317" r:id="rId11"/>
    <p:sldId id="333" r:id="rId12"/>
    <p:sldId id="301" r:id="rId13"/>
    <p:sldId id="303" r:id="rId14"/>
    <p:sldId id="331" r:id="rId15"/>
    <p:sldId id="329" r:id="rId16"/>
    <p:sldId id="356" r:id="rId17"/>
    <p:sldId id="322" r:id="rId18"/>
    <p:sldId id="324" r:id="rId19"/>
    <p:sldId id="320" r:id="rId20"/>
    <p:sldId id="307" r:id="rId21"/>
    <p:sldId id="308" r:id="rId22"/>
    <p:sldId id="337" r:id="rId23"/>
    <p:sldId id="351" r:id="rId24"/>
    <p:sldId id="344" r:id="rId25"/>
    <p:sldId id="353" r:id="rId26"/>
    <p:sldId id="357" r:id="rId27"/>
    <p:sldId id="354" r:id="rId28"/>
    <p:sldId id="358" r:id="rId29"/>
    <p:sldId id="359" r:id="rId30"/>
    <p:sldId id="360" r:id="rId31"/>
    <p:sldId id="361" r:id="rId32"/>
    <p:sldId id="362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87143" autoAdjust="0"/>
  </p:normalViewPr>
  <p:slideViewPr>
    <p:cSldViewPr snapToGrid="0" snapToObjects="1">
      <p:cViewPr>
        <p:scale>
          <a:sx n="103" d="100"/>
          <a:sy n="103" d="100"/>
        </p:scale>
        <p:origin x="-19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208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72BCB-A711-8C4C-8CC9-DDF647D24E6C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B80FF-E367-7347-ADA0-0E0277F7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6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15AD-1F91-4043-A1E1-A04B73D9DF7B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A9F34-ECF3-2B49-9473-28679C1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65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BA1F1-2AD0-144F-A89E-B8D904B87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3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3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3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6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6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6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6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4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97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74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66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8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54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67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78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78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78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6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60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6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0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81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3209" cy="6874130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38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65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74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504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872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040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25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04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91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2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" y="2545"/>
            <a:ext cx="9173216" cy="687713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 smtClean="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04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DB70C-139D-9547-A3E1-E01A40B5453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9C89A1-B196-114A-80D3-AC0D66CB9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52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4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03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00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45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703" r:id="rId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B70C-139D-9547-A3E1-E01A40B5453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89A1-B196-114A-80D3-AC0D66CB97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35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3209" cy="68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g"/><Relationship Id="rId1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2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30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nster_Moves_ALMA_intr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" y="870111"/>
            <a:ext cx="9247325" cy="5202077"/>
          </a:xfrm>
        </p:spPr>
      </p:pic>
    </p:spTree>
    <p:extLst>
      <p:ext uri="{BB962C8B-B14F-4D97-AF65-F5344CB8AC3E}">
        <p14:creationId xmlns:p14="http://schemas.microsoft.com/office/powerpoint/2010/main" val="101391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Screen Shot 2014-10-13 at 16.59.44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 b="1000"/>
          <a:stretch>
            <a:fillRect/>
          </a:stretch>
        </p:blipFill>
        <p:spPr>
          <a:xfrm>
            <a:off x="682751" y="1587365"/>
            <a:ext cx="7998305" cy="432067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Screen Shot 2014-10-13 at 16.55.51.pn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r="1804"/>
          <a:stretch>
            <a:fillRect/>
          </a:stretch>
        </p:blipFill>
        <p:spPr>
          <a:xfrm>
            <a:off x="682751" y="1669545"/>
            <a:ext cx="8226196" cy="4443783"/>
          </a:xfrm>
          <a:prstGeom prst="rect">
            <a:avLst/>
          </a:prstGeom>
        </p:spPr>
      </p:pic>
      <p:pic>
        <p:nvPicPr>
          <p:cNvPr id="8" name="Content Placeholder 1" descr="SKAall_night_small_midres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r="8354"/>
          <a:stretch>
            <a:fillRect/>
          </a:stretch>
        </p:blipFill>
        <p:spPr>
          <a:xfrm>
            <a:off x="638674" y="1540333"/>
            <a:ext cx="8258515" cy="4461241"/>
          </a:xfrm>
        </p:spPr>
      </p:pic>
    </p:spTree>
    <p:extLst>
      <p:ext uri="{BB962C8B-B14F-4D97-AF65-F5344CB8AC3E}">
        <p14:creationId xmlns:p14="http://schemas.microsoft.com/office/powerpoint/2010/main" val="230658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Still a long road…</a:t>
            </a:r>
          </a:p>
          <a:p>
            <a:pPr marL="0" indent="0">
              <a:buNone/>
            </a:pPr>
            <a:endParaRPr lang="en-US" sz="3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are opportunities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Project stage-1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b="3166"/>
          <a:stretch>
            <a:fillRect/>
          </a:stretch>
        </p:blipFill>
        <p:spPr>
          <a:xfrm>
            <a:off x="318477" y="1328681"/>
            <a:ext cx="8585999" cy="46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4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Project stage-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b="3166"/>
          <a:stretch>
            <a:fillRect/>
          </a:stretch>
        </p:blipFill>
        <p:spPr>
          <a:xfrm>
            <a:off x="358123" y="1546158"/>
            <a:ext cx="8378326" cy="4525963"/>
          </a:xfr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123" y="1546158"/>
            <a:ext cx="25247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Start of Project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8123" y="5943600"/>
            <a:ext cx="1572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Early 1990’s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85000" y="1546158"/>
            <a:ext cx="22975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SKA1 completion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66000" y="5918200"/>
            <a:ext cx="15075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2024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8123" y="5575300"/>
            <a:ext cx="77571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057400" y="5715000"/>
            <a:ext cx="635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89100" y="1946268"/>
            <a:ext cx="1701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2200" y="2679700"/>
            <a:ext cx="15367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0964" y="3641130"/>
            <a:ext cx="132813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24100" y="3603030"/>
            <a:ext cx="3683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68700" y="1946268"/>
            <a:ext cx="10922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09900" y="3429000"/>
            <a:ext cx="7493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2100" y="2705100"/>
            <a:ext cx="47884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72100" y="1920868"/>
            <a:ext cx="1447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59600" y="1920868"/>
            <a:ext cx="406400" cy="1846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1850" dirty="0" smtClean="0"/>
          </a:p>
          <a:p>
            <a:endParaRPr lang="en-US" sz="1850" dirty="0"/>
          </a:p>
          <a:p>
            <a:endParaRPr lang="en-US" sz="1850" dirty="0" smtClean="0"/>
          </a:p>
          <a:p>
            <a:endParaRPr lang="en-US" sz="1850" dirty="0"/>
          </a:p>
          <a:p>
            <a:endParaRPr lang="en-US" sz="1850" dirty="0" smtClean="0"/>
          </a:p>
          <a:p>
            <a:endParaRPr lang="en-US" sz="1850" dirty="0"/>
          </a:p>
        </p:txBody>
      </p:sp>
      <p:sp>
        <p:nvSpPr>
          <p:cNvPr id="25" name="TextBox 24"/>
          <p:cNvSpPr txBox="1"/>
          <p:nvPr/>
        </p:nvSpPr>
        <p:spPr>
          <a:xfrm>
            <a:off x="7366000" y="1920868"/>
            <a:ext cx="762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66100" y="2311400"/>
            <a:ext cx="457200" cy="17543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123" y="5334000"/>
            <a:ext cx="8265177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360964" y="3670300"/>
            <a:ext cx="12646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Concept           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03300" y="2691368"/>
            <a:ext cx="13843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Short listing of suitable sites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03400" y="2336800"/>
            <a:ext cx="1841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Set up of SKAO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63900" y="2751865"/>
            <a:ext cx="157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14800" y="3280462"/>
            <a:ext cx="1231900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SKA1 cost ceiling</a:t>
            </a:r>
            <a:endParaRPr lang="en-US" sz="1700" dirty="0"/>
          </a:p>
        </p:txBody>
      </p:sp>
      <p:sp>
        <p:nvSpPr>
          <p:cNvPr id="33" name="TextBox 32"/>
          <p:cNvSpPr txBox="1"/>
          <p:nvPr/>
        </p:nvSpPr>
        <p:spPr>
          <a:xfrm>
            <a:off x="4349750" y="1884402"/>
            <a:ext cx="1587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Design work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67301" y="2592600"/>
            <a:ext cx="1435100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Governance/ </a:t>
            </a:r>
            <a:r>
              <a:rPr lang="en-US" sz="1700" dirty="0"/>
              <a:t>F</a:t>
            </a:r>
            <a:r>
              <a:rPr lang="en-US" sz="1700" dirty="0" smtClean="0"/>
              <a:t>unding</a:t>
            </a:r>
            <a:endParaRPr lang="en-US" sz="17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5187950" y="3896015"/>
            <a:ext cx="0" cy="4431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359400" y="2253734"/>
            <a:ext cx="12700" cy="2085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838240" y="3213530"/>
            <a:ext cx="12700" cy="1297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563435" y="2253734"/>
            <a:ext cx="0" cy="1067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031204" y="1908168"/>
            <a:ext cx="16395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Re-</a:t>
            </a:r>
            <a:r>
              <a:rPr lang="en-US" dirty="0" err="1" smtClean="0"/>
              <a:t>baselining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842835" y="3208153"/>
            <a:ext cx="0" cy="207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37837" y="2951202"/>
            <a:ext cx="90596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PDR/CDR</a:t>
            </a:r>
            <a:endParaRPr lang="en-US" sz="12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7708899" y="2751865"/>
            <a:ext cx="0" cy="6074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37837" y="2313535"/>
            <a:ext cx="2350002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Funding secured   SKA1 constr. approved</a:t>
            </a:r>
            <a:endParaRPr lang="en-US" sz="16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8102600" y="3280462"/>
            <a:ext cx="0" cy="58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407398" y="3868350"/>
            <a:ext cx="0" cy="331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26529" y="2961811"/>
            <a:ext cx="1395976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Tender/</a:t>
            </a:r>
            <a:r>
              <a:rPr lang="en-US" sz="1500" dirty="0" err="1"/>
              <a:t>C</a:t>
            </a:r>
            <a:r>
              <a:rPr lang="en-US" sz="1500" dirty="0" err="1" smtClean="0"/>
              <a:t>onstr</a:t>
            </a:r>
            <a:endParaRPr lang="en-US" sz="1500" dirty="0"/>
          </a:p>
        </p:txBody>
      </p:sp>
      <p:sp>
        <p:nvSpPr>
          <p:cNvPr id="47" name="TextBox 46"/>
          <p:cNvSpPr txBox="1"/>
          <p:nvPr/>
        </p:nvSpPr>
        <p:spPr>
          <a:xfrm>
            <a:off x="8190349" y="3335835"/>
            <a:ext cx="93215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Early Science</a:t>
            </a:r>
            <a:endParaRPr lang="en-US" sz="15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7708899" y="2898311"/>
            <a:ext cx="0" cy="496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042150" y="1354284"/>
            <a:ext cx="12700" cy="2476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53150" y="1169618"/>
            <a:ext cx="1841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are here!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76900" y="1559278"/>
            <a:ext cx="1333500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500" dirty="0" smtClean="0"/>
          </a:p>
          <a:p>
            <a:endParaRPr lang="en-US" sz="500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Still a long road…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But many things happening already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are opportunities !</a:t>
            </a:r>
            <a:endParaRPr lang="en-US" dirty="0"/>
          </a:p>
        </p:txBody>
      </p:sp>
      <p:pic>
        <p:nvPicPr>
          <p:cNvPr id="4" name="Picture 3" descr="12593_AIV Consortium banner_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75" y="1141740"/>
            <a:ext cx="2038974" cy="3159303"/>
          </a:xfrm>
          <a:prstGeom prst="rect">
            <a:avLst/>
          </a:prstGeom>
        </p:spPr>
      </p:pic>
      <p:pic>
        <p:nvPicPr>
          <p:cNvPr id="5" name="Picture 4" descr="12593_CSP Consortium banner_PRINT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" y="4722003"/>
            <a:ext cx="2362331" cy="2012706"/>
          </a:xfrm>
          <a:prstGeom prst="rect">
            <a:avLst/>
          </a:prstGeom>
        </p:spPr>
      </p:pic>
      <p:pic>
        <p:nvPicPr>
          <p:cNvPr id="6" name="Picture 5" descr="12593_CSP Consortium banner_PRI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740"/>
            <a:ext cx="2379629" cy="1694249"/>
          </a:xfrm>
          <a:prstGeom prst="rect">
            <a:avLst/>
          </a:prstGeom>
        </p:spPr>
      </p:pic>
      <p:pic>
        <p:nvPicPr>
          <p:cNvPr id="7" name="Picture 6" descr="12593_DISH Consortium banner_PRI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20" y="993792"/>
            <a:ext cx="3006107" cy="2556957"/>
          </a:xfrm>
          <a:prstGeom prst="rect">
            <a:avLst/>
          </a:prstGeom>
        </p:spPr>
      </p:pic>
      <p:pic>
        <p:nvPicPr>
          <p:cNvPr id="8" name="Picture 7" descr="12593_INFRA Consortium banner_PRINT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71" y="3452116"/>
            <a:ext cx="2345227" cy="3405883"/>
          </a:xfrm>
          <a:prstGeom prst="rect">
            <a:avLst/>
          </a:prstGeom>
        </p:spPr>
      </p:pic>
      <p:pic>
        <p:nvPicPr>
          <p:cNvPr id="9" name="Picture 8" descr="12593_INFRA Consortium banner_PRIN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35" y="5071687"/>
            <a:ext cx="3772883" cy="1786312"/>
          </a:xfrm>
          <a:prstGeom prst="rect">
            <a:avLst/>
          </a:prstGeom>
        </p:spPr>
      </p:pic>
      <p:pic>
        <p:nvPicPr>
          <p:cNvPr id="10" name="Picture 9" descr="12593_LFAA Consortium banner_PRIN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18" y="3242524"/>
            <a:ext cx="2554230" cy="2012708"/>
          </a:xfrm>
          <a:prstGeom prst="rect">
            <a:avLst/>
          </a:prstGeom>
        </p:spPr>
      </p:pic>
      <p:pic>
        <p:nvPicPr>
          <p:cNvPr id="11" name="Picture 10" descr="12593_SADT Consortium banner_PRIN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41" y="2114734"/>
            <a:ext cx="2707187" cy="1879859"/>
          </a:xfrm>
          <a:prstGeom prst="rect">
            <a:avLst/>
          </a:prstGeom>
        </p:spPr>
      </p:pic>
      <p:pic>
        <p:nvPicPr>
          <p:cNvPr id="12" name="Picture 11" descr="12593_WBSPF Consortium banner_PRIN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91" y="2957182"/>
            <a:ext cx="1795974" cy="2393461"/>
          </a:xfrm>
          <a:prstGeom prst="rect">
            <a:avLst/>
          </a:prstGeom>
        </p:spPr>
      </p:pic>
      <p:pic>
        <p:nvPicPr>
          <p:cNvPr id="13" name="Picture 12" descr="12593_MFAA Consortium banner_PRI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0" y="3600065"/>
            <a:ext cx="282053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science results yet?</a:t>
            </a:r>
          </a:p>
          <a:p>
            <a:pPr marL="0" indent="0">
              <a:buNone/>
            </a:pPr>
            <a:r>
              <a:rPr lang="en-US" dirty="0" smtClean="0"/>
              <a:t>Right but…it’s all about raising (while at the same time managing) expectation!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SKA science already exciting curiosity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smtClean="0"/>
              <a:t>are opportunities !</a:t>
            </a:r>
            <a:endParaRPr lang="en-US" dirty="0"/>
          </a:p>
        </p:txBody>
      </p:sp>
      <p:pic>
        <p:nvPicPr>
          <p:cNvPr id="5" name="Picture 4" descr="P911005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86" y="3200871"/>
            <a:ext cx="5103552" cy="28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science results yet?</a:t>
            </a:r>
          </a:p>
          <a:p>
            <a:pPr marL="0" indent="0">
              <a:buNone/>
            </a:pPr>
            <a:r>
              <a:rPr lang="en-US" dirty="0" smtClean="0"/>
              <a:t>Well, with SKA, right but…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SKA precursors and pathfinders already delivering great science!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smtClean="0"/>
              <a:t>are opportunities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pic>
        <p:nvPicPr>
          <p:cNvPr id="5" name="Picture 4" descr="ASK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4" y="694406"/>
            <a:ext cx="3759643" cy="2573042"/>
          </a:xfrm>
          <a:prstGeom prst="rect">
            <a:avLst/>
          </a:prstGeom>
        </p:spPr>
      </p:pic>
      <p:pic>
        <p:nvPicPr>
          <p:cNvPr id="2" name="Content Placeholder 1" descr="LOFAR_Superter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>
          <a:xfrm>
            <a:off x="3405336" y="0"/>
            <a:ext cx="4393611" cy="237342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mwa-scie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72" y="2118608"/>
            <a:ext cx="3923528" cy="4678053"/>
          </a:xfrm>
          <a:prstGeom prst="rect">
            <a:avLst/>
          </a:prstGeom>
        </p:spPr>
      </p:pic>
      <p:pic>
        <p:nvPicPr>
          <p:cNvPr id="9" name="Content Placeholder 12" descr="MWA_32T_Ti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0" b="14030"/>
          <a:stretch>
            <a:fillRect/>
          </a:stretch>
        </p:blipFill>
        <p:spPr>
          <a:xfrm>
            <a:off x="2285687" y="4142806"/>
            <a:ext cx="3920609" cy="2117909"/>
          </a:xfrm>
          <a:prstGeom prst="rect">
            <a:avLst/>
          </a:prstGeom>
        </p:spPr>
      </p:pic>
      <p:pic>
        <p:nvPicPr>
          <p:cNvPr id="3" name="Picture 2" descr="MeerKAT2-June 20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2" y="2916052"/>
            <a:ext cx="2559565" cy="38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8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Many audiences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Speak everybody’s language</a:t>
            </a:r>
          </a:p>
          <a:p>
            <a:r>
              <a:rPr lang="en-US" dirty="0" smtClean="0"/>
              <a:t>Set the </a:t>
            </a:r>
            <a:r>
              <a:rPr lang="en-US" dirty="0"/>
              <a:t>right </a:t>
            </a:r>
            <a:r>
              <a:rPr lang="en-US" dirty="0" smtClean="0"/>
              <a:t>tone</a:t>
            </a:r>
            <a:endParaRPr lang="en-US" dirty="0"/>
          </a:p>
          <a:p>
            <a:r>
              <a:rPr lang="en-US" dirty="0" smtClean="0"/>
              <a:t>Develop </a:t>
            </a:r>
            <a:r>
              <a:rPr lang="en-US" dirty="0"/>
              <a:t>a narrative which will resonate with your audiences </a:t>
            </a:r>
            <a:endParaRPr lang="en-US" dirty="0" smtClean="0"/>
          </a:p>
          <a:p>
            <a:r>
              <a:rPr lang="en-US" dirty="0" smtClean="0"/>
              <a:t>Tailor your material to your audiences</a:t>
            </a:r>
          </a:p>
          <a:p>
            <a:r>
              <a:rPr lang="en-US" dirty="0" smtClean="0"/>
              <a:t>SKACON is key in that !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smtClean="0"/>
              <a:t>are opportunities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1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“Competitive” landscape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Several funding partners also involved in other big science/</a:t>
            </a:r>
            <a:r>
              <a:rPr lang="en-US" dirty="0" err="1" smtClean="0"/>
              <a:t>astro</a:t>
            </a:r>
            <a:r>
              <a:rPr lang="en-US" dirty="0" smtClean="0"/>
              <a:t> projects…</a:t>
            </a:r>
          </a:p>
          <a:p>
            <a:pP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 Competition?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Complementarity and synergy are nicer words…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smtClean="0"/>
              <a:t>are opportunities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0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“Free” publicity</a:t>
            </a:r>
          </a:p>
          <a:p>
            <a:r>
              <a:rPr lang="en-US" dirty="0">
                <a:solidFill>
                  <a:schemeClr val="bg1"/>
                </a:solidFill>
              </a:rPr>
              <a:t>Aired in many countries around the world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10s millions of viewers (taxpayers, students, policy-makers, future customers, etc.)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Huge visibility for project and individual partners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905573"/>
            <a:ext cx="8378326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Growing interest/support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Keeping momentum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Building trust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Managing expectations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223514" cy="619941"/>
          </a:xfrm>
        </p:spPr>
        <p:txBody>
          <a:bodyPr/>
          <a:lstStyle/>
          <a:p>
            <a:r>
              <a:rPr lang="en-US" dirty="0" smtClean="0"/>
              <a:t>All goes down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3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How can you help and why?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2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dirty="0" err="1" smtClean="0"/>
              <a:t>MoU</a:t>
            </a:r>
            <a:r>
              <a:rPr lang="en-US" sz="3800" b="1" dirty="0" smtClean="0"/>
              <a:t>: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rticle 6.1.c:</a:t>
            </a:r>
          </a:p>
          <a:p>
            <a:pPr marL="0" indent="0">
              <a:buNone/>
            </a:pPr>
            <a:r>
              <a:rPr lang="en-US" dirty="0" smtClean="0"/>
              <a:t>“The Consortium Members </a:t>
            </a:r>
            <a:r>
              <a:rPr lang="en-US" dirty="0"/>
              <a:t>will use reasonable </a:t>
            </a:r>
            <a:r>
              <a:rPr lang="en-US" dirty="0" err="1"/>
              <a:t>endeavours</a:t>
            </a:r>
            <a:r>
              <a:rPr lang="en-US" dirty="0"/>
              <a:t> </a:t>
            </a:r>
            <a:r>
              <a:rPr lang="en-US" dirty="0" smtClean="0"/>
              <a:t>to provide </a:t>
            </a:r>
            <a:r>
              <a:rPr lang="en-US" dirty="0"/>
              <a:t>the SKA Communications and Outreach Working </a:t>
            </a:r>
            <a:r>
              <a:rPr lang="en-US" dirty="0" smtClean="0"/>
              <a:t>Group (</a:t>
            </a:r>
            <a:r>
              <a:rPr lang="en-US" dirty="0"/>
              <a:t>“SKACOWG”) with any marketing materials and other public-facing </a:t>
            </a:r>
            <a:r>
              <a:rPr lang="en-US" dirty="0" smtClean="0"/>
              <a:t>materials produced </a:t>
            </a:r>
            <a:r>
              <a:rPr lang="en-US" dirty="0"/>
              <a:t>by them or on their behalf which relate to their contribution to the </a:t>
            </a:r>
            <a:r>
              <a:rPr lang="en-US" dirty="0" smtClean="0"/>
              <a:t>SKA Project.”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Article 6.1.k/l/m:</a:t>
            </a:r>
          </a:p>
          <a:p>
            <a:pPr marL="0" indent="0">
              <a:buNone/>
            </a:pPr>
            <a:r>
              <a:rPr lang="en-US" dirty="0"/>
              <a:t>“The Consortium Members </a:t>
            </a:r>
            <a:r>
              <a:rPr lang="en-US" dirty="0" smtClean="0"/>
              <a:t>will </a:t>
            </a:r>
            <a:r>
              <a:rPr lang="en-US" dirty="0"/>
              <a:t>not issue any public communication or make any public </a:t>
            </a:r>
            <a:r>
              <a:rPr lang="en-US" dirty="0" smtClean="0"/>
              <a:t>disclosure regarding </a:t>
            </a:r>
            <a:r>
              <a:rPr lang="en-US" dirty="0"/>
              <a:t>their involvement in the SKA Project unless</a:t>
            </a:r>
            <a:r>
              <a:rPr lang="en-US" dirty="0" smtClean="0"/>
              <a:t>:</a:t>
            </a:r>
          </a:p>
          <a:p>
            <a:pPr marL="400050" lvl="1" indent="0">
              <a:buNone/>
            </a:pPr>
            <a:r>
              <a:rPr lang="en-US" dirty="0" smtClean="0"/>
              <a:t>(</a:t>
            </a:r>
            <a:r>
              <a:rPr lang="en-US" dirty="0" err="1"/>
              <a:t>i</a:t>
            </a:r>
            <a:r>
              <a:rPr lang="en-US" dirty="0"/>
              <a:t>) SKA Organisation has already issued a public communication </a:t>
            </a:r>
            <a:r>
              <a:rPr lang="en-US" dirty="0" smtClean="0"/>
              <a:t>which discloses </a:t>
            </a:r>
            <a:r>
              <a:rPr lang="en-US" dirty="0"/>
              <a:t>the nature of their involvement; and</a:t>
            </a:r>
          </a:p>
          <a:p>
            <a:pPr marL="400050" lvl="1" indent="0">
              <a:buNone/>
            </a:pPr>
            <a:r>
              <a:rPr lang="en-US" dirty="0"/>
              <a:t>(ii) their proposed communication or disclosure falls within the scope of </a:t>
            </a:r>
            <a:r>
              <a:rPr lang="en-US" dirty="0" smtClean="0"/>
              <a:t>the disclosure </a:t>
            </a:r>
            <a:r>
              <a:rPr lang="en-US" dirty="0"/>
              <a:t>made by SKA Organisation in its public communication.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will notify SKA Organisation of their intent to issue a press release (</a:t>
            </a:r>
            <a:r>
              <a:rPr lang="en-US" dirty="0" smtClean="0"/>
              <a:t>but not </a:t>
            </a:r>
            <a:r>
              <a:rPr lang="en-US" dirty="0"/>
              <a:t>posts on or via social media, blogs and websites) as far in advance </a:t>
            </a:r>
            <a:r>
              <a:rPr lang="en-US" dirty="0" smtClean="0"/>
              <a:t>as possible </a:t>
            </a:r>
            <a:r>
              <a:rPr lang="en-US" dirty="0"/>
              <a:t>and will use reasonable </a:t>
            </a:r>
            <a:r>
              <a:rPr lang="en-US" dirty="0" err="1"/>
              <a:t>endeavours</a:t>
            </a:r>
            <a:r>
              <a:rPr lang="en-US" dirty="0"/>
              <a:t> to provide SKA </a:t>
            </a:r>
            <a:r>
              <a:rPr lang="en-US" dirty="0" smtClean="0"/>
              <a:t>Organisation with </a:t>
            </a:r>
            <a:r>
              <a:rPr lang="en-US" dirty="0"/>
              <a:t>a copy of the proposed press release not less than 3 days (</a:t>
            </a:r>
            <a:r>
              <a:rPr lang="en-US" dirty="0" smtClean="0"/>
              <a:t>where possible</a:t>
            </a:r>
            <a:r>
              <a:rPr lang="en-US" dirty="0"/>
              <a:t>) prior to it being issued. All such communication to be in writing </a:t>
            </a:r>
            <a:r>
              <a:rPr lang="en-US" dirty="0" smtClean="0"/>
              <a:t>to </a:t>
            </a:r>
            <a:r>
              <a:rPr lang="en-US" dirty="0" err="1" smtClean="0"/>
              <a:t>skacowg</a:t>
            </a:r>
            <a:r>
              <a:rPr lang="en-US" dirty="0" err="1"/>
              <a:t>@skatelescope.org</a:t>
            </a:r>
            <a:r>
              <a:rPr lang="en-US" dirty="0"/>
              <a:t> or by such other means as SKA </a:t>
            </a:r>
            <a:r>
              <a:rPr lang="en-US" dirty="0" smtClean="0"/>
              <a:t>Organisation may </a:t>
            </a:r>
            <a:r>
              <a:rPr lang="en-US" dirty="0"/>
              <a:t>reasonably notify to them from time to </a:t>
            </a:r>
            <a:r>
              <a:rPr lang="en-US" dirty="0" smtClean="0"/>
              <a:t>time.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will use reasonable </a:t>
            </a:r>
            <a:r>
              <a:rPr lang="en-US" dirty="0" err="1"/>
              <a:t>endeavours</a:t>
            </a:r>
            <a:r>
              <a:rPr lang="en-US" dirty="0"/>
              <a:t> to co-ordinate press release content </a:t>
            </a:r>
            <a:r>
              <a:rPr lang="en-US" dirty="0" smtClean="0"/>
              <a:t>and timing </a:t>
            </a:r>
            <a:r>
              <a:rPr lang="en-US" dirty="0"/>
              <a:t>with SKACOWG communications to </a:t>
            </a:r>
            <a:r>
              <a:rPr lang="en-US" dirty="0" err="1"/>
              <a:t>maximise</a:t>
            </a:r>
            <a:r>
              <a:rPr lang="en-US" dirty="0"/>
              <a:t> the coverage and </a:t>
            </a:r>
            <a:r>
              <a:rPr lang="en-US" dirty="0" smtClean="0"/>
              <a:t>reach of </a:t>
            </a:r>
            <a:r>
              <a:rPr lang="en-US" dirty="0"/>
              <a:t>communications relating to the SKA Project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Commitments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6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_PowerPoint-Templates-V4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279" y="432358"/>
            <a:ext cx="7114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88A"/>
                </a:solidFill>
                <a:latin typeface="Arial"/>
                <a:cs typeface="Arial"/>
              </a:rPr>
              <a:t>A global </a:t>
            </a:r>
            <a:r>
              <a:rPr lang="en-US" sz="3200" b="1" dirty="0" err="1" smtClean="0">
                <a:solidFill>
                  <a:srgbClr val="00688A"/>
                </a:solidFill>
                <a:latin typeface="Arial"/>
                <a:cs typeface="Arial"/>
              </a:rPr>
              <a:t>endeavour</a:t>
            </a:r>
            <a:endParaRPr lang="en-US" sz="3200" b="1" dirty="0">
              <a:solidFill>
                <a:srgbClr val="00688A"/>
              </a:solidFill>
              <a:latin typeface="Arial"/>
              <a:cs typeface="Arial"/>
            </a:endParaRPr>
          </a:p>
        </p:txBody>
      </p:sp>
      <p:sp>
        <p:nvSpPr>
          <p:cNvPr id="6" name="Connector 5"/>
          <p:cNvSpPr/>
          <p:nvPr/>
        </p:nvSpPr>
        <p:spPr>
          <a:xfrm>
            <a:off x="1358901" y="987210"/>
            <a:ext cx="4722250" cy="1440659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SKAO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Comms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&amp; Outreach 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team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Connector 8"/>
          <p:cNvSpPr/>
          <p:nvPr/>
        </p:nvSpPr>
        <p:spPr>
          <a:xfrm>
            <a:off x="145140" y="3177146"/>
            <a:ext cx="3051533" cy="1478323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</a:rPr>
              <a:t>SKACON</a:t>
            </a:r>
          </a:p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onnector 9"/>
          <p:cNvSpPr/>
          <p:nvPr/>
        </p:nvSpPr>
        <p:spPr>
          <a:xfrm>
            <a:off x="5548356" y="2973965"/>
            <a:ext cx="3230126" cy="1496223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Comms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Steering   Committee</a:t>
            </a:r>
          </a:p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997408" y="2128520"/>
            <a:ext cx="1609393" cy="1459216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99881" y="2128522"/>
            <a:ext cx="1867687" cy="14592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nector 10"/>
          <p:cNvSpPr/>
          <p:nvPr/>
        </p:nvSpPr>
        <p:spPr>
          <a:xfrm>
            <a:off x="1358901" y="4561726"/>
            <a:ext cx="5600087" cy="1853482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</a:rPr>
              <a:t>Consortia / Consortia partners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</a:rPr>
              <a:t>- Document activities (videos, photos)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</a:rPr>
              <a:t>- Report on activities (corporate publications, SKA publications, press releases, social media, etc.)</a:t>
            </a:r>
          </a:p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95912" y="2128520"/>
            <a:ext cx="0" cy="279818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997409" y="4232171"/>
            <a:ext cx="1609392" cy="694536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099882" y="3821987"/>
            <a:ext cx="1867686" cy="110472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19391" y="3428271"/>
            <a:ext cx="252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Coordination is critical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2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tenna construction-Fran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463" y="1546225"/>
            <a:ext cx="8045450" cy="452596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‘Monster Moves’ </a:t>
            </a:r>
            <a:r>
              <a:rPr lang="en-US" dirty="0" smtClean="0"/>
              <a:t>example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607803"/>
            <a:ext cx="8378326" cy="4525963"/>
          </a:xfrm>
        </p:spPr>
        <p:txBody>
          <a:bodyPr/>
          <a:lstStyle/>
          <a:p>
            <a:r>
              <a:rPr lang="en-US" dirty="0" smtClean="0"/>
              <a:t>Documenting is key ! </a:t>
            </a:r>
          </a:p>
          <a:p>
            <a:pPr lvl="1"/>
            <a:r>
              <a:rPr lang="en-US" dirty="0" smtClean="0">
                <a:sym typeface="Wingdings"/>
              </a:rPr>
              <a:t>Progress on site</a:t>
            </a:r>
          </a:p>
          <a:p>
            <a:pPr lvl="1"/>
            <a:r>
              <a:rPr lang="en-US" dirty="0" smtClean="0">
                <a:sym typeface="Wingdings"/>
              </a:rPr>
              <a:t>Activities around the world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High-quality material will definitely be used by media! 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JOINT ENDEAVOUR</a:t>
            </a:r>
          </a:p>
          <a:p>
            <a:pPr marL="457200" lvl="1" indent="0">
              <a:buNone/>
            </a:pPr>
            <a:endParaRPr lang="en-US" dirty="0" smtClean="0">
              <a:sym typeface="Wingding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‘Monster Moves’ example: what does it tell us?</a:t>
            </a:r>
            <a:endParaRPr lang="en-US" dirty="0"/>
          </a:p>
        </p:txBody>
      </p:sp>
      <p:pic>
        <p:nvPicPr>
          <p:cNvPr id="5" name="Helicopter transp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15" y="1607803"/>
            <a:ext cx="8971385" cy="50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6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it’s too late, it’s too late 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Let’s not miss opportunities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‘Monster Moves’ example: what does it tell us?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0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MA historical footage-NAOJ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213" y="540169"/>
            <a:ext cx="8162249" cy="6122224"/>
          </a:xfrm>
        </p:spPr>
      </p:pic>
    </p:spTree>
    <p:extLst>
      <p:ext uri="{BB962C8B-B14F-4D97-AF65-F5344CB8AC3E}">
        <p14:creationId xmlns:p14="http://schemas.microsoft.com/office/powerpoint/2010/main" val="422646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‘Monster Moves’ example: what does it tell us?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620132"/>
            <a:ext cx="8378326" cy="4525963"/>
          </a:xfrm>
        </p:spPr>
        <p:txBody>
          <a:bodyPr/>
          <a:lstStyle/>
          <a:p>
            <a:r>
              <a:rPr lang="en-US" dirty="0" smtClean="0"/>
              <a:t>Reporting, collaborating and coordinating is critical!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Identify upcoming visually appealing </a:t>
            </a:r>
            <a:r>
              <a:rPr lang="en-US" dirty="0" smtClean="0">
                <a:solidFill>
                  <a:srgbClr val="FF0000"/>
                </a:solidFill>
              </a:rPr>
              <a:t>activities, let’s </a:t>
            </a:r>
            <a:r>
              <a:rPr lang="en-US" dirty="0">
                <a:solidFill>
                  <a:srgbClr val="FF0000"/>
                </a:solidFill>
              </a:rPr>
              <a:t>video/photo record </a:t>
            </a:r>
            <a:r>
              <a:rPr lang="en-US" dirty="0" smtClean="0">
                <a:solidFill>
                  <a:srgbClr val="FF0000"/>
                </a:solidFill>
              </a:rPr>
              <a:t>them, let’s promote them 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Let us help you!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620132"/>
            <a:ext cx="8378326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6" descr="Screen Shot 2015-06-17 at 23.21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56" r="306" b="48401"/>
          <a:stretch/>
        </p:blipFill>
        <p:spPr>
          <a:xfrm>
            <a:off x="4804797" y="581857"/>
            <a:ext cx="3025546" cy="842400"/>
          </a:xfrm>
          <a:prstGeom prst="rect">
            <a:avLst/>
          </a:prstGeom>
        </p:spPr>
      </p:pic>
      <p:pic>
        <p:nvPicPr>
          <p:cNvPr id="4" name="Picture 3" descr="Screen Shot 2015-07-09 at 14.5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66" y="1424257"/>
            <a:ext cx="2898848" cy="4518316"/>
          </a:xfrm>
          <a:prstGeom prst="rect">
            <a:avLst/>
          </a:prstGeom>
        </p:spPr>
      </p:pic>
      <p:pic>
        <p:nvPicPr>
          <p:cNvPr id="7" name="Picture 6" descr="SC14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257"/>
            <a:ext cx="3304016" cy="2202677"/>
          </a:xfrm>
          <a:prstGeom prst="rect">
            <a:avLst/>
          </a:prstGeom>
        </p:spPr>
      </p:pic>
      <p:pic>
        <p:nvPicPr>
          <p:cNvPr id="8" name="Picture 7" descr="11903_SKA Brochure V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73" y="1898573"/>
            <a:ext cx="2445847" cy="1728361"/>
          </a:xfrm>
          <a:prstGeom prst="rect">
            <a:avLst/>
          </a:prstGeom>
        </p:spPr>
      </p:pic>
      <p:pic>
        <p:nvPicPr>
          <p:cNvPr id="9" name="Picture 8" descr="stand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44" y="3821986"/>
            <a:ext cx="4375543" cy="22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4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4928" y="417968"/>
            <a:ext cx="6494018" cy="619941"/>
          </a:xfrm>
        </p:spPr>
        <p:txBody>
          <a:bodyPr/>
          <a:lstStyle/>
          <a:p>
            <a:r>
              <a:rPr lang="en-US" sz="2600" dirty="0"/>
              <a:t>PR challenges of communicating on the SKA (years ahead of operations</a:t>
            </a:r>
            <a:r>
              <a:rPr lang="en-US" sz="2600" dirty="0" smtClean="0"/>
              <a:t>)</a:t>
            </a:r>
          </a:p>
          <a:p>
            <a:r>
              <a:rPr lang="en-US" sz="2000" dirty="0" smtClean="0"/>
              <a:t>	and why we need you and you need us!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71926" y="5987208"/>
            <a:ext cx="3872073" cy="354613"/>
          </a:xfrm>
        </p:spPr>
        <p:txBody>
          <a:bodyPr/>
          <a:lstStyle/>
          <a:p>
            <a:r>
              <a:rPr lang="en-US" dirty="0" smtClean="0"/>
              <a:t>William Garnier, </a:t>
            </a:r>
            <a:r>
              <a:rPr lang="en-US" dirty="0" err="1" smtClean="0"/>
              <a:t>Comms</a:t>
            </a:r>
            <a:r>
              <a:rPr lang="en-US" dirty="0" smtClean="0"/>
              <a:t> Director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9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4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Training:</a:t>
            </a:r>
          </a:p>
          <a:p>
            <a:pPr lvl="1"/>
            <a:r>
              <a:rPr lang="en-US" dirty="0" smtClean="0"/>
              <a:t>Ex: Ingenious </a:t>
            </a:r>
            <a:r>
              <a:rPr lang="en-US" dirty="0" err="1" smtClean="0"/>
              <a:t>Programme</a:t>
            </a:r>
            <a:r>
              <a:rPr lang="en-US" dirty="0" smtClean="0"/>
              <a:t> (funded by Royal Academy of Engineering)</a:t>
            </a:r>
          </a:p>
          <a:p>
            <a:pPr marL="457200" lvl="1" indent="0">
              <a:buNone/>
            </a:pPr>
            <a:r>
              <a:rPr lang="en-US" dirty="0" smtClean="0"/>
              <a:t>Joint project: SKAO-UK </a:t>
            </a:r>
            <a:r>
              <a:rPr lang="en-US" dirty="0" err="1" smtClean="0"/>
              <a:t>Jodrell</a:t>
            </a:r>
            <a:r>
              <a:rPr lang="en-US" dirty="0" smtClean="0"/>
              <a:t> Bank Discovery Centre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Session on Tuesday afternoon!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Please come along…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Let us help you!</a:t>
            </a:r>
          </a:p>
        </p:txBody>
      </p:sp>
      <p:pic>
        <p:nvPicPr>
          <p:cNvPr id="5" name="Picture 4" descr="JodrellBankDiscoveryCent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72" y="4300650"/>
            <a:ext cx="3559447" cy="18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 you !</a:t>
            </a:r>
          </a:p>
          <a:p>
            <a:pPr marL="0" indent="0" algn="ctr">
              <a:buNone/>
            </a:pPr>
            <a:r>
              <a:rPr lang="en-US" dirty="0" smtClean="0"/>
              <a:t>Questions?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and don’t forget to support our 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Movember</a:t>
            </a:r>
            <a:r>
              <a:rPr lang="en-US" dirty="0" smtClean="0">
                <a:solidFill>
                  <a:srgbClr val="FF0000"/>
                </a:solidFill>
              </a:rPr>
              <a:t> group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Let taxpayers know where their money go</a:t>
            </a:r>
            <a:endParaRPr lang="en-GB" dirty="0"/>
          </a:p>
          <a:p>
            <a:r>
              <a:rPr lang="en-US" dirty="0"/>
              <a:t>Build trust with funding </a:t>
            </a:r>
            <a:r>
              <a:rPr lang="en-US" dirty="0" smtClean="0"/>
              <a:t>agencies</a:t>
            </a:r>
            <a:r>
              <a:rPr lang="en-US" dirty="0"/>
              <a:t> </a:t>
            </a:r>
            <a:r>
              <a:rPr lang="en-US" dirty="0" smtClean="0"/>
              <a:t>-hence </a:t>
            </a:r>
            <a:r>
              <a:rPr lang="en-US" dirty="0"/>
              <a:t>secure </a:t>
            </a:r>
            <a:r>
              <a:rPr lang="en-US" dirty="0" smtClean="0"/>
              <a:t>(future) funding- and with your community</a:t>
            </a:r>
          </a:p>
          <a:p>
            <a:r>
              <a:rPr lang="en-US" dirty="0" smtClean="0"/>
              <a:t>Promote your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r>
              <a:rPr lang="en-US" dirty="0" smtClean="0"/>
              <a:t>Promote your science</a:t>
            </a:r>
          </a:p>
          <a:p>
            <a:r>
              <a:rPr lang="en-US" dirty="0" smtClean="0"/>
              <a:t>Promote your engineering activities</a:t>
            </a:r>
            <a:endParaRPr lang="en-GB" dirty="0"/>
          </a:p>
          <a:p>
            <a:r>
              <a:rPr lang="en-US" dirty="0" smtClean="0"/>
              <a:t>Engage </a:t>
            </a:r>
            <a:r>
              <a:rPr lang="en-US" dirty="0"/>
              <a:t>with a variety of stakeholders</a:t>
            </a:r>
            <a:endParaRPr lang="en-GB" dirty="0"/>
          </a:p>
          <a:p>
            <a:r>
              <a:rPr lang="en-US" dirty="0" smtClean="0"/>
              <a:t>Enthuse, inspire, raise awareness, educate</a:t>
            </a:r>
            <a:endParaRPr lang="en-GB" dirty="0"/>
          </a:p>
          <a:p>
            <a:r>
              <a:rPr lang="en-US" dirty="0" smtClean="0"/>
              <a:t>Get kids and </a:t>
            </a:r>
            <a:r>
              <a:rPr lang="en-US" dirty="0"/>
              <a:t>students into science and </a:t>
            </a:r>
            <a:r>
              <a:rPr lang="en-US" dirty="0" smtClean="0"/>
              <a:t>astronomy</a:t>
            </a:r>
          </a:p>
          <a:p>
            <a:r>
              <a:rPr lang="en-GB" dirty="0" smtClean="0"/>
              <a:t>E</a:t>
            </a:r>
            <a:r>
              <a:rPr lang="en-US" dirty="0" err="1" smtClean="0"/>
              <a:t>tc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Why communicate?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7193" y="2986595"/>
            <a:ext cx="73610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“The 1-2% spent on </a:t>
            </a:r>
            <a:r>
              <a:rPr lang="en-US" sz="3000" dirty="0" err="1" smtClean="0">
                <a:solidFill>
                  <a:srgbClr val="FF0000"/>
                </a:solidFill>
              </a:rPr>
              <a:t>comms</a:t>
            </a:r>
            <a:r>
              <a:rPr lang="en-US" sz="3000" dirty="0" smtClean="0">
                <a:solidFill>
                  <a:srgbClr val="FF0000"/>
                </a:solidFill>
              </a:rPr>
              <a:t>/outreach is what will give the 98% to build the telescope”</a:t>
            </a:r>
          </a:p>
          <a:p>
            <a:pPr marL="0" lvl="2"/>
            <a:r>
              <a:rPr lang="en-US" sz="1600" dirty="0">
                <a:solidFill>
                  <a:srgbClr val="FF0000"/>
                </a:solidFill>
              </a:rPr>
              <a:t>Prof. Gerry Gilmore (Cambridge University), </a:t>
            </a:r>
            <a:r>
              <a:rPr lang="en-US" sz="1600" dirty="0" smtClean="0">
                <a:solidFill>
                  <a:srgbClr val="FF0000"/>
                </a:solidFill>
              </a:rPr>
              <a:t>2008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4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</a:t>
            </a:r>
            <a:r>
              <a:rPr lang="en-US" dirty="0" smtClean="0"/>
              <a:t>ational governments (includes non-members) and local governments</a:t>
            </a:r>
          </a:p>
          <a:p>
            <a:r>
              <a:rPr lang="en-US" dirty="0" smtClean="0"/>
              <a:t>Industry</a:t>
            </a:r>
          </a:p>
          <a:p>
            <a:r>
              <a:rPr lang="en-US" dirty="0" smtClean="0"/>
              <a:t>Science/engineering community</a:t>
            </a:r>
          </a:p>
          <a:p>
            <a:r>
              <a:rPr lang="en-US" dirty="0" smtClean="0"/>
              <a:t>Local stakeholders</a:t>
            </a:r>
          </a:p>
          <a:p>
            <a:r>
              <a:rPr lang="en-US" dirty="0" smtClean="0"/>
              <a:t>General public</a:t>
            </a:r>
          </a:p>
          <a:p>
            <a:r>
              <a:rPr lang="en-US" dirty="0" smtClean="0"/>
              <a:t>Educational community</a:t>
            </a:r>
          </a:p>
          <a:p>
            <a:r>
              <a:rPr lang="en-US" dirty="0" smtClean="0"/>
              <a:t>(media)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To whom?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0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To grow financial, political, and public support for the SKA project by communicating its value to stakeholders and the general public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 SKA top managers to attract new member nations to the Organisation and </a:t>
            </a:r>
            <a:r>
              <a:rPr lang="en-US" dirty="0" smtClean="0"/>
              <a:t>enroll </a:t>
            </a:r>
            <a:r>
              <a:rPr lang="en-US" dirty="0"/>
              <a:t>non-traditional funding sources</a:t>
            </a:r>
          </a:p>
          <a:p>
            <a:r>
              <a:rPr lang="en-US" dirty="0" smtClean="0"/>
              <a:t>Ensure </a:t>
            </a:r>
            <a:r>
              <a:rPr lang="en-US" dirty="0"/>
              <a:t>that stakeholders and the public understand the SKA to be a single coherent project</a:t>
            </a:r>
          </a:p>
          <a:p>
            <a:r>
              <a:rPr lang="en-US" dirty="0"/>
              <a:t>Increase communications activity in non-host countries</a:t>
            </a:r>
          </a:p>
          <a:p>
            <a:r>
              <a:rPr lang="en-US" dirty="0"/>
              <a:t>Ensure that all stakeholders are </a:t>
            </a:r>
            <a:r>
              <a:rPr lang="en-US" dirty="0" smtClean="0"/>
              <a:t>engaged </a:t>
            </a:r>
            <a:r>
              <a:rPr lang="en-US" dirty="0"/>
              <a:t>with the project at the national and international level</a:t>
            </a:r>
          </a:p>
          <a:p>
            <a:r>
              <a:rPr lang="en-US" dirty="0"/>
              <a:t>Communicate the value of the SKA project to all its stakeholders, including the </a:t>
            </a:r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 Communications 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9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_PowerPoint-Templates-V4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279" y="432358"/>
            <a:ext cx="71147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88A"/>
                </a:solidFill>
                <a:latin typeface="Arial"/>
                <a:cs typeface="Arial"/>
              </a:rPr>
              <a:t>A global </a:t>
            </a:r>
            <a:r>
              <a:rPr lang="en-US" sz="3200" b="1" dirty="0" err="1" smtClean="0">
                <a:solidFill>
                  <a:srgbClr val="00688A"/>
                </a:solidFill>
                <a:latin typeface="Arial"/>
                <a:cs typeface="Arial"/>
              </a:rPr>
              <a:t>endeavour</a:t>
            </a:r>
            <a:endParaRPr lang="en-US" sz="3200" b="1" dirty="0">
              <a:solidFill>
                <a:srgbClr val="00688A"/>
              </a:solidFill>
              <a:latin typeface="Arial"/>
              <a:cs typeface="Arial"/>
            </a:endParaRPr>
          </a:p>
        </p:txBody>
      </p:sp>
      <p:sp>
        <p:nvSpPr>
          <p:cNvPr id="6" name="Connector 5"/>
          <p:cNvSpPr/>
          <p:nvPr/>
        </p:nvSpPr>
        <p:spPr>
          <a:xfrm>
            <a:off x="1358901" y="987210"/>
            <a:ext cx="4722250" cy="1440659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SKAO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Comms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&amp; Outreach team</a:t>
            </a:r>
          </a:p>
          <a:p>
            <a:pPr marL="0" lvl="1"/>
            <a:r>
              <a:rPr lang="en-US" dirty="0">
                <a:solidFill>
                  <a:srgbClr val="000000"/>
                </a:solidFill>
                <a:latin typeface="Calibri"/>
              </a:rPr>
              <a:t>leads and coordinates global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comms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strategy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onnector 8"/>
          <p:cNvSpPr/>
          <p:nvPr/>
        </p:nvSpPr>
        <p:spPr>
          <a:xfrm>
            <a:off x="-511630" y="3337423"/>
            <a:ext cx="6923064" cy="3196941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SKACON (25 people)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Chaired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by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SKA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Comms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Director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Large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network of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comms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partners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romote project in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SKA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countries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Own SKA mini-sites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Have access to SKA social media </a:t>
            </a:r>
            <a:r>
              <a:rPr lang="en-US" dirty="0" smtClean="0">
                <a:solidFill>
                  <a:srgbClr val="000000"/>
                </a:solidFill>
              </a:rPr>
              <a:t>accounts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Implement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local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initiatives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Act as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liaisons with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SKAO</a:t>
            </a:r>
          </a:p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2219" y="1174821"/>
            <a:ext cx="3661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William Garnier (Director)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Mathieu Isidro (Deputy Manager)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Joe Diamond (Outreach and Events Assistant)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nector 9"/>
          <p:cNvSpPr/>
          <p:nvPr/>
        </p:nvSpPr>
        <p:spPr>
          <a:xfrm>
            <a:off x="3389923" y="2510698"/>
            <a:ext cx="6066692" cy="2139456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Comms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Steering Committee (12 people)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Chaired by SKA </a:t>
            </a:r>
            <a:r>
              <a:rPr lang="en-US" dirty="0" err="1">
                <a:solidFill>
                  <a:srgbClr val="000000"/>
                </a:solidFill>
              </a:rPr>
              <a:t>Comms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Director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One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representative per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Member country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Coordinate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strategy, promote collaboration, implement good practices,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optimise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resources, etc.</a:t>
            </a:r>
          </a:p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676769" y="2128520"/>
            <a:ext cx="930031" cy="159355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25901" y="2128521"/>
            <a:ext cx="1171330" cy="6654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complex project</a:t>
            </a:r>
          </a:p>
          <a:p>
            <a:r>
              <a:rPr lang="en-US" dirty="0" smtClean="0"/>
              <a:t>Still a long road…</a:t>
            </a:r>
          </a:p>
          <a:p>
            <a:r>
              <a:rPr lang="en-US" dirty="0" smtClean="0"/>
              <a:t>No science results yet</a:t>
            </a:r>
          </a:p>
          <a:p>
            <a:r>
              <a:rPr lang="en-US" dirty="0" smtClean="0"/>
              <a:t>Many audiences</a:t>
            </a:r>
          </a:p>
          <a:p>
            <a:r>
              <a:rPr lang="en-US" dirty="0" smtClean="0"/>
              <a:t>“Competitive” landscape</a:t>
            </a:r>
          </a:p>
          <a:p>
            <a:r>
              <a:rPr lang="en-US" dirty="0" smtClean="0"/>
              <a:t>And many other punctual 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223514" cy="619941"/>
          </a:xfrm>
        </p:spPr>
        <p:txBody>
          <a:bodyPr/>
          <a:lstStyle/>
          <a:p>
            <a:r>
              <a:rPr lang="en-US" dirty="0" smtClean="0"/>
              <a:t>SKA </a:t>
            </a:r>
            <a:r>
              <a:rPr lang="en-US" dirty="0" err="1" smtClean="0"/>
              <a:t>Comms</a:t>
            </a:r>
            <a:r>
              <a:rPr lang="en-US" dirty="0" smtClean="0"/>
              <a:t>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9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Complex project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That what makes it exciting, intriguing!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Our role is to make it accessible, appealing, understandable…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47033" cy="619941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are opportunities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7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A_PowerPoint Template Update 150dpi">
  <a:themeElements>
    <a:clrScheme name="SKA theme">
      <a:dk1>
        <a:sysClr val="windowText" lastClr="000000"/>
      </a:dk1>
      <a:lt1>
        <a:sysClr val="window" lastClr="FFFFFF"/>
      </a:lt1>
      <a:dk2>
        <a:srgbClr val="00688A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20370</TotalTime>
  <Words>1153</Words>
  <Application>Microsoft Macintosh PowerPoint</Application>
  <PresentationFormat>On-screen Show (4:3)</PresentationFormat>
  <Paragraphs>224</Paragraphs>
  <Slides>31</Slides>
  <Notes>29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SKA_PowerPoint Template Update 150dpi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Footitt</dc:creator>
  <cp:lastModifiedBy>William Garnier</cp:lastModifiedBy>
  <cp:revision>239</cp:revision>
  <dcterms:created xsi:type="dcterms:W3CDTF">2014-02-11T10:41:18Z</dcterms:created>
  <dcterms:modified xsi:type="dcterms:W3CDTF">2015-11-10T01:23:24Z</dcterms:modified>
</cp:coreProperties>
</file>