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61" r:id="rId2"/>
    <p:sldId id="398" r:id="rId3"/>
    <p:sldId id="399" r:id="rId4"/>
    <p:sldId id="397" r:id="rId5"/>
    <p:sldId id="361" r:id="rId6"/>
    <p:sldId id="400" r:id="rId7"/>
    <p:sldId id="416" r:id="rId8"/>
    <p:sldId id="363" r:id="rId9"/>
    <p:sldId id="415" r:id="rId10"/>
    <p:sldId id="403" r:id="rId11"/>
    <p:sldId id="404" r:id="rId12"/>
    <p:sldId id="367" r:id="rId13"/>
    <p:sldId id="368" r:id="rId14"/>
    <p:sldId id="405" r:id="rId15"/>
    <p:sldId id="401" r:id="rId16"/>
    <p:sldId id="402" r:id="rId17"/>
    <p:sldId id="369" r:id="rId18"/>
    <p:sldId id="419" r:id="rId19"/>
    <p:sldId id="406" r:id="rId20"/>
    <p:sldId id="370" r:id="rId21"/>
    <p:sldId id="407" r:id="rId22"/>
    <p:sldId id="408" r:id="rId23"/>
    <p:sldId id="409" r:id="rId24"/>
    <p:sldId id="412" r:id="rId25"/>
    <p:sldId id="411" r:id="rId26"/>
    <p:sldId id="410" r:id="rId27"/>
    <p:sldId id="371" r:id="rId28"/>
    <p:sldId id="418" r:id="rId29"/>
    <p:sldId id="376" r:id="rId30"/>
    <p:sldId id="377" r:id="rId31"/>
    <p:sldId id="417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D3D62EA-9CA4-1B48-A287-1201F80BDD39}">
          <p14:sldIdLst/>
        </p14:section>
        <p14:section name="Untitled Section" id="{D0BD79C4-D205-B049-8D02-7F18125167AC}">
          <p14:sldIdLst>
            <p14:sldId id="261"/>
            <p14:sldId id="398"/>
            <p14:sldId id="399"/>
            <p14:sldId id="397"/>
            <p14:sldId id="361"/>
            <p14:sldId id="400"/>
            <p14:sldId id="416"/>
            <p14:sldId id="363"/>
            <p14:sldId id="415"/>
            <p14:sldId id="403"/>
            <p14:sldId id="404"/>
            <p14:sldId id="367"/>
            <p14:sldId id="368"/>
            <p14:sldId id="405"/>
            <p14:sldId id="401"/>
            <p14:sldId id="402"/>
            <p14:sldId id="369"/>
            <p14:sldId id="419"/>
            <p14:sldId id="406"/>
            <p14:sldId id="370"/>
            <p14:sldId id="407"/>
            <p14:sldId id="408"/>
            <p14:sldId id="409"/>
            <p14:sldId id="412"/>
            <p14:sldId id="411"/>
            <p14:sldId id="410"/>
            <p14:sldId id="371"/>
            <p14:sldId id="418"/>
            <p14:sldId id="376"/>
            <p14:sldId id="377"/>
            <p14:sldId id="41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76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4" autoAdjust="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49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D0A5F-975A-9F4A-B8FD-AFFC84C2045F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A8918-5ACC-3A43-990C-68C1D88B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70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B08BD-0273-4F09-B275-9F2A34D4957F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211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Continuous data flows through the instrument: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Remote stations up to</a:t>
            </a:r>
            <a:r>
              <a:rPr lang="en-GB" baseline="0" dirty="0" smtClean="0"/>
              <a:t> 150 km away – but the fibre paths are longer.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Core ~ 2-5 km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CSP-SDP ~ 900 km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Telescope – world baseline: 100 Gb/s for transporting the data products to the Regional Science Centres around the world.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Science rates – no meta-data: SKA1_Low = 3.7 SKA1_Mid = 4.1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r>
              <a:rPr lang="en-GB" sz="2400" dirty="0" smtClean="0"/>
              <a:t>Main effects od RBS are due to:</a:t>
            </a:r>
          </a:p>
          <a:p>
            <a:pPr lvl="1"/>
            <a:r>
              <a:rPr lang="en-GB" sz="2400" dirty="0" smtClean="0"/>
              <a:t>Deferring SKA1_Survey</a:t>
            </a:r>
          </a:p>
          <a:p>
            <a:pPr lvl="1"/>
            <a:r>
              <a:rPr lang="en-GB" sz="2400" dirty="0" smtClean="0"/>
              <a:t>Reducing the number of stations and dishes</a:t>
            </a:r>
          </a:p>
          <a:p>
            <a:pPr lvl="1"/>
            <a:r>
              <a:rPr lang="en-GB" sz="2400" dirty="0" smtClean="0"/>
              <a:t>Reducing the number of frequency bands</a:t>
            </a:r>
          </a:p>
          <a:p>
            <a:pPr lvl="1"/>
            <a:r>
              <a:rPr lang="en-GB" sz="2400" dirty="0" smtClean="0"/>
              <a:t>CSP-SDP required metadata now included in Re-</a:t>
            </a:r>
            <a:r>
              <a:rPr lang="en-GB" sz="2400" dirty="0" err="1" smtClean="0"/>
              <a:t>Baselining</a:t>
            </a:r>
            <a:endParaRPr lang="en-GB" sz="2400" dirty="0" smtClean="0"/>
          </a:p>
          <a:p>
            <a:pPr lvl="1"/>
            <a:r>
              <a:rPr lang="en-GB" sz="2400" dirty="0" smtClean="0"/>
              <a:t>Pulsar beams in SKA1_Low and SKA1_Mid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B08BD-0273-4F09-B275-9F2A34D4957F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264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Lots of interest from NRENs and Academic network providers</a:t>
            </a:r>
            <a:r>
              <a:rPr lang="en-GB" baseline="0" dirty="0" smtClean="0"/>
              <a:t> like GEANT around the world.</a:t>
            </a:r>
          </a:p>
          <a:p>
            <a:r>
              <a:rPr lang="en-GB" baseline="0" dirty="0" err="1" smtClean="0"/>
              <a:t>SaDT.SDP-Deliv</a:t>
            </a:r>
            <a:r>
              <a:rPr lang="en-GB" baseline="0" dirty="0" smtClean="0"/>
              <a:t> in discussion with SDP concerning the SKA data products</a:t>
            </a:r>
          </a:p>
          <a:p>
            <a:r>
              <a:rPr lang="en-GB" baseline="0" dirty="0" smtClean="0"/>
              <a:t>Stress the </a:t>
            </a:r>
            <a:r>
              <a:rPr lang="en-GB" baseline="0" smtClean="0"/>
              <a:t>good collaboration here</a:t>
            </a:r>
            <a:endParaRPr lang="en-GB" baseline="0" dirty="0" smtClean="0"/>
          </a:p>
          <a:p>
            <a:r>
              <a:rPr lang="en-GB" baseline="0" dirty="0" smtClean="0"/>
              <a:t>Estimates of data growth based on science use cases but transfer rates even more uncertain.</a:t>
            </a:r>
          </a:p>
          <a:p>
            <a:endParaRPr lang="en-GB" baseline="0" dirty="0" smtClean="0"/>
          </a:p>
          <a:p>
            <a:r>
              <a:rPr lang="en-GB" baseline="0" dirty="0" smtClean="0"/>
              <a:t>SKA Data Flow Advisory Panel will advise on this area</a:t>
            </a:r>
          </a:p>
          <a:p>
            <a:endParaRPr lang="en-GB" dirty="0" smtClean="0"/>
          </a:p>
          <a:p>
            <a:r>
              <a:rPr lang="en-GB" dirty="0" smtClean="0"/>
              <a:t>The word used (by Rosie) was terrifying!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B08BD-0273-4F09-B275-9F2A34D4957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279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Centre locations are guesses – no SKA board decisions</a:t>
            </a:r>
          </a:p>
          <a:p>
            <a:r>
              <a:rPr lang="en-GB" dirty="0" smtClean="0"/>
              <a:t>Network costs have input from current 100 Gigabit and 10 Gigabit contracts with</a:t>
            </a:r>
            <a:r>
              <a:rPr lang="en-GB" baseline="0" dirty="0" smtClean="0"/>
              <a:t> reasonable projections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B08BD-0273-4F09-B275-9F2A34D4957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414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Similar to a large campus – need for containment of any problem and provision of security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B08BD-0273-4F09-B275-9F2A34D4957F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211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Might be useful</a:t>
            </a:r>
          </a:p>
          <a:p>
            <a:r>
              <a:rPr lang="en-GB" baseline="0" dirty="0" smtClean="0"/>
              <a:t>Similar to a large campus – need for containment of any problem and provision of security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B08BD-0273-4F09-B275-9F2A34D4957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701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B08BD-0273-4F09-B275-9F2A34D4957F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93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NMGR interfaces</a:t>
            </a:r>
            <a:r>
              <a:rPr lang="en-US" baseline="0" dirty="0" smtClean="0"/>
              <a:t> with</a:t>
            </a:r>
            <a:r>
              <a:rPr lang="en-US" dirty="0" smtClean="0"/>
              <a:t> NSDN</a:t>
            </a:r>
            <a:r>
              <a:rPr lang="en-US" baseline="0" dirty="0" smtClean="0"/>
              <a:t> network devices directly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For optical transmission equipment in DDBH network, NMGR interfaces with vendor EMS.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Considering doing configuration management for optical transmission equipment directly from vendor EMS interfaces (</a:t>
            </a:r>
            <a:r>
              <a:rPr lang="en-US" baseline="0" smtClean="0"/>
              <a:t>cost savings).</a:t>
            </a: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CSP-SDP network to be managed by NREN. NMGR interfaces with NREN 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BC038-075F-43FC-BB7B-0A631C4D176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66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18A4B-35E4-46FB-BF02-419AB302054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1130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54324-75F3-7E4C-9FA2-00005955CD74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93F4-0124-7A43-9180-21F4ED74BC7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pt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90116" cy="6886800"/>
          </a:xfrm>
          <a:prstGeom prst="rect">
            <a:avLst/>
          </a:prstGeom>
        </p:spPr>
      </p:pic>
      <p:pic>
        <p:nvPicPr>
          <p:cNvPr id="8" name="Picture 7" descr="signal_and_data_transport_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010" y="4447016"/>
            <a:ext cx="3515894" cy="2484509"/>
          </a:xfrm>
          <a:prstGeom prst="rect">
            <a:avLst/>
          </a:prstGeom>
        </p:spPr>
      </p:pic>
      <p:pic>
        <p:nvPicPr>
          <p:cNvPr id="9" name="Picture 25" descr="TUOM_4COL_TY_NEG_cropped_300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2032733" cy="174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87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93F4-0124-7A43-9180-21F4ED74BC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9D93F4-0124-7A43-9180-21F4ED74BC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ppt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65"/>
            <a:ext cx="9190116" cy="6886800"/>
          </a:xfrm>
          <a:prstGeom prst="rect">
            <a:avLst/>
          </a:prstGeom>
        </p:spPr>
      </p:pic>
      <p:pic>
        <p:nvPicPr>
          <p:cNvPr id="12" name="Picture 11" descr="signal_and_data_transport_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25143"/>
            <a:ext cx="3574600" cy="2525994"/>
          </a:xfrm>
          <a:prstGeom prst="rect">
            <a:avLst/>
          </a:prstGeom>
        </p:spPr>
      </p:pic>
      <p:pic>
        <p:nvPicPr>
          <p:cNvPr id="15" name="Picture 25" descr="TUOM_4COL_TY_NEG_cropped_300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395236" y="132339"/>
            <a:ext cx="1881103" cy="16164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6834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6524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72981" y="1747852"/>
            <a:ext cx="7761717" cy="4806771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600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9750" y="1628775"/>
            <a:ext cx="8064500" cy="446405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327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9611-7313-40C9-BF49-355C95C122F2}" type="datetimeFigureOut">
              <a:rPr lang="en-ZA" smtClean="0"/>
              <a:t>2015/11/11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8F46-16D2-4569-8971-45A01D748F4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0299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54324-75F3-7E4C-9FA2-00005955CD74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D93F4-0124-7A43-9180-21F4ED74BC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0" name="Date Placeholder 2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A54324-75F3-7E4C-9FA2-00005955CD74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9D93F4-0124-7A43-9180-21F4ED74BC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ppt.pdf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412"/>
            <a:ext cx="9190116" cy="7199691"/>
          </a:xfrm>
          <a:prstGeom prst="rect">
            <a:avLst/>
          </a:prstGeom>
        </p:spPr>
      </p:pic>
      <p:pic>
        <p:nvPicPr>
          <p:cNvPr id="14" name="Picture 13" descr="signal_and_data_transport_logo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4091" y="-120312"/>
            <a:ext cx="2220013" cy="1568774"/>
          </a:xfrm>
          <a:prstGeom prst="rect">
            <a:avLst/>
          </a:prstGeom>
        </p:spPr>
      </p:pic>
      <p:pic>
        <p:nvPicPr>
          <p:cNvPr id="15" name="Picture 25" descr="TUOM_4COL_TY_NEG_cropped_300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9120" cy="111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26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9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44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90116" cy="688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51" y="1351565"/>
            <a:ext cx="5763491" cy="2746941"/>
          </a:xfrm>
        </p:spPr>
        <p:txBody>
          <a:bodyPr anchor="t" anchorCtr="0">
            <a:normAutofit fontScale="90000"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SADT update</a:t>
            </a:r>
            <a:r>
              <a:rPr lang="en-GB" sz="3600" b="1" dirty="0" smtClean="0">
                <a:solidFill>
                  <a:schemeClr val="bg1"/>
                </a:solidFill>
              </a:rPr>
              <a:t/>
            </a:r>
            <a:br>
              <a:rPr lang="en-GB" sz="3600" b="1" dirty="0" smtClean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/>
            </a:r>
            <a:br>
              <a:rPr lang="en-GB" sz="2800" dirty="0">
                <a:solidFill>
                  <a:schemeClr val="bg1"/>
                </a:solidFill>
              </a:rPr>
            </a:br>
            <a:r>
              <a:rPr lang="en-GB" sz="2800" dirty="0" smtClean="0">
                <a:solidFill>
                  <a:schemeClr val="bg1"/>
                </a:solidFill>
              </a:rPr>
              <a:t>SKA Engineering Meeting, Penticton</a:t>
            </a:r>
            <a:r>
              <a:rPr lang="en-GB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>
                <a:solidFill>
                  <a:schemeClr val="bg1"/>
                </a:solidFill>
              </a:rPr>
              <a:t/>
            </a:r>
            <a:br>
              <a:rPr lang="en-GB" sz="3200">
                <a:solidFill>
                  <a:schemeClr val="bg1"/>
                </a:solidFill>
              </a:rPr>
            </a:br>
            <a:r>
              <a:rPr lang="en-GB" sz="31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GB" sz="3100" baseline="30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31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2015</a:t>
            </a:r>
            <a:r>
              <a:rPr lang="en-GB" sz="4000" dirty="0">
                <a:solidFill>
                  <a:schemeClr val="bg1"/>
                </a:solidFill>
              </a:rPr>
              <a:t/>
            </a:r>
            <a:br>
              <a:rPr lang="en-GB" sz="4000" dirty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/>
            </a:r>
            <a:br>
              <a:rPr lang="en-GB" sz="2800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7586" y="5109485"/>
            <a:ext cx="4507745" cy="1414303"/>
          </a:xfrm>
        </p:spPr>
        <p:txBody>
          <a:bodyPr>
            <a:normAutofit/>
          </a:bodyPr>
          <a:lstStyle/>
          <a:p>
            <a:pPr algn="l"/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Keith </a:t>
            </a:r>
            <a:r>
              <a:rPr lang="en-GB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Grainge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SADT Lead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University of Manchester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signal_and_data_transport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010" y="4447016"/>
            <a:ext cx="3515894" cy="2484509"/>
          </a:xfrm>
          <a:prstGeom prst="rect">
            <a:avLst/>
          </a:prstGeom>
        </p:spPr>
      </p:pic>
      <p:pic>
        <p:nvPicPr>
          <p:cNvPr id="7" name="Picture 25" descr="TUOM_4COL_TY_NEG_cropped_30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1" y="0"/>
            <a:ext cx="1421606" cy="122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17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CSP Egress: </a:t>
            </a:r>
            <a:r>
              <a:rPr lang="en-US" dirty="0" smtClean="0"/>
              <a:t>Visibility Data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628800"/>
            <a:ext cx="7588126" cy="46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4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SDP Ingress</a:t>
            </a:r>
            <a:r>
              <a:rPr lang="en-US" dirty="0"/>
              <a:t>: </a:t>
            </a:r>
            <a:r>
              <a:rPr lang="en-US" dirty="0" smtClean="0"/>
              <a:t>Visibility Data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81" y="1340768"/>
            <a:ext cx="7970989" cy="531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1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437018" y="1161085"/>
            <a:ext cx="2692004" cy="2051891"/>
            <a:chOff x="6560516" y="1196752"/>
            <a:chExt cx="2692004" cy="205189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7132" y="1196752"/>
              <a:ext cx="2655388" cy="2051891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6948264" y="1340768"/>
              <a:ext cx="576064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 rot="911589">
              <a:off x="8538532" y="1919646"/>
              <a:ext cx="63367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60516" y="2475399"/>
              <a:ext cx="576064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SDP to world – rates 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Image cubes of sky maps </a:t>
            </a:r>
            <a:r>
              <a:rPr lang="en-GB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18PB n*/year ~30Gbit/s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SDP Fourier transform of CSP time series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Moderate external compute and model fitting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Epoch of Re-ionisation </a:t>
            </a:r>
            <a:r>
              <a:rPr lang="en-GB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1.6PB/ 6 </a:t>
            </a:r>
            <a:r>
              <a:rPr lang="en-GB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GB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~600 </a:t>
            </a:r>
            <a:r>
              <a:rPr lang="en-GB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Gbit</a:t>
            </a:r>
            <a:r>
              <a:rPr lang="en-GB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Uses calibrated aperture plane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Enormous compute of power spectra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Weak g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ravitational lensing </a:t>
            </a:r>
            <a:r>
              <a:rPr lang="en-GB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70PB/2500Hr 60Gbit/s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Uses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further processed aperture plane data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Considerable compute of galaxy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ellipticity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Pulsars </a:t>
            </a:r>
            <a:r>
              <a:rPr lang="en-GB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4-5 </a:t>
            </a:r>
            <a:r>
              <a:rPr lang="en-GB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PBytes</a:t>
            </a:r>
            <a:r>
              <a:rPr lang="en-GB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/y ≤10Gbits</a:t>
            </a:r>
            <a:endParaRPr lang="en-GB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Discovery and in depth study; timing 10 ns in 10 years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Large physics compute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VLBI </a:t>
            </a:r>
            <a:r>
              <a:rPr lang="en-GB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4 </a:t>
            </a:r>
            <a:r>
              <a:rPr lang="en-GB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Gbit</a:t>
            </a:r>
            <a:r>
              <a:rPr lang="en-GB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 now !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Data direct from the </a:t>
            </a:r>
            <a:r>
              <a:rPr lang="en-GB" sz="2000" dirty="0" err="1" smtClean="0"/>
              <a:t>beamformer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~ 10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Gbit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/s UDP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148" y="4976836"/>
            <a:ext cx="1918356" cy="14755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9113" y="3258253"/>
            <a:ext cx="1339391" cy="15841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7504" y="6381328"/>
            <a:ext cx="8967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C00000"/>
                </a:solidFill>
              </a:rPr>
              <a:t>Bottom Line: Lots of data, work in progress to constrain it – what about 100  </a:t>
            </a:r>
            <a:r>
              <a:rPr lang="en-GB" sz="2000" b="1" dirty="0" err="1" smtClean="0">
                <a:solidFill>
                  <a:srgbClr val="C00000"/>
                </a:solidFill>
              </a:rPr>
              <a:t>Gbit</a:t>
            </a:r>
            <a:r>
              <a:rPr lang="en-GB" sz="2000" b="1" dirty="0" smtClean="0">
                <a:solidFill>
                  <a:srgbClr val="C00000"/>
                </a:solidFill>
              </a:rPr>
              <a:t>/s</a:t>
            </a:r>
            <a:endParaRPr lang="en-GB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04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sz="3200" dirty="0" smtClean="0"/>
              <a:t>Estimated SDP to world costs</a:t>
            </a:r>
            <a:endParaRPr lang="en-GB" sz="32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7880" y="1243655"/>
            <a:ext cx="7761717" cy="146453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10 year IRU per 100Gbit circuit 2020-2030</a:t>
            </a:r>
          </a:p>
          <a:p>
            <a:r>
              <a:rPr lang="en-GB" sz="2400" dirty="0" smtClean="0"/>
              <a:t>Guesstimate of Regional Centres locations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-9235" y="2252318"/>
            <a:ext cx="9261756" cy="4633066"/>
            <a:chOff x="-9236" y="1928394"/>
            <a:chExt cx="9258997" cy="463306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236" y="1928394"/>
              <a:ext cx="9171251" cy="463306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93"/>
            <a:stretch/>
          </p:blipFill>
          <p:spPr>
            <a:xfrm>
              <a:off x="4254543" y="2818643"/>
              <a:ext cx="412298" cy="25658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540" y="5130738"/>
              <a:ext cx="433718" cy="35966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4721" y="5177790"/>
              <a:ext cx="433718" cy="35966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462054" y="5574848"/>
              <a:ext cx="2088232" cy="5847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rgbClr val="FF0000"/>
                  </a:solidFill>
                  <a:latin typeface="+mn-lt"/>
                </a:rPr>
                <a:t>Guesstimate of</a:t>
              </a:r>
            </a:p>
            <a:p>
              <a:r>
                <a:rPr lang="en-GB" sz="1600" dirty="0" smtClean="0">
                  <a:solidFill>
                    <a:srgbClr val="FF0000"/>
                  </a:solidFill>
                  <a:latin typeface="+mn-lt"/>
                </a:rPr>
                <a:t>Regional Centres</a:t>
              </a:r>
              <a:endParaRPr lang="en-GB" sz="1600" dirty="0">
                <a:solidFill>
                  <a:srgbClr val="FF0000"/>
                </a:solidFill>
                <a:latin typeface="+mn-lt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93"/>
            <a:stretch/>
          </p:blipFill>
          <p:spPr>
            <a:xfrm>
              <a:off x="1113607" y="2569263"/>
              <a:ext cx="412298" cy="25658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93"/>
            <a:stretch/>
          </p:blipFill>
          <p:spPr>
            <a:xfrm>
              <a:off x="5868144" y="3764816"/>
              <a:ext cx="412298" cy="25658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93"/>
            <a:stretch/>
          </p:blipFill>
          <p:spPr>
            <a:xfrm>
              <a:off x="6999620" y="3215401"/>
              <a:ext cx="412298" cy="256586"/>
            </a:xfrm>
            <a:prstGeom prst="rect">
              <a:avLst/>
            </a:prstGeom>
          </p:spPr>
        </p:pic>
        <p:sp>
          <p:nvSpPr>
            <p:cNvPr id="19" name="Freeform 18"/>
            <p:cNvSpPr/>
            <p:nvPr/>
          </p:nvSpPr>
          <p:spPr>
            <a:xfrm>
              <a:off x="3766759" y="2806040"/>
              <a:ext cx="1040943" cy="2423160"/>
            </a:xfrm>
            <a:custGeom>
              <a:avLst/>
              <a:gdLst>
                <a:gd name="connsiteX0" fmla="*/ 530403 w 1040943"/>
                <a:gd name="connsiteY0" fmla="*/ 0 h 2423160"/>
                <a:gd name="connsiteX1" fmla="*/ 252273 w 1040943"/>
                <a:gd name="connsiteY1" fmla="*/ 236220 h 2423160"/>
                <a:gd name="connsiteX2" fmla="*/ 813 w 1040943"/>
                <a:gd name="connsiteY2" fmla="*/ 845820 h 2423160"/>
                <a:gd name="connsiteX3" fmla="*/ 187503 w 1040943"/>
                <a:gd name="connsiteY3" fmla="*/ 1363980 h 2423160"/>
                <a:gd name="connsiteX4" fmla="*/ 595173 w 1040943"/>
                <a:gd name="connsiteY4" fmla="*/ 1592580 h 2423160"/>
                <a:gd name="connsiteX5" fmla="*/ 1040943 w 1040943"/>
                <a:gd name="connsiteY5" fmla="*/ 2423160 h 242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0943" h="2423160">
                  <a:moveTo>
                    <a:pt x="530403" y="0"/>
                  </a:moveTo>
                  <a:cubicBezTo>
                    <a:pt x="435470" y="47625"/>
                    <a:pt x="340538" y="95250"/>
                    <a:pt x="252273" y="236220"/>
                  </a:cubicBezTo>
                  <a:cubicBezTo>
                    <a:pt x="164008" y="377190"/>
                    <a:pt x="11608" y="657860"/>
                    <a:pt x="813" y="845820"/>
                  </a:cubicBezTo>
                  <a:cubicBezTo>
                    <a:pt x="-9982" y="1033780"/>
                    <a:pt x="88443" y="1239520"/>
                    <a:pt x="187503" y="1363980"/>
                  </a:cubicBezTo>
                  <a:cubicBezTo>
                    <a:pt x="286563" y="1488440"/>
                    <a:pt x="452933" y="1416050"/>
                    <a:pt x="595173" y="1592580"/>
                  </a:cubicBezTo>
                  <a:cubicBezTo>
                    <a:pt x="737413" y="1769110"/>
                    <a:pt x="889178" y="2096135"/>
                    <a:pt x="1040943" y="2423160"/>
                  </a:cubicBezTo>
                </a:path>
              </a:pathLst>
            </a:custGeom>
            <a:noFill/>
            <a:ln w="57150"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347210" y="2751550"/>
              <a:ext cx="1855470" cy="917480"/>
            </a:xfrm>
            <a:custGeom>
              <a:avLst/>
              <a:gdLst>
                <a:gd name="connsiteX0" fmla="*/ 0 w 1855470"/>
                <a:gd name="connsiteY0" fmla="*/ 10700 h 917480"/>
                <a:gd name="connsiteX1" fmla="*/ 659130 w 1855470"/>
                <a:gd name="connsiteY1" fmla="*/ 64040 h 917480"/>
                <a:gd name="connsiteX2" fmla="*/ 1432560 w 1855470"/>
                <a:gd name="connsiteY2" fmla="*/ 498380 h 917480"/>
                <a:gd name="connsiteX3" fmla="*/ 1855470 w 1855470"/>
                <a:gd name="connsiteY3" fmla="*/ 917480 h 91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5470" h="917480">
                  <a:moveTo>
                    <a:pt x="0" y="10700"/>
                  </a:moveTo>
                  <a:cubicBezTo>
                    <a:pt x="210185" y="-3270"/>
                    <a:pt x="420370" y="-17240"/>
                    <a:pt x="659130" y="64040"/>
                  </a:cubicBezTo>
                  <a:cubicBezTo>
                    <a:pt x="897890" y="145320"/>
                    <a:pt x="1233170" y="356140"/>
                    <a:pt x="1432560" y="498380"/>
                  </a:cubicBezTo>
                  <a:cubicBezTo>
                    <a:pt x="1631950" y="640620"/>
                    <a:pt x="1743710" y="779050"/>
                    <a:pt x="1855470" y="917480"/>
                  </a:cubicBezTo>
                </a:path>
              </a:pathLst>
            </a:custGeom>
            <a:noFill/>
            <a:ln w="57150"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347210" y="2665832"/>
              <a:ext cx="2960370" cy="435508"/>
            </a:xfrm>
            <a:custGeom>
              <a:avLst/>
              <a:gdLst>
                <a:gd name="connsiteX0" fmla="*/ 0 w 2960370"/>
                <a:gd name="connsiteY0" fmla="*/ 69748 h 435508"/>
                <a:gd name="connsiteX1" fmla="*/ 1036320 w 2960370"/>
                <a:gd name="connsiteY1" fmla="*/ 4978 h 435508"/>
                <a:gd name="connsiteX2" fmla="*/ 2240280 w 2960370"/>
                <a:gd name="connsiteY2" fmla="*/ 187858 h 435508"/>
                <a:gd name="connsiteX3" fmla="*/ 2960370 w 2960370"/>
                <a:gd name="connsiteY3" fmla="*/ 435508 h 435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370" h="435508">
                  <a:moveTo>
                    <a:pt x="0" y="69748"/>
                  </a:moveTo>
                  <a:cubicBezTo>
                    <a:pt x="331470" y="27520"/>
                    <a:pt x="662940" y="-14707"/>
                    <a:pt x="1036320" y="4978"/>
                  </a:cubicBezTo>
                  <a:cubicBezTo>
                    <a:pt x="1409700" y="24663"/>
                    <a:pt x="1919605" y="116103"/>
                    <a:pt x="2240280" y="187858"/>
                  </a:cubicBezTo>
                  <a:cubicBezTo>
                    <a:pt x="2560955" y="259613"/>
                    <a:pt x="2960370" y="435508"/>
                    <a:pt x="2960370" y="435508"/>
                  </a:cubicBezTo>
                </a:path>
              </a:pathLst>
            </a:custGeom>
            <a:noFill/>
            <a:ln w="57150"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6741190" y="4183380"/>
              <a:ext cx="516860" cy="994410"/>
            </a:xfrm>
            <a:custGeom>
              <a:avLst/>
              <a:gdLst>
                <a:gd name="connsiteX0" fmla="*/ 516860 w 516860"/>
                <a:gd name="connsiteY0" fmla="*/ 994410 h 994410"/>
                <a:gd name="connsiteX1" fmla="*/ 10130 w 516860"/>
                <a:gd name="connsiteY1" fmla="*/ 582930 h 994410"/>
                <a:gd name="connsiteX2" fmla="*/ 227300 w 516860"/>
                <a:gd name="connsiteY2" fmla="*/ 0 h 994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6860" h="994410">
                  <a:moveTo>
                    <a:pt x="516860" y="994410"/>
                  </a:moveTo>
                  <a:cubicBezTo>
                    <a:pt x="287625" y="871537"/>
                    <a:pt x="58390" y="748665"/>
                    <a:pt x="10130" y="582930"/>
                  </a:cubicBezTo>
                  <a:cubicBezTo>
                    <a:pt x="-38130" y="417195"/>
                    <a:pt x="94585" y="208597"/>
                    <a:pt x="227300" y="0"/>
                  </a:cubicBezTo>
                </a:path>
              </a:pathLst>
            </a:custGeom>
            <a:noFill/>
            <a:ln w="57150"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972300" y="3896559"/>
              <a:ext cx="1581642" cy="1296471"/>
            </a:xfrm>
            <a:custGeom>
              <a:avLst/>
              <a:gdLst>
                <a:gd name="connsiteX0" fmla="*/ 1207770 w 1581642"/>
                <a:gd name="connsiteY0" fmla="*/ 1296471 h 1296471"/>
                <a:gd name="connsiteX1" fmla="*/ 1520190 w 1581642"/>
                <a:gd name="connsiteY1" fmla="*/ 1048821 h 1296471"/>
                <a:gd name="connsiteX2" fmla="*/ 1539240 w 1581642"/>
                <a:gd name="connsiteY2" fmla="*/ 443031 h 1296471"/>
                <a:gd name="connsiteX3" fmla="*/ 1059180 w 1581642"/>
                <a:gd name="connsiteY3" fmla="*/ 50601 h 1296471"/>
                <a:gd name="connsiteX4" fmla="*/ 407670 w 1581642"/>
                <a:gd name="connsiteY4" fmla="*/ 27741 h 1296471"/>
                <a:gd name="connsiteX5" fmla="*/ 0 w 1581642"/>
                <a:gd name="connsiteY5" fmla="*/ 260151 h 1296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1642" h="1296471">
                  <a:moveTo>
                    <a:pt x="1207770" y="1296471"/>
                  </a:moveTo>
                  <a:cubicBezTo>
                    <a:pt x="1336357" y="1243766"/>
                    <a:pt x="1464945" y="1191061"/>
                    <a:pt x="1520190" y="1048821"/>
                  </a:cubicBezTo>
                  <a:cubicBezTo>
                    <a:pt x="1575435" y="906581"/>
                    <a:pt x="1616075" y="609401"/>
                    <a:pt x="1539240" y="443031"/>
                  </a:cubicBezTo>
                  <a:cubicBezTo>
                    <a:pt x="1462405" y="276661"/>
                    <a:pt x="1247775" y="119816"/>
                    <a:pt x="1059180" y="50601"/>
                  </a:cubicBezTo>
                  <a:cubicBezTo>
                    <a:pt x="870585" y="-18614"/>
                    <a:pt x="584200" y="-7184"/>
                    <a:pt x="407670" y="27741"/>
                  </a:cubicBezTo>
                  <a:cubicBezTo>
                    <a:pt x="231140" y="62666"/>
                    <a:pt x="115570" y="161408"/>
                    <a:pt x="0" y="260151"/>
                  </a:cubicBezTo>
                </a:path>
              </a:pathLst>
            </a:custGeom>
            <a:noFill/>
            <a:ln w="57150"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465070" y="2773680"/>
              <a:ext cx="1855470" cy="293370"/>
            </a:xfrm>
            <a:custGeom>
              <a:avLst/>
              <a:gdLst>
                <a:gd name="connsiteX0" fmla="*/ 0 w 1855470"/>
                <a:gd name="connsiteY0" fmla="*/ 293370 h 293370"/>
                <a:gd name="connsiteX1" fmla="*/ 689610 w 1855470"/>
                <a:gd name="connsiteY1" fmla="*/ 102870 h 293370"/>
                <a:gd name="connsiteX2" fmla="*/ 1855470 w 1855470"/>
                <a:gd name="connsiteY2" fmla="*/ 0 h 2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55470" h="293370">
                  <a:moveTo>
                    <a:pt x="0" y="293370"/>
                  </a:moveTo>
                  <a:cubicBezTo>
                    <a:pt x="190182" y="222567"/>
                    <a:pt x="380365" y="151765"/>
                    <a:pt x="689610" y="102870"/>
                  </a:cubicBezTo>
                  <a:cubicBezTo>
                    <a:pt x="998855" y="53975"/>
                    <a:pt x="1427162" y="26987"/>
                    <a:pt x="1855470" y="0"/>
                  </a:cubicBezTo>
                </a:path>
              </a:pathLst>
            </a:custGeom>
            <a:noFill/>
            <a:ln w="57150"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207770" y="2574047"/>
              <a:ext cx="1261110" cy="489193"/>
            </a:xfrm>
            <a:custGeom>
              <a:avLst/>
              <a:gdLst>
                <a:gd name="connsiteX0" fmla="*/ 1261110 w 1261110"/>
                <a:gd name="connsiteY0" fmla="*/ 489193 h 489193"/>
                <a:gd name="connsiteX1" fmla="*/ 689610 w 1261110"/>
                <a:gd name="connsiteY1" fmla="*/ 1513 h 489193"/>
                <a:gd name="connsiteX2" fmla="*/ 0 w 1261110"/>
                <a:gd name="connsiteY2" fmla="*/ 325363 h 489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1110" h="489193">
                  <a:moveTo>
                    <a:pt x="1261110" y="489193"/>
                  </a:moveTo>
                  <a:cubicBezTo>
                    <a:pt x="1080452" y="259005"/>
                    <a:pt x="899795" y="28818"/>
                    <a:pt x="689610" y="1513"/>
                  </a:cubicBezTo>
                  <a:cubicBezTo>
                    <a:pt x="479425" y="-25792"/>
                    <a:pt x="0" y="325363"/>
                    <a:pt x="0" y="325363"/>
                  </a:cubicBezTo>
                </a:path>
              </a:pathLst>
            </a:custGeom>
            <a:noFill/>
            <a:ln w="57150"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8191500" y="4274820"/>
              <a:ext cx="952500" cy="941070"/>
            </a:xfrm>
            <a:custGeom>
              <a:avLst/>
              <a:gdLst>
                <a:gd name="connsiteX0" fmla="*/ 0 w 952500"/>
                <a:gd name="connsiteY0" fmla="*/ 941070 h 941070"/>
                <a:gd name="connsiteX1" fmla="*/ 434340 w 952500"/>
                <a:gd name="connsiteY1" fmla="*/ 781050 h 941070"/>
                <a:gd name="connsiteX2" fmla="*/ 952500 w 952500"/>
                <a:gd name="connsiteY2" fmla="*/ 0 h 94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0" h="941070">
                  <a:moveTo>
                    <a:pt x="0" y="941070"/>
                  </a:moveTo>
                  <a:cubicBezTo>
                    <a:pt x="137795" y="939482"/>
                    <a:pt x="275590" y="937895"/>
                    <a:pt x="434340" y="781050"/>
                  </a:cubicBezTo>
                  <a:cubicBezTo>
                    <a:pt x="593090" y="624205"/>
                    <a:pt x="772795" y="312102"/>
                    <a:pt x="952500" y="0"/>
                  </a:cubicBezTo>
                </a:path>
              </a:pathLst>
            </a:custGeom>
            <a:noFill/>
            <a:ln w="57150"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1910" y="2922270"/>
              <a:ext cx="1162050" cy="1318260"/>
            </a:xfrm>
            <a:custGeom>
              <a:avLst/>
              <a:gdLst>
                <a:gd name="connsiteX0" fmla="*/ 1162050 w 1162050"/>
                <a:gd name="connsiteY0" fmla="*/ 0 h 1318260"/>
                <a:gd name="connsiteX1" fmla="*/ 647700 w 1162050"/>
                <a:gd name="connsiteY1" fmla="*/ 266700 h 1318260"/>
                <a:gd name="connsiteX2" fmla="*/ 0 w 1162050"/>
                <a:gd name="connsiteY2" fmla="*/ 1318260 h 1318260"/>
                <a:gd name="connsiteX3" fmla="*/ 0 w 1162050"/>
                <a:gd name="connsiteY3" fmla="*/ 1318260 h 1318260"/>
                <a:gd name="connsiteX4" fmla="*/ 3810 w 1162050"/>
                <a:gd name="connsiteY4" fmla="*/ 1318260 h 131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2050" h="1318260">
                  <a:moveTo>
                    <a:pt x="1162050" y="0"/>
                  </a:moveTo>
                  <a:cubicBezTo>
                    <a:pt x="1001712" y="23495"/>
                    <a:pt x="841375" y="46990"/>
                    <a:pt x="647700" y="266700"/>
                  </a:cubicBezTo>
                  <a:cubicBezTo>
                    <a:pt x="454025" y="486410"/>
                    <a:pt x="0" y="1318260"/>
                    <a:pt x="0" y="1318260"/>
                  </a:cubicBezTo>
                  <a:lnTo>
                    <a:pt x="0" y="1318260"/>
                  </a:lnTo>
                  <a:lnTo>
                    <a:pt x="3810" y="1318260"/>
                  </a:lnTo>
                </a:path>
              </a:pathLst>
            </a:custGeom>
            <a:noFill/>
            <a:ln w="57150"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0480" y="2871667"/>
              <a:ext cx="1154430" cy="302063"/>
            </a:xfrm>
            <a:custGeom>
              <a:avLst/>
              <a:gdLst>
                <a:gd name="connsiteX0" fmla="*/ 1154430 w 1154430"/>
                <a:gd name="connsiteY0" fmla="*/ 16313 h 302063"/>
                <a:gd name="connsiteX1" fmla="*/ 537210 w 1154430"/>
                <a:gd name="connsiteY1" fmla="*/ 31553 h 302063"/>
                <a:gd name="connsiteX2" fmla="*/ 0 w 1154430"/>
                <a:gd name="connsiteY2" fmla="*/ 302063 h 30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4430" h="302063">
                  <a:moveTo>
                    <a:pt x="1154430" y="16313"/>
                  </a:moveTo>
                  <a:cubicBezTo>
                    <a:pt x="942022" y="120"/>
                    <a:pt x="729615" y="-16072"/>
                    <a:pt x="537210" y="31553"/>
                  </a:cubicBezTo>
                  <a:cubicBezTo>
                    <a:pt x="344805" y="79178"/>
                    <a:pt x="172402" y="190620"/>
                    <a:pt x="0" y="302063"/>
                  </a:cubicBezTo>
                </a:path>
              </a:pathLst>
            </a:custGeom>
            <a:noFill/>
            <a:ln w="57150"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6976110" y="3029477"/>
              <a:ext cx="2171700" cy="1092943"/>
            </a:xfrm>
            <a:custGeom>
              <a:avLst/>
              <a:gdLst>
                <a:gd name="connsiteX0" fmla="*/ 2171700 w 2171700"/>
                <a:gd name="connsiteY0" fmla="*/ 14713 h 1092943"/>
                <a:gd name="connsiteX1" fmla="*/ 1626870 w 2171700"/>
                <a:gd name="connsiteY1" fmla="*/ 18523 h 1092943"/>
                <a:gd name="connsiteX2" fmla="*/ 990600 w 2171700"/>
                <a:gd name="connsiteY2" fmla="*/ 197593 h 1092943"/>
                <a:gd name="connsiteX3" fmla="*/ 441960 w 2171700"/>
                <a:gd name="connsiteY3" fmla="*/ 559543 h 1092943"/>
                <a:gd name="connsiteX4" fmla="*/ 0 w 2171700"/>
                <a:gd name="connsiteY4" fmla="*/ 1092943 h 109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1700" h="1092943">
                  <a:moveTo>
                    <a:pt x="2171700" y="14713"/>
                  </a:moveTo>
                  <a:cubicBezTo>
                    <a:pt x="1997710" y="1378"/>
                    <a:pt x="1823720" y="-11957"/>
                    <a:pt x="1626870" y="18523"/>
                  </a:cubicBezTo>
                  <a:cubicBezTo>
                    <a:pt x="1430020" y="49003"/>
                    <a:pt x="1188085" y="107423"/>
                    <a:pt x="990600" y="197593"/>
                  </a:cubicBezTo>
                  <a:cubicBezTo>
                    <a:pt x="793115" y="287763"/>
                    <a:pt x="607060" y="410318"/>
                    <a:pt x="441960" y="559543"/>
                  </a:cubicBezTo>
                  <a:cubicBezTo>
                    <a:pt x="276860" y="708768"/>
                    <a:pt x="138430" y="900855"/>
                    <a:pt x="0" y="1092943"/>
                  </a:cubicBezTo>
                </a:path>
              </a:pathLst>
            </a:custGeom>
            <a:noFill/>
            <a:ln w="57150"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68064" y="2457724"/>
              <a:ext cx="11721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US$.1M/Year</a:t>
              </a:r>
              <a:endParaRPr lang="en-GB" sz="14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22590" y="2242288"/>
              <a:ext cx="11721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US$.1M/Year</a:t>
              </a:r>
              <a:endParaRPr lang="en-GB" sz="14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287279" y="4496249"/>
              <a:ext cx="13180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US$.5-2M/Year</a:t>
              </a:r>
              <a:endParaRPr lang="en-GB" sz="14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676252" y="2442048"/>
              <a:ext cx="13180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US$.5-2M/Year</a:t>
              </a:r>
              <a:endParaRPr lang="en-GB" sz="14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538782" y="4787515"/>
              <a:ext cx="12699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US$1-3M/Year</a:t>
              </a:r>
              <a:endParaRPr lang="en-GB" sz="14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292986" y="4236481"/>
              <a:ext cx="12699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US$1-2M/Year</a:t>
              </a:r>
              <a:endParaRPr lang="en-GB" sz="14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874037" y="3224927"/>
              <a:ext cx="13661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US$.2-.5M/Year</a:t>
              </a:r>
              <a:endParaRPr lang="en-GB" sz="14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979798" y="5232169"/>
              <a:ext cx="12699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US$1-3M/Year</a:t>
              </a:r>
              <a:endParaRPr lang="en-GB" sz="14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537399" y="3185782"/>
              <a:ext cx="12699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US$1-3M/Year</a:t>
              </a:r>
              <a:endParaRPr lang="en-GB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972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 Science Data Network</a:t>
            </a:r>
            <a:endParaRPr lang="en-GB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990467"/>
              </p:ext>
            </p:extLst>
          </p:nvPr>
        </p:nvGraphicFramePr>
        <p:xfrm>
          <a:off x="1081881" y="1163716"/>
          <a:ext cx="6980238" cy="554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r:id="rId3" imgW="23768997" imgH="18803610" progId="Visio.Drawing.11">
                  <p:embed/>
                </p:oleObj>
              </mc:Choice>
              <mc:Fallback>
                <p:oleObj r:id="rId3" imgW="23768997" imgH="1880361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881" y="1163716"/>
                        <a:ext cx="6980238" cy="554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8006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75" y="274638"/>
            <a:ext cx="6931325" cy="652462"/>
          </a:xfrm>
        </p:spPr>
        <p:txBody>
          <a:bodyPr/>
          <a:lstStyle/>
          <a:p>
            <a:r>
              <a:rPr lang="en-GB" sz="3200" dirty="0" smtClean="0"/>
              <a:t>Non Science Data Network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934" y="2101237"/>
            <a:ext cx="6615578" cy="4582591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0" y="1196752"/>
            <a:ext cx="9144000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A </a:t>
            </a:r>
            <a:r>
              <a:rPr lang="en-GB" sz="2400" dirty="0"/>
              <a:t>network infrastructure </a:t>
            </a:r>
            <a:r>
              <a:rPr lang="en-GB" sz="2400" dirty="0" smtClean="0"/>
              <a:t>with resilience – </a:t>
            </a:r>
            <a:r>
              <a:rPr lang="en-GB" sz="2400" dirty="0"/>
              <a:t>given the </a:t>
            </a:r>
            <a:r>
              <a:rPr lang="en-GB" sz="2400" dirty="0" smtClean="0"/>
              <a:t>topology.</a:t>
            </a:r>
          </a:p>
          <a:p>
            <a:r>
              <a:rPr lang="en-GB" sz="2400" dirty="0" smtClean="0">
                <a:latin typeface="Arail"/>
              </a:rPr>
              <a:t>The</a:t>
            </a:r>
            <a:r>
              <a:rPr lang="en-GB" sz="2400" dirty="0" smtClean="0"/>
              <a:t> set </a:t>
            </a:r>
            <a:r>
              <a:rPr lang="en-GB" sz="2400" dirty="0"/>
              <a:t>of services </a:t>
            </a:r>
            <a:r>
              <a:rPr lang="en-GB" sz="2400" dirty="0" smtClean="0"/>
              <a:t>include:</a:t>
            </a:r>
          </a:p>
          <a:p>
            <a:pPr lvl="1"/>
            <a:r>
              <a:rPr lang="en-GB" sz="2200" dirty="0" smtClean="0"/>
              <a:t>Control &amp; Monitor</a:t>
            </a:r>
          </a:p>
          <a:p>
            <a:pPr lvl="1"/>
            <a:r>
              <a:rPr lang="en-GB" sz="2200" dirty="0" smtClean="0"/>
              <a:t>Internet access</a:t>
            </a:r>
          </a:p>
          <a:p>
            <a:pPr lvl="1"/>
            <a:r>
              <a:rPr lang="en-GB" sz="2200" dirty="0" smtClean="0"/>
              <a:t>IP phones</a:t>
            </a:r>
          </a:p>
          <a:p>
            <a:pPr lvl="1"/>
            <a:r>
              <a:rPr lang="en-GB" sz="2200" dirty="0" smtClean="0"/>
              <a:t>Security</a:t>
            </a:r>
          </a:p>
          <a:p>
            <a:pPr marL="0" indent="0">
              <a:buNone/>
            </a:pPr>
            <a:r>
              <a:rPr lang="en-GB" sz="2600" dirty="0" smtClean="0"/>
              <a:t> 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01823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CSP-SDP Carrying NSDN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0" y="1183877"/>
            <a:ext cx="9144000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Same approach for Australia and South Africa </a:t>
            </a:r>
          </a:p>
          <a:p>
            <a:r>
              <a:rPr lang="en-GB" sz="2400" dirty="0" smtClean="0"/>
              <a:t>3 separate transponders to give resilience – </a:t>
            </a:r>
            <a:r>
              <a:rPr lang="en-GB" sz="2400" dirty="0"/>
              <a:t>given the </a:t>
            </a:r>
            <a:r>
              <a:rPr lang="en-GB" sz="2400" dirty="0" smtClean="0"/>
              <a:t>topology.</a:t>
            </a:r>
          </a:p>
          <a:p>
            <a:pPr lvl="1"/>
            <a:r>
              <a:rPr lang="en-GB" sz="2000" dirty="0" smtClean="0"/>
              <a:t>2 </a:t>
            </a:r>
            <a:r>
              <a:rPr lang="el-GR" sz="2000" dirty="0" smtClean="0"/>
              <a:t>λ</a:t>
            </a:r>
            <a:r>
              <a:rPr lang="en-GB" sz="2000" dirty="0" smtClean="0"/>
              <a:t> with a 10GE on each direct from core to SDP location</a:t>
            </a:r>
          </a:p>
          <a:p>
            <a:pPr lvl="1"/>
            <a:r>
              <a:rPr lang="en-GB" sz="2000" dirty="0" smtClean="0"/>
              <a:t>1 fibre from core to EOC then EOC to SDP location with 2 10 GE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2785788"/>
            <a:ext cx="8820472" cy="40588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6056" y="2789697"/>
            <a:ext cx="693010" cy="3512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Perth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079505" y="3137059"/>
            <a:ext cx="1208408" cy="3512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Cape Town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554593" y="6102065"/>
            <a:ext cx="1125052" cy="3512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Geraldton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483768" y="6453336"/>
            <a:ext cx="1445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Klerefontein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489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LINFRA - </a:t>
            </a:r>
            <a:r>
              <a:rPr lang="en-GB" sz="3200" dirty="0" smtClean="0">
                <a:solidFill>
                  <a:schemeClr val="bg1"/>
                </a:solidFill>
              </a:rPr>
              <a:t>cable routing to CPF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135" y="1405610"/>
            <a:ext cx="2859779" cy="30380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8414" y="1765446"/>
            <a:ext cx="2730112" cy="27700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993" y="1816965"/>
            <a:ext cx="2948923" cy="257993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 flipV="1">
            <a:off x="5786773" y="1765446"/>
            <a:ext cx="1808392" cy="879121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786773" y="2804365"/>
            <a:ext cx="1808392" cy="1731146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519704" y="2671200"/>
            <a:ext cx="150921" cy="14204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88806" y="1380829"/>
            <a:ext cx="2241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Australia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SKA1-Low Outer array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10597" y="3889180"/>
            <a:ext cx="22050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Africa</a:t>
            </a:r>
          </a:p>
          <a:p>
            <a:pPr algn="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SKA1-Mid Inner Array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91780" y="3786963"/>
            <a:ext cx="22522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Africa</a:t>
            </a:r>
          </a:p>
          <a:p>
            <a:pPr algn="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SKA1-Mid Outer Array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44" y="4635198"/>
            <a:ext cx="3059359" cy="18632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031" y="4545134"/>
            <a:ext cx="3234969" cy="197453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095975" y="1220944"/>
            <a:ext cx="4296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Cable route distance optimised examples</a:t>
            </a:r>
            <a:endParaRPr lang="en-GB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8165" y="4622991"/>
            <a:ext cx="2434993" cy="157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1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3200" dirty="0" smtClean="0"/>
              <a:t>SKA1 MID Spiral Remote Station Fibre Options</a:t>
            </a:r>
            <a:endParaRPr lang="en-ZA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0"/>
          </p:nvPr>
        </p:nvSpPr>
        <p:spPr>
          <a:xfrm>
            <a:off x="61872" y="1278456"/>
            <a:ext cx="4609716" cy="5472113"/>
          </a:xfrm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ZA" b="1" dirty="0" smtClean="0"/>
              <a:t>Overhead Fibre on Powerline</a:t>
            </a:r>
          </a:p>
          <a:p>
            <a:r>
              <a:rPr lang="en-ZA" dirty="0" smtClean="0"/>
              <a:t>Total Fibre Length          – 453 km</a:t>
            </a:r>
          </a:p>
          <a:p>
            <a:r>
              <a:rPr lang="en-ZA" dirty="0" smtClean="0"/>
              <a:t>Average length/spiral    – 151 km</a:t>
            </a:r>
          </a:p>
          <a:p>
            <a:r>
              <a:rPr lang="en-ZA" dirty="0" smtClean="0"/>
              <a:t>SADT trench req.             -      0 km</a:t>
            </a:r>
          </a:p>
          <a:p>
            <a:r>
              <a:rPr lang="en-ZA" dirty="0" smtClean="0"/>
              <a:t>Shared INFRA trench  -  ± 214 km</a:t>
            </a:r>
          </a:p>
          <a:p>
            <a:r>
              <a:rPr lang="en-ZA" dirty="0" smtClean="0"/>
              <a:t>Could save around €10 Million (full powerline implementation costs to be assessed)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ZA" dirty="0"/>
          </a:p>
          <a:p>
            <a:pPr marL="0" indent="0">
              <a:buNone/>
            </a:pPr>
            <a:r>
              <a:rPr lang="en-ZA" dirty="0" smtClean="0"/>
              <a:t>Pros / Cons:</a:t>
            </a:r>
          </a:p>
          <a:p>
            <a:r>
              <a:rPr lang="en-ZA" dirty="0" smtClean="0"/>
              <a:t>Fibre exposed to temperature changes / weather conditions</a:t>
            </a:r>
          </a:p>
          <a:p>
            <a:r>
              <a:rPr lang="en-ZA" dirty="0" smtClean="0"/>
              <a:t>Lower fibre losses  -  require 2 repeater shelters per line</a:t>
            </a:r>
          </a:p>
          <a:p>
            <a:r>
              <a:rPr lang="en-ZA" dirty="0" smtClean="0"/>
              <a:t>On same servitude as powerline – no additional legal wayleave costs</a:t>
            </a:r>
          </a:p>
          <a:p>
            <a:r>
              <a:rPr lang="en-ZA" dirty="0" smtClean="0"/>
              <a:t>Easier maintenance access – same as per current Long Haul fibre access to site</a:t>
            </a:r>
          </a:p>
          <a:p>
            <a:endParaRPr lang="en-ZA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671588" y="1278456"/>
            <a:ext cx="4399984" cy="5472113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ZA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Buried Duct Fibre</a:t>
            </a:r>
          </a:p>
          <a:p>
            <a:r>
              <a:rPr lang="en-ZA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fibre length         – 732 km</a:t>
            </a:r>
          </a:p>
          <a:p>
            <a:r>
              <a:rPr lang="en-ZA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length/spiral – 244 km</a:t>
            </a:r>
          </a:p>
          <a:p>
            <a:r>
              <a:rPr lang="en-ZA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SADT trench req.         – 680 km</a:t>
            </a:r>
          </a:p>
          <a:p>
            <a:r>
              <a:rPr lang="en-ZA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INFRA trench  - ± 52 km</a:t>
            </a:r>
          </a:p>
          <a:p>
            <a:r>
              <a:rPr lang="en-ZA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costly option</a:t>
            </a:r>
          </a:p>
          <a:p>
            <a:pPr marL="0" indent="0">
              <a:lnSpc>
                <a:spcPct val="160000"/>
              </a:lnSpc>
              <a:spcBef>
                <a:spcPts val="2400"/>
              </a:spcBef>
              <a:buNone/>
            </a:pPr>
            <a:r>
              <a:rPr lang="en-ZA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 / Cons:</a:t>
            </a:r>
          </a:p>
          <a:p>
            <a:r>
              <a:rPr lang="en-ZA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fibre stability / not exposed to daily temperature and wind/vibration effects</a:t>
            </a:r>
          </a:p>
          <a:p>
            <a:r>
              <a:rPr lang="en-ZA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risk of physical damage?</a:t>
            </a:r>
          </a:p>
          <a:p>
            <a:r>
              <a:rPr lang="en-ZA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Fibre loss require 3 repeater shelters per spiral</a:t>
            </a:r>
          </a:p>
          <a:p>
            <a:r>
              <a:rPr lang="en-ZA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Minimal fibre effect on SAT / STFR Timing systems</a:t>
            </a:r>
          </a:p>
          <a:p>
            <a:endParaRPr lang="en-ZA" sz="2000" dirty="0" smtClean="0"/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7164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Network Architecture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72981" y="5196688"/>
            <a:ext cx="8172255" cy="1511929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Reach of optics ~ 80km</a:t>
            </a:r>
          </a:p>
          <a:p>
            <a:r>
              <a:rPr lang="en-GB" dirty="0" smtClean="0"/>
              <a:t>Amplify or regenerate DDBH, NSDN, STFR, WR</a:t>
            </a:r>
          </a:p>
          <a:p>
            <a:r>
              <a:rPr lang="en-GB" dirty="0" smtClean="0"/>
              <a:t>Dedicated shelters along spiral arms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593410"/>
            <a:ext cx="4132580" cy="3410585"/>
          </a:xfrm>
          <a:prstGeom prst="rect">
            <a:avLst/>
          </a:prstGeom>
          <a:ln w="3175">
            <a:solidFill>
              <a:schemeClr val="tx1"/>
            </a:solidFill>
          </a:ln>
          <a:effectLst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503340"/>
              </p:ext>
            </p:extLst>
          </p:nvPr>
        </p:nvGraphicFramePr>
        <p:xfrm>
          <a:off x="4275137" y="1783533"/>
          <a:ext cx="4868863" cy="276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r:id="rId4" imgW="8401134" imgH="4800600" progId="Visio.Drawing.11">
                  <p:embed/>
                </p:oleObj>
              </mc:Choice>
              <mc:Fallback>
                <p:oleObj r:id="rId4" imgW="8401134" imgH="480060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5137" y="1783533"/>
                        <a:ext cx="4868863" cy="276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9571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SADT summary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340768"/>
            <a:ext cx="242245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Science Data 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GB" sz="2400" dirty="0" smtClean="0">
                <a:solidFill>
                  <a:prstClr val="black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DDBH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GB" sz="2400" dirty="0" smtClean="0">
                <a:solidFill>
                  <a:prstClr val="black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CSP-SDP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GB" sz="2400" dirty="0" smtClean="0">
                <a:solidFill>
                  <a:prstClr val="black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SDP to world</a:t>
            </a:r>
            <a:endParaRPr lang="en-GB" sz="2400" dirty="0">
              <a:solidFill>
                <a:prstClr val="black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1340768"/>
            <a:ext cx="272382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Sync &amp; Timing</a:t>
            </a:r>
            <a:endParaRPr lang="en-GB" sz="2400" dirty="0" smtClean="0">
              <a:solidFill>
                <a:prstClr val="black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GB" sz="2400" dirty="0" smtClean="0">
                <a:solidFill>
                  <a:prstClr val="black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Clock ensemble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GB" sz="2400" dirty="0" smtClean="0">
                <a:solidFill>
                  <a:prstClr val="black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Freq. &amp; Phase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GB" sz="2400" dirty="0" smtClean="0">
                <a:solidFill>
                  <a:prstClr val="black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UTC time</a:t>
            </a:r>
            <a:endParaRPr lang="en-GB" sz="2400" dirty="0">
              <a:solidFill>
                <a:prstClr val="black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70539" y="1340768"/>
            <a:ext cx="320312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Non-Science Data 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GB" sz="2400" dirty="0" smtClean="0">
                <a:solidFill>
                  <a:prstClr val="black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Control &amp; Monitor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GB" sz="2400" dirty="0" smtClean="0">
                <a:solidFill>
                  <a:prstClr val="black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Alarms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GB" sz="2400" dirty="0" smtClean="0">
                <a:solidFill>
                  <a:prstClr val="black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Internet, VoIP</a:t>
            </a:r>
            <a:endParaRPr lang="en-GB" sz="2400" dirty="0">
              <a:solidFill>
                <a:prstClr val="black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894" y="3128642"/>
            <a:ext cx="868462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“Spanning” Tasks</a:t>
            </a:r>
            <a:r>
              <a:rPr lang="en-GB" sz="2800" dirty="0" smtClean="0">
                <a:solidFill>
                  <a:srgbClr val="C0504D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GB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prstClr val="black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Network Architecture; Network Manager;</a:t>
            </a:r>
          </a:p>
          <a:p>
            <a:pPr algn="ctr" defTabSz="914400"/>
            <a:r>
              <a:rPr lang="en-GB" sz="2400" dirty="0" smtClean="0">
                <a:solidFill>
                  <a:prstClr val="black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Local Infrastructure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34034" y="3933056"/>
            <a:ext cx="7413581" cy="2664296"/>
            <a:chOff x="834034" y="3861048"/>
            <a:chExt cx="7413581" cy="266429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7105"/>
            <a:stretch/>
          </p:blipFill>
          <p:spPr bwMode="auto">
            <a:xfrm>
              <a:off x="834034" y="3861048"/>
              <a:ext cx="7413581" cy="2664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6333178" y="4443386"/>
              <a:ext cx="65671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85876" y="4443386"/>
              <a:ext cx="722385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384151" y="4415046"/>
              <a:ext cx="7497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GB" sz="1600" b="1" dirty="0" smtClean="0">
                  <a:solidFill>
                    <a:srgbClr val="00B050"/>
                  </a:solidFill>
                </a:rPr>
                <a:t>NSDN</a:t>
              </a:r>
              <a:endParaRPr lang="en-GB" sz="1600" b="1" dirty="0">
                <a:solidFill>
                  <a:srgbClr val="00B05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56892" y="4415046"/>
              <a:ext cx="65671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66464" y="4397361"/>
              <a:ext cx="6815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GB" sz="1600" b="1" dirty="0" smtClean="0">
                  <a:solidFill>
                    <a:srgbClr val="00B050"/>
                  </a:solidFill>
                </a:rPr>
                <a:t>NSDN</a:t>
              </a:r>
              <a:endParaRPr lang="en-GB" sz="1600" b="1" dirty="0">
                <a:solidFill>
                  <a:srgbClr val="00B05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44450" y="4390013"/>
              <a:ext cx="6815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GB" sz="1600" b="1" dirty="0" smtClean="0">
                  <a:solidFill>
                    <a:srgbClr val="00B050"/>
                  </a:solidFill>
                </a:rPr>
                <a:t>NSDN</a:t>
              </a:r>
              <a:endParaRPr lang="en-GB" sz="1600" b="1" dirty="0">
                <a:solidFill>
                  <a:srgbClr val="00B05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397604" y="4076386"/>
              <a:ext cx="65671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76158" y="4041796"/>
              <a:ext cx="8996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GB" sz="1600" b="1" dirty="0" smtClean="0">
                  <a:solidFill>
                    <a:srgbClr val="FF0000"/>
                  </a:solidFill>
                </a:rPr>
                <a:t>CSP-SDP</a:t>
              </a:r>
              <a:endParaRPr lang="en-GB" sz="1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220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NMGR Functional Architecture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29" y="1180723"/>
            <a:ext cx="7543800" cy="5516563"/>
          </a:xfrm>
        </p:spPr>
      </p:pic>
    </p:spTree>
    <p:extLst>
      <p:ext uri="{BB962C8B-B14F-4D97-AF65-F5344CB8AC3E}">
        <p14:creationId xmlns:p14="http://schemas.microsoft.com/office/powerpoint/2010/main" val="466454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548" y="274638"/>
            <a:ext cx="7576457" cy="652462"/>
          </a:xfrm>
        </p:spPr>
        <p:txBody>
          <a:bodyPr/>
          <a:lstStyle/>
          <a:p>
            <a:r>
              <a:rPr lang="en-GB" sz="3200" dirty="0" smtClean="0"/>
              <a:t>SAT Overview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494" y="1619182"/>
            <a:ext cx="6822251" cy="484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76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SKA </a:t>
            </a:r>
            <a:r>
              <a:rPr lang="en-GB" sz="3200" dirty="0"/>
              <a:t>Timescale block diagram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4479" y="1040993"/>
            <a:ext cx="5100926" cy="565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72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STFR – ASKAP field tests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8963" y="1285312"/>
            <a:ext cx="4161569" cy="1019767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Thanks to CSIRO</a:t>
            </a:r>
          </a:p>
          <a:p>
            <a:r>
              <a:rPr lang="en-GB" dirty="0" smtClean="0"/>
              <a:t>UWA Group tests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7270" y="1226379"/>
            <a:ext cx="4585591" cy="2842652"/>
          </a:xfrm>
          <a:prstGeom prst="rect">
            <a:avLst/>
          </a:prstGeom>
        </p:spPr>
      </p:pic>
      <p:pic>
        <p:nvPicPr>
          <p:cNvPr id="5" name="Picture 4" descr="2015-01-13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67270" y="3999121"/>
            <a:ext cx="4590511" cy="2858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988" y="2305080"/>
            <a:ext cx="4254544" cy="46286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42124" y="3985237"/>
            <a:ext cx="2838030" cy="707886"/>
          </a:xfrm>
          <a:prstGeom prst="rect">
            <a:avLst/>
          </a:prstGeom>
          <a:solidFill>
            <a:srgbClr val="595959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Prototype SKA Phase Synchronization System</a:t>
            </a:r>
            <a:endParaRPr lang="en-US" sz="1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349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Overhead </a:t>
            </a:r>
            <a:r>
              <a:rPr lang="en-US" altLang="zh-CN" dirty="0" err="1" smtClean="0"/>
              <a:t>fibre</a:t>
            </a:r>
            <a:r>
              <a:rPr lang="en-US" altLang="zh-CN" dirty="0" smtClean="0"/>
              <a:t> tests</a:t>
            </a:r>
            <a:endParaRPr lang="zh-CN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72981" y="5966234"/>
            <a:ext cx="7761717" cy="823865"/>
          </a:xfrm>
        </p:spPr>
        <p:txBody>
          <a:bodyPr/>
          <a:lstStyle/>
          <a:p>
            <a:r>
              <a:rPr lang="en-GB" dirty="0" smtClean="0"/>
              <a:t>Thanks to SKA-SA</a:t>
            </a:r>
            <a:endParaRPr lang="en-GB" dirty="0"/>
          </a:p>
        </p:txBody>
      </p:sp>
      <p:grpSp>
        <p:nvGrpSpPr>
          <p:cNvPr id="4" name="组合 3"/>
          <p:cNvGrpSpPr>
            <a:grpSpLocks noChangeAspect="1"/>
          </p:cNvGrpSpPr>
          <p:nvPr/>
        </p:nvGrpSpPr>
        <p:grpSpPr>
          <a:xfrm>
            <a:off x="1192897" y="1433325"/>
            <a:ext cx="6758205" cy="4437651"/>
            <a:chOff x="0" y="0"/>
            <a:chExt cx="5252720" cy="3448050"/>
          </a:xfrm>
        </p:grpSpPr>
        <p:pic>
          <p:nvPicPr>
            <p:cNvPr id="5" name="Picture 29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14"/>
            <a:stretch/>
          </p:blipFill>
          <p:spPr bwMode="auto">
            <a:xfrm>
              <a:off x="0" y="0"/>
              <a:ext cx="5252720" cy="34480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6" name="组合 5"/>
            <p:cNvGrpSpPr/>
            <p:nvPr/>
          </p:nvGrpSpPr>
          <p:grpSpPr>
            <a:xfrm>
              <a:off x="8627" y="276045"/>
              <a:ext cx="5126201" cy="2588743"/>
              <a:chOff x="0" y="0"/>
              <a:chExt cx="5126201" cy="2588743"/>
            </a:xfrm>
          </p:grpSpPr>
          <p:sp>
            <p:nvSpPr>
              <p:cNvPr id="7" name="任意多边形 6"/>
              <p:cNvSpPr/>
              <p:nvPr/>
            </p:nvSpPr>
            <p:spPr>
              <a:xfrm>
                <a:off x="362310" y="0"/>
                <a:ext cx="4170657" cy="2367853"/>
              </a:xfrm>
              <a:custGeom>
                <a:avLst/>
                <a:gdLst>
                  <a:gd name="connsiteX0" fmla="*/ 4170657 w 4170657"/>
                  <a:gd name="connsiteY0" fmla="*/ 2179749 h 2381843"/>
                  <a:gd name="connsiteX1" fmla="*/ 3897578 w 4170657"/>
                  <a:gd name="connsiteY1" fmla="*/ 2258362 h 2381843"/>
                  <a:gd name="connsiteX2" fmla="*/ 3703113 w 4170657"/>
                  <a:gd name="connsiteY2" fmla="*/ 2365939 h 2381843"/>
                  <a:gd name="connsiteX3" fmla="*/ 3591399 w 4170657"/>
                  <a:gd name="connsiteY3" fmla="*/ 2353526 h 2381843"/>
                  <a:gd name="connsiteX4" fmla="*/ 3521061 w 4170657"/>
                  <a:gd name="connsiteY4" fmla="*/ 2370076 h 2381843"/>
                  <a:gd name="connsiteX5" fmla="*/ 3334871 w 4170657"/>
                  <a:gd name="connsiteY5" fmla="*/ 2150786 h 2381843"/>
                  <a:gd name="connsiteX6" fmla="*/ 2974903 w 4170657"/>
                  <a:gd name="connsiteY6" fmla="*/ 1931495 h 2381843"/>
                  <a:gd name="connsiteX7" fmla="*/ 2879740 w 4170657"/>
                  <a:gd name="connsiteY7" fmla="*/ 1815644 h 2381843"/>
                  <a:gd name="connsiteX8" fmla="*/ 2842502 w 4170657"/>
                  <a:gd name="connsiteY8" fmla="*/ 1712205 h 2381843"/>
                  <a:gd name="connsiteX9" fmla="*/ 2734925 w 4170657"/>
                  <a:gd name="connsiteY9" fmla="*/ 1658417 h 2381843"/>
                  <a:gd name="connsiteX10" fmla="*/ 2606661 w 4170657"/>
                  <a:gd name="connsiteY10" fmla="*/ 1397751 h 2381843"/>
                  <a:gd name="connsiteX11" fmla="*/ 2163942 w 4170657"/>
                  <a:gd name="connsiteY11" fmla="*/ 1066746 h 2381843"/>
                  <a:gd name="connsiteX12" fmla="*/ 1630197 w 4170657"/>
                  <a:gd name="connsiteY12" fmla="*/ 752292 h 2381843"/>
                  <a:gd name="connsiteX13" fmla="*/ 1427457 w 4170657"/>
                  <a:gd name="connsiteY13" fmla="*/ 317848 h 2381843"/>
                  <a:gd name="connsiteX14" fmla="*/ 1377806 w 4170657"/>
                  <a:gd name="connsiteY14" fmla="*/ 350949 h 2381843"/>
                  <a:gd name="connsiteX15" fmla="*/ 1183341 w 4170657"/>
                  <a:gd name="connsiteY15" fmla="*/ 404737 h 2381843"/>
                  <a:gd name="connsiteX16" fmla="*/ 496507 w 4170657"/>
                  <a:gd name="connsiteY16" fmla="*/ 3394 h 2381843"/>
                  <a:gd name="connsiteX17" fmla="*/ 0 w 4170657"/>
                  <a:gd name="connsiteY17" fmla="*/ 665403 h 2381843"/>
                  <a:gd name="connsiteX0" fmla="*/ 4170657 w 4170657"/>
                  <a:gd name="connsiteY0" fmla="*/ 2178804 h 2380898"/>
                  <a:gd name="connsiteX1" fmla="*/ 3897578 w 4170657"/>
                  <a:gd name="connsiteY1" fmla="*/ 2257417 h 2380898"/>
                  <a:gd name="connsiteX2" fmla="*/ 3703113 w 4170657"/>
                  <a:gd name="connsiteY2" fmla="*/ 2364994 h 2380898"/>
                  <a:gd name="connsiteX3" fmla="*/ 3591399 w 4170657"/>
                  <a:gd name="connsiteY3" fmla="*/ 2352581 h 2380898"/>
                  <a:gd name="connsiteX4" fmla="*/ 3521061 w 4170657"/>
                  <a:gd name="connsiteY4" fmla="*/ 2369131 h 2380898"/>
                  <a:gd name="connsiteX5" fmla="*/ 3334871 w 4170657"/>
                  <a:gd name="connsiteY5" fmla="*/ 2149841 h 2380898"/>
                  <a:gd name="connsiteX6" fmla="*/ 2974903 w 4170657"/>
                  <a:gd name="connsiteY6" fmla="*/ 1930550 h 2380898"/>
                  <a:gd name="connsiteX7" fmla="*/ 2879740 w 4170657"/>
                  <a:gd name="connsiteY7" fmla="*/ 1814699 h 2380898"/>
                  <a:gd name="connsiteX8" fmla="*/ 2842502 w 4170657"/>
                  <a:gd name="connsiteY8" fmla="*/ 1711260 h 2380898"/>
                  <a:gd name="connsiteX9" fmla="*/ 2734925 w 4170657"/>
                  <a:gd name="connsiteY9" fmla="*/ 1657472 h 2380898"/>
                  <a:gd name="connsiteX10" fmla="*/ 2606661 w 4170657"/>
                  <a:gd name="connsiteY10" fmla="*/ 1396806 h 2380898"/>
                  <a:gd name="connsiteX11" fmla="*/ 2163942 w 4170657"/>
                  <a:gd name="connsiteY11" fmla="*/ 1065801 h 2380898"/>
                  <a:gd name="connsiteX12" fmla="*/ 1630197 w 4170657"/>
                  <a:gd name="connsiteY12" fmla="*/ 751347 h 2380898"/>
                  <a:gd name="connsiteX13" fmla="*/ 1427457 w 4170657"/>
                  <a:gd name="connsiteY13" fmla="*/ 316903 h 2380898"/>
                  <a:gd name="connsiteX14" fmla="*/ 1377806 w 4170657"/>
                  <a:gd name="connsiteY14" fmla="*/ 350004 h 2380898"/>
                  <a:gd name="connsiteX15" fmla="*/ 1183341 w 4170657"/>
                  <a:gd name="connsiteY15" fmla="*/ 403792 h 2380898"/>
                  <a:gd name="connsiteX16" fmla="*/ 496507 w 4170657"/>
                  <a:gd name="connsiteY16" fmla="*/ 2449 h 2380898"/>
                  <a:gd name="connsiteX17" fmla="*/ 318639 w 4170657"/>
                  <a:gd name="connsiteY17" fmla="*/ 255648 h 2380898"/>
                  <a:gd name="connsiteX18" fmla="*/ 0 w 4170657"/>
                  <a:gd name="connsiteY18" fmla="*/ 664458 h 2380898"/>
                  <a:gd name="connsiteX0" fmla="*/ 4170657 w 4170657"/>
                  <a:gd name="connsiteY0" fmla="*/ 2178429 h 2380523"/>
                  <a:gd name="connsiteX1" fmla="*/ 3897578 w 4170657"/>
                  <a:gd name="connsiteY1" fmla="*/ 2257042 h 2380523"/>
                  <a:gd name="connsiteX2" fmla="*/ 3703113 w 4170657"/>
                  <a:gd name="connsiteY2" fmla="*/ 2364619 h 2380523"/>
                  <a:gd name="connsiteX3" fmla="*/ 3591399 w 4170657"/>
                  <a:gd name="connsiteY3" fmla="*/ 2352206 h 2380523"/>
                  <a:gd name="connsiteX4" fmla="*/ 3521061 w 4170657"/>
                  <a:gd name="connsiteY4" fmla="*/ 2368756 h 2380523"/>
                  <a:gd name="connsiteX5" fmla="*/ 3334871 w 4170657"/>
                  <a:gd name="connsiteY5" fmla="*/ 2149466 h 2380523"/>
                  <a:gd name="connsiteX6" fmla="*/ 2974903 w 4170657"/>
                  <a:gd name="connsiteY6" fmla="*/ 1930175 h 2380523"/>
                  <a:gd name="connsiteX7" fmla="*/ 2879740 w 4170657"/>
                  <a:gd name="connsiteY7" fmla="*/ 1814324 h 2380523"/>
                  <a:gd name="connsiteX8" fmla="*/ 2842502 w 4170657"/>
                  <a:gd name="connsiteY8" fmla="*/ 1710885 h 2380523"/>
                  <a:gd name="connsiteX9" fmla="*/ 2734925 w 4170657"/>
                  <a:gd name="connsiteY9" fmla="*/ 1657097 h 2380523"/>
                  <a:gd name="connsiteX10" fmla="*/ 2606661 w 4170657"/>
                  <a:gd name="connsiteY10" fmla="*/ 1396431 h 2380523"/>
                  <a:gd name="connsiteX11" fmla="*/ 2163942 w 4170657"/>
                  <a:gd name="connsiteY11" fmla="*/ 1065426 h 2380523"/>
                  <a:gd name="connsiteX12" fmla="*/ 1630197 w 4170657"/>
                  <a:gd name="connsiteY12" fmla="*/ 750972 h 2380523"/>
                  <a:gd name="connsiteX13" fmla="*/ 1427457 w 4170657"/>
                  <a:gd name="connsiteY13" fmla="*/ 316528 h 2380523"/>
                  <a:gd name="connsiteX14" fmla="*/ 1377806 w 4170657"/>
                  <a:gd name="connsiteY14" fmla="*/ 349629 h 2380523"/>
                  <a:gd name="connsiteX15" fmla="*/ 1183341 w 4170657"/>
                  <a:gd name="connsiteY15" fmla="*/ 403417 h 2380523"/>
                  <a:gd name="connsiteX16" fmla="*/ 496507 w 4170657"/>
                  <a:gd name="connsiteY16" fmla="*/ 2074 h 2380523"/>
                  <a:gd name="connsiteX17" fmla="*/ 318639 w 4170657"/>
                  <a:gd name="connsiteY17" fmla="*/ 255273 h 2380523"/>
                  <a:gd name="connsiteX18" fmla="*/ 0 w 4170657"/>
                  <a:gd name="connsiteY18" fmla="*/ 664083 h 2380523"/>
                  <a:gd name="connsiteX0" fmla="*/ 4170657 w 4170657"/>
                  <a:gd name="connsiteY0" fmla="*/ 2176504 h 2378598"/>
                  <a:gd name="connsiteX1" fmla="*/ 3897578 w 4170657"/>
                  <a:gd name="connsiteY1" fmla="*/ 2255117 h 2378598"/>
                  <a:gd name="connsiteX2" fmla="*/ 3703113 w 4170657"/>
                  <a:gd name="connsiteY2" fmla="*/ 2362694 h 2378598"/>
                  <a:gd name="connsiteX3" fmla="*/ 3591399 w 4170657"/>
                  <a:gd name="connsiteY3" fmla="*/ 2350281 h 2378598"/>
                  <a:gd name="connsiteX4" fmla="*/ 3521061 w 4170657"/>
                  <a:gd name="connsiteY4" fmla="*/ 2366831 h 2378598"/>
                  <a:gd name="connsiteX5" fmla="*/ 3334871 w 4170657"/>
                  <a:gd name="connsiteY5" fmla="*/ 2147541 h 2378598"/>
                  <a:gd name="connsiteX6" fmla="*/ 2974903 w 4170657"/>
                  <a:gd name="connsiteY6" fmla="*/ 1928250 h 2378598"/>
                  <a:gd name="connsiteX7" fmla="*/ 2879740 w 4170657"/>
                  <a:gd name="connsiteY7" fmla="*/ 1812399 h 2378598"/>
                  <a:gd name="connsiteX8" fmla="*/ 2842502 w 4170657"/>
                  <a:gd name="connsiteY8" fmla="*/ 1708960 h 2378598"/>
                  <a:gd name="connsiteX9" fmla="*/ 2734925 w 4170657"/>
                  <a:gd name="connsiteY9" fmla="*/ 1655172 h 2378598"/>
                  <a:gd name="connsiteX10" fmla="*/ 2606661 w 4170657"/>
                  <a:gd name="connsiteY10" fmla="*/ 1394506 h 2378598"/>
                  <a:gd name="connsiteX11" fmla="*/ 2163942 w 4170657"/>
                  <a:gd name="connsiteY11" fmla="*/ 1063501 h 2378598"/>
                  <a:gd name="connsiteX12" fmla="*/ 1630197 w 4170657"/>
                  <a:gd name="connsiteY12" fmla="*/ 749047 h 2378598"/>
                  <a:gd name="connsiteX13" fmla="*/ 1427457 w 4170657"/>
                  <a:gd name="connsiteY13" fmla="*/ 314603 h 2378598"/>
                  <a:gd name="connsiteX14" fmla="*/ 1377806 w 4170657"/>
                  <a:gd name="connsiteY14" fmla="*/ 347704 h 2378598"/>
                  <a:gd name="connsiteX15" fmla="*/ 1183341 w 4170657"/>
                  <a:gd name="connsiteY15" fmla="*/ 401492 h 2378598"/>
                  <a:gd name="connsiteX16" fmla="*/ 496507 w 4170657"/>
                  <a:gd name="connsiteY16" fmla="*/ 149 h 2378598"/>
                  <a:gd name="connsiteX17" fmla="*/ 318639 w 4170657"/>
                  <a:gd name="connsiteY17" fmla="*/ 253348 h 2378598"/>
                  <a:gd name="connsiteX18" fmla="*/ 0 w 4170657"/>
                  <a:gd name="connsiteY18" fmla="*/ 662158 h 2378598"/>
                  <a:gd name="connsiteX0" fmla="*/ 4170657 w 4170657"/>
                  <a:gd name="connsiteY0" fmla="*/ 2176504 h 2378598"/>
                  <a:gd name="connsiteX1" fmla="*/ 3897578 w 4170657"/>
                  <a:gd name="connsiteY1" fmla="*/ 2255117 h 2378598"/>
                  <a:gd name="connsiteX2" fmla="*/ 3703113 w 4170657"/>
                  <a:gd name="connsiteY2" fmla="*/ 2362694 h 2378598"/>
                  <a:gd name="connsiteX3" fmla="*/ 3591399 w 4170657"/>
                  <a:gd name="connsiteY3" fmla="*/ 2350281 h 2378598"/>
                  <a:gd name="connsiteX4" fmla="*/ 3521061 w 4170657"/>
                  <a:gd name="connsiteY4" fmla="*/ 2366831 h 2378598"/>
                  <a:gd name="connsiteX5" fmla="*/ 3334871 w 4170657"/>
                  <a:gd name="connsiteY5" fmla="*/ 2147541 h 2378598"/>
                  <a:gd name="connsiteX6" fmla="*/ 2974903 w 4170657"/>
                  <a:gd name="connsiteY6" fmla="*/ 1928250 h 2378598"/>
                  <a:gd name="connsiteX7" fmla="*/ 2879740 w 4170657"/>
                  <a:gd name="connsiteY7" fmla="*/ 1812399 h 2378598"/>
                  <a:gd name="connsiteX8" fmla="*/ 2842502 w 4170657"/>
                  <a:gd name="connsiteY8" fmla="*/ 1708960 h 2378598"/>
                  <a:gd name="connsiteX9" fmla="*/ 2734925 w 4170657"/>
                  <a:gd name="connsiteY9" fmla="*/ 1655172 h 2378598"/>
                  <a:gd name="connsiteX10" fmla="*/ 2606661 w 4170657"/>
                  <a:gd name="connsiteY10" fmla="*/ 1394506 h 2378598"/>
                  <a:gd name="connsiteX11" fmla="*/ 2163942 w 4170657"/>
                  <a:gd name="connsiteY11" fmla="*/ 1063501 h 2378598"/>
                  <a:gd name="connsiteX12" fmla="*/ 1630197 w 4170657"/>
                  <a:gd name="connsiteY12" fmla="*/ 749047 h 2378598"/>
                  <a:gd name="connsiteX13" fmla="*/ 1485392 w 4170657"/>
                  <a:gd name="connsiteY13" fmla="*/ 368403 h 2378598"/>
                  <a:gd name="connsiteX14" fmla="*/ 1377806 w 4170657"/>
                  <a:gd name="connsiteY14" fmla="*/ 347704 h 2378598"/>
                  <a:gd name="connsiteX15" fmla="*/ 1183341 w 4170657"/>
                  <a:gd name="connsiteY15" fmla="*/ 401492 h 2378598"/>
                  <a:gd name="connsiteX16" fmla="*/ 496507 w 4170657"/>
                  <a:gd name="connsiteY16" fmla="*/ 149 h 2378598"/>
                  <a:gd name="connsiteX17" fmla="*/ 318639 w 4170657"/>
                  <a:gd name="connsiteY17" fmla="*/ 253348 h 2378598"/>
                  <a:gd name="connsiteX18" fmla="*/ 0 w 4170657"/>
                  <a:gd name="connsiteY18" fmla="*/ 662158 h 2378598"/>
                  <a:gd name="connsiteX0" fmla="*/ 4170657 w 4170657"/>
                  <a:gd name="connsiteY0" fmla="*/ 2176504 h 2378598"/>
                  <a:gd name="connsiteX1" fmla="*/ 3897578 w 4170657"/>
                  <a:gd name="connsiteY1" fmla="*/ 2255117 h 2378598"/>
                  <a:gd name="connsiteX2" fmla="*/ 3703113 w 4170657"/>
                  <a:gd name="connsiteY2" fmla="*/ 2362694 h 2378598"/>
                  <a:gd name="connsiteX3" fmla="*/ 3591399 w 4170657"/>
                  <a:gd name="connsiteY3" fmla="*/ 2350281 h 2378598"/>
                  <a:gd name="connsiteX4" fmla="*/ 3521061 w 4170657"/>
                  <a:gd name="connsiteY4" fmla="*/ 2366831 h 2378598"/>
                  <a:gd name="connsiteX5" fmla="*/ 3334871 w 4170657"/>
                  <a:gd name="connsiteY5" fmla="*/ 2147541 h 2378598"/>
                  <a:gd name="connsiteX6" fmla="*/ 2974903 w 4170657"/>
                  <a:gd name="connsiteY6" fmla="*/ 1928250 h 2378598"/>
                  <a:gd name="connsiteX7" fmla="*/ 2879740 w 4170657"/>
                  <a:gd name="connsiteY7" fmla="*/ 1812399 h 2378598"/>
                  <a:gd name="connsiteX8" fmla="*/ 2842502 w 4170657"/>
                  <a:gd name="connsiteY8" fmla="*/ 1708960 h 2378598"/>
                  <a:gd name="connsiteX9" fmla="*/ 2734925 w 4170657"/>
                  <a:gd name="connsiteY9" fmla="*/ 1655172 h 2378598"/>
                  <a:gd name="connsiteX10" fmla="*/ 2581833 w 4170657"/>
                  <a:gd name="connsiteY10" fmla="*/ 1402783 h 2378598"/>
                  <a:gd name="connsiteX11" fmla="*/ 2163942 w 4170657"/>
                  <a:gd name="connsiteY11" fmla="*/ 1063501 h 2378598"/>
                  <a:gd name="connsiteX12" fmla="*/ 1630197 w 4170657"/>
                  <a:gd name="connsiteY12" fmla="*/ 749047 h 2378598"/>
                  <a:gd name="connsiteX13" fmla="*/ 1485392 w 4170657"/>
                  <a:gd name="connsiteY13" fmla="*/ 368403 h 2378598"/>
                  <a:gd name="connsiteX14" fmla="*/ 1377806 w 4170657"/>
                  <a:gd name="connsiteY14" fmla="*/ 347704 h 2378598"/>
                  <a:gd name="connsiteX15" fmla="*/ 1183341 w 4170657"/>
                  <a:gd name="connsiteY15" fmla="*/ 401492 h 2378598"/>
                  <a:gd name="connsiteX16" fmla="*/ 496507 w 4170657"/>
                  <a:gd name="connsiteY16" fmla="*/ 149 h 2378598"/>
                  <a:gd name="connsiteX17" fmla="*/ 318639 w 4170657"/>
                  <a:gd name="connsiteY17" fmla="*/ 253348 h 2378598"/>
                  <a:gd name="connsiteX18" fmla="*/ 0 w 4170657"/>
                  <a:gd name="connsiteY18" fmla="*/ 662158 h 2378598"/>
                  <a:gd name="connsiteX0" fmla="*/ 4170657 w 4170657"/>
                  <a:gd name="connsiteY0" fmla="*/ 2176504 h 2367853"/>
                  <a:gd name="connsiteX1" fmla="*/ 3897578 w 4170657"/>
                  <a:gd name="connsiteY1" fmla="*/ 2255117 h 2367853"/>
                  <a:gd name="connsiteX2" fmla="*/ 3703113 w 4170657"/>
                  <a:gd name="connsiteY2" fmla="*/ 2362694 h 2367853"/>
                  <a:gd name="connsiteX3" fmla="*/ 3591399 w 4170657"/>
                  <a:gd name="connsiteY3" fmla="*/ 2350281 h 2367853"/>
                  <a:gd name="connsiteX4" fmla="*/ 3508646 w 4170657"/>
                  <a:gd name="connsiteY4" fmla="*/ 2346139 h 2367853"/>
                  <a:gd name="connsiteX5" fmla="*/ 3334871 w 4170657"/>
                  <a:gd name="connsiteY5" fmla="*/ 2147541 h 2367853"/>
                  <a:gd name="connsiteX6" fmla="*/ 2974903 w 4170657"/>
                  <a:gd name="connsiteY6" fmla="*/ 1928250 h 2367853"/>
                  <a:gd name="connsiteX7" fmla="*/ 2879740 w 4170657"/>
                  <a:gd name="connsiteY7" fmla="*/ 1812399 h 2367853"/>
                  <a:gd name="connsiteX8" fmla="*/ 2842502 w 4170657"/>
                  <a:gd name="connsiteY8" fmla="*/ 1708960 h 2367853"/>
                  <a:gd name="connsiteX9" fmla="*/ 2734925 w 4170657"/>
                  <a:gd name="connsiteY9" fmla="*/ 1655172 h 2367853"/>
                  <a:gd name="connsiteX10" fmla="*/ 2581833 w 4170657"/>
                  <a:gd name="connsiteY10" fmla="*/ 1402783 h 2367853"/>
                  <a:gd name="connsiteX11" fmla="*/ 2163942 w 4170657"/>
                  <a:gd name="connsiteY11" fmla="*/ 1063501 h 2367853"/>
                  <a:gd name="connsiteX12" fmla="*/ 1630197 w 4170657"/>
                  <a:gd name="connsiteY12" fmla="*/ 749047 h 2367853"/>
                  <a:gd name="connsiteX13" fmla="*/ 1485392 w 4170657"/>
                  <a:gd name="connsiteY13" fmla="*/ 368403 h 2367853"/>
                  <a:gd name="connsiteX14" fmla="*/ 1377806 w 4170657"/>
                  <a:gd name="connsiteY14" fmla="*/ 347704 h 2367853"/>
                  <a:gd name="connsiteX15" fmla="*/ 1183341 w 4170657"/>
                  <a:gd name="connsiteY15" fmla="*/ 401492 h 2367853"/>
                  <a:gd name="connsiteX16" fmla="*/ 496507 w 4170657"/>
                  <a:gd name="connsiteY16" fmla="*/ 149 h 2367853"/>
                  <a:gd name="connsiteX17" fmla="*/ 318639 w 4170657"/>
                  <a:gd name="connsiteY17" fmla="*/ 253348 h 2367853"/>
                  <a:gd name="connsiteX18" fmla="*/ 0 w 4170657"/>
                  <a:gd name="connsiteY18" fmla="*/ 662158 h 2367853"/>
                  <a:gd name="connsiteX0" fmla="*/ 4170657 w 4170657"/>
                  <a:gd name="connsiteY0" fmla="*/ 2176504 h 2367853"/>
                  <a:gd name="connsiteX1" fmla="*/ 3897578 w 4170657"/>
                  <a:gd name="connsiteY1" fmla="*/ 2255117 h 2367853"/>
                  <a:gd name="connsiteX2" fmla="*/ 3703113 w 4170657"/>
                  <a:gd name="connsiteY2" fmla="*/ 2362694 h 2367853"/>
                  <a:gd name="connsiteX3" fmla="*/ 3591399 w 4170657"/>
                  <a:gd name="connsiteY3" fmla="*/ 2350281 h 2367853"/>
                  <a:gd name="connsiteX4" fmla="*/ 3508646 w 4170657"/>
                  <a:gd name="connsiteY4" fmla="*/ 2346139 h 2367853"/>
                  <a:gd name="connsiteX5" fmla="*/ 3334871 w 4170657"/>
                  <a:gd name="connsiteY5" fmla="*/ 2147541 h 2367853"/>
                  <a:gd name="connsiteX6" fmla="*/ 2974903 w 4170657"/>
                  <a:gd name="connsiteY6" fmla="*/ 1928250 h 2367853"/>
                  <a:gd name="connsiteX7" fmla="*/ 2879740 w 4170657"/>
                  <a:gd name="connsiteY7" fmla="*/ 1812399 h 2367853"/>
                  <a:gd name="connsiteX8" fmla="*/ 2842502 w 4170657"/>
                  <a:gd name="connsiteY8" fmla="*/ 1708960 h 2367853"/>
                  <a:gd name="connsiteX9" fmla="*/ 2734925 w 4170657"/>
                  <a:gd name="connsiteY9" fmla="*/ 1655172 h 2367853"/>
                  <a:gd name="connsiteX10" fmla="*/ 2581833 w 4170657"/>
                  <a:gd name="connsiteY10" fmla="*/ 1402783 h 2367853"/>
                  <a:gd name="connsiteX11" fmla="*/ 2163942 w 4170657"/>
                  <a:gd name="connsiteY11" fmla="*/ 1063501 h 2367853"/>
                  <a:gd name="connsiteX12" fmla="*/ 1630197 w 4170657"/>
                  <a:gd name="connsiteY12" fmla="*/ 749047 h 2367853"/>
                  <a:gd name="connsiteX13" fmla="*/ 1485392 w 4170657"/>
                  <a:gd name="connsiteY13" fmla="*/ 368403 h 2367853"/>
                  <a:gd name="connsiteX14" fmla="*/ 1348840 w 4170657"/>
                  <a:gd name="connsiteY14" fmla="*/ 355981 h 2367853"/>
                  <a:gd name="connsiteX15" fmla="*/ 1183341 w 4170657"/>
                  <a:gd name="connsiteY15" fmla="*/ 401492 h 2367853"/>
                  <a:gd name="connsiteX16" fmla="*/ 496507 w 4170657"/>
                  <a:gd name="connsiteY16" fmla="*/ 149 h 2367853"/>
                  <a:gd name="connsiteX17" fmla="*/ 318639 w 4170657"/>
                  <a:gd name="connsiteY17" fmla="*/ 253348 h 2367853"/>
                  <a:gd name="connsiteX18" fmla="*/ 0 w 4170657"/>
                  <a:gd name="connsiteY18" fmla="*/ 662158 h 2367853"/>
                  <a:gd name="connsiteX0" fmla="*/ 4170657 w 4170657"/>
                  <a:gd name="connsiteY0" fmla="*/ 2176504 h 2367853"/>
                  <a:gd name="connsiteX1" fmla="*/ 3897578 w 4170657"/>
                  <a:gd name="connsiteY1" fmla="*/ 2255117 h 2367853"/>
                  <a:gd name="connsiteX2" fmla="*/ 3703113 w 4170657"/>
                  <a:gd name="connsiteY2" fmla="*/ 2362694 h 2367853"/>
                  <a:gd name="connsiteX3" fmla="*/ 3591399 w 4170657"/>
                  <a:gd name="connsiteY3" fmla="*/ 2350281 h 2367853"/>
                  <a:gd name="connsiteX4" fmla="*/ 3508646 w 4170657"/>
                  <a:gd name="connsiteY4" fmla="*/ 2346139 h 2367853"/>
                  <a:gd name="connsiteX5" fmla="*/ 3334871 w 4170657"/>
                  <a:gd name="connsiteY5" fmla="*/ 2147541 h 2367853"/>
                  <a:gd name="connsiteX6" fmla="*/ 2974903 w 4170657"/>
                  <a:gd name="connsiteY6" fmla="*/ 1928250 h 2367853"/>
                  <a:gd name="connsiteX7" fmla="*/ 2879740 w 4170657"/>
                  <a:gd name="connsiteY7" fmla="*/ 1812399 h 2367853"/>
                  <a:gd name="connsiteX8" fmla="*/ 2842502 w 4170657"/>
                  <a:gd name="connsiteY8" fmla="*/ 1708960 h 2367853"/>
                  <a:gd name="connsiteX9" fmla="*/ 2734925 w 4170657"/>
                  <a:gd name="connsiteY9" fmla="*/ 1655172 h 2367853"/>
                  <a:gd name="connsiteX10" fmla="*/ 2581833 w 4170657"/>
                  <a:gd name="connsiteY10" fmla="*/ 1402783 h 2367853"/>
                  <a:gd name="connsiteX11" fmla="*/ 2163942 w 4170657"/>
                  <a:gd name="connsiteY11" fmla="*/ 1063501 h 2367853"/>
                  <a:gd name="connsiteX12" fmla="*/ 1630197 w 4170657"/>
                  <a:gd name="connsiteY12" fmla="*/ 749047 h 2367853"/>
                  <a:gd name="connsiteX13" fmla="*/ 1485392 w 4170657"/>
                  <a:gd name="connsiteY13" fmla="*/ 368403 h 2367853"/>
                  <a:gd name="connsiteX14" fmla="*/ 1348840 w 4170657"/>
                  <a:gd name="connsiteY14" fmla="*/ 355981 h 2367853"/>
                  <a:gd name="connsiteX15" fmla="*/ 1183341 w 4170657"/>
                  <a:gd name="connsiteY15" fmla="*/ 401492 h 2367853"/>
                  <a:gd name="connsiteX16" fmla="*/ 496507 w 4170657"/>
                  <a:gd name="connsiteY16" fmla="*/ 149 h 2367853"/>
                  <a:gd name="connsiteX17" fmla="*/ 318639 w 4170657"/>
                  <a:gd name="connsiteY17" fmla="*/ 253348 h 2367853"/>
                  <a:gd name="connsiteX18" fmla="*/ 0 w 4170657"/>
                  <a:gd name="connsiteY18" fmla="*/ 662158 h 2367853"/>
                  <a:gd name="connsiteX0" fmla="*/ 4170657 w 4170657"/>
                  <a:gd name="connsiteY0" fmla="*/ 2176504 h 2367853"/>
                  <a:gd name="connsiteX1" fmla="*/ 3897578 w 4170657"/>
                  <a:gd name="connsiteY1" fmla="*/ 2255117 h 2367853"/>
                  <a:gd name="connsiteX2" fmla="*/ 3703113 w 4170657"/>
                  <a:gd name="connsiteY2" fmla="*/ 2362694 h 2367853"/>
                  <a:gd name="connsiteX3" fmla="*/ 3591399 w 4170657"/>
                  <a:gd name="connsiteY3" fmla="*/ 2350281 h 2367853"/>
                  <a:gd name="connsiteX4" fmla="*/ 3508646 w 4170657"/>
                  <a:gd name="connsiteY4" fmla="*/ 2346139 h 2367853"/>
                  <a:gd name="connsiteX5" fmla="*/ 3334871 w 4170657"/>
                  <a:gd name="connsiteY5" fmla="*/ 2147541 h 2367853"/>
                  <a:gd name="connsiteX6" fmla="*/ 2974903 w 4170657"/>
                  <a:gd name="connsiteY6" fmla="*/ 1928250 h 2367853"/>
                  <a:gd name="connsiteX7" fmla="*/ 2879740 w 4170657"/>
                  <a:gd name="connsiteY7" fmla="*/ 1812399 h 2367853"/>
                  <a:gd name="connsiteX8" fmla="*/ 2842502 w 4170657"/>
                  <a:gd name="connsiteY8" fmla="*/ 1708960 h 2367853"/>
                  <a:gd name="connsiteX9" fmla="*/ 2734925 w 4170657"/>
                  <a:gd name="connsiteY9" fmla="*/ 1655172 h 2367853"/>
                  <a:gd name="connsiteX10" fmla="*/ 2581833 w 4170657"/>
                  <a:gd name="connsiteY10" fmla="*/ 1402783 h 2367853"/>
                  <a:gd name="connsiteX11" fmla="*/ 2163942 w 4170657"/>
                  <a:gd name="connsiteY11" fmla="*/ 1063501 h 2367853"/>
                  <a:gd name="connsiteX12" fmla="*/ 1630197 w 4170657"/>
                  <a:gd name="connsiteY12" fmla="*/ 749047 h 2367853"/>
                  <a:gd name="connsiteX13" fmla="*/ 1472978 w 4170657"/>
                  <a:gd name="connsiteY13" fmla="*/ 368403 h 2367853"/>
                  <a:gd name="connsiteX14" fmla="*/ 1348840 w 4170657"/>
                  <a:gd name="connsiteY14" fmla="*/ 355981 h 2367853"/>
                  <a:gd name="connsiteX15" fmla="*/ 1183341 w 4170657"/>
                  <a:gd name="connsiteY15" fmla="*/ 401492 h 2367853"/>
                  <a:gd name="connsiteX16" fmla="*/ 496507 w 4170657"/>
                  <a:gd name="connsiteY16" fmla="*/ 149 h 2367853"/>
                  <a:gd name="connsiteX17" fmla="*/ 318639 w 4170657"/>
                  <a:gd name="connsiteY17" fmla="*/ 253348 h 2367853"/>
                  <a:gd name="connsiteX18" fmla="*/ 0 w 4170657"/>
                  <a:gd name="connsiteY18" fmla="*/ 662158 h 2367853"/>
                  <a:gd name="connsiteX0" fmla="*/ 4170657 w 4170657"/>
                  <a:gd name="connsiteY0" fmla="*/ 2176504 h 2367853"/>
                  <a:gd name="connsiteX1" fmla="*/ 3897578 w 4170657"/>
                  <a:gd name="connsiteY1" fmla="*/ 2255117 h 2367853"/>
                  <a:gd name="connsiteX2" fmla="*/ 3703113 w 4170657"/>
                  <a:gd name="connsiteY2" fmla="*/ 2362694 h 2367853"/>
                  <a:gd name="connsiteX3" fmla="*/ 3591399 w 4170657"/>
                  <a:gd name="connsiteY3" fmla="*/ 2350281 h 2367853"/>
                  <a:gd name="connsiteX4" fmla="*/ 3508646 w 4170657"/>
                  <a:gd name="connsiteY4" fmla="*/ 2346139 h 2367853"/>
                  <a:gd name="connsiteX5" fmla="*/ 3334871 w 4170657"/>
                  <a:gd name="connsiteY5" fmla="*/ 2147541 h 2367853"/>
                  <a:gd name="connsiteX6" fmla="*/ 2974903 w 4170657"/>
                  <a:gd name="connsiteY6" fmla="*/ 1928250 h 2367853"/>
                  <a:gd name="connsiteX7" fmla="*/ 2879740 w 4170657"/>
                  <a:gd name="connsiteY7" fmla="*/ 1812399 h 2367853"/>
                  <a:gd name="connsiteX8" fmla="*/ 2842502 w 4170657"/>
                  <a:gd name="connsiteY8" fmla="*/ 1708960 h 2367853"/>
                  <a:gd name="connsiteX9" fmla="*/ 2734925 w 4170657"/>
                  <a:gd name="connsiteY9" fmla="*/ 1655172 h 2367853"/>
                  <a:gd name="connsiteX10" fmla="*/ 2581833 w 4170657"/>
                  <a:gd name="connsiteY10" fmla="*/ 1402783 h 2367853"/>
                  <a:gd name="connsiteX11" fmla="*/ 2163942 w 4170657"/>
                  <a:gd name="connsiteY11" fmla="*/ 1063501 h 2367853"/>
                  <a:gd name="connsiteX12" fmla="*/ 1630197 w 4170657"/>
                  <a:gd name="connsiteY12" fmla="*/ 749047 h 2367853"/>
                  <a:gd name="connsiteX13" fmla="*/ 1472978 w 4170657"/>
                  <a:gd name="connsiteY13" fmla="*/ 368403 h 2367853"/>
                  <a:gd name="connsiteX14" fmla="*/ 1348840 w 4170657"/>
                  <a:gd name="connsiteY14" fmla="*/ 355981 h 2367853"/>
                  <a:gd name="connsiteX15" fmla="*/ 1183341 w 4170657"/>
                  <a:gd name="connsiteY15" fmla="*/ 401492 h 2367853"/>
                  <a:gd name="connsiteX16" fmla="*/ 496507 w 4170657"/>
                  <a:gd name="connsiteY16" fmla="*/ 149 h 2367853"/>
                  <a:gd name="connsiteX17" fmla="*/ 318639 w 4170657"/>
                  <a:gd name="connsiteY17" fmla="*/ 253348 h 2367853"/>
                  <a:gd name="connsiteX18" fmla="*/ 0 w 4170657"/>
                  <a:gd name="connsiteY18" fmla="*/ 662158 h 2367853"/>
                  <a:gd name="connsiteX0" fmla="*/ 4170657 w 4170657"/>
                  <a:gd name="connsiteY0" fmla="*/ 2176504 h 2367853"/>
                  <a:gd name="connsiteX1" fmla="*/ 3897578 w 4170657"/>
                  <a:gd name="connsiteY1" fmla="*/ 2255117 h 2367853"/>
                  <a:gd name="connsiteX2" fmla="*/ 3703113 w 4170657"/>
                  <a:gd name="connsiteY2" fmla="*/ 2362694 h 2367853"/>
                  <a:gd name="connsiteX3" fmla="*/ 3591399 w 4170657"/>
                  <a:gd name="connsiteY3" fmla="*/ 2350281 h 2367853"/>
                  <a:gd name="connsiteX4" fmla="*/ 3508646 w 4170657"/>
                  <a:gd name="connsiteY4" fmla="*/ 2346139 h 2367853"/>
                  <a:gd name="connsiteX5" fmla="*/ 3334871 w 4170657"/>
                  <a:gd name="connsiteY5" fmla="*/ 2147541 h 2367853"/>
                  <a:gd name="connsiteX6" fmla="*/ 2974903 w 4170657"/>
                  <a:gd name="connsiteY6" fmla="*/ 1928250 h 2367853"/>
                  <a:gd name="connsiteX7" fmla="*/ 2879740 w 4170657"/>
                  <a:gd name="connsiteY7" fmla="*/ 1812399 h 2367853"/>
                  <a:gd name="connsiteX8" fmla="*/ 2842502 w 4170657"/>
                  <a:gd name="connsiteY8" fmla="*/ 1708960 h 2367853"/>
                  <a:gd name="connsiteX9" fmla="*/ 2734925 w 4170657"/>
                  <a:gd name="connsiteY9" fmla="*/ 1655172 h 2367853"/>
                  <a:gd name="connsiteX10" fmla="*/ 2581833 w 4170657"/>
                  <a:gd name="connsiteY10" fmla="*/ 1402783 h 2367853"/>
                  <a:gd name="connsiteX11" fmla="*/ 2163942 w 4170657"/>
                  <a:gd name="connsiteY11" fmla="*/ 1063501 h 2367853"/>
                  <a:gd name="connsiteX12" fmla="*/ 1630197 w 4170657"/>
                  <a:gd name="connsiteY12" fmla="*/ 749047 h 2367853"/>
                  <a:gd name="connsiteX13" fmla="*/ 1472978 w 4170657"/>
                  <a:gd name="connsiteY13" fmla="*/ 368403 h 2367853"/>
                  <a:gd name="connsiteX14" fmla="*/ 1348840 w 4170657"/>
                  <a:gd name="connsiteY14" fmla="*/ 355981 h 2367853"/>
                  <a:gd name="connsiteX15" fmla="*/ 1183341 w 4170657"/>
                  <a:gd name="connsiteY15" fmla="*/ 401492 h 2367853"/>
                  <a:gd name="connsiteX16" fmla="*/ 496507 w 4170657"/>
                  <a:gd name="connsiteY16" fmla="*/ 149 h 2367853"/>
                  <a:gd name="connsiteX17" fmla="*/ 318639 w 4170657"/>
                  <a:gd name="connsiteY17" fmla="*/ 253348 h 2367853"/>
                  <a:gd name="connsiteX18" fmla="*/ 0 w 4170657"/>
                  <a:gd name="connsiteY18" fmla="*/ 654961 h 2367853"/>
                  <a:gd name="connsiteX0" fmla="*/ 4170657 w 4170657"/>
                  <a:gd name="connsiteY0" fmla="*/ 2176504 h 2367853"/>
                  <a:gd name="connsiteX1" fmla="*/ 3897578 w 4170657"/>
                  <a:gd name="connsiteY1" fmla="*/ 2255117 h 2367853"/>
                  <a:gd name="connsiteX2" fmla="*/ 3703113 w 4170657"/>
                  <a:gd name="connsiteY2" fmla="*/ 2362694 h 2367853"/>
                  <a:gd name="connsiteX3" fmla="*/ 3591399 w 4170657"/>
                  <a:gd name="connsiteY3" fmla="*/ 2350281 h 2367853"/>
                  <a:gd name="connsiteX4" fmla="*/ 3508646 w 4170657"/>
                  <a:gd name="connsiteY4" fmla="*/ 2346139 h 2367853"/>
                  <a:gd name="connsiteX5" fmla="*/ 3334871 w 4170657"/>
                  <a:gd name="connsiteY5" fmla="*/ 2147541 h 2367853"/>
                  <a:gd name="connsiteX6" fmla="*/ 2974903 w 4170657"/>
                  <a:gd name="connsiteY6" fmla="*/ 1928250 h 2367853"/>
                  <a:gd name="connsiteX7" fmla="*/ 2879740 w 4170657"/>
                  <a:gd name="connsiteY7" fmla="*/ 1812399 h 2367853"/>
                  <a:gd name="connsiteX8" fmla="*/ 2842502 w 4170657"/>
                  <a:gd name="connsiteY8" fmla="*/ 1708960 h 2367853"/>
                  <a:gd name="connsiteX9" fmla="*/ 2734925 w 4170657"/>
                  <a:gd name="connsiteY9" fmla="*/ 1655172 h 2367853"/>
                  <a:gd name="connsiteX10" fmla="*/ 2581833 w 4170657"/>
                  <a:gd name="connsiteY10" fmla="*/ 1402783 h 2367853"/>
                  <a:gd name="connsiteX11" fmla="*/ 2163942 w 4170657"/>
                  <a:gd name="connsiteY11" fmla="*/ 1063501 h 2367853"/>
                  <a:gd name="connsiteX12" fmla="*/ 1630197 w 4170657"/>
                  <a:gd name="connsiteY12" fmla="*/ 749047 h 2367853"/>
                  <a:gd name="connsiteX13" fmla="*/ 1472978 w 4170657"/>
                  <a:gd name="connsiteY13" fmla="*/ 368403 h 2367853"/>
                  <a:gd name="connsiteX14" fmla="*/ 1348840 w 4170657"/>
                  <a:gd name="connsiteY14" fmla="*/ 355981 h 2367853"/>
                  <a:gd name="connsiteX15" fmla="*/ 1183341 w 4170657"/>
                  <a:gd name="connsiteY15" fmla="*/ 401492 h 2367853"/>
                  <a:gd name="connsiteX16" fmla="*/ 496507 w 4170657"/>
                  <a:gd name="connsiteY16" fmla="*/ 149 h 2367853"/>
                  <a:gd name="connsiteX17" fmla="*/ 318639 w 4170657"/>
                  <a:gd name="connsiteY17" fmla="*/ 253348 h 2367853"/>
                  <a:gd name="connsiteX18" fmla="*/ 0 w 4170657"/>
                  <a:gd name="connsiteY18" fmla="*/ 634268 h 2367853"/>
                  <a:gd name="connsiteX0" fmla="*/ 4170657 w 4170657"/>
                  <a:gd name="connsiteY0" fmla="*/ 2176504 h 2367853"/>
                  <a:gd name="connsiteX1" fmla="*/ 3897578 w 4170657"/>
                  <a:gd name="connsiteY1" fmla="*/ 2255117 h 2367853"/>
                  <a:gd name="connsiteX2" fmla="*/ 3703113 w 4170657"/>
                  <a:gd name="connsiteY2" fmla="*/ 2362694 h 2367853"/>
                  <a:gd name="connsiteX3" fmla="*/ 3591399 w 4170657"/>
                  <a:gd name="connsiteY3" fmla="*/ 2350281 h 2367853"/>
                  <a:gd name="connsiteX4" fmla="*/ 3508646 w 4170657"/>
                  <a:gd name="connsiteY4" fmla="*/ 2346139 h 2367853"/>
                  <a:gd name="connsiteX5" fmla="*/ 3317056 w 4170657"/>
                  <a:gd name="connsiteY5" fmla="*/ 2171296 h 2367853"/>
                  <a:gd name="connsiteX6" fmla="*/ 2974903 w 4170657"/>
                  <a:gd name="connsiteY6" fmla="*/ 1928250 h 2367853"/>
                  <a:gd name="connsiteX7" fmla="*/ 2879740 w 4170657"/>
                  <a:gd name="connsiteY7" fmla="*/ 1812399 h 2367853"/>
                  <a:gd name="connsiteX8" fmla="*/ 2842502 w 4170657"/>
                  <a:gd name="connsiteY8" fmla="*/ 1708960 h 2367853"/>
                  <a:gd name="connsiteX9" fmla="*/ 2734925 w 4170657"/>
                  <a:gd name="connsiteY9" fmla="*/ 1655172 h 2367853"/>
                  <a:gd name="connsiteX10" fmla="*/ 2581833 w 4170657"/>
                  <a:gd name="connsiteY10" fmla="*/ 1402783 h 2367853"/>
                  <a:gd name="connsiteX11" fmla="*/ 2163942 w 4170657"/>
                  <a:gd name="connsiteY11" fmla="*/ 1063501 h 2367853"/>
                  <a:gd name="connsiteX12" fmla="*/ 1630197 w 4170657"/>
                  <a:gd name="connsiteY12" fmla="*/ 749047 h 2367853"/>
                  <a:gd name="connsiteX13" fmla="*/ 1472978 w 4170657"/>
                  <a:gd name="connsiteY13" fmla="*/ 368403 h 2367853"/>
                  <a:gd name="connsiteX14" fmla="*/ 1348840 w 4170657"/>
                  <a:gd name="connsiteY14" fmla="*/ 355981 h 2367853"/>
                  <a:gd name="connsiteX15" fmla="*/ 1183341 w 4170657"/>
                  <a:gd name="connsiteY15" fmla="*/ 401492 h 2367853"/>
                  <a:gd name="connsiteX16" fmla="*/ 496507 w 4170657"/>
                  <a:gd name="connsiteY16" fmla="*/ 149 h 2367853"/>
                  <a:gd name="connsiteX17" fmla="*/ 318639 w 4170657"/>
                  <a:gd name="connsiteY17" fmla="*/ 253348 h 2367853"/>
                  <a:gd name="connsiteX18" fmla="*/ 0 w 4170657"/>
                  <a:gd name="connsiteY18" fmla="*/ 634268 h 2367853"/>
                  <a:gd name="connsiteX0" fmla="*/ 4170657 w 4170657"/>
                  <a:gd name="connsiteY0" fmla="*/ 2176504 h 2367853"/>
                  <a:gd name="connsiteX1" fmla="*/ 3897578 w 4170657"/>
                  <a:gd name="connsiteY1" fmla="*/ 2255117 h 2367853"/>
                  <a:gd name="connsiteX2" fmla="*/ 3703113 w 4170657"/>
                  <a:gd name="connsiteY2" fmla="*/ 2362694 h 2367853"/>
                  <a:gd name="connsiteX3" fmla="*/ 3591399 w 4170657"/>
                  <a:gd name="connsiteY3" fmla="*/ 2350281 h 2367853"/>
                  <a:gd name="connsiteX4" fmla="*/ 3508646 w 4170657"/>
                  <a:gd name="connsiteY4" fmla="*/ 2346139 h 2367853"/>
                  <a:gd name="connsiteX5" fmla="*/ 3368221 w 4170657"/>
                  <a:gd name="connsiteY5" fmla="*/ 2153479 h 2367853"/>
                  <a:gd name="connsiteX6" fmla="*/ 2974903 w 4170657"/>
                  <a:gd name="connsiteY6" fmla="*/ 1928250 h 2367853"/>
                  <a:gd name="connsiteX7" fmla="*/ 2879740 w 4170657"/>
                  <a:gd name="connsiteY7" fmla="*/ 1812399 h 2367853"/>
                  <a:gd name="connsiteX8" fmla="*/ 2842502 w 4170657"/>
                  <a:gd name="connsiteY8" fmla="*/ 1708960 h 2367853"/>
                  <a:gd name="connsiteX9" fmla="*/ 2734925 w 4170657"/>
                  <a:gd name="connsiteY9" fmla="*/ 1655172 h 2367853"/>
                  <a:gd name="connsiteX10" fmla="*/ 2581833 w 4170657"/>
                  <a:gd name="connsiteY10" fmla="*/ 1402783 h 2367853"/>
                  <a:gd name="connsiteX11" fmla="*/ 2163942 w 4170657"/>
                  <a:gd name="connsiteY11" fmla="*/ 1063501 h 2367853"/>
                  <a:gd name="connsiteX12" fmla="*/ 1630197 w 4170657"/>
                  <a:gd name="connsiteY12" fmla="*/ 749047 h 2367853"/>
                  <a:gd name="connsiteX13" fmla="*/ 1472978 w 4170657"/>
                  <a:gd name="connsiteY13" fmla="*/ 368403 h 2367853"/>
                  <a:gd name="connsiteX14" fmla="*/ 1348840 w 4170657"/>
                  <a:gd name="connsiteY14" fmla="*/ 355981 h 2367853"/>
                  <a:gd name="connsiteX15" fmla="*/ 1183341 w 4170657"/>
                  <a:gd name="connsiteY15" fmla="*/ 401492 h 2367853"/>
                  <a:gd name="connsiteX16" fmla="*/ 496507 w 4170657"/>
                  <a:gd name="connsiteY16" fmla="*/ 149 h 2367853"/>
                  <a:gd name="connsiteX17" fmla="*/ 318639 w 4170657"/>
                  <a:gd name="connsiteY17" fmla="*/ 253348 h 2367853"/>
                  <a:gd name="connsiteX18" fmla="*/ 0 w 4170657"/>
                  <a:gd name="connsiteY18" fmla="*/ 634268 h 2367853"/>
                  <a:gd name="connsiteX0" fmla="*/ 4170657 w 4170657"/>
                  <a:gd name="connsiteY0" fmla="*/ 2176504 h 2367853"/>
                  <a:gd name="connsiteX1" fmla="*/ 3897578 w 4170657"/>
                  <a:gd name="connsiteY1" fmla="*/ 2255117 h 2367853"/>
                  <a:gd name="connsiteX2" fmla="*/ 3703113 w 4170657"/>
                  <a:gd name="connsiteY2" fmla="*/ 2362694 h 2367853"/>
                  <a:gd name="connsiteX3" fmla="*/ 3591399 w 4170657"/>
                  <a:gd name="connsiteY3" fmla="*/ 2350281 h 2367853"/>
                  <a:gd name="connsiteX4" fmla="*/ 3508646 w 4170657"/>
                  <a:gd name="connsiteY4" fmla="*/ 2346139 h 2367853"/>
                  <a:gd name="connsiteX5" fmla="*/ 3368221 w 4170657"/>
                  <a:gd name="connsiteY5" fmla="*/ 2153479 h 2367853"/>
                  <a:gd name="connsiteX6" fmla="*/ 2974903 w 4170657"/>
                  <a:gd name="connsiteY6" fmla="*/ 1928250 h 2367853"/>
                  <a:gd name="connsiteX7" fmla="*/ 2879740 w 4170657"/>
                  <a:gd name="connsiteY7" fmla="*/ 1812399 h 2367853"/>
                  <a:gd name="connsiteX8" fmla="*/ 2842502 w 4170657"/>
                  <a:gd name="connsiteY8" fmla="*/ 1708960 h 2367853"/>
                  <a:gd name="connsiteX9" fmla="*/ 2734925 w 4170657"/>
                  <a:gd name="connsiteY9" fmla="*/ 1655172 h 2367853"/>
                  <a:gd name="connsiteX10" fmla="*/ 2581833 w 4170657"/>
                  <a:gd name="connsiteY10" fmla="*/ 1402783 h 2367853"/>
                  <a:gd name="connsiteX11" fmla="*/ 2163942 w 4170657"/>
                  <a:gd name="connsiteY11" fmla="*/ 1063501 h 2367853"/>
                  <a:gd name="connsiteX12" fmla="*/ 1630197 w 4170657"/>
                  <a:gd name="connsiteY12" fmla="*/ 749047 h 2367853"/>
                  <a:gd name="connsiteX13" fmla="*/ 1472978 w 4170657"/>
                  <a:gd name="connsiteY13" fmla="*/ 368403 h 2367853"/>
                  <a:gd name="connsiteX14" fmla="*/ 1348840 w 4170657"/>
                  <a:gd name="connsiteY14" fmla="*/ 355981 h 2367853"/>
                  <a:gd name="connsiteX15" fmla="*/ 1183341 w 4170657"/>
                  <a:gd name="connsiteY15" fmla="*/ 401492 h 2367853"/>
                  <a:gd name="connsiteX16" fmla="*/ 496507 w 4170657"/>
                  <a:gd name="connsiteY16" fmla="*/ 149 h 2367853"/>
                  <a:gd name="connsiteX17" fmla="*/ 318639 w 4170657"/>
                  <a:gd name="connsiteY17" fmla="*/ 253348 h 2367853"/>
                  <a:gd name="connsiteX18" fmla="*/ 0 w 4170657"/>
                  <a:gd name="connsiteY18" fmla="*/ 634268 h 2367853"/>
                  <a:gd name="connsiteX0" fmla="*/ 4170657 w 4170657"/>
                  <a:gd name="connsiteY0" fmla="*/ 2176504 h 2367853"/>
                  <a:gd name="connsiteX1" fmla="*/ 3897578 w 4170657"/>
                  <a:gd name="connsiteY1" fmla="*/ 2255117 h 2367853"/>
                  <a:gd name="connsiteX2" fmla="*/ 3703113 w 4170657"/>
                  <a:gd name="connsiteY2" fmla="*/ 2362694 h 2367853"/>
                  <a:gd name="connsiteX3" fmla="*/ 3591399 w 4170657"/>
                  <a:gd name="connsiteY3" fmla="*/ 2350281 h 2367853"/>
                  <a:gd name="connsiteX4" fmla="*/ 3508646 w 4170657"/>
                  <a:gd name="connsiteY4" fmla="*/ 2346139 h 2367853"/>
                  <a:gd name="connsiteX5" fmla="*/ 3368221 w 4170657"/>
                  <a:gd name="connsiteY5" fmla="*/ 2165357 h 2367853"/>
                  <a:gd name="connsiteX6" fmla="*/ 2974903 w 4170657"/>
                  <a:gd name="connsiteY6" fmla="*/ 1928250 h 2367853"/>
                  <a:gd name="connsiteX7" fmla="*/ 2879740 w 4170657"/>
                  <a:gd name="connsiteY7" fmla="*/ 1812399 h 2367853"/>
                  <a:gd name="connsiteX8" fmla="*/ 2842502 w 4170657"/>
                  <a:gd name="connsiteY8" fmla="*/ 1708960 h 2367853"/>
                  <a:gd name="connsiteX9" fmla="*/ 2734925 w 4170657"/>
                  <a:gd name="connsiteY9" fmla="*/ 1655172 h 2367853"/>
                  <a:gd name="connsiteX10" fmla="*/ 2581833 w 4170657"/>
                  <a:gd name="connsiteY10" fmla="*/ 1402783 h 2367853"/>
                  <a:gd name="connsiteX11" fmla="*/ 2163942 w 4170657"/>
                  <a:gd name="connsiteY11" fmla="*/ 1063501 h 2367853"/>
                  <a:gd name="connsiteX12" fmla="*/ 1630197 w 4170657"/>
                  <a:gd name="connsiteY12" fmla="*/ 749047 h 2367853"/>
                  <a:gd name="connsiteX13" fmla="*/ 1472978 w 4170657"/>
                  <a:gd name="connsiteY13" fmla="*/ 368403 h 2367853"/>
                  <a:gd name="connsiteX14" fmla="*/ 1348840 w 4170657"/>
                  <a:gd name="connsiteY14" fmla="*/ 355981 h 2367853"/>
                  <a:gd name="connsiteX15" fmla="*/ 1183341 w 4170657"/>
                  <a:gd name="connsiteY15" fmla="*/ 401492 h 2367853"/>
                  <a:gd name="connsiteX16" fmla="*/ 496507 w 4170657"/>
                  <a:gd name="connsiteY16" fmla="*/ 149 h 2367853"/>
                  <a:gd name="connsiteX17" fmla="*/ 318639 w 4170657"/>
                  <a:gd name="connsiteY17" fmla="*/ 253348 h 2367853"/>
                  <a:gd name="connsiteX18" fmla="*/ 0 w 4170657"/>
                  <a:gd name="connsiteY18" fmla="*/ 634268 h 2367853"/>
                  <a:gd name="connsiteX0" fmla="*/ 4170657 w 4170657"/>
                  <a:gd name="connsiteY0" fmla="*/ 2176504 h 2367853"/>
                  <a:gd name="connsiteX1" fmla="*/ 3897578 w 4170657"/>
                  <a:gd name="connsiteY1" fmla="*/ 2255117 h 2367853"/>
                  <a:gd name="connsiteX2" fmla="*/ 3703113 w 4170657"/>
                  <a:gd name="connsiteY2" fmla="*/ 2362694 h 2367853"/>
                  <a:gd name="connsiteX3" fmla="*/ 3591399 w 4170657"/>
                  <a:gd name="connsiteY3" fmla="*/ 2350281 h 2367853"/>
                  <a:gd name="connsiteX4" fmla="*/ 3508646 w 4170657"/>
                  <a:gd name="connsiteY4" fmla="*/ 2346139 h 2367853"/>
                  <a:gd name="connsiteX5" fmla="*/ 3368221 w 4170657"/>
                  <a:gd name="connsiteY5" fmla="*/ 2165357 h 2367853"/>
                  <a:gd name="connsiteX6" fmla="*/ 2974903 w 4170657"/>
                  <a:gd name="connsiteY6" fmla="*/ 1928250 h 2367853"/>
                  <a:gd name="connsiteX7" fmla="*/ 2879740 w 4170657"/>
                  <a:gd name="connsiteY7" fmla="*/ 1812399 h 2367853"/>
                  <a:gd name="connsiteX8" fmla="*/ 2842502 w 4170657"/>
                  <a:gd name="connsiteY8" fmla="*/ 1708960 h 2367853"/>
                  <a:gd name="connsiteX9" fmla="*/ 2734925 w 4170657"/>
                  <a:gd name="connsiteY9" fmla="*/ 1655172 h 2367853"/>
                  <a:gd name="connsiteX10" fmla="*/ 2581833 w 4170657"/>
                  <a:gd name="connsiteY10" fmla="*/ 1402783 h 2367853"/>
                  <a:gd name="connsiteX11" fmla="*/ 2163942 w 4170657"/>
                  <a:gd name="connsiteY11" fmla="*/ 1063501 h 2367853"/>
                  <a:gd name="connsiteX12" fmla="*/ 1630197 w 4170657"/>
                  <a:gd name="connsiteY12" fmla="*/ 749047 h 2367853"/>
                  <a:gd name="connsiteX13" fmla="*/ 1472978 w 4170657"/>
                  <a:gd name="connsiteY13" fmla="*/ 368403 h 2367853"/>
                  <a:gd name="connsiteX14" fmla="*/ 1348840 w 4170657"/>
                  <a:gd name="connsiteY14" fmla="*/ 355981 h 2367853"/>
                  <a:gd name="connsiteX15" fmla="*/ 1183341 w 4170657"/>
                  <a:gd name="connsiteY15" fmla="*/ 401492 h 2367853"/>
                  <a:gd name="connsiteX16" fmla="*/ 496507 w 4170657"/>
                  <a:gd name="connsiteY16" fmla="*/ 149 h 2367853"/>
                  <a:gd name="connsiteX17" fmla="*/ 318639 w 4170657"/>
                  <a:gd name="connsiteY17" fmla="*/ 253348 h 2367853"/>
                  <a:gd name="connsiteX18" fmla="*/ 0 w 4170657"/>
                  <a:gd name="connsiteY18" fmla="*/ 634268 h 2367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70657" h="2367853">
                    <a:moveTo>
                      <a:pt x="4170657" y="2176504"/>
                    </a:moveTo>
                    <a:cubicBezTo>
                      <a:pt x="4073079" y="2200294"/>
                      <a:pt x="3975502" y="2224085"/>
                      <a:pt x="3897578" y="2255117"/>
                    </a:cubicBezTo>
                    <a:cubicBezTo>
                      <a:pt x="3819654" y="2286149"/>
                      <a:pt x="3754143" y="2346833"/>
                      <a:pt x="3703113" y="2362694"/>
                    </a:cubicBezTo>
                    <a:cubicBezTo>
                      <a:pt x="3652083" y="2378555"/>
                      <a:pt x="3623810" y="2353040"/>
                      <a:pt x="3591399" y="2350281"/>
                    </a:cubicBezTo>
                    <a:cubicBezTo>
                      <a:pt x="3558988" y="2347522"/>
                      <a:pt x="3545842" y="2376960"/>
                      <a:pt x="3508646" y="2346139"/>
                    </a:cubicBezTo>
                    <a:cubicBezTo>
                      <a:pt x="3471450" y="2315318"/>
                      <a:pt x="3457178" y="2235005"/>
                      <a:pt x="3368221" y="2165357"/>
                    </a:cubicBezTo>
                    <a:cubicBezTo>
                      <a:pt x="3279264" y="2095709"/>
                      <a:pt x="3056316" y="1987076"/>
                      <a:pt x="2974903" y="1928250"/>
                    </a:cubicBezTo>
                    <a:cubicBezTo>
                      <a:pt x="2893490" y="1869424"/>
                      <a:pt x="2901807" y="1848947"/>
                      <a:pt x="2879740" y="1812399"/>
                    </a:cubicBezTo>
                    <a:cubicBezTo>
                      <a:pt x="2857673" y="1775851"/>
                      <a:pt x="2866638" y="1735164"/>
                      <a:pt x="2842502" y="1708960"/>
                    </a:cubicBezTo>
                    <a:cubicBezTo>
                      <a:pt x="2818366" y="1682756"/>
                      <a:pt x="2778370" y="1706202"/>
                      <a:pt x="2734925" y="1655172"/>
                    </a:cubicBezTo>
                    <a:cubicBezTo>
                      <a:pt x="2691480" y="1604142"/>
                      <a:pt x="2676997" y="1501395"/>
                      <a:pt x="2581833" y="1402783"/>
                    </a:cubicBezTo>
                    <a:cubicBezTo>
                      <a:pt x="2486669" y="1304171"/>
                      <a:pt x="2322548" y="1172457"/>
                      <a:pt x="2163942" y="1063501"/>
                    </a:cubicBezTo>
                    <a:cubicBezTo>
                      <a:pt x="2005336" y="954545"/>
                      <a:pt x="1709727" y="882715"/>
                      <a:pt x="1630197" y="749047"/>
                    </a:cubicBezTo>
                    <a:cubicBezTo>
                      <a:pt x="1550667" y="615379"/>
                      <a:pt x="1536423" y="462884"/>
                      <a:pt x="1472978" y="368403"/>
                    </a:cubicBezTo>
                    <a:cubicBezTo>
                      <a:pt x="1409533" y="273922"/>
                      <a:pt x="1397113" y="350466"/>
                      <a:pt x="1348840" y="355981"/>
                    </a:cubicBezTo>
                    <a:cubicBezTo>
                      <a:pt x="1300567" y="361496"/>
                      <a:pt x="1325397" y="460797"/>
                      <a:pt x="1183341" y="401492"/>
                    </a:cubicBezTo>
                    <a:cubicBezTo>
                      <a:pt x="1041286" y="342187"/>
                      <a:pt x="561999" y="-8262"/>
                      <a:pt x="496507" y="149"/>
                    </a:cubicBezTo>
                    <a:cubicBezTo>
                      <a:pt x="431015" y="8560"/>
                      <a:pt x="401390" y="143013"/>
                      <a:pt x="318639" y="253348"/>
                    </a:cubicBezTo>
                    <a:cubicBezTo>
                      <a:pt x="235888" y="363683"/>
                      <a:pt x="42071" y="558546"/>
                      <a:pt x="0" y="634268"/>
                    </a:cubicBezTo>
                  </a:path>
                </a:pathLst>
              </a:custGeom>
              <a:noFill/>
              <a:ln w="254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" name="流程图: 联系 7"/>
              <p:cNvSpPr/>
              <p:nvPr/>
            </p:nvSpPr>
            <p:spPr>
              <a:xfrm>
                <a:off x="4502989" y="2122098"/>
                <a:ext cx="108000" cy="108000"/>
              </a:xfrm>
              <a:prstGeom prst="flowChartConnector">
                <a:avLst/>
              </a:prstGeom>
              <a:solidFill>
                <a:srgbClr val="FF0000"/>
              </a:solidFill>
              <a:ln w="25400">
                <a:solidFill>
                  <a:srgbClr val="FFFF00"/>
                </a:solidFill>
              </a:ln>
              <a:effectLst>
                <a:outerShdw blurRad="50800" dist="38100" algn="l" rotWithShape="0">
                  <a:srgbClr val="FFFF0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" name="流程图: 联系 8"/>
              <p:cNvSpPr/>
              <p:nvPr/>
            </p:nvSpPr>
            <p:spPr>
              <a:xfrm>
                <a:off x="284672" y="577969"/>
                <a:ext cx="108000" cy="108000"/>
              </a:xfrm>
              <a:prstGeom prst="flowChartConnector">
                <a:avLst/>
              </a:prstGeom>
              <a:solidFill>
                <a:srgbClr val="FF0000"/>
              </a:solidFill>
              <a:ln w="25400">
                <a:solidFill>
                  <a:srgbClr val="FFFF00"/>
                </a:solidFill>
              </a:ln>
              <a:effectLst>
                <a:outerShdw blurRad="50800" dist="38100" algn="l" rotWithShape="0">
                  <a:srgbClr val="FFFF0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" name="文本框 19"/>
              <p:cNvSpPr txBox="1"/>
              <p:nvPr/>
            </p:nvSpPr>
            <p:spPr>
              <a:xfrm>
                <a:off x="4298065" y="2235060"/>
                <a:ext cx="828136" cy="353683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400" b="1" kern="100" dirty="0">
                    <a:solidFill>
                      <a:srgbClr val="FFFF00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Carnarvon</a:t>
                </a:r>
                <a:endParaRPr lang="zh-CN" sz="1050" kern="100" dirty="0">
                  <a:effectLst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文本框 20"/>
              <p:cNvSpPr txBox="1"/>
              <p:nvPr/>
            </p:nvSpPr>
            <p:spPr>
              <a:xfrm>
                <a:off x="0" y="707366"/>
                <a:ext cx="741776" cy="52621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400" b="1" kern="100">
                    <a:solidFill>
                      <a:srgbClr val="FFFF00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SKA Site</a:t>
                </a:r>
                <a:endParaRPr lang="zh-CN" sz="1050" kern="100">
                  <a:effectLst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US" sz="1400" b="1" kern="100">
                    <a:solidFill>
                      <a:srgbClr val="FFFF00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(Losberg)</a:t>
                </a:r>
                <a:endParaRPr lang="zh-CN" sz="1050" kern="100">
                  <a:effectLst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US" sz="1400" b="1" kern="100">
                    <a:solidFill>
                      <a:srgbClr val="FFFF00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zh-CN" sz="1050" kern="100">
                  <a:effectLst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文本框 21"/>
              <p:cNvSpPr txBox="1"/>
              <p:nvPr/>
            </p:nvSpPr>
            <p:spPr>
              <a:xfrm>
                <a:off x="2674189" y="2035833"/>
                <a:ext cx="940280" cy="353683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400" b="1" kern="100">
                    <a:solidFill>
                      <a:srgbClr val="FFFF00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Klerefontein</a:t>
                </a:r>
                <a:endParaRPr lang="zh-CN" sz="1050" kern="100">
                  <a:effectLst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文本框 22"/>
              <p:cNvSpPr txBox="1"/>
              <p:nvPr/>
            </p:nvSpPr>
            <p:spPr>
              <a:xfrm>
                <a:off x="1733910" y="957532"/>
                <a:ext cx="732766" cy="448574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400" b="1" kern="100">
                    <a:solidFill>
                      <a:srgbClr val="FFFF00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76.8km</a:t>
                </a:r>
                <a:endParaRPr lang="zh-CN" sz="1050" kern="100">
                  <a:effectLst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US" sz="1400" b="1" kern="100">
                    <a:solidFill>
                      <a:srgbClr val="FFFF00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(2 cores)</a:t>
                </a:r>
                <a:endParaRPr lang="zh-CN" sz="1050" kern="100">
                  <a:effectLst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sz="1400" b="1" kern="100">
                    <a:solidFill>
                      <a:srgbClr val="FFFF00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zh-CN" sz="1050" kern="100">
                  <a:effectLst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sz="1400" b="1" kern="100">
                    <a:solidFill>
                      <a:srgbClr val="FFFF00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zh-CN" sz="1050" kern="100">
                  <a:effectLst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文本框 23"/>
              <p:cNvSpPr txBox="1"/>
              <p:nvPr/>
            </p:nvSpPr>
            <p:spPr>
              <a:xfrm>
                <a:off x="3717985" y="1768415"/>
                <a:ext cx="732766" cy="448574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400" b="1" kern="100">
                    <a:solidFill>
                      <a:srgbClr val="FFFF00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16.3km</a:t>
                </a:r>
                <a:endParaRPr lang="zh-CN" sz="1050" kern="100">
                  <a:effectLst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US" sz="1400" b="1" kern="100">
                    <a:solidFill>
                      <a:srgbClr val="FFFF00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(4 cores)</a:t>
                </a:r>
                <a:endParaRPr lang="zh-CN" sz="1050" kern="100">
                  <a:effectLst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sz="1400" b="1" kern="100">
                    <a:solidFill>
                      <a:srgbClr val="FFFF00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zh-CN" sz="1050" kern="100">
                  <a:effectLst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sz="1400" b="1" kern="100">
                    <a:solidFill>
                      <a:srgbClr val="FFFF00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zh-CN" sz="1050" kern="100">
                  <a:effectLst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流程图: 联系 14"/>
              <p:cNvSpPr/>
              <p:nvPr/>
            </p:nvSpPr>
            <p:spPr>
              <a:xfrm>
                <a:off x="3614468" y="2122098"/>
                <a:ext cx="108000" cy="108000"/>
              </a:xfrm>
              <a:prstGeom prst="flowChartConnector">
                <a:avLst/>
              </a:prstGeom>
              <a:solidFill>
                <a:srgbClr val="FF0000"/>
              </a:solidFill>
              <a:ln w="25400">
                <a:solidFill>
                  <a:srgbClr val="FFFF00"/>
                </a:solidFill>
              </a:ln>
              <a:effectLst>
                <a:outerShdw blurRad="50800" dist="38100" algn="l" rotWithShape="0">
                  <a:srgbClr val="FFFF0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16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Overhead Fibre </a:t>
            </a:r>
            <a:r>
              <a:rPr lang="en-GB" sz="3200" dirty="0"/>
              <a:t>Characterisation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72981" y="4844138"/>
            <a:ext cx="7761717" cy="180110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Measured frequency offset induced on overhead fibre in South Africa</a:t>
            </a:r>
          </a:p>
          <a:p>
            <a:r>
              <a:rPr lang="en-GB" sz="2400" dirty="0" smtClean="0"/>
              <a:t> ~3000 times noise increase at 1.4s period</a:t>
            </a:r>
          </a:p>
          <a:p>
            <a:pPr marL="0" indent="0">
              <a:buNone/>
            </a:pPr>
            <a:endParaRPr lang="en-GB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0288" y="1350672"/>
            <a:ext cx="4110514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313" y="1350672"/>
            <a:ext cx="4710510" cy="323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86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STFR on overhead fibre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0642" y="1412874"/>
            <a:ext cx="4291342" cy="5250476"/>
          </a:xfrm>
        </p:spPr>
        <p:txBody>
          <a:bodyPr/>
          <a:lstStyle/>
          <a:p>
            <a:r>
              <a:rPr lang="en-GB" dirty="0" smtClean="0"/>
              <a:t>Tsinghua team testing</a:t>
            </a:r>
          </a:p>
          <a:p>
            <a:r>
              <a:rPr lang="en-GB" dirty="0" smtClean="0"/>
              <a:t>64 </a:t>
            </a:r>
            <a:r>
              <a:rPr lang="en-GB" dirty="0"/>
              <a:t>km overhead </a:t>
            </a:r>
            <a:r>
              <a:rPr lang="en-GB" dirty="0" smtClean="0"/>
              <a:t>fibre</a:t>
            </a:r>
          </a:p>
          <a:p>
            <a:pPr lvl="1"/>
            <a:r>
              <a:rPr lang="en-GB" dirty="0" smtClean="0"/>
              <a:t>8E-14@1s</a:t>
            </a:r>
          </a:p>
          <a:p>
            <a:pPr lvl="1"/>
            <a:r>
              <a:rPr lang="en-GB" dirty="0" smtClean="0"/>
              <a:t>3E-14@10s</a:t>
            </a:r>
          </a:p>
          <a:p>
            <a:pPr lvl="1"/>
            <a:r>
              <a:rPr lang="en-GB" dirty="0" smtClean="0"/>
              <a:t>3E-14@100s</a:t>
            </a:r>
          </a:p>
          <a:p>
            <a:pPr lvl="1"/>
            <a:r>
              <a:rPr lang="en-GB" dirty="0" smtClean="0"/>
              <a:t>3E-15@1000s</a:t>
            </a:r>
          </a:p>
          <a:p>
            <a:pPr lvl="1"/>
            <a:r>
              <a:rPr lang="en-GB" dirty="0" smtClean="0"/>
              <a:t>4E-16@10000s</a:t>
            </a:r>
          </a:p>
          <a:p>
            <a:r>
              <a:rPr lang="en-GB" dirty="0" smtClean="0"/>
              <a:t>No problem at ~ 1s</a:t>
            </a:r>
          </a:p>
          <a:p>
            <a:r>
              <a:rPr lang="en-GB" dirty="0" smtClean="0"/>
              <a:t>Bump at ~30s being investigated</a:t>
            </a:r>
          </a:p>
          <a:p>
            <a:pPr lvl="1"/>
            <a:r>
              <a:rPr lang="en-GB" dirty="0" smtClean="0"/>
              <a:t>Harmonics at mixer?</a:t>
            </a: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004833"/>
              </p:ext>
            </p:extLst>
          </p:nvPr>
        </p:nvGraphicFramePr>
        <p:xfrm>
          <a:off x="49213" y="1173163"/>
          <a:ext cx="4799012" cy="336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Graph" r:id="rId3" imgW="3112736" imgH="2177674" progId="Origin50.Graph">
                  <p:embed/>
                </p:oleObj>
              </mc:Choice>
              <mc:Fallback>
                <p:oleObj name="Graph" r:id="rId3" imgW="3112736" imgH="2177674" progId="Origin50.Graph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3" y="1173163"/>
                        <a:ext cx="4799012" cy="336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004833"/>
              </p:ext>
            </p:extLst>
          </p:nvPr>
        </p:nvGraphicFramePr>
        <p:xfrm>
          <a:off x="49213" y="1173163"/>
          <a:ext cx="4799012" cy="336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Graph" r:id="rId5" imgW="3112736" imgH="2177674" progId="Origin50.Graph">
                  <p:embed/>
                </p:oleObj>
              </mc:Choice>
              <mc:Fallback>
                <p:oleObj name="Graph" r:id="rId5" imgW="3112736" imgH="2177674" progId="Origin50.Graph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3" y="1173163"/>
                        <a:ext cx="4799012" cy="336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11"/>
          <p:cNvSpPr/>
          <p:nvPr/>
        </p:nvSpPr>
        <p:spPr>
          <a:xfrm>
            <a:off x="0" y="47068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</a:rPr>
              <a:t>The relative phase stability of the 100 MHz signal.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4686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White Rabbit tests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72981" y="6360016"/>
            <a:ext cx="7761717" cy="574938"/>
          </a:xfrm>
        </p:spPr>
        <p:txBody>
          <a:bodyPr>
            <a:normAutofit/>
          </a:bodyPr>
          <a:lstStyle/>
          <a:p>
            <a:r>
              <a:rPr lang="en-GB" dirty="0" smtClean="0"/>
              <a:t>White Rabbit delivers absolute time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19" y="1240325"/>
            <a:ext cx="7387628" cy="492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31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 </a:t>
            </a:r>
            <a:r>
              <a:rPr lang="en-GB" dirty="0" err="1" smtClean="0"/>
              <a:t>Tdev</a:t>
            </a:r>
            <a:r>
              <a:rPr lang="en-GB" dirty="0" smtClean="0"/>
              <a:t> results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72981" y="6296771"/>
            <a:ext cx="7761717" cy="561229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1" y="1201846"/>
            <a:ext cx="7858408" cy="523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20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SAT.LMC – Overview 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78" y="1480842"/>
            <a:ext cx="4862513" cy="4862512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559228" y="1480842"/>
            <a:ext cx="2956122" cy="51644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>
                <a:solidFill>
                  <a:srgbClr val="0070C0"/>
                </a:solidFill>
              </a:rPr>
              <a:t>Industry standard PC104 controllers used </a:t>
            </a:r>
          </a:p>
          <a:p>
            <a:r>
              <a:rPr lang="en-IN" dirty="0" smtClean="0">
                <a:solidFill>
                  <a:srgbClr val="0070C0"/>
                </a:solidFill>
              </a:rPr>
              <a:t>Software a major component</a:t>
            </a:r>
          </a:p>
          <a:p>
            <a:r>
              <a:rPr lang="en-IN" dirty="0" smtClean="0">
                <a:solidFill>
                  <a:srgbClr val="0070C0"/>
                </a:solidFill>
              </a:rPr>
              <a:t>Connects to SAT through NSDN</a:t>
            </a:r>
          </a:p>
          <a:p>
            <a:r>
              <a:rPr lang="en-GB" dirty="0">
                <a:solidFill>
                  <a:srgbClr val="0070C0"/>
                </a:solidFill>
              </a:rPr>
              <a:t>Use Case document created 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Prototype </a:t>
            </a:r>
            <a:r>
              <a:rPr lang="en-GB" dirty="0">
                <a:solidFill>
                  <a:srgbClr val="0070C0"/>
                </a:solidFill>
              </a:rPr>
              <a:t>in Progress</a:t>
            </a:r>
            <a:endParaRPr lang="en-IN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74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Staff / Resource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Now have recruited a SE team</a:t>
            </a:r>
          </a:p>
          <a:p>
            <a:pPr lvl="1"/>
            <a:r>
              <a:rPr lang="en-GB" dirty="0" smtClean="0"/>
              <a:t>Missing in run up to PDR</a:t>
            </a:r>
          </a:p>
          <a:p>
            <a:r>
              <a:rPr lang="en-GB" dirty="0" smtClean="0"/>
              <a:t>ASTRON have left the Consortium</a:t>
            </a:r>
          </a:p>
          <a:p>
            <a:r>
              <a:rPr lang="en-GB" dirty="0" smtClean="0"/>
              <a:t>UWA have joined the Consortium</a:t>
            </a:r>
          </a:p>
          <a:p>
            <a:r>
              <a:rPr lang="en-GB" dirty="0" smtClean="0"/>
              <a:t>JIVE and </a:t>
            </a:r>
            <a:r>
              <a:rPr lang="en-GB" dirty="0" err="1" smtClean="0"/>
              <a:t>Geant</a:t>
            </a:r>
            <a:r>
              <a:rPr lang="en-GB" dirty="0" smtClean="0"/>
              <a:t> have increased their level of contribution</a:t>
            </a:r>
          </a:p>
          <a:p>
            <a:r>
              <a:rPr lang="en-GB" dirty="0" smtClean="0"/>
              <a:t>Samantha Lloyd: Network Security Engineer</a:t>
            </a:r>
          </a:p>
          <a:p>
            <a:r>
              <a:rPr lang="en-GB" dirty="0" smtClean="0"/>
              <a:t>Paul </a:t>
            </a:r>
            <a:r>
              <a:rPr lang="en-GB" dirty="0" err="1" smtClean="0"/>
              <a:t>Boven</a:t>
            </a:r>
            <a:r>
              <a:rPr lang="en-GB" dirty="0" smtClean="0"/>
              <a:t>: SAT Architect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9695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SAT.LMC – Update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Internal Interface documents created with SAT sub-systems </a:t>
            </a:r>
          </a:p>
          <a:p>
            <a:r>
              <a:rPr lang="en-IN" dirty="0" smtClean="0"/>
              <a:t>SAT Operational Model worked out through negotiations with SAT teams on LSR/LIG documents and IICDs </a:t>
            </a:r>
          </a:p>
          <a:p>
            <a:r>
              <a:rPr lang="en-IN" dirty="0" smtClean="0"/>
              <a:t>Contributed in down selecting TANGO controls framework at Trieste, Italy. Submitted a technology report. </a:t>
            </a:r>
          </a:p>
          <a:p>
            <a:r>
              <a:rPr lang="en-IN" dirty="0" smtClean="0"/>
              <a:t>Cost Model, Power Budget, INFRA requirements updated post PDR Review </a:t>
            </a:r>
          </a:p>
          <a:p>
            <a:r>
              <a:rPr lang="en-IN" dirty="0" smtClean="0"/>
              <a:t>Use Case document created </a:t>
            </a:r>
          </a:p>
          <a:p>
            <a:r>
              <a:rPr lang="en-IN" dirty="0" err="1" smtClean="0"/>
              <a:t>Protoype</a:t>
            </a:r>
            <a:r>
              <a:rPr lang="en-IN" dirty="0" smtClean="0"/>
              <a:t> in Progress </a:t>
            </a:r>
          </a:p>
          <a:p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320399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72981" y="1747852"/>
            <a:ext cx="7761717" cy="5110148"/>
          </a:xfrm>
        </p:spPr>
        <p:txBody>
          <a:bodyPr>
            <a:normAutofit/>
          </a:bodyPr>
          <a:lstStyle/>
          <a:p>
            <a:r>
              <a:rPr lang="en-GB" dirty="0" smtClean="0"/>
              <a:t>SADT short term priorities</a:t>
            </a:r>
          </a:p>
          <a:p>
            <a:pPr lvl="1"/>
            <a:r>
              <a:rPr lang="en-GB" dirty="0" smtClean="0"/>
              <a:t>Close out PDR</a:t>
            </a:r>
          </a:p>
          <a:p>
            <a:pPr lvl="1"/>
            <a:r>
              <a:rPr lang="en-GB" dirty="0" smtClean="0"/>
              <a:t>Issue EICDs</a:t>
            </a:r>
          </a:p>
          <a:p>
            <a:r>
              <a:rPr lang="en-GB" dirty="0" smtClean="0"/>
              <a:t>Work with SKAO on timing requirements</a:t>
            </a:r>
          </a:p>
          <a:p>
            <a:r>
              <a:rPr lang="en-GB" dirty="0" smtClean="0"/>
              <a:t>LOW configuration is critical</a:t>
            </a:r>
          </a:p>
          <a:p>
            <a:r>
              <a:rPr lang="en-GB" dirty="0" smtClean="0"/>
              <a:t>CSP location ECPs</a:t>
            </a:r>
          </a:p>
          <a:p>
            <a:pPr lvl="1"/>
            <a:r>
              <a:rPr lang="en-GB" dirty="0" smtClean="0"/>
              <a:t>Need to assess impact on DDBH</a:t>
            </a:r>
          </a:p>
          <a:p>
            <a:pPr lvl="1"/>
            <a:r>
              <a:rPr lang="en-GB" dirty="0" smtClean="0"/>
              <a:t>If passed will require amendment of design</a:t>
            </a:r>
          </a:p>
          <a:p>
            <a:r>
              <a:rPr lang="en-GB" dirty="0" smtClean="0"/>
              <a:t>Engage with NMISA on UTC(k)</a:t>
            </a:r>
          </a:p>
          <a:p>
            <a:r>
              <a:rPr lang="en-GB" dirty="0" smtClean="0"/>
              <a:t>Engage with INFRA on joint reticulation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317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PDR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72981" y="1747852"/>
            <a:ext cx="8235629" cy="4806771"/>
          </a:xfrm>
        </p:spPr>
        <p:txBody>
          <a:bodyPr>
            <a:normAutofit/>
          </a:bodyPr>
          <a:lstStyle/>
          <a:p>
            <a:r>
              <a:rPr lang="en-GB" dirty="0" smtClean="0"/>
              <a:t>PDR 15</a:t>
            </a:r>
            <a:r>
              <a:rPr lang="en-GB" baseline="30000" dirty="0" smtClean="0"/>
              <a:t>th</a:t>
            </a:r>
            <a:r>
              <a:rPr lang="en-GB" dirty="0" smtClean="0"/>
              <a:t> January 2015</a:t>
            </a:r>
          </a:p>
          <a:p>
            <a:pPr lvl="1"/>
            <a:r>
              <a:rPr lang="en-GB" dirty="0"/>
              <a:t>Constructive meeting</a:t>
            </a:r>
          </a:p>
          <a:p>
            <a:pPr lvl="1"/>
            <a:r>
              <a:rPr lang="en-GB" dirty="0"/>
              <a:t>Thorough evaluation by team of experts</a:t>
            </a:r>
          </a:p>
          <a:p>
            <a:pPr lvl="1"/>
            <a:r>
              <a:rPr lang="en-GB" dirty="0"/>
              <a:t>Deficiencies in SE identified up front</a:t>
            </a:r>
          </a:p>
          <a:p>
            <a:pPr lvl="2"/>
            <a:r>
              <a:rPr lang="en-GB" dirty="0"/>
              <a:t>Plan agreed on how to rectify </a:t>
            </a:r>
            <a:r>
              <a:rPr lang="en-GB" dirty="0" smtClean="0"/>
              <a:t>this</a:t>
            </a:r>
          </a:p>
          <a:p>
            <a:r>
              <a:rPr lang="en-GB" dirty="0" smtClean="0"/>
              <a:t>Delta-PDR 14</a:t>
            </a:r>
            <a:r>
              <a:rPr lang="en-GB" baseline="30000" dirty="0" smtClean="0"/>
              <a:t>th</a:t>
            </a:r>
            <a:r>
              <a:rPr lang="en-GB" dirty="0" smtClean="0"/>
              <a:t> October 2015</a:t>
            </a:r>
          </a:p>
          <a:p>
            <a:pPr lvl="1"/>
            <a:r>
              <a:rPr lang="en-GB" dirty="0" smtClean="0"/>
              <a:t>Permission to proceed to Stage 2 once OARs closed</a:t>
            </a:r>
          </a:p>
          <a:p>
            <a:r>
              <a:rPr lang="en-GB" dirty="0" smtClean="0"/>
              <a:t>NSDN PDR December 2015</a:t>
            </a:r>
          </a:p>
          <a:p>
            <a:pPr lvl="1"/>
            <a:r>
              <a:rPr lang="en-GB" dirty="0" smtClean="0"/>
              <a:t>Responsibility for NSDN assigned to SADT Sept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8491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Effect of RBS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15" y="1454953"/>
            <a:ext cx="9144000" cy="541385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059832" y="3009750"/>
            <a:ext cx="107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0.68 Tb/s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465689" y="5293800"/>
            <a:ext cx="155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(15</a:t>
            </a:r>
            <a:r>
              <a:rPr lang="en-GB" b="1" dirty="0" smtClean="0">
                <a:solidFill>
                  <a:srgbClr val="FF0000"/>
                </a:solidFill>
                <a:latin typeface="Arial"/>
                <a:cs typeface="Arial"/>
              </a:rPr>
              <a:t>→</a:t>
            </a:r>
            <a:r>
              <a:rPr lang="en-GB" b="1" dirty="0" smtClean="0">
                <a:solidFill>
                  <a:srgbClr val="FF0000"/>
                </a:solidFill>
              </a:rPr>
              <a:t>7.2Tbps)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23951" y="5289391"/>
            <a:ext cx="139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59</a:t>
            </a:r>
            <a:r>
              <a:rPr lang="en-GB" b="1" dirty="0" smtClean="0">
                <a:solidFill>
                  <a:srgbClr val="FF0000"/>
                </a:solidFill>
              </a:rPr>
              <a:t>→3.1Tbps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90514" y="3013110"/>
            <a:ext cx="153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5.1</a:t>
            </a:r>
            <a:r>
              <a:rPr lang="en-GB" b="1" dirty="0" smtClean="0">
                <a:solidFill>
                  <a:srgbClr val="002060"/>
                </a:solidFill>
              </a:rPr>
              <a:t>→4.5 </a:t>
            </a:r>
            <a:r>
              <a:rPr lang="en-GB" b="1" dirty="0" err="1" smtClean="0">
                <a:solidFill>
                  <a:srgbClr val="002060"/>
                </a:solidFill>
              </a:rPr>
              <a:t>Tbps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92904" y="3530758"/>
            <a:ext cx="176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13.9→8.8 </a:t>
            </a:r>
            <a:r>
              <a:rPr lang="en-GB" b="1" dirty="0" err="1" smtClean="0">
                <a:solidFill>
                  <a:srgbClr val="002060"/>
                </a:solidFill>
              </a:rPr>
              <a:t>Tbps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33931" y="5289391"/>
            <a:ext cx="1507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27</a:t>
            </a:r>
            <a:r>
              <a:rPr lang="en-GB" b="1" dirty="0" smtClean="0">
                <a:solidFill>
                  <a:srgbClr val="002060"/>
                </a:solidFill>
              </a:rPr>
              <a:t>→4.9Tbps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9676" y="6202098"/>
            <a:ext cx="1184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SKA1_Low</a:t>
            </a:r>
          </a:p>
          <a:p>
            <a:r>
              <a:rPr lang="en-GB" b="1" dirty="0" smtClean="0">
                <a:solidFill>
                  <a:srgbClr val="002060"/>
                </a:solidFill>
              </a:rPr>
              <a:t>SKA1_Mid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27900" y="6353856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prstClr val="black">
                    <a:lumMod val="50000"/>
                  </a:prstClr>
                </a:solidFill>
              </a:rPr>
              <a:t>()* – if digitised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322094" y="4134170"/>
            <a:ext cx="981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100Gb/s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22792" y="4150163"/>
            <a:ext cx="101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100Gb/s</a:t>
            </a:r>
            <a:endParaRPr lang="en-GB" b="1" dirty="0">
              <a:solidFill>
                <a:srgbClr val="002060"/>
              </a:solidFill>
            </a:endParaRPr>
          </a:p>
        </p:txBody>
      </p:sp>
      <p:cxnSp>
        <p:nvCxnSpPr>
          <p:cNvPr id="53" name="Straight Connector 52"/>
          <p:cNvCxnSpPr>
            <a:stCxn id="43" idx="1"/>
          </p:cNvCxnSpPr>
          <p:nvPr/>
        </p:nvCxnSpPr>
        <p:spPr>
          <a:xfrm flipH="1">
            <a:off x="2339754" y="3194416"/>
            <a:ext cx="720078" cy="472698"/>
          </a:xfrm>
          <a:prstGeom prst="line">
            <a:avLst/>
          </a:prstGeom>
          <a:ln>
            <a:solidFill>
              <a:srgbClr val="00090C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1465689" y="4877961"/>
            <a:ext cx="336957" cy="445337"/>
          </a:xfrm>
          <a:prstGeom prst="line">
            <a:avLst/>
          </a:prstGeom>
          <a:ln>
            <a:solidFill>
              <a:srgbClr val="00090C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2912614" y="4877961"/>
            <a:ext cx="222674" cy="436045"/>
          </a:xfrm>
          <a:prstGeom prst="line">
            <a:avLst/>
          </a:prstGeom>
          <a:ln>
            <a:solidFill>
              <a:srgbClr val="00090C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162362" y="4442448"/>
            <a:ext cx="253445" cy="288032"/>
          </a:xfrm>
          <a:prstGeom prst="line">
            <a:avLst/>
          </a:prstGeom>
          <a:ln>
            <a:solidFill>
              <a:srgbClr val="00090C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4717907" y="4420439"/>
            <a:ext cx="216024" cy="288032"/>
          </a:xfrm>
          <a:prstGeom prst="line">
            <a:avLst/>
          </a:prstGeom>
          <a:ln>
            <a:solidFill>
              <a:srgbClr val="00090C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5963613" y="4877961"/>
            <a:ext cx="288033" cy="436045"/>
          </a:xfrm>
          <a:prstGeom prst="line">
            <a:avLst/>
          </a:prstGeom>
          <a:ln>
            <a:solidFill>
              <a:srgbClr val="00090C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251646" y="3183386"/>
            <a:ext cx="648072" cy="494758"/>
          </a:xfrm>
          <a:prstGeom prst="line">
            <a:avLst/>
          </a:prstGeom>
          <a:ln>
            <a:solidFill>
              <a:srgbClr val="00090C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7694120" y="3879486"/>
            <a:ext cx="463494" cy="878700"/>
          </a:xfrm>
          <a:prstGeom prst="line">
            <a:avLst/>
          </a:prstGeom>
          <a:ln>
            <a:solidFill>
              <a:srgbClr val="00090C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79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30" y="274838"/>
            <a:ext cx="6629400" cy="652462"/>
          </a:xfrm>
        </p:spPr>
        <p:txBody>
          <a:bodyPr>
            <a:noAutofit/>
          </a:bodyPr>
          <a:lstStyle/>
          <a:p>
            <a:r>
              <a:rPr lang="en-US" sz="3200" dirty="0" smtClean="0"/>
              <a:t>DDBH network overview</a:t>
            </a:r>
            <a:endParaRPr lang="en-US" sz="3200" dirty="0"/>
          </a:p>
        </p:txBody>
      </p:sp>
      <p:sp>
        <p:nvSpPr>
          <p:cNvPr id="4" name="Cloud 3"/>
          <p:cNvSpPr/>
          <p:nvPr/>
        </p:nvSpPr>
        <p:spPr>
          <a:xfrm>
            <a:off x="7874766" y="1277027"/>
            <a:ext cx="1089722" cy="2890196"/>
          </a:xfrm>
          <a:prstGeom prst="cloud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600">
              <a:solidFill>
                <a:srgbClr val="008000"/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47700" y="1167043"/>
            <a:ext cx="1089722" cy="2890196"/>
          </a:xfrm>
          <a:prstGeom prst="cloud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600">
              <a:solidFill>
                <a:srgbClr val="008000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548327" y="1492102"/>
            <a:ext cx="6026465" cy="3079156"/>
          </a:xfrm>
          <a:prstGeom prst="cloud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600">
              <a:solidFill>
                <a:srgbClr val="008000"/>
              </a:solidFill>
            </a:endParaRPr>
          </a:p>
        </p:txBody>
      </p:sp>
      <p:cxnSp>
        <p:nvCxnSpPr>
          <p:cNvPr id="7" name="Straight Connector 6"/>
          <p:cNvCxnSpPr>
            <a:stCxn id="23" idx="3"/>
            <a:endCxn id="26" idx="1"/>
          </p:cNvCxnSpPr>
          <p:nvPr/>
        </p:nvCxnSpPr>
        <p:spPr>
          <a:xfrm flipV="1">
            <a:off x="1486072" y="3150442"/>
            <a:ext cx="6093063" cy="75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52723" y="3002231"/>
            <a:ext cx="835811" cy="29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8224519" y="2825996"/>
            <a:ext cx="278066" cy="557207"/>
            <a:chOff x="6156325" y="5768975"/>
            <a:chExt cx="612775" cy="647700"/>
          </a:xfrm>
        </p:grpSpPr>
        <p:pic>
          <p:nvPicPr>
            <p:cNvPr id="10" name="Picture 9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325" y="5984875"/>
              <a:ext cx="612775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325" y="5768975"/>
              <a:ext cx="612775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Line 78"/>
          <p:cNvSpPr>
            <a:spLocks noChangeShapeType="1"/>
          </p:cNvSpPr>
          <p:nvPr/>
        </p:nvSpPr>
        <p:spPr bwMode="auto">
          <a:xfrm>
            <a:off x="7676637" y="3168009"/>
            <a:ext cx="547882" cy="14785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triangle" w="med" len="med"/>
          </a:ln>
          <a:effectLst>
            <a:outerShdw dist="12700" dir="5400000" algn="ctr" rotWithShape="0">
              <a:schemeClr val="bg2"/>
            </a:outerShdw>
          </a:effectLst>
        </p:spPr>
        <p:txBody>
          <a:bodyPr lIns="73025" tIns="36512" rIns="73025" bIns="36512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Line 78"/>
          <p:cNvSpPr>
            <a:spLocks noChangeShapeType="1"/>
          </p:cNvSpPr>
          <p:nvPr/>
        </p:nvSpPr>
        <p:spPr bwMode="auto">
          <a:xfrm>
            <a:off x="815786" y="3158003"/>
            <a:ext cx="483147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triangle" w="med" len="med"/>
          </a:ln>
          <a:effectLst>
            <a:outerShdw dist="12700" dir="5400000" algn="ctr" rotWithShape="0">
              <a:schemeClr val="bg2"/>
            </a:outerShdw>
          </a:effectLst>
        </p:spPr>
        <p:txBody>
          <a:bodyPr lIns="73025" tIns="36512" rIns="73025" bIns="36512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57988" y="1860497"/>
            <a:ext cx="1090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defTabSz="914400"/>
            <a:r>
              <a:rPr lang="en-GB" sz="1600" b="1" dirty="0" smtClean="0">
                <a:solidFill>
                  <a:srgbClr val="0000FF"/>
                </a:solidFill>
              </a:rPr>
              <a:t>CSP</a:t>
            </a:r>
            <a:endParaRPr lang="en-GB" sz="1600" b="1" dirty="0">
              <a:solidFill>
                <a:srgbClr val="0000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799715" y="2725032"/>
            <a:ext cx="101342" cy="428066"/>
          </a:xfrm>
          <a:prstGeom prst="ellipse">
            <a:avLst/>
          </a:prstGeom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200">
              <a:solidFill>
                <a:srgbClr val="008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69802" y="2724578"/>
            <a:ext cx="101342" cy="428066"/>
          </a:xfrm>
          <a:prstGeom prst="ellipse">
            <a:avLst/>
          </a:prstGeom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200">
              <a:solidFill>
                <a:srgbClr val="008000"/>
              </a:solidFill>
            </a:endParaRPr>
          </a:p>
        </p:txBody>
      </p:sp>
      <p:sp>
        <p:nvSpPr>
          <p:cNvPr id="17" name="Isosceles Triangle 16"/>
          <p:cNvSpPr/>
          <p:nvPr/>
        </p:nvSpPr>
        <p:spPr>
          <a:xfrm rot="16200000" flipV="1">
            <a:off x="4343044" y="3052531"/>
            <a:ext cx="250176" cy="241489"/>
          </a:xfrm>
          <a:prstGeom prst="triangle">
            <a:avLst/>
          </a:prstGeom>
          <a:solidFill>
            <a:schemeClr val="bg1">
              <a:lumMod val="75000"/>
            </a:schemeClr>
          </a:solidFill>
          <a:ln w="28575" cmpd="sng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20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84363" y="4004428"/>
            <a:ext cx="1439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 defTabSz="914400"/>
            <a:r>
              <a:rPr lang="en-GB" sz="1200" b="1" dirty="0" smtClean="0">
                <a:solidFill>
                  <a:srgbClr val="0000FF"/>
                </a:solidFill>
              </a:rPr>
              <a:t>Short reach Ethernet</a:t>
            </a:r>
          </a:p>
          <a:p>
            <a:pPr algn="r" defTabSz="914400"/>
            <a:r>
              <a:rPr lang="en-GB" sz="1200" b="1" dirty="0" smtClean="0">
                <a:solidFill>
                  <a:srgbClr val="0000FF"/>
                </a:solidFill>
              </a:rPr>
              <a:t>transceivers &amp; interconnect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85536" y="2167313"/>
            <a:ext cx="1768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defTabSz="914400"/>
            <a:r>
              <a:rPr lang="en-GB" sz="1200" b="1" dirty="0" smtClean="0">
                <a:solidFill>
                  <a:srgbClr val="008000"/>
                </a:solidFill>
              </a:rPr>
              <a:t>COTS Line cable &amp; equipment</a:t>
            </a:r>
            <a:endParaRPr lang="en-GB" sz="1200" b="1" dirty="0">
              <a:solidFill>
                <a:srgbClr val="008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79047" y="2729937"/>
            <a:ext cx="101342" cy="428066"/>
          </a:xfrm>
          <a:prstGeom prst="ellipse">
            <a:avLst/>
          </a:prstGeom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200">
              <a:solidFill>
                <a:srgbClr val="008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049134" y="2729483"/>
            <a:ext cx="101342" cy="428066"/>
          </a:xfrm>
          <a:prstGeom prst="ellipse">
            <a:avLst/>
          </a:prstGeom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200">
              <a:solidFill>
                <a:srgbClr val="008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44645" y="2345634"/>
            <a:ext cx="11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 defTabSz="914400"/>
            <a:r>
              <a:rPr lang="en-GB" sz="1200" b="1" dirty="0" smtClean="0">
                <a:solidFill>
                  <a:srgbClr val="0000FF"/>
                </a:solidFill>
              </a:rPr>
              <a:t>Receptors/</a:t>
            </a:r>
          </a:p>
          <a:p>
            <a:pPr algn="r" defTabSz="914400"/>
            <a:r>
              <a:rPr lang="en-GB" sz="1200" b="1" dirty="0" smtClean="0">
                <a:solidFill>
                  <a:srgbClr val="0000FF"/>
                </a:solidFill>
              </a:rPr>
              <a:t>stations</a:t>
            </a:r>
            <a:endParaRPr lang="en-GB" sz="1200" b="1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30661" y="3079202"/>
            <a:ext cx="155411" cy="157602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24859" y="4133844"/>
            <a:ext cx="1461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defTabSz="914400"/>
            <a:r>
              <a:rPr lang="en-GB" sz="1200" b="1" dirty="0" smtClean="0">
                <a:solidFill>
                  <a:srgbClr val="0000FF"/>
                </a:solidFill>
              </a:rPr>
              <a:t>Short Reach</a:t>
            </a:r>
          </a:p>
          <a:p>
            <a:pPr defTabSz="914400"/>
            <a:r>
              <a:rPr lang="en-GB" sz="1200" b="1" dirty="0" smtClean="0">
                <a:solidFill>
                  <a:srgbClr val="0000FF"/>
                </a:solidFill>
              </a:rPr>
              <a:t>Ethernet</a:t>
            </a:r>
          </a:p>
          <a:p>
            <a:pPr defTabSz="914400"/>
            <a:r>
              <a:rPr lang="en-GB" sz="1200" b="1" dirty="0">
                <a:solidFill>
                  <a:srgbClr val="0000FF"/>
                </a:solidFill>
              </a:rPr>
              <a:t>t</a:t>
            </a:r>
            <a:r>
              <a:rPr lang="en-GB" sz="1200" b="1" dirty="0" smtClean="0">
                <a:solidFill>
                  <a:srgbClr val="0000FF"/>
                </a:solidFill>
              </a:rPr>
              <a:t>ransceivers &amp; interconnect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579135" y="3071641"/>
            <a:ext cx="155411" cy="157602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200">
              <a:solidFill>
                <a:srgbClr val="008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103063" y="1472597"/>
            <a:ext cx="1503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600" b="1" dirty="0">
                <a:solidFill>
                  <a:srgbClr val="0000FF"/>
                </a:solidFill>
              </a:rPr>
              <a:t>L</a:t>
            </a:r>
            <a:r>
              <a:rPr lang="en-US" sz="1600" b="1" dirty="0" smtClean="0">
                <a:solidFill>
                  <a:srgbClr val="0000FF"/>
                </a:solidFill>
              </a:rPr>
              <a:t>ow</a:t>
            </a:r>
          </a:p>
          <a:p>
            <a:pPr algn="ctr" defTabSz="914400"/>
            <a:r>
              <a:rPr lang="en-US" sz="1600" b="1" dirty="0" smtClean="0">
                <a:solidFill>
                  <a:srgbClr val="0000FF"/>
                </a:solidFill>
              </a:rPr>
              <a:t>/Mid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16078" y="3457259"/>
            <a:ext cx="444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defTabSz="914400"/>
            <a:r>
              <a:rPr lang="en-GB" sz="1200" b="1" dirty="0" smtClean="0">
                <a:solidFill>
                  <a:srgbClr val="008000"/>
                </a:solidFill>
              </a:rPr>
              <a:t>Standard transparent Ethernet network </a:t>
            </a:r>
            <a:br>
              <a:rPr lang="en-GB" sz="1200" b="1" dirty="0" smtClean="0">
                <a:solidFill>
                  <a:srgbClr val="008000"/>
                </a:solidFill>
              </a:rPr>
            </a:br>
            <a:r>
              <a:rPr lang="en-GB" sz="1200" b="1" dirty="0" smtClean="0">
                <a:solidFill>
                  <a:srgbClr val="008000"/>
                </a:solidFill>
              </a:rPr>
              <a:t>with standardised management services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13184" y="2056733"/>
            <a:ext cx="1191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defTabSz="914400"/>
            <a:r>
              <a:rPr lang="en-GB" sz="1200" b="1" dirty="0" smtClean="0">
                <a:solidFill>
                  <a:srgbClr val="008000"/>
                </a:solidFill>
              </a:rPr>
              <a:t> COTS network nodes</a:t>
            </a:r>
            <a:endParaRPr lang="en-GB" sz="1200" b="1" dirty="0">
              <a:solidFill>
                <a:srgbClr val="00800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386090" y="1790954"/>
            <a:ext cx="0" cy="2498567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856316" y="2042793"/>
            <a:ext cx="1191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defTabSz="914400"/>
            <a:r>
              <a:rPr lang="en-GB" sz="1200" b="1" dirty="0" smtClean="0">
                <a:solidFill>
                  <a:srgbClr val="008000"/>
                </a:solidFill>
              </a:rPr>
              <a:t> COTS network nodes</a:t>
            </a:r>
            <a:endParaRPr lang="en-GB" sz="1200" b="1" dirty="0">
              <a:solidFill>
                <a:srgbClr val="008000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6316" y="2729937"/>
            <a:ext cx="1208046" cy="120804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5831" y="2738832"/>
            <a:ext cx="1208046" cy="120804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971160" y="1125526"/>
            <a:ext cx="1232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600" dirty="0" smtClean="0">
                <a:solidFill>
                  <a:srgbClr val="C0504D"/>
                </a:solidFill>
              </a:rPr>
              <a:t>Interface boundary</a:t>
            </a:r>
            <a:endParaRPr lang="en-US" sz="1600" dirty="0">
              <a:solidFill>
                <a:srgbClr val="C0504D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32830" y="1124744"/>
            <a:ext cx="1232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600" dirty="0" smtClean="0">
                <a:solidFill>
                  <a:srgbClr val="C0504D"/>
                </a:solidFill>
              </a:rPr>
              <a:t>Interface boundary</a:t>
            </a:r>
            <a:endParaRPr lang="en-US" sz="1600" dirty="0">
              <a:solidFill>
                <a:srgbClr val="C0504D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7680855" y="1790953"/>
            <a:ext cx="0" cy="2498567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286" y="5017512"/>
            <a:ext cx="8751209" cy="1811859"/>
          </a:xfrm>
        </p:spPr>
        <p:txBody>
          <a:bodyPr>
            <a:normAutofit/>
          </a:bodyPr>
          <a:lstStyle/>
          <a:p>
            <a:r>
              <a:rPr lang="en-GB" sz="1800" dirty="0" smtClean="0">
                <a:solidFill>
                  <a:srgbClr val="0070C0"/>
                </a:solidFill>
              </a:rPr>
              <a:t>Fully </a:t>
            </a:r>
            <a:r>
              <a:rPr lang="en-GB" sz="1800" dirty="0">
                <a:solidFill>
                  <a:srgbClr val="0070C0"/>
                </a:solidFill>
              </a:rPr>
              <a:t>managed COTS solution </a:t>
            </a:r>
            <a:r>
              <a:rPr lang="en-GB" sz="1800" dirty="0" smtClean="0">
                <a:solidFill>
                  <a:srgbClr val="0070C0"/>
                </a:solidFill>
              </a:rPr>
              <a:t>– vendor agnostic design</a:t>
            </a:r>
            <a:endParaRPr lang="en-GB" sz="1800" dirty="0">
              <a:solidFill>
                <a:srgbClr val="0070C0"/>
              </a:solidFill>
            </a:endParaRPr>
          </a:p>
          <a:p>
            <a:r>
              <a:rPr lang="en-GB" sz="1800" dirty="0" smtClean="0">
                <a:solidFill>
                  <a:srgbClr val="0070C0"/>
                </a:solidFill>
              </a:rPr>
              <a:t>SKA-Mid; 133 dish antennas, 1x100GE transport lanes</a:t>
            </a:r>
          </a:p>
          <a:p>
            <a:pPr lvl="1"/>
            <a:r>
              <a:rPr lang="en-GB" sz="1400" dirty="0" smtClean="0">
                <a:solidFill>
                  <a:srgbClr val="0070C0"/>
                </a:solidFill>
              </a:rPr>
              <a:t>Passive spans with LR4/ER4 grey optics or amplified/regen spans with DD/Coherent DWDM</a:t>
            </a:r>
          </a:p>
          <a:p>
            <a:r>
              <a:rPr lang="en-GB" sz="1800" dirty="0" smtClean="0">
                <a:solidFill>
                  <a:srgbClr val="0070C0"/>
                </a:solidFill>
              </a:rPr>
              <a:t>SKA-Low; 45 remote beam formed stations, 2 x 20GE transport lanes</a:t>
            </a:r>
          </a:p>
          <a:p>
            <a:pPr lvl="1"/>
            <a:r>
              <a:rPr lang="en-GB" sz="1400" dirty="0">
                <a:solidFill>
                  <a:srgbClr val="0070C0"/>
                </a:solidFill>
              </a:rPr>
              <a:t>Passive spans with </a:t>
            </a:r>
            <a:r>
              <a:rPr lang="en-GB" sz="1400" dirty="0" smtClean="0">
                <a:solidFill>
                  <a:srgbClr val="0070C0"/>
                </a:solidFill>
              </a:rPr>
              <a:t>LR/ER/ZR </a:t>
            </a:r>
            <a:r>
              <a:rPr lang="en-GB" sz="1400" dirty="0">
                <a:solidFill>
                  <a:srgbClr val="0070C0"/>
                </a:solidFill>
              </a:rPr>
              <a:t>grey </a:t>
            </a:r>
            <a:r>
              <a:rPr lang="en-GB" sz="1400" dirty="0" smtClean="0">
                <a:solidFill>
                  <a:srgbClr val="0070C0"/>
                </a:solidFill>
              </a:rPr>
              <a:t>optics</a:t>
            </a:r>
            <a:endParaRPr lang="en-GB" sz="1800" dirty="0" smtClean="0">
              <a:solidFill>
                <a:srgbClr val="0070C0"/>
              </a:solidFill>
            </a:endParaRPr>
          </a:p>
          <a:p>
            <a:pPr lvl="1"/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43386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DDBH COTS Cost estimation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28" y="4898458"/>
            <a:ext cx="7761717" cy="4806771"/>
          </a:xfrm>
        </p:spPr>
        <p:txBody>
          <a:bodyPr>
            <a:normAutofit/>
          </a:bodyPr>
          <a:lstStyle/>
          <a:p>
            <a:r>
              <a:rPr lang="en-GB" dirty="0" smtClean="0"/>
              <a:t>Cost </a:t>
            </a:r>
            <a:r>
              <a:rPr lang="en-GB" dirty="0"/>
              <a:t>/</a:t>
            </a:r>
            <a:r>
              <a:rPr lang="en-GB" dirty="0" smtClean="0"/>
              <a:t> power function of :	</a:t>
            </a:r>
          </a:p>
          <a:p>
            <a:pPr lvl="1"/>
            <a:r>
              <a:rPr lang="en-GB" dirty="0" smtClean="0"/>
              <a:t>Year deployed (roll-out)</a:t>
            </a:r>
          </a:p>
          <a:p>
            <a:pPr lvl="1"/>
            <a:r>
              <a:rPr lang="en-GB" dirty="0" smtClean="0"/>
              <a:t>Data capacity</a:t>
            </a:r>
          </a:p>
          <a:p>
            <a:pPr lvl="1"/>
            <a:r>
              <a:rPr lang="en-GB" dirty="0" smtClean="0"/>
              <a:t>Cable distance </a:t>
            </a:r>
          </a:p>
          <a:p>
            <a:pPr lvl="1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30" y="1587149"/>
            <a:ext cx="3966100" cy="3016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8307" y="1960078"/>
            <a:ext cx="3121648" cy="1901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8307" y="4105137"/>
            <a:ext cx="3144221" cy="19191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0987" y="1242163"/>
            <a:ext cx="436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Fractional selling price drop per annum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6441" y="1394563"/>
            <a:ext cx="436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Estimates cable routed distance bins BDv2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CSP-SDP Network Design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1789" y="1322339"/>
            <a:ext cx="8335217" cy="4806771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Arail"/>
                <a:cs typeface="Arail"/>
              </a:rPr>
              <a:t>CSP-SDP concept &amp; design remain valid after RBS and Level1 v6B</a:t>
            </a:r>
          </a:p>
          <a:p>
            <a:r>
              <a:rPr lang="en-GB" sz="2000" dirty="0" smtClean="0">
                <a:latin typeface="Arail"/>
                <a:cs typeface="Arail"/>
              </a:rPr>
              <a:t>Carries the following on 10/100 Gigabit Ethernet channels from CPF to SPF: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 smtClean="0">
                <a:latin typeface="Arail"/>
                <a:cs typeface="Arail"/>
              </a:rPr>
              <a:t>Visibility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 smtClean="0">
                <a:latin typeface="Arail"/>
                <a:cs typeface="Arail"/>
              </a:rPr>
              <a:t>Pulsar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 smtClean="0">
                <a:latin typeface="Arail"/>
                <a:cs typeface="Arail"/>
              </a:rPr>
              <a:t>VLBI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 smtClean="0">
                <a:latin typeface="Arail"/>
                <a:cs typeface="Arail"/>
              </a:rPr>
              <a:t>NSDN</a:t>
            </a:r>
            <a:endParaRPr lang="en-US" sz="2000" dirty="0">
              <a:latin typeface="Arail"/>
              <a:cs typeface="Arai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423" y="2219494"/>
            <a:ext cx="6732240" cy="475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6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79782" cy="70609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CSP-SDP operations concept</a:t>
            </a:r>
            <a:endParaRPr lang="en-GB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7900" y="3461349"/>
            <a:ext cx="8064500" cy="871354"/>
          </a:xfrm>
        </p:spPr>
        <p:txBody>
          <a:bodyPr>
            <a:noAutofit/>
          </a:bodyPr>
          <a:lstStyle/>
          <a:p>
            <a:r>
              <a:rPr lang="en-GB" sz="1800" dirty="0" smtClean="0"/>
              <a:t>ASKAP &amp; CSIRO ask AARNET to manage the core-HPC network</a:t>
            </a:r>
          </a:p>
          <a:p>
            <a:r>
              <a:rPr lang="en-GB" sz="1800" dirty="0" err="1" smtClean="0"/>
              <a:t>MeerKAT</a:t>
            </a:r>
            <a:r>
              <a:rPr lang="en-GB" sz="1800" dirty="0" smtClean="0"/>
              <a:t> have a similar approach with </a:t>
            </a:r>
            <a:r>
              <a:rPr lang="en-GB" sz="1800" dirty="0" err="1" smtClean="0"/>
              <a:t>SANReN</a:t>
            </a:r>
            <a:endParaRPr lang="en-GB" sz="18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338628" y="3279309"/>
            <a:ext cx="2448272" cy="0"/>
          </a:xfrm>
          <a:prstGeom prst="line">
            <a:avLst/>
          </a:prstGeom>
          <a:ln w="38100"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146940" y="3279309"/>
            <a:ext cx="2448272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642884" y="3073849"/>
            <a:ext cx="720080" cy="4109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2237" y="2755828"/>
            <a:ext cx="569002" cy="3512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dirty="0" smtClean="0">
                <a:solidFill>
                  <a:prstClr val="black"/>
                </a:solidFill>
              </a:rPr>
              <a:t>EOC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037" y="1772815"/>
            <a:ext cx="622478" cy="3512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dirty="0" smtClean="0">
                <a:solidFill>
                  <a:prstClr val="black"/>
                </a:solidFill>
              </a:rPr>
              <a:t>Core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8706" y="1749611"/>
            <a:ext cx="551754" cy="3512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dirty="0" smtClean="0">
                <a:solidFill>
                  <a:prstClr val="black"/>
                </a:solidFill>
              </a:rPr>
              <a:t>SDP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9238" y="1777967"/>
            <a:ext cx="1125052" cy="3512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dirty="0" err="1" smtClean="0">
                <a:solidFill>
                  <a:prstClr val="black"/>
                </a:solidFill>
              </a:rPr>
              <a:t>Geraldton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29786" y="1777967"/>
            <a:ext cx="693010" cy="3512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dirty="0" smtClean="0">
                <a:solidFill>
                  <a:prstClr val="black"/>
                </a:solidFill>
              </a:rPr>
              <a:t>Perth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83811" y="2897597"/>
            <a:ext cx="2070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GB" dirty="0" smtClean="0">
                <a:solidFill>
                  <a:prstClr val="black"/>
                </a:solidFill>
              </a:rPr>
              <a:t>Fibre: </a:t>
            </a:r>
            <a:r>
              <a:rPr lang="en-GB" dirty="0" err="1" smtClean="0">
                <a:solidFill>
                  <a:prstClr val="black"/>
                </a:solidFill>
              </a:rPr>
              <a:t>AARNet</a:t>
            </a:r>
            <a:r>
              <a:rPr lang="en-GB" dirty="0" smtClean="0">
                <a:solidFill>
                  <a:prstClr val="black"/>
                </a:solidFill>
              </a:rPr>
              <a:t> / </a:t>
            </a:r>
            <a:r>
              <a:rPr lang="en-GB" dirty="0" err="1" smtClean="0">
                <a:solidFill>
                  <a:prstClr val="black"/>
                </a:solidFill>
              </a:rPr>
              <a:t>Gov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40981" y="2928038"/>
            <a:ext cx="1707070" cy="3512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GB" dirty="0" smtClean="0">
                <a:solidFill>
                  <a:prstClr val="black"/>
                </a:solidFill>
              </a:rPr>
              <a:t>CSIRO dark fibre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70490" y="2545026"/>
            <a:ext cx="648072" cy="2827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56376" y="2545026"/>
            <a:ext cx="648072" cy="2827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Isosceles Triangle 16"/>
          <p:cNvSpPr/>
          <p:nvPr/>
        </p:nvSpPr>
        <p:spPr>
          <a:xfrm rot="5400000">
            <a:off x="1466356" y="1969586"/>
            <a:ext cx="445163" cy="504056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Isosceles Triangle 17"/>
          <p:cNvSpPr/>
          <p:nvPr/>
        </p:nvSpPr>
        <p:spPr>
          <a:xfrm rot="16200000" flipH="1">
            <a:off x="8112283" y="1959394"/>
            <a:ext cx="445163" cy="504056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9270" y="2564955"/>
            <a:ext cx="795411" cy="3512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dirty="0" smtClean="0">
                <a:solidFill>
                  <a:prstClr val="black"/>
                </a:solidFill>
              </a:rPr>
              <a:t>ASKAP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520" y="2045979"/>
            <a:ext cx="1159998" cy="3512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dirty="0" smtClean="0">
                <a:solidFill>
                  <a:prstClr val="black"/>
                </a:solidFill>
              </a:rPr>
              <a:t>SKA1_Low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301006" y="6430645"/>
            <a:ext cx="2448272" cy="0"/>
          </a:xfrm>
          <a:prstGeom prst="line">
            <a:avLst/>
          </a:prstGeom>
          <a:ln w="38100"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109318" y="6430645"/>
            <a:ext cx="2448272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605262" y="6297193"/>
            <a:ext cx="720080" cy="4109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87201" y="4827768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dirty="0" smtClean="0">
                <a:solidFill>
                  <a:prstClr val="black"/>
                </a:solidFill>
              </a:rPr>
              <a:t>Carnarvon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44400" y="4814973"/>
            <a:ext cx="1208408" cy="3512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dirty="0" smtClean="0">
                <a:solidFill>
                  <a:prstClr val="black"/>
                </a:solidFill>
              </a:rPr>
              <a:t>Cape Town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01220" y="4087011"/>
            <a:ext cx="2018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GB" dirty="0" smtClean="0">
                <a:solidFill>
                  <a:prstClr val="black"/>
                </a:solidFill>
              </a:rPr>
              <a:t>Operation: </a:t>
            </a:r>
            <a:r>
              <a:rPr lang="en-GB" dirty="0" err="1" smtClean="0">
                <a:solidFill>
                  <a:prstClr val="black"/>
                </a:solidFill>
              </a:rPr>
              <a:t>SANReN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682237" y="6079374"/>
            <a:ext cx="1794209" cy="3512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GB" dirty="0" smtClean="0">
                <a:solidFill>
                  <a:prstClr val="black"/>
                </a:solidFill>
              </a:rPr>
              <a:t>SKA SA dark fibre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83150" y="5753743"/>
            <a:ext cx="648072" cy="2827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969036" y="5752487"/>
            <a:ext cx="648072" cy="2827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30" name="Isosceles Triangle 29"/>
          <p:cNvSpPr/>
          <p:nvPr/>
        </p:nvSpPr>
        <p:spPr>
          <a:xfrm rot="5400000">
            <a:off x="1466356" y="5133861"/>
            <a:ext cx="445163" cy="504056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31" name="Isosceles Triangle 30"/>
          <p:cNvSpPr/>
          <p:nvPr/>
        </p:nvSpPr>
        <p:spPr>
          <a:xfrm rot="16200000" flipH="1">
            <a:off x="8112283" y="5122413"/>
            <a:ext cx="445163" cy="504056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4221" y="5752487"/>
            <a:ext cx="1040285" cy="3512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dirty="0" err="1" smtClean="0">
                <a:solidFill>
                  <a:prstClr val="black"/>
                </a:solidFill>
              </a:rPr>
              <a:t>MeerKAT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1520" y="5210253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dirty="0" smtClean="0">
                <a:solidFill>
                  <a:prstClr val="black"/>
                </a:solidFill>
              </a:rPr>
              <a:t>SKA1_Mid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22799" y="1772816"/>
            <a:ext cx="656911" cy="3512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dirty="0" smtClean="0">
                <a:solidFill>
                  <a:prstClr val="black"/>
                </a:solidFill>
              </a:rPr>
              <a:t>MRO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27153" y="4814973"/>
            <a:ext cx="731739" cy="3512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dirty="0" smtClean="0">
                <a:solidFill>
                  <a:prstClr val="black"/>
                </a:solidFill>
              </a:rPr>
              <a:t>Karoo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08104" y="6040519"/>
            <a:ext cx="2383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GB" dirty="0" smtClean="0">
                <a:solidFill>
                  <a:prstClr val="black"/>
                </a:solidFill>
              </a:rPr>
              <a:t>Fibre: various providers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923928" y="980728"/>
            <a:ext cx="1978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GB" dirty="0" smtClean="0">
                <a:solidFill>
                  <a:prstClr val="black"/>
                </a:solidFill>
              </a:rPr>
              <a:t>Operation: </a:t>
            </a:r>
            <a:r>
              <a:rPr lang="en-GB" dirty="0" err="1" smtClean="0">
                <a:solidFill>
                  <a:prstClr val="black"/>
                </a:solidFill>
              </a:rPr>
              <a:t>AARNet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9" name="Right Brace 38"/>
          <p:cNvSpPr/>
          <p:nvPr/>
        </p:nvSpPr>
        <p:spPr>
          <a:xfrm rot="16200000">
            <a:off x="4734466" y="-1918041"/>
            <a:ext cx="593619" cy="711123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40" name="Right Brace 39"/>
          <p:cNvSpPr/>
          <p:nvPr/>
        </p:nvSpPr>
        <p:spPr>
          <a:xfrm rot="16200000">
            <a:off x="4691177" y="1165830"/>
            <a:ext cx="593619" cy="719781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69715" y="5896503"/>
            <a:ext cx="517275" cy="3512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dirty="0" smtClean="0">
                <a:solidFill>
                  <a:prstClr val="black"/>
                </a:solidFill>
              </a:rPr>
              <a:t>EOC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129" y="4845829"/>
            <a:ext cx="622478" cy="3512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dirty="0" smtClean="0">
                <a:solidFill>
                  <a:prstClr val="black"/>
                </a:solidFill>
              </a:rPr>
              <a:t>Core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628758" y="4781612"/>
            <a:ext cx="551754" cy="3512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dirty="0" smtClean="0">
                <a:solidFill>
                  <a:prstClr val="black"/>
                </a:solidFill>
              </a:rPr>
              <a:t>SDP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80071" y="5048319"/>
            <a:ext cx="1445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dirty="0" err="1" smtClean="0">
                <a:solidFill>
                  <a:prstClr val="black"/>
                </a:solidFill>
              </a:rPr>
              <a:t>Klerefontein</a:t>
            </a:r>
            <a:endParaRPr lang="en-GB" dirty="0">
              <a:solidFill>
                <a:prstClr val="black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2585168" y="2525521"/>
            <a:ext cx="311626" cy="299787"/>
            <a:chOff x="350670" y="4074609"/>
            <a:chExt cx="311626" cy="29978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9" name="Isosceles Triangle 48"/>
            <p:cNvSpPr/>
            <p:nvPr/>
          </p:nvSpPr>
          <p:spPr>
            <a:xfrm>
              <a:off x="350670" y="4074609"/>
              <a:ext cx="311626" cy="140290"/>
            </a:xfrm>
            <a:prstGeom prst="triangl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87276" y="4214899"/>
              <a:ext cx="238414" cy="159497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347864" y="2526770"/>
            <a:ext cx="311626" cy="299787"/>
            <a:chOff x="350670" y="4074609"/>
            <a:chExt cx="311626" cy="29978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2" name="Isosceles Triangle 51"/>
            <p:cNvSpPr/>
            <p:nvPr/>
          </p:nvSpPr>
          <p:spPr>
            <a:xfrm>
              <a:off x="350670" y="4074609"/>
              <a:ext cx="311626" cy="140290"/>
            </a:xfrm>
            <a:prstGeom prst="triangl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87276" y="4214899"/>
              <a:ext cx="238414" cy="159497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140958" y="2551129"/>
            <a:ext cx="311626" cy="299787"/>
            <a:chOff x="350670" y="4074609"/>
            <a:chExt cx="311626" cy="29978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5" name="Isosceles Triangle 54"/>
            <p:cNvSpPr/>
            <p:nvPr/>
          </p:nvSpPr>
          <p:spPr>
            <a:xfrm>
              <a:off x="350670" y="4074609"/>
              <a:ext cx="311626" cy="140290"/>
            </a:xfrm>
            <a:prstGeom prst="triangl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87276" y="4214899"/>
              <a:ext cx="238414" cy="159497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444586" y="2523547"/>
            <a:ext cx="311626" cy="299787"/>
            <a:chOff x="350670" y="4074609"/>
            <a:chExt cx="311626" cy="29978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8" name="Isosceles Triangle 57"/>
            <p:cNvSpPr/>
            <p:nvPr/>
          </p:nvSpPr>
          <p:spPr>
            <a:xfrm>
              <a:off x="350670" y="4074609"/>
              <a:ext cx="311626" cy="140290"/>
            </a:xfrm>
            <a:prstGeom prst="triangl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87276" y="4214899"/>
              <a:ext cx="238414" cy="159497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207282" y="2524796"/>
            <a:ext cx="311626" cy="299787"/>
            <a:chOff x="350670" y="4074609"/>
            <a:chExt cx="311626" cy="29978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1" name="Isosceles Triangle 60"/>
            <p:cNvSpPr/>
            <p:nvPr/>
          </p:nvSpPr>
          <p:spPr>
            <a:xfrm>
              <a:off x="350670" y="4074609"/>
              <a:ext cx="311626" cy="140290"/>
            </a:xfrm>
            <a:prstGeom prst="triangl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87276" y="4214899"/>
              <a:ext cx="238414" cy="159497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000376" y="2549155"/>
            <a:ext cx="311626" cy="299787"/>
            <a:chOff x="350670" y="4074609"/>
            <a:chExt cx="311626" cy="29978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4" name="Isosceles Triangle 63"/>
            <p:cNvSpPr/>
            <p:nvPr/>
          </p:nvSpPr>
          <p:spPr>
            <a:xfrm>
              <a:off x="350670" y="4074609"/>
              <a:ext cx="311626" cy="140290"/>
            </a:xfrm>
            <a:prstGeom prst="triangl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87276" y="4214899"/>
              <a:ext cx="238414" cy="159497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531262" y="5662016"/>
            <a:ext cx="311626" cy="299787"/>
            <a:chOff x="350670" y="4074609"/>
            <a:chExt cx="311626" cy="29978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7" name="Isosceles Triangle 66"/>
            <p:cNvSpPr/>
            <p:nvPr/>
          </p:nvSpPr>
          <p:spPr>
            <a:xfrm>
              <a:off x="350670" y="4074609"/>
              <a:ext cx="311626" cy="140290"/>
            </a:xfrm>
            <a:prstGeom prst="triangl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87276" y="4214899"/>
              <a:ext cx="238414" cy="159497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293958" y="5663265"/>
            <a:ext cx="311626" cy="299787"/>
            <a:chOff x="350670" y="4074609"/>
            <a:chExt cx="311626" cy="29978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70" name="Isosceles Triangle 69"/>
            <p:cNvSpPr/>
            <p:nvPr/>
          </p:nvSpPr>
          <p:spPr>
            <a:xfrm>
              <a:off x="350670" y="4074609"/>
              <a:ext cx="311626" cy="140290"/>
            </a:xfrm>
            <a:prstGeom prst="triangl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87276" y="4214899"/>
              <a:ext cx="238414" cy="159497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087052" y="5687624"/>
            <a:ext cx="311626" cy="299787"/>
            <a:chOff x="350670" y="4074609"/>
            <a:chExt cx="311626" cy="29978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73" name="Isosceles Triangle 72"/>
            <p:cNvSpPr/>
            <p:nvPr/>
          </p:nvSpPr>
          <p:spPr>
            <a:xfrm>
              <a:off x="350670" y="4074609"/>
              <a:ext cx="311626" cy="140290"/>
            </a:xfrm>
            <a:prstGeom prst="triangl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87276" y="4214899"/>
              <a:ext cx="238414" cy="159497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390680" y="5660042"/>
            <a:ext cx="311626" cy="299787"/>
            <a:chOff x="350670" y="4074609"/>
            <a:chExt cx="311626" cy="29978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76" name="Isosceles Triangle 75"/>
            <p:cNvSpPr/>
            <p:nvPr/>
          </p:nvSpPr>
          <p:spPr>
            <a:xfrm>
              <a:off x="350670" y="4074609"/>
              <a:ext cx="311626" cy="140290"/>
            </a:xfrm>
            <a:prstGeom prst="triangl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87276" y="4214899"/>
              <a:ext cx="238414" cy="159497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153376" y="5661291"/>
            <a:ext cx="311626" cy="299787"/>
            <a:chOff x="350670" y="4074609"/>
            <a:chExt cx="311626" cy="29978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79" name="Isosceles Triangle 78"/>
            <p:cNvSpPr/>
            <p:nvPr/>
          </p:nvSpPr>
          <p:spPr>
            <a:xfrm>
              <a:off x="350670" y="4074609"/>
              <a:ext cx="311626" cy="140290"/>
            </a:xfrm>
            <a:prstGeom prst="triangl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87276" y="4214899"/>
              <a:ext cx="238414" cy="159497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946470" y="5685650"/>
            <a:ext cx="311626" cy="299787"/>
            <a:chOff x="350670" y="4074609"/>
            <a:chExt cx="311626" cy="29978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82" name="Isosceles Triangle 81"/>
            <p:cNvSpPr/>
            <p:nvPr/>
          </p:nvSpPr>
          <p:spPr>
            <a:xfrm>
              <a:off x="350670" y="4074609"/>
              <a:ext cx="311626" cy="140290"/>
            </a:xfrm>
            <a:prstGeom prst="triangl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87276" y="4214899"/>
              <a:ext cx="238414" cy="159497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317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man_SADT_consortium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Uman_SADT_consortium_powerpoint_template.potx</Template>
  <TotalTime>18343</TotalTime>
  <Words>1396</Words>
  <Application>Microsoft Office PowerPoint</Application>
  <PresentationFormat>On-screen Show (4:3)</PresentationFormat>
  <Paragraphs>306</Paragraphs>
  <Slides>31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Uman_SADT_consortium_powerpoint_template</vt:lpstr>
      <vt:lpstr>Visio.Drawing.11</vt:lpstr>
      <vt:lpstr>Graph</vt:lpstr>
      <vt:lpstr>SADT update  SKA Engineering Meeting, Penticton  11th November 2015  </vt:lpstr>
      <vt:lpstr>SADT summary</vt:lpstr>
      <vt:lpstr>Staff / Resource</vt:lpstr>
      <vt:lpstr>PDR</vt:lpstr>
      <vt:lpstr>Effect of RBS</vt:lpstr>
      <vt:lpstr>DDBH network overview</vt:lpstr>
      <vt:lpstr>DDBH COTS Cost estimation</vt:lpstr>
      <vt:lpstr>CSP-SDP Network Design</vt:lpstr>
      <vt:lpstr>CSP-SDP operations concept</vt:lpstr>
      <vt:lpstr>CSP Egress: Visibility Data </vt:lpstr>
      <vt:lpstr>SDP Ingress: Visibility Data</vt:lpstr>
      <vt:lpstr>SDP to world – rates </vt:lpstr>
      <vt:lpstr>Estimated SDP to world costs</vt:lpstr>
      <vt:lpstr>Non Science Data Network</vt:lpstr>
      <vt:lpstr>Non Science Data Network</vt:lpstr>
      <vt:lpstr>CSP-SDP Carrying NSDN</vt:lpstr>
      <vt:lpstr>LINFRA - cable routing to CPF</vt:lpstr>
      <vt:lpstr>SKA1 MID Spiral Remote Station Fibre Options</vt:lpstr>
      <vt:lpstr>Network Architecture</vt:lpstr>
      <vt:lpstr>NMGR Functional Architecture</vt:lpstr>
      <vt:lpstr>SAT Overview</vt:lpstr>
      <vt:lpstr>SKA Timescale block diagram</vt:lpstr>
      <vt:lpstr>STFR – ASKAP field tests</vt:lpstr>
      <vt:lpstr>Overhead fibre tests</vt:lpstr>
      <vt:lpstr>Overhead Fibre Characterisation</vt:lpstr>
      <vt:lpstr>STFR on overhead fibre</vt:lpstr>
      <vt:lpstr>White Rabbit tests</vt:lpstr>
      <vt:lpstr>WR Tdev results</vt:lpstr>
      <vt:lpstr>SAT.LMC – Overview </vt:lpstr>
      <vt:lpstr>SAT.LMC – Update</vt:lpstr>
      <vt:lpstr>Issues</vt:lpstr>
    </vt:vector>
  </TitlesOfParts>
  <Company>PowerBook G4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</dc:creator>
  <cp:lastModifiedBy>Keith James Bruno Grainge</cp:lastModifiedBy>
  <cp:revision>249</cp:revision>
  <cp:lastPrinted>2013-10-15T15:47:27Z</cp:lastPrinted>
  <dcterms:created xsi:type="dcterms:W3CDTF">2013-04-10T09:39:08Z</dcterms:created>
  <dcterms:modified xsi:type="dcterms:W3CDTF">2015-11-11T15:39:11Z</dcterms:modified>
</cp:coreProperties>
</file>