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33"/>
  </p:notesMasterIdLst>
  <p:sldIdLst>
    <p:sldId id="261" r:id="rId2"/>
    <p:sldId id="331" r:id="rId3"/>
    <p:sldId id="410" r:id="rId4"/>
    <p:sldId id="271" r:id="rId5"/>
    <p:sldId id="382" r:id="rId6"/>
    <p:sldId id="357" r:id="rId7"/>
    <p:sldId id="406" r:id="rId8"/>
    <p:sldId id="407" r:id="rId9"/>
    <p:sldId id="408" r:id="rId10"/>
    <p:sldId id="409" r:id="rId11"/>
    <p:sldId id="403" r:id="rId12"/>
    <p:sldId id="389" r:id="rId13"/>
    <p:sldId id="390" r:id="rId14"/>
    <p:sldId id="395" r:id="rId15"/>
    <p:sldId id="391" r:id="rId16"/>
    <p:sldId id="397" r:id="rId17"/>
    <p:sldId id="398" r:id="rId18"/>
    <p:sldId id="399" r:id="rId19"/>
    <p:sldId id="392" r:id="rId20"/>
    <p:sldId id="393" r:id="rId21"/>
    <p:sldId id="394" r:id="rId22"/>
    <p:sldId id="400" r:id="rId23"/>
    <p:sldId id="401" r:id="rId24"/>
    <p:sldId id="402" r:id="rId25"/>
    <p:sldId id="396" r:id="rId26"/>
    <p:sldId id="381" r:id="rId27"/>
    <p:sldId id="351" r:id="rId28"/>
    <p:sldId id="352" r:id="rId29"/>
    <p:sldId id="354" r:id="rId30"/>
    <p:sldId id="355" r:id="rId31"/>
    <p:sldId id="339"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99"/>
    <a:srgbClr val="003366"/>
    <a:srgbClr val="0066CC"/>
    <a:srgbClr val="003399"/>
    <a:srgbClr val="8AD6E8"/>
    <a:srgbClr val="03C0ED"/>
    <a:srgbClr val="93CB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247" autoAdjust="0"/>
    <p:restoredTop sz="85053" autoAdjust="0"/>
  </p:normalViewPr>
  <p:slideViewPr>
    <p:cSldViewPr>
      <p:cViewPr>
        <p:scale>
          <a:sx n="85" d="100"/>
          <a:sy n="85" d="100"/>
        </p:scale>
        <p:origin x="-904" y="-8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notesMaster" Target="notesMasters/notesMaster1.xml"/><Relationship Id="rId34" Type="http://schemas.openxmlformats.org/officeDocument/2006/relationships/printerSettings" Target="printerSettings/printerSettings1.bin"/><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heme" Target="theme/theme1.xml"/><Relationship Id="rId3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20C5C6D-E02B-4B13-BAC9-3C15B8D69D22}" type="datetimeFigureOut">
              <a:rPr lang="en-US" smtClean="0"/>
              <a:t>15-11-11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50D68BD-9D63-4628-B68A-08C6AEA037E4}" type="slidenum">
              <a:rPr lang="en-US" smtClean="0"/>
              <a:t>‹#›</a:t>
            </a:fld>
            <a:endParaRPr lang="en-US"/>
          </a:p>
        </p:txBody>
      </p:sp>
    </p:spTree>
    <p:extLst>
      <p:ext uri="{BB962C8B-B14F-4D97-AF65-F5344CB8AC3E}">
        <p14:creationId xmlns:p14="http://schemas.microsoft.com/office/powerpoint/2010/main" val="9525722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Strong</a:t>
            </a:r>
            <a:r>
              <a:rPr lang="en-AU" baseline="0" dirty="0" smtClean="0"/>
              <a:t> united team and we know how we are going to get there</a:t>
            </a:r>
            <a:endParaRPr lang="en-AU" dirty="0"/>
          </a:p>
        </p:txBody>
      </p:sp>
      <p:sp>
        <p:nvSpPr>
          <p:cNvPr id="4" name="Slide Number Placeholder 3"/>
          <p:cNvSpPr>
            <a:spLocks noGrp="1"/>
          </p:cNvSpPr>
          <p:nvPr>
            <p:ph type="sldNum" sz="quarter" idx="10"/>
          </p:nvPr>
        </p:nvSpPr>
        <p:spPr/>
        <p:txBody>
          <a:bodyPr/>
          <a:lstStyle/>
          <a:p>
            <a:fld id="{850D68BD-9D63-4628-B68A-08C6AEA037E4}" type="slidenum">
              <a:rPr lang="en-US" smtClean="0"/>
              <a:t>8</a:t>
            </a:fld>
            <a:endParaRPr lang="en-US"/>
          </a:p>
        </p:txBody>
      </p:sp>
    </p:spTree>
    <p:extLst>
      <p:ext uri="{BB962C8B-B14F-4D97-AF65-F5344CB8AC3E}">
        <p14:creationId xmlns:p14="http://schemas.microsoft.com/office/powerpoint/2010/main" val="34082074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Left plot shows how we determined</a:t>
            </a:r>
            <a:r>
              <a:rPr lang="en-US" baseline="0" dirty="0" smtClean="0"/>
              <a:t> that</a:t>
            </a:r>
            <a:r>
              <a:rPr lang="en-US" dirty="0" smtClean="0"/>
              <a:t> the convolution filter</a:t>
            </a:r>
            <a:r>
              <a:rPr lang="en-US" baseline="0" dirty="0" smtClean="0"/>
              <a:t> responses are complex conjugates of each other, allowing for less compute resources to be used when doing the acceleration searches. Middle panel shows that we are looking at possibly using ARM chips for our hosts for each node and less power hungry SSD disks in place of RAM for some aspects. Final panel shows the test RIG that we have set up that allows to measure directly for each accelerator when running different parts of the pipeline. </a:t>
            </a:r>
            <a:endParaRPr lang="en-US" dirty="0"/>
          </a:p>
        </p:txBody>
      </p:sp>
      <p:sp>
        <p:nvSpPr>
          <p:cNvPr id="4" name="Slide Number Placeholder 3"/>
          <p:cNvSpPr>
            <a:spLocks noGrp="1"/>
          </p:cNvSpPr>
          <p:nvPr>
            <p:ph type="sldNum" sz="quarter" idx="10"/>
          </p:nvPr>
        </p:nvSpPr>
        <p:spPr/>
        <p:txBody>
          <a:bodyPr/>
          <a:lstStyle/>
          <a:p>
            <a:fld id="{850D68BD-9D63-4628-B68A-08C6AEA037E4}" type="slidenum">
              <a:rPr lang="en-US" smtClean="0"/>
              <a:t>17</a:t>
            </a:fld>
            <a:endParaRPr lang="en-US"/>
          </a:p>
        </p:txBody>
      </p:sp>
    </p:spTree>
    <p:extLst>
      <p:ext uri="{BB962C8B-B14F-4D97-AF65-F5344CB8AC3E}">
        <p14:creationId xmlns:p14="http://schemas.microsoft.com/office/powerpoint/2010/main" val="21701228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phase-coherent dispersion removal (RED)</a:t>
            </a:r>
          </a:p>
          <a:p>
            <a:r>
              <a:rPr lang="en-US" dirty="0" smtClean="0"/>
              <a:t>recovers high-precision timing information</a:t>
            </a:r>
          </a:p>
          <a:p>
            <a:r>
              <a:rPr lang="en-US" dirty="0" smtClean="0"/>
              <a:t>post-detection removal (BLUE) smears</a:t>
            </a:r>
          </a:p>
          <a:p>
            <a:r>
              <a:rPr lang="en-US" dirty="0" smtClean="0"/>
              <a:t>signal &amp;</a:t>
            </a:r>
            <a:r>
              <a:rPr lang="en-US" baseline="0" dirty="0" smtClean="0"/>
              <a:t> </a:t>
            </a:r>
            <a:r>
              <a:rPr lang="en-US" dirty="0" smtClean="0"/>
              <a:t>loses precision</a:t>
            </a:r>
          </a:p>
          <a:p>
            <a:endParaRPr lang="en-US" dirty="0"/>
          </a:p>
        </p:txBody>
      </p:sp>
      <p:sp>
        <p:nvSpPr>
          <p:cNvPr id="4" name="Slide Number Placeholder 3"/>
          <p:cNvSpPr>
            <a:spLocks noGrp="1"/>
          </p:cNvSpPr>
          <p:nvPr>
            <p:ph type="sldNum" sz="quarter" idx="10"/>
          </p:nvPr>
        </p:nvSpPr>
        <p:spPr/>
        <p:txBody>
          <a:bodyPr/>
          <a:lstStyle/>
          <a:p>
            <a:fld id="{850D68BD-9D63-4628-B68A-08C6AEA037E4}" type="slidenum">
              <a:rPr lang="en-US" smtClean="0"/>
              <a:t>19</a:t>
            </a:fld>
            <a:endParaRPr lang="en-US"/>
          </a:p>
        </p:txBody>
      </p:sp>
    </p:spTree>
    <p:extLst>
      <p:ext uri="{BB962C8B-B14F-4D97-AF65-F5344CB8AC3E}">
        <p14:creationId xmlns:p14="http://schemas.microsoft.com/office/powerpoint/2010/main" val="20998195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685800" y="2743200"/>
            <a:ext cx="7848600" cy="1470025"/>
          </a:xfrm>
        </p:spPr>
        <p:txBody>
          <a:bodyPr anchor="t"/>
          <a:lstStyle>
            <a:lvl1pPr algn="l">
              <a:defRPr baseline="0">
                <a:solidFill>
                  <a:schemeClr val="tx2"/>
                </a:solidFill>
              </a:defRPr>
            </a:lvl1pPr>
          </a:lstStyle>
          <a:p>
            <a:r>
              <a:rPr lang="en-US" dirty="0" smtClean="0"/>
              <a:t>Presentation title goes here</a:t>
            </a:r>
            <a:br>
              <a:rPr lang="en-US" dirty="0" smtClean="0"/>
            </a:br>
            <a:r>
              <a:rPr lang="en-US" dirty="0" smtClean="0"/>
              <a:t>with room for two lines</a:t>
            </a:r>
            <a:endParaRPr lang="en-US" dirty="0"/>
          </a:p>
        </p:txBody>
      </p:sp>
      <p:sp>
        <p:nvSpPr>
          <p:cNvPr id="3" name="Subtitle 2"/>
          <p:cNvSpPr>
            <a:spLocks noGrp="1"/>
          </p:cNvSpPr>
          <p:nvPr>
            <p:ph type="subTitle" idx="1" hasCustomPrompt="1"/>
          </p:nvPr>
        </p:nvSpPr>
        <p:spPr>
          <a:xfrm>
            <a:off x="685800" y="2057400"/>
            <a:ext cx="7848600" cy="762000"/>
          </a:xfrm>
        </p:spPr>
        <p:txBody>
          <a:bodyPr>
            <a:normAutofit/>
          </a:bodyPr>
          <a:lstStyle>
            <a:lvl1pPr marL="0" indent="0" algn="l">
              <a:buNone/>
              <a:defRPr sz="2800" b="1" baseline="0">
                <a:solidFill>
                  <a:srgbClr val="0070C0"/>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I/B/P title or other descriptor goes here</a:t>
            </a:r>
            <a:endParaRPr lang="en-US" dirty="0"/>
          </a:p>
        </p:txBody>
      </p:sp>
      <p:sp>
        <p:nvSpPr>
          <p:cNvPr id="15" name="Content Placeholder 3"/>
          <p:cNvSpPr>
            <a:spLocks noGrp="1"/>
          </p:cNvSpPr>
          <p:nvPr userDrawn="1">
            <p:ph sz="quarter" idx="12" hasCustomPrompt="1"/>
          </p:nvPr>
        </p:nvSpPr>
        <p:spPr>
          <a:xfrm>
            <a:off x="685800" y="4343400"/>
            <a:ext cx="7848600" cy="457200"/>
          </a:xfrm>
        </p:spPr>
        <p:txBody>
          <a:bodyPr>
            <a:normAutofit/>
          </a:bodyPr>
          <a:lstStyle>
            <a:lvl1pPr>
              <a:defRPr sz="2000" b="1">
                <a:solidFill>
                  <a:srgbClr val="003366"/>
                </a:solidFill>
              </a:defRPr>
            </a:lvl1pPr>
          </a:lstStyle>
          <a:p>
            <a:r>
              <a:rPr lang="en-US" dirty="0" smtClean="0"/>
              <a:t>Author name, title</a:t>
            </a:r>
            <a:endParaRPr lang="en-US" dirty="0"/>
          </a:p>
        </p:txBody>
      </p:sp>
      <p:sp>
        <p:nvSpPr>
          <p:cNvPr id="16" name="Content Placeholder 4"/>
          <p:cNvSpPr>
            <a:spLocks noGrp="1"/>
          </p:cNvSpPr>
          <p:nvPr userDrawn="1">
            <p:ph sz="quarter" idx="13" hasCustomPrompt="1"/>
          </p:nvPr>
        </p:nvSpPr>
        <p:spPr>
          <a:xfrm>
            <a:off x="685800" y="4800600"/>
            <a:ext cx="7848600" cy="457200"/>
          </a:xfrm>
        </p:spPr>
        <p:txBody>
          <a:bodyPr>
            <a:normAutofit/>
          </a:bodyPr>
          <a:lstStyle>
            <a:lvl1pPr>
              <a:defRPr sz="1600" b="1">
                <a:solidFill>
                  <a:srgbClr val="0066CC"/>
                </a:solidFill>
              </a:defRPr>
            </a:lvl1pPr>
          </a:lstStyle>
          <a:p>
            <a:r>
              <a:rPr lang="en-US" dirty="0" smtClean="0"/>
              <a:t>DD Month YYYY</a:t>
            </a:r>
            <a:endParaRPr lang="en-US" dirty="0"/>
          </a:p>
        </p:txBody>
      </p:sp>
      <p:pic>
        <p:nvPicPr>
          <p:cNvPr id="17" name="Picture 16" descr="SKAO_CSP_logo_2013-10-01.jpg"/>
          <p:cNvPicPr>
            <a:picLocks noChangeAspect="1"/>
          </p:cNvPicPr>
          <p:nvPr userDrawn="1"/>
        </p:nvPicPr>
        <p:blipFill>
          <a:blip r:embed="rId2" cstate="print"/>
          <a:stretch>
            <a:fillRect/>
          </a:stretch>
        </p:blipFill>
        <p:spPr>
          <a:xfrm>
            <a:off x="3090204" y="313516"/>
            <a:ext cx="2933700" cy="1536204"/>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sic content pag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edit slide title</a:t>
            </a:r>
            <a:endParaRPr lang="en-US" dirty="0"/>
          </a:p>
        </p:txBody>
      </p:sp>
      <p:sp>
        <p:nvSpPr>
          <p:cNvPr id="4" name="Text Placeholder 2"/>
          <p:cNvSpPr>
            <a:spLocks noGrp="1"/>
          </p:cNvSpPr>
          <p:nvPr>
            <p:ph type="body" sz="quarter" idx="10"/>
          </p:nvPr>
        </p:nvSpPr>
        <p:spPr>
          <a:xfrm>
            <a:off x="457200" y="1600200"/>
            <a:ext cx="8229600" cy="3962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sic content slide wt number">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2"/>
                </a:solidFill>
              </a:defRPr>
            </a:lvl1pPr>
          </a:lstStyle>
          <a:p>
            <a:r>
              <a:rPr lang="en-US" dirty="0" smtClean="0"/>
              <a:t>Click to edit slide title</a:t>
            </a:r>
            <a:endParaRPr lang="en-US" dirty="0"/>
          </a:p>
        </p:txBody>
      </p:sp>
      <p:sp>
        <p:nvSpPr>
          <p:cNvPr id="7" name="Text Placeholder 6"/>
          <p:cNvSpPr>
            <a:spLocks noGrp="1"/>
          </p:cNvSpPr>
          <p:nvPr>
            <p:ph type="body" sz="quarter" idx="11"/>
          </p:nvPr>
        </p:nvSpPr>
        <p:spPr>
          <a:xfrm>
            <a:off x="228600" y="1600200"/>
            <a:ext cx="8686800" cy="4648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isual and tex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edit slide title</a:t>
            </a:r>
            <a:endParaRPr lang="en-US" dirty="0"/>
          </a:p>
        </p:txBody>
      </p:sp>
      <p:sp>
        <p:nvSpPr>
          <p:cNvPr id="6" name="Picture Placeholder 5"/>
          <p:cNvSpPr>
            <a:spLocks noGrp="1"/>
          </p:cNvSpPr>
          <p:nvPr>
            <p:ph type="pic" sz="quarter" idx="10"/>
          </p:nvPr>
        </p:nvSpPr>
        <p:spPr>
          <a:xfrm>
            <a:off x="228600" y="1600200"/>
            <a:ext cx="4343400" cy="4648200"/>
          </a:xfrm>
        </p:spPr>
        <p:txBody>
          <a:bodyPr/>
          <a:lstStyle/>
          <a:p>
            <a:endParaRPr lang="en-US"/>
          </a:p>
        </p:txBody>
      </p:sp>
      <p:sp>
        <p:nvSpPr>
          <p:cNvPr id="8" name="Text Placeholder 7"/>
          <p:cNvSpPr>
            <a:spLocks noGrp="1"/>
          </p:cNvSpPr>
          <p:nvPr>
            <p:ph type="body" sz="quarter" idx="11" hasCustomPrompt="1"/>
          </p:nvPr>
        </p:nvSpPr>
        <p:spPr>
          <a:xfrm>
            <a:off x="4572000" y="1600200"/>
            <a:ext cx="4343400" cy="4648200"/>
          </a:xfrm>
        </p:spPr>
        <p:txBody>
          <a:bodyPr/>
          <a:lstStyle>
            <a:lvl1pPr marL="0" indent="0">
              <a:defRPr/>
            </a:lvl1pPr>
          </a:lstStyle>
          <a:p>
            <a:pPr lvl="0"/>
            <a:r>
              <a:rPr lang="en-US" dirty="0" smtClean="0"/>
              <a:t>Click to edit text</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edit slide title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End slide">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685800" y="2895600"/>
            <a:ext cx="7772400" cy="762000"/>
          </a:xfrm>
        </p:spPr>
        <p:txBody>
          <a:bodyPr anchor="t">
            <a:normAutofit/>
          </a:bodyPr>
          <a:lstStyle>
            <a:lvl1pPr algn="l">
              <a:defRPr sz="4000">
                <a:solidFill>
                  <a:schemeClr val="tx2"/>
                </a:solidFill>
              </a:defRPr>
            </a:lvl1pPr>
          </a:lstStyle>
          <a:p>
            <a:r>
              <a:rPr lang="en-US" dirty="0" smtClean="0"/>
              <a:t>Questions?</a:t>
            </a:r>
            <a:endParaRPr lang="en-US" dirty="0"/>
          </a:p>
        </p:txBody>
      </p:sp>
      <p:sp>
        <p:nvSpPr>
          <p:cNvPr id="3" name="Subtitle 2"/>
          <p:cNvSpPr>
            <a:spLocks noGrp="1"/>
          </p:cNvSpPr>
          <p:nvPr>
            <p:ph type="subTitle" idx="1" hasCustomPrompt="1"/>
          </p:nvPr>
        </p:nvSpPr>
        <p:spPr>
          <a:xfrm>
            <a:off x="685800" y="3733799"/>
            <a:ext cx="7772400" cy="762000"/>
          </a:xfrm>
        </p:spPr>
        <p:txBody>
          <a:bodyPr>
            <a:normAutofit/>
          </a:bodyPr>
          <a:lstStyle>
            <a:lvl1pPr marL="0" indent="0" algn="l">
              <a:buNone/>
              <a:defRPr sz="2800" b="1" baseline="0">
                <a:solidFill>
                  <a:srgbClr val="0070C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Thank you</a:t>
            </a:r>
            <a:endParaRPr lang="en-US" dirty="0"/>
          </a:p>
        </p:txBody>
      </p:sp>
      <p:pic>
        <p:nvPicPr>
          <p:cNvPr id="22" name="Picture 21" descr="SKAO_CSP_logo_2013-10-01.jpg"/>
          <p:cNvPicPr>
            <a:picLocks noChangeAspect="1"/>
          </p:cNvPicPr>
          <p:nvPr userDrawn="1"/>
        </p:nvPicPr>
        <p:blipFill>
          <a:blip r:embed="rId2" cstate="print"/>
          <a:stretch>
            <a:fillRect/>
          </a:stretch>
        </p:blipFill>
        <p:spPr>
          <a:xfrm>
            <a:off x="2898523" y="381000"/>
            <a:ext cx="3346953" cy="175260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ext Only Slide">
    <p:spTree>
      <p:nvGrpSpPr>
        <p:cNvPr id="1" name=""/>
        <p:cNvGrpSpPr/>
        <p:nvPr/>
      </p:nvGrpSpPr>
      <p:grpSpPr>
        <a:xfrm>
          <a:off x="0" y="0"/>
          <a:ext cx="0" cy="0"/>
          <a:chOff x="0" y="0"/>
          <a:chExt cx="0" cy="0"/>
        </a:xfrm>
      </p:grpSpPr>
      <p:sp>
        <p:nvSpPr>
          <p:cNvPr id="21" name="Shape 21"/>
          <p:cNvSpPr>
            <a:spLocks noGrp="1"/>
          </p:cNvSpPr>
          <p:nvPr>
            <p:ph type="title"/>
          </p:nvPr>
        </p:nvSpPr>
        <p:spPr>
          <a:prstGeom prst="rect">
            <a:avLst/>
          </a:prstGeom>
        </p:spPr>
        <p:txBody>
          <a:bodyPr/>
          <a:lstStyle/>
          <a:p>
            <a:r>
              <a:t>Title Text</a:t>
            </a:r>
          </a:p>
        </p:txBody>
      </p:sp>
      <p:sp>
        <p:nvSpPr>
          <p:cNvPr id="22" name="Shape 22"/>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3" name="Shape 23"/>
          <p:cNvSpPr>
            <a:spLocks noGrp="1"/>
          </p:cNvSpPr>
          <p:nvPr>
            <p:ph type="sldNum" sz="quarter" idx="2"/>
          </p:nvPr>
        </p:nvSpPr>
        <p:spPr>
          <a:xfrm>
            <a:off x="8826513" y="6607969"/>
            <a:ext cx="239245" cy="228172"/>
          </a:xfrm>
          <a:prstGeom prst="rect">
            <a:avLst/>
          </a:prstGeom>
        </p:spPr>
        <p:txBody>
          <a:bodyPr lIns="64291" tIns="32146" rIns="64291" bIns="32146"/>
          <a:lstStyle/>
          <a:p>
            <a:fld id="{86CB4B4D-7CA3-9044-876B-883B54F8677D}" type="slidenum">
              <a:t>‹#›</a:t>
            </a:fld>
            <a:endParaRPr/>
          </a:p>
        </p:txBody>
      </p:sp>
    </p:spTree>
    <p:extLst>
      <p:ext uri="{BB962C8B-B14F-4D97-AF65-F5344CB8AC3E}">
        <p14:creationId xmlns:p14="http://schemas.microsoft.com/office/powerpoint/2010/main" val="2766634625"/>
      </p:ext>
    </p:extLst>
  </p:cSld>
  <p:clrMapOvr>
    <a:masterClrMapping/>
  </p:clrMapOvr>
  <p:transition xmlns:p14="http://schemas.microsoft.com/office/powerpoint/2010/mai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theme" Target="../theme/theme1.xml"/><Relationship Id="rId10"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274638"/>
            <a:ext cx="86868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228600" y="1600200"/>
            <a:ext cx="8686800" cy="4648199"/>
          </a:xfrm>
          <a:prstGeom prst="rect">
            <a:avLst/>
          </a:prstGeom>
        </p:spPr>
        <p:txBody>
          <a:bodyPr vert="horz" lIns="91440" tIns="45720" rIns="91440" bIns="45720" rtlCol="0">
            <a:normAutofit/>
          </a:body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9" name="TextBox 8"/>
          <p:cNvSpPr txBox="1"/>
          <p:nvPr userDrawn="1"/>
        </p:nvSpPr>
        <p:spPr>
          <a:xfrm>
            <a:off x="228600" y="6400801"/>
            <a:ext cx="4343400" cy="307777"/>
          </a:xfrm>
          <a:prstGeom prst="rect">
            <a:avLst/>
          </a:prstGeom>
          <a:noFill/>
        </p:spPr>
        <p:txBody>
          <a:bodyPr wrap="square" rtlCol="0">
            <a:spAutoFit/>
          </a:bodyPr>
          <a:lstStyle/>
          <a:p>
            <a:r>
              <a:rPr lang="en-US" sz="1400" b="1" dirty="0" smtClean="0">
                <a:solidFill>
                  <a:schemeClr val="tx2"/>
                </a:solidFill>
                <a:latin typeface="Arial" pitchFamily="34" charset="0"/>
                <a:cs typeface="Arial" pitchFamily="34" charset="0"/>
              </a:rPr>
              <a:t>CSP</a:t>
            </a:r>
            <a:r>
              <a:rPr lang="en-US" sz="1400" b="1" baseline="0" dirty="0" smtClean="0">
                <a:solidFill>
                  <a:schemeClr val="tx2"/>
                </a:solidFill>
                <a:latin typeface="Arial" pitchFamily="34" charset="0"/>
                <a:cs typeface="Arial" pitchFamily="34" charset="0"/>
              </a:rPr>
              <a:t> Consortium</a:t>
            </a:r>
            <a:endParaRPr lang="en-US" sz="1400" b="1" dirty="0">
              <a:solidFill>
                <a:schemeClr val="tx2"/>
              </a:solidFill>
              <a:latin typeface="Arial" pitchFamily="34" charset="0"/>
              <a:cs typeface="Arial" pitchFamily="34" charset="0"/>
            </a:endParaRPr>
          </a:p>
        </p:txBody>
      </p:sp>
      <p:pic>
        <p:nvPicPr>
          <p:cNvPr id="5" name="Picture 4" descr="SKAO_CSP_logo_2013-10-01.jpg"/>
          <p:cNvPicPr>
            <a:picLocks noChangeAspect="1"/>
          </p:cNvPicPr>
          <p:nvPr userDrawn="1"/>
        </p:nvPicPr>
        <p:blipFill>
          <a:blip r:embed="rId10" cstate="print"/>
          <a:stretch>
            <a:fillRect/>
          </a:stretch>
        </p:blipFill>
        <p:spPr>
          <a:xfrm>
            <a:off x="8077200" y="6331024"/>
            <a:ext cx="901672" cy="472152"/>
          </a:xfrm>
          <a:prstGeom prst="rect">
            <a:avLst/>
          </a:prstGeom>
        </p:spPr>
      </p:pic>
      <p:sp>
        <p:nvSpPr>
          <p:cNvPr id="6" name="TextBox 5"/>
          <p:cNvSpPr txBox="1"/>
          <p:nvPr userDrawn="1"/>
        </p:nvSpPr>
        <p:spPr>
          <a:xfrm>
            <a:off x="7162800" y="6428601"/>
            <a:ext cx="914400" cy="276999"/>
          </a:xfrm>
          <a:prstGeom prst="rect">
            <a:avLst/>
          </a:prstGeom>
          <a:noFill/>
        </p:spPr>
        <p:txBody>
          <a:bodyPr wrap="square" rtlCol="0">
            <a:spAutoFit/>
          </a:bodyPr>
          <a:lstStyle/>
          <a:p>
            <a:pPr algn="ctr"/>
            <a:fld id="{9720F85A-51B4-404D-A0E3-53113AEDA9BE}" type="slidenum">
              <a:rPr lang="en-US" sz="1200" i="0" smtClean="0">
                <a:solidFill>
                  <a:srgbClr val="006699"/>
                </a:solidFill>
                <a:latin typeface="Arial" pitchFamily="34" charset="0"/>
                <a:cs typeface="Arial" pitchFamily="34" charset="0"/>
              </a:rPr>
              <a:pPr algn="ctr"/>
              <a:t>‹#›</a:t>
            </a:fld>
            <a:endParaRPr lang="en-US" sz="1200" i="0" dirty="0">
              <a:solidFill>
                <a:srgbClr val="006699"/>
              </a:solidFill>
              <a:latin typeface="Arial" pitchFamily="34" charset="0"/>
              <a:cs typeface="Arial"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7" r:id="rId2"/>
    <p:sldLayoutId id="2147483650" r:id="rId3"/>
    <p:sldLayoutId id="2147483658" r:id="rId4"/>
    <p:sldLayoutId id="2147483654" r:id="rId5"/>
    <p:sldLayoutId id="2147483655" r:id="rId6"/>
    <p:sldLayoutId id="2147483656" r:id="rId7"/>
    <p:sldLayoutId id="2147483659" r:id="rId8"/>
  </p:sldLayoutIdLst>
  <p:txStyles>
    <p:titleStyle>
      <a:lvl1pPr algn="l" defTabSz="914400" rtl="0" eaLnBrk="1" latinLnBrk="0" hangingPunct="1">
        <a:spcBef>
          <a:spcPct val="0"/>
        </a:spcBef>
        <a:buNone/>
        <a:defRPr sz="3200" kern="1200">
          <a:solidFill>
            <a:schemeClr val="tx2"/>
          </a:solidFill>
          <a:latin typeface="Arial Black" pitchFamily="34" charset="0"/>
          <a:ea typeface="+mj-ea"/>
          <a:cs typeface="+mj-cs"/>
        </a:defRPr>
      </a:lvl1pPr>
    </p:titleStyle>
    <p:bodyStyle>
      <a:lvl1pPr marL="0" indent="0" algn="l" defTabSz="914400" rtl="0" eaLnBrk="1" latinLnBrk="0" hangingPunct="1">
        <a:spcBef>
          <a:spcPct val="20000"/>
        </a:spcBef>
        <a:buFont typeface="Arial" pitchFamily="34" charset="0"/>
        <a:buNone/>
        <a:defRPr sz="2800" b="1" kern="1200">
          <a:solidFill>
            <a:schemeClr val="tx1"/>
          </a:solidFill>
          <a:latin typeface="Arial" pitchFamily="34" charset="0"/>
          <a:ea typeface="+mn-ea"/>
          <a:cs typeface="Arial" pitchFamily="34" charset="0"/>
        </a:defRPr>
      </a:lvl1pPr>
      <a:lvl2pPr marL="231775" indent="-231775" algn="l" defTabSz="914400" rtl="0" eaLnBrk="1" latinLnBrk="0" hangingPunct="1">
        <a:spcBef>
          <a:spcPct val="20000"/>
        </a:spcBef>
        <a:buFont typeface="Arial" pitchFamily="34" charset="0"/>
        <a:buChar char="•"/>
        <a:defRPr sz="2000" b="1" kern="1200">
          <a:solidFill>
            <a:schemeClr val="tx1"/>
          </a:solidFill>
          <a:latin typeface="Arial" pitchFamily="34" charset="0"/>
          <a:ea typeface="+mn-ea"/>
          <a:cs typeface="Arial" pitchFamily="34" charset="0"/>
        </a:defRPr>
      </a:lvl2pPr>
      <a:lvl3pPr marL="461963" indent="-230188" algn="l" defTabSz="914400" rtl="0" eaLnBrk="1" latinLnBrk="0" hangingPunct="1">
        <a:spcBef>
          <a:spcPct val="20000"/>
        </a:spcBef>
        <a:buFont typeface="Arial" pitchFamily="34" charset="0"/>
        <a:buChar char="-"/>
        <a:defRPr sz="1800" b="1" kern="1200">
          <a:solidFill>
            <a:schemeClr val="tx1"/>
          </a:solidFill>
          <a:latin typeface="Arial" pitchFamily="34" charset="0"/>
          <a:ea typeface="+mn-ea"/>
          <a:cs typeface="Arial" pitchFamily="34" charset="0"/>
        </a:defRPr>
      </a:lvl3pPr>
      <a:lvl4pPr marL="684213" indent="-223838" algn="l" defTabSz="914400" rtl="0" eaLnBrk="1" latinLnBrk="0" hangingPunct="1">
        <a:spcBef>
          <a:spcPct val="20000"/>
        </a:spcBef>
        <a:buFont typeface="Wingdings" pitchFamily="2" charset="2"/>
        <a:buChar char="§"/>
        <a:defRPr sz="1600" kern="1200">
          <a:solidFill>
            <a:schemeClr val="tx1"/>
          </a:solidFill>
          <a:latin typeface="Arial" pitchFamily="34" charset="0"/>
          <a:ea typeface="+mn-ea"/>
          <a:cs typeface="Arial" pitchFamily="34" charset="0"/>
        </a:defRPr>
      </a:lvl4pPr>
      <a:lvl5pPr marL="914400" indent="-230188" algn="l" defTabSz="914400" rtl="0" eaLnBrk="1" latinLnBrk="0" hangingPunct="1">
        <a:spcBef>
          <a:spcPct val="20000"/>
        </a:spcBef>
        <a:buFont typeface="Courier New" pitchFamily="49" charset="0"/>
        <a:buChar char="o"/>
        <a:defRPr sz="1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13.png"/><Relationship Id="rId1" Type="http://schemas.openxmlformats.org/officeDocument/2006/relationships/slideLayout" Target="../slideLayouts/slideLayout3.xml"/><Relationship Id="rId2"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7.png"/><Relationship Id="rId1" Type="http://schemas.openxmlformats.org/officeDocument/2006/relationships/slideLayout" Target="../slideLayouts/slideLayout3.xml"/><Relationship Id="rId2"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8.png"/><Relationship Id="rId3" Type="http://schemas.openxmlformats.org/officeDocument/2006/relationships/image" Target="../media/image19.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image" Target="../media/image21.png"/><Relationship Id="rId5" Type="http://schemas.microsoft.com/office/2007/relationships/hdphoto" Target="../media/hdphoto1.wdp"/><Relationship Id="rId6" Type="http://schemas.openxmlformats.org/officeDocument/2006/relationships/image" Target="../media/image22.png"/><Relationship Id="rId7" Type="http://schemas.openxmlformats.org/officeDocument/2006/relationships/image" Target="../media/image23.png"/><Relationship Id="rId8" Type="http://schemas.openxmlformats.org/officeDocument/2006/relationships/image" Target="../media/image24.png"/><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5.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6.emf"/></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11.png"/><Relationship Id="rId5" Type="http://schemas.openxmlformats.org/officeDocument/2006/relationships/image" Target="../media/image29.png"/><Relationship Id="rId1" Type="http://schemas.openxmlformats.org/officeDocument/2006/relationships/slideLayout" Target="../slideLayouts/slideLayout3.xml"/><Relationship Id="rId2"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4" Type="http://schemas.openxmlformats.org/officeDocument/2006/relationships/image" Target="../media/image32.jpg"/><Relationship Id="rId5" Type="http://schemas.openxmlformats.org/officeDocument/2006/relationships/image" Target="../media/image33.jpg"/><Relationship Id="rId1" Type="http://schemas.openxmlformats.org/officeDocument/2006/relationships/slideLayout" Target="../slideLayouts/slideLayout3.xml"/><Relationship Id="rId2" Type="http://schemas.openxmlformats.org/officeDocument/2006/relationships/image" Target="../media/image30.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G"/><Relationship Id="rId5"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2286000"/>
            <a:ext cx="7848600" cy="762000"/>
          </a:xfrm>
        </p:spPr>
        <p:txBody>
          <a:bodyPr>
            <a:normAutofit/>
          </a:bodyPr>
          <a:lstStyle/>
          <a:p>
            <a:r>
              <a:rPr lang="en-US" dirty="0" smtClean="0"/>
              <a:t>CSP Consortium Report</a:t>
            </a:r>
            <a:endParaRPr lang="en-US" dirty="0"/>
          </a:p>
        </p:txBody>
      </p:sp>
      <p:sp>
        <p:nvSpPr>
          <p:cNvPr id="4" name="Content Placeholder 3"/>
          <p:cNvSpPr>
            <a:spLocks noGrp="1"/>
          </p:cNvSpPr>
          <p:nvPr>
            <p:ph sz="quarter" idx="12"/>
          </p:nvPr>
        </p:nvSpPr>
        <p:spPr>
          <a:xfrm>
            <a:off x="685800" y="3505200"/>
            <a:ext cx="7848600" cy="1295400"/>
          </a:xfrm>
        </p:spPr>
        <p:txBody>
          <a:bodyPr>
            <a:normAutofit/>
          </a:bodyPr>
          <a:lstStyle/>
          <a:p>
            <a:r>
              <a:rPr lang="en-US" dirty="0" smtClean="0"/>
              <a:t>David Loop, NRC</a:t>
            </a:r>
            <a:r>
              <a:rPr lang="en-US" dirty="0"/>
              <a:t> </a:t>
            </a:r>
            <a:r>
              <a:rPr lang="en-US" dirty="0" smtClean="0"/>
              <a:t>Herzberg </a:t>
            </a:r>
          </a:p>
          <a:p>
            <a:r>
              <a:rPr lang="en-US" dirty="0" smtClean="0"/>
              <a:t>CSP Consortium Lead</a:t>
            </a:r>
          </a:p>
        </p:txBody>
      </p:sp>
      <p:sp>
        <p:nvSpPr>
          <p:cNvPr id="5" name="Content Placeholder 4"/>
          <p:cNvSpPr>
            <a:spLocks noGrp="1"/>
          </p:cNvSpPr>
          <p:nvPr>
            <p:ph sz="quarter" idx="13"/>
          </p:nvPr>
        </p:nvSpPr>
        <p:spPr>
          <a:xfrm>
            <a:off x="685800" y="4800600"/>
            <a:ext cx="7848600" cy="685800"/>
          </a:xfrm>
        </p:spPr>
        <p:txBody>
          <a:bodyPr/>
          <a:lstStyle/>
          <a:p>
            <a:r>
              <a:rPr lang="en-US" dirty="0" smtClean="0"/>
              <a:t>11 Nov 2015</a:t>
            </a:r>
          </a:p>
          <a:p>
            <a:r>
              <a:rPr lang="en-US" dirty="0" smtClean="0"/>
              <a:t>SKA Engineering Meeting, Penticton</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686800" cy="1143000"/>
          </a:xfrm>
        </p:spPr>
        <p:txBody>
          <a:bodyPr/>
          <a:lstStyle/>
          <a:p>
            <a:r>
              <a:rPr lang="nl-NL" dirty="0" smtClean="0"/>
              <a:t>LOW.CBF System</a:t>
            </a:r>
            <a:endParaRPr lang="nl-NL" dirty="0"/>
          </a:p>
        </p:txBody>
      </p:sp>
      <p:sp>
        <p:nvSpPr>
          <p:cNvPr id="3" name="Text Placeholder 2"/>
          <p:cNvSpPr>
            <a:spLocks noGrp="1"/>
          </p:cNvSpPr>
          <p:nvPr>
            <p:ph type="body" sz="quarter" idx="10"/>
          </p:nvPr>
        </p:nvSpPr>
        <p:spPr>
          <a:xfrm>
            <a:off x="330679" y="1066800"/>
            <a:ext cx="8686800" cy="5440362"/>
          </a:xfrm>
        </p:spPr>
        <p:txBody>
          <a:bodyPr>
            <a:normAutofit fontScale="70000" lnSpcReduction="20000"/>
          </a:bodyPr>
          <a:lstStyle/>
          <a:p>
            <a:r>
              <a:rPr lang="nl-NL" dirty="0" smtClean="0"/>
              <a:t>Signal Processing Algorithms</a:t>
            </a:r>
          </a:p>
          <a:p>
            <a:pPr marL="457200" indent="-457200">
              <a:buFont typeface="Arial" panose="020B0604020202020204" pitchFamily="34" charset="0"/>
              <a:buChar char="•"/>
            </a:pPr>
            <a:r>
              <a:rPr lang="nl-NL" dirty="0" smtClean="0"/>
              <a:t>RFI excision, delays using phase shifts, beamformers,</a:t>
            </a:r>
            <a:br>
              <a:rPr lang="nl-NL" dirty="0" smtClean="0"/>
            </a:br>
            <a:r>
              <a:rPr lang="nl-NL" dirty="0" smtClean="0"/>
              <a:t>correlator zooms using fine channel accumulation</a:t>
            </a:r>
          </a:p>
          <a:p>
            <a:pPr marL="457200" indent="-457200">
              <a:buFont typeface="Arial" panose="020B0604020202020204" pitchFamily="34" charset="0"/>
              <a:buChar char="•"/>
            </a:pPr>
            <a:r>
              <a:rPr lang="nl-NL" dirty="0" smtClean="0"/>
              <a:t>Matlab/Simulink modelling progressing</a:t>
            </a:r>
          </a:p>
          <a:p>
            <a:pPr marL="457200" indent="-457200">
              <a:buFont typeface="Arial" panose="020B0604020202020204" pitchFamily="34" charset="0"/>
              <a:buChar char="•"/>
            </a:pPr>
            <a:endParaRPr lang="nl-NL" dirty="0"/>
          </a:p>
          <a:p>
            <a:r>
              <a:rPr lang="nl-NL" dirty="0" smtClean="0"/>
              <a:t>Hardware solution</a:t>
            </a:r>
          </a:p>
          <a:p>
            <a:pPr marL="457200" indent="-457200">
              <a:buFont typeface="Arial" panose="020B0604020202020204" pitchFamily="34" charset="0"/>
              <a:buChar char="•"/>
            </a:pPr>
            <a:r>
              <a:rPr lang="nl-NL" dirty="0" smtClean="0"/>
              <a:t>Liquid cooled “pizza” box – standard LRU</a:t>
            </a:r>
            <a:endParaRPr lang="nl-NL" dirty="0"/>
          </a:p>
          <a:p>
            <a:pPr marL="457200" indent="-457200">
              <a:buFont typeface="Arial" panose="020B0604020202020204" pitchFamily="34" charset="0"/>
              <a:buChar char="•"/>
            </a:pPr>
            <a:r>
              <a:rPr lang="nl-NL" dirty="0" smtClean="0"/>
              <a:t>One FPGA per board – rapid development and path to production</a:t>
            </a:r>
          </a:p>
          <a:p>
            <a:pPr marL="457200" indent="-457200">
              <a:buFont typeface="Arial" panose="020B0604020202020204" pitchFamily="34" charset="0"/>
              <a:buChar char="•"/>
            </a:pPr>
            <a:r>
              <a:rPr lang="nl-NL" dirty="0" smtClean="0"/>
              <a:t>All optical interconnect – fully flexible system configuration/size</a:t>
            </a:r>
          </a:p>
          <a:p>
            <a:pPr marL="457200" indent="-457200">
              <a:buFont typeface="Arial" panose="020B0604020202020204" pitchFamily="34" charset="0"/>
              <a:buChar char="•"/>
            </a:pPr>
            <a:endParaRPr lang="nl-NL" dirty="0" smtClean="0"/>
          </a:p>
          <a:p>
            <a:r>
              <a:rPr lang="nl-NL" dirty="0" smtClean="0"/>
              <a:t>Firmware solution</a:t>
            </a:r>
          </a:p>
          <a:p>
            <a:pPr marL="457200" indent="-457200">
              <a:buFont typeface="Arial" panose="020B0604020202020204" pitchFamily="34" charset="0"/>
              <a:buChar char="•"/>
            </a:pPr>
            <a:r>
              <a:rPr lang="nl-NL" dirty="0" smtClean="0"/>
              <a:t>Technology </a:t>
            </a:r>
            <a:r>
              <a:rPr lang="nl-NL" dirty="0"/>
              <a:t>independent design flow </a:t>
            </a:r>
            <a:r>
              <a:rPr lang="nl-NL" dirty="0" smtClean="0"/>
              <a:t>for all firmware except processing functions are optimized to the FPGA</a:t>
            </a:r>
          </a:p>
          <a:p>
            <a:pPr marL="457200" indent="-457200">
              <a:buFont typeface="Arial" panose="020B0604020202020204" pitchFamily="34" charset="0"/>
              <a:buChar char="•"/>
            </a:pPr>
            <a:r>
              <a:rPr lang="nl-NL" dirty="0" smtClean="0"/>
              <a:t>Focus </a:t>
            </a:r>
            <a:r>
              <a:rPr lang="nl-NL" dirty="0"/>
              <a:t>on </a:t>
            </a:r>
            <a:r>
              <a:rPr lang="nl-NL" dirty="0" smtClean="0"/>
              <a:t>Xilinx FPGAs </a:t>
            </a:r>
            <a:r>
              <a:rPr lang="nl-NL" dirty="0"/>
              <a:t>towards </a:t>
            </a:r>
            <a:r>
              <a:rPr lang="nl-NL" dirty="0" smtClean="0"/>
              <a:t>CDR</a:t>
            </a:r>
          </a:p>
          <a:p>
            <a:pPr marL="457200" indent="-457200">
              <a:buFont typeface="Arial" panose="020B0604020202020204" pitchFamily="34" charset="0"/>
              <a:buChar char="•"/>
            </a:pPr>
            <a:r>
              <a:rPr lang="nl-NL" dirty="0" smtClean="0"/>
              <a:t>Monitor and Control FW/SW solution </a:t>
            </a:r>
            <a:endParaRPr lang="nl-NL" dirty="0"/>
          </a:p>
          <a:p>
            <a:endParaRPr lang="nl-NL" dirty="0" smtClean="0"/>
          </a:p>
          <a:p>
            <a:r>
              <a:rPr lang="nl-NL" dirty="0" smtClean="0"/>
              <a:t>Management and System Engineering</a:t>
            </a:r>
          </a:p>
          <a:p>
            <a:pPr marL="457200" indent="-457200">
              <a:buFont typeface="Arial" panose="020B0604020202020204" pitchFamily="34" charset="0"/>
              <a:buChar char="•"/>
            </a:pPr>
            <a:r>
              <a:rPr lang="nl-NL" dirty="0" smtClean="0"/>
              <a:t>Resources and objectives for CDR are </a:t>
            </a:r>
            <a:r>
              <a:rPr lang="nl-NL" dirty="0"/>
              <a:t>achievable </a:t>
            </a:r>
            <a:endParaRPr lang="nl-NL" dirty="0" smtClean="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74900" y="4313"/>
            <a:ext cx="3244658" cy="1374983"/>
          </a:xfrm>
          <a:prstGeom prst="rect">
            <a:avLst/>
          </a:prstGeom>
        </p:spPr>
      </p:pic>
    </p:spTree>
    <p:extLst>
      <p:ext uri="{BB962C8B-B14F-4D97-AF65-F5344CB8AC3E}">
        <p14:creationId xmlns:p14="http://schemas.microsoft.com/office/powerpoint/2010/main" val="260182791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Shape 72"/>
          <p:cNvSpPr>
            <a:spLocks noGrp="1"/>
          </p:cNvSpPr>
          <p:nvPr>
            <p:ph type="title"/>
          </p:nvPr>
        </p:nvSpPr>
        <p:spPr>
          <a:prstGeom prst="rect">
            <a:avLst/>
          </a:prstGeom>
        </p:spPr>
        <p:txBody>
          <a:bodyPr/>
          <a:lstStyle/>
          <a:p>
            <a:r>
              <a:rPr lang="en-US" dirty="0" smtClean="0"/>
              <a:t>Low SW Verification </a:t>
            </a:r>
            <a:r>
              <a:rPr lang="en-US" dirty="0" smtClean="0"/>
              <a:t>Correlator</a:t>
            </a:r>
            <a:endParaRPr dirty="0"/>
          </a:p>
        </p:txBody>
      </p:sp>
      <p:sp>
        <p:nvSpPr>
          <p:cNvPr id="73" name="Shape 73"/>
          <p:cNvSpPr>
            <a:spLocks noGrp="1"/>
          </p:cNvSpPr>
          <p:nvPr>
            <p:ph type="body" idx="1"/>
          </p:nvPr>
        </p:nvSpPr>
        <p:spPr>
          <a:prstGeom prst="rect">
            <a:avLst/>
          </a:prstGeom>
        </p:spPr>
        <p:txBody>
          <a:bodyPr>
            <a:normAutofit fontScale="77500" lnSpcReduction="20000"/>
          </a:bodyPr>
          <a:lstStyle/>
          <a:p>
            <a:pPr>
              <a:defRPr sz="2900"/>
            </a:pPr>
            <a:r>
              <a:rPr lang="en-US" dirty="0" smtClean="0"/>
              <a:t>ICRAR/Curtin led effort to support early verification of the LFAA</a:t>
            </a:r>
          </a:p>
          <a:p>
            <a:pPr>
              <a:defRPr sz="2900"/>
            </a:pPr>
            <a:endParaRPr lang="en-US" dirty="0" smtClean="0"/>
          </a:p>
          <a:p>
            <a:pPr>
              <a:defRPr sz="2900"/>
            </a:pPr>
            <a:r>
              <a:rPr dirty="0" smtClean="0"/>
              <a:t>NVIDIA </a:t>
            </a:r>
            <a:r>
              <a:rPr dirty="0"/>
              <a:t>in-kind contribution ~0.5 FTE.</a:t>
            </a:r>
          </a:p>
          <a:p>
            <a:pPr>
              <a:defRPr sz="2900"/>
            </a:pPr>
            <a:r>
              <a:rPr dirty="0"/>
              <a:t>AUS pre-construction funding ~0.5 FTE.</a:t>
            </a:r>
          </a:p>
          <a:p>
            <a:pPr lvl="1">
              <a:defRPr sz="2900"/>
            </a:pPr>
            <a:endParaRPr lang="en-US" dirty="0" smtClean="0"/>
          </a:p>
          <a:p>
            <a:pPr>
              <a:defRPr sz="2800"/>
            </a:pPr>
            <a:r>
              <a:rPr lang="en-US" dirty="0"/>
              <a:t>Cisco are supplying extensive benchmarking hardware. </a:t>
            </a:r>
          </a:p>
          <a:p>
            <a:pPr>
              <a:defRPr sz="2800"/>
            </a:pPr>
            <a:r>
              <a:rPr lang="en-US" dirty="0"/>
              <a:t>Investigating CSP processing in Perth</a:t>
            </a:r>
          </a:p>
          <a:p>
            <a:pPr lvl="1">
              <a:defRPr sz="2900"/>
            </a:pPr>
            <a:endParaRPr dirty="0"/>
          </a:p>
          <a:p>
            <a:pPr marL="0" lvl="1" indent="0">
              <a:buNone/>
              <a:defRPr sz="2900"/>
            </a:pPr>
            <a:r>
              <a:rPr lang="en-US" dirty="0"/>
              <a:t>Curtin awarded a Shared University Research Grant for IBM to support SKA and MWA Software Correlator Development</a:t>
            </a:r>
          </a:p>
          <a:p>
            <a:pPr marL="0" lvl="1" indent="0">
              <a:buNone/>
              <a:defRPr sz="2900"/>
            </a:pPr>
            <a:endParaRPr dirty="0"/>
          </a:p>
          <a:p>
            <a:pPr lvl="1"/>
            <a:endParaRPr dirty="0"/>
          </a:p>
          <a:p>
            <a:pPr lvl="2"/>
            <a:endParaRPr dirty="0"/>
          </a:p>
          <a:p>
            <a:pPr lvl="1"/>
            <a:endParaRPr dirty="0"/>
          </a:p>
        </p:txBody>
      </p:sp>
      <p:sp>
        <p:nvSpPr>
          <p:cNvPr id="74" name="Shape 74"/>
          <p:cNvSpPr>
            <a:spLocks noGrp="1"/>
          </p:cNvSpPr>
          <p:nvPr>
            <p:ph type="sldNum" sz="quarter" idx="2"/>
          </p:nvPr>
        </p:nvSpPr>
        <p:spPr>
          <a:xfrm>
            <a:off x="8866233" y="6607969"/>
            <a:ext cx="159806" cy="228172"/>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11</a:t>
            </a:fld>
            <a:endParaRPr/>
          </a:p>
        </p:txBody>
      </p:sp>
    </p:spTree>
    <p:extLst>
      <p:ext uri="{BB962C8B-B14F-4D97-AF65-F5344CB8AC3E}">
        <p14:creationId xmlns:p14="http://schemas.microsoft.com/office/powerpoint/2010/main" val="3406547325"/>
      </p:ext>
    </p:extLst>
  </p:cSld>
  <p:clrMapOvr>
    <a:masterClrMapping/>
  </p:clrMapOvr>
  <p:transition xmlns:p14="http://schemas.microsoft.com/office/powerpoint/2010/mai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Mid.CBF Contributors</a:t>
            </a:r>
            <a:endParaRPr lang="en-US" dirty="0"/>
          </a:p>
        </p:txBody>
      </p:sp>
      <p:sp>
        <p:nvSpPr>
          <p:cNvPr id="3" name="Text Placeholder 2"/>
          <p:cNvSpPr>
            <a:spLocks noGrp="1"/>
          </p:cNvSpPr>
          <p:nvPr>
            <p:ph type="body" sz="quarter" idx="11"/>
          </p:nvPr>
        </p:nvSpPr>
        <p:spPr>
          <a:xfrm>
            <a:off x="228600" y="1371600"/>
            <a:ext cx="8686800" cy="4876800"/>
          </a:xfrm>
        </p:spPr>
        <p:txBody>
          <a:bodyPr>
            <a:normAutofit fontScale="92500" lnSpcReduction="10000"/>
          </a:bodyPr>
          <a:lstStyle/>
          <a:p>
            <a:pPr marL="457200" indent="-457200">
              <a:buFont typeface="Arial" panose="020B0604020202020204" pitchFamily="34" charset="0"/>
              <a:buChar char="•"/>
            </a:pPr>
            <a:r>
              <a:rPr lang="en-US" dirty="0" smtClean="0"/>
              <a:t>NRC (HW,FW,SW)</a:t>
            </a:r>
          </a:p>
          <a:p>
            <a:pPr marL="457200" indent="-457200">
              <a:buFont typeface="Arial" panose="020B0604020202020204" pitchFamily="34" charset="0"/>
              <a:buChar char="•"/>
            </a:pPr>
            <a:endParaRPr lang="en-US" dirty="0" smtClean="0"/>
          </a:p>
          <a:p>
            <a:pPr marL="457200" indent="-457200">
              <a:buFont typeface="Arial" panose="020B0604020202020204" pitchFamily="34" charset="0"/>
              <a:buChar char="•"/>
            </a:pPr>
            <a:r>
              <a:rPr lang="en-US" dirty="0" smtClean="0"/>
              <a:t>MDA (PM,PE,SE,FW)</a:t>
            </a:r>
          </a:p>
          <a:p>
            <a:pPr marL="457200" indent="-457200">
              <a:buFont typeface="Arial" panose="020B0604020202020204" pitchFamily="34" charset="0"/>
              <a:buChar char="•"/>
            </a:pPr>
            <a:endParaRPr lang="en-US" dirty="0" smtClean="0"/>
          </a:p>
          <a:p>
            <a:pPr marL="457200" indent="-457200">
              <a:buFont typeface="Arial" panose="020B0604020202020204" pitchFamily="34" charset="0"/>
              <a:buChar char="•"/>
            </a:pPr>
            <a:r>
              <a:rPr lang="en-US" dirty="0" smtClean="0"/>
              <a:t>NZ Alliance (FW,models)</a:t>
            </a:r>
          </a:p>
          <a:p>
            <a:pPr marL="457200" indent="-457200">
              <a:buFont typeface="Arial" panose="020B0604020202020204" pitchFamily="34" charset="0"/>
              <a:buChar char="•"/>
            </a:pPr>
            <a:endParaRPr lang="en-US" dirty="0" smtClean="0"/>
          </a:p>
          <a:p>
            <a:pPr marL="457200" indent="-457200">
              <a:buFont typeface="Arial" panose="020B0604020202020204" pitchFamily="34" charset="0"/>
              <a:buChar char="•"/>
            </a:pPr>
            <a:r>
              <a:rPr lang="en-US" dirty="0" smtClean="0"/>
              <a:t>Selex (HW)</a:t>
            </a:r>
          </a:p>
          <a:p>
            <a:pPr marL="457200" indent="-457200">
              <a:buFont typeface="Arial" panose="020B0604020202020204" pitchFamily="34" charset="0"/>
              <a:buChar char="•"/>
            </a:pPr>
            <a:endParaRPr lang="en-US" dirty="0" smtClean="0"/>
          </a:p>
          <a:p>
            <a:pPr marL="457200" indent="-457200">
              <a:buFont typeface="Arial" panose="020B0604020202020204" pitchFamily="34" charset="0"/>
              <a:buChar char="•"/>
            </a:pPr>
            <a:r>
              <a:rPr lang="en-US" dirty="0" smtClean="0"/>
              <a:t>UPM </a:t>
            </a:r>
            <a:r>
              <a:rPr lang="en-US" dirty="0"/>
              <a:t>(FW)</a:t>
            </a:r>
          </a:p>
          <a:p>
            <a:pPr marL="457200" indent="-457200">
              <a:buFont typeface="Arial" panose="020B0604020202020204" pitchFamily="34" charset="0"/>
              <a:buChar char="•"/>
            </a:pPr>
            <a:endParaRPr lang="en-US" dirty="0" smtClean="0"/>
          </a:p>
          <a:p>
            <a:pPr marL="457200" indent="-457200">
              <a:buFont typeface="Arial" panose="020B0604020202020204" pitchFamily="34" charset="0"/>
              <a:buChar char="•"/>
            </a:pPr>
            <a:r>
              <a:rPr lang="en-US" dirty="0" smtClean="0"/>
              <a:t>INAF/Italian Industry (HW,FW)</a:t>
            </a:r>
          </a:p>
          <a:p>
            <a:pPr marL="457200" indent="-457200">
              <a:buFont typeface="Arial" panose="020B0604020202020204" pitchFamily="34" charset="0"/>
              <a:buChar char="•"/>
            </a:pPr>
            <a:endParaRPr lang="en-US" dirty="0" smtClean="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44670" y="2819400"/>
            <a:ext cx="1335087" cy="84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9249" y="2220777"/>
            <a:ext cx="1736725" cy="334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68885" y="1219200"/>
            <a:ext cx="1103313" cy="68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19825" y="3775364"/>
            <a:ext cx="170572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14934" y="4572000"/>
            <a:ext cx="811213"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448733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487362"/>
          </a:xfrm>
        </p:spPr>
        <p:txBody>
          <a:bodyPr>
            <a:normAutofit fontScale="90000"/>
          </a:bodyPr>
          <a:lstStyle/>
          <a:p>
            <a:r>
              <a:rPr lang="en-US" dirty="0" smtClean="0"/>
              <a:t>Mid.CBF Downselections in 2015</a:t>
            </a:r>
            <a:endParaRPr lang="en-US"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762000"/>
            <a:ext cx="3200400" cy="18019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86199" y="914400"/>
            <a:ext cx="1410330" cy="18787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675410" y="2379269"/>
            <a:ext cx="926857" cy="369332"/>
          </a:xfrm>
          <a:prstGeom prst="rect">
            <a:avLst/>
          </a:prstGeom>
          <a:noFill/>
        </p:spPr>
        <p:txBody>
          <a:bodyPr wrap="none" rtlCol="0">
            <a:spAutoFit/>
          </a:bodyPr>
          <a:lstStyle/>
          <a:p>
            <a:r>
              <a:rPr lang="en-US" dirty="0" smtClean="0"/>
              <a:t>SKARAB</a:t>
            </a:r>
            <a:endParaRPr lang="en-US" dirty="0"/>
          </a:p>
        </p:txBody>
      </p:sp>
      <p:sp>
        <p:nvSpPr>
          <p:cNvPr id="5" name="TextBox 4"/>
          <p:cNvSpPr txBox="1"/>
          <p:nvPr/>
        </p:nvSpPr>
        <p:spPr>
          <a:xfrm>
            <a:off x="4102704" y="2993197"/>
            <a:ext cx="977319" cy="369332"/>
          </a:xfrm>
          <a:prstGeom prst="rect">
            <a:avLst/>
          </a:prstGeom>
          <a:noFill/>
        </p:spPr>
        <p:txBody>
          <a:bodyPr wrap="none" rtlCol="0">
            <a:spAutoFit/>
          </a:bodyPr>
          <a:lstStyle/>
          <a:p>
            <a:r>
              <a:rPr lang="en-US" dirty="0" smtClean="0"/>
              <a:t>Redback</a:t>
            </a:r>
            <a:endParaRPr lang="en-US" dirty="0"/>
          </a:p>
        </p:txBody>
      </p:sp>
      <p:pic>
        <p:nvPicPr>
          <p:cNvPr id="410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48400" y="811780"/>
            <a:ext cx="2339975" cy="1752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6870576" y="2768957"/>
            <a:ext cx="1095621" cy="369332"/>
          </a:xfrm>
          <a:prstGeom prst="rect">
            <a:avLst/>
          </a:prstGeom>
          <a:noFill/>
        </p:spPr>
        <p:txBody>
          <a:bodyPr wrap="none" rtlCol="0">
            <a:spAutoFit/>
          </a:bodyPr>
          <a:lstStyle/>
          <a:p>
            <a:r>
              <a:rPr lang="en-US" dirty="0" smtClean="0"/>
              <a:t>PowerMX</a:t>
            </a:r>
            <a:endParaRPr lang="en-US" dirty="0"/>
          </a:p>
        </p:txBody>
      </p:sp>
      <p:pic>
        <p:nvPicPr>
          <p:cNvPr id="4101" name="Picture 5" descr="C:\Users\DRS\AppData\Local\Microsoft\Windows\Temporary Internet Files\Content.Outlook\2GYCCQWR\CSP_Poster_MIDCBF_new_v1_hires.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17081" y="3138289"/>
            <a:ext cx="2969118" cy="312704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76200" y="3657600"/>
            <a:ext cx="1144865" cy="923330"/>
          </a:xfrm>
          <a:prstGeom prst="rect">
            <a:avLst/>
          </a:prstGeom>
          <a:noFill/>
        </p:spPr>
        <p:txBody>
          <a:bodyPr wrap="none" rtlCol="0">
            <a:spAutoFit/>
          </a:bodyPr>
          <a:lstStyle/>
          <a:p>
            <a:r>
              <a:rPr lang="en-US" dirty="0" smtClean="0"/>
              <a:t>Arch A</a:t>
            </a:r>
          </a:p>
          <a:p>
            <a:r>
              <a:rPr lang="en-US" dirty="0" smtClean="0"/>
              <a:t>Blade/</a:t>
            </a:r>
          </a:p>
          <a:p>
            <a:r>
              <a:rPr lang="en-US" dirty="0" smtClean="0"/>
              <a:t>Backplane</a:t>
            </a:r>
            <a:endParaRPr lang="en-US" dirty="0"/>
          </a:p>
        </p:txBody>
      </p:sp>
      <p:sp>
        <p:nvSpPr>
          <p:cNvPr id="8" name="TextBox 7"/>
          <p:cNvSpPr txBox="1"/>
          <p:nvPr/>
        </p:nvSpPr>
        <p:spPr>
          <a:xfrm>
            <a:off x="76200" y="5486400"/>
            <a:ext cx="987450" cy="646331"/>
          </a:xfrm>
          <a:prstGeom prst="rect">
            <a:avLst/>
          </a:prstGeom>
          <a:noFill/>
        </p:spPr>
        <p:txBody>
          <a:bodyPr wrap="none" rtlCol="0">
            <a:spAutoFit/>
          </a:bodyPr>
          <a:lstStyle/>
          <a:p>
            <a:r>
              <a:rPr lang="en-US" dirty="0" smtClean="0"/>
              <a:t>Arch B</a:t>
            </a:r>
          </a:p>
          <a:p>
            <a:r>
              <a:rPr lang="en-US" dirty="0" smtClean="0"/>
              <a:t>PizzaBox</a:t>
            </a:r>
            <a:endParaRPr lang="en-US" dirty="0"/>
          </a:p>
        </p:txBody>
      </p:sp>
      <p:cxnSp>
        <p:nvCxnSpPr>
          <p:cNvPr id="10" name="Straight Arrow Connector 9"/>
          <p:cNvCxnSpPr/>
          <p:nvPr/>
        </p:nvCxnSpPr>
        <p:spPr>
          <a:xfrm flipH="1">
            <a:off x="4343400" y="2793145"/>
            <a:ext cx="2057400" cy="864455"/>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172200" y="4343400"/>
            <a:ext cx="2529795" cy="1477328"/>
          </a:xfrm>
          <a:prstGeom prst="rect">
            <a:avLst/>
          </a:prstGeom>
          <a:noFill/>
        </p:spPr>
        <p:txBody>
          <a:bodyPr wrap="none" rtlCol="0">
            <a:spAutoFit/>
          </a:bodyPr>
          <a:lstStyle/>
          <a:p>
            <a:r>
              <a:rPr lang="en-US" dirty="0" smtClean="0"/>
              <a:t>Baseline: Arch B</a:t>
            </a:r>
          </a:p>
          <a:p>
            <a:endParaRPr lang="en-US" dirty="0"/>
          </a:p>
          <a:p>
            <a:r>
              <a:rPr lang="en-US" dirty="0" smtClean="0"/>
              <a:t>PowerMX in Pizza Box </a:t>
            </a:r>
          </a:p>
          <a:p>
            <a:r>
              <a:rPr lang="en-US" dirty="0" smtClean="0"/>
              <a:t>with optical interconnect</a:t>
            </a:r>
          </a:p>
          <a:p>
            <a:r>
              <a:rPr lang="en-US" dirty="0" smtClean="0"/>
              <a:t>Air-cooled (tbc)</a:t>
            </a:r>
          </a:p>
        </p:txBody>
      </p:sp>
      <p:cxnSp>
        <p:nvCxnSpPr>
          <p:cNvPr id="17" name="Straight Arrow Connector 16"/>
          <p:cNvCxnSpPr/>
          <p:nvPr/>
        </p:nvCxnSpPr>
        <p:spPr>
          <a:xfrm>
            <a:off x="4102704" y="4701811"/>
            <a:ext cx="1764696" cy="1"/>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83404" y="4517145"/>
            <a:ext cx="377604" cy="369332"/>
          </a:xfrm>
          <a:prstGeom prst="rect">
            <a:avLst/>
          </a:prstGeom>
          <a:noFill/>
        </p:spPr>
        <p:txBody>
          <a:bodyPr wrap="none" rtlCol="0">
            <a:spAutoFit/>
          </a:bodyPr>
          <a:lstStyle/>
          <a:p>
            <a:r>
              <a:rPr lang="en-US" dirty="0" smtClean="0"/>
              <a:t>vs</a:t>
            </a:r>
            <a:endParaRPr lang="en-US" dirty="0"/>
          </a:p>
        </p:txBody>
      </p:sp>
    </p:spTree>
    <p:extLst>
      <p:ext uri="{BB962C8B-B14F-4D97-AF65-F5344CB8AC3E}">
        <p14:creationId xmlns:p14="http://schemas.microsoft.com/office/powerpoint/2010/main" val="23078286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715962"/>
          </a:xfrm>
        </p:spPr>
        <p:txBody>
          <a:bodyPr/>
          <a:lstStyle/>
          <a:p>
            <a:r>
              <a:rPr lang="en-US" dirty="0" smtClean="0"/>
              <a:t>Mid.CBF Signal Flow</a:t>
            </a:r>
            <a:endParaRPr lang="en-US" dirty="0"/>
          </a:p>
        </p:txBody>
      </p:sp>
      <p:sp>
        <p:nvSpPr>
          <p:cNvPr id="3" name="Text Placeholder 2"/>
          <p:cNvSpPr>
            <a:spLocks noGrp="1"/>
          </p:cNvSpPr>
          <p:nvPr>
            <p:ph type="body" sz="quarter" idx="11"/>
          </p:nvPr>
        </p:nvSpPr>
        <p:spPr/>
        <p:txBody>
          <a:bodyPr/>
          <a:lstStyle/>
          <a:p>
            <a:endParaRPr lang="en-US" dirty="0"/>
          </a:p>
        </p:txBody>
      </p:sp>
      <p:pic>
        <p:nvPicPr>
          <p:cNvPr id="2050" name="Picture 2" descr="C:\Users\DRS\Documents\temp\ska\CSP_Poster_MIDCBF_new_v1_hire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917705"/>
            <a:ext cx="9144000" cy="502259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5125" y="76200"/>
            <a:ext cx="2428875" cy="140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67888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Mid.CBF Prototyping Plans</a:t>
            </a:r>
            <a:endParaRPr lang="en-US" dirty="0"/>
          </a:p>
        </p:txBody>
      </p:sp>
      <p:sp>
        <p:nvSpPr>
          <p:cNvPr id="3" name="Text Placeholder 2"/>
          <p:cNvSpPr>
            <a:spLocks noGrp="1"/>
          </p:cNvSpPr>
          <p:nvPr>
            <p:ph type="body" sz="quarter" idx="11"/>
          </p:nvPr>
        </p:nvSpPr>
        <p:spPr/>
        <p:txBody>
          <a:bodyPr>
            <a:normAutofit fontScale="92500" lnSpcReduction="10000"/>
          </a:bodyPr>
          <a:lstStyle/>
          <a:p>
            <a:pPr marL="457200" indent="-457200">
              <a:buFont typeface="Arial" panose="020B0604020202020204" pitchFamily="34" charset="0"/>
              <a:buChar char="•"/>
            </a:pPr>
            <a:r>
              <a:rPr lang="en-US" dirty="0" smtClean="0"/>
              <a:t>Develop PowerMX SX4-1 motherboard</a:t>
            </a:r>
          </a:p>
          <a:p>
            <a:pPr marL="457200" indent="-457200">
              <a:buFont typeface="Arial" panose="020B0604020202020204" pitchFamily="34" charset="0"/>
              <a:buChar char="•"/>
            </a:pPr>
            <a:r>
              <a:rPr lang="en-US" dirty="0" smtClean="0"/>
              <a:t>Develop PowerMX mezzanine cards</a:t>
            </a:r>
          </a:p>
          <a:p>
            <a:pPr marL="688975" lvl="1" indent="-457200"/>
            <a:r>
              <a:rPr lang="en-US" dirty="0" smtClean="0"/>
              <a:t>First mezzanine card with available </a:t>
            </a:r>
            <a:r>
              <a:rPr lang="en-US" dirty="0" err="1" smtClean="0"/>
              <a:t>Arria</a:t>
            </a:r>
            <a:r>
              <a:rPr lang="en-US" dirty="0" smtClean="0"/>
              <a:t> 10 FPGA</a:t>
            </a:r>
          </a:p>
          <a:p>
            <a:pPr marL="688975" lvl="1" indent="-457200"/>
            <a:r>
              <a:rPr lang="en-US" dirty="0" smtClean="0"/>
              <a:t>Later mezzanine cards with </a:t>
            </a:r>
            <a:r>
              <a:rPr lang="en-US" dirty="0" err="1" smtClean="0"/>
              <a:t>Stratix</a:t>
            </a:r>
            <a:r>
              <a:rPr lang="en-US" dirty="0" smtClean="0"/>
              <a:t> 10 FPGAs</a:t>
            </a:r>
          </a:p>
          <a:p>
            <a:pPr marL="457200" indent="-457200">
              <a:buFont typeface="Arial" panose="020B0604020202020204" pitchFamily="34" charset="0"/>
              <a:buChar char="•"/>
            </a:pPr>
            <a:r>
              <a:rPr lang="en-US" dirty="0" smtClean="0"/>
              <a:t>Verify critical design functionality/performance</a:t>
            </a:r>
          </a:p>
          <a:p>
            <a:pPr marL="688975" lvl="1" indent="-457200"/>
            <a:r>
              <a:rPr lang="en-US" dirty="0" smtClean="0"/>
              <a:t>Motherboard/mezzanine communication and control (</a:t>
            </a:r>
            <a:r>
              <a:rPr lang="en-US" dirty="0" err="1" smtClean="0"/>
              <a:t>Arria</a:t>
            </a:r>
            <a:r>
              <a:rPr lang="en-US" dirty="0" smtClean="0"/>
              <a:t> 10)</a:t>
            </a:r>
          </a:p>
          <a:p>
            <a:pPr marL="688975" lvl="1" indent="-457200"/>
            <a:r>
              <a:rPr lang="en-US" dirty="0" smtClean="0"/>
              <a:t>HMC memory access and performance (</a:t>
            </a:r>
            <a:r>
              <a:rPr lang="en-US" dirty="0" err="1" smtClean="0"/>
              <a:t>Arria</a:t>
            </a:r>
            <a:r>
              <a:rPr lang="en-US" dirty="0" smtClean="0"/>
              <a:t> 10)</a:t>
            </a:r>
          </a:p>
          <a:p>
            <a:pPr marL="688975" lvl="1" indent="-457200"/>
            <a:r>
              <a:rPr lang="en-US" dirty="0" smtClean="0"/>
              <a:t>SERDES communication at 25/28G (</a:t>
            </a:r>
            <a:r>
              <a:rPr lang="en-US" dirty="0" err="1" smtClean="0"/>
              <a:t>Stratix</a:t>
            </a:r>
            <a:r>
              <a:rPr lang="en-US" dirty="0" smtClean="0"/>
              <a:t> 10)</a:t>
            </a:r>
          </a:p>
          <a:p>
            <a:pPr marL="688975" lvl="1" indent="-457200"/>
            <a:r>
              <a:rPr lang="en-US" dirty="0" smtClean="0"/>
              <a:t>Develop test firmware and software to support above activities</a:t>
            </a:r>
          </a:p>
          <a:p>
            <a:pPr marL="457200" indent="-457200">
              <a:buFont typeface="Arial" panose="020B0604020202020204" pitchFamily="34" charset="0"/>
              <a:buChar char="•"/>
            </a:pPr>
            <a:r>
              <a:rPr lang="en-US" dirty="0" smtClean="0"/>
              <a:t>Develop DSP Firmware to ensure processing will fit within selected FPGA devices</a:t>
            </a:r>
          </a:p>
          <a:p>
            <a:pPr marL="457200" indent="-457200">
              <a:buFont typeface="Arial" panose="020B0604020202020204" pitchFamily="34" charset="0"/>
              <a:buChar char="•"/>
            </a:pPr>
            <a:r>
              <a:rPr lang="en-US" dirty="0" smtClean="0"/>
              <a:t>Develop thermal mockups to test cooling solutions</a:t>
            </a:r>
            <a:endParaRPr lang="en-US" dirty="0"/>
          </a:p>
        </p:txBody>
      </p:sp>
    </p:spTree>
    <p:extLst>
      <p:ext uri="{BB962C8B-B14F-4D97-AF65-F5344CB8AC3E}">
        <p14:creationId xmlns:p14="http://schemas.microsoft.com/office/powerpoint/2010/main" val="10547642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686800" cy="1143000"/>
          </a:xfrm>
        </p:spPr>
        <p:txBody>
          <a:bodyPr>
            <a:normAutofit/>
          </a:bodyPr>
          <a:lstStyle/>
          <a:p>
            <a:pPr algn="ctr"/>
            <a:r>
              <a:rPr lang="en-US" sz="2800" dirty="0" smtClean="0"/>
              <a:t>Pulsar Search: PSS-Low/Mid – Personnel</a:t>
            </a:r>
            <a:endParaRPr lang="en-US" sz="2800" dirty="0"/>
          </a:p>
        </p:txBody>
      </p:sp>
      <p:sp>
        <p:nvSpPr>
          <p:cNvPr id="3" name="Text Placeholder 2"/>
          <p:cNvSpPr>
            <a:spLocks noGrp="1"/>
          </p:cNvSpPr>
          <p:nvPr>
            <p:ph type="body" sz="quarter" idx="11"/>
          </p:nvPr>
        </p:nvSpPr>
        <p:spPr>
          <a:xfrm>
            <a:off x="228600" y="762000"/>
            <a:ext cx="8686800" cy="1143000"/>
          </a:xfrm>
        </p:spPr>
        <p:txBody>
          <a:bodyPr>
            <a:normAutofit/>
          </a:bodyPr>
          <a:lstStyle/>
          <a:p>
            <a:pPr algn="ctr">
              <a:lnSpc>
                <a:spcPct val="130000"/>
              </a:lnSpc>
            </a:pPr>
            <a:r>
              <a:rPr lang="en-US" sz="2400" dirty="0" smtClean="0">
                <a:solidFill>
                  <a:srgbClr val="0066CC"/>
                </a:solidFill>
              </a:rPr>
              <a:t>Manchester, Oxford, </a:t>
            </a:r>
            <a:r>
              <a:rPr lang="en-US" sz="2400" dirty="0" err="1" smtClean="0">
                <a:solidFill>
                  <a:srgbClr val="0066CC"/>
                </a:solidFill>
              </a:rPr>
              <a:t>MPIfR</a:t>
            </a:r>
            <a:r>
              <a:rPr lang="en-US" sz="2400" dirty="0" smtClean="0"/>
              <a:t>, </a:t>
            </a:r>
            <a:r>
              <a:rPr lang="en-US" sz="2400" dirty="0" smtClean="0">
                <a:solidFill>
                  <a:srgbClr val="0066CC"/>
                </a:solidFill>
              </a:rPr>
              <a:t>STFC, ASTRON, INAF, NZA, Swinburne</a:t>
            </a:r>
            <a:endParaRPr lang="en-US" sz="2400" dirty="0" smtClean="0"/>
          </a:p>
        </p:txBody>
      </p:sp>
      <p:sp>
        <p:nvSpPr>
          <p:cNvPr id="4" name="Text Placeholder 2"/>
          <p:cNvSpPr txBox="1">
            <a:spLocks/>
          </p:cNvSpPr>
          <p:nvPr/>
        </p:nvSpPr>
        <p:spPr>
          <a:xfrm>
            <a:off x="152400" y="2209800"/>
            <a:ext cx="8991600" cy="4267200"/>
          </a:xfrm>
          <a:prstGeom prst="rect">
            <a:avLst/>
          </a:prstGeom>
        </p:spPr>
        <p:txBody>
          <a:bodyPr vert="horz" lIns="91440" tIns="45720" rIns="91440" bIns="45720" rtlCol="0">
            <a:normAutofit fontScale="92500" lnSpcReduction="20000"/>
          </a:bodyPr>
          <a:lstStyle>
            <a:lvl1pPr marL="0" indent="0" algn="l" defTabSz="914400" rtl="0" eaLnBrk="1" latinLnBrk="0" hangingPunct="1">
              <a:spcBef>
                <a:spcPct val="20000"/>
              </a:spcBef>
              <a:buFont typeface="Arial" pitchFamily="34" charset="0"/>
              <a:buNone/>
              <a:defRPr sz="2800" b="1" kern="1200">
                <a:solidFill>
                  <a:schemeClr val="tx1"/>
                </a:solidFill>
                <a:latin typeface="Arial" pitchFamily="34" charset="0"/>
                <a:ea typeface="+mn-ea"/>
                <a:cs typeface="Arial" pitchFamily="34" charset="0"/>
              </a:defRPr>
            </a:lvl1pPr>
            <a:lvl2pPr marL="231775" indent="-231775" algn="l" defTabSz="914400" rtl="0" eaLnBrk="1" latinLnBrk="0" hangingPunct="1">
              <a:spcBef>
                <a:spcPct val="20000"/>
              </a:spcBef>
              <a:buFont typeface="Arial" pitchFamily="34" charset="0"/>
              <a:buChar char="•"/>
              <a:defRPr sz="2000" b="1" kern="1200">
                <a:solidFill>
                  <a:schemeClr val="tx1"/>
                </a:solidFill>
                <a:latin typeface="Arial" pitchFamily="34" charset="0"/>
                <a:ea typeface="+mn-ea"/>
                <a:cs typeface="Arial" pitchFamily="34" charset="0"/>
              </a:defRPr>
            </a:lvl2pPr>
            <a:lvl3pPr marL="461963" indent="-230188" algn="l" defTabSz="914400" rtl="0" eaLnBrk="1" latinLnBrk="0" hangingPunct="1">
              <a:spcBef>
                <a:spcPct val="20000"/>
              </a:spcBef>
              <a:buFont typeface="Arial" pitchFamily="34" charset="0"/>
              <a:buChar char="-"/>
              <a:defRPr sz="1800" b="1" kern="1200">
                <a:solidFill>
                  <a:schemeClr val="tx1"/>
                </a:solidFill>
                <a:latin typeface="Arial" pitchFamily="34" charset="0"/>
                <a:ea typeface="+mn-ea"/>
                <a:cs typeface="Arial" pitchFamily="34" charset="0"/>
              </a:defRPr>
            </a:lvl3pPr>
            <a:lvl4pPr marL="684213" indent="-223838" algn="l" defTabSz="914400" rtl="0" eaLnBrk="1" latinLnBrk="0" hangingPunct="1">
              <a:spcBef>
                <a:spcPct val="20000"/>
              </a:spcBef>
              <a:buFont typeface="Wingdings" pitchFamily="2" charset="2"/>
              <a:buChar char="§"/>
              <a:defRPr sz="1600" kern="1200">
                <a:solidFill>
                  <a:schemeClr val="tx1"/>
                </a:solidFill>
                <a:latin typeface="Arial" pitchFamily="34" charset="0"/>
                <a:ea typeface="+mn-ea"/>
                <a:cs typeface="Arial" pitchFamily="34" charset="0"/>
              </a:defRPr>
            </a:lvl4pPr>
            <a:lvl5pPr marL="914400" indent="-230188" algn="l" defTabSz="914400" rtl="0" eaLnBrk="1" latinLnBrk="0" hangingPunct="1">
              <a:spcBef>
                <a:spcPct val="20000"/>
              </a:spcBef>
              <a:buFont typeface="Courier New" pitchFamily="49" charset="0"/>
              <a:buChar char="o"/>
              <a:defRPr sz="1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30000"/>
              </a:lnSpc>
            </a:pPr>
            <a:r>
              <a:rPr lang="en-US" sz="2400" dirty="0" smtClean="0">
                <a:solidFill>
                  <a:srgbClr val="0066CC"/>
                </a:solidFill>
              </a:rPr>
              <a:t>Acceleration Search: </a:t>
            </a:r>
            <a:r>
              <a:rPr lang="en-US" sz="2000" dirty="0" smtClean="0"/>
              <a:t>Near complete GPU based implementation, ~50% complete FPGA implementation</a:t>
            </a:r>
          </a:p>
          <a:p>
            <a:pPr>
              <a:lnSpc>
                <a:spcPct val="130000"/>
              </a:lnSpc>
            </a:pPr>
            <a:r>
              <a:rPr lang="en-US" sz="2400" dirty="0" smtClean="0">
                <a:solidFill>
                  <a:srgbClr val="0066CC"/>
                </a:solidFill>
              </a:rPr>
              <a:t>Single Pulse Search: </a:t>
            </a:r>
            <a:r>
              <a:rPr lang="en-US" sz="2000" dirty="0" smtClean="0"/>
              <a:t>Near complete GPU and FPGA based implementations</a:t>
            </a:r>
          </a:p>
          <a:p>
            <a:pPr>
              <a:lnSpc>
                <a:spcPct val="130000"/>
              </a:lnSpc>
            </a:pPr>
            <a:r>
              <a:rPr lang="en-US" sz="2400" dirty="0" smtClean="0">
                <a:solidFill>
                  <a:srgbClr val="0066CC"/>
                </a:solidFill>
              </a:rPr>
              <a:t>Pipeline: </a:t>
            </a:r>
            <a:r>
              <a:rPr lang="en-US" sz="2000" dirty="0" smtClean="0"/>
              <a:t>Majority of aspects of framework in place – connection with individual modules on accelerators underway.</a:t>
            </a:r>
          </a:p>
          <a:p>
            <a:pPr>
              <a:lnSpc>
                <a:spcPct val="130000"/>
              </a:lnSpc>
            </a:pPr>
            <a:r>
              <a:rPr lang="en-US" sz="2400" dirty="0" smtClean="0">
                <a:solidFill>
                  <a:srgbClr val="0066CC"/>
                </a:solidFill>
              </a:rPr>
              <a:t>Hardware: </a:t>
            </a:r>
            <a:r>
              <a:rPr lang="en-US" sz="2000" dirty="0" smtClean="0"/>
              <a:t>New FPGA and GPU hardware in the New Year, also 5% prototype (see later). </a:t>
            </a:r>
          </a:p>
          <a:p>
            <a:pPr>
              <a:lnSpc>
                <a:spcPct val="130000"/>
              </a:lnSpc>
            </a:pPr>
            <a:r>
              <a:rPr lang="en-US" sz="2400" dirty="0" smtClean="0">
                <a:solidFill>
                  <a:srgbClr val="0066CC"/>
                </a:solidFill>
              </a:rPr>
              <a:t>Industry: </a:t>
            </a:r>
            <a:r>
              <a:rPr lang="en-US" sz="2000" dirty="0" smtClean="0"/>
              <a:t>Strong Hardware links established and extended, recently begun working with specialist FPGA developers. </a:t>
            </a:r>
          </a:p>
          <a:p>
            <a:pPr>
              <a:lnSpc>
                <a:spcPct val="130000"/>
              </a:lnSpc>
            </a:pPr>
            <a:r>
              <a:rPr lang="en-US" sz="2400" dirty="0" smtClean="0">
                <a:solidFill>
                  <a:srgbClr val="0066CC"/>
                </a:solidFill>
              </a:rPr>
              <a:t>SKA1-LOW: </a:t>
            </a:r>
            <a:r>
              <a:rPr lang="en-US" sz="2000" dirty="0" smtClean="0"/>
              <a:t>Progressing ICDs – PSS design predominantly unchanged</a:t>
            </a:r>
          </a:p>
        </p:txBody>
      </p:sp>
      <p:sp>
        <p:nvSpPr>
          <p:cNvPr id="6" name="Rectangle 5"/>
          <p:cNvSpPr/>
          <p:nvPr/>
        </p:nvSpPr>
        <p:spPr>
          <a:xfrm>
            <a:off x="3276600" y="1828800"/>
            <a:ext cx="2325276" cy="584776"/>
          </a:xfrm>
          <a:prstGeom prst="rect">
            <a:avLst/>
          </a:prstGeom>
        </p:spPr>
        <p:txBody>
          <a:bodyPr wrap="none">
            <a:spAutoFit/>
          </a:bodyPr>
          <a:lstStyle/>
          <a:p>
            <a:r>
              <a:rPr lang="en-US" sz="3200" dirty="0" smtClean="0">
                <a:solidFill>
                  <a:srgbClr val="1F497D"/>
                </a:solidFill>
                <a:latin typeface="Arial Black" pitchFamily="34" charset="0"/>
                <a:ea typeface="+mj-ea"/>
                <a:cs typeface="+mj-cs"/>
              </a:rPr>
              <a:t> Progress </a:t>
            </a:r>
            <a:endParaRPr lang="en-US" dirty="0"/>
          </a:p>
        </p:txBody>
      </p:sp>
    </p:spTree>
    <p:extLst>
      <p:ext uri="{BB962C8B-B14F-4D97-AF65-F5344CB8AC3E}">
        <p14:creationId xmlns:p14="http://schemas.microsoft.com/office/powerpoint/2010/main" val="38655303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686800" cy="1143000"/>
          </a:xfrm>
        </p:spPr>
        <p:txBody>
          <a:bodyPr/>
          <a:lstStyle/>
          <a:p>
            <a:pPr algn="ctr"/>
            <a:r>
              <a:rPr lang="en-US" dirty="0" smtClean="0"/>
              <a:t>PSS-Low/Mid – Addressing Power</a:t>
            </a:r>
            <a:endParaRPr lang="en-US" dirty="0"/>
          </a:p>
        </p:txBody>
      </p:sp>
      <p:sp>
        <p:nvSpPr>
          <p:cNvPr id="3" name="Text Placeholder 2"/>
          <p:cNvSpPr>
            <a:spLocks noGrp="1"/>
          </p:cNvSpPr>
          <p:nvPr>
            <p:ph type="body" sz="quarter" idx="11"/>
          </p:nvPr>
        </p:nvSpPr>
        <p:spPr>
          <a:xfrm>
            <a:off x="228600" y="1143000"/>
            <a:ext cx="8686800" cy="5257800"/>
          </a:xfrm>
        </p:spPr>
        <p:txBody>
          <a:bodyPr/>
          <a:lstStyle/>
          <a:p>
            <a:pPr marL="457200" indent="-457200">
              <a:buFont typeface="Arial" panose="020B0604020202020204" pitchFamily="34" charset="0"/>
              <a:buChar char="•"/>
            </a:pPr>
            <a:r>
              <a:rPr lang="en-US" dirty="0" smtClean="0"/>
              <a:t>Need to achieve a </a:t>
            </a:r>
            <a:r>
              <a:rPr lang="en-US" dirty="0" err="1" smtClean="0"/>
              <a:t>Gflops</a:t>
            </a:r>
            <a:r>
              <a:rPr lang="en-US" dirty="0" smtClean="0"/>
              <a:t>/Watt 5 times better than current greenest computer.</a:t>
            </a:r>
          </a:p>
          <a:p>
            <a:pPr marL="457200" indent="-457200">
              <a:buFont typeface="Arial" panose="020B0604020202020204" pitchFamily="34" charset="0"/>
              <a:buChar char="•"/>
            </a:pPr>
            <a:r>
              <a:rPr lang="en-US" dirty="0" smtClean="0"/>
              <a:t>Three pronged approach:</a:t>
            </a:r>
          </a:p>
        </p:txBody>
      </p:sp>
      <p:pic>
        <p:nvPicPr>
          <p:cNvPr id="39" name="Picture 2" descr="C:\Users\Prabu Thiagaraj\Documents\SKA-DOCs\DeltaPDR\WP_20150714_00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0800" y="3429000"/>
            <a:ext cx="2526869" cy="1419414"/>
          </a:xfrm>
          <a:prstGeom prst="rect">
            <a:avLst/>
          </a:prstGeom>
          <a:noFill/>
          <a:ln w="47625" cmpd="sng">
            <a:solidFill>
              <a:srgbClr val="FFFF00"/>
            </a:solidFill>
          </a:ln>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pic>
        <p:nvPicPr>
          <p:cNvPr id="40" name="Picture 19"/>
          <p:cNvPicPr>
            <a:picLocks noChangeAspect="1" noChangeArrowheads="1"/>
          </p:cNvPicPr>
          <p:nvPr/>
        </p:nvPicPr>
        <p:blipFill>
          <a:blip r:embed="rId4" cstate="print">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6477000" y="5029200"/>
            <a:ext cx="2413075" cy="533400"/>
          </a:xfrm>
          <a:prstGeom prst="rect">
            <a:avLst/>
          </a:prstGeom>
          <a:noFill/>
          <a:ln w="47625">
            <a:solidFill>
              <a:schemeClr val="accent1">
                <a:lumMod val="50000"/>
              </a:schemeClr>
            </a:solidFill>
            <a:miter lim="800000"/>
            <a:headEnd/>
            <a:tailEnd/>
          </a:ln>
          <a:scene3d>
            <a:camera prst="orthographicFront"/>
            <a:lightRig rig="threePt" dir="t"/>
          </a:scene3d>
          <a:sp3d prstMaterial="dkEdge">
            <a:bevelT w="165100" prst="coolSlant"/>
          </a:sp3d>
          <a:extLst>
            <a:ext uri="{909E8E84-426E-40dd-AFC4-6F175D3DCCD1}">
              <a14:hiddenFill xmlns:a14="http://schemas.microsoft.com/office/drawing/2010/main">
                <a:solidFill>
                  <a:schemeClr val="accent1"/>
                </a:solidFill>
              </a14:hiddenFill>
            </a:ext>
          </a:extLst>
        </p:spPr>
      </p:pic>
      <p:sp>
        <p:nvSpPr>
          <p:cNvPr id="41" name="TextBox 40"/>
          <p:cNvSpPr txBox="1"/>
          <p:nvPr/>
        </p:nvSpPr>
        <p:spPr>
          <a:xfrm>
            <a:off x="7010400" y="2895600"/>
            <a:ext cx="1119718" cy="369332"/>
          </a:xfrm>
          <a:prstGeom prst="rect">
            <a:avLst/>
          </a:prstGeom>
          <a:noFill/>
        </p:spPr>
        <p:txBody>
          <a:bodyPr wrap="none" rtlCol="0">
            <a:spAutoFit/>
          </a:bodyPr>
          <a:lstStyle/>
          <a:p>
            <a:r>
              <a:rPr lang="en-US" dirty="0" smtClean="0">
                <a:latin typeface="Arial Black"/>
                <a:cs typeface="Arial Black"/>
              </a:rPr>
              <a:t>Testing</a:t>
            </a:r>
            <a:endParaRPr lang="en-US" dirty="0">
              <a:latin typeface="Arial Black"/>
              <a:cs typeface="Arial Black"/>
            </a:endParaRPr>
          </a:p>
        </p:txBody>
      </p:sp>
      <p:sp>
        <p:nvSpPr>
          <p:cNvPr id="42" name="TextBox 41"/>
          <p:cNvSpPr txBox="1"/>
          <p:nvPr/>
        </p:nvSpPr>
        <p:spPr>
          <a:xfrm>
            <a:off x="6534783" y="5715000"/>
            <a:ext cx="2609217" cy="923330"/>
          </a:xfrm>
          <a:prstGeom prst="rect">
            <a:avLst/>
          </a:prstGeom>
          <a:noFill/>
        </p:spPr>
        <p:txBody>
          <a:bodyPr wrap="square" rtlCol="0">
            <a:spAutoFit/>
          </a:bodyPr>
          <a:lstStyle/>
          <a:p>
            <a:r>
              <a:rPr lang="en-US" dirty="0" smtClean="0"/>
              <a:t>In situ while running</a:t>
            </a:r>
          </a:p>
          <a:p>
            <a:r>
              <a:rPr lang="en-US" dirty="0" smtClean="0"/>
              <a:t>using custom sensor hardware </a:t>
            </a:r>
            <a:endParaRPr lang="en-US" dirty="0"/>
          </a:p>
        </p:txBody>
      </p:sp>
      <p:pic>
        <p:nvPicPr>
          <p:cNvPr id="43" name="Picture 42"/>
          <p:cNvPicPr>
            <a:picLocks noChangeAspect="1"/>
          </p:cNvPicPr>
          <p:nvPr/>
        </p:nvPicPr>
        <p:blipFill>
          <a:blip r:embed="rId6"/>
          <a:stretch>
            <a:fillRect/>
          </a:stretch>
        </p:blipFill>
        <p:spPr>
          <a:xfrm>
            <a:off x="685800" y="3344113"/>
            <a:ext cx="2666762" cy="2294687"/>
          </a:xfrm>
          <a:prstGeom prst="rect">
            <a:avLst/>
          </a:prstGeom>
        </p:spPr>
      </p:pic>
      <p:sp>
        <p:nvSpPr>
          <p:cNvPr id="44" name="TextBox 43"/>
          <p:cNvSpPr txBox="1"/>
          <p:nvPr/>
        </p:nvSpPr>
        <p:spPr>
          <a:xfrm>
            <a:off x="1219200" y="2895600"/>
            <a:ext cx="1569410" cy="369332"/>
          </a:xfrm>
          <a:prstGeom prst="rect">
            <a:avLst/>
          </a:prstGeom>
          <a:noFill/>
        </p:spPr>
        <p:txBody>
          <a:bodyPr wrap="none" rtlCol="0">
            <a:spAutoFit/>
          </a:bodyPr>
          <a:lstStyle/>
          <a:p>
            <a:r>
              <a:rPr lang="en-US" dirty="0" smtClean="0">
                <a:latin typeface="Arial Black"/>
                <a:cs typeface="Arial Black"/>
              </a:rPr>
              <a:t>Algorithms</a:t>
            </a:r>
            <a:endParaRPr lang="en-US" dirty="0">
              <a:latin typeface="Arial Black"/>
              <a:cs typeface="Arial Black"/>
            </a:endParaRPr>
          </a:p>
        </p:txBody>
      </p:sp>
      <p:sp>
        <p:nvSpPr>
          <p:cNvPr id="45" name="TextBox 44"/>
          <p:cNvSpPr txBox="1"/>
          <p:nvPr/>
        </p:nvSpPr>
        <p:spPr>
          <a:xfrm>
            <a:off x="4114800" y="2895600"/>
            <a:ext cx="1424714" cy="369332"/>
          </a:xfrm>
          <a:prstGeom prst="rect">
            <a:avLst/>
          </a:prstGeom>
          <a:noFill/>
        </p:spPr>
        <p:txBody>
          <a:bodyPr wrap="none" rtlCol="0">
            <a:spAutoFit/>
          </a:bodyPr>
          <a:lstStyle/>
          <a:p>
            <a:r>
              <a:rPr lang="en-US" dirty="0" smtClean="0">
                <a:latin typeface="Arial Black"/>
                <a:cs typeface="Arial Black"/>
              </a:rPr>
              <a:t>Hardware</a:t>
            </a:r>
            <a:endParaRPr lang="en-US" dirty="0">
              <a:latin typeface="Arial Black"/>
              <a:cs typeface="Arial Black"/>
            </a:endParaRPr>
          </a:p>
        </p:txBody>
      </p:sp>
      <p:sp>
        <p:nvSpPr>
          <p:cNvPr id="47" name="TextBox 46"/>
          <p:cNvSpPr txBox="1"/>
          <p:nvPr/>
        </p:nvSpPr>
        <p:spPr>
          <a:xfrm>
            <a:off x="533400" y="5638800"/>
            <a:ext cx="3048000" cy="646331"/>
          </a:xfrm>
          <a:prstGeom prst="rect">
            <a:avLst/>
          </a:prstGeom>
          <a:noFill/>
        </p:spPr>
        <p:txBody>
          <a:bodyPr wrap="square" rtlCol="0">
            <a:spAutoFit/>
          </a:bodyPr>
          <a:lstStyle/>
          <a:p>
            <a:r>
              <a:rPr lang="en-US" dirty="0" smtClean="0"/>
              <a:t>Pursue innovative approaches</a:t>
            </a:r>
          </a:p>
          <a:p>
            <a:r>
              <a:rPr lang="en-US" dirty="0"/>
              <a:t>t</a:t>
            </a:r>
            <a:r>
              <a:rPr lang="en-US" dirty="0" smtClean="0"/>
              <a:t>o cut processing times</a:t>
            </a:r>
          </a:p>
        </p:txBody>
      </p:sp>
      <p:pic>
        <p:nvPicPr>
          <p:cNvPr id="48" name="Picture 47"/>
          <p:cNvPicPr>
            <a:picLocks noChangeAspect="1"/>
          </p:cNvPicPr>
          <p:nvPr/>
        </p:nvPicPr>
        <p:blipFill>
          <a:blip r:embed="rId7"/>
          <a:stretch>
            <a:fillRect/>
          </a:stretch>
        </p:blipFill>
        <p:spPr>
          <a:xfrm>
            <a:off x="3886200" y="3429000"/>
            <a:ext cx="1828800" cy="1060084"/>
          </a:xfrm>
          <a:prstGeom prst="rect">
            <a:avLst/>
          </a:prstGeom>
        </p:spPr>
      </p:pic>
      <p:pic>
        <p:nvPicPr>
          <p:cNvPr id="49" name="Picture 48"/>
          <p:cNvPicPr>
            <a:picLocks noChangeAspect="1"/>
          </p:cNvPicPr>
          <p:nvPr/>
        </p:nvPicPr>
        <p:blipFill>
          <a:blip r:embed="rId8"/>
          <a:stretch>
            <a:fillRect/>
          </a:stretch>
        </p:blipFill>
        <p:spPr>
          <a:xfrm>
            <a:off x="3733800" y="4724400"/>
            <a:ext cx="2147371" cy="1172577"/>
          </a:xfrm>
          <a:prstGeom prst="rect">
            <a:avLst/>
          </a:prstGeom>
        </p:spPr>
      </p:pic>
      <p:sp>
        <p:nvSpPr>
          <p:cNvPr id="50" name="TextBox 49"/>
          <p:cNvSpPr txBox="1"/>
          <p:nvPr/>
        </p:nvSpPr>
        <p:spPr>
          <a:xfrm>
            <a:off x="3429000" y="6059269"/>
            <a:ext cx="3200400" cy="646331"/>
          </a:xfrm>
          <a:prstGeom prst="rect">
            <a:avLst/>
          </a:prstGeom>
          <a:noFill/>
        </p:spPr>
        <p:txBody>
          <a:bodyPr wrap="square" rtlCol="0">
            <a:spAutoFit/>
          </a:bodyPr>
          <a:lstStyle/>
          <a:p>
            <a:r>
              <a:rPr lang="en-US" dirty="0" smtClean="0"/>
              <a:t>Not only looking at accelerators but hosts and storage.</a:t>
            </a:r>
          </a:p>
        </p:txBody>
      </p:sp>
    </p:spTree>
    <p:extLst>
      <p:ext uri="{BB962C8B-B14F-4D97-AF65-F5344CB8AC3E}">
        <p14:creationId xmlns:p14="http://schemas.microsoft.com/office/powerpoint/2010/main" val="21048364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175"/>
            <a:ext cx="8686800" cy="1143000"/>
          </a:xfrm>
        </p:spPr>
        <p:txBody>
          <a:bodyPr/>
          <a:lstStyle/>
          <a:p>
            <a:pPr algn="ctr"/>
            <a:r>
              <a:rPr lang="en-US" dirty="0" smtClean="0"/>
              <a:t>PSS-Low/Mid – Prototyping Plans</a:t>
            </a:r>
            <a:endParaRPr lang="en-US" dirty="0"/>
          </a:p>
        </p:txBody>
      </p:sp>
      <p:sp>
        <p:nvSpPr>
          <p:cNvPr id="5" name="TextBox 4"/>
          <p:cNvSpPr txBox="1"/>
          <p:nvPr/>
        </p:nvSpPr>
        <p:spPr>
          <a:xfrm>
            <a:off x="304800" y="838200"/>
            <a:ext cx="8184529" cy="2862323"/>
          </a:xfrm>
          <a:prstGeom prst="rect">
            <a:avLst/>
          </a:prstGeom>
          <a:noFill/>
        </p:spPr>
        <p:txBody>
          <a:bodyPr wrap="square" rtlCol="0">
            <a:spAutoFit/>
          </a:bodyPr>
          <a:lstStyle/>
          <a:p>
            <a:endParaRPr lang="en-US" b="1" dirty="0" smtClean="0"/>
          </a:p>
          <a:p>
            <a:pPr marL="285750" indent="-285750">
              <a:buFont typeface="Arial"/>
              <a:buChar char="•"/>
            </a:pPr>
            <a:r>
              <a:rPr lang="en-US" dirty="0" smtClean="0"/>
              <a:t>Emphasis on power!</a:t>
            </a:r>
          </a:p>
          <a:p>
            <a:pPr marL="285750" indent="-285750">
              <a:buFont typeface="Arial"/>
              <a:buChar char="•"/>
            </a:pPr>
            <a:r>
              <a:rPr lang="en-US" dirty="0" smtClean="0"/>
              <a:t>Vertical prototyping:</a:t>
            </a:r>
          </a:p>
          <a:p>
            <a:pPr marL="742950" lvl="1" indent="-285750">
              <a:buFont typeface="Arial"/>
              <a:buChar char="•"/>
            </a:pPr>
            <a:r>
              <a:rPr lang="en-US" dirty="0" smtClean="0"/>
              <a:t>Advance processing modules to TRL6 and TRL7</a:t>
            </a:r>
          </a:p>
          <a:p>
            <a:pPr marL="285750" indent="-285750">
              <a:buFont typeface="Arial"/>
              <a:buChar char="•"/>
            </a:pPr>
            <a:r>
              <a:rPr lang="en-US" dirty="0" smtClean="0"/>
              <a:t>Horizontal prototyping:</a:t>
            </a:r>
          </a:p>
          <a:p>
            <a:pPr marL="742950" lvl="1" indent="-285750">
              <a:buFont typeface="Arial"/>
              <a:buChar char="•"/>
            </a:pPr>
            <a:r>
              <a:rPr lang="en-US" dirty="0" smtClean="0"/>
              <a:t>Advance pipelines (receptors + host-to-device interfaces to TRL6 and TRL7</a:t>
            </a:r>
          </a:p>
          <a:p>
            <a:pPr marL="285750" indent="-285750">
              <a:buFont typeface="Arial"/>
              <a:buChar char="•"/>
            </a:pPr>
            <a:r>
              <a:rPr lang="en-US" dirty="0" smtClean="0"/>
              <a:t>Target technologies: </a:t>
            </a:r>
          </a:p>
          <a:p>
            <a:pPr marL="742950" lvl="1" indent="-285750">
              <a:buFont typeface="Arial"/>
              <a:buChar char="•"/>
            </a:pPr>
            <a:r>
              <a:rPr lang="en-US" dirty="0" smtClean="0"/>
              <a:t>Undergoing down-selection process</a:t>
            </a:r>
          </a:p>
          <a:p>
            <a:pPr marL="742950" lvl="1" indent="-285750">
              <a:buFont typeface="Arial"/>
              <a:buChar char="•"/>
            </a:pPr>
            <a:r>
              <a:rPr lang="en-US" dirty="0" smtClean="0"/>
              <a:t>FPGA, GPU + host CPU remain strongest candidates</a:t>
            </a:r>
          </a:p>
          <a:p>
            <a:pPr marL="285750" indent="-285750">
              <a:buFont typeface="Arial"/>
              <a:buChar char="•"/>
            </a:pPr>
            <a:endParaRPr lang="en-US" dirty="0"/>
          </a:p>
        </p:txBody>
      </p:sp>
      <p:sp>
        <p:nvSpPr>
          <p:cNvPr id="6" name="TextBox 5"/>
          <p:cNvSpPr txBox="1"/>
          <p:nvPr/>
        </p:nvSpPr>
        <p:spPr>
          <a:xfrm>
            <a:off x="381000" y="3429000"/>
            <a:ext cx="8458200" cy="2862323"/>
          </a:xfrm>
          <a:prstGeom prst="rect">
            <a:avLst/>
          </a:prstGeom>
          <a:noFill/>
        </p:spPr>
        <p:txBody>
          <a:bodyPr wrap="square" rtlCol="0">
            <a:spAutoFit/>
          </a:bodyPr>
          <a:lstStyle/>
          <a:p>
            <a:r>
              <a:rPr lang="en-US" b="1" dirty="0" smtClean="0"/>
              <a:t>New development: </a:t>
            </a:r>
            <a:r>
              <a:rPr lang="en-US" b="1" dirty="0" err="1" smtClean="0"/>
              <a:t>ProtoNIP</a:t>
            </a:r>
            <a:endParaRPr lang="en-US" b="1" dirty="0" smtClean="0"/>
          </a:p>
          <a:p>
            <a:endParaRPr lang="en-US" b="1" dirty="0" smtClean="0"/>
          </a:p>
          <a:p>
            <a:pPr marL="285750" indent="-285750">
              <a:buFont typeface="Arial"/>
              <a:buChar char="•"/>
            </a:pPr>
            <a:r>
              <a:rPr lang="en-US" dirty="0"/>
              <a:t>F</a:t>
            </a:r>
            <a:r>
              <a:rPr lang="en-US" dirty="0" smtClean="0"/>
              <a:t>ully funded (UK) PSS prototype to be installed on the SKA-SA site.</a:t>
            </a:r>
          </a:p>
          <a:p>
            <a:pPr marL="285750" indent="-285750">
              <a:buFont typeface="Arial"/>
              <a:buChar char="•"/>
            </a:pPr>
            <a:r>
              <a:rPr lang="en-US" dirty="0" smtClean="0"/>
              <a:t>~20 PSS nodes and switches based on the PSS PIP architecture</a:t>
            </a:r>
          </a:p>
          <a:p>
            <a:pPr marL="285750" indent="-285750">
              <a:buFont typeface="Arial"/>
              <a:buChar char="•"/>
            </a:pPr>
            <a:r>
              <a:rPr lang="en-US" dirty="0" smtClean="0"/>
              <a:t>Designed to test density, power consumption, heat dissipation in the real PSS environment.</a:t>
            </a:r>
          </a:p>
          <a:p>
            <a:pPr marL="285750" indent="-285750">
              <a:buFont typeface="Arial"/>
              <a:buChar char="•"/>
            </a:pPr>
            <a:r>
              <a:rPr lang="en-US" dirty="0" smtClean="0"/>
              <a:t>Test reliability and maintainability of potential PSS cluster components.</a:t>
            </a:r>
          </a:p>
          <a:p>
            <a:pPr marL="285750" indent="-285750">
              <a:buFont typeface="Arial"/>
              <a:buChar char="•"/>
            </a:pPr>
            <a:r>
              <a:rPr lang="en-US" dirty="0" smtClean="0"/>
              <a:t>Test data persistence, movement and management in PSS software.</a:t>
            </a:r>
          </a:p>
          <a:p>
            <a:pPr marL="285750" indent="-285750">
              <a:buFont typeface="Arial"/>
              <a:buChar char="•"/>
            </a:pPr>
            <a:r>
              <a:rPr lang="en-US" dirty="0" smtClean="0"/>
              <a:t>Test logistical assumptions for PSS, further mitigate cost uncertainties.</a:t>
            </a:r>
          </a:p>
          <a:p>
            <a:pPr marL="285750" indent="-285750">
              <a:buFont typeface="Arial"/>
              <a:buChar char="•"/>
            </a:pPr>
            <a:r>
              <a:rPr lang="en-US" dirty="0" err="1" smtClean="0"/>
              <a:t>ProtoNIP</a:t>
            </a:r>
            <a:r>
              <a:rPr lang="en-US" dirty="0" smtClean="0"/>
              <a:t> will be installed on-site by 2016 Q3, and used to inform PSS CDR.</a:t>
            </a:r>
            <a:endParaRPr lang="en-US" dirty="0"/>
          </a:p>
        </p:txBody>
      </p:sp>
    </p:spTree>
    <p:extLst>
      <p:ext uri="{BB962C8B-B14F-4D97-AF65-F5344CB8AC3E}">
        <p14:creationId xmlns:p14="http://schemas.microsoft.com/office/powerpoint/2010/main" val="19070452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Pulsar Timing: PST-Low/Mid</a:t>
            </a:r>
            <a:endParaRPr lang="en-US" dirty="0"/>
          </a:p>
        </p:txBody>
      </p:sp>
      <p:sp>
        <p:nvSpPr>
          <p:cNvPr id="3" name="Text Placeholder 2"/>
          <p:cNvSpPr>
            <a:spLocks noGrp="1"/>
          </p:cNvSpPr>
          <p:nvPr>
            <p:ph type="body" sz="quarter" idx="11"/>
          </p:nvPr>
        </p:nvSpPr>
        <p:spPr>
          <a:xfrm>
            <a:off x="228600" y="1600200"/>
            <a:ext cx="5105400" cy="4648200"/>
          </a:xfrm>
        </p:spPr>
        <p:txBody>
          <a:bodyPr/>
          <a:lstStyle/>
          <a:p>
            <a:pPr marL="457200" indent="-457200">
              <a:buFont typeface="Arial" panose="020B0604020202020204" pitchFamily="34" charset="0"/>
              <a:buChar char="•"/>
            </a:pPr>
            <a:r>
              <a:rPr lang="en-US" dirty="0" smtClean="0"/>
              <a:t>Designed at </a:t>
            </a:r>
            <a:r>
              <a:rPr lang="en-US" dirty="0"/>
              <a:t>Swinburne University of </a:t>
            </a:r>
            <a:r>
              <a:rPr lang="en-US" dirty="0" smtClean="0"/>
              <a:t>Technology</a:t>
            </a:r>
            <a:br>
              <a:rPr lang="en-US" dirty="0" smtClean="0"/>
            </a:br>
            <a:endParaRPr lang="en-US" dirty="0"/>
          </a:p>
          <a:p>
            <a:pPr marL="457200" indent="-457200">
              <a:buFont typeface="Arial" panose="020B0604020202020204" pitchFamily="34" charset="0"/>
              <a:buChar char="•"/>
            </a:pPr>
            <a:r>
              <a:rPr lang="en-US" dirty="0"/>
              <a:t>Expanded to </a:t>
            </a:r>
            <a:r>
              <a:rPr lang="en-US" dirty="0" smtClean="0"/>
              <a:t>SKA1</a:t>
            </a:r>
            <a:r>
              <a:rPr lang="en-US" dirty="0"/>
              <a:t>-</a:t>
            </a:r>
            <a:r>
              <a:rPr lang="en-US" dirty="0" smtClean="0"/>
              <a:t>Low</a:t>
            </a:r>
            <a:br>
              <a:rPr lang="en-US" dirty="0" smtClean="0"/>
            </a:br>
            <a:endParaRPr lang="en-US" dirty="0"/>
          </a:p>
          <a:p>
            <a:pPr marL="457200" indent="-457200">
              <a:buFont typeface="Arial" panose="020B0604020202020204" pitchFamily="34" charset="0"/>
              <a:buChar char="•"/>
            </a:pPr>
            <a:r>
              <a:rPr lang="en-US" dirty="0" smtClean="0"/>
              <a:t>Performs phase-coherent dispersion removal</a:t>
            </a:r>
            <a:endParaRPr lang="en-US" dirty="0"/>
          </a:p>
        </p:txBody>
      </p:sp>
      <p:pic>
        <p:nvPicPr>
          <p:cNvPr id="4" name="Content Placeholder 3" descr="plot.pdf"/>
          <p:cNvPicPr>
            <a:picLocks noChangeAspect="1"/>
          </p:cNvPicPr>
          <p:nvPr/>
        </p:nvPicPr>
        <p:blipFill rotWithShape="1">
          <a:blip r:embed="rId3">
            <a:extLst>
              <a:ext uri="{28A0092B-C50C-407E-A947-70E740481C1C}">
                <a14:useLocalDpi xmlns:a14="http://schemas.microsoft.com/office/drawing/2010/main" val="0"/>
              </a:ext>
            </a:extLst>
          </a:blip>
          <a:srcRect t="-1137" b="-614"/>
          <a:stretch/>
        </p:blipFill>
        <p:spPr>
          <a:xfrm>
            <a:off x="1828800" y="1016686"/>
            <a:ext cx="9753600" cy="6298514"/>
          </a:xfrm>
          <a:prstGeom prst="rect">
            <a:avLst/>
          </a:prstGeom>
        </p:spPr>
      </p:pic>
    </p:spTree>
    <p:extLst>
      <p:ext uri="{BB962C8B-B14F-4D97-AF65-F5344CB8AC3E}">
        <p14:creationId xmlns:p14="http://schemas.microsoft.com/office/powerpoint/2010/main" val="227252441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CSP Work Package</a:t>
            </a:r>
            <a:endParaRPr lang="en-US" dirty="0"/>
          </a:p>
        </p:txBody>
      </p:sp>
      <p:sp>
        <p:nvSpPr>
          <p:cNvPr id="3" name="Text Placeholder 2"/>
          <p:cNvSpPr>
            <a:spLocks noGrp="1"/>
          </p:cNvSpPr>
          <p:nvPr>
            <p:ph type="body" sz="quarter" idx="11"/>
          </p:nvPr>
        </p:nvSpPr>
        <p:spPr>
          <a:xfrm>
            <a:off x="228600" y="1295400"/>
            <a:ext cx="8686800" cy="4953000"/>
          </a:xfrm>
        </p:spPr>
        <p:txBody>
          <a:bodyPr>
            <a:normAutofit fontScale="92500"/>
          </a:bodyPr>
          <a:lstStyle/>
          <a:p>
            <a:pPr marL="514350" indent="-514350">
              <a:buFont typeface="Arial" panose="020B0604020202020204" pitchFamily="34" charset="0"/>
              <a:buChar char="•"/>
            </a:pPr>
            <a:r>
              <a:rPr lang="en-US" dirty="0" smtClean="0"/>
              <a:t>Carry Central Signal Processing Design to CDR</a:t>
            </a:r>
          </a:p>
          <a:p>
            <a:pPr marL="514350" indent="-514350">
              <a:buFont typeface="Arial" panose="020B0604020202020204" pitchFamily="34" charset="0"/>
              <a:buChar char="•"/>
            </a:pPr>
            <a:r>
              <a:rPr lang="en-US" dirty="0" smtClean="0"/>
              <a:t>A horizontal slice across both Telescopes –      SKA-Low, SKA-Mid</a:t>
            </a:r>
          </a:p>
          <a:p>
            <a:pPr marL="514350" indent="-514350">
              <a:buFont typeface="Arial" panose="020B0604020202020204" pitchFamily="34" charset="0"/>
              <a:buChar char="•"/>
            </a:pPr>
            <a:r>
              <a:rPr lang="en-US" dirty="0" smtClean="0"/>
              <a:t>Strengths</a:t>
            </a:r>
          </a:p>
          <a:p>
            <a:pPr marL="746125" lvl="1" indent="-514350"/>
            <a:r>
              <a:rPr lang="en-US" sz="2200" dirty="0" smtClean="0"/>
              <a:t>“combined view” to explore domain commonalities/synergies</a:t>
            </a:r>
          </a:p>
          <a:p>
            <a:pPr marL="746125" lvl="1" indent="-514350"/>
            <a:r>
              <a:rPr lang="en-US" sz="2200" dirty="0" smtClean="0"/>
              <a:t>Building from prior experiences on EVLA, MWA, LOFAR, ASKAP, MeerKAT, Pulsar Search</a:t>
            </a:r>
          </a:p>
          <a:p>
            <a:pPr marL="514350" indent="-514350">
              <a:buFont typeface="Arial" panose="020B0604020202020204" pitchFamily="34" charset="0"/>
              <a:buChar char="•"/>
            </a:pPr>
            <a:r>
              <a:rPr lang="en-US" dirty="0" smtClean="0"/>
              <a:t>Weaknesses </a:t>
            </a:r>
          </a:p>
          <a:p>
            <a:pPr marL="746125" lvl="1" indent="-514350"/>
            <a:r>
              <a:rPr lang="en-US" sz="2200" dirty="0" smtClean="0"/>
              <a:t>Requirements dealt with in isolation, long list of assumptions</a:t>
            </a:r>
          </a:p>
          <a:p>
            <a:pPr marL="746125" lvl="1" indent="-514350"/>
            <a:r>
              <a:rPr lang="en-US" sz="2200" dirty="0" smtClean="0"/>
              <a:t>Relies on strong external interface definitions</a:t>
            </a:r>
          </a:p>
          <a:p>
            <a:pPr marL="746125" lvl="1" indent="-514350"/>
            <a:r>
              <a:rPr lang="en-US" sz="2200" dirty="0" smtClean="0"/>
              <a:t>Relies on Telescope Architecture Teams</a:t>
            </a:r>
          </a:p>
          <a:p>
            <a:pPr marL="514350" indent="-514350">
              <a:buFont typeface="Arial" panose="020B0604020202020204" pitchFamily="34" charset="0"/>
              <a:buChar char="•"/>
            </a:pPr>
            <a:endParaRPr lang="en-US" dirty="0" smtClean="0"/>
          </a:p>
        </p:txBody>
      </p:sp>
    </p:spTree>
    <p:extLst>
      <p:ext uri="{BB962C8B-B14F-4D97-AF65-F5344CB8AC3E}">
        <p14:creationId xmlns:p14="http://schemas.microsoft.com/office/powerpoint/2010/main" val="262311382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686800" cy="1143000"/>
          </a:xfrm>
        </p:spPr>
        <p:txBody>
          <a:bodyPr/>
          <a:lstStyle/>
          <a:p>
            <a:r>
              <a:rPr lang="en-US" dirty="0" smtClean="0"/>
              <a:t>PST-Low/Mid Baseline Solution</a:t>
            </a:r>
            <a:endParaRPr lang="en-US" dirty="0"/>
          </a:p>
        </p:txBody>
      </p:sp>
      <p:sp>
        <p:nvSpPr>
          <p:cNvPr id="3" name="Text Placeholder 2"/>
          <p:cNvSpPr>
            <a:spLocks noGrp="1"/>
          </p:cNvSpPr>
          <p:nvPr>
            <p:ph type="body" sz="quarter" idx="11"/>
          </p:nvPr>
        </p:nvSpPr>
        <p:spPr>
          <a:xfrm>
            <a:off x="228600" y="1219200"/>
            <a:ext cx="8686800" cy="5181600"/>
          </a:xfrm>
        </p:spPr>
        <p:txBody>
          <a:bodyPr>
            <a:normAutofit/>
          </a:bodyPr>
          <a:lstStyle/>
          <a:p>
            <a:pPr marL="457200" indent="-457200">
              <a:buFont typeface="Arial" panose="020B0604020202020204" pitchFamily="34" charset="0"/>
              <a:buChar char="•"/>
            </a:pPr>
            <a:r>
              <a:rPr lang="en-US" dirty="0"/>
              <a:t>16 phased array beams on Low and Mid</a:t>
            </a:r>
          </a:p>
          <a:p>
            <a:pPr marL="688975" lvl="1" indent="-457200"/>
            <a:r>
              <a:rPr lang="en-US" sz="2400" dirty="0" smtClean="0"/>
              <a:t>16 </a:t>
            </a:r>
            <a:r>
              <a:rPr lang="en-US" sz="2400" dirty="0"/>
              <a:t>servers, each </a:t>
            </a:r>
            <a:r>
              <a:rPr lang="en-US" sz="2400" dirty="0" smtClean="0"/>
              <a:t>with </a:t>
            </a:r>
            <a:r>
              <a:rPr lang="en-US" sz="2400" dirty="0"/>
              <a:t>4 </a:t>
            </a:r>
            <a:r>
              <a:rPr lang="en-US" sz="2400" dirty="0" smtClean="0"/>
              <a:t>GPUs</a:t>
            </a:r>
          </a:p>
          <a:p>
            <a:pPr marL="688975" lvl="1" indent="-457200"/>
            <a:r>
              <a:rPr lang="en-US" sz="2400" dirty="0" smtClean="0"/>
              <a:t>Space: 2 racks; power: 18 kW</a:t>
            </a:r>
            <a:br>
              <a:rPr lang="en-US" sz="2400" dirty="0" smtClean="0"/>
            </a:br>
            <a:endParaRPr lang="en-US" sz="2400" dirty="0"/>
          </a:p>
          <a:p>
            <a:pPr marL="457200" indent="-457200">
              <a:buFont typeface="Arial" panose="020B0604020202020204" pitchFamily="34" charset="0"/>
              <a:buChar char="•"/>
            </a:pPr>
            <a:r>
              <a:rPr lang="en-US" dirty="0"/>
              <a:t>Compliant for Mid, not for </a:t>
            </a:r>
            <a:r>
              <a:rPr lang="en-US" dirty="0" smtClean="0"/>
              <a:t>Low</a:t>
            </a:r>
          </a:p>
          <a:p>
            <a:pPr marL="688975" lvl="1" indent="-457200"/>
            <a:r>
              <a:rPr lang="en-US" sz="2400" dirty="0" smtClean="0"/>
              <a:t>maximum </a:t>
            </a:r>
            <a:r>
              <a:rPr lang="en-US" sz="2400" dirty="0"/>
              <a:t>dispersion measure currently too </a:t>
            </a:r>
            <a:r>
              <a:rPr lang="en-US" sz="2400" dirty="0" smtClean="0"/>
              <a:t>high</a:t>
            </a:r>
          </a:p>
          <a:p>
            <a:pPr marL="688975" lvl="1" indent="-457200"/>
            <a:r>
              <a:rPr lang="en-US" sz="2400" dirty="0"/>
              <a:t>r</a:t>
            </a:r>
            <a:r>
              <a:rPr lang="en-US" sz="2400" dirty="0" smtClean="0"/>
              <a:t>evisions under </a:t>
            </a:r>
            <a:r>
              <a:rPr lang="en-US" sz="2400" dirty="0"/>
              <a:t>consideration by </a:t>
            </a:r>
            <a:r>
              <a:rPr lang="en-US" sz="2400" dirty="0" smtClean="0"/>
              <a:t>Pulsar SWG</a:t>
            </a:r>
            <a:br>
              <a:rPr lang="en-US" sz="2400" dirty="0" smtClean="0"/>
            </a:br>
            <a:endParaRPr lang="en-US" sz="2400" dirty="0"/>
          </a:p>
          <a:p>
            <a:pPr marL="457200" indent="-457200">
              <a:buFont typeface="Arial" panose="020B0604020202020204" pitchFamily="34" charset="0"/>
              <a:buChar char="•"/>
            </a:pPr>
            <a:r>
              <a:rPr lang="en-US" dirty="0" smtClean="0"/>
              <a:t>Prototyping plans</a:t>
            </a:r>
          </a:p>
          <a:p>
            <a:pPr marL="688975" lvl="1" indent="-457200"/>
            <a:r>
              <a:rPr lang="en-US" sz="2400" dirty="0" smtClean="0"/>
              <a:t>testing </a:t>
            </a:r>
            <a:r>
              <a:rPr lang="en-US" sz="2400" dirty="0"/>
              <a:t>prototype </a:t>
            </a:r>
            <a:r>
              <a:rPr lang="en-US" sz="2400" dirty="0" smtClean="0"/>
              <a:t>at </a:t>
            </a:r>
            <a:r>
              <a:rPr lang="en-US" sz="2400" dirty="0"/>
              <a:t>SKA-SA in </a:t>
            </a:r>
            <a:r>
              <a:rPr lang="en-US" sz="2400" dirty="0" smtClean="0"/>
              <a:t>Nov </a:t>
            </a:r>
            <a:r>
              <a:rPr lang="en-US" sz="2400" dirty="0"/>
              <a:t>2015</a:t>
            </a:r>
          </a:p>
          <a:p>
            <a:pPr marL="688975" lvl="1" indent="-457200"/>
            <a:r>
              <a:rPr lang="en-US" sz="2400" dirty="0" smtClean="0"/>
              <a:t>Commissioning at </a:t>
            </a:r>
            <a:r>
              <a:rPr lang="en-US" sz="2400" dirty="0" err="1"/>
              <a:t>MeerKAT</a:t>
            </a:r>
            <a:r>
              <a:rPr lang="en-US" sz="2400" dirty="0"/>
              <a:t> in Q1 </a:t>
            </a:r>
            <a:r>
              <a:rPr lang="en-US" sz="2400" dirty="0" smtClean="0"/>
              <a:t>2016</a:t>
            </a:r>
            <a:endParaRPr lang="en-US" sz="2400" dirty="0"/>
          </a:p>
        </p:txBody>
      </p:sp>
    </p:spTree>
    <p:extLst>
      <p:ext uri="{BB962C8B-B14F-4D97-AF65-F5344CB8AC3E}">
        <p14:creationId xmlns:p14="http://schemas.microsoft.com/office/powerpoint/2010/main" val="81779416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04919"/>
            <a:ext cx="8153399" cy="6112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786740" y="272534"/>
            <a:ext cx="762000" cy="461665"/>
          </a:xfrm>
          <a:prstGeom prst="rect">
            <a:avLst/>
          </a:prstGeom>
          <a:solidFill>
            <a:srgbClr val="FFFF00"/>
          </a:solidFill>
        </p:spPr>
        <p:txBody>
          <a:bodyPr wrap="square" rtlCol="0">
            <a:spAutoFit/>
          </a:bodyPr>
          <a:lstStyle/>
          <a:p>
            <a:r>
              <a:rPr lang="en-US" sz="2400" dirty="0" smtClean="0"/>
              <a:t>PST</a:t>
            </a:r>
            <a:endParaRPr lang="en-US" sz="2400" dirty="0"/>
          </a:p>
        </p:txBody>
      </p:sp>
    </p:spTree>
    <p:extLst>
      <p:ext uri="{BB962C8B-B14F-4D97-AF65-F5344CB8AC3E}">
        <p14:creationId xmlns:p14="http://schemas.microsoft.com/office/powerpoint/2010/main" val="33258624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CSP LMC - Local Monitor and Control</a:t>
            </a:r>
            <a:br>
              <a:rPr lang="en-CA" dirty="0" smtClean="0"/>
            </a:br>
            <a:r>
              <a:rPr lang="en-CA" dirty="0" smtClean="0"/>
              <a:t>Contributing Organizations</a:t>
            </a:r>
            <a:endParaRPr lang="en-CA" dirty="0"/>
          </a:p>
        </p:txBody>
      </p:sp>
      <p:sp>
        <p:nvSpPr>
          <p:cNvPr id="3" name="Text Placeholder 2"/>
          <p:cNvSpPr>
            <a:spLocks noGrp="1"/>
          </p:cNvSpPr>
          <p:nvPr>
            <p:ph type="body" sz="quarter" idx="11"/>
          </p:nvPr>
        </p:nvSpPr>
        <p:spPr/>
        <p:txBody>
          <a:bodyPr>
            <a:normAutofit fontScale="85000" lnSpcReduction="20000"/>
          </a:bodyPr>
          <a:lstStyle/>
          <a:p>
            <a:r>
              <a:rPr lang="en-CA" dirty="0" smtClean="0"/>
              <a:t>		</a:t>
            </a:r>
          </a:p>
          <a:p>
            <a:r>
              <a:rPr lang="en-CA" dirty="0"/>
              <a:t>	</a:t>
            </a:r>
            <a:r>
              <a:rPr lang="en-CA" dirty="0" smtClean="0"/>
              <a:t>	NRC, Canada</a:t>
            </a:r>
          </a:p>
          <a:p>
            <a:endParaRPr lang="en-CA" dirty="0" smtClean="0"/>
          </a:p>
          <a:p>
            <a:r>
              <a:rPr lang="en-CA" dirty="0" smtClean="0"/>
              <a:t> 		</a:t>
            </a:r>
          </a:p>
          <a:p>
            <a:r>
              <a:rPr lang="en-CA" dirty="0"/>
              <a:t>	</a:t>
            </a:r>
            <a:r>
              <a:rPr lang="en-CA" dirty="0" smtClean="0"/>
              <a:t>	</a:t>
            </a:r>
          </a:p>
          <a:p>
            <a:r>
              <a:rPr lang="en-CA" dirty="0"/>
              <a:t>	</a:t>
            </a:r>
            <a:r>
              <a:rPr lang="en-CA" dirty="0" smtClean="0"/>
              <a:t>	NCRA, India </a:t>
            </a:r>
          </a:p>
          <a:p>
            <a:endParaRPr lang="en-CA" dirty="0" smtClean="0"/>
          </a:p>
          <a:p>
            <a:r>
              <a:rPr lang="en-CA" dirty="0" smtClean="0"/>
              <a:t>		 </a:t>
            </a:r>
          </a:p>
          <a:p>
            <a:r>
              <a:rPr lang="en-CA" dirty="0"/>
              <a:t>	</a:t>
            </a:r>
            <a:r>
              <a:rPr lang="en-CA" dirty="0" smtClean="0"/>
              <a:t>	INAF, Italy</a:t>
            </a:r>
          </a:p>
          <a:p>
            <a:endParaRPr lang="en-CA" dirty="0" smtClean="0"/>
          </a:p>
          <a:p>
            <a:r>
              <a:rPr lang="en-CA" dirty="0" smtClean="0"/>
              <a:t>		</a:t>
            </a:r>
          </a:p>
          <a:p>
            <a:r>
              <a:rPr lang="en-CA" dirty="0"/>
              <a:t>	</a:t>
            </a:r>
            <a:r>
              <a:rPr lang="en-CA" dirty="0" smtClean="0"/>
              <a:t>	University of Swinburne, Australia </a:t>
            </a:r>
            <a:endParaRPr lang="en-CA" dirty="0"/>
          </a:p>
        </p:txBody>
      </p:sp>
      <p:pic>
        <p:nvPicPr>
          <p:cNvPr id="4" name="Picture 1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225" y="5431542"/>
            <a:ext cx="1179513" cy="580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1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3466" y="3048004"/>
            <a:ext cx="875059" cy="993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1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0094" y="1752601"/>
            <a:ext cx="1447800" cy="904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9449" y="4267200"/>
            <a:ext cx="1583093" cy="913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840117"/>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ounded Rectangle 32"/>
          <p:cNvSpPr/>
          <p:nvPr/>
        </p:nvSpPr>
        <p:spPr>
          <a:xfrm>
            <a:off x="2117838" y="2931222"/>
            <a:ext cx="3768614" cy="3317178"/>
          </a:xfrm>
          <a:prstGeom prst="roundRect">
            <a:avLst/>
          </a:prstGeom>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2884426" y="990600"/>
            <a:ext cx="2364480" cy="1371600"/>
          </a:xfrm>
          <a:prstGeom prst="rect">
            <a:avLst/>
          </a:prstGeom>
        </p:spPr>
        <p:style>
          <a:lnRef idx="0">
            <a:schemeClr val="accent1"/>
          </a:lnRef>
          <a:fillRef idx="3">
            <a:schemeClr val="accent1"/>
          </a:fillRef>
          <a:effectRef idx="3">
            <a:schemeClr val="accent1"/>
          </a:effectRef>
          <a:fontRef idx="minor">
            <a:schemeClr val="lt1"/>
          </a:fontRef>
        </p:style>
      </p:pic>
      <p:sp>
        <p:nvSpPr>
          <p:cNvPr id="7" name="Rounded Rectangle 6"/>
          <p:cNvSpPr/>
          <p:nvPr/>
        </p:nvSpPr>
        <p:spPr>
          <a:xfrm>
            <a:off x="3629382" y="4530240"/>
            <a:ext cx="1418392" cy="763552"/>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CA" sz="1400" dirty="0" smtClean="0">
                <a:solidFill>
                  <a:prstClr val="white"/>
                </a:solidFill>
              </a:rPr>
              <a:t>CSP_Low.PSS</a:t>
            </a:r>
          </a:p>
          <a:p>
            <a:pPr algn="ctr"/>
            <a:r>
              <a:rPr lang="en-CA" sz="1400" dirty="0" smtClean="0">
                <a:solidFill>
                  <a:prstClr val="white"/>
                </a:solidFill>
              </a:rPr>
              <a:t>Pulsar Search </a:t>
            </a:r>
            <a:endParaRPr lang="en-CA" sz="1400" dirty="0">
              <a:solidFill>
                <a:prstClr val="white"/>
              </a:solidFill>
            </a:endParaRPr>
          </a:p>
        </p:txBody>
      </p:sp>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362495" y="3673161"/>
            <a:ext cx="2476706" cy="2296012"/>
          </a:xfrm>
          <a:prstGeom prst="rect">
            <a:avLst/>
          </a:prstGeom>
        </p:spPr>
        <p:style>
          <a:lnRef idx="0">
            <a:schemeClr val="accent1"/>
          </a:lnRef>
          <a:fillRef idx="3">
            <a:schemeClr val="accent1"/>
          </a:fillRef>
          <a:effectRef idx="3">
            <a:schemeClr val="accent1"/>
          </a:effectRef>
          <a:fontRef idx="minor">
            <a:schemeClr val="lt1"/>
          </a:fontRef>
        </p:style>
      </p:pic>
      <p:sp>
        <p:nvSpPr>
          <p:cNvPr id="17" name="Right Arrow 16"/>
          <p:cNvSpPr/>
          <p:nvPr/>
        </p:nvSpPr>
        <p:spPr>
          <a:xfrm>
            <a:off x="5066352" y="4647705"/>
            <a:ext cx="1278748" cy="241954"/>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CA">
              <a:solidFill>
                <a:prstClr val="white"/>
              </a:solidFill>
            </a:endParaRPr>
          </a:p>
        </p:txBody>
      </p:sp>
      <p:sp>
        <p:nvSpPr>
          <p:cNvPr id="18" name="Bent-Up Arrow 17"/>
          <p:cNvSpPr/>
          <p:nvPr/>
        </p:nvSpPr>
        <p:spPr>
          <a:xfrm rot="5400000">
            <a:off x="2885620" y="4361639"/>
            <a:ext cx="793920" cy="693605"/>
          </a:xfrm>
          <a:prstGeom prst="bentUpArrow">
            <a:avLst>
              <a:gd name="adj1" fmla="val 20371"/>
              <a:gd name="adj2" fmla="val 25000"/>
              <a:gd name="adj3" fmla="val 25000"/>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CA">
              <a:solidFill>
                <a:prstClr val="white"/>
              </a:solidFill>
            </a:endParaRPr>
          </a:p>
        </p:txBody>
      </p:sp>
      <p:sp>
        <p:nvSpPr>
          <p:cNvPr id="9" name="Rounded Rectangle 8"/>
          <p:cNvSpPr/>
          <p:nvPr/>
        </p:nvSpPr>
        <p:spPr>
          <a:xfrm>
            <a:off x="2242578" y="3867175"/>
            <a:ext cx="1418392" cy="648512"/>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CA" sz="1600" dirty="0" smtClean="0">
                <a:solidFill>
                  <a:prstClr val="white"/>
                </a:solidFill>
              </a:rPr>
              <a:t>CSP_Low.CBF</a:t>
            </a:r>
            <a:endParaRPr lang="en-CA" sz="1600" dirty="0">
              <a:solidFill>
                <a:prstClr val="white"/>
              </a:solidFill>
            </a:endParaRPr>
          </a:p>
        </p:txBody>
      </p:sp>
      <p:sp>
        <p:nvSpPr>
          <p:cNvPr id="21" name="Bent-Up Arrow 20"/>
          <p:cNvSpPr/>
          <p:nvPr/>
        </p:nvSpPr>
        <p:spPr>
          <a:xfrm rot="5400000">
            <a:off x="2747516" y="4315816"/>
            <a:ext cx="1433869" cy="1785407"/>
          </a:xfrm>
          <a:prstGeom prst="bentUpArrow">
            <a:avLst>
              <a:gd name="adj1" fmla="val 6961"/>
              <a:gd name="adj2" fmla="val 9408"/>
              <a:gd name="adj3" fmla="val 10335"/>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CA">
              <a:solidFill>
                <a:prstClr val="white"/>
              </a:solidFill>
            </a:endParaRPr>
          </a:p>
        </p:txBody>
      </p:sp>
      <p:sp>
        <p:nvSpPr>
          <p:cNvPr id="26" name="Right Arrow 25"/>
          <p:cNvSpPr/>
          <p:nvPr/>
        </p:nvSpPr>
        <p:spPr>
          <a:xfrm>
            <a:off x="1591984" y="4066709"/>
            <a:ext cx="677997" cy="381001"/>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CA">
              <a:noFill/>
            </a:endParaRPr>
          </a:p>
        </p:txBody>
      </p:sp>
      <p:sp>
        <p:nvSpPr>
          <p:cNvPr id="27" name="Right Arrow 26"/>
          <p:cNvSpPr/>
          <p:nvPr/>
        </p:nvSpPr>
        <p:spPr>
          <a:xfrm>
            <a:off x="3682669" y="3956202"/>
            <a:ext cx="2679826" cy="221014"/>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CA">
              <a:solidFill>
                <a:prstClr val="white"/>
              </a:solidFill>
            </a:endParaRPr>
          </a:p>
        </p:txBody>
      </p:sp>
      <p:sp>
        <p:nvSpPr>
          <p:cNvPr id="28" name="Right Arrow 27"/>
          <p:cNvSpPr/>
          <p:nvPr/>
        </p:nvSpPr>
        <p:spPr>
          <a:xfrm>
            <a:off x="5705726" y="5673559"/>
            <a:ext cx="656769" cy="251893"/>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CA">
              <a:solidFill>
                <a:prstClr val="white"/>
              </a:solidFill>
            </a:endParaRPr>
          </a:p>
        </p:txBody>
      </p:sp>
      <p:sp>
        <p:nvSpPr>
          <p:cNvPr id="29" name="Rounded Rectangle 28"/>
          <p:cNvSpPr/>
          <p:nvPr/>
        </p:nvSpPr>
        <p:spPr>
          <a:xfrm>
            <a:off x="2635111" y="2931222"/>
            <a:ext cx="2863109" cy="3810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CA" dirty="0" smtClean="0">
                <a:solidFill>
                  <a:prstClr val="white"/>
                </a:solidFill>
              </a:rPr>
              <a:t>CSP_Low.LMC</a:t>
            </a:r>
            <a:endParaRPr lang="en-CA" dirty="0">
              <a:solidFill>
                <a:prstClr val="white"/>
              </a:solidFill>
            </a:endParaRPr>
          </a:p>
        </p:txBody>
      </p:sp>
      <p:cxnSp>
        <p:nvCxnSpPr>
          <p:cNvPr id="38" name="Straight Arrow Connector 37"/>
          <p:cNvCxnSpPr/>
          <p:nvPr/>
        </p:nvCxnSpPr>
        <p:spPr>
          <a:xfrm flipH="1">
            <a:off x="2935777" y="3312222"/>
            <a:ext cx="20303" cy="530849"/>
          </a:xfrm>
          <a:prstGeom prst="straightConnector1">
            <a:avLst/>
          </a:prstGeom>
          <a:ln>
            <a:headEnd type="arrow"/>
            <a:tailEnd type="arrow"/>
          </a:ln>
        </p:spPr>
        <p:style>
          <a:lnRef idx="3">
            <a:schemeClr val="accent3"/>
          </a:lnRef>
          <a:fillRef idx="0">
            <a:schemeClr val="accent3"/>
          </a:fillRef>
          <a:effectRef idx="2">
            <a:schemeClr val="accent3"/>
          </a:effectRef>
          <a:fontRef idx="minor">
            <a:schemeClr val="tx1"/>
          </a:fontRef>
        </p:style>
      </p:cxnSp>
      <p:cxnSp>
        <p:nvCxnSpPr>
          <p:cNvPr id="42" name="Straight Arrow Connector 41"/>
          <p:cNvCxnSpPr/>
          <p:nvPr/>
        </p:nvCxnSpPr>
        <p:spPr>
          <a:xfrm>
            <a:off x="4267200" y="3337728"/>
            <a:ext cx="0" cy="1218018"/>
          </a:xfrm>
          <a:prstGeom prst="straightConnector1">
            <a:avLst/>
          </a:prstGeom>
          <a:ln>
            <a:headEnd type="arrow"/>
            <a:tailEnd type="arrow"/>
          </a:ln>
        </p:spPr>
        <p:style>
          <a:lnRef idx="3">
            <a:schemeClr val="accent3"/>
          </a:lnRef>
          <a:fillRef idx="0">
            <a:schemeClr val="accent3"/>
          </a:fillRef>
          <a:effectRef idx="2">
            <a:schemeClr val="accent3"/>
          </a:effectRef>
          <a:fontRef idx="minor">
            <a:schemeClr val="tx1"/>
          </a:fontRef>
        </p:style>
      </p:cxnSp>
      <p:cxnSp>
        <p:nvCxnSpPr>
          <p:cNvPr id="44" name="Straight Arrow Connector 43"/>
          <p:cNvCxnSpPr/>
          <p:nvPr/>
        </p:nvCxnSpPr>
        <p:spPr>
          <a:xfrm>
            <a:off x="5314346" y="3312222"/>
            <a:ext cx="0" cy="2172484"/>
          </a:xfrm>
          <a:prstGeom prst="straightConnector1">
            <a:avLst/>
          </a:prstGeom>
          <a:ln>
            <a:headEnd type="arrow"/>
            <a:tailEnd type="arrow"/>
          </a:ln>
        </p:spPr>
        <p:style>
          <a:lnRef idx="3">
            <a:schemeClr val="accent3"/>
          </a:lnRef>
          <a:fillRef idx="0">
            <a:schemeClr val="accent3"/>
          </a:fillRef>
          <a:effectRef idx="2">
            <a:schemeClr val="accent3"/>
          </a:effectRef>
          <a:fontRef idx="minor">
            <a:schemeClr val="tx1"/>
          </a:fontRef>
        </p:style>
      </p:cxnSp>
      <p:cxnSp>
        <p:nvCxnSpPr>
          <p:cNvPr id="23" name="Straight Arrow Connector 22"/>
          <p:cNvCxnSpPr>
            <a:endCxn id="29" idx="0"/>
          </p:cNvCxnSpPr>
          <p:nvPr/>
        </p:nvCxnSpPr>
        <p:spPr>
          <a:xfrm>
            <a:off x="4066666" y="2362200"/>
            <a:ext cx="0" cy="569022"/>
          </a:xfrm>
          <a:prstGeom prst="straightConnector1">
            <a:avLst/>
          </a:prstGeom>
          <a:ln>
            <a:headEnd type="arrow"/>
            <a:tailEnd type="arrow"/>
          </a:ln>
        </p:spPr>
        <p:style>
          <a:lnRef idx="3">
            <a:schemeClr val="accent3"/>
          </a:lnRef>
          <a:fillRef idx="0">
            <a:schemeClr val="accent3"/>
          </a:fillRef>
          <a:effectRef idx="2">
            <a:schemeClr val="accent3"/>
          </a:effectRef>
          <a:fontRef idx="minor">
            <a:schemeClr val="tx1"/>
          </a:fontRef>
        </p:style>
      </p:cxnSp>
      <p:pic>
        <p:nvPicPr>
          <p:cNvPr id="31" name="Picture 3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48906" y="690854"/>
            <a:ext cx="2531268" cy="1570653"/>
          </a:xfrm>
          <a:prstGeom prst="rect">
            <a:avLst/>
          </a:prstGeom>
          <a:ln>
            <a:noFill/>
          </a:ln>
          <a:effectLst>
            <a:softEdge rad="112500"/>
          </a:effectLst>
        </p:spPr>
      </p:pic>
      <p:sp>
        <p:nvSpPr>
          <p:cNvPr id="32" name="Title 1"/>
          <p:cNvSpPr txBox="1">
            <a:spLocks/>
          </p:cNvSpPr>
          <p:nvPr/>
        </p:nvSpPr>
        <p:spPr>
          <a:xfrm>
            <a:off x="76200" y="1018980"/>
            <a:ext cx="2667000" cy="1800419"/>
          </a:xfrm>
          <a:prstGeom prst="rect">
            <a:avLst/>
          </a:prstGeom>
        </p:spPr>
        <p:txBody>
          <a:bodyPr vert="horz" lIns="91440" tIns="45720" rIns="91440" bIns="45720" rtlCol="0" anchor="t">
            <a:noAutofit/>
          </a:bodyPr>
          <a:lstStyle>
            <a:lvl1pPr algn="l" defTabSz="914400" rtl="0" eaLnBrk="1" latinLnBrk="0" hangingPunct="1">
              <a:spcBef>
                <a:spcPct val="0"/>
              </a:spcBef>
              <a:buNone/>
              <a:defRPr sz="3200" kern="1200">
                <a:solidFill>
                  <a:schemeClr val="tx2"/>
                </a:solidFill>
                <a:latin typeface="Arial Black" pitchFamily="34" charset="0"/>
                <a:ea typeface="+mj-ea"/>
                <a:cs typeface="+mj-cs"/>
              </a:defRPr>
            </a:lvl1pPr>
          </a:lstStyle>
          <a:p>
            <a:pPr marL="342900" indent="-342900">
              <a:buFont typeface="Arial" panose="020B0604020202020204" pitchFamily="34" charset="0"/>
              <a:buChar char="•"/>
            </a:pPr>
            <a:r>
              <a:rPr lang="en-CA" sz="2000" dirty="0">
                <a:solidFill>
                  <a:srgbClr val="1F497D"/>
                </a:solidFill>
                <a:latin typeface="+mn-lt"/>
              </a:rPr>
              <a:t>R</a:t>
            </a:r>
            <a:r>
              <a:rPr lang="en-CA" sz="2000" dirty="0" smtClean="0">
                <a:solidFill>
                  <a:srgbClr val="1F497D"/>
                </a:solidFill>
                <a:latin typeface="+mn-lt"/>
              </a:rPr>
              <a:t>eports on behalf of CSP</a:t>
            </a:r>
          </a:p>
          <a:p>
            <a:pPr marL="342900" indent="-342900">
              <a:buFont typeface="Arial" panose="020B0604020202020204" pitchFamily="34" charset="0"/>
              <a:buChar char="•"/>
            </a:pPr>
            <a:r>
              <a:rPr lang="en-CA" sz="2000" dirty="0" smtClean="0">
                <a:solidFill>
                  <a:srgbClr val="1F497D"/>
                </a:solidFill>
                <a:latin typeface="+mn-lt"/>
              </a:rPr>
              <a:t>Co-ordinates Pulsar Search and Pulsar Timing observations</a:t>
            </a:r>
            <a:endParaRPr lang="en-CA" sz="2000" dirty="0">
              <a:solidFill>
                <a:srgbClr val="1F497D"/>
              </a:solidFill>
              <a:latin typeface="+mn-lt"/>
            </a:endParaRPr>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1298" y="3706983"/>
            <a:ext cx="1562100" cy="1061699"/>
          </a:xfrm>
          <a:prstGeom prst="rect">
            <a:avLst/>
          </a:prstGeom>
        </p:spPr>
        <p:style>
          <a:lnRef idx="0">
            <a:schemeClr val="accent1"/>
          </a:lnRef>
          <a:fillRef idx="3">
            <a:schemeClr val="accent1"/>
          </a:fillRef>
          <a:effectRef idx="3">
            <a:schemeClr val="accent1"/>
          </a:effectRef>
          <a:fontRef idx="minor">
            <a:schemeClr val="lt1"/>
          </a:fontRef>
        </p:style>
      </p:pic>
      <p:sp>
        <p:nvSpPr>
          <p:cNvPr id="5" name="Title 4"/>
          <p:cNvSpPr>
            <a:spLocks noGrp="1"/>
          </p:cNvSpPr>
          <p:nvPr>
            <p:ph type="title"/>
          </p:nvPr>
        </p:nvSpPr>
        <p:spPr>
          <a:xfrm>
            <a:off x="148098" y="95918"/>
            <a:ext cx="8686800" cy="1143000"/>
          </a:xfrm>
        </p:spPr>
        <p:txBody>
          <a:bodyPr/>
          <a:lstStyle/>
          <a:p>
            <a:r>
              <a:rPr lang="en-CA" dirty="0" smtClean="0"/>
              <a:t>CSP.LMC - Overview</a:t>
            </a:r>
            <a:endParaRPr lang="en-CA" dirty="0"/>
          </a:p>
        </p:txBody>
      </p:sp>
      <p:sp>
        <p:nvSpPr>
          <p:cNvPr id="8" name="Rounded Rectangle 7"/>
          <p:cNvSpPr/>
          <p:nvPr/>
        </p:nvSpPr>
        <p:spPr>
          <a:xfrm>
            <a:off x="4327464" y="5484706"/>
            <a:ext cx="1418392" cy="629597"/>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CA" sz="1400" dirty="0" smtClean="0">
                <a:solidFill>
                  <a:prstClr val="white"/>
                </a:solidFill>
              </a:rPr>
              <a:t>CSP_Low.PST</a:t>
            </a:r>
          </a:p>
          <a:p>
            <a:pPr algn="ctr"/>
            <a:r>
              <a:rPr lang="en-CA" sz="1400" dirty="0" smtClean="0">
                <a:solidFill>
                  <a:prstClr val="white"/>
                </a:solidFill>
              </a:rPr>
              <a:t>Pulsar Timing</a:t>
            </a:r>
            <a:endParaRPr lang="en-CA" sz="1400" dirty="0">
              <a:solidFill>
                <a:prstClr val="white"/>
              </a:solidFill>
            </a:endParaRPr>
          </a:p>
        </p:txBody>
      </p:sp>
    </p:spTree>
    <p:extLst>
      <p:ext uri="{BB962C8B-B14F-4D97-AF65-F5344CB8AC3E}">
        <p14:creationId xmlns:p14="http://schemas.microsoft.com/office/powerpoint/2010/main" val="3516681562"/>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CSP LMC – Technical Solution</a:t>
            </a:r>
            <a:endParaRPr lang="en-CA" dirty="0"/>
          </a:p>
        </p:txBody>
      </p:sp>
      <p:sp>
        <p:nvSpPr>
          <p:cNvPr id="3" name="Text Placeholder 2"/>
          <p:cNvSpPr>
            <a:spLocks noGrp="1"/>
          </p:cNvSpPr>
          <p:nvPr>
            <p:ph type="body" sz="quarter" idx="11"/>
          </p:nvPr>
        </p:nvSpPr>
        <p:spPr>
          <a:xfrm>
            <a:off x="228600" y="1371600"/>
            <a:ext cx="8686800" cy="4876800"/>
          </a:xfrm>
        </p:spPr>
        <p:txBody>
          <a:bodyPr>
            <a:normAutofit/>
          </a:bodyPr>
          <a:lstStyle/>
          <a:p>
            <a:pPr marL="457200" indent="-457200">
              <a:spcBef>
                <a:spcPts val="1200"/>
              </a:spcBef>
              <a:buFont typeface="Arial" panose="020B0604020202020204" pitchFamily="34" charset="0"/>
              <a:buChar char="•"/>
            </a:pPr>
            <a:r>
              <a:rPr lang="en-CA" sz="2400" dirty="0"/>
              <a:t>S</a:t>
            </a:r>
            <a:r>
              <a:rPr lang="en-CA" sz="2400" dirty="0" smtClean="0"/>
              <a:t>oftware running on COTS computer.</a:t>
            </a:r>
          </a:p>
          <a:p>
            <a:pPr marL="457200" indent="-457200">
              <a:spcBef>
                <a:spcPts val="1200"/>
              </a:spcBef>
              <a:buFont typeface="Arial" panose="020B0604020202020204" pitchFamily="34" charset="0"/>
              <a:buChar char="•"/>
            </a:pPr>
            <a:r>
              <a:rPr lang="en-CA" sz="2400" dirty="0" smtClean="0"/>
              <a:t>Uses TANGO CS  for communication with TM and other CSP sub-elements (CBF, PSS and PST).</a:t>
            </a:r>
          </a:p>
          <a:p>
            <a:pPr marL="457200" indent="-457200">
              <a:spcBef>
                <a:spcPts val="1200"/>
              </a:spcBef>
              <a:buFont typeface="Arial" panose="020B0604020202020204" pitchFamily="34" charset="0"/>
              <a:buChar char="•"/>
            </a:pPr>
            <a:r>
              <a:rPr lang="en-CA" sz="2400" dirty="0" smtClean="0"/>
              <a:t>INAF  is working on TANGO based prototype. </a:t>
            </a:r>
          </a:p>
          <a:p>
            <a:pPr marL="457200" indent="-457200">
              <a:spcBef>
                <a:spcPts val="1200"/>
              </a:spcBef>
              <a:buFont typeface="Arial" panose="020B0604020202020204" pitchFamily="34" charset="0"/>
              <a:buChar char="•"/>
            </a:pPr>
            <a:r>
              <a:rPr lang="en-CA" sz="2400" dirty="0" smtClean="0"/>
              <a:t>The same technology used in CSP_Low and CSP_Mid. </a:t>
            </a:r>
            <a:endParaRPr lang="en-CA" sz="2400" dirty="0"/>
          </a:p>
        </p:txBody>
      </p:sp>
    </p:spTree>
    <p:extLst>
      <p:ext uri="{BB962C8B-B14F-4D97-AF65-F5344CB8AC3E}">
        <p14:creationId xmlns:p14="http://schemas.microsoft.com/office/powerpoint/2010/main" val="3424648230"/>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Schedule</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015044736"/>
              </p:ext>
            </p:extLst>
          </p:nvPr>
        </p:nvGraphicFramePr>
        <p:xfrm>
          <a:off x="2590800" y="228599"/>
          <a:ext cx="5791200" cy="6019802"/>
        </p:xfrm>
        <a:graphic>
          <a:graphicData uri="http://schemas.openxmlformats.org/drawingml/2006/table">
            <a:tbl>
              <a:tblPr/>
              <a:tblGrid>
                <a:gridCol w="1196529"/>
                <a:gridCol w="3467275"/>
                <a:gridCol w="1127396"/>
              </a:tblGrid>
              <a:tr h="302329">
                <a:tc>
                  <a:txBody>
                    <a:bodyPr/>
                    <a:lstStyle/>
                    <a:p>
                      <a:pPr algn="l" fontAlgn="b"/>
                      <a:r>
                        <a:rPr lang="en-US" sz="1400" b="0" i="0" u="none" strike="noStrike" dirty="0">
                          <a:solidFill>
                            <a:srgbClr val="000000"/>
                          </a:solidFill>
                          <a:effectLst/>
                          <a:latin typeface="Calibri"/>
                        </a:rPr>
                        <a:t>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a:rPr>
                        <a:t>Delta PDR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a:rPr>
                        <a:t> </a:t>
                      </a:r>
                      <a:r>
                        <a:rPr lang="en-US" sz="1400" b="0" i="0" u="none" strike="noStrike" dirty="0" smtClean="0">
                          <a:solidFill>
                            <a:srgbClr val="000000"/>
                          </a:solidFill>
                          <a:effectLst/>
                          <a:latin typeface="Calibri"/>
                        </a:rPr>
                        <a:t>Jan-16</a:t>
                      </a:r>
                      <a:endParaRPr lang="en-US" sz="1400" b="0"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2329">
                <a:tc>
                  <a:txBody>
                    <a:bodyPr/>
                    <a:lstStyle/>
                    <a:p>
                      <a:pPr algn="l" fontAlgn="b"/>
                      <a:r>
                        <a:rPr lang="en-US" sz="1400" b="0" i="0" u="none" strike="noStrike" dirty="0">
                          <a:solidFill>
                            <a:srgbClr val="000000"/>
                          </a:solidFill>
                          <a:effectLst/>
                          <a:latin typeface="Calibri"/>
                        </a:rPr>
                        <a:t>11a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a:rPr>
                        <a:t>System </a:t>
                      </a:r>
                      <a:r>
                        <a:rPr lang="en-US" sz="1400" b="0" i="0" u="none" strike="noStrike" dirty="0" smtClean="0">
                          <a:solidFill>
                            <a:srgbClr val="000000"/>
                          </a:solidFill>
                          <a:effectLst/>
                          <a:latin typeface="Calibri"/>
                        </a:rPr>
                        <a:t>PDR Inputs</a:t>
                      </a:r>
                      <a:endParaRPr lang="en-US" sz="1400" b="0"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smtClean="0">
                          <a:solidFill>
                            <a:srgbClr val="000000"/>
                          </a:solidFill>
                          <a:effectLst/>
                          <a:latin typeface="Calibri"/>
                        </a:rPr>
                        <a:t>Dec-15</a:t>
                      </a:r>
                      <a:endParaRPr lang="en-US" sz="1400" b="0"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80445">
                <a:tc>
                  <a:txBody>
                    <a:bodyPr/>
                    <a:lstStyle/>
                    <a:p>
                      <a:pPr algn="l" fontAlgn="b"/>
                      <a:r>
                        <a:rPr lang="en-US" sz="1400" b="0" i="0" u="none" strike="noStrike" dirty="0">
                          <a:solidFill>
                            <a:srgbClr val="000000"/>
                          </a:solidFill>
                          <a:effectLst/>
                          <a:latin typeface="Calibri"/>
                        </a:rPr>
                        <a:t>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a:rPr>
                        <a:t>Technical Interchange Meeting #5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smtClean="0">
                          <a:solidFill>
                            <a:srgbClr val="000000"/>
                          </a:solidFill>
                          <a:effectLst/>
                          <a:latin typeface="Calibri"/>
                        </a:rPr>
                        <a:t>Mar-15</a:t>
                      </a:r>
                      <a:endParaRPr lang="en-US" sz="1400" b="0"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2329">
                <a:tc>
                  <a:txBody>
                    <a:bodyPr/>
                    <a:lstStyle/>
                    <a:p>
                      <a:pPr algn="l" fontAlgn="b"/>
                      <a:r>
                        <a:rPr lang="en-US" sz="1400" b="0" i="0" u="none" strike="noStrike">
                          <a:solidFill>
                            <a:srgbClr val="000000"/>
                          </a:solidFill>
                          <a:effectLst/>
                          <a:latin typeface="Calibri"/>
                        </a:rPr>
                        <a:t>12a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a:rPr>
                        <a:t>Pre-CDR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a:rPr>
                        <a:t>30-Sep-16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91737">
                <a:tc>
                  <a:txBody>
                    <a:bodyPr/>
                    <a:lstStyle/>
                    <a:p>
                      <a:pPr algn="l" fontAlgn="b"/>
                      <a:r>
                        <a:rPr lang="en-US" sz="1400" b="0" i="0" u="none" strike="noStrike">
                          <a:solidFill>
                            <a:srgbClr val="000000"/>
                          </a:solidFill>
                          <a:effectLst/>
                          <a:latin typeface="Calibri"/>
                        </a:rPr>
                        <a:t>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a:rPr>
                        <a:t>Sub-element CDRs &amp; Prototype Test Reports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91737">
                <a:tc>
                  <a:txBody>
                    <a:bodyPr/>
                    <a:lstStyle/>
                    <a:p>
                      <a:pPr algn="ctr" fontAlgn="b"/>
                      <a:r>
                        <a:rPr lang="en-US" sz="1400" b="0" i="0" u="none" strike="noStrike" dirty="0">
                          <a:solidFill>
                            <a:srgbClr val="000000"/>
                          </a:solidFill>
                          <a:effectLst/>
                          <a:latin typeface="Calibri"/>
                        </a:rPr>
                        <a:t>13a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a:rPr>
                        <a:t>    Pulsar Timing Sub-element (Formal Review)</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a:rPr>
                        <a:t>30-Sep-16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2329">
                <a:tc>
                  <a:txBody>
                    <a:bodyPr/>
                    <a:lstStyle/>
                    <a:p>
                      <a:pPr algn="ctr" fontAlgn="b"/>
                      <a:r>
                        <a:rPr lang="en-US" sz="1400" b="0" i="0" u="none" strike="noStrike" dirty="0">
                          <a:solidFill>
                            <a:srgbClr val="000000"/>
                          </a:solidFill>
                          <a:effectLst/>
                          <a:latin typeface="Calibri"/>
                        </a:rPr>
                        <a:t>13b</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a:rPr>
                        <a:t>    Pulsar Search Sub-element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a:rPr>
                        <a:t>28-Nov-16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2329">
                <a:tc>
                  <a:txBody>
                    <a:bodyPr/>
                    <a:lstStyle/>
                    <a:p>
                      <a:pPr algn="ctr" fontAlgn="b"/>
                      <a:r>
                        <a:rPr lang="en-US" sz="1400" b="0" i="0" u="none" strike="noStrike" dirty="0">
                          <a:solidFill>
                            <a:srgbClr val="000000"/>
                          </a:solidFill>
                          <a:effectLst/>
                          <a:latin typeface="Calibri"/>
                        </a:rPr>
                        <a:t>13c</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a:rPr>
                        <a:t>    Mid CBF &amp; LMC Sub-elements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a:rPr>
                        <a:t>5-Dec-16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77290">
                <a:tc>
                  <a:txBody>
                    <a:bodyPr/>
                    <a:lstStyle/>
                    <a:p>
                      <a:pPr algn="ctr" fontAlgn="b"/>
                      <a:r>
                        <a:rPr lang="en-US" sz="1400" b="0" i="0" u="none" strike="noStrike" dirty="0">
                          <a:solidFill>
                            <a:srgbClr val="000000"/>
                          </a:solidFill>
                          <a:effectLst/>
                          <a:latin typeface="Calibri"/>
                        </a:rPr>
                        <a:t>13d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a:rPr>
                        <a:t>    Low CBF Sub-element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a:rPr>
                        <a:t>12-Dec-16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91737">
                <a:tc>
                  <a:txBody>
                    <a:bodyPr/>
                    <a:lstStyle/>
                    <a:p>
                      <a:pPr algn="l" fontAlgn="b"/>
                      <a:r>
                        <a:rPr lang="en-US" sz="1400" b="0" i="0" u="none" strike="noStrike">
                          <a:solidFill>
                            <a:srgbClr val="000000"/>
                          </a:solidFill>
                          <a:effectLst/>
                          <a:latin typeface="Calibri"/>
                        </a:rPr>
                        <a:t>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a:rPr>
                        <a:t>Submission of Stage 2 (CDR) Data Package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a:rPr>
                        <a:t>23-Jan-17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91737">
                <a:tc>
                  <a:txBody>
                    <a:bodyPr/>
                    <a:lstStyle/>
                    <a:p>
                      <a:pPr algn="l" fontAlgn="b"/>
                      <a:r>
                        <a:rPr lang="en-US" sz="1400" b="0" i="0" u="none" strike="noStrike">
                          <a:solidFill>
                            <a:srgbClr val="000000"/>
                          </a:solidFill>
                          <a:effectLst/>
                          <a:latin typeface="Calibri"/>
                        </a:rPr>
                        <a:t>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a:rPr>
                        <a:t>Review of Stage 2 Data Package (CDR)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a:rPr>
                        <a:t>20-Mar-17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2329">
                <a:tc>
                  <a:txBody>
                    <a:bodyPr/>
                    <a:lstStyle/>
                    <a:p>
                      <a:pPr algn="l" fontAlgn="b"/>
                      <a:r>
                        <a:rPr lang="en-US" sz="1400" b="0" i="0" u="none" strike="noStrike">
                          <a:solidFill>
                            <a:srgbClr val="000000"/>
                          </a:solidFill>
                          <a:effectLst/>
                          <a:latin typeface="Calibri"/>
                        </a:rPr>
                        <a:t>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a:rPr>
                        <a:t>Closure of Stage 2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a:rPr>
                        <a:t>28-Apr-17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81145">
                <a:tc>
                  <a:txBody>
                    <a:bodyPr/>
                    <a:lstStyle/>
                    <a:p>
                      <a:pPr algn="l" fontAlgn="b"/>
                      <a:r>
                        <a:rPr lang="en-US" sz="1400" b="0" i="0" u="none" strike="noStrike">
                          <a:solidFill>
                            <a:srgbClr val="000000"/>
                          </a:solidFill>
                          <a:effectLst/>
                          <a:latin typeface="Calibri"/>
                        </a:rPr>
                        <a:t>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a:rPr>
                        <a:t>Submission of the final documentation package for supply of the Element.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a:rPr>
                        <a:t>28-Apr-17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0532629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Progress Against Plan</a:t>
            </a:r>
            <a:endParaRPr lang="en-US" dirty="0"/>
          </a:p>
        </p:txBody>
      </p:sp>
      <p:sp>
        <p:nvSpPr>
          <p:cNvPr id="3" name="Text Placeholder 2"/>
          <p:cNvSpPr>
            <a:spLocks noGrp="1"/>
          </p:cNvSpPr>
          <p:nvPr>
            <p:ph type="body" sz="quarter" idx="11"/>
          </p:nvPr>
        </p:nvSpPr>
        <p:spPr/>
        <p:txBody>
          <a:bodyPr/>
          <a:lstStyle/>
          <a:p>
            <a:pPr marL="457200" indent="-457200">
              <a:buFont typeface="Arial" panose="020B0604020202020204" pitchFamily="34" charset="0"/>
              <a:buChar char="•"/>
            </a:pPr>
            <a:r>
              <a:rPr lang="en-US" dirty="0" smtClean="0"/>
              <a:t>PDR – a few remaining OARs and Low.CBF “update” due to team/solution change</a:t>
            </a:r>
          </a:p>
          <a:p>
            <a:pPr marL="457200" indent="-457200">
              <a:buFont typeface="Arial" panose="020B0604020202020204" pitchFamily="34" charset="0"/>
              <a:buChar char="•"/>
            </a:pPr>
            <a:r>
              <a:rPr lang="en-US" dirty="0" smtClean="0"/>
              <a:t>TIM#4 – certificate in process</a:t>
            </a:r>
          </a:p>
          <a:p>
            <a:pPr marL="457200" indent="-457200">
              <a:buFont typeface="Arial" panose="020B0604020202020204" pitchFamily="34" charset="0"/>
              <a:buChar char="•"/>
            </a:pPr>
            <a:r>
              <a:rPr lang="en-US" dirty="0" smtClean="0"/>
              <a:t>Delta PDR – some remaining documents considering RBS and latest downselections</a:t>
            </a:r>
          </a:p>
          <a:p>
            <a:pPr marL="457200" indent="-457200">
              <a:buFont typeface="Arial" panose="020B0604020202020204" pitchFamily="34" charset="0"/>
              <a:buChar char="•"/>
            </a:pPr>
            <a:r>
              <a:rPr lang="en-US" dirty="0" smtClean="0"/>
              <a:t>System PDR inputs – most in signature cycle</a:t>
            </a:r>
          </a:p>
        </p:txBody>
      </p:sp>
    </p:spTree>
    <p:extLst>
      <p:ext uri="{BB962C8B-B14F-4D97-AF65-F5344CB8AC3E}">
        <p14:creationId xmlns:p14="http://schemas.microsoft.com/office/powerpoint/2010/main" val="1289916630"/>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State of CSP Design</a:t>
            </a:r>
            <a:endParaRPr lang="en-US" dirty="0"/>
          </a:p>
        </p:txBody>
      </p:sp>
      <p:sp>
        <p:nvSpPr>
          <p:cNvPr id="3" name="Text Placeholder 2"/>
          <p:cNvSpPr>
            <a:spLocks noGrp="1"/>
          </p:cNvSpPr>
          <p:nvPr>
            <p:ph type="body" sz="quarter" idx="11"/>
          </p:nvPr>
        </p:nvSpPr>
        <p:spPr/>
        <p:txBody>
          <a:bodyPr>
            <a:normAutofit/>
          </a:bodyPr>
          <a:lstStyle/>
          <a:p>
            <a:pPr marL="514350" indent="-514350">
              <a:buFont typeface="Arial" panose="020B0604020202020204" pitchFamily="34" charset="0"/>
              <a:buChar char="•"/>
            </a:pPr>
            <a:r>
              <a:rPr lang="en-US" dirty="0" smtClean="0"/>
              <a:t>Level 1 (Parent) req’ts for CSP: 6B </a:t>
            </a:r>
          </a:p>
          <a:p>
            <a:pPr marL="746125" lvl="1" indent="-514350">
              <a:buFont typeface="Wingdings" panose="05000000000000000000" pitchFamily="2" charset="2"/>
              <a:buChar char="Ø"/>
            </a:pPr>
            <a:r>
              <a:rPr lang="en-US" dirty="0" smtClean="0"/>
              <a:t>Still tracking large number of issues/assumptions</a:t>
            </a:r>
          </a:p>
          <a:p>
            <a:pPr marL="514350" indent="-514350">
              <a:buFont typeface="Arial" panose="020B0604020202020204" pitchFamily="34" charset="0"/>
              <a:buChar char="•"/>
            </a:pPr>
            <a:r>
              <a:rPr lang="en-US" dirty="0" smtClean="0"/>
              <a:t>Level 2 CSP Req’ts: Rev 1</a:t>
            </a:r>
          </a:p>
          <a:p>
            <a:pPr marL="746125" lvl="1" indent="-514350">
              <a:buFont typeface="Wingdings" panose="05000000000000000000" pitchFamily="2" charset="2"/>
              <a:buChar char="Ø"/>
            </a:pPr>
            <a:r>
              <a:rPr lang="en-US" dirty="0" smtClean="0"/>
              <a:t>Proceeding making documented assumptions </a:t>
            </a:r>
          </a:p>
          <a:p>
            <a:pPr marL="514350" indent="-514350">
              <a:buFont typeface="Arial" panose="020B0604020202020204" pitchFamily="34" charset="0"/>
              <a:buChar char="•"/>
            </a:pPr>
            <a:r>
              <a:rPr lang="en-US" dirty="0" smtClean="0"/>
              <a:t>Level 2 CSP Architecture: 100%</a:t>
            </a:r>
          </a:p>
          <a:p>
            <a:pPr marL="514350" indent="-514350">
              <a:buFont typeface="Arial" panose="020B0604020202020204" pitchFamily="34" charset="0"/>
              <a:buChar char="•"/>
            </a:pPr>
            <a:r>
              <a:rPr lang="en-US" dirty="0" smtClean="0"/>
              <a:t>External ICDs: 90%</a:t>
            </a:r>
          </a:p>
          <a:p>
            <a:pPr marL="746125" lvl="1" indent="-514350">
              <a:buFont typeface="Wingdings" panose="05000000000000000000" pitchFamily="2" charset="2"/>
              <a:buChar char="Ø"/>
            </a:pPr>
            <a:r>
              <a:rPr lang="en-US" dirty="0" smtClean="0"/>
              <a:t>Getting attention, must close asap</a:t>
            </a:r>
          </a:p>
          <a:p>
            <a:pPr marL="746125" lvl="1" indent="-514350">
              <a:buFont typeface="Wingdings" panose="05000000000000000000" pitchFamily="2" charset="2"/>
              <a:buChar char="Ø"/>
            </a:pPr>
            <a:endParaRPr lang="en-US" dirty="0"/>
          </a:p>
          <a:p>
            <a:pPr marL="746125" lvl="1" indent="-514350">
              <a:buFont typeface="Wingdings" panose="05000000000000000000" pitchFamily="2" charset="2"/>
              <a:buChar char="Ø"/>
            </a:pPr>
            <a:endParaRPr lang="en-US" dirty="0" smtClean="0"/>
          </a:p>
          <a:p>
            <a:pPr marL="514350" indent="-514350">
              <a:buFont typeface="Arial" panose="020B0604020202020204" pitchFamily="34" charset="0"/>
              <a:buChar char="•"/>
            </a:pPr>
            <a:endParaRPr lang="en-US" dirty="0" smtClean="0"/>
          </a:p>
        </p:txBody>
      </p:sp>
    </p:spTree>
    <p:extLst>
      <p:ext uri="{BB962C8B-B14F-4D97-AF65-F5344CB8AC3E}">
        <p14:creationId xmlns:p14="http://schemas.microsoft.com/office/powerpoint/2010/main" val="1645113382"/>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State of CSP Design cont’d</a:t>
            </a:r>
            <a:endParaRPr lang="en-US" dirty="0"/>
          </a:p>
        </p:txBody>
      </p:sp>
      <p:sp>
        <p:nvSpPr>
          <p:cNvPr id="3" name="Text Placeholder 2"/>
          <p:cNvSpPr>
            <a:spLocks noGrp="1"/>
          </p:cNvSpPr>
          <p:nvPr>
            <p:ph type="body" sz="quarter" idx="11"/>
          </p:nvPr>
        </p:nvSpPr>
        <p:spPr/>
        <p:txBody>
          <a:bodyPr>
            <a:normAutofit/>
          </a:bodyPr>
          <a:lstStyle/>
          <a:p>
            <a:pPr marL="514350" indent="-514350">
              <a:buFont typeface="Arial" panose="020B0604020202020204" pitchFamily="34" charset="0"/>
              <a:buChar char="•"/>
            </a:pPr>
            <a:r>
              <a:rPr lang="en-US" dirty="0" smtClean="0"/>
              <a:t>Internal ICDs for CSP </a:t>
            </a:r>
            <a:r>
              <a:rPr lang="en-US" sz="2000" dirty="0" smtClean="0"/>
              <a:t>(between sub-elements): </a:t>
            </a:r>
            <a:r>
              <a:rPr lang="en-US" dirty="0" smtClean="0"/>
              <a:t>80%</a:t>
            </a:r>
          </a:p>
          <a:p>
            <a:pPr marL="746125" lvl="1" indent="-514350">
              <a:buFont typeface="Wingdings" panose="05000000000000000000" pitchFamily="2" charset="2"/>
              <a:buChar char="Ø"/>
            </a:pPr>
            <a:r>
              <a:rPr lang="en-US" dirty="0"/>
              <a:t>K</a:t>
            </a:r>
            <a:r>
              <a:rPr lang="en-US" dirty="0" smtClean="0"/>
              <a:t>eeping pace with design work</a:t>
            </a:r>
          </a:p>
          <a:p>
            <a:pPr marL="514350" indent="-514350">
              <a:buFont typeface="Arial" panose="020B0604020202020204" pitchFamily="34" charset="0"/>
              <a:buChar char="•"/>
            </a:pPr>
            <a:r>
              <a:rPr lang="en-US" dirty="0" smtClean="0"/>
              <a:t>Level 3 Req’ts </a:t>
            </a:r>
            <a:r>
              <a:rPr lang="en-US" sz="2000" dirty="0" smtClean="0"/>
              <a:t>(sub-elements): </a:t>
            </a:r>
            <a:r>
              <a:rPr lang="en-US" dirty="0"/>
              <a:t>5</a:t>
            </a:r>
            <a:r>
              <a:rPr lang="en-US" dirty="0" smtClean="0"/>
              <a:t>0%</a:t>
            </a:r>
          </a:p>
          <a:p>
            <a:pPr marL="746125" lvl="1" indent="-514350">
              <a:buFont typeface="Wingdings" panose="05000000000000000000" pitchFamily="2" charset="2"/>
              <a:buChar char="Ø"/>
            </a:pPr>
            <a:r>
              <a:rPr lang="en-US" dirty="0" smtClean="0"/>
              <a:t>Being upgraded to RBS</a:t>
            </a:r>
          </a:p>
          <a:p>
            <a:pPr marL="514350" indent="-514350">
              <a:buFont typeface="Arial" panose="020B0604020202020204" pitchFamily="34" charset="0"/>
              <a:buChar char="•"/>
            </a:pPr>
            <a:r>
              <a:rPr lang="en-US" dirty="0" smtClean="0"/>
              <a:t>Level 3 Architecture: ~ 70%</a:t>
            </a:r>
          </a:p>
          <a:p>
            <a:pPr marL="514350" indent="-514350">
              <a:buFont typeface="Arial" panose="020B0604020202020204" pitchFamily="34" charset="0"/>
              <a:buChar char="•"/>
            </a:pPr>
            <a:r>
              <a:rPr lang="en-US" dirty="0" smtClean="0"/>
              <a:t>Level 3 Physical Solutions: good progress</a:t>
            </a:r>
          </a:p>
          <a:p>
            <a:pPr marL="514350" indent="-514350">
              <a:buFont typeface="Arial" panose="020B0604020202020204" pitchFamily="34" charset="0"/>
              <a:buChar char="•"/>
            </a:pPr>
            <a:endParaRPr lang="en-US" dirty="0" smtClean="0"/>
          </a:p>
        </p:txBody>
      </p:sp>
    </p:spTree>
    <p:extLst>
      <p:ext uri="{BB962C8B-B14F-4D97-AF65-F5344CB8AC3E}">
        <p14:creationId xmlns:p14="http://schemas.microsoft.com/office/powerpoint/2010/main" val="408458180"/>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868362"/>
          </a:xfrm>
        </p:spPr>
        <p:txBody>
          <a:bodyPr/>
          <a:lstStyle/>
          <a:p>
            <a:r>
              <a:rPr lang="en-US" dirty="0" smtClean="0"/>
              <a:t>Challenges and Issues</a:t>
            </a:r>
            <a:endParaRPr lang="en-US" dirty="0"/>
          </a:p>
        </p:txBody>
      </p:sp>
      <p:sp>
        <p:nvSpPr>
          <p:cNvPr id="3" name="Text Placeholder 2"/>
          <p:cNvSpPr>
            <a:spLocks noGrp="1"/>
          </p:cNvSpPr>
          <p:nvPr>
            <p:ph type="body" sz="quarter" idx="11"/>
          </p:nvPr>
        </p:nvSpPr>
        <p:spPr>
          <a:xfrm>
            <a:off x="228600" y="1295400"/>
            <a:ext cx="8915400" cy="5181600"/>
          </a:xfrm>
        </p:spPr>
        <p:txBody>
          <a:bodyPr>
            <a:normAutofit lnSpcReduction="10000"/>
          </a:bodyPr>
          <a:lstStyle/>
          <a:p>
            <a:r>
              <a:rPr lang="en-US" dirty="0" smtClean="0"/>
              <a:t>Costing increases</a:t>
            </a:r>
            <a:endParaRPr lang="en-US" dirty="0"/>
          </a:p>
          <a:p>
            <a:pPr marL="514350" indent="-514350">
              <a:buFont typeface="Arial" panose="020B0604020202020204" pitchFamily="34" charset="0"/>
              <a:buChar char="•"/>
            </a:pPr>
            <a:r>
              <a:rPr lang="en-US" dirty="0" smtClean="0"/>
              <a:t>Re-</a:t>
            </a:r>
            <a:r>
              <a:rPr lang="en-US" dirty="0" err="1" smtClean="0"/>
              <a:t>baselining</a:t>
            </a:r>
            <a:r>
              <a:rPr lang="en-US" dirty="0" smtClean="0"/>
              <a:t> has added significant complexity</a:t>
            </a:r>
          </a:p>
          <a:p>
            <a:pPr marL="514350" indent="-514350">
              <a:buFont typeface="Arial" panose="020B0604020202020204" pitchFamily="34" charset="0"/>
              <a:buChar char="•"/>
            </a:pPr>
            <a:r>
              <a:rPr lang="en-US" dirty="0" smtClean="0"/>
              <a:t>Open tender p</a:t>
            </a:r>
            <a:r>
              <a:rPr lang="en-US" dirty="0" smtClean="0"/>
              <a:t>rocurement model </a:t>
            </a:r>
          </a:p>
          <a:p>
            <a:pPr marL="514350" indent="-514350">
              <a:buFont typeface="Arial" panose="020B0604020202020204" pitchFamily="34" charset="0"/>
              <a:buChar char="•"/>
            </a:pPr>
            <a:r>
              <a:rPr lang="en-US" dirty="0" smtClean="0"/>
              <a:t>2018 </a:t>
            </a:r>
            <a:r>
              <a:rPr lang="en-US" dirty="0" smtClean="0"/>
              <a:t>technology freeze date</a:t>
            </a:r>
            <a:endParaRPr lang="en-US" dirty="0" smtClean="0"/>
          </a:p>
          <a:p>
            <a:pPr marL="514350" indent="-514350">
              <a:buFont typeface="Arial" panose="020B0604020202020204" pitchFamily="34" charset="0"/>
              <a:buChar char="•"/>
            </a:pPr>
            <a:endParaRPr lang="en-US" dirty="0"/>
          </a:p>
          <a:p>
            <a:r>
              <a:rPr lang="en-US" dirty="0" smtClean="0"/>
              <a:t>Power budgets</a:t>
            </a:r>
          </a:p>
          <a:p>
            <a:pPr marL="514350" indent="-514350">
              <a:buFont typeface="Arial" panose="020B0604020202020204" pitchFamily="34" charset="0"/>
              <a:buChar char="•"/>
            </a:pPr>
            <a:r>
              <a:rPr lang="en-US" dirty="0" smtClean="0"/>
              <a:t>Challenging targets to meet with increased complexity</a:t>
            </a:r>
          </a:p>
          <a:p>
            <a:pPr marL="514350" indent="-514350">
              <a:buFont typeface="Arial" panose="020B0604020202020204" pitchFamily="34" charset="0"/>
              <a:buChar char="•"/>
            </a:pPr>
            <a:endParaRPr lang="en-US" dirty="0" smtClean="0"/>
          </a:p>
        </p:txBody>
      </p:sp>
    </p:spTree>
    <p:extLst>
      <p:ext uri="{BB962C8B-B14F-4D97-AF65-F5344CB8AC3E}">
        <p14:creationId xmlns:p14="http://schemas.microsoft.com/office/powerpoint/2010/main" val="263023881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274638"/>
            <a:ext cx="8229600" cy="680006"/>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tx2"/>
                </a:solidFill>
                <a:effectLst/>
                <a:uLnTx/>
                <a:uFillTx/>
                <a:latin typeface="Arial Black" pitchFamily="34" charset="0"/>
                <a:ea typeface="+mj-ea"/>
                <a:cs typeface="+mj-cs"/>
              </a:rPr>
              <a:t>CSP Consortium Participants</a:t>
            </a:r>
            <a:endParaRPr kumimoji="0" lang="en-US" sz="3200" b="0" i="0" u="none" strike="noStrike" kern="1200" cap="none" spc="0" normalizeH="0" baseline="0" noProof="0" dirty="0">
              <a:ln>
                <a:noFill/>
              </a:ln>
              <a:solidFill>
                <a:schemeClr val="tx2"/>
              </a:solidFill>
              <a:effectLst/>
              <a:uLnTx/>
              <a:uFillTx/>
              <a:latin typeface="Arial Black" pitchFamily="34" charset="0"/>
              <a:ea typeface="+mj-ea"/>
              <a:cs typeface="+mj-cs"/>
            </a:endParaRPr>
          </a:p>
        </p:txBody>
      </p:sp>
      <p:sp>
        <p:nvSpPr>
          <p:cNvPr id="2" name="TextBox 1"/>
          <p:cNvSpPr txBox="1"/>
          <p:nvPr/>
        </p:nvSpPr>
        <p:spPr>
          <a:xfrm>
            <a:off x="442669" y="1436760"/>
            <a:ext cx="1635319" cy="707886"/>
          </a:xfrm>
          <a:prstGeom prst="rect">
            <a:avLst/>
          </a:prstGeom>
          <a:noFill/>
        </p:spPr>
        <p:txBody>
          <a:bodyPr wrap="none" rtlCol="0">
            <a:spAutoFit/>
          </a:bodyPr>
          <a:lstStyle/>
          <a:p>
            <a:r>
              <a:rPr lang="en-US" sz="2000" dirty="0" smtClean="0"/>
              <a:t>14 signatories</a:t>
            </a:r>
          </a:p>
          <a:p>
            <a:r>
              <a:rPr lang="en-US" sz="2000" dirty="0" smtClean="0"/>
              <a:t>9 countries</a:t>
            </a:r>
            <a:endParaRPr lang="en-US" sz="2000" dirty="0"/>
          </a:p>
        </p:txBody>
      </p:sp>
      <p:sp>
        <p:nvSpPr>
          <p:cNvPr id="4" name="TextBox 3"/>
          <p:cNvSpPr txBox="1"/>
          <p:nvPr/>
        </p:nvSpPr>
        <p:spPr>
          <a:xfrm>
            <a:off x="457200" y="2294833"/>
            <a:ext cx="1385040" cy="707886"/>
          </a:xfrm>
          <a:prstGeom prst="rect">
            <a:avLst/>
          </a:prstGeom>
          <a:noFill/>
        </p:spPr>
        <p:txBody>
          <a:bodyPr wrap="none" rtlCol="0">
            <a:spAutoFit/>
          </a:bodyPr>
          <a:lstStyle/>
          <a:p>
            <a:r>
              <a:rPr lang="en-US" sz="2000" dirty="0" smtClean="0"/>
              <a:t>20.7 M€</a:t>
            </a:r>
          </a:p>
          <a:p>
            <a:r>
              <a:rPr lang="en-US" sz="2000" dirty="0" smtClean="0"/>
              <a:t>130 FTE-</a:t>
            </a:r>
            <a:r>
              <a:rPr lang="en-US" sz="2000" dirty="0" err="1" smtClean="0"/>
              <a:t>yrs</a:t>
            </a:r>
            <a:endParaRPr lang="en-US" sz="2000" dirty="0"/>
          </a:p>
        </p:txBody>
      </p:sp>
      <p:sp>
        <p:nvSpPr>
          <p:cNvPr id="29" name="TextBox 28"/>
          <p:cNvSpPr txBox="1"/>
          <p:nvPr/>
        </p:nvSpPr>
        <p:spPr>
          <a:xfrm>
            <a:off x="2971800" y="838200"/>
            <a:ext cx="2133600" cy="6555641"/>
          </a:xfrm>
          <a:prstGeom prst="rect">
            <a:avLst/>
          </a:prstGeom>
          <a:noFill/>
        </p:spPr>
        <p:txBody>
          <a:bodyPr wrap="square" rtlCol="0">
            <a:spAutoFit/>
          </a:bodyPr>
          <a:lstStyle/>
          <a:p>
            <a:r>
              <a:rPr lang="en-US" sz="2000" dirty="0" smtClean="0"/>
              <a:t>Canada</a:t>
            </a:r>
          </a:p>
          <a:p>
            <a:pPr marL="342900" indent="-342900">
              <a:buFont typeface="Arial"/>
              <a:buChar char="•"/>
            </a:pPr>
            <a:r>
              <a:rPr lang="en-US" sz="2000" dirty="0" smtClean="0"/>
              <a:t>NRC (Lead)</a:t>
            </a:r>
          </a:p>
          <a:p>
            <a:pPr marL="342900" indent="-342900">
              <a:buFont typeface="Arial"/>
              <a:buChar char="•"/>
            </a:pPr>
            <a:r>
              <a:rPr lang="en-US" sz="2000" dirty="0" smtClean="0"/>
              <a:t>MDA</a:t>
            </a:r>
          </a:p>
          <a:p>
            <a:pPr marL="342900" indent="-342900">
              <a:buFont typeface="Arial"/>
              <a:buChar char="•"/>
            </a:pPr>
            <a:r>
              <a:rPr lang="en-US" sz="2000" dirty="0" smtClean="0"/>
              <a:t>CITA</a:t>
            </a:r>
          </a:p>
          <a:p>
            <a:r>
              <a:rPr lang="en-US" sz="2000" dirty="0" smtClean="0"/>
              <a:t>Australia</a:t>
            </a:r>
          </a:p>
          <a:p>
            <a:pPr marL="342900" indent="-342900">
              <a:buFont typeface="Arial"/>
              <a:buChar char="•"/>
            </a:pPr>
            <a:r>
              <a:rPr lang="en-US" sz="2000" dirty="0" smtClean="0"/>
              <a:t>CSIRO</a:t>
            </a:r>
          </a:p>
          <a:p>
            <a:pPr marL="342900" indent="-342900">
              <a:buFont typeface="Arial"/>
              <a:buChar char="•"/>
            </a:pPr>
            <a:r>
              <a:rPr lang="en-US" sz="2000" dirty="0" smtClean="0"/>
              <a:t>Swinburne</a:t>
            </a:r>
          </a:p>
          <a:p>
            <a:pPr marL="342900" indent="-342900">
              <a:buFont typeface="Arial"/>
              <a:buChar char="•"/>
            </a:pPr>
            <a:r>
              <a:rPr lang="en-US" sz="2000" dirty="0" smtClean="0"/>
              <a:t>ICRAR</a:t>
            </a:r>
          </a:p>
          <a:p>
            <a:pPr marL="342900" indent="-342900">
              <a:buFont typeface="Arial"/>
              <a:buChar char="•"/>
            </a:pPr>
            <a:r>
              <a:rPr lang="en-US" sz="2000" dirty="0" smtClean="0"/>
              <a:t>NVIDIA</a:t>
            </a:r>
          </a:p>
          <a:p>
            <a:pPr marL="342900" indent="-342900">
              <a:buFont typeface="Arial"/>
              <a:buChar char="•"/>
            </a:pPr>
            <a:r>
              <a:rPr lang="en-US" sz="2000" dirty="0" smtClean="0"/>
              <a:t>CISCO</a:t>
            </a:r>
          </a:p>
          <a:p>
            <a:r>
              <a:rPr lang="en-US" sz="2000" dirty="0" smtClean="0"/>
              <a:t>New Zealand</a:t>
            </a:r>
          </a:p>
          <a:p>
            <a:pPr marL="342900" indent="-342900">
              <a:buFont typeface="Arial"/>
              <a:buChar char="•"/>
            </a:pPr>
            <a:r>
              <a:rPr lang="en-US" sz="2000" dirty="0" smtClean="0"/>
              <a:t>AUT</a:t>
            </a:r>
          </a:p>
          <a:p>
            <a:pPr marL="342900" indent="-342900">
              <a:buFont typeface="Arial"/>
              <a:buChar char="•"/>
            </a:pPr>
            <a:r>
              <a:rPr lang="en-US" sz="2000" dirty="0" err="1" smtClean="0"/>
              <a:t>Compucon</a:t>
            </a:r>
            <a:endParaRPr lang="en-US" sz="2000" dirty="0" smtClean="0"/>
          </a:p>
          <a:p>
            <a:pPr marL="342900" indent="-342900">
              <a:buFont typeface="Arial"/>
              <a:buChar char="•"/>
            </a:pPr>
            <a:r>
              <a:rPr lang="en-US" sz="2000" dirty="0" smtClean="0"/>
              <a:t>Open Parallel</a:t>
            </a:r>
          </a:p>
          <a:p>
            <a:pPr marL="342900" indent="-342900">
              <a:buFont typeface="Arial"/>
              <a:buChar char="•"/>
            </a:pPr>
            <a:r>
              <a:rPr lang="en-US" sz="2000" dirty="0" smtClean="0"/>
              <a:t>U of Auckland</a:t>
            </a:r>
          </a:p>
          <a:p>
            <a:pPr marL="342900" indent="-342900">
              <a:buFont typeface="Arial"/>
              <a:buChar char="•"/>
            </a:pPr>
            <a:r>
              <a:rPr lang="en-US" sz="2000" dirty="0" smtClean="0"/>
              <a:t>Massey U</a:t>
            </a:r>
          </a:p>
          <a:p>
            <a:pPr marL="342900" indent="-342900">
              <a:buFont typeface="Arial"/>
              <a:buChar char="•"/>
            </a:pPr>
            <a:r>
              <a:rPr lang="en-US" sz="2000" dirty="0" err="1" smtClean="0"/>
              <a:t>Nyriad</a:t>
            </a:r>
            <a:endParaRPr lang="en-US" sz="2000" dirty="0"/>
          </a:p>
          <a:p>
            <a:r>
              <a:rPr lang="en-US" sz="2000" dirty="0" smtClean="0"/>
              <a:t>JPL (US)</a:t>
            </a:r>
          </a:p>
          <a:p>
            <a:r>
              <a:rPr lang="en-US" sz="2000" dirty="0" smtClean="0"/>
              <a:t>IBM (Switzerland)</a:t>
            </a:r>
          </a:p>
          <a:p>
            <a:pPr marL="342900" indent="-342900">
              <a:buFont typeface="Arial"/>
              <a:buChar char="•"/>
            </a:pPr>
            <a:endParaRPr lang="en-US" sz="2000" dirty="0" smtClean="0"/>
          </a:p>
          <a:p>
            <a:pPr marL="342900" indent="-342900">
              <a:buFont typeface="Arial"/>
              <a:buChar char="•"/>
            </a:pPr>
            <a:endParaRPr lang="en-US" sz="2000" dirty="0" smtClean="0"/>
          </a:p>
        </p:txBody>
      </p:sp>
      <p:sp>
        <p:nvSpPr>
          <p:cNvPr id="33" name="TextBox 32"/>
          <p:cNvSpPr txBox="1"/>
          <p:nvPr/>
        </p:nvSpPr>
        <p:spPr>
          <a:xfrm>
            <a:off x="5334000" y="838200"/>
            <a:ext cx="2971800" cy="6247864"/>
          </a:xfrm>
          <a:prstGeom prst="rect">
            <a:avLst/>
          </a:prstGeom>
          <a:noFill/>
        </p:spPr>
        <p:txBody>
          <a:bodyPr wrap="square" rtlCol="0">
            <a:spAutoFit/>
          </a:bodyPr>
          <a:lstStyle/>
          <a:p>
            <a:r>
              <a:rPr lang="en-US" sz="2000" dirty="0" smtClean="0"/>
              <a:t>Netherlands</a:t>
            </a:r>
          </a:p>
          <a:p>
            <a:pPr marL="342900" indent="-342900">
              <a:buFont typeface="Arial"/>
              <a:buChar char="•"/>
            </a:pPr>
            <a:r>
              <a:rPr lang="en-US" sz="2000" dirty="0" smtClean="0"/>
              <a:t>ASTRON</a:t>
            </a:r>
          </a:p>
          <a:p>
            <a:pPr marL="342900" indent="-342900">
              <a:buFont typeface="Arial"/>
              <a:buChar char="•"/>
            </a:pPr>
            <a:r>
              <a:rPr lang="en-US" sz="2000" dirty="0" smtClean="0"/>
              <a:t>JIVE</a:t>
            </a:r>
          </a:p>
          <a:p>
            <a:pPr marL="342900" indent="-342900">
              <a:buFont typeface="Arial"/>
              <a:buChar char="•"/>
            </a:pPr>
            <a:r>
              <a:rPr lang="en-US" sz="2000" dirty="0" err="1" smtClean="0"/>
              <a:t>NLeSC</a:t>
            </a:r>
            <a:endParaRPr lang="en-US" sz="2000" dirty="0" smtClean="0"/>
          </a:p>
          <a:p>
            <a:r>
              <a:rPr lang="en-US" sz="2000" dirty="0" smtClean="0"/>
              <a:t>UK</a:t>
            </a:r>
          </a:p>
          <a:p>
            <a:pPr marL="342900" indent="-342900">
              <a:buFont typeface="Arial"/>
              <a:buChar char="•"/>
            </a:pPr>
            <a:r>
              <a:rPr lang="en-US" sz="2000" dirty="0" smtClean="0"/>
              <a:t>Manchester</a:t>
            </a:r>
          </a:p>
          <a:p>
            <a:pPr marL="342900" indent="-342900">
              <a:buFont typeface="Arial"/>
              <a:buChar char="•"/>
            </a:pPr>
            <a:r>
              <a:rPr lang="en-US" sz="2000" dirty="0" smtClean="0"/>
              <a:t>STFC</a:t>
            </a:r>
          </a:p>
          <a:p>
            <a:pPr marL="342900" indent="-342900">
              <a:buFont typeface="Arial"/>
              <a:buChar char="•"/>
            </a:pPr>
            <a:r>
              <a:rPr lang="en-US" sz="2000" dirty="0" smtClean="0"/>
              <a:t>U of Oxford</a:t>
            </a:r>
          </a:p>
          <a:p>
            <a:r>
              <a:rPr lang="en-US" sz="2000" dirty="0" smtClean="0"/>
              <a:t>Italy</a:t>
            </a:r>
          </a:p>
          <a:p>
            <a:pPr marL="342900" indent="-342900">
              <a:buFont typeface="Arial"/>
              <a:buChar char="•"/>
            </a:pPr>
            <a:r>
              <a:rPr lang="en-US" sz="2000" dirty="0" smtClean="0"/>
              <a:t>INAF</a:t>
            </a:r>
          </a:p>
          <a:p>
            <a:pPr marL="342900" indent="-342900">
              <a:buFont typeface="Arial"/>
              <a:buChar char="•"/>
            </a:pPr>
            <a:r>
              <a:rPr lang="en-US" sz="2000" dirty="0" err="1" smtClean="0"/>
              <a:t>Selex</a:t>
            </a:r>
            <a:r>
              <a:rPr lang="en-US" sz="2000" dirty="0" smtClean="0"/>
              <a:t> ES</a:t>
            </a:r>
            <a:endParaRPr lang="en-US" sz="2000" dirty="0"/>
          </a:p>
          <a:p>
            <a:r>
              <a:rPr lang="en-US" sz="2000" dirty="0" smtClean="0"/>
              <a:t>India</a:t>
            </a:r>
          </a:p>
          <a:p>
            <a:pPr marL="342900" indent="-342900">
              <a:buFont typeface="Arial"/>
              <a:buChar char="•"/>
            </a:pPr>
            <a:r>
              <a:rPr lang="en-US" sz="2000" dirty="0" smtClean="0"/>
              <a:t>NCRA</a:t>
            </a:r>
          </a:p>
          <a:p>
            <a:pPr marL="342900" indent="-342900">
              <a:buFont typeface="Arial"/>
              <a:buChar char="•"/>
            </a:pPr>
            <a:r>
              <a:rPr lang="en-US" sz="2000" dirty="0" smtClean="0"/>
              <a:t>NVIDIA</a:t>
            </a:r>
          </a:p>
          <a:p>
            <a:r>
              <a:rPr lang="en-US" sz="2000" dirty="0" smtClean="0"/>
              <a:t>Germany</a:t>
            </a:r>
          </a:p>
          <a:p>
            <a:pPr marL="342900" indent="-342900">
              <a:buFont typeface="Arial"/>
              <a:buChar char="•"/>
            </a:pPr>
            <a:r>
              <a:rPr lang="en-US" sz="2000" dirty="0" smtClean="0"/>
              <a:t>Max Planck </a:t>
            </a:r>
            <a:r>
              <a:rPr lang="en-US" sz="2000" dirty="0" err="1"/>
              <a:t>I</a:t>
            </a:r>
            <a:r>
              <a:rPr lang="en-US" sz="2000" dirty="0" err="1" smtClean="0"/>
              <a:t>fR</a:t>
            </a:r>
            <a:endParaRPr lang="en-US" sz="2000" dirty="0" smtClean="0"/>
          </a:p>
          <a:p>
            <a:r>
              <a:rPr lang="en-US" sz="2000" dirty="0" smtClean="0"/>
              <a:t>Spain</a:t>
            </a:r>
          </a:p>
          <a:p>
            <a:pPr marL="342900" indent="-342900">
              <a:buFont typeface="Arial"/>
              <a:buChar char="•"/>
            </a:pPr>
            <a:r>
              <a:rPr lang="en-US" sz="2000" dirty="0" err="1" smtClean="0"/>
              <a:t>UPMadrid</a:t>
            </a:r>
            <a:endParaRPr lang="en-US" sz="2000" dirty="0" smtClean="0"/>
          </a:p>
          <a:p>
            <a:pPr marL="342900" indent="-342900">
              <a:buFont typeface="Arial"/>
              <a:buChar char="•"/>
            </a:pPr>
            <a:endParaRPr lang="en-US" sz="2000" dirty="0" smtClean="0"/>
          </a:p>
          <a:p>
            <a:pPr marL="342900" indent="-342900">
              <a:buFont typeface="Arial"/>
              <a:buChar char="•"/>
            </a:pPr>
            <a:endParaRPr lang="en-US" sz="2000" dirty="0" smtClean="0"/>
          </a:p>
        </p:txBody>
      </p:sp>
    </p:spTree>
    <p:extLst>
      <p:ext uri="{BB962C8B-B14F-4D97-AF65-F5344CB8AC3E}">
        <p14:creationId xmlns:p14="http://schemas.microsoft.com/office/powerpoint/2010/main" val="1314980413"/>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868362"/>
          </a:xfrm>
        </p:spPr>
        <p:txBody>
          <a:bodyPr/>
          <a:lstStyle/>
          <a:p>
            <a:r>
              <a:rPr lang="en-US" dirty="0" smtClean="0"/>
              <a:t>Challenges and Issues</a:t>
            </a:r>
            <a:endParaRPr lang="en-US" dirty="0"/>
          </a:p>
        </p:txBody>
      </p:sp>
      <p:sp>
        <p:nvSpPr>
          <p:cNvPr id="3" name="Text Placeholder 2"/>
          <p:cNvSpPr>
            <a:spLocks noGrp="1"/>
          </p:cNvSpPr>
          <p:nvPr>
            <p:ph type="body" sz="quarter" idx="11"/>
          </p:nvPr>
        </p:nvSpPr>
        <p:spPr>
          <a:xfrm>
            <a:off x="228600" y="1295400"/>
            <a:ext cx="8686800" cy="5181600"/>
          </a:xfrm>
        </p:spPr>
        <p:txBody>
          <a:bodyPr>
            <a:normAutofit/>
          </a:bodyPr>
          <a:lstStyle/>
          <a:p>
            <a:r>
              <a:rPr lang="en-US" dirty="0" smtClean="0"/>
              <a:t>Technical issues</a:t>
            </a:r>
            <a:endParaRPr lang="en-US" dirty="0"/>
          </a:p>
          <a:p>
            <a:pPr marL="457200" lvl="0" indent="-457200">
              <a:buFont typeface="Arial" panose="020B0604020202020204" pitchFamily="34" charset="0"/>
              <a:buChar char="•"/>
            </a:pPr>
            <a:r>
              <a:rPr lang="en-CA" dirty="0"/>
              <a:t>RFI (environment; number of bits)</a:t>
            </a:r>
            <a:endParaRPr lang="en-US" dirty="0"/>
          </a:p>
          <a:p>
            <a:pPr marL="457200" lvl="0" indent="-457200">
              <a:buFont typeface="Arial" panose="020B0604020202020204" pitchFamily="34" charset="0"/>
              <a:buChar char="•"/>
            </a:pPr>
            <a:r>
              <a:rPr lang="en-CA" dirty="0"/>
              <a:t>Calibration issues (tied-array beam placement; fidelity issues; approaches; update rates)</a:t>
            </a:r>
            <a:endParaRPr lang="en-US" dirty="0"/>
          </a:p>
          <a:p>
            <a:pPr marL="457200" lvl="0" indent="-457200">
              <a:buFont typeface="Arial" panose="020B0604020202020204" pitchFamily="34" charset="0"/>
              <a:buChar char="•"/>
            </a:pPr>
            <a:r>
              <a:rPr lang="en-CA" dirty="0"/>
              <a:t>Transient buffer &amp; response</a:t>
            </a:r>
            <a:endParaRPr lang="en-US" dirty="0"/>
          </a:p>
          <a:p>
            <a:pPr marL="457200" indent="-457200">
              <a:buFont typeface="Arial" panose="020B0604020202020204" pitchFamily="34" charset="0"/>
              <a:buChar char="•"/>
            </a:pPr>
            <a:r>
              <a:rPr lang="en-CA" dirty="0" smtClean="0"/>
              <a:t>Clock </a:t>
            </a:r>
            <a:r>
              <a:rPr lang="en-CA" dirty="0"/>
              <a:t>offset scheme</a:t>
            </a:r>
            <a:endParaRPr lang="en-US" dirty="0" smtClean="0"/>
          </a:p>
        </p:txBody>
      </p:sp>
    </p:spTree>
    <p:extLst>
      <p:ext uri="{BB962C8B-B14F-4D97-AF65-F5344CB8AC3E}">
        <p14:creationId xmlns:p14="http://schemas.microsoft.com/office/powerpoint/2010/main" val="4181626733"/>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Text Placeholder 2"/>
          <p:cNvSpPr>
            <a:spLocks noGrp="1"/>
          </p:cNvSpPr>
          <p:nvPr>
            <p:ph type="body" sz="quarter" idx="11"/>
          </p:nvPr>
        </p:nvSpPr>
        <p:spPr>
          <a:xfrm>
            <a:off x="228600" y="1371600"/>
            <a:ext cx="8915400" cy="4876800"/>
          </a:xfrm>
        </p:spPr>
        <p:txBody>
          <a:bodyPr>
            <a:normAutofit/>
          </a:bodyPr>
          <a:lstStyle/>
          <a:p>
            <a:pPr marL="457200" indent="-457200">
              <a:buFont typeface="Arial" panose="020B0604020202020204" pitchFamily="34" charset="0"/>
              <a:buChar char="•"/>
            </a:pPr>
            <a:r>
              <a:rPr lang="en-US" dirty="0" smtClean="0"/>
              <a:t>Messy down select process behind us</a:t>
            </a:r>
          </a:p>
          <a:p>
            <a:pPr marL="457200" indent="-457200">
              <a:buFont typeface="Arial" panose="020B0604020202020204" pitchFamily="34" charset="0"/>
              <a:buChar char="•"/>
            </a:pPr>
            <a:r>
              <a:rPr lang="en-US" dirty="0" smtClean="0"/>
              <a:t>Good progress by all the teams</a:t>
            </a:r>
          </a:p>
          <a:p>
            <a:pPr marL="457200" indent="-457200">
              <a:buFont typeface="Arial" panose="020B0604020202020204" pitchFamily="34" charset="0"/>
              <a:buChar char="•"/>
            </a:pPr>
            <a:r>
              <a:rPr lang="en-US" dirty="0" smtClean="0"/>
              <a:t>Big push now to get to CDR</a:t>
            </a:r>
          </a:p>
          <a:p>
            <a:pPr marL="457200" indent="-457200">
              <a:buFont typeface="Arial" panose="020B0604020202020204" pitchFamily="34" charset="0"/>
              <a:buChar char="•"/>
            </a:pPr>
            <a:r>
              <a:rPr lang="en-US" dirty="0" smtClean="0"/>
              <a:t>Remaining system issues need to be resolved</a:t>
            </a:r>
          </a:p>
          <a:p>
            <a:pPr marL="457200" indent="-457200">
              <a:buFont typeface="Arial" panose="020B0604020202020204" pitchFamily="34" charset="0"/>
              <a:buChar char="•"/>
            </a:pPr>
            <a:r>
              <a:rPr lang="en-US" dirty="0" smtClean="0"/>
              <a:t>Requirements assumptions starting to harden</a:t>
            </a:r>
          </a:p>
          <a:p>
            <a:pPr marL="457200" indent="-457200">
              <a:buFont typeface="Arial" panose="020B0604020202020204" pitchFamily="34" charset="0"/>
              <a:buChar char="•"/>
            </a:pPr>
            <a:r>
              <a:rPr lang="en-US" dirty="0" smtClean="0"/>
              <a:t>Construction costs are challenging</a:t>
            </a:r>
          </a:p>
          <a:p>
            <a:pPr marL="457200" indent="-457200">
              <a:buFont typeface="Arial" panose="020B0604020202020204" pitchFamily="34" charset="0"/>
              <a:buChar char="•"/>
            </a:pPr>
            <a:r>
              <a:rPr lang="en-US" dirty="0" smtClean="0"/>
              <a:t>Power budgets are challenging</a:t>
            </a:r>
          </a:p>
        </p:txBody>
      </p:sp>
    </p:spTree>
    <p:extLst>
      <p:ext uri="{BB962C8B-B14F-4D97-AF65-F5344CB8AC3E}">
        <p14:creationId xmlns:p14="http://schemas.microsoft.com/office/powerpoint/2010/main" val="341338455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74638"/>
            <a:ext cx="8229600" cy="715962"/>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tx2"/>
                </a:solidFill>
                <a:effectLst/>
                <a:uLnTx/>
                <a:uFillTx/>
                <a:latin typeface="Arial Black" pitchFamily="34" charset="0"/>
                <a:ea typeface="+mj-ea"/>
                <a:cs typeface="+mj-cs"/>
              </a:rPr>
              <a:t>CSP Organization</a:t>
            </a:r>
            <a:r>
              <a:rPr kumimoji="0" lang="en-US" sz="3200" b="0" i="0" u="none" strike="noStrike" kern="1200" cap="none" spc="0" normalizeH="0" noProof="0" dirty="0" smtClean="0">
                <a:ln>
                  <a:noFill/>
                </a:ln>
                <a:solidFill>
                  <a:schemeClr val="tx2"/>
                </a:solidFill>
                <a:effectLst/>
                <a:uLnTx/>
                <a:uFillTx/>
                <a:latin typeface="Arial Black" pitchFamily="34" charset="0"/>
                <a:ea typeface="+mj-ea"/>
                <a:cs typeface="+mj-cs"/>
              </a:rPr>
              <a:t> Structure</a:t>
            </a:r>
            <a:endParaRPr kumimoji="0" lang="en-US" sz="3200" b="0" i="0" u="none" strike="noStrike" kern="1200" cap="none" spc="0" normalizeH="0" baseline="0" noProof="0" dirty="0">
              <a:ln>
                <a:noFill/>
              </a:ln>
              <a:solidFill>
                <a:schemeClr val="tx2"/>
              </a:solidFill>
              <a:effectLst/>
              <a:uLnTx/>
              <a:uFillTx/>
              <a:latin typeface="Arial Black" pitchFamily="34" charset="0"/>
              <a:ea typeface="+mj-ea"/>
              <a:cs typeface="+mj-cs"/>
            </a:endParaRPr>
          </a:p>
        </p:txBody>
      </p:sp>
      <p:sp>
        <p:nvSpPr>
          <p:cNvPr id="1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085" name="Picture 6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400" y="1143000"/>
            <a:ext cx="8583613"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049287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5700" y="76200"/>
            <a:ext cx="6718300" cy="67818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p:cNvSpPr txBox="1">
            <a:spLocks/>
          </p:cNvSpPr>
          <p:nvPr/>
        </p:nvSpPr>
        <p:spPr>
          <a:xfrm>
            <a:off x="0" y="838200"/>
            <a:ext cx="2590800" cy="715962"/>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chemeClr val="tx2"/>
                </a:solidFill>
                <a:effectLst/>
                <a:uLnTx/>
                <a:uFillTx/>
                <a:latin typeface="Arial Black" pitchFamily="34" charset="0"/>
                <a:ea typeface="+mj-ea"/>
                <a:cs typeface="+mj-cs"/>
              </a:rPr>
              <a:t>CSP Product Breakdown Structure</a:t>
            </a:r>
            <a:endParaRPr kumimoji="0" lang="en-US" sz="2800" b="0" i="0" u="none" strike="noStrike" kern="1200" cap="none" spc="0" normalizeH="0" baseline="0" noProof="0" dirty="0">
              <a:ln>
                <a:noFill/>
              </a:ln>
              <a:solidFill>
                <a:schemeClr val="tx2"/>
              </a:solidFill>
              <a:effectLst/>
              <a:uLnTx/>
              <a:uFillTx/>
              <a:latin typeface="Arial Black" pitchFamily="34" charset="0"/>
              <a:ea typeface="+mj-ea"/>
              <a:cs typeface="+mj-cs"/>
            </a:endParaRPr>
          </a:p>
        </p:txBody>
      </p:sp>
    </p:spTree>
    <p:extLst>
      <p:ext uri="{BB962C8B-B14F-4D97-AF65-F5344CB8AC3E}">
        <p14:creationId xmlns:p14="http://schemas.microsoft.com/office/powerpoint/2010/main" val="41919679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944562"/>
          </a:xfrm>
        </p:spPr>
        <p:txBody>
          <a:bodyPr/>
          <a:lstStyle/>
          <a:p>
            <a:r>
              <a:rPr lang="en-US" dirty="0" smtClean="0"/>
              <a:t>CSP Architecture to Level 3</a:t>
            </a:r>
            <a:endParaRPr lang="en-US" dirty="0"/>
          </a:p>
        </p:txBody>
      </p:sp>
      <p:sp>
        <p:nvSpPr>
          <p:cNvPr id="3" name="Text Placeholder 2"/>
          <p:cNvSpPr>
            <a:spLocks noGrp="1"/>
          </p:cNvSpPr>
          <p:nvPr>
            <p:ph type="body" sz="quarter" idx="11"/>
          </p:nvPr>
        </p:nvSpPr>
        <p:spPr>
          <a:xfrm>
            <a:off x="1447800" y="1066800"/>
            <a:ext cx="7467600" cy="5257800"/>
          </a:xfrm>
        </p:spPr>
        <p:txBody>
          <a:bodyPr>
            <a:normAutofit/>
          </a:bodyPr>
          <a:lstStyle/>
          <a:p>
            <a:pPr marL="231775" lvl="2" indent="0">
              <a:buNone/>
            </a:pPr>
            <a:r>
              <a:rPr lang="en-US" sz="2000" dirty="0" smtClean="0"/>
              <a:t>Low.CBF (Correlator Beamformer)</a:t>
            </a:r>
          </a:p>
          <a:p>
            <a:pPr lvl="3"/>
            <a:r>
              <a:rPr lang="en-US" sz="1800" dirty="0" smtClean="0"/>
              <a:t>Grant Hampson, CSIRO - FPGA</a:t>
            </a:r>
          </a:p>
          <a:p>
            <a:pPr lvl="4"/>
            <a:r>
              <a:rPr lang="en-US" sz="1600" dirty="0" smtClean="0"/>
              <a:t>Peter Hall, ICRAR – Software COTS CPU/GPU/</a:t>
            </a:r>
            <a:r>
              <a:rPr lang="en-US" sz="1600" dirty="0" err="1" smtClean="0"/>
              <a:t>Infiniband</a:t>
            </a:r>
            <a:endParaRPr lang="en-US" sz="1600" dirty="0" smtClean="0"/>
          </a:p>
          <a:p>
            <a:pPr marL="231775" lvl="2" indent="0">
              <a:buNone/>
            </a:pPr>
            <a:r>
              <a:rPr lang="en-US" sz="2000" dirty="0" smtClean="0"/>
              <a:t>Mid.CBF (Correlator Beamformer)</a:t>
            </a:r>
          </a:p>
          <a:p>
            <a:pPr lvl="3"/>
            <a:r>
              <a:rPr lang="en-US" sz="1800" dirty="0" smtClean="0"/>
              <a:t>Brent Carlson, NRC Herzberg – FPGA </a:t>
            </a:r>
            <a:r>
              <a:rPr lang="en-US" sz="1800" dirty="0" err="1" smtClean="0"/>
              <a:t>PowerMX</a:t>
            </a:r>
            <a:endParaRPr lang="en-US" sz="1800" dirty="0" smtClean="0"/>
          </a:p>
          <a:p>
            <a:pPr marL="231775" lvl="2" indent="0">
              <a:buNone/>
            </a:pPr>
            <a:r>
              <a:rPr lang="en-US" sz="2000" dirty="0" smtClean="0"/>
              <a:t>PSS-Low/Mid (Pulsar Search Engine)</a:t>
            </a:r>
          </a:p>
          <a:p>
            <a:pPr lvl="3"/>
            <a:r>
              <a:rPr lang="en-US" sz="1800" dirty="0" smtClean="0"/>
              <a:t> Ben Stappers, Manchester – COTS CPU w/GPU and/or FPGA accelerators</a:t>
            </a:r>
          </a:p>
          <a:p>
            <a:pPr marL="231775" lvl="2" indent="0">
              <a:buNone/>
            </a:pPr>
            <a:r>
              <a:rPr lang="en-US" sz="2000" dirty="0" smtClean="0"/>
              <a:t>PST-Low/Mid (Pulsar Timing Engine)</a:t>
            </a:r>
          </a:p>
          <a:p>
            <a:pPr lvl="3"/>
            <a:r>
              <a:rPr lang="en-US" sz="1800" dirty="0" smtClean="0"/>
              <a:t>Willem van </a:t>
            </a:r>
            <a:r>
              <a:rPr lang="en-US" sz="1800" dirty="0" err="1" smtClean="0"/>
              <a:t>Straten</a:t>
            </a:r>
            <a:r>
              <a:rPr lang="en-US" sz="1800" dirty="0"/>
              <a:t>, </a:t>
            </a:r>
            <a:r>
              <a:rPr lang="en-US" sz="1800" dirty="0" smtClean="0"/>
              <a:t>Swinburne – Software COTS GPU/CPU/switch</a:t>
            </a:r>
          </a:p>
          <a:p>
            <a:pPr marL="231775" lvl="2" indent="0">
              <a:buNone/>
            </a:pPr>
            <a:r>
              <a:rPr lang="en-US" sz="2000" dirty="0" smtClean="0"/>
              <a:t>LMC-Low/Mid (Local Monitoring and Control)</a:t>
            </a:r>
            <a:endParaRPr lang="en-US" sz="2000" dirty="0"/>
          </a:p>
          <a:p>
            <a:pPr lvl="3"/>
            <a:r>
              <a:rPr lang="en-US" sz="1800" dirty="0"/>
              <a:t>Sonja Vrcic, NRC </a:t>
            </a:r>
            <a:r>
              <a:rPr lang="en-US" sz="1800" dirty="0" smtClean="0"/>
              <a:t>Herzberg – COTS CPU</a:t>
            </a:r>
            <a:endParaRPr lang="en-US" sz="1800" dirty="0"/>
          </a:p>
        </p:txBody>
      </p:sp>
    </p:spTree>
    <p:extLst>
      <p:ext uri="{BB962C8B-B14F-4D97-AF65-F5344CB8AC3E}">
        <p14:creationId xmlns:p14="http://schemas.microsoft.com/office/powerpoint/2010/main" val="416299781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317"/>
            <a:ext cx="8686800" cy="1143000"/>
          </a:xfrm>
        </p:spPr>
        <p:txBody>
          <a:bodyPr/>
          <a:lstStyle/>
          <a:p>
            <a:r>
              <a:rPr lang="en-AU" dirty="0" smtClean="0"/>
              <a:t>Low CBF Progress</a:t>
            </a:r>
            <a:endParaRPr lang="en-AU" dirty="0"/>
          </a:p>
        </p:txBody>
      </p:sp>
      <p:sp>
        <p:nvSpPr>
          <p:cNvPr id="3" name="Text Placeholder 2"/>
          <p:cNvSpPr>
            <a:spLocks noGrp="1"/>
          </p:cNvSpPr>
          <p:nvPr>
            <p:ph type="body" sz="quarter" idx="11"/>
          </p:nvPr>
        </p:nvSpPr>
        <p:spPr>
          <a:xfrm>
            <a:off x="304800" y="1066800"/>
            <a:ext cx="8686800" cy="5486400"/>
          </a:xfrm>
        </p:spPr>
        <p:txBody>
          <a:bodyPr>
            <a:normAutofit fontScale="92500" lnSpcReduction="20000"/>
          </a:bodyPr>
          <a:lstStyle/>
          <a:p>
            <a:r>
              <a:rPr lang="en-AU" dirty="0" smtClean="0"/>
              <a:t>LOW </a:t>
            </a:r>
            <a:r>
              <a:rPr lang="en-AU" dirty="0" err="1" smtClean="0"/>
              <a:t>Rebaselining</a:t>
            </a:r>
            <a:r>
              <a:rPr lang="en-AU" dirty="0" smtClean="0"/>
              <a:t> </a:t>
            </a:r>
          </a:p>
          <a:p>
            <a:pPr marL="457200" indent="-457200">
              <a:buFont typeface="Arial" panose="020B0604020202020204" pitchFamily="34" charset="0"/>
              <a:buChar char="•"/>
            </a:pPr>
            <a:r>
              <a:rPr lang="en-AU" dirty="0"/>
              <a:t>Before </a:t>
            </a:r>
            <a:r>
              <a:rPr lang="en-AU" dirty="0" err="1"/>
              <a:t>rebaselining</a:t>
            </a:r>
            <a:r>
              <a:rPr lang="en-AU" dirty="0"/>
              <a:t> large but simple correlator</a:t>
            </a:r>
          </a:p>
          <a:p>
            <a:pPr marL="457200" indent="-457200">
              <a:buFont typeface="Arial" panose="020B0604020202020204" pitchFamily="34" charset="0"/>
              <a:buChar char="•"/>
            </a:pPr>
            <a:r>
              <a:rPr lang="en-AU" dirty="0" err="1"/>
              <a:t>Rebaselining</a:t>
            </a:r>
            <a:r>
              <a:rPr lang="en-AU" dirty="0"/>
              <a:t> has reduced the number of </a:t>
            </a:r>
            <a:r>
              <a:rPr lang="en-AU" dirty="0" smtClean="0"/>
              <a:t/>
            </a:r>
            <a:br>
              <a:rPr lang="en-AU" dirty="0" smtClean="0"/>
            </a:br>
            <a:r>
              <a:rPr lang="en-AU" dirty="0" smtClean="0"/>
              <a:t>stations </a:t>
            </a:r>
            <a:r>
              <a:rPr lang="en-AU" dirty="0"/>
              <a:t>from 1024 to </a:t>
            </a:r>
            <a:r>
              <a:rPr lang="en-AU" dirty="0" smtClean="0"/>
              <a:t>512, </a:t>
            </a:r>
            <a:r>
              <a:rPr lang="en-AU" u="sng" dirty="0"/>
              <a:t>but added</a:t>
            </a:r>
          </a:p>
          <a:p>
            <a:pPr lvl="3"/>
            <a:r>
              <a:rPr lang="en-AU" sz="2600" dirty="0" smtClean="0"/>
              <a:t>Multiple Zoom </a:t>
            </a:r>
            <a:r>
              <a:rPr lang="en-AU" sz="2600" dirty="0"/>
              <a:t>modes</a:t>
            </a:r>
          </a:p>
          <a:p>
            <a:pPr lvl="3"/>
            <a:r>
              <a:rPr lang="en-AU" sz="2600" dirty="0"/>
              <a:t>Pulsar </a:t>
            </a:r>
            <a:r>
              <a:rPr lang="en-AU" sz="2600" dirty="0" smtClean="0"/>
              <a:t>Search </a:t>
            </a:r>
            <a:r>
              <a:rPr lang="en-AU" sz="2600" dirty="0"/>
              <a:t>beams</a:t>
            </a:r>
          </a:p>
          <a:p>
            <a:pPr lvl="3"/>
            <a:r>
              <a:rPr lang="en-AU" sz="2600" dirty="0"/>
              <a:t>Pulsar </a:t>
            </a:r>
            <a:r>
              <a:rPr lang="en-AU" sz="2600" dirty="0" smtClean="0"/>
              <a:t>Timing </a:t>
            </a:r>
            <a:r>
              <a:rPr lang="en-AU" sz="2600" dirty="0"/>
              <a:t>beams</a:t>
            </a:r>
          </a:p>
          <a:p>
            <a:pPr lvl="3"/>
            <a:r>
              <a:rPr lang="en-AU" sz="2600" dirty="0"/>
              <a:t>Different in every subarray</a:t>
            </a:r>
          </a:p>
          <a:p>
            <a:pPr marL="457200" indent="-457200">
              <a:buFont typeface="Arial" panose="020B0604020202020204" pitchFamily="34" charset="0"/>
              <a:buChar char="•"/>
            </a:pPr>
            <a:r>
              <a:rPr lang="en-AU" u="sng" dirty="0" smtClean="0"/>
              <a:t>Major </a:t>
            </a:r>
            <a:r>
              <a:rPr lang="en-AU" u="sng" dirty="0"/>
              <a:t>system redesign required</a:t>
            </a:r>
          </a:p>
          <a:p>
            <a:endParaRPr lang="en-AU" sz="1700" dirty="0"/>
          </a:p>
          <a:p>
            <a:r>
              <a:rPr lang="en-AU" dirty="0" smtClean="0"/>
              <a:t>CSP </a:t>
            </a:r>
            <a:r>
              <a:rPr lang="en-AU" dirty="0"/>
              <a:t>Reorganisation </a:t>
            </a:r>
          </a:p>
          <a:p>
            <a:pPr marL="457200" indent="-457200">
              <a:buFont typeface="Arial" panose="020B0604020202020204" pitchFamily="34" charset="0"/>
              <a:buChar char="•"/>
            </a:pPr>
            <a:r>
              <a:rPr lang="en-AU" dirty="0"/>
              <a:t>Loss of Survey correlator completely changed </a:t>
            </a:r>
            <a:br>
              <a:rPr lang="en-AU" dirty="0"/>
            </a:br>
            <a:r>
              <a:rPr lang="en-AU" dirty="0"/>
              <a:t>the allocation of work packages</a:t>
            </a:r>
          </a:p>
          <a:p>
            <a:pPr marL="457200" indent="-457200">
              <a:buFont typeface="Arial" panose="020B0604020202020204" pitchFamily="34" charset="0"/>
              <a:buChar char="•"/>
            </a:pPr>
            <a:r>
              <a:rPr lang="en-AU" dirty="0"/>
              <a:t>New </a:t>
            </a:r>
            <a:r>
              <a:rPr lang="en-AU" dirty="0" err="1" smtClean="0"/>
              <a:t>Low.CBF</a:t>
            </a:r>
            <a:r>
              <a:rPr lang="en-AU" dirty="0" smtClean="0"/>
              <a:t> collaboration </a:t>
            </a:r>
            <a:r>
              <a:rPr lang="en-AU" dirty="0"/>
              <a:t>was formed </a:t>
            </a:r>
            <a:br>
              <a:rPr lang="en-AU" dirty="0"/>
            </a:br>
            <a:r>
              <a:rPr lang="en-AU" dirty="0"/>
              <a:t>– made great progress after 5-months</a:t>
            </a:r>
          </a:p>
          <a:p>
            <a:endParaRPr lang="en-AU" dirty="0"/>
          </a:p>
          <a:p>
            <a:endParaRPr lang="en-AU" dirty="0" smtClean="0"/>
          </a:p>
          <a:p>
            <a:endParaRPr lang="en-AU" dirty="0"/>
          </a:p>
          <a:p>
            <a:endParaRPr lang="en-AU"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74900" y="4313"/>
            <a:ext cx="3244658" cy="1374983"/>
          </a:xfrm>
          <a:prstGeom prst="rect">
            <a:avLst/>
          </a:prstGeom>
        </p:spPr>
      </p:pic>
    </p:spTree>
    <p:extLst>
      <p:ext uri="{BB962C8B-B14F-4D97-AF65-F5344CB8AC3E}">
        <p14:creationId xmlns:p14="http://schemas.microsoft.com/office/powerpoint/2010/main" val="19710375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D:\Users\gunst\Desktop\to putt\fotos\20151102_092150.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16811"/>
          <a:stretch/>
        </p:blipFill>
        <p:spPr bwMode="auto">
          <a:xfrm>
            <a:off x="3948487" y="0"/>
            <a:ext cx="5195513" cy="351307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l="4752" t="35555" r="209" b="25555"/>
          <a:stretch/>
        </p:blipFill>
        <p:spPr>
          <a:xfrm>
            <a:off x="0" y="3506877"/>
            <a:ext cx="9144000" cy="2806221"/>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19455" y="838200"/>
            <a:ext cx="2129032" cy="1875200"/>
          </a:xfrm>
          <a:prstGeom prst="rect">
            <a:avLst/>
          </a:prstGeom>
        </p:spPr>
      </p:pic>
      <p:sp>
        <p:nvSpPr>
          <p:cNvPr id="2" name="Title 1"/>
          <p:cNvSpPr>
            <a:spLocks noGrp="1"/>
          </p:cNvSpPr>
          <p:nvPr>
            <p:ph type="title"/>
          </p:nvPr>
        </p:nvSpPr>
        <p:spPr>
          <a:xfrm>
            <a:off x="76200" y="60281"/>
            <a:ext cx="8686800" cy="1401762"/>
          </a:xfrm>
        </p:spPr>
        <p:txBody>
          <a:bodyPr>
            <a:normAutofit fontScale="90000"/>
          </a:bodyPr>
          <a:lstStyle/>
          <a:p>
            <a:r>
              <a:rPr lang="en-AU" dirty="0" smtClean="0"/>
              <a:t>LOW CBF</a:t>
            </a:r>
            <a:br>
              <a:rPr lang="en-AU" dirty="0" smtClean="0"/>
            </a:br>
            <a:r>
              <a:rPr lang="en-AU" dirty="0" smtClean="0"/>
              <a:t>Collaboration</a:t>
            </a:r>
            <a:br>
              <a:rPr lang="en-AU" dirty="0" smtClean="0"/>
            </a:br>
            <a:r>
              <a:rPr lang="en-AU" dirty="0" smtClean="0"/>
              <a:t>Formed</a:t>
            </a:r>
            <a:endParaRPr lang="en-AU" dirty="0"/>
          </a:p>
        </p:txBody>
      </p:sp>
      <p:sp>
        <p:nvSpPr>
          <p:cNvPr id="12" name="Text Placeholder 2"/>
          <p:cNvSpPr txBox="1">
            <a:spLocks/>
          </p:cNvSpPr>
          <p:nvPr/>
        </p:nvSpPr>
        <p:spPr>
          <a:xfrm>
            <a:off x="76200" y="1579809"/>
            <a:ext cx="3124200" cy="1927068"/>
          </a:xfrm>
          <a:prstGeom prst="rect">
            <a:avLst/>
          </a:prstGeom>
        </p:spPr>
        <p:txBody>
          <a:bodyPr vert="horz" lIns="91440" tIns="45720" rIns="91440" bIns="45720" rtlCol="0">
            <a:normAutofit lnSpcReduction="10000"/>
          </a:bodyPr>
          <a:lstStyle>
            <a:lvl1pPr marL="0" indent="0" algn="l" defTabSz="914400" rtl="0" eaLnBrk="1" latinLnBrk="0" hangingPunct="1">
              <a:spcBef>
                <a:spcPct val="20000"/>
              </a:spcBef>
              <a:buFont typeface="Arial" pitchFamily="34" charset="0"/>
              <a:buNone/>
              <a:defRPr sz="2800" b="1" kern="1200">
                <a:solidFill>
                  <a:schemeClr val="tx1"/>
                </a:solidFill>
                <a:latin typeface="Arial" pitchFamily="34" charset="0"/>
                <a:ea typeface="+mn-ea"/>
                <a:cs typeface="Arial" pitchFamily="34" charset="0"/>
              </a:defRPr>
            </a:lvl1pPr>
            <a:lvl2pPr marL="231775" indent="-231775" algn="l" defTabSz="914400" rtl="0" eaLnBrk="1" latinLnBrk="0" hangingPunct="1">
              <a:spcBef>
                <a:spcPct val="20000"/>
              </a:spcBef>
              <a:buFont typeface="Arial" pitchFamily="34" charset="0"/>
              <a:buChar char="•"/>
              <a:defRPr sz="2000" b="1" kern="1200">
                <a:solidFill>
                  <a:schemeClr val="tx1"/>
                </a:solidFill>
                <a:latin typeface="Arial" pitchFamily="34" charset="0"/>
                <a:ea typeface="+mn-ea"/>
                <a:cs typeface="Arial" pitchFamily="34" charset="0"/>
              </a:defRPr>
            </a:lvl2pPr>
            <a:lvl3pPr marL="461963" indent="-230188" algn="l" defTabSz="914400" rtl="0" eaLnBrk="1" latinLnBrk="0" hangingPunct="1">
              <a:spcBef>
                <a:spcPct val="20000"/>
              </a:spcBef>
              <a:buFont typeface="Arial" pitchFamily="34" charset="0"/>
              <a:buChar char="-"/>
              <a:defRPr sz="1800" b="1" kern="1200">
                <a:solidFill>
                  <a:schemeClr val="tx1"/>
                </a:solidFill>
                <a:latin typeface="Arial" pitchFamily="34" charset="0"/>
                <a:ea typeface="+mn-ea"/>
                <a:cs typeface="Arial" pitchFamily="34" charset="0"/>
              </a:defRPr>
            </a:lvl3pPr>
            <a:lvl4pPr marL="684213" indent="-223838" algn="l" defTabSz="914400" rtl="0" eaLnBrk="1" latinLnBrk="0" hangingPunct="1">
              <a:spcBef>
                <a:spcPct val="20000"/>
              </a:spcBef>
              <a:buFont typeface="Wingdings" pitchFamily="2" charset="2"/>
              <a:buChar char="§"/>
              <a:defRPr sz="1600" kern="1200">
                <a:solidFill>
                  <a:schemeClr val="tx1"/>
                </a:solidFill>
                <a:latin typeface="Arial" pitchFamily="34" charset="0"/>
                <a:ea typeface="+mn-ea"/>
                <a:cs typeface="Arial" pitchFamily="34" charset="0"/>
              </a:defRPr>
            </a:lvl4pPr>
            <a:lvl5pPr marL="914400" indent="-230188" algn="l" defTabSz="914400" rtl="0" eaLnBrk="1" latinLnBrk="0" hangingPunct="1">
              <a:spcBef>
                <a:spcPct val="20000"/>
              </a:spcBef>
              <a:buFont typeface="Courier New" pitchFamily="49" charset="0"/>
              <a:buChar char="o"/>
              <a:defRPr sz="1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AU" dirty="0" smtClean="0"/>
              <a:t>ASTRON, </a:t>
            </a:r>
          </a:p>
          <a:p>
            <a:r>
              <a:rPr lang="en-AU" dirty="0" smtClean="0"/>
              <a:t>Curtin</a:t>
            </a:r>
          </a:p>
          <a:p>
            <a:r>
              <a:rPr lang="en-AU" dirty="0" smtClean="0"/>
              <a:t>CSIRO</a:t>
            </a:r>
          </a:p>
          <a:p>
            <a:r>
              <a:rPr lang="en-AU" dirty="0" smtClean="0"/>
              <a:t>NZA</a:t>
            </a:r>
          </a:p>
        </p:txBody>
      </p:sp>
      <p:sp>
        <p:nvSpPr>
          <p:cNvPr id="13" name="Text Placeholder 2"/>
          <p:cNvSpPr txBox="1">
            <a:spLocks/>
          </p:cNvSpPr>
          <p:nvPr/>
        </p:nvSpPr>
        <p:spPr>
          <a:xfrm>
            <a:off x="1524000" y="2545869"/>
            <a:ext cx="2362200" cy="961008"/>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itchFamily="34" charset="0"/>
              <a:buNone/>
              <a:defRPr sz="2800" b="1" kern="1200">
                <a:solidFill>
                  <a:schemeClr val="tx1"/>
                </a:solidFill>
                <a:latin typeface="Arial" pitchFamily="34" charset="0"/>
                <a:ea typeface="+mn-ea"/>
                <a:cs typeface="Arial" pitchFamily="34" charset="0"/>
              </a:defRPr>
            </a:lvl1pPr>
            <a:lvl2pPr marL="231775" indent="-231775" algn="l" defTabSz="914400" rtl="0" eaLnBrk="1" latinLnBrk="0" hangingPunct="1">
              <a:spcBef>
                <a:spcPct val="20000"/>
              </a:spcBef>
              <a:buFont typeface="Arial" pitchFamily="34" charset="0"/>
              <a:buChar char="•"/>
              <a:defRPr sz="2000" b="1" kern="1200">
                <a:solidFill>
                  <a:schemeClr val="tx1"/>
                </a:solidFill>
                <a:latin typeface="Arial" pitchFamily="34" charset="0"/>
                <a:ea typeface="+mn-ea"/>
                <a:cs typeface="Arial" pitchFamily="34" charset="0"/>
              </a:defRPr>
            </a:lvl2pPr>
            <a:lvl3pPr marL="461963" indent="-230188" algn="l" defTabSz="914400" rtl="0" eaLnBrk="1" latinLnBrk="0" hangingPunct="1">
              <a:spcBef>
                <a:spcPct val="20000"/>
              </a:spcBef>
              <a:buFont typeface="Arial" pitchFamily="34" charset="0"/>
              <a:buChar char="-"/>
              <a:defRPr sz="1800" b="1" kern="1200">
                <a:solidFill>
                  <a:schemeClr val="tx1"/>
                </a:solidFill>
                <a:latin typeface="Arial" pitchFamily="34" charset="0"/>
                <a:ea typeface="+mn-ea"/>
                <a:cs typeface="Arial" pitchFamily="34" charset="0"/>
              </a:defRPr>
            </a:lvl3pPr>
            <a:lvl4pPr marL="684213" indent="-223838" algn="l" defTabSz="914400" rtl="0" eaLnBrk="1" latinLnBrk="0" hangingPunct="1">
              <a:spcBef>
                <a:spcPct val="20000"/>
              </a:spcBef>
              <a:buFont typeface="Wingdings" pitchFamily="2" charset="2"/>
              <a:buChar char="§"/>
              <a:defRPr sz="1600" kern="1200">
                <a:solidFill>
                  <a:schemeClr val="tx1"/>
                </a:solidFill>
                <a:latin typeface="Arial" pitchFamily="34" charset="0"/>
                <a:ea typeface="+mn-ea"/>
                <a:cs typeface="Arial" pitchFamily="34" charset="0"/>
              </a:defRPr>
            </a:lvl4pPr>
            <a:lvl5pPr marL="914400" indent="-230188" algn="l" defTabSz="914400" rtl="0" eaLnBrk="1" latinLnBrk="0" hangingPunct="1">
              <a:spcBef>
                <a:spcPct val="20000"/>
              </a:spcBef>
              <a:buFont typeface="Courier New" pitchFamily="49" charset="0"/>
              <a:buChar char="o"/>
              <a:defRPr sz="1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AU" dirty="0" smtClean="0"/>
              <a:t>Strong and united team!</a:t>
            </a:r>
          </a:p>
        </p:txBody>
      </p:sp>
    </p:spTree>
    <p:extLst>
      <p:ext uri="{BB962C8B-B14F-4D97-AF65-F5344CB8AC3E}">
        <p14:creationId xmlns:p14="http://schemas.microsoft.com/office/powerpoint/2010/main" val="305236849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450" y="0"/>
            <a:ext cx="8686800" cy="1143000"/>
          </a:xfrm>
        </p:spPr>
        <p:txBody>
          <a:bodyPr/>
          <a:lstStyle/>
          <a:p>
            <a:r>
              <a:rPr lang="nl-NL" dirty="0" smtClean="0"/>
              <a:t>LOW CBF Approach</a:t>
            </a:r>
            <a:endParaRPr lang="nl-NL" dirty="0"/>
          </a:p>
        </p:txBody>
      </p:sp>
      <p:sp>
        <p:nvSpPr>
          <p:cNvPr id="3" name="Text Placeholder 2"/>
          <p:cNvSpPr>
            <a:spLocks noGrp="1"/>
          </p:cNvSpPr>
          <p:nvPr>
            <p:ph type="body" sz="quarter" idx="10"/>
          </p:nvPr>
        </p:nvSpPr>
        <p:spPr>
          <a:xfrm>
            <a:off x="307975" y="1426264"/>
            <a:ext cx="8378825" cy="5203136"/>
          </a:xfrm>
        </p:spPr>
        <p:txBody>
          <a:bodyPr>
            <a:normAutofit fontScale="92500" lnSpcReduction="10000"/>
          </a:bodyPr>
          <a:lstStyle/>
          <a:p>
            <a:r>
              <a:rPr lang="nl-NL" dirty="0" smtClean="0"/>
              <a:t>The collaboration is approaching the design in a genuine, open-minded and consultative manner</a:t>
            </a:r>
          </a:p>
          <a:p>
            <a:pPr marL="457200" indent="-457200">
              <a:buFont typeface="Arial" panose="020B0604020202020204" pitchFamily="34" charset="0"/>
              <a:buChar char="•"/>
            </a:pPr>
            <a:r>
              <a:rPr lang="nl-NL" dirty="0" smtClean="0"/>
              <a:t>Everyone gets the opportunity to be heard</a:t>
            </a:r>
          </a:p>
          <a:p>
            <a:endParaRPr lang="nl-NL" dirty="0" smtClean="0"/>
          </a:p>
          <a:p>
            <a:r>
              <a:rPr lang="nl-NL" dirty="0" smtClean="0"/>
              <a:t>Three significant meetings:</a:t>
            </a:r>
          </a:p>
          <a:p>
            <a:pPr marL="457200" indent="-457200">
              <a:buFont typeface="Arial" panose="020B0604020202020204" pitchFamily="34" charset="0"/>
              <a:buChar char="•"/>
            </a:pPr>
            <a:r>
              <a:rPr lang="nl-NL" dirty="0" err="1" smtClean="0"/>
              <a:t>July</a:t>
            </a:r>
            <a:r>
              <a:rPr lang="nl-NL" dirty="0" smtClean="0"/>
              <a:t> 2015: Edinburgh – Planning </a:t>
            </a:r>
          </a:p>
          <a:p>
            <a:pPr marL="688975" lvl="1" indent="-457200"/>
            <a:r>
              <a:rPr lang="nl-NL" dirty="0" smtClean="0"/>
              <a:t>Collaboration meets for the first time, understanding approaches</a:t>
            </a:r>
          </a:p>
          <a:p>
            <a:pPr marL="457200" indent="-457200">
              <a:buFont typeface="Arial" panose="020B0604020202020204" pitchFamily="34" charset="0"/>
              <a:buChar char="•"/>
            </a:pPr>
            <a:r>
              <a:rPr lang="nl-NL" dirty="0" smtClean="0"/>
              <a:t>Sep 2015: San Francisco – Kickoff / Icebreaker</a:t>
            </a:r>
          </a:p>
          <a:p>
            <a:pPr marL="688975" lvl="1" indent="-457200"/>
            <a:r>
              <a:rPr lang="nl-NL" dirty="0" smtClean="0"/>
              <a:t>Engineers meet and options tabled</a:t>
            </a:r>
          </a:p>
          <a:p>
            <a:pPr marL="457200" indent="-457200">
              <a:buFont typeface="Arial" panose="020B0604020202020204" pitchFamily="34" charset="0"/>
              <a:buChar char="•"/>
            </a:pPr>
            <a:r>
              <a:rPr lang="nl-NL" dirty="0" smtClean="0"/>
              <a:t>Nov 2015: Sydney – Downselect </a:t>
            </a:r>
          </a:p>
          <a:p>
            <a:pPr marL="688975" lvl="1" indent="-457200"/>
            <a:r>
              <a:rPr lang="nl-NL" dirty="0" smtClean="0"/>
              <a:t>All major design decisions made – foundations set</a:t>
            </a:r>
          </a:p>
          <a:p>
            <a:pPr marL="688975" lvl="1" indent="-457200"/>
            <a:r>
              <a:rPr lang="nl-NL" dirty="0" smtClean="0"/>
              <a:t>Commenced writing documentation for </a:t>
            </a:r>
            <a:br>
              <a:rPr lang="nl-NL" dirty="0" smtClean="0"/>
            </a:br>
            <a:r>
              <a:rPr lang="nl-NL" dirty="0" smtClean="0"/>
              <a:t>Delta-PDR submisssion for end-Jan’16</a:t>
            </a:r>
          </a:p>
        </p:txBody>
      </p:sp>
      <p:sp>
        <p:nvSpPr>
          <p:cNvPr id="5" name="AutoShape 2" descr="Afbeeldingsresultaat voor stratix 1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AutoShape 4" descr="Afbeeldingsresultaat voor stratix 10"/>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74900" y="4313"/>
            <a:ext cx="3244658" cy="1374983"/>
          </a:xfrm>
          <a:prstGeom prst="rect">
            <a:avLst/>
          </a:prstGeom>
        </p:spPr>
      </p:pic>
    </p:spTree>
    <p:extLst>
      <p:ext uri="{BB962C8B-B14F-4D97-AF65-F5344CB8AC3E}">
        <p14:creationId xmlns:p14="http://schemas.microsoft.com/office/powerpoint/2010/main" val="26745618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14687</TotalTime>
  <Words>1633</Words>
  <Application>Microsoft Macintosh PowerPoint</Application>
  <PresentationFormat>On-screen Show (4:3)</PresentationFormat>
  <Paragraphs>347</Paragraphs>
  <Slides>31</Slides>
  <Notes>3</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PowerPoint Presentation</vt:lpstr>
      <vt:lpstr>CSP Work Package</vt:lpstr>
      <vt:lpstr>PowerPoint Presentation</vt:lpstr>
      <vt:lpstr>PowerPoint Presentation</vt:lpstr>
      <vt:lpstr>PowerPoint Presentation</vt:lpstr>
      <vt:lpstr>CSP Architecture to Level 3</vt:lpstr>
      <vt:lpstr>Low CBF Progress</vt:lpstr>
      <vt:lpstr>LOW CBF Collaboration Formed</vt:lpstr>
      <vt:lpstr>LOW CBF Approach</vt:lpstr>
      <vt:lpstr>LOW.CBF System</vt:lpstr>
      <vt:lpstr>Low SW Verification Correlator</vt:lpstr>
      <vt:lpstr>Mid.CBF Contributors</vt:lpstr>
      <vt:lpstr>Mid.CBF Downselections in 2015</vt:lpstr>
      <vt:lpstr>Mid.CBF Signal Flow</vt:lpstr>
      <vt:lpstr>Mid.CBF Prototyping Plans</vt:lpstr>
      <vt:lpstr>Pulsar Search: PSS-Low/Mid – Personnel</vt:lpstr>
      <vt:lpstr>PSS-Low/Mid – Addressing Power</vt:lpstr>
      <vt:lpstr>PSS-Low/Mid – Prototyping Plans</vt:lpstr>
      <vt:lpstr>Pulsar Timing: PST-Low/Mid</vt:lpstr>
      <vt:lpstr>PST-Low/Mid Baseline Solution</vt:lpstr>
      <vt:lpstr>PowerPoint Presentation</vt:lpstr>
      <vt:lpstr>CSP LMC - Local Monitor and Control Contributing Organizations</vt:lpstr>
      <vt:lpstr>CSP.LMC - Overview</vt:lpstr>
      <vt:lpstr>CSP LMC – Technical Solution</vt:lpstr>
      <vt:lpstr>Schedule</vt:lpstr>
      <vt:lpstr>Progress Against Plan</vt:lpstr>
      <vt:lpstr>Current State of CSP Design</vt:lpstr>
      <vt:lpstr>Current State of CSP Design cont’d</vt:lpstr>
      <vt:lpstr>Challenges and Issues</vt:lpstr>
      <vt:lpstr>Challenges and Issues</vt:lpstr>
      <vt:lpstr>Summary</vt:lpstr>
    </vt:vector>
  </TitlesOfParts>
  <Company>NRC - CNRC- CBS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Dana Cranstone</dc:creator>
  <cp:lastModifiedBy>David Loop</cp:lastModifiedBy>
  <cp:revision>467</cp:revision>
  <dcterms:created xsi:type="dcterms:W3CDTF">2010-05-31T13:22:49Z</dcterms:created>
  <dcterms:modified xsi:type="dcterms:W3CDTF">2015-11-11T14:57:36Z</dcterms:modified>
</cp:coreProperties>
</file>