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mp4" ContentType="video/mp4"/>
  <Default Extension="rels" ContentType="application/vnd.openxmlformats-package.relationships+xml"/>
  <Default Extension="mov" ContentType="video/quicktime"/>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7"/>
  </p:notesMasterIdLst>
  <p:sldIdLst>
    <p:sldId id="257" r:id="rId2"/>
    <p:sldId id="282" r:id="rId3"/>
    <p:sldId id="283" r:id="rId4"/>
    <p:sldId id="258" r:id="rId5"/>
    <p:sldId id="284" r:id="rId6"/>
    <p:sldId id="265" r:id="rId7"/>
    <p:sldId id="266" r:id="rId8"/>
    <p:sldId id="267" r:id="rId9"/>
    <p:sldId id="285" r:id="rId10"/>
    <p:sldId id="286" r:id="rId11"/>
    <p:sldId id="287" r:id="rId12"/>
    <p:sldId id="288" r:id="rId13"/>
    <p:sldId id="290" r:id="rId14"/>
    <p:sldId id="301" r:id="rId15"/>
    <p:sldId id="291" r:id="rId16"/>
    <p:sldId id="292" r:id="rId17"/>
    <p:sldId id="294" r:id="rId18"/>
    <p:sldId id="295" r:id="rId19"/>
    <p:sldId id="296" r:id="rId20"/>
    <p:sldId id="298" r:id="rId21"/>
    <p:sldId id="264" r:id="rId22"/>
    <p:sldId id="299" r:id="rId23"/>
    <p:sldId id="263" r:id="rId24"/>
    <p:sldId id="281" r:id="rId25"/>
    <p:sldId id="276" r:id="rId26"/>
    <p:sldId id="274" r:id="rId27"/>
    <p:sldId id="261" r:id="rId28"/>
    <p:sldId id="289" r:id="rId29"/>
    <p:sldId id="277" r:id="rId30"/>
    <p:sldId id="278" r:id="rId31"/>
    <p:sldId id="279" r:id="rId32"/>
    <p:sldId id="280" r:id="rId33"/>
    <p:sldId id="262" r:id="rId34"/>
    <p:sldId id="300" r:id="rId35"/>
    <p:sldId id="259"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63" autoAdjust="0"/>
    <p:restoredTop sz="81339" autoAdjust="0"/>
  </p:normalViewPr>
  <p:slideViewPr>
    <p:cSldViewPr>
      <p:cViewPr varScale="1">
        <p:scale>
          <a:sx n="76" d="100"/>
          <a:sy n="76" d="100"/>
        </p:scale>
        <p:origin x="2384" y="20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0148EB-4E08-44C7-B600-2EC6FEFF5A21}" type="datetimeFigureOut">
              <a:rPr lang="en-AU" smtClean="0"/>
              <a:t>10/11/2015</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72796C-A89E-4EF9-BCDE-3787CC40B824}" type="slidenum">
              <a:rPr lang="en-AU" smtClean="0"/>
              <a:t>‹#›</a:t>
            </a:fld>
            <a:endParaRPr lang="en-AU"/>
          </a:p>
        </p:txBody>
      </p:sp>
    </p:spTree>
    <p:extLst>
      <p:ext uri="{BB962C8B-B14F-4D97-AF65-F5344CB8AC3E}">
        <p14:creationId xmlns:p14="http://schemas.microsoft.com/office/powerpoint/2010/main" val="1632801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4D7712-7C91-264E-A430-E758C9087E4C}" type="slidenum">
              <a:rPr lang="en-US" smtClean="0"/>
              <a:pPr/>
              <a:t>1</a:t>
            </a:fld>
            <a:endParaRPr lang="en-US"/>
          </a:p>
        </p:txBody>
      </p:sp>
    </p:spTree>
    <p:extLst>
      <p:ext uri="{BB962C8B-B14F-4D97-AF65-F5344CB8AC3E}">
        <p14:creationId xmlns:p14="http://schemas.microsoft.com/office/powerpoint/2010/main" val="597321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FOV. </a:t>
            </a:r>
          </a:p>
          <a:p>
            <a:r>
              <a:rPr lang="en-AU" dirty="0" smtClean="0"/>
              <a:t>Where, for reference, the moon is approximately half a degree across. </a:t>
            </a:r>
          </a:p>
          <a:p>
            <a:r>
              <a:rPr lang="en-AU" dirty="0" smtClean="0"/>
              <a:t>Having covered what</a:t>
            </a:r>
            <a:r>
              <a:rPr lang="en-AU" baseline="0" dirty="0" smtClean="0"/>
              <a:t> we are I’ll move along to what we have done.</a:t>
            </a:r>
            <a:endParaRPr lang="en-AU" dirty="0"/>
          </a:p>
        </p:txBody>
      </p:sp>
      <p:sp>
        <p:nvSpPr>
          <p:cNvPr id="4" name="Slide Number Placeholder 3"/>
          <p:cNvSpPr>
            <a:spLocks noGrp="1"/>
          </p:cNvSpPr>
          <p:nvPr>
            <p:ph type="sldNum" sz="quarter" idx="10"/>
          </p:nvPr>
        </p:nvSpPr>
        <p:spPr/>
        <p:txBody>
          <a:bodyPr/>
          <a:lstStyle/>
          <a:p>
            <a:fld id="{F372796C-A89E-4EF9-BCDE-3787CC40B824}" type="slidenum">
              <a:rPr lang="en-AU" smtClean="0"/>
              <a:t>11</a:t>
            </a:fld>
            <a:endParaRPr lang="en-AU"/>
          </a:p>
        </p:txBody>
      </p:sp>
    </p:spTree>
    <p:extLst>
      <p:ext uri="{BB962C8B-B14F-4D97-AF65-F5344CB8AC3E}">
        <p14:creationId xmlns:p14="http://schemas.microsoft.com/office/powerpoint/2010/main" val="657363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On one</a:t>
            </a:r>
            <a:r>
              <a:rPr lang="en-AU" baseline="0" dirty="0" smtClean="0"/>
              <a:t> slide.</a:t>
            </a:r>
          </a:p>
          <a:p>
            <a:r>
              <a:rPr lang="en-AU" baseline="0" dirty="0" smtClean="0"/>
              <a:t>Next are science slides. I will not speak to these in detail, as I wouldn’t do them justice. I will dwell on each slide just long enough for those who are inclined to read them.</a:t>
            </a:r>
            <a:endParaRPr lang="en-AU" dirty="0"/>
          </a:p>
        </p:txBody>
      </p:sp>
      <p:sp>
        <p:nvSpPr>
          <p:cNvPr id="4" name="Slide Number Placeholder 3"/>
          <p:cNvSpPr>
            <a:spLocks noGrp="1"/>
          </p:cNvSpPr>
          <p:nvPr>
            <p:ph type="sldNum" sz="quarter" idx="10"/>
          </p:nvPr>
        </p:nvSpPr>
        <p:spPr/>
        <p:txBody>
          <a:bodyPr/>
          <a:lstStyle/>
          <a:p>
            <a:fld id="{F372796C-A89E-4EF9-BCDE-3787CC40B824}" type="slidenum">
              <a:rPr lang="en-AU" smtClean="0"/>
              <a:t>12</a:t>
            </a:fld>
            <a:endParaRPr lang="en-AU"/>
          </a:p>
        </p:txBody>
      </p:sp>
    </p:spTree>
    <p:extLst>
      <p:ext uri="{BB962C8B-B14F-4D97-AF65-F5344CB8AC3E}">
        <p14:creationId xmlns:p14="http://schemas.microsoft.com/office/powerpoint/2010/main" val="4021065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 first release of this survey,</a:t>
            </a:r>
            <a:r>
              <a:rPr lang="en-AU" baseline="0" dirty="0" smtClean="0"/>
              <a:t> which is in preparation uses data taken in the first year of MWA operations.</a:t>
            </a:r>
            <a:endParaRPr lang="en-AU" dirty="0"/>
          </a:p>
        </p:txBody>
      </p:sp>
      <p:sp>
        <p:nvSpPr>
          <p:cNvPr id="4" name="Slide Number Placeholder 3"/>
          <p:cNvSpPr>
            <a:spLocks noGrp="1"/>
          </p:cNvSpPr>
          <p:nvPr>
            <p:ph type="sldNum" sz="quarter" idx="10"/>
          </p:nvPr>
        </p:nvSpPr>
        <p:spPr/>
        <p:txBody>
          <a:bodyPr/>
          <a:lstStyle/>
          <a:p>
            <a:fld id="{F372796C-A89E-4EF9-BCDE-3787CC40B824}" type="slidenum">
              <a:rPr lang="en-AU" smtClean="0"/>
              <a:t>13</a:t>
            </a:fld>
            <a:endParaRPr lang="en-AU"/>
          </a:p>
        </p:txBody>
      </p:sp>
    </p:spTree>
    <p:extLst>
      <p:ext uri="{BB962C8B-B14F-4D97-AF65-F5344CB8AC3E}">
        <p14:creationId xmlns:p14="http://schemas.microsoft.com/office/powerpoint/2010/main" val="386170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F372796C-A89E-4EF9-BCDE-3787CC40B824}" type="slidenum">
              <a:rPr lang="en-AU" smtClean="0"/>
              <a:t>15</a:t>
            </a:fld>
            <a:endParaRPr lang="en-AU"/>
          </a:p>
        </p:txBody>
      </p:sp>
    </p:spTree>
    <p:extLst>
      <p:ext uri="{BB962C8B-B14F-4D97-AF65-F5344CB8AC3E}">
        <p14:creationId xmlns:p14="http://schemas.microsoft.com/office/powerpoint/2010/main" val="157978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What does all</a:t>
            </a:r>
            <a:r>
              <a:rPr lang="en-AU" baseline="0" dirty="0" smtClean="0"/>
              <a:t> of this translate to for the guy who reports to the funding agencies?</a:t>
            </a:r>
            <a:endParaRPr lang="en-AU" dirty="0"/>
          </a:p>
        </p:txBody>
      </p:sp>
      <p:sp>
        <p:nvSpPr>
          <p:cNvPr id="4" name="Slide Number Placeholder 3"/>
          <p:cNvSpPr>
            <a:spLocks noGrp="1"/>
          </p:cNvSpPr>
          <p:nvPr>
            <p:ph type="sldNum" sz="quarter" idx="10"/>
          </p:nvPr>
        </p:nvSpPr>
        <p:spPr/>
        <p:txBody>
          <a:bodyPr/>
          <a:lstStyle/>
          <a:p>
            <a:fld id="{F372796C-A89E-4EF9-BCDE-3787CC40B824}" type="slidenum">
              <a:rPr lang="en-AU" smtClean="0"/>
              <a:t>20</a:t>
            </a:fld>
            <a:endParaRPr lang="en-AU"/>
          </a:p>
        </p:txBody>
      </p:sp>
    </p:spTree>
    <p:extLst>
      <p:ext uri="{BB962C8B-B14F-4D97-AF65-F5344CB8AC3E}">
        <p14:creationId xmlns:p14="http://schemas.microsoft.com/office/powerpoint/2010/main" val="2083324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Publication statistics.</a:t>
            </a:r>
            <a:r>
              <a:rPr lang="en-AU" baseline="0" dirty="0" smtClean="0"/>
              <a:t> </a:t>
            </a:r>
            <a:endParaRPr lang="en-AU" dirty="0"/>
          </a:p>
        </p:txBody>
      </p:sp>
      <p:sp>
        <p:nvSpPr>
          <p:cNvPr id="4" name="Slide Number Placeholder 3"/>
          <p:cNvSpPr>
            <a:spLocks noGrp="1"/>
          </p:cNvSpPr>
          <p:nvPr>
            <p:ph type="sldNum" sz="quarter" idx="10"/>
          </p:nvPr>
        </p:nvSpPr>
        <p:spPr/>
        <p:txBody>
          <a:bodyPr/>
          <a:lstStyle/>
          <a:p>
            <a:fld id="{F372796C-A89E-4EF9-BCDE-3787CC40B824}" type="slidenum">
              <a:rPr lang="en-AU" smtClean="0"/>
              <a:t>21</a:t>
            </a:fld>
            <a:endParaRPr lang="en-AU"/>
          </a:p>
        </p:txBody>
      </p:sp>
    </p:spTree>
    <p:extLst>
      <p:ext uri="{BB962C8B-B14F-4D97-AF65-F5344CB8AC3E}">
        <p14:creationId xmlns:p14="http://schemas.microsoft.com/office/powerpoint/2010/main" val="2238507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MWA’s productivity, in terms of science output in the form of publications, has accelerated significantly through the reporting period, as evidenced by the recognition of eight MWA researchers at the 2015 Thompson Reuters Citation and Innovation awards.</a:t>
            </a:r>
          </a:p>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In further recognition of the growing body of work produced by MWA researchers, the journal Publications of the Astronomical Society of Australia (PASA), produced a special library and glossy digest of MWA papers they have published. </a:t>
            </a:r>
          </a:p>
          <a:p>
            <a:endParaRPr lang="en-AU" dirty="0"/>
          </a:p>
        </p:txBody>
      </p:sp>
      <p:sp>
        <p:nvSpPr>
          <p:cNvPr id="4" name="Slide Number Placeholder 3"/>
          <p:cNvSpPr>
            <a:spLocks noGrp="1"/>
          </p:cNvSpPr>
          <p:nvPr>
            <p:ph type="sldNum" sz="quarter" idx="10"/>
          </p:nvPr>
        </p:nvSpPr>
        <p:spPr/>
        <p:txBody>
          <a:bodyPr/>
          <a:lstStyle/>
          <a:p>
            <a:fld id="{F372796C-A89E-4EF9-BCDE-3787CC40B824}" type="slidenum">
              <a:rPr lang="en-AU" smtClean="0"/>
              <a:t>22</a:t>
            </a:fld>
            <a:endParaRPr lang="en-AU"/>
          </a:p>
        </p:txBody>
      </p:sp>
    </p:spTree>
    <p:extLst>
      <p:ext uri="{BB962C8B-B14F-4D97-AF65-F5344CB8AC3E}">
        <p14:creationId xmlns:p14="http://schemas.microsoft.com/office/powerpoint/2010/main" val="1211291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Having established what we have done,</a:t>
            </a:r>
            <a:r>
              <a:rPr lang="en-AU" baseline="0" dirty="0" smtClean="0"/>
              <a:t> I have one slide to show you what we are doing right now.</a:t>
            </a:r>
            <a:endParaRPr lang="en-AU" dirty="0"/>
          </a:p>
        </p:txBody>
      </p:sp>
      <p:sp>
        <p:nvSpPr>
          <p:cNvPr id="4" name="Slide Number Placeholder 3"/>
          <p:cNvSpPr>
            <a:spLocks noGrp="1"/>
          </p:cNvSpPr>
          <p:nvPr>
            <p:ph type="sldNum" sz="quarter" idx="10"/>
          </p:nvPr>
        </p:nvSpPr>
        <p:spPr/>
        <p:txBody>
          <a:bodyPr/>
          <a:lstStyle/>
          <a:p>
            <a:fld id="{F372796C-A89E-4EF9-BCDE-3787CC40B824}" type="slidenum">
              <a:rPr lang="en-AU" smtClean="0"/>
              <a:t>23</a:t>
            </a:fld>
            <a:endParaRPr lang="en-AU"/>
          </a:p>
        </p:txBody>
      </p:sp>
    </p:spTree>
    <p:extLst>
      <p:ext uri="{BB962C8B-B14F-4D97-AF65-F5344CB8AC3E}">
        <p14:creationId xmlns:p14="http://schemas.microsoft.com/office/powerpoint/2010/main" val="494141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Having</a:t>
            </a:r>
            <a:r>
              <a:rPr lang="en-AU" baseline="0" dirty="0" smtClean="0"/>
              <a:t> </a:t>
            </a:r>
            <a:r>
              <a:rPr lang="en-AU" dirty="0" smtClean="0"/>
              <a:t>matured to the point of being a relatively stable and robust facility, we have been able</a:t>
            </a:r>
            <a:r>
              <a:rPr lang="en-AU" baseline="0" dirty="0" smtClean="0"/>
              <a:t> to</a:t>
            </a:r>
            <a:r>
              <a:rPr lang="en-AU" dirty="0" smtClean="0"/>
              <a:t> execute our core science programs very well to date. In parallel, the observing and operational systems of the MWA have been improved and augmented over time, allowing new areas of science to open up.</a:t>
            </a:r>
          </a:p>
          <a:p>
            <a:endParaRPr lang="en-AU" dirty="0" smtClean="0"/>
          </a:p>
          <a:p>
            <a:r>
              <a:rPr lang="en-AU" dirty="0" smtClean="0"/>
              <a:t>The primary direction of this new research is in multi-wavelength and multi-messenger transient science, utilising the unique</a:t>
            </a:r>
            <a:r>
              <a:rPr lang="en-AU" baseline="0" dirty="0" smtClean="0"/>
              <a:t> and </a:t>
            </a:r>
            <a:r>
              <a:rPr lang="en-AU" dirty="0" smtClean="0"/>
              <a:t>defining characteristic of the MWA that I referred</a:t>
            </a:r>
            <a:r>
              <a:rPr lang="en-AU" baseline="0" dirty="0" smtClean="0"/>
              <a:t> to a little earlier</a:t>
            </a:r>
            <a:r>
              <a:rPr lang="en-AU" dirty="0" smtClean="0"/>
              <a:t>, its extreme field of view.  These new capabilities allow the MWA to co-observe with other EM and non-EM facilities around the world and for MWA observations to be triggered for rapid response by both ground and space-based instruments.</a:t>
            </a:r>
          </a:p>
          <a:p>
            <a:r>
              <a:rPr lang="en-AU" dirty="0" smtClean="0"/>
              <a:t>The MWA has an MoU with the </a:t>
            </a:r>
            <a:r>
              <a:rPr lang="en-AU" dirty="0" smtClean="0">
                <a:solidFill>
                  <a:srgbClr val="FF0000"/>
                </a:solidFill>
              </a:rPr>
              <a:t>LIGO</a:t>
            </a:r>
            <a:r>
              <a:rPr lang="en-AU" dirty="0" smtClean="0"/>
              <a:t> collaboration to follow up on LIGO gravity wave triggers, using the MWA field of view to efficiently cover the very large LIGO error regions. The MWA is performing follow up of the first LIGO trigger event and is co-observing during the first LIGO science run.</a:t>
            </a:r>
          </a:p>
          <a:p>
            <a:r>
              <a:rPr lang="en-AU" dirty="0" smtClean="0"/>
              <a:t>The MWA is also pursuing joint operations with neutrino observatories </a:t>
            </a:r>
            <a:r>
              <a:rPr lang="en-AU" dirty="0" err="1" smtClean="0">
                <a:solidFill>
                  <a:srgbClr val="FF0000"/>
                </a:solidFill>
              </a:rPr>
              <a:t>IceCube</a:t>
            </a:r>
            <a:r>
              <a:rPr lang="en-AU" dirty="0" smtClean="0"/>
              <a:t> (Southern Hemisphere) and </a:t>
            </a:r>
            <a:r>
              <a:rPr lang="en-AU" dirty="0" smtClean="0">
                <a:solidFill>
                  <a:srgbClr val="FF0000"/>
                </a:solidFill>
              </a:rPr>
              <a:t>ANTARES</a:t>
            </a:r>
            <a:r>
              <a:rPr lang="en-AU" dirty="0" smtClean="0"/>
              <a:t> (Northern </a:t>
            </a:r>
            <a:r>
              <a:rPr lang="en-AU" dirty="0" err="1" smtClean="0"/>
              <a:t>Hemipshere</a:t>
            </a:r>
            <a:r>
              <a:rPr lang="en-AU" dirty="0" smtClean="0"/>
              <a:t>) and is completing follow up analysis of the ANTARES trigger list, leading to a first publication.  MoUs for ongoing joint operations with ANTARES and </a:t>
            </a:r>
            <a:r>
              <a:rPr lang="en-AU" dirty="0" err="1" smtClean="0"/>
              <a:t>IceCube</a:t>
            </a:r>
            <a:r>
              <a:rPr lang="en-AU" dirty="0" smtClean="0"/>
              <a:t> are in development.  The MWA field of view capability is critical to these efforts.</a:t>
            </a:r>
          </a:p>
          <a:p>
            <a:r>
              <a:rPr lang="en-AU" dirty="0" smtClean="0"/>
              <a:t>The MWA has triggered off </a:t>
            </a:r>
            <a:r>
              <a:rPr lang="en-AU" dirty="0" smtClean="0">
                <a:solidFill>
                  <a:srgbClr val="FF0000"/>
                </a:solidFill>
              </a:rPr>
              <a:t>SWIFT</a:t>
            </a:r>
            <a:r>
              <a:rPr lang="en-AU" dirty="0" smtClean="0"/>
              <a:t> gamma-ray events, resulting in a submitted publication on GRB 150424A.</a:t>
            </a:r>
          </a:p>
          <a:p>
            <a:r>
              <a:rPr lang="en-AU" dirty="0" smtClean="0"/>
              <a:t>The MWA is undertaking joint observations with the </a:t>
            </a:r>
            <a:r>
              <a:rPr lang="en-AU" dirty="0" smtClean="0">
                <a:solidFill>
                  <a:srgbClr val="FF0000"/>
                </a:solidFill>
              </a:rPr>
              <a:t>Kepler K2 </a:t>
            </a:r>
            <a:r>
              <a:rPr lang="en-AU" dirty="0" smtClean="0"/>
              <a:t>mission, </a:t>
            </a:r>
            <a:r>
              <a:rPr lang="en-AU" dirty="0" err="1" smtClean="0">
                <a:solidFill>
                  <a:srgbClr val="FF0000"/>
                </a:solidFill>
              </a:rPr>
              <a:t>SkyMapper</a:t>
            </a:r>
            <a:r>
              <a:rPr lang="en-AU" dirty="0" smtClean="0"/>
              <a:t> and the </a:t>
            </a:r>
            <a:r>
              <a:rPr lang="en-AU" dirty="0" smtClean="0">
                <a:solidFill>
                  <a:srgbClr val="FF0000"/>
                </a:solidFill>
              </a:rPr>
              <a:t>Palomar Transient Factory</a:t>
            </a:r>
            <a:r>
              <a:rPr lang="en-AU" dirty="0" smtClean="0"/>
              <a:t> (PTF), obtaining simultaneous radio/optical images on a range of fields.</a:t>
            </a:r>
          </a:p>
          <a:p>
            <a:r>
              <a:rPr lang="en-AU" dirty="0" smtClean="0"/>
              <a:t>Finally, an all-sky </a:t>
            </a:r>
            <a:r>
              <a:rPr lang="en-AU" dirty="0" smtClean="0">
                <a:solidFill>
                  <a:srgbClr val="FF0000"/>
                </a:solidFill>
              </a:rPr>
              <a:t>optical transient monitor </a:t>
            </a:r>
            <a:r>
              <a:rPr lang="en-AU" dirty="0" smtClean="0"/>
              <a:t>camera has been installed at Wooleen Station, 80 km from the MWA, for full-time dedicated optical monitoring of the fields the MWA observes.</a:t>
            </a:r>
          </a:p>
          <a:p>
            <a:r>
              <a:rPr lang="en-AU" dirty="0" smtClean="0"/>
              <a:t>These commensal, co-observational, and triggered MWA programs are clearly pathfinder activity for the SKA in Australia.  The multi-wavelength and multi-messenger approach to astrophysics is becoming increasingly important in the era of wide field telescopes, new international </a:t>
            </a:r>
            <a:r>
              <a:rPr lang="en-AU" dirty="0" err="1" smtClean="0"/>
              <a:t>astro</a:t>
            </a:r>
            <a:r>
              <a:rPr lang="en-AU" dirty="0" smtClean="0"/>
              <a:t>-particle facilities, and the maturity of gravitational wave astronomy.  A number of these facilities will come into existence at the same time as the SKA and the MWA is leading the way in terms of interfacing to these diverse and different communities now.</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F372796C-A89E-4EF9-BCDE-3787CC40B824}" type="slidenum">
              <a:rPr lang="en-AU" smtClean="0"/>
              <a:t>24</a:t>
            </a:fld>
            <a:endParaRPr lang="en-AU"/>
          </a:p>
        </p:txBody>
      </p:sp>
    </p:spTree>
    <p:extLst>
      <p:ext uri="{BB962C8B-B14F-4D97-AF65-F5344CB8AC3E}">
        <p14:creationId xmlns:p14="http://schemas.microsoft.com/office/powerpoint/2010/main" val="2229798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Aperture</a:t>
            </a:r>
            <a:r>
              <a:rPr lang="en-US" sz="1200" kern="1200" baseline="0" dirty="0" smtClean="0">
                <a:solidFill>
                  <a:schemeClr val="tx1"/>
                </a:solidFill>
                <a:effectLst/>
                <a:latin typeface="+mn-lt"/>
                <a:ea typeface="+mn-ea"/>
                <a:cs typeface="+mn-cs"/>
              </a:rPr>
              <a:t> Array Verification System 1 </a:t>
            </a:r>
            <a:r>
              <a:rPr lang="en-US" sz="1200" kern="1200" dirty="0" smtClean="0">
                <a:solidFill>
                  <a:schemeClr val="tx1"/>
                </a:solidFill>
                <a:effectLst/>
                <a:latin typeface="+mn-lt"/>
                <a:ea typeface="+mn-ea"/>
                <a:cs typeface="+mn-cs"/>
              </a:rPr>
              <a:t>will be built by the AADC Consortium as the principal test and verification platform for the LFAA. The</a:t>
            </a:r>
            <a:r>
              <a:rPr lang="en-US" sz="1200" kern="1200" baseline="0" dirty="0" smtClean="0">
                <a:solidFill>
                  <a:schemeClr val="tx1"/>
                </a:solidFill>
                <a:effectLst/>
                <a:latin typeface="+mn-lt"/>
                <a:ea typeface="+mn-ea"/>
                <a:cs typeface="+mn-cs"/>
              </a:rPr>
              <a:t> system will allow the consortium to critically evaluate designs and procedures at the SKA1_LOW site. It will enable the group to advance the TRL of key technologies and components; and to test, refine and support the system specifications in the lead up to CDR.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AAVS</a:t>
            </a:r>
            <a:r>
              <a:rPr lang="en-US" sz="1200" kern="1200" baseline="0" dirty="0" smtClean="0">
                <a:solidFill>
                  <a:schemeClr val="tx1"/>
                </a:solidFill>
                <a:effectLst/>
                <a:latin typeface="+mn-lt"/>
                <a:ea typeface="+mn-ea"/>
                <a:cs typeface="+mn-cs"/>
              </a:rPr>
              <a:t> will be constructed under an MRO site license held by Curtin University and will be hosted by the MWA. The system will rely heavily on MWA infrastructure, facilities and procedures and as such it had to be formally endorsed by the MWA Consortium Board. </a:t>
            </a:r>
          </a:p>
          <a:p>
            <a:endParaRPr lang="en-US" sz="1200" kern="1200" baseline="0" dirty="0" smtClean="0">
              <a:solidFill>
                <a:schemeClr val="tx1"/>
              </a:solidFill>
              <a:effectLst/>
              <a:latin typeface="+mn-lt"/>
              <a:ea typeface="+mn-ea"/>
              <a:cs typeface="+mn-cs"/>
            </a:endParaRPr>
          </a:p>
          <a:p>
            <a:r>
              <a:rPr lang="en-AU" dirty="0" smtClean="0"/>
              <a:t>Design review completed in ASTRON in early</a:t>
            </a:r>
            <a:r>
              <a:rPr lang="en-AU" baseline="0" dirty="0" smtClean="0"/>
              <a:t> October.</a:t>
            </a:r>
          </a:p>
          <a:p>
            <a:endParaRPr lang="en-AU" baseline="0" dirty="0" smtClean="0"/>
          </a:p>
          <a:p>
            <a:r>
              <a:rPr lang="en-AU" baseline="0" dirty="0" smtClean="0"/>
              <a:t>Progress on site in anticipation of an antenna deployment from QTR2 2016.  </a:t>
            </a:r>
            <a:endParaRPr lang="en-AU" dirty="0"/>
          </a:p>
        </p:txBody>
      </p:sp>
      <p:sp>
        <p:nvSpPr>
          <p:cNvPr id="4" name="Slide Number Placeholder 3"/>
          <p:cNvSpPr>
            <a:spLocks noGrp="1"/>
          </p:cNvSpPr>
          <p:nvPr>
            <p:ph type="sldNum" sz="quarter" idx="10"/>
          </p:nvPr>
        </p:nvSpPr>
        <p:spPr/>
        <p:txBody>
          <a:bodyPr/>
          <a:lstStyle/>
          <a:p>
            <a:fld id="{F372796C-A89E-4EF9-BCDE-3787CC40B824}" type="slidenum">
              <a:rPr lang="en-AU" smtClean="0"/>
              <a:t>31</a:t>
            </a:fld>
            <a:endParaRPr lang="en-AU"/>
          </a:p>
        </p:txBody>
      </p:sp>
    </p:spTree>
    <p:extLst>
      <p:ext uri="{BB962C8B-B14F-4D97-AF65-F5344CB8AC3E}">
        <p14:creationId xmlns:p14="http://schemas.microsoft.com/office/powerpoint/2010/main" val="2880561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Boring way</a:t>
            </a:r>
            <a:r>
              <a:rPr lang="en-AU" baseline="0" dirty="0" smtClean="0"/>
              <a:t> to describe the MWA</a:t>
            </a:r>
            <a:endParaRPr lang="en-AU" dirty="0"/>
          </a:p>
        </p:txBody>
      </p:sp>
      <p:sp>
        <p:nvSpPr>
          <p:cNvPr id="4" name="Slide Number Placeholder 3"/>
          <p:cNvSpPr>
            <a:spLocks noGrp="1"/>
          </p:cNvSpPr>
          <p:nvPr>
            <p:ph type="sldNum" sz="quarter" idx="10"/>
          </p:nvPr>
        </p:nvSpPr>
        <p:spPr/>
        <p:txBody>
          <a:bodyPr/>
          <a:lstStyle/>
          <a:p>
            <a:fld id="{F372796C-A89E-4EF9-BCDE-3787CC40B824}" type="slidenum">
              <a:rPr lang="en-AU" smtClean="0"/>
              <a:t>3</a:t>
            </a:fld>
            <a:endParaRPr lang="en-AU"/>
          </a:p>
        </p:txBody>
      </p:sp>
    </p:spTree>
    <p:extLst>
      <p:ext uri="{BB962C8B-B14F-4D97-AF65-F5344CB8AC3E}">
        <p14:creationId xmlns:p14="http://schemas.microsoft.com/office/powerpoint/2010/main" val="13459478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The AAVS0.5 system was deployed and commissioned by the AADC Consortium under the MWA ‘external</a:t>
            </a:r>
            <a:r>
              <a:rPr lang="en-AU" sz="1200" kern="1200" baseline="0" dirty="0" smtClean="0">
                <a:solidFill>
                  <a:schemeClr val="tx1"/>
                </a:solidFill>
                <a:effectLst/>
                <a:latin typeface="+mn-lt"/>
                <a:ea typeface="+mn-ea"/>
                <a:cs typeface="+mn-cs"/>
              </a:rPr>
              <a:t> instruments policy’ </a:t>
            </a:r>
            <a:r>
              <a:rPr lang="en-AU" sz="1200" kern="1200" dirty="0" smtClean="0">
                <a:solidFill>
                  <a:schemeClr val="tx1"/>
                </a:solidFill>
                <a:effectLst/>
                <a:latin typeface="+mn-lt"/>
                <a:ea typeface="+mn-ea"/>
                <a:cs typeface="+mn-cs"/>
              </a:rPr>
              <a:t>late in CY2012. </a:t>
            </a:r>
          </a:p>
          <a:p>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AAVS0.5 is a 16-element array employing an early version of the log-periodic SKA_LOW</a:t>
            </a:r>
            <a:r>
              <a:rPr lang="en-AU" sz="1200" kern="1200" baseline="0" dirty="0" smtClean="0">
                <a:solidFill>
                  <a:schemeClr val="tx1"/>
                </a:solidFill>
                <a:effectLst/>
                <a:latin typeface="+mn-lt"/>
                <a:ea typeface="+mn-ea"/>
                <a:cs typeface="+mn-cs"/>
              </a:rPr>
              <a:t> antenna developed by Cambridge University. The installation is a The intent of the system was to inform the development of AAVS1</a:t>
            </a:r>
            <a:r>
              <a:rPr lang="en-AU" sz="1200" kern="1200" dirty="0" smtClean="0">
                <a:solidFill>
                  <a:schemeClr val="tx1"/>
                </a:solidFill>
                <a:effectLst/>
                <a:latin typeface="+mn-lt"/>
                <a:ea typeface="+mn-ea"/>
                <a:cs typeface="+mn-cs"/>
              </a:rPr>
              <a:t> and the early identification</a:t>
            </a:r>
            <a:r>
              <a:rPr lang="en-AU" sz="1200" kern="1200" baseline="0" dirty="0" smtClean="0">
                <a:solidFill>
                  <a:schemeClr val="tx1"/>
                </a:solidFill>
                <a:effectLst/>
                <a:latin typeface="+mn-lt"/>
                <a:ea typeface="+mn-ea"/>
                <a:cs typeface="+mn-cs"/>
              </a:rPr>
              <a:t> of critical system design issues.</a:t>
            </a:r>
          </a:p>
          <a:p>
            <a:endParaRPr lang="en-AU" sz="1200" kern="1200" baseline="0" dirty="0" smtClean="0">
              <a:solidFill>
                <a:schemeClr val="tx1"/>
              </a:solidFill>
              <a:effectLst/>
              <a:latin typeface="+mn-lt"/>
              <a:ea typeface="+mn-ea"/>
              <a:cs typeface="+mn-cs"/>
            </a:endParaRPr>
          </a:p>
          <a:p>
            <a:r>
              <a:rPr lang="en-AU" sz="1200" kern="1200" baseline="0" dirty="0" smtClean="0">
                <a:solidFill>
                  <a:schemeClr val="tx1"/>
                </a:solidFill>
                <a:effectLst/>
                <a:latin typeface="+mn-lt"/>
                <a:ea typeface="+mn-ea"/>
                <a:cs typeface="+mn-cs"/>
              </a:rPr>
              <a:t>Utilising the MWA signal path, AAVS0.5  can be operated in a stand-alone mode or correlated with the MWA. Co-location and integration with the MWA has facilitated a regime of metrology and astronomical testing and verification that would not be possible if the AAVS0.5 were not located with a large, well characterised radio interferometer.</a:t>
            </a:r>
          </a:p>
          <a:p>
            <a:endParaRPr lang="en-AU" sz="1200" kern="1200" baseline="0" dirty="0" smtClean="0">
              <a:solidFill>
                <a:schemeClr val="tx1"/>
              </a:solidFill>
              <a:effectLst/>
              <a:latin typeface="+mn-lt"/>
              <a:ea typeface="+mn-ea"/>
              <a:cs typeface="+mn-cs"/>
            </a:endParaRPr>
          </a:p>
          <a:p>
            <a:r>
              <a:rPr lang="en-AU" sz="1200" kern="1200" baseline="0" dirty="0" smtClean="0">
                <a:solidFill>
                  <a:schemeClr val="tx1"/>
                </a:solidFill>
                <a:effectLst/>
                <a:latin typeface="+mn-lt"/>
                <a:ea typeface="+mn-ea"/>
                <a:cs typeface="+mn-cs"/>
              </a:rPr>
              <a:t>AAVS0.5 has been very successful in terms of its objectives and continues to provide valuable data on component and system performance in the MRO environment in the lead up to the deployment of AAVS1.</a:t>
            </a:r>
            <a:endParaRPr lang="en-AU" dirty="0"/>
          </a:p>
        </p:txBody>
      </p:sp>
      <p:sp>
        <p:nvSpPr>
          <p:cNvPr id="4" name="Slide Number Placeholder 3"/>
          <p:cNvSpPr>
            <a:spLocks noGrp="1"/>
          </p:cNvSpPr>
          <p:nvPr>
            <p:ph type="sldNum" sz="quarter" idx="10"/>
          </p:nvPr>
        </p:nvSpPr>
        <p:spPr/>
        <p:txBody>
          <a:bodyPr/>
          <a:lstStyle/>
          <a:p>
            <a:fld id="{F372796C-A89E-4EF9-BCDE-3787CC40B824}" type="slidenum">
              <a:rPr lang="en-AU" smtClean="0"/>
              <a:t>32</a:t>
            </a:fld>
            <a:endParaRPr lang="en-AU"/>
          </a:p>
        </p:txBody>
      </p:sp>
    </p:spTree>
    <p:extLst>
      <p:ext uri="{BB962C8B-B14F-4D97-AF65-F5344CB8AC3E}">
        <p14:creationId xmlns:p14="http://schemas.microsoft.com/office/powerpoint/2010/main" val="24536027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Earlier</a:t>
            </a:r>
            <a:r>
              <a:rPr lang="en-US" sz="1200" kern="1200" baseline="0" dirty="0" smtClean="0">
                <a:solidFill>
                  <a:schemeClr val="tx1"/>
                </a:solidFill>
                <a:effectLst/>
                <a:latin typeface="+mn-lt"/>
                <a:ea typeface="+mn-ea"/>
                <a:cs typeface="+mn-cs"/>
              </a:rPr>
              <a:t> in the week, as part of his ALMA lessons learned, Robert Laing reminded us that often the science objective that informs the design of an instrument does not turn out to be its defining capability. </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has also proven true through the early-science phase</a:t>
            </a:r>
            <a:r>
              <a:rPr lang="en-US" sz="1200" kern="1200" baseline="0" dirty="0" smtClean="0">
                <a:solidFill>
                  <a:schemeClr val="tx1"/>
                </a:solidFill>
                <a:effectLst/>
                <a:latin typeface="+mn-lt"/>
                <a:ea typeface="+mn-ea"/>
                <a:cs typeface="+mn-cs"/>
              </a:rPr>
              <a:t> of </a:t>
            </a:r>
            <a:r>
              <a:rPr lang="en-US" sz="1200" kern="1200" dirty="0" smtClean="0">
                <a:solidFill>
                  <a:schemeClr val="tx1"/>
                </a:solidFill>
                <a:effectLst/>
                <a:latin typeface="+mn-lt"/>
                <a:ea typeface="+mn-ea"/>
                <a:cs typeface="+mn-cs"/>
              </a:rPr>
              <a:t>MWA operations.</a:t>
            </a:r>
            <a:r>
              <a:rPr lang="en-US" sz="1200" kern="1200" baseline="0" dirty="0" smtClean="0">
                <a:solidFill>
                  <a:schemeClr val="tx1"/>
                </a:solidFill>
                <a:effectLst/>
                <a:latin typeface="+mn-lt"/>
                <a:ea typeface="+mn-ea"/>
                <a:cs typeface="+mn-cs"/>
              </a:rPr>
              <a:t> While our two biggest science programs, </a:t>
            </a:r>
            <a:r>
              <a:rPr lang="en-US" sz="1200" kern="1200" baseline="0" dirty="0" err="1" smtClean="0">
                <a:solidFill>
                  <a:schemeClr val="tx1"/>
                </a:solidFill>
                <a:effectLst/>
                <a:latin typeface="+mn-lt"/>
                <a:ea typeface="+mn-ea"/>
                <a:cs typeface="+mn-cs"/>
              </a:rPr>
              <a:t>EoR</a:t>
            </a:r>
            <a:r>
              <a:rPr lang="en-US" sz="1200" kern="1200" baseline="0" dirty="0" smtClean="0">
                <a:solidFill>
                  <a:schemeClr val="tx1"/>
                </a:solidFill>
                <a:effectLst/>
                <a:latin typeface="+mn-lt"/>
                <a:ea typeface="+mn-ea"/>
                <a:cs typeface="+mn-cs"/>
              </a:rPr>
              <a:t> and GLEAM wrestle with the myriad challenges of processing the vast quantities of data our most impactful result to date was produced by a </a:t>
            </a:r>
            <a:r>
              <a:rPr lang="en-US" sz="1200" kern="1200" dirty="0" smtClean="0">
                <a:solidFill>
                  <a:schemeClr val="tx1"/>
                </a:solidFill>
                <a:effectLst/>
                <a:latin typeface="+mn-lt"/>
                <a:ea typeface="+mn-ea"/>
                <a:cs typeface="+mn-cs"/>
              </a:rPr>
              <a:t>University of Sydney undergraduate student, Cleo </a:t>
            </a:r>
            <a:r>
              <a:rPr lang="en-US" sz="1200" kern="1200" dirty="0" err="1" smtClean="0">
                <a:solidFill>
                  <a:schemeClr val="tx1"/>
                </a:solidFill>
                <a:effectLst/>
                <a:latin typeface="+mn-lt"/>
                <a:ea typeface="+mn-ea"/>
                <a:cs typeface="+mn-cs"/>
              </a:rPr>
              <a:t>Loi</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In the process of trying to better understand the effects of the ionosphere on an experiment led by her supervisor, Cleo </a:t>
            </a:r>
            <a:r>
              <a:rPr lang="en-US" sz="1200" kern="1200" dirty="0" smtClean="0">
                <a:solidFill>
                  <a:schemeClr val="tx1"/>
                </a:solidFill>
                <a:effectLst/>
                <a:latin typeface="+mn-lt"/>
                <a:ea typeface="+mn-ea"/>
                <a:cs typeface="+mn-cs"/>
              </a:rPr>
              <a:t>was able detect and image ‘plasma tubes’ in the magnetosphere surrounding the Earth confirming the existence of the structures it</a:t>
            </a:r>
            <a:r>
              <a:rPr lang="en-US" sz="1200" kern="1200" baseline="0" dirty="0" smtClean="0">
                <a:solidFill>
                  <a:schemeClr val="tx1"/>
                </a:solidFill>
                <a:effectLst/>
                <a:latin typeface="+mn-lt"/>
                <a:ea typeface="+mn-ea"/>
                <a:cs typeface="+mn-cs"/>
              </a:rPr>
              <a:t> ha</a:t>
            </a:r>
            <a:r>
              <a:rPr lang="en-US" sz="1200" kern="1200" dirty="0" smtClean="0">
                <a:solidFill>
                  <a:schemeClr val="tx1"/>
                </a:solidFill>
                <a:effectLst/>
                <a:latin typeface="+mn-lt"/>
                <a:ea typeface="+mn-ea"/>
                <a:cs typeface="+mn-cs"/>
              </a:rPr>
              <a:t>d been theorized ‘must exist’ for more than 60-years. </a:t>
            </a:r>
          </a:p>
          <a:p>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Rather than utilizing the MWA’s 128-tiles all together Cleo split them into two halves, east and west, and used the two-halves—like a pair of human eyes—to allow the MWA ‘see’ in 3D. This technique allowed Cleo to view the ionosphere above the MWA with unprecedented precision, and to directly image structures within it for the first time.</a:t>
            </a: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Cleo’s result is an example of how radio-astronomy can have real-world benefits. Structures in the ionosphere create unwanted signal distortions that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affect a variety of terrestrial and spaced based technologies. Cleo’s work is a definitive example of how radio-astronomy can contribute to our understanding and management of these issues.</a:t>
            </a:r>
          </a:p>
          <a:p>
            <a:endParaRPr lang="en-US"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The worldwide attention gleaned Cleo’s result underscores the scientific potential of the MWA and instruments like it in the hands of innovative researchers. The continuous development of novel data analysis techniques like those employed by Cleo will ensure that the MWA data archive continues to support, and remain relevant to the low-frequency radio-astronomy community until SKA_LOW is realised.</a:t>
            </a:r>
          </a:p>
          <a:p>
            <a:endParaRPr lang="en-AU"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72796C-A89E-4EF9-BCDE-3787CC40B824}" type="slidenum">
              <a:rPr lang="en-AU" smtClean="0"/>
              <a:t>33</a:t>
            </a:fld>
            <a:endParaRPr lang="en-AU"/>
          </a:p>
        </p:txBody>
      </p:sp>
    </p:spTree>
    <p:extLst>
      <p:ext uri="{BB962C8B-B14F-4D97-AF65-F5344CB8AC3E}">
        <p14:creationId xmlns:p14="http://schemas.microsoft.com/office/powerpoint/2010/main" val="3032148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Better way to describe the MWA</a:t>
            </a:r>
            <a:endParaRPr lang="en-AU" dirty="0"/>
          </a:p>
        </p:txBody>
      </p:sp>
      <p:sp>
        <p:nvSpPr>
          <p:cNvPr id="4" name="Slide Number Placeholder 3"/>
          <p:cNvSpPr>
            <a:spLocks noGrp="1"/>
          </p:cNvSpPr>
          <p:nvPr>
            <p:ph type="sldNum" sz="quarter" idx="10"/>
          </p:nvPr>
        </p:nvSpPr>
        <p:spPr/>
        <p:txBody>
          <a:bodyPr/>
          <a:lstStyle/>
          <a:p>
            <a:fld id="{F372796C-A89E-4EF9-BCDE-3787CC40B824}" type="slidenum">
              <a:rPr lang="en-AU" smtClean="0"/>
              <a:t>4</a:t>
            </a:fld>
            <a:endParaRPr lang="en-AU"/>
          </a:p>
        </p:txBody>
      </p:sp>
    </p:spTree>
    <p:extLst>
      <p:ext uri="{BB962C8B-B14F-4D97-AF65-F5344CB8AC3E}">
        <p14:creationId xmlns:p14="http://schemas.microsoft.com/office/powerpoint/2010/main" val="4112151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Best way to describe</a:t>
            </a:r>
            <a:r>
              <a:rPr lang="en-AU" baseline="0" dirty="0" smtClean="0"/>
              <a:t> the MWA (including next 6 slides)</a:t>
            </a:r>
          </a:p>
          <a:p>
            <a:r>
              <a:rPr lang="en-AU" baseline="0" dirty="0" smtClean="0"/>
              <a:t>Refer to DG’s comments on the observatory boundary. Quality controlled, standardised and curated data products. Value-added ‘science’ software and tools are the responsibility of the science teams.</a:t>
            </a:r>
          </a:p>
          <a:p>
            <a:r>
              <a:rPr lang="en-AU" baseline="0" dirty="0" smtClean="0"/>
              <a:t>MWA Project = Take, store and serve data.</a:t>
            </a:r>
          </a:p>
          <a:p>
            <a:r>
              <a:rPr lang="en-AU" baseline="0" dirty="0" smtClean="0"/>
              <a:t>MWA Collaboration = science outputs.</a:t>
            </a:r>
            <a:endParaRPr lang="en-AU" dirty="0"/>
          </a:p>
        </p:txBody>
      </p:sp>
      <p:sp>
        <p:nvSpPr>
          <p:cNvPr id="4" name="Slide Number Placeholder 3"/>
          <p:cNvSpPr>
            <a:spLocks noGrp="1"/>
          </p:cNvSpPr>
          <p:nvPr>
            <p:ph type="sldNum" sz="quarter" idx="10"/>
          </p:nvPr>
        </p:nvSpPr>
        <p:spPr/>
        <p:txBody>
          <a:bodyPr/>
          <a:lstStyle/>
          <a:p>
            <a:fld id="{F372796C-A89E-4EF9-BCDE-3787CC40B824}" type="slidenum">
              <a:rPr lang="en-AU" smtClean="0"/>
              <a:t>5</a:t>
            </a:fld>
            <a:endParaRPr lang="en-AU"/>
          </a:p>
        </p:txBody>
      </p:sp>
    </p:spTree>
    <p:extLst>
      <p:ext uri="{BB962C8B-B14F-4D97-AF65-F5344CB8AC3E}">
        <p14:creationId xmlns:p14="http://schemas.microsoft.com/office/powerpoint/2010/main" val="2449293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16 dual polarisation</a:t>
            </a:r>
            <a:r>
              <a:rPr lang="en-AU" baseline="0" dirty="0" smtClean="0"/>
              <a:t> antennas arranged in a regular 4 x 4 grid, supported by an analogue </a:t>
            </a:r>
            <a:r>
              <a:rPr lang="en-AU" baseline="0" dirty="0" err="1" smtClean="0"/>
              <a:t>Beamformer</a:t>
            </a:r>
            <a:r>
              <a:rPr lang="en-AU" baseline="0" dirty="0" smtClean="0"/>
              <a:t> that uses physical delay lines to ‘steer’ the tile-beam. Two polarisations of analogue beam-formed RF signal are transmitted over copper coaxial cable to in-field receiver electronics. There are 128 tiles deployed and operating in MWA’s current configuration.  </a:t>
            </a:r>
            <a:endParaRPr lang="en-AU" dirty="0"/>
          </a:p>
        </p:txBody>
      </p:sp>
      <p:sp>
        <p:nvSpPr>
          <p:cNvPr id="4" name="Slide Number Placeholder 3"/>
          <p:cNvSpPr>
            <a:spLocks noGrp="1"/>
          </p:cNvSpPr>
          <p:nvPr>
            <p:ph type="sldNum" sz="quarter" idx="10"/>
          </p:nvPr>
        </p:nvSpPr>
        <p:spPr/>
        <p:txBody>
          <a:bodyPr/>
          <a:lstStyle/>
          <a:p>
            <a:fld id="{F372796C-A89E-4EF9-BCDE-3787CC40B824}" type="slidenum">
              <a:rPr lang="en-AU" smtClean="0"/>
              <a:t>6</a:t>
            </a:fld>
            <a:endParaRPr lang="en-AU"/>
          </a:p>
        </p:txBody>
      </p:sp>
    </p:spTree>
    <p:extLst>
      <p:ext uri="{BB962C8B-B14F-4D97-AF65-F5344CB8AC3E}">
        <p14:creationId xmlns:p14="http://schemas.microsoft.com/office/powerpoint/2010/main" val="1532083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 dual-polarisation</a:t>
            </a:r>
            <a:r>
              <a:rPr lang="en-AU" baseline="0" dirty="0" smtClean="0"/>
              <a:t> analogue RF tile-beam signals from eight tiles are routed to each ‘receiver’ node in the field. The Receiver first digitises all 16 signals, 8x and 8y, then digitally filters each digital signal into 256 coarse frequency bins—each bin representing 1.28MHz of bandwidth. 24 coarse frequency channels, constituting a total instantaneous bandwidth of 30.72MHz, are then sent via optical-fibre to the MRO Central Building for further processing.    </a:t>
            </a:r>
            <a:endParaRPr lang="en-AU" dirty="0"/>
          </a:p>
        </p:txBody>
      </p:sp>
      <p:sp>
        <p:nvSpPr>
          <p:cNvPr id="4" name="Slide Number Placeholder 3"/>
          <p:cNvSpPr>
            <a:spLocks noGrp="1"/>
          </p:cNvSpPr>
          <p:nvPr>
            <p:ph type="sldNum" sz="quarter" idx="10"/>
          </p:nvPr>
        </p:nvSpPr>
        <p:spPr/>
        <p:txBody>
          <a:bodyPr/>
          <a:lstStyle/>
          <a:p>
            <a:fld id="{F372796C-A89E-4EF9-BCDE-3787CC40B824}" type="slidenum">
              <a:rPr lang="en-AU" smtClean="0"/>
              <a:t>7</a:t>
            </a:fld>
            <a:endParaRPr lang="en-AU"/>
          </a:p>
        </p:txBody>
      </p:sp>
    </p:spTree>
    <p:extLst>
      <p:ext uri="{BB962C8B-B14F-4D97-AF65-F5344CB8AC3E}">
        <p14:creationId xmlns:p14="http://schemas.microsoft.com/office/powerpoint/2010/main" val="2592562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a:t>
            </a:r>
            <a:r>
              <a:rPr lang="en-AU" baseline="0" dirty="0" smtClean="0"/>
              <a:t> MRO central building houses the MWA correlator which is a hybrid FPGA/GPU FX-system. Each 1.28MHz coarse channel from the receivers is further divided into 128 10kHz fine frequency channels. Each 10kHz fine channel from each of the 128-tiles is then cross-multiplied with the same 10 kHz channel from every other tile to give 8128 independent ‘visibilities’. These visibility sets are transmitted off site for archiving and science processing.    </a:t>
            </a:r>
            <a:endParaRPr lang="en-AU" dirty="0"/>
          </a:p>
        </p:txBody>
      </p:sp>
      <p:sp>
        <p:nvSpPr>
          <p:cNvPr id="4" name="Slide Number Placeholder 3"/>
          <p:cNvSpPr>
            <a:spLocks noGrp="1"/>
          </p:cNvSpPr>
          <p:nvPr>
            <p:ph type="sldNum" sz="quarter" idx="10"/>
          </p:nvPr>
        </p:nvSpPr>
        <p:spPr/>
        <p:txBody>
          <a:bodyPr/>
          <a:lstStyle/>
          <a:p>
            <a:fld id="{F372796C-A89E-4EF9-BCDE-3787CC40B824}" type="slidenum">
              <a:rPr lang="en-AU" smtClean="0"/>
              <a:t>8</a:t>
            </a:fld>
            <a:endParaRPr lang="en-AU"/>
          </a:p>
        </p:txBody>
      </p:sp>
    </p:spTree>
    <p:extLst>
      <p:ext uri="{BB962C8B-B14F-4D97-AF65-F5344CB8AC3E}">
        <p14:creationId xmlns:p14="http://schemas.microsoft.com/office/powerpoint/2010/main" val="2194810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MWA currently has utilises</a:t>
            </a:r>
            <a:r>
              <a:rPr lang="en-AU" baseline="0" dirty="0" smtClean="0"/>
              <a:t> a dedicated 10gigabit </a:t>
            </a:r>
            <a:r>
              <a:rPr lang="en-AU" baseline="0" dirty="0" err="1" smtClean="0"/>
              <a:t>ps</a:t>
            </a:r>
            <a:r>
              <a:rPr lang="en-AU" baseline="0" dirty="0" smtClean="0"/>
              <a:t> link from the MRO to the Pawsey Centre leveraging infrastructure provided by CSIRO and AARNET. Working with industry and community partners we hope soon to have a 100Gb link established to support development and eventually a transition to, an offsite correlator. </a:t>
            </a:r>
            <a:endParaRPr lang="en-AU" dirty="0"/>
          </a:p>
        </p:txBody>
      </p:sp>
      <p:sp>
        <p:nvSpPr>
          <p:cNvPr id="4" name="Slide Number Placeholder 3"/>
          <p:cNvSpPr>
            <a:spLocks noGrp="1"/>
          </p:cNvSpPr>
          <p:nvPr>
            <p:ph type="sldNum" sz="quarter" idx="10"/>
          </p:nvPr>
        </p:nvSpPr>
        <p:spPr/>
        <p:txBody>
          <a:bodyPr/>
          <a:lstStyle/>
          <a:p>
            <a:fld id="{F372796C-A89E-4EF9-BCDE-3787CC40B824}" type="slidenum">
              <a:rPr lang="en-AU" smtClean="0"/>
              <a:t>9</a:t>
            </a:fld>
            <a:endParaRPr lang="en-AU"/>
          </a:p>
        </p:txBody>
      </p:sp>
    </p:spTree>
    <p:extLst>
      <p:ext uri="{BB962C8B-B14F-4D97-AF65-F5344CB8AC3E}">
        <p14:creationId xmlns:p14="http://schemas.microsoft.com/office/powerpoint/2010/main" val="1616586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 Pawsey Centre</a:t>
            </a:r>
            <a:r>
              <a:rPr lang="en-AU" baseline="0" dirty="0" smtClean="0"/>
              <a:t> currently houses the MWA data archive and operates a number of supercomputers that the MWA Science teams utilise for processing their data.</a:t>
            </a:r>
          </a:p>
          <a:p>
            <a:r>
              <a:rPr lang="en-AU" baseline="0" dirty="0" smtClean="0"/>
              <a:t>What does all that translate to in terms of the MWA’s science utility. By far, the MWA’s uniquely defining characteristic is…</a:t>
            </a:r>
            <a:endParaRPr lang="en-AU" dirty="0"/>
          </a:p>
        </p:txBody>
      </p:sp>
      <p:sp>
        <p:nvSpPr>
          <p:cNvPr id="4" name="Slide Number Placeholder 3"/>
          <p:cNvSpPr>
            <a:spLocks noGrp="1"/>
          </p:cNvSpPr>
          <p:nvPr>
            <p:ph type="sldNum" sz="quarter" idx="10"/>
          </p:nvPr>
        </p:nvSpPr>
        <p:spPr/>
        <p:txBody>
          <a:bodyPr/>
          <a:lstStyle/>
          <a:p>
            <a:fld id="{F372796C-A89E-4EF9-BCDE-3787CC40B824}" type="slidenum">
              <a:rPr lang="en-AU" smtClean="0"/>
              <a:t>10</a:t>
            </a:fld>
            <a:endParaRPr lang="en-AU"/>
          </a:p>
        </p:txBody>
      </p:sp>
    </p:spTree>
    <p:extLst>
      <p:ext uri="{BB962C8B-B14F-4D97-AF65-F5344CB8AC3E}">
        <p14:creationId xmlns:p14="http://schemas.microsoft.com/office/powerpoint/2010/main" val="2886606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559B5CD-97EE-454D-9E9F-7CF7580FE560}" type="slidenum">
              <a:rPr lang="en-AU" smtClean="0"/>
              <a:t>‹#›</a:t>
            </a:fld>
            <a:endParaRPr lang="en-AU" dirty="0"/>
          </a:p>
        </p:txBody>
      </p:sp>
    </p:spTree>
    <p:extLst>
      <p:ext uri="{BB962C8B-B14F-4D97-AF65-F5344CB8AC3E}">
        <p14:creationId xmlns:p14="http://schemas.microsoft.com/office/powerpoint/2010/main" val="3164844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559B5CD-97EE-454D-9E9F-7CF7580FE560}" type="slidenum">
              <a:rPr lang="en-AU" smtClean="0"/>
              <a:t>‹#›</a:t>
            </a:fld>
            <a:endParaRPr lang="en-AU"/>
          </a:p>
        </p:txBody>
      </p:sp>
    </p:spTree>
    <p:extLst>
      <p:ext uri="{BB962C8B-B14F-4D97-AF65-F5344CB8AC3E}">
        <p14:creationId xmlns:p14="http://schemas.microsoft.com/office/powerpoint/2010/main" val="2613159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559B5CD-97EE-454D-9E9F-7CF7580FE560}" type="slidenum">
              <a:rPr lang="en-AU" smtClean="0"/>
              <a:t>‹#›</a:t>
            </a:fld>
            <a:endParaRPr lang="en-AU"/>
          </a:p>
        </p:txBody>
      </p:sp>
    </p:spTree>
    <p:extLst>
      <p:ext uri="{BB962C8B-B14F-4D97-AF65-F5344CB8AC3E}">
        <p14:creationId xmlns:p14="http://schemas.microsoft.com/office/powerpoint/2010/main" val="2778696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6" name="Title 1"/>
          <p:cNvSpPr>
            <a:spLocks noGrp="1"/>
          </p:cNvSpPr>
          <p:nvPr>
            <p:ph type="title"/>
          </p:nvPr>
        </p:nvSpPr>
        <p:spPr>
          <a:xfrm>
            <a:off x="1260000" y="540000"/>
            <a:ext cx="7807800" cy="1080000"/>
          </a:xfrm>
        </p:spPr>
        <p:txBody>
          <a:bodyPr wrap="square"/>
          <a:lstStyle>
            <a:lvl1pPr>
              <a:defRPr>
                <a:solidFill>
                  <a:srgbClr val="000000"/>
                </a:solidFill>
              </a:defRPr>
            </a:lvl1pPr>
          </a:lstStyle>
          <a:p>
            <a:r>
              <a:rPr lang="en-AU" dirty="0" smtClean="0"/>
              <a:t>Click to edit Master title style</a:t>
            </a:r>
            <a:endParaRPr lang="en-US" dirty="0"/>
          </a:p>
        </p:txBody>
      </p:sp>
      <p:sp>
        <p:nvSpPr>
          <p:cNvPr id="9" name="Text Placeholder 7"/>
          <p:cNvSpPr>
            <a:spLocks noGrp="1"/>
          </p:cNvSpPr>
          <p:nvPr>
            <p:ph type="body" sz="quarter" idx="13"/>
          </p:nvPr>
        </p:nvSpPr>
        <p:spPr>
          <a:xfrm>
            <a:off x="1260000" y="1552575"/>
            <a:ext cx="7807800" cy="285750"/>
          </a:xfrm>
        </p:spPr>
        <p:txBody>
          <a:bodyPr/>
          <a:lstStyle>
            <a:lvl1pPr>
              <a:defRPr sz="1400" b="1" cap="all">
                <a:solidFill>
                  <a:srgbClr val="CD0920"/>
                </a:solidFill>
              </a:defRPr>
            </a:lvl1pPr>
          </a:lstStyle>
          <a:p>
            <a:pPr lvl="0"/>
            <a:r>
              <a:rPr lang="en-AU" dirty="0" smtClean="0"/>
              <a:t>Click to edit Master text styles</a:t>
            </a:r>
          </a:p>
        </p:txBody>
      </p:sp>
      <p:sp>
        <p:nvSpPr>
          <p:cNvPr id="12" name="Text Placeholder 14"/>
          <p:cNvSpPr>
            <a:spLocks noGrp="1"/>
          </p:cNvSpPr>
          <p:nvPr>
            <p:ph type="body" sz="quarter" idx="19"/>
          </p:nvPr>
        </p:nvSpPr>
        <p:spPr>
          <a:xfrm>
            <a:off x="1260475" y="1838325"/>
            <a:ext cx="7807325" cy="4281488"/>
          </a:xfrm>
        </p:spPr>
        <p:txBody>
          <a:bodyPr/>
          <a:lstStyle>
            <a:lvl1pPr marL="228600" indent="-228600">
              <a:buFont typeface="Arial"/>
              <a:buChar char="•"/>
              <a:defRPr sz="1300">
                <a:solidFill>
                  <a:schemeClr val="tx1"/>
                </a:solidFill>
              </a:defRPr>
            </a:lvl1pPr>
            <a:lvl2pPr marL="622300" indent="-266700">
              <a:buFont typeface="Lucida Grande"/>
              <a:buChar char="–"/>
              <a:defRPr sz="1300">
                <a:solidFill>
                  <a:schemeClr val="tx1"/>
                </a:solidFill>
              </a:defRPr>
            </a:lvl2pPr>
            <a:lvl3pPr>
              <a:defRPr sz="1300">
                <a:solidFill>
                  <a:schemeClr val="bg1"/>
                </a:solidFill>
              </a:defRPr>
            </a:lvl3pPr>
            <a:lvl4pPr>
              <a:defRPr sz="1300">
                <a:solidFill>
                  <a:schemeClr val="bg1"/>
                </a:solidFill>
              </a:defRPr>
            </a:lvl4pPr>
            <a:lvl5pPr>
              <a:defRPr sz="1300">
                <a:solidFill>
                  <a:schemeClr val="bg1"/>
                </a:solidFill>
              </a:defRPr>
            </a:lvl5pPr>
          </a:lstStyle>
          <a:p>
            <a:pPr lvl="0"/>
            <a:r>
              <a:rPr lang="en-AU" dirty="0" smtClean="0"/>
              <a:t>Click to edit Master text styles</a:t>
            </a:r>
          </a:p>
          <a:p>
            <a:pPr lvl="1"/>
            <a:r>
              <a:rPr lang="en-AU" dirty="0" smtClean="0"/>
              <a:t>Second level</a:t>
            </a:r>
          </a:p>
        </p:txBody>
      </p:sp>
      <p:sp>
        <p:nvSpPr>
          <p:cNvPr id="5" name="Footer Placeholder 4"/>
          <p:cNvSpPr>
            <a:spLocks noGrp="1"/>
          </p:cNvSpPr>
          <p:nvPr>
            <p:ph type="ftr" sz="quarter" idx="20"/>
          </p:nvPr>
        </p:nvSpPr>
        <p:spPr>
          <a:xfrm>
            <a:off x="7696200" y="6705600"/>
            <a:ext cx="1447800" cy="174625"/>
          </a:xfrm>
        </p:spPr>
        <p:txBody>
          <a:bodyPr lIns="0" tIns="0" rIns="0" bIns="0" anchor="t"/>
          <a:lstStyle>
            <a:lvl1pPr algn="l">
              <a:defRPr sz="600">
                <a:solidFill>
                  <a:srgbClr val="000000"/>
                </a:solidFill>
              </a:defRPr>
            </a:lvl1pPr>
          </a:lstStyle>
          <a:p>
            <a:pPr>
              <a:defRPr/>
            </a:pPr>
            <a:endParaRPr lang="en-US"/>
          </a:p>
        </p:txBody>
      </p:sp>
      <p:sp>
        <p:nvSpPr>
          <p:cNvPr id="7" name="Slide Number Placeholder 5"/>
          <p:cNvSpPr>
            <a:spLocks noGrp="1"/>
          </p:cNvSpPr>
          <p:nvPr>
            <p:ph type="sldNum" sz="quarter" idx="21"/>
          </p:nvPr>
        </p:nvSpPr>
        <p:spPr>
          <a:xfrm>
            <a:off x="7086600" y="6705600"/>
            <a:ext cx="381000" cy="152400"/>
          </a:xfrm>
        </p:spPr>
        <p:txBody>
          <a:bodyPr lIns="0" tIns="0" rIns="0" bIns="0" anchor="t"/>
          <a:lstStyle>
            <a:lvl1pPr>
              <a:defRPr sz="600">
                <a:solidFill>
                  <a:schemeClr val="tx1"/>
                </a:solidFill>
              </a:defRPr>
            </a:lvl1pPr>
          </a:lstStyle>
          <a:p>
            <a:pPr>
              <a:defRPr/>
            </a:pPr>
            <a:fld id="{E5777B9B-C4CD-4A50-8E76-11157916253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062377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4559B5CD-97EE-454D-9E9F-7CF7580FE560}" type="slidenum">
              <a:rPr lang="en-AU" smtClean="0"/>
              <a:t>‹#›</a:t>
            </a:fld>
            <a:endParaRPr lang="en-AU" dirty="0"/>
          </a:p>
        </p:txBody>
      </p:sp>
    </p:spTree>
    <p:extLst>
      <p:ext uri="{BB962C8B-B14F-4D97-AF65-F5344CB8AC3E}">
        <p14:creationId xmlns:p14="http://schemas.microsoft.com/office/powerpoint/2010/main" val="4287936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559B5CD-97EE-454D-9E9F-7CF7580FE560}" type="slidenum">
              <a:rPr lang="en-AU" smtClean="0"/>
              <a:t>‹#›</a:t>
            </a:fld>
            <a:endParaRPr lang="en-AU"/>
          </a:p>
        </p:txBody>
      </p:sp>
    </p:spTree>
    <p:extLst>
      <p:ext uri="{BB962C8B-B14F-4D97-AF65-F5344CB8AC3E}">
        <p14:creationId xmlns:p14="http://schemas.microsoft.com/office/powerpoint/2010/main" val="1906802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559B5CD-97EE-454D-9E9F-7CF7580FE560}" type="slidenum">
              <a:rPr lang="en-AU" smtClean="0"/>
              <a:t>‹#›</a:t>
            </a:fld>
            <a:endParaRPr lang="en-AU"/>
          </a:p>
        </p:txBody>
      </p:sp>
    </p:spTree>
    <p:extLst>
      <p:ext uri="{BB962C8B-B14F-4D97-AF65-F5344CB8AC3E}">
        <p14:creationId xmlns:p14="http://schemas.microsoft.com/office/powerpoint/2010/main" val="1877722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4559B5CD-97EE-454D-9E9F-7CF7580FE560}" type="slidenum">
              <a:rPr lang="en-AU" smtClean="0"/>
              <a:t>‹#›</a:t>
            </a:fld>
            <a:endParaRPr lang="en-AU"/>
          </a:p>
        </p:txBody>
      </p:sp>
    </p:spTree>
    <p:extLst>
      <p:ext uri="{BB962C8B-B14F-4D97-AF65-F5344CB8AC3E}">
        <p14:creationId xmlns:p14="http://schemas.microsoft.com/office/powerpoint/2010/main" val="1915525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4559B5CD-97EE-454D-9E9F-7CF7580FE560}" type="slidenum">
              <a:rPr lang="en-AU" smtClean="0"/>
              <a:t>‹#›</a:t>
            </a:fld>
            <a:endParaRPr lang="en-AU"/>
          </a:p>
        </p:txBody>
      </p:sp>
    </p:spTree>
    <p:extLst>
      <p:ext uri="{BB962C8B-B14F-4D97-AF65-F5344CB8AC3E}">
        <p14:creationId xmlns:p14="http://schemas.microsoft.com/office/powerpoint/2010/main" val="3196443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4559B5CD-97EE-454D-9E9F-7CF7580FE560}" type="slidenum">
              <a:rPr lang="en-AU" smtClean="0"/>
              <a:t>‹#›</a:t>
            </a:fld>
            <a:endParaRPr lang="en-AU"/>
          </a:p>
        </p:txBody>
      </p:sp>
    </p:spTree>
    <p:extLst>
      <p:ext uri="{BB962C8B-B14F-4D97-AF65-F5344CB8AC3E}">
        <p14:creationId xmlns:p14="http://schemas.microsoft.com/office/powerpoint/2010/main" val="2253828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559B5CD-97EE-454D-9E9F-7CF7580FE560}" type="slidenum">
              <a:rPr lang="en-AU" smtClean="0"/>
              <a:t>‹#›</a:t>
            </a:fld>
            <a:endParaRPr lang="en-AU"/>
          </a:p>
        </p:txBody>
      </p:sp>
    </p:spTree>
    <p:extLst>
      <p:ext uri="{BB962C8B-B14F-4D97-AF65-F5344CB8AC3E}">
        <p14:creationId xmlns:p14="http://schemas.microsoft.com/office/powerpoint/2010/main" val="3199901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559B5CD-97EE-454D-9E9F-7CF7580FE560}" type="slidenum">
              <a:rPr lang="en-AU" smtClean="0"/>
              <a:t>‹#›</a:t>
            </a:fld>
            <a:endParaRPr lang="en-AU"/>
          </a:p>
        </p:txBody>
      </p:sp>
    </p:spTree>
    <p:extLst>
      <p:ext uri="{BB962C8B-B14F-4D97-AF65-F5344CB8AC3E}">
        <p14:creationId xmlns:p14="http://schemas.microsoft.com/office/powerpoint/2010/main" val="16504992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9B5CD-97EE-454D-9E9F-7CF7580FE560}" type="slidenum">
              <a:rPr lang="en-AU" smtClean="0"/>
              <a:t>‹#›</a:t>
            </a:fld>
            <a:endParaRPr lang="en-AU"/>
          </a:p>
        </p:txBody>
      </p:sp>
    </p:spTree>
    <p:extLst>
      <p:ext uri="{BB962C8B-B14F-4D97-AF65-F5344CB8AC3E}">
        <p14:creationId xmlns:p14="http://schemas.microsoft.com/office/powerpoint/2010/main" val="2521257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7.png"/><Relationship Id="rId20" Type="http://schemas.openxmlformats.org/officeDocument/2006/relationships/image" Target="../media/image18.png"/><Relationship Id="rId21" Type="http://schemas.openxmlformats.org/officeDocument/2006/relationships/image" Target="../media/image19.tiff"/><Relationship Id="rId22" Type="http://schemas.openxmlformats.org/officeDocument/2006/relationships/image" Target="../media/image20.png"/><Relationship Id="rId23" Type="http://schemas.openxmlformats.org/officeDocument/2006/relationships/image" Target="../media/image21.png"/><Relationship Id="rId10" Type="http://schemas.openxmlformats.org/officeDocument/2006/relationships/image" Target="../media/image8.png"/><Relationship Id="rId11" Type="http://schemas.openxmlformats.org/officeDocument/2006/relationships/image" Target="../media/image9.png"/><Relationship Id="rId12" Type="http://schemas.openxmlformats.org/officeDocument/2006/relationships/image" Target="../media/image10.png"/><Relationship Id="rId13" Type="http://schemas.openxmlformats.org/officeDocument/2006/relationships/image" Target="../media/image11.png"/><Relationship Id="rId14" Type="http://schemas.openxmlformats.org/officeDocument/2006/relationships/image" Target="../media/image12.png"/><Relationship Id="rId15" Type="http://schemas.openxmlformats.org/officeDocument/2006/relationships/image" Target="../media/image13.png"/><Relationship Id="rId16" Type="http://schemas.openxmlformats.org/officeDocument/2006/relationships/image" Target="../media/image14.png"/><Relationship Id="rId17" Type="http://schemas.openxmlformats.org/officeDocument/2006/relationships/image" Target="../media/image15.png"/><Relationship Id="rId18" Type="http://schemas.openxmlformats.org/officeDocument/2006/relationships/image" Target="../media/image16.jpeg"/><Relationship Id="rId19" Type="http://schemas.openxmlformats.org/officeDocument/2006/relationships/image" Target="../media/image17.gif"/><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hyperlink" Target="http://www.pawsey.org.au/"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png"/><Relationship Id="rId5" Type="http://schemas.openxmlformats.org/officeDocument/2006/relationships/image" Target="../media/image35.jpeg"/><Relationship Id="rId6" Type="http://schemas.openxmlformats.org/officeDocument/2006/relationships/image" Target="../media/image36.jpeg"/><Relationship Id="rId7"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hyperlink" Target="http://www.asvo.org.au/" TargetMode="External"/><Relationship Id="rId4" Type="http://schemas.openxmlformats.org/officeDocument/2006/relationships/hyperlink" Target="http://www.mwatelescope.org/" TargetMode="External"/><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22.png"/><Relationship Id="rId6"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4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gif"/><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emf"/><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48.tiff"/><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49.gif"/></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image" Target="../media/image53.gif"/><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png"/><Relationship Id="rId10" Type="http://schemas.openxmlformats.org/officeDocument/2006/relationships/image" Target="../media/image60.png"/><Relationship Id="rId11"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 Id="rId3"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 Id="rId3"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png"/><Relationship Id="rId5"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7" Type="http://schemas.openxmlformats.org/officeDocument/2006/relationships/image" Target="../media/image72.emf"/><Relationship Id="rId8" Type="http://schemas.openxmlformats.org/officeDocument/2006/relationships/image" Target="../media/image73.emf"/><Relationship Id="rId9" Type="http://schemas.openxmlformats.org/officeDocument/2006/relationships/image" Target="../media/image74.emf"/><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1.xml"/><Relationship Id="rId5" Type="http://schemas.openxmlformats.org/officeDocument/2006/relationships/image" Target="../media/image75.png"/><Relationship Id="rId6" Type="http://schemas.openxmlformats.org/officeDocument/2006/relationships/image" Target="../media/image22.png"/><Relationship Id="rId1" Type="http://schemas.microsoft.com/office/2007/relationships/media" Target="../media/media2.mp4"/><Relationship Id="rId2" Type="http://schemas.openxmlformats.org/officeDocument/2006/relationships/video" Target="../media/media2.mp4"/></Relationships>
</file>

<file path=ppt/slides/_rels/slide34.xml.rels><?xml version="1.0" encoding="UTF-8" standalone="yes"?>
<Relationships xmlns="http://schemas.openxmlformats.org/package/2006/relationships"><Relationship Id="rId3" Type="http://schemas.openxmlformats.org/officeDocument/2006/relationships/hyperlink" Target="http://www.mwatelescope.org/" TargetMode="External"/><Relationship Id="rId4" Type="http://schemas.openxmlformats.org/officeDocument/2006/relationships/hyperlink" Target="mailto:MWA-Director@curtin.edu.au" TargetMode="External"/><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hyperlink" Target="http://www.facebook.com/murchison.widefield.array"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png"/><Relationship Id="rId5" Type="http://schemas.openxmlformats.org/officeDocument/2006/relationships/image" Target="../media/image76.jpeg"/><Relationship Id="rId6" Type="http://schemas.openxmlformats.org/officeDocument/2006/relationships/image" Target="../media/image77.jpeg"/><Relationship Id="rId7" Type="http://schemas.openxmlformats.org/officeDocument/2006/relationships/image" Target="../media/image78.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video" Target="../media/media1.mov"/><Relationship Id="rId4" Type="http://schemas.openxmlformats.org/officeDocument/2006/relationships/slideLayout" Target="../slideLayouts/slideLayout2.xml"/><Relationship Id="rId5" Type="http://schemas.openxmlformats.org/officeDocument/2006/relationships/notesSlide" Target="../notesSlides/notesSlide3.xml"/><Relationship Id="rId6" Type="http://schemas.openxmlformats.org/officeDocument/2006/relationships/image" Target="../media/image23.png"/><Relationship Id="rId7" Type="http://schemas.openxmlformats.org/officeDocument/2006/relationships/image" Target="../media/image22.png"/><Relationship Id="rId1" Type="http://schemas.openxmlformats.org/officeDocument/2006/relationships/themeOverride" Target="../theme/themeOverride1.xml"/><Relationship Id="rId2" Type="http://schemas.microsoft.com/office/2007/relationships/media" Target="../media/media1.mov"/></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27.png"/><Relationship Id="rId7"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stretch>
            <a:fillRect/>
          </a:stretch>
        </p:blipFill>
        <p:spPr>
          <a:xfrm>
            <a:off x="381000" y="5257800"/>
            <a:ext cx="884650" cy="857250"/>
          </a:xfrm>
          <a:prstGeom prst="rect">
            <a:avLst/>
          </a:prstGeom>
        </p:spPr>
      </p:pic>
      <p:pic>
        <p:nvPicPr>
          <p:cNvPr id="31" name="Picture 30"/>
          <p:cNvPicPr>
            <a:picLocks noChangeAspect="1"/>
          </p:cNvPicPr>
          <p:nvPr/>
        </p:nvPicPr>
        <p:blipFill>
          <a:blip r:embed="rId4"/>
          <a:stretch>
            <a:fillRect/>
          </a:stretch>
        </p:blipFill>
        <p:spPr>
          <a:xfrm>
            <a:off x="7467600" y="5334000"/>
            <a:ext cx="1524000" cy="766823"/>
          </a:xfrm>
          <a:prstGeom prst="rect">
            <a:avLst/>
          </a:prstGeom>
        </p:spPr>
      </p:pic>
      <p:sp>
        <p:nvSpPr>
          <p:cNvPr id="2" name="Title 1"/>
          <p:cNvSpPr>
            <a:spLocks noGrp="1"/>
          </p:cNvSpPr>
          <p:nvPr>
            <p:ph type="ctrTitle"/>
          </p:nvPr>
        </p:nvSpPr>
        <p:spPr>
          <a:xfrm>
            <a:off x="0" y="1524000"/>
            <a:ext cx="9144000" cy="1470025"/>
          </a:xfrm>
        </p:spPr>
        <p:txBody>
          <a:bodyPr>
            <a:normAutofit/>
          </a:bodyPr>
          <a:lstStyle/>
          <a:p>
            <a:r>
              <a:rPr lang="en-US" sz="2800" dirty="0" smtClean="0"/>
              <a:t>Precursor Update – Murchison Widefield Array</a:t>
            </a:r>
            <a:endParaRPr lang="en-US" sz="3200" dirty="0"/>
          </a:p>
        </p:txBody>
      </p:sp>
      <p:sp>
        <p:nvSpPr>
          <p:cNvPr id="3" name="Subtitle 2"/>
          <p:cNvSpPr>
            <a:spLocks noGrp="1"/>
          </p:cNvSpPr>
          <p:nvPr>
            <p:ph type="subTitle" idx="1"/>
          </p:nvPr>
        </p:nvSpPr>
        <p:spPr>
          <a:xfrm>
            <a:off x="1219200" y="4581128"/>
            <a:ext cx="6629399" cy="1261243"/>
          </a:xfrm>
        </p:spPr>
        <p:txBody>
          <a:bodyPr>
            <a:normAutofit/>
          </a:bodyPr>
          <a:lstStyle/>
          <a:p>
            <a:r>
              <a:rPr lang="en-US" sz="2000" dirty="0" smtClean="0">
                <a:solidFill>
                  <a:schemeClr val="tx1"/>
                </a:solidFill>
              </a:rPr>
              <a:t>Tom Booler</a:t>
            </a:r>
          </a:p>
          <a:p>
            <a:r>
              <a:rPr lang="en-US" sz="2000" dirty="0" smtClean="0">
                <a:solidFill>
                  <a:schemeClr val="tx1"/>
                </a:solidFill>
              </a:rPr>
              <a:t>MWA Program Manager, ICRAR – Curtin University</a:t>
            </a:r>
          </a:p>
          <a:p>
            <a:r>
              <a:rPr lang="en-US" sz="1600" i="1" dirty="0" smtClean="0">
                <a:solidFill>
                  <a:schemeClr val="tx1"/>
                </a:solidFill>
              </a:rPr>
              <a:t>On behalf of the international MWA consortium</a:t>
            </a:r>
            <a:endParaRPr lang="en-US" sz="1600" i="1" dirty="0">
              <a:solidFill>
                <a:schemeClr val="tx1"/>
              </a:solidFill>
            </a:endParaRPr>
          </a:p>
        </p:txBody>
      </p:sp>
      <p:pic>
        <p:nvPicPr>
          <p:cNvPr id="14" name="Picture 13"/>
          <p:cNvPicPr>
            <a:picLocks noChangeAspect="1"/>
          </p:cNvPicPr>
          <p:nvPr/>
        </p:nvPicPr>
        <p:blipFill>
          <a:blip r:embed="rId5"/>
          <a:stretch>
            <a:fillRect/>
          </a:stretch>
        </p:blipFill>
        <p:spPr>
          <a:xfrm>
            <a:off x="4558138" y="5913514"/>
            <a:ext cx="1303349" cy="218134"/>
          </a:xfrm>
          <a:prstGeom prst="rect">
            <a:avLst/>
          </a:prstGeom>
        </p:spPr>
      </p:pic>
      <p:pic>
        <p:nvPicPr>
          <p:cNvPr id="15" name="Picture 14"/>
          <p:cNvPicPr>
            <a:picLocks noChangeAspect="1"/>
          </p:cNvPicPr>
          <p:nvPr/>
        </p:nvPicPr>
        <p:blipFill>
          <a:blip r:embed="rId6"/>
          <a:stretch>
            <a:fillRect/>
          </a:stretch>
        </p:blipFill>
        <p:spPr>
          <a:xfrm>
            <a:off x="6750319" y="5813827"/>
            <a:ext cx="578053" cy="442836"/>
          </a:xfrm>
          <a:prstGeom prst="rect">
            <a:avLst/>
          </a:prstGeom>
        </p:spPr>
      </p:pic>
      <p:pic>
        <p:nvPicPr>
          <p:cNvPr id="16" name="Picture 15"/>
          <p:cNvPicPr>
            <a:picLocks noChangeAspect="1"/>
          </p:cNvPicPr>
          <p:nvPr/>
        </p:nvPicPr>
        <p:blipFill>
          <a:blip r:embed="rId7"/>
          <a:stretch>
            <a:fillRect/>
          </a:stretch>
        </p:blipFill>
        <p:spPr>
          <a:xfrm>
            <a:off x="6602510" y="6338141"/>
            <a:ext cx="705956" cy="354474"/>
          </a:xfrm>
          <a:prstGeom prst="rect">
            <a:avLst/>
          </a:prstGeom>
        </p:spPr>
      </p:pic>
      <p:pic>
        <p:nvPicPr>
          <p:cNvPr id="17" name="Picture 16"/>
          <p:cNvPicPr>
            <a:picLocks noChangeAspect="1"/>
          </p:cNvPicPr>
          <p:nvPr/>
        </p:nvPicPr>
        <p:blipFill>
          <a:blip r:embed="rId8"/>
          <a:stretch>
            <a:fillRect/>
          </a:stretch>
        </p:blipFill>
        <p:spPr>
          <a:xfrm>
            <a:off x="3920909" y="5801634"/>
            <a:ext cx="512942" cy="455029"/>
          </a:xfrm>
          <a:prstGeom prst="rect">
            <a:avLst/>
          </a:prstGeom>
        </p:spPr>
      </p:pic>
      <p:pic>
        <p:nvPicPr>
          <p:cNvPr id="18" name="Picture 17"/>
          <p:cNvPicPr>
            <a:picLocks noChangeAspect="1"/>
          </p:cNvPicPr>
          <p:nvPr/>
        </p:nvPicPr>
        <p:blipFill>
          <a:blip r:embed="rId9"/>
          <a:stretch>
            <a:fillRect/>
          </a:stretch>
        </p:blipFill>
        <p:spPr>
          <a:xfrm>
            <a:off x="3124200" y="5721627"/>
            <a:ext cx="607329" cy="615043"/>
          </a:xfrm>
          <a:prstGeom prst="rect">
            <a:avLst/>
          </a:prstGeom>
        </p:spPr>
      </p:pic>
      <p:pic>
        <p:nvPicPr>
          <p:cNvPr id="19" name="Picture 18"/>
          <p:cNvPicPr>
            <a:picLocks noChangeAspect="1"/>
          </p:cNvPicPr>
          <p:nvPr/>
        </p:nvPicPr>
        <p:blipFill>
          <a:blip r:embed="rId10"/>
          <a:stretch>
            <a:fillRect/>
          </a:stretch>
        </p:blipFill>
        <p:spPr>
          <a:xfrm>
            <a:off x="2532500" y="6312908"/>
            <a:ext cx="1000877" cy="471001"/>
          </a:xfrm>
          <a:prstGeom prst="rect">
            <a:avLst/>
          </a:prstGeom>
        </p:spPr>
      </p:pic>
      <p:pic>
        <p:nvPicPr>
          <p:cNvPr id="20" name="Picture 19"/>
          <p:cNvPicPr>
            <a:picLocks noChangeAspect="1"/>
          </p:cNvPicPr>
          <p:nvPr/>
        </p:nvPicPr>
        <p:blipFill>
          <a:blip r:embed="rId11"/>
          <a:stretch>
            <a:fillRect/>
          </a:stretch>
        </p:blipFill>
        <p:spPr>
          <a:xfrm>
            <a:off x="1518293" y="6321319"/>
            <a:ext cx="1014207" cy="506567"/>
          </a:xfrm>
          <a:prstGeom prst="rect">
            <a:avLst/>
          </a:prstGeom>
        </p:spPr>
      </p:pic>
      <p:pic>
        <p:nvPicPr>
          <p:cNvPr id="21" name="Picture 20"/>
          <p:cNvPicPr>
            <a:picLocks noChangeAspect="1"/>
          </p:cNvPicPr>
          <p:nvPr/>
        </p:nvPicPr>
        <p:blipFill>
          <a:blip r:embed="rId12"/>
          <a:srcRect l="18142" t="16408" r="18583" b="9585"/>
          <a:stretch>
            <a:fillRect/>
          </a:stretch>
        </p:blipFill>
        <p:spPr>
          <a:xfrm>
            <a:off x="1589530" y="5793293"/>
            <a:ext cx="386869" cy="519615"/>
          </a:xfrm>
          <a:prstGeom prst="rect">
            <a:avLst/>
          </a:prstGeom>
        </p:spPr>
      </p:pic>
      <p:pic>
        <p:nvPicPr>
          <p:cNvPr id="22" name="Picture 21"/>
          <p:cNvPicPr>
            <a:picLocks noChangeAspect="1"/>
          </p:cNvPicPr>
          <p:nvPr/>
        </p:nvPicPr>
        <p:blipFill>
          <a:blip r:embed="rId13"/>
          <a:stretch>
            <a:fillRect/>
          </a:stretch>
        </p:blipFill>
        <p:spPr>
          <a:xfrm>
            <a:off x="6019800" y="5801634"/>
            <a:ext cx="554185" cy="445649"/>
          </a:xfrm>
          <a:prstGeom prst="rect">
            <a:avLst/>
          </a:prstGeom>
        </p:spPr>
      </p:pic>
      <p:pic>
        <p:nvPicPr>
          <p:cNvPr id="23" name="Picture 22"/>
          <p:cNvPicPr>
            <a:picLocks noChangeAspect="1"/>
          </p:cNvPicPr>
          <p:nvPr/>
        </p:nvPicPr>
        <p:blipFill>
          <a:blip r:embed="rId14"/>
          <a:stretch>
            <a:fillRect/>
          </a:stretch>
        </p:blipFill>
        <p:spPr>
          <a:xfrm>
            <a:off x="3667937" y="6269908"/>
            <a:ext cx="525187" cy="515741"/>
          </a:xfrm>
          <a:prstGeom prst="rect">
            <a:avLst/>
          </a:prstGeom>
        </p:spPr>
      </p:pic>
      <p:pic>
        <p:nvPicPr>
          <p:cNvPr id="24" name="Picture 23"/>
          <p:cNvPicPr>
            <a:picLocks noChangeAspect="1"/>
          </p:cNvPicPr>
          <p:nvPr/>
        </p:nvPicPr>
        <p:blipFill>
          <a:blip r:embed="rId15"/>
          <a:stretch>
            <a:fillRect/>
          </a:stretch>
        </p:blipFill>
        <p:spPr>
          <a:xfrm>
            <a:off x="4176304" y="6322706"/>
            <a:ext cx="946830" cy="384302"/>
          </a:xfrm>
          <a:prstGeom prst="rect">
            <a:avLst/>
          </a:prstGeom>
        </p:spPr>
      </p:pic>
      <p:pic>
        <p:nvPicPr>
          <p:cNvPr id="25" name="Picture 24"/>
          <p:cNvPicPr>
            <a:picLocks noChangeAspect="1"/>
          </p:cNvPicPr>
          <p:nvPr/>
        </p:nvPicPr>
        <p:blipFill>
          <a:blip r:embed="rId16"/>
          <a:stretch>
            <a:fillRect/>
          </a:stretch>
        </p:blipFill>
        <p:spPr>
          <a:xfrm>
            <a:off x="5072183" y="6286730"/>
            <a:ext cx="1350400" cy="451567"/>
          </a:xfrm>
          <a:prstGeom prst="rect">
            <a:avLst/>
          </a:prstGeom>
        </p:spPr>
      </p:pic>
      <p:pic>
        <p:nvPicPr>
          <p:cNvPr id="30" name="Picture 29"/>
          <p:cNvPicPr>
            <a:picLocks noChangeAspect="1"/>
          </p:cNvPicPr>
          <p:nvPr/>
        </p:nvPicPr>
        <p:blipFill>
          <a:blip r:embed="rId17"/>
          <a:stretch>
            <a:fillRect/>
          </a:stretch>
        </p:blipFill>
        <p:spPr>
          <a:xfrm>
            <a:off x="2041385" y="2780928"/>
            <a:ext cx="4892815" cy="1822779"/>
          </a:xfrm>
          <a:prstGeom prst="rect">
            <a:avLst/>
          </a:prstGeom>
          <a:effectLst>
            <a:outerShdw blurRad="101600" dist="38100" dir="2700000" sx="102000" sy="102000" algn="tl" rotWithShape="0">
              <a:srgbClr val="000000">
                <a:alpha val="43000"/>
              </a:srgbClr>
            </a:outerShdw>
          </a:effectLst>
        </p:spPr>
      </p:pic>
      <p:pic>
        <p:nvPicPr>
          <p:cNvPr id="26" name="Picture 25" descr="MWA_logo.jpg"/>
          <p:cNvPicPr>
            <a:picLocks noChangeAspect="1"/>
          </p:cNvPicPr>
          <p:nvPr/>
        </p:nvPicPr>
        <p:blipFill>
          <a:blip r:embed="rId18"/>
          <a:stretch>
            <a:fillRect/>
          </a:stretch>
        </p:blipFill>
        <p:spPr>
          <a:xfrm>
            <a:off x="304800" y="228600"/>
            <a:ext cx="3429000" cy="1306615"/>
          </a:xfrm>
          <a:prstGeom prst="rect">
            <a:avLst/>
          </a:prstGeom>
          <a:effectLst>
            <a:outerShdw blurRad="101600" dist="38100" dir="2700000" sx="102000" sy="102000" algn="tl" rotWithShape="0">
              <a:srgbClr val="000000">
                <a:alpha val="43000"/>
              </a:srgbClr>
            </a:outerShdw>
          </a:effectLst>
        </p:spPr>
      </p:pic>
      <p:pic>
        <p:nvPicPr>
          <p:cNvPr id="32" name="Picture 31" descr="logorri.gif"/>
          <p:cNvPicPr>
            <a:picLocks noChangeAspect="1"/>
          </p:cNvPicPr>
          <p:nvPr/>
        </p:nvPicPr>
        <p:blipFill>
          <a:blip r:embed="rId19"/>
          <a:stretch>
            <a:fillRect/>
          </a:stretch>
        </p:blipFill>
        <p:spPr>
          <a:xfrm>
            <a:off x="2514600" y="5715000"/>
            <a:ext cx="298087" cy="590550"/>
          </a:xfrm>
          <a:prstGeom prst="rect">
            <a:avLst/>
          </a:prstGeom>
        </p:spPr>
      </p:pic>
      <p:pic>
        <p:nvPicPr>
          <p:cNvPr id="33" name="Picture 32" descr="MWA Gurlgamarnu Logo.png"/>
          <p:cNvPicPr>
            <a:picLocks noChangeAspect="1"/>
          </p:cNvPicPr>
          <p:nvPr/>
        </p:nvPicPr>
        <p:blipFill>
          <a:blip r:embed="rId20"/>
          <a:stretch>
            <a:fillRect/>
          </a:stretch>
        </p:blipFill>
        <p:spPr>
          <a:xfrm>
            <a:off x="4579831" y="228600"/>
            <a:ext cx="1792369" cy="1353380"/>
          </a:xfrm>
          <a:prstGeom prst="rect">
            <a:avLst/>
          </a:prstGeom>
        </p:spPr>
      </p:pic>
      <p:sp>
        <p:nvSpPr>
          <p:cNvPr id="4" name="TextBox 3"/>
          <p:cNvSpPr txBox="1"/>
          <p:nvPr/>
        </p:nvSpPr>
        <p:spPr>
          <a:xfrm>
            <a:off x="4813354" y="4368798"/>
            <a:ext cx="2095445" cy="276999"/>
          </a:xfrm>
          <a:prstGeom prst="rect">
            <a:avLst/>
          </a:prstGeom>
          <a:noFill/>
        </p:spPr>
        <p:txBody>
          <a:bodyPr wrap="none" rtlCol="0">
            <a:spAutoFit/>
          </a:bodyPr>
          <a:lstStyle/>
          <a:p>
            <a:r>
              <a:rPr lang="en-US" sz="1200" dirty="0" smtClean="0">
                <a:solidFill>
                  <a:schemeClr val="bg1"/>
                </a:solidFill>
              </a:rPr>
              <a:t>Credit: Natasha Hurley-Walker</a:t>
            </a:r>
            <a:endParaRPr lang="en-US" sz="1200" dirty="0">
              <a:solidFill>
                <a:schemeClr val="bg1"/>
              </a:solidFill>
            </a:endParaRPr>
          </a:p>
        </p:txBody>
      </p:sp>
      <p:pic>
        <p:nvPicPr>
          <p:cNvPr id="5" name="Picture 4" descr="asu-logo.tiff"/>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696200" y="6172200"/>
            <a:ext cx="908792" cy="482600"/>
          </a:xfrm>
          <a:prstGeom prst="rect">
            <a:avLst/>
          </a:prstGeom>
        </p:spPr>
      </p:pic>
      <p:pic>
        <p:nvPicPr>
          <p:cNvPr id="6" name="Picture 5"/>
          <p:cNvPicPr>
            <a:picLocks noChangeAspect="1"/>
          </p:cNvPicPr>
          <p:nvPr/>
        </p:nvPicPr>
        <p:blipFill>
          <a:blip r:embed="rId22"/>
          <a:stretch>
            <a:fillRect/>
          </a:stretch>
        </p:blipFill>
        <p:spPr>
          <a:xfrm>
            <a:off x="533400" y="6210300"/>
            <a:ext cx="495300" cy="495300"/>
          </a:xfrm>
          <a:prstGeom prst="rect">
            <a:avLst/>
          </a:prstGeom>
        </p:spPr>
      </p:pic>
      <p:pic>
        <p:nvPicPr>
          <p:cNvPr id="4100" name="Picture 4"/>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l="4811"/>
          <a:stretch/>
        </p:blipFill>
        <p:spPr bwMode="auto">
          <a:xfrm>
            <a:off x="7308466" y="334991"/>
            <a:ext cx="1101091" cy="1093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27478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2644.jpg"/>
          <p:cNvPicPr>
            <a:picLocks noChangeAspect="1"/>
          </p:cNvPicPr>
          <p:nvPr/>
        </p:nvPicPr>
        <p:blipFill rotWithShape="1">
          <a:blip r:embed="rId3" cstate="print">
            <a:extLst>
              <a:ext uri="{28A0092B-C50C-407E-A947-70E740481C1C}">
                <a14:useLocalDpi xmlns:a14="http://schemas.microsoft.com/office/drawing/2010/main" val="0"/>
              </a:ext>
            </a:extLst>
          </a:blip>
          <a:srcRect l="10234" t="14428" r="19543" b="15351"/>
          <a:stretch/>
        </p:blipFill>
        <p:spPr>
          <a:xfrm>
            <a:off x="0" y="0"/>
            <a:ext cx="9144000" cy="6858000"/>
          </a:xfrm>
          <a:prstGeom prst="rect">
            <a:avLst/>
          </a:prstGeom>
        </p:spPr>
      </p:pic>
      <p:sp>
        <p:nvSpPr>
          <p:cNvPr id="6" name="TextBox 5"/>
          <p:cNvSpPr txBox="1"/>
          <p:nvPr/>
        </p:nvSpPr>
        <p:spPr>
          <a:xfrm>
            <a:off x="395536" y="404664"/>
            <a:ext cx="5564728" cy="584775"/>
          </a:xfrm>
          <a:prstGeom prst="rect">
            <a:avLst/>
          </a:prstGeom>
          <a:noFill/>
        </p:spPr>
        <p:txBody>
          <a:bodyPr wrap="none" rtlCol="0">
            <a:spAutoFit/>
          </a:bodyPr>
          <a:lstStyle/>
          <a:p>
            <a:r>
              <a:rPr lang="en-US" sz="3200" dirty="0" err="1" smtClean="0"/>
              <a:t>Pawsey</a:t>
            </a:r>
            <a:r>
              <a:rPr lang="en-US" sz="3200" dirty="0" smtClean="0"/>
              <a:t> Supercomputing Centre </a:t>
            </a:r>
            <a:endParaRPr lang="en-US" sz="3200" dirty="0"/>
          </a:p>
        </p:txBody>
      </p:sp>
      <p:sp>
        <p:nvSpPr>
          <p:cNvPr id="4" name="Slide Number Placeholder 3"/>
          <p:cNvSpPr>
            <a:spLocks noGrp="1"/>
          </p:cNvSpPr>
          <p:nvPr>
            <p:ph type="sldNum" sz="quarter" idx="12"/>
          </p:nvPr>
        </p:nvSpPr>
        <p:spPr/>
        <p:txBody>
          <a:bodyPr/>
          <a:lstStyle/>
          <a:p>
            <a:fld id="{4559B5CD-97EE-454D-9E9F-7CF7580FE560}" type="slidenum">
              <a:rPr lang="en-AU" smtClean="0"/>
              <a:t>10</a:t>
            </a:fld>
            <a:endParaRPr lang="en-AU" dirty="0"/>
          </a:p>
        </p:txBody>
      </p:sp>
      <p:sp>
        <p:nvSpPr>
          <p:cNvPr id="7" name="Rectangle 6"/>
          <p:cNvSpPr/>
          <p:nvPr/>
        </p:nvSpPr>
        <p:spPr>
          <a:xfrm>
            <a:off x="5724128" y="6002124"/>
            <a:ext cx="3240360" cy="523220"/>
          </a:xfrm>
          <a:prstGeom prst="rect">
            <a:avLst/>
          </a:prstGeom>
        </p:spPr>
        <p:txBody>
          <a:bodyPr wrap="square">
            <a:spAutoFit/>
          </a:bodyPr>
          <a:lstStyle/>
          <a:p>
            <a:r>
              <a:rPr lang="en-US" sz="2800" dirty="0" smtClean="0">
                <a:hlinkClick r:id="rId4"/>
              </a:rPr>
              <a:t>www.pawsey.org.au</a:t>
            </a:r>
            <a:r>
              <a:rPr lang="en-US" sz="2800" dirty="0" smtClean="0"/>
              <a:t> </a:t>
            </a:r>
            <a:endParaRPr lang="en-AU" sz="2800" dirty="0"/>
          </a:p>
        </p:txBody>
      </p:sp>
    </p:spTree>
    <p:extLst>
      <p:ext uri="{BB962C8B-B14F-4D97-AF65-F5344CB8AC3E}">
        <p14:creationId xmlns:p14="http://schemas.microsoft.com/office/powerpoint/2010/main" val="40228089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2" descr="Granite"/>
          <p:cNvSpPr>
            <a:spLocks noChangeAspect="1" noChangeArrowheads="1"/>
          </p:cNvSpPr>
          <p:nvPr/>
        </p:nvSpPr>
        <p:spPr bwMode="auto">
          <a:xfrm>
            <a:off x="-972616" y="-2835696"/>
            <a:ext cx="27671220" cy="27671220"/>
          </a:xfrm>
          <a:prstGeom prst="ellipse">
            <a:avLst/>
          </a:prstGeom>
          <a:blipFill dpi="0" rotWithShape="1">
            <a:blip r:embed="rId3"/>
            <a:srcRect/>
            <a:tile tx="0" ty="0" sx="100000" sy="100000" flip="none" algn="tl"/>
          </a:blipFill>
          <a:ln w="12700">
            <a:solidFill>
              <a:schemeClr val="tx2"/>
            </a:solidFill>
            <a:round/>
            <a:headEnd/>
            <a:tailEnd/>
          </a:ln>
        </p:spPr>
        <p:txBody>
          <a:bodyPr wrap="none" lIns="91435" rIns="91435" anchor="ctr">
            <a:prstTxWarp prst="textNoShape">
              <a:avLst/>
            </a:prstTxWarp>
          </a:bodyPr>
          <a:lstStyle/>
          <a:p>
            <a:endParaRPr lang="en-US"/>
          </a:p>
        </p:txBody>
      </p:sp>
      <p:sp>
        <p:nvSpPr>
          <p:cNvPr id="6" name="Rounded Rectangle 5"/>
          <p:cNvSpPr/>
          <p:nvPr/>
        </p:nvSpPr>
        <p:spPr>
          <a:xfrm>
            <a:off x="3314181" y="1108330"/>
            <a:ext cx="5634000" cy="5634000"/>
          </a:xfrm>
          <a:prstGeom prst="roundRect">
            <a:avLst/>
          </a:prstGeom>
          <a:blipFill rotWithShape="1">
            <a:blip r:embed="rId4"/>
            <a:tile tx="0" ty="0" sx="100000" sy="100000" flip="none" algn="tl"/>
          </a:blip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AutoShape 28"/>
          <p:cNvSpPr>
            <a:spLocks noChangeAspect="1" noChangeArrowheads="1"/>
          </p:cNvSpPr>
          <p:nvPr/>
        </p:nvSpPr>
        <p:spPr bwMode="auto">
          <a:xfrm>
            <a:off x="1431521" y="5405378"/>
            <a:ext cx="1218871" cy="383701"/>
          </a:xfrm>
          <a:prstGeom prst="wedgeRoundRectCallout">
            <a:avLst>
              <a:gd name="adj1" fmla="val 19880"/>
              <a:gd name="adj2" fmla="val -50827"/>
              <a:gd name="adj3" fmla="val 16667"/>
            </a:avLst>
          </a:prstGeom>
          <a:solidFill>
            <a:srgbClr val="FFFFFF"/>
          </a:solidFill>
          <a:ln w="12700">
            <a:solidFill>
              <a:srgbClr val="000000"/>
            </a:solidFill>
            <a:miter lim="800000"/>
            <a:headEnd/>
            <a:tailEnd/>
          </a:ln>
          <a:effectLst/>
        </p:spPr>
        <p:txBody>
          <a:bodyPr wrap="none" lIns="82295" tIns="41145" rIns="82295" bIns="41145" anchor="ctr">
            <a:prstTxWarp prst="textNoShape">
              <a:avLst/>
            </a:prstTxWarp>
          </a:bodyPr>
          <a:lstStyle/>
          <a:p>
            <a:pPr algn="ctr" defTabSz="822276" eaLnBrk="0" hangingPunct="0">
              <a:defRPr/>
            </a:pPr>
            <a:r>
              <a:rPr lang="en-US" sz="2000" b="1" dirty="0" smtClean="0">
                <a:cs typeface="Times New Roman"/>
              </a:rPr>
              <a:t>MWA</a:t>
            </a:r>
            <a:endParaRPr lang="en-US" sz="2000" b="1" dirty="0">
              <a:cs typeface="Times New Roman"/>
            </a:endParaRPr>
          </a:p>
        </p:txBody>
      </p:sp>
      <p:sp>
        <p:nvSpPr>
          <p:cNvPr id="8" name="Oval 3" descr="Sand"/>
          <p:cNvSpPr>
            <a:spLocks noChangeAspect="1" noChangeArrowheads="1"/>
          </p:cNvSpPr>
          <p:nvPr/>
        </p:nvSpPr>
        <p:spPr bwMode="auto">
          <a:xfrm>
            <a:off x="6121157" y="3717160"/>
            <a:ext cx="2772000" cy="2772000"/>
          </a:xfrm>
          <a:prstGeom prst="ellipse">
            <a:avLst/>
          </a:prstGeom>
          <a:blipFill dpi="0" rotWithShape="0">
            <a:blip r:embed="rId5"/>
            <a:srcRect/>
            <a:tile tx="0" ty="0" sx="100000" sy="100000" flip="none" algn="tl"/>
          </a:blipFill>
          <a:ln w="12700">
            <a:solidFill>
              <a:schemeClr val="bg2"/>
            </a:solidFill>
            <a:round/>
            <a:headEnd/>
            <a:tailEnd/>
          </a:ln>
        </p:spPr>
        <p:txBody>
          <a:bodyPr wrap="none" lIns="91435" rIns="91435" anchor="ctr">
            <a:prstTxWarp prst="textNoShape">
              <a:avLst/>
            </a:prstTxWarp>
          </a:bodyPr>
          <a:lstStyle/>
          <a:p>
            <a:endParaRPr lang="en-US"/>
          </a:p>
        </p:txBody>
      </p:sp>
      <p:grpSp>
        <p:nvGrpSpPr>
          <p:cNvPr id="9" name="Group 4"/>
          <p:cNvGrpSpPr>
            <a:grpSpLocks noChangeAspect="1"/>
          </p:cNvGrpSpPr>
          <p:nvPr/>
        </p:nvGrpSpPr>
        <p:grpSpPr bwMode="auto">
          <a:xfrm flipH="1">
            <a:off x="7409509" y="5380236"/>
            <a:ext cx="72231" cy="78581"/>
            <a:chOff x="2832" y="2496"/>
            <a:chExt cx="140" cy="140"/>
          </a:xfrm>
        </p:grpSpPr>
        <p:sp>
          <p:nvSpPr>
            <p:cNvPr id="10" name="Rectangle 5"/>
            <p:cNvSpPr>
              <a:spLocks noChangeAspect="1" noChangeArrowheads="1"/>
            </p:cNvSpPr>
            <p:nvPr/>
          </p:nvSpPr>
          <p:spPr bwMode="auto">
            <a:xfrm>
              <a:off x="2836" y="2500"/>
              <a:ext cx="136" cy="136"/>
            </a:xfrm>
            <a:prstGeom prst="rect">
              <a:avLst/>
            </a:prstGeom>
            <a:solidFill>
              <a:schemeClr val="hlink"/>
            </a:solidFill>
            <a:ln w="12700">
              <a:noFill/>
              <a:miter lim="800000"/>
              <a:headEnd/>
              <a:tailEnd/>
            </a:ln>
          </p:spPr>
          <p:txBody>
            <a:bodyPr wrap="none" anchor="ctr">
              <a:prstTxWarp prst="textNoShape">
                <a:avLst/>
              </a:prstTxWarp>
            </a:bodyPr>
            <a:lstStyle/>
            <a:p>
              <a:endParaRPr lang="en-US"/>
            </a:p>
          </p:txBody>
        </p:sp>
        <p:sp>
          <p:nvSpPr>
            <p:cNvPr id="11" name="Rectangle 6"/>
            <p:cNvSpPr>
              <a:spLocks noChangeAspect="1" noChangeArrowheads="1"/>
            </p:cNvSpPr>
            <p:nvPr/>
          </p:nvSpPr>
          <p:spPr bwMode="auto">
            <a:xfrm>
              <a:off x="2833" y="2496"/>
              <a:ext cx="78" cy="39"/>
            </a:xfrm>
            <a:prstGeom prst="rect">
              <a:avLst/>
            </a:prstGeom>
            <a:solidFill>
              <a:srgbClr val="FAE7B1"/>
            </a:solidFill>
            <a:ln w="12700">
              <a:noFill/>
              <a:miter lim="800000"/>
              <a:headEnd/>
              <a:tailEnd/>
            </a:ln>
          </p:spPr>
          <p:txBody>
            <a:bodyPr wrap="none" anchor="ctr">
              <a:prstTxWarp prst="textNoShape">
                <a:avLst/>
              </a:prstTxWarp>
            </a:bodyPr>
            <a:lstStyle/>
            <a:p>
              <a:endParaRPr lang="en-US"/>
            </a:p>
          </p:txBody>
        </p:sp>
        <p:sp>
          <p:nvSpPr>
            <p:cNvPr id="12" name="Rectangle 7"/>
            <p:cNvSpPr>
              <a:spLocks noChangeAspect="1" noChangeArrowheads="1"/>
            </p:cNvSpPr>
            <p:nvPr/>
          </p:nvSpPr>
          <p:spPr bwMode="auto">
            <a:xfrm>
              <a:off x="2832" y="2496"/>
              <a:ext cx="39" cy="79"/>
            </a:xfrm>
            <a:prstGeom prst="rect">
              <a:avLst/>
            </a:prstGeom>
            <a:solidFill>
              <a:srgbClr val="FAE7B1"/>
            </a:solidFill>
            <a:ln w="12700">
              <a:noFill/>
              <a:miter lim="800000"/>
              <a:headEnd/>
              <a:tailEnd/>
            </a:ln>
          </p:spPr>
          <p:txBody>
            <a:bodyPr wrap="none" anchor="ctr">
              <a:prstTxWarp prst="textNoShape">
                <a:avLst/>
              </a:prstTxWarp>
            </a:bodyPr>
            <a:lstStyle/>
            <a:p>
              <a:endParaRPr lang="en-US"/>
            </a:p>
          </p:txBody>
        </p:sp>
      </p:grpSp>
      <p:sp>
        <p:nvSpPr>
          <p:cNvPr id="13" name="AutoShape 24"/>
          <p:cNvSpPr>
            <a:spLocks noChangeAspect="1" noChangeArrowheads="1"/>
          </p:cNvSpPr>
          <p:nvPr/>
        </p:nvSpPr>
        <p:spPr bwMode="auto">
          <a:xfrm>
            <a:off x="7733192" y="4614326"/>
            <a:ext cx="1019874" cy="723359"/>
          </a:xfrm>
          <a:prstGeom prst="wedgeRoundRectCallout">
            <a:avLst>
              <a:gd name="adj1" fmla="val -73677"/>
              <a:gd name="adj2" fmla="val 48323"/>
              <a:gd name="adj3" fmla="val 16667"/>
            </a:avLst>
          </a:prstGeom>
          <a:solidFill>
            <a:schemeClr val="bg1"/>
          </a:solidFill>
          <a:ln w="12700">
            <a:solidFill>
              <a:schemeClr val="tx1"/>
            </a:solidFill>
            <a:miter lim="800000"/>
            <a:headEnd type="none" w="sm" len="sm"/>
            <a:tailEnd type="none" w="sm" len="sm"/>
          </a:ln>
          <a:effectLst/>
        </p:spPr>
        <p:txBody>
          <a:bodyPr wrap="none" lIns="82295" tIns="41145" rIns="82295" bIns="41145" anchor="ctr">
            <a:prstTxWarp prst="textNoShape">
              <a:avLst/>
            </a:prstTxWarp>
          </a:bodyPr>
          <a:lstStyle/>
          <a:p>
            <a:pPr algn="ctr" defTabSz="822276" eaLnBrk="0" hangingPunct="0">
              <a:defRPr/>
            </a:pPr>
            <a:r>
              <a:rPr lang="en-AU" sz="1400" b="1" dirty="0" smtClean="0">
                <a:cs typeface="Times New Roman"/>
              </a:rPr>
              <a:t>Hubble</a:t>
            </a:r>
          </a:p>
          <a:p>
            <a:pPr algn="ctr" defTabSz="822276" eaLnBrk="0" hangingPunct="0">
              <a:defRPr/>
            </a:pPr>
            <a:r>
              <a:rPr lang="en-AU" sz="1400" b="1" dirty="0" smtClean="0">
                <a:cs typeface="Times New Roman"/>
              </a:rPr>
              <a:t>Space</a:t>
            </a:r>
          </a:p>
          <a:p>
            <a:pPr algn="ctr" defTabSz="822276" eaLnBrk="0" hangingPunct="0">
              <a:defRPr/>
            </a:pPr>
            <a:r>
              <a:rPr lang="en-AU" sz="1400" b="1" dirty="0" smtClean="0">
                <a:cs typeface="Times New Roman"/>
              </a:rPr>
              <a:t>Telescope</a:t>
            </a:r>
            <a:endParaRPr lang="en-AU" sz="1400" dirty="0">
              <a:cs typeface="Times New Roman"/>
            </a:endParaRPr>
          </a:p>
        </p:txBody>
      </p:sp>
      <p:sp>
        <p:nvSpPr>
          <p:cNvPr id="14" name="AutoShape 28"/>
          <p:cNvSpPr>
            <a:spLocks noChangeAspect="1" noChangeArrowheads="1"/>
          </p:cNvSpPr>
          <p:nvPr/>
        </p:nvSpPr>
        <p:spPr bwMode="auto">
          <a:xfrm>
            <a:off x="7088270" y="5794127"/>
            <a:ext cx="1106468" cy="269081"/>
          </a:xfrm>
          <a:prstGeom prst="wedgeRoundRectCallout">
            <a:avLst>
              <a:gd name="adj1" fmla="val 19880"/>
              <a:gd name="adj2" fmla="val -50827"/>
              <a:gd name="adj3" fmla="val 16667"/>
            </a:avLst>
          </a:prstGeom>
          <a:solidFill>
            <a:srgbClr val="FFFFFF"/>
          </a:solidFill>
          <a:ln w="12700">
            <a:solidFill>
              <a:srgbClr val="000000"/>
            </a:solidFill>
            <a:miter lim="800000"/>
            <a:headEnd/>
            <a:tailEnd/>
          </a:ln>
          <a:effectLst/>
        </p:spPr>
        <p:txBody>
          <a:bodyPr wrap="none" lIns="82295" tIns="41145" rIns="82295" bIns="41145" anchor="ctr">
            <a:prstTxWarp prst="textNoShape">
              <a:avLst/>
            </a:prstTxWarp>
          </a:bodyPr>
          <a:lstStyle/>
          <a:p>
            <a:pPr algn="ctr" defTabSz="822276" eaLnBrk="0" hangingPunct="0">
              <a:defRPr/>
            </a:pPr>
            <a:r>
              <a:rPr lang="en-US" sz="1400" b="1" dirty="0" err="1" smtClean="0">
                <a:cs typeface="Times New Roman"/>
              </a:rPr>
              <a:t>SkyMapper</a:t>
            </a:r>
            <a:endParaRPr lang="en-US" sz="1400" b="1" dirty="0">
              <a:cs typeface="Times New Roman"/>
            </a:endParaRPr>
          </a:p>
        </p:txBody>
      </p:sp>
      <p:pic>
        <p:nvPicPr>
          <p:cNvPr id="15" name="Picture 14" descr="full_moon_nasa.jpg"/>
          <p:cNvPicPr>
            <a:picLocks noChangeAspect="1"/>
          </p:cNvPicPr>
          <p:nvPr/>
        </p:nvPicPr>
        <p:blipFill>
          <a:blip r:embed="rId6">
            <a:clrChange>
              <a:clrFrom>
                <a:srgbClr val="0B0700"/>
              </a:clrFrom>
              <a:clrTo>
                <a:srgbClr val="0B0700">
                  <a:alpha val="0"/>
                </a:srgbClr>
              </a:clrTo>
            </a:clrChange>
          </a:blip>
          <a:stretch>
            <a:fillRect/>
          </a:stretch>
        </p:blipFill>
        <p:spPr>
          <a:xfrm>
            <a:off x="7061800" y="4531372"/>
            <a:ext cx="513778" cy="487800"/>
          </a:xfrm>
          <a:prstGeom prst="rect">
            <a:avLst/>
          </a:prstGeom>
        </p:spPr>
      </p:pic>
      <p:sp>
        <p:nvSpPr>
          <p:cNvPr id="16" name="AutoShape 28"/>
          <p:cNvSpPr>
            <a:spLocks noChangeAspect="1" noChangeArrowheads="1"/>
          </p:cNvSpPr>
          <p:nvPr/>
        </p:nvSpPr>
        <p:spPr bwMode="auto">
          <a:xfrm>
            <a:off x="6044432" y="2599049"/>
            <a:ext cx="1218871" cy="383701"/>
          </a:xfrm>
          <a:prstGeom prst="wedgeRoundRectCallout">
            <a:avLst>
              <a:gd name="adj1" fmla="val 19880"/>
              <a:gd name="adj2" fmla="val -50827"/>
              <a:gd name="adj3" fmla="val 16667"/>
            </a:avLst>
          </a:prstGeom>
          <a:solidFill>
            <a:srgbClr val="FFFFFF"/>
          </a:solidFill>
          <a:ln w="12700">
            <a:solidFill>
              <a:srgbClr val="000000"/>
            </a:solidFill>
            <a:miter lim="800000"/>
            <a:headEnd/>
            <a:tailEnd/>
          </a:ln>
          <a:effectLst/>
        </p:spPr>
        <p:txBody>
          <a:bodyPr wrap="none" lIns="82295" tIns="41145" rIns="82295" bIns="41145" anchor="ctr">
            <a:prstTxWarp prst="textNoShape">
              <a:avLst/>
            </a:prstTxWarp>
          </a:bodyPr>
          <a:lstStyle/>
          <a:p>
            <a:pPr algn="ctr" defTabSz="822276" eaLnBrk="0" hangingPunct="0">
              <a:defRPr/>
            </a:pPr>
            <a:r>
              <a:rPr lang="en-US" sz="2000" b="1" dirty="0" smtClean="0">
                <a:cs typeface="Times New Roman"/>
              </a:rPr>
              <a:t>ASKAP</a:t>
            </a:r>
            <a:endParaRPr lang="en-US" sz="2000" b="1" dirty="0">
              <a:cs typeface="Times New Roman"/>
            </a:endParaRPr>
          </a:p>
        </p:txBody>
      </p:sp>
      <p:sp>
        <p:nvSpPr>
          <p:cNvPr id="17" name="TextBox 16"/>
          <p:cNvSpPr txBox="1"/>
          <p:nvPr/>
        </p:nvSpPr>
        <p:spPr>
          <a:xfrm>
            <a:off x="133618" y="6428997"/>
            <a:ext cx="2159566" cy="307777"/>
          </a:xfrm>
          <a:prstGeom prst="rect">
            <a:avLst/>
          </a:prstGeom>
          <a:noFill/>
        </p:spPr>
        <p:txBody>
          <a:bodyPr wrap="none" rtlCol="0">
            <a:spAutoFit/>
          </a:bodyPr>
          <a:lstStyle/>
          <a:p>
            <a:r>
              <a:rPr lang="en-US" sz="1400" dirty="0" smtClean="0"/>
              <a:t>From: Prof. Bryan </a:t>
            </a:r>
            <a:r>
              <a:rPr lang="en-US" sz="1400" dirty="0" err="1" smtClean="0"/>
              <a:t>Gaensler</a:t>
            </a:r>
            <a:endParaRPr lang="en-US" sz="1400" dirty="0"/>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618" y="237906"/>
            <a:ext cx="1440160" cy="526798"/>
          </a:xfrm>
          <a:prstGeom prst="rect">
            <a:avLst/>
          </a:prstGeom>
        </p:spPr>
      </p:pic>
      <p:sp>
        <p:nvSpPr>
          <p:cNvPr id="19" name="Slide Number Placeholder 3"/>
          <p:cNvSpPr txBox="1">
            <a:spLocks/>
          </p:cNvSpPr>
          <p:nvPr/>
        </p:nvSpPr>
        <p:spPr>
          <a:xfrm>
            <a:off x="6579314" y="6314654"/>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59B5CD-97EE-454D-9E9F-7CF7580FE560}" type="slidenum">
              <a:rPr lang="en-AU" smtClean="0"/>
              <a:pPr/>
              <a:t>11</a:t>
            </a:fld>
            <a:endParaRPr lang="en-AU" dirty="0"/>
          </a:p>
        </p:txBody>
      </p:sp>
      <p:sp>
        <p:nvSpPr>
          <p:cNvPr id="2" name="TextBox 1"/>
          <p:cNvSpPr txBox="1"/>
          <p:nvPr/>
        </p:nvSpPr>
        <p:spPr>
          <a:xfrm>
            <a:off x="3926891" y="56150"/>
            <a:ext cx="4408579" cy="954107"/>
          </a:xfrm>
          <a:prstGeom prst="rect">
            <a:avLst/>
          </a:prstGeom>
          <a:noFill/>
        </p:spPr>
        <p:txBody>
          <a:bodyPr wrap="none" rtlCol="0">
            <a:spAutoFit/>
          </a:bodyPr>
          <a:lstStyle/>
          <a:p>
            <a:pPr algn="ctr"/>
            <a:r>
              <a:rPr lang="en-AU" sz="3200" dirty="0" smtClean="0"/>
              <a:t>Field of view!</a:t>
            </a:r>
          </a:p>
          <a:p>
            <a:pPr algn="ctr"/>
            <a:r>
              <a:rPr lang="nb-NO" sz="2400" dirty="0" smtClean="0"/>
              <a:t>~15 </a:t>
            </a:r>
            <a:r>
              <a:rPr lang="nb-NO" sz="2400" dirty="0"/>
              <a:t>- 50 deg. (200 - 2500 sq. deg.)</a:t>
            </a:r>
            <a:endParaRPr lang="en-AU" sz="2400" dirty="0"/>
          </a:p>
        </p:txBody>
      </p:sp>
    </p:spTree>
    <p:extLst>
      <p:ext uri="{BB962C8B-B14F-4D97-AF65-F5344CB8AC3E}">
        <p14:creationId xmlns:p14="http://schemas.microsoft.com/office/powerpoint/2010/main" val="6118904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1221715"/>
            <a:ext cx="8686800" cy="5447645"/>
          </a:xfrm>
          <a:prstGeom prst="rect">
            <a:avLst/>
          </a:prstGeom>
          <a:noFill/>
        </p:spPr>
        <p:txBody>
          <a:bodyPr wrap="square" rtlCol="0">
            <a:spAutoFit/>
          </a:bodyPr>
          <a:lstStyle/>
          <a:p>
            <a:pPr marL="457200" indent="-457200">
              <a:spcAft>
                <a:spcPts val="1200"/>
              </a:spcAft>
              <a:buFont typeface="Arial"/>
              <a:buChar char="•"/>
            </a:pPr>
            <a:r>
              <a:rPr lang="en-US" sz="2400" dirty="0" smtClean="0"/>
              <a:t>We will complete our fifth 6-month operational observing campaign at the end of CY15</a:t>
            </a:r>
          </a:p>
          <a:p>
            <a:pPr marL="457200" indent="-457200">
              <a:spcAft>
                <a:spcPts val="1200"/>
              </a:spcAft>
              <a:buFont typeface="Arial"/>
              <a:buChar char="•"/>
            </a:pPr>
            <a:r>
              <a:rPr lang="en-US" sz="2400" dirty="0" smtClean="0"/>
              <a:t>~8000 hours of observing have been conducted in support of &gt;36 different projects (@20151104)</a:t>
            </a:r>
          </a:p>
          <a:p>
            <a:pPr marL="457200" indent="-457200">
              <a:spcAft>
                <a:spcPts val="1200"/>
              </a:spcAft>
              <a:buFont typeface="Arial"/>
              <a:buChar char="•"/>
            </a:pPr>
            <a:r>
              <a:rPr lang="en-US" sz="2400" dirty="0" smtClean="0"/>
              <a:t>&gt;7.5 PB of data are archived at the </a:t>
            </a:r>
            <a:r>
              <a:rPr lang="en-US" sz="2400" dirty="0" err="1" smtClean="0"/>
              <a:t>Pawsey</a:t>
            </a:r>
            <a:r>
              <a:rPr lang="en-US" sz="2400" dirty="0" smtClean="0"/>
              <a:t> </a:t>
            </a:r>
            <a:r>
              <a:rPr lang="en-US" sz="2400" dirty="0"/>
              <a:t>Centre (@20151104)</a:t>
            </a:r>
            <a:endParaRPr lang="en-US" sz="2400" dirty="0" smtClean="0"/>
          </a:p>
          <a:p>
            <a:pPr marL="457200" indent="-457200">
              <a:spcAft>
                <a:spcPts val="1200"/>
              </a:spcAft>
              <a:buFont typeface="Arial"/>
              <a:buChar char="•"/>
            </a:pPr>
            <a:r>
              <a:rPr lang="en-AU" sz="2400" dirty="0" smtClean="0"/>
              <a:t>Completed a design study and implementation plan for an MWA node of the All-Sky Virtual Observatory (</a:t>
            </a:r>
            <a:r>
              <a:rPr lang="en-AU" sz="2400" dirty="0" smtClean="0">
                <a:hlinkClick r:id="rId3"/>
              </a:rPr>
              <a:t>www.asvo.org.au</a:t>
            </a:r>
            <a:r>
              <a:rPr lang="en-AU" sz="2400" dirty="0" smtClean="0"/>
              <a:t>)</a:t>
            </a:r>
          </a:p>
          <a:p>
            <a:pPr marL="457200" indent="-457200">
              <a:spcAft>
                <a:spcPts val="1200"/>
              </a:spcAft>
              <a:buFont typeface="Arial"/>
              <a:buChar char="•"/>
            </a:pPr>
            <a:r>
              <a:rPr lang="en-AU" sz="2400" dirty="0" smtClean="0"/>
              <a:t>First public release of MWA data (</a:t>
            </a:r>
            <a:r>
              <a:rPr lang="en-AU" sz="2400" dirty="0" smtClean="0">
                <a:hlinkClick r:id="rId4"/>
              </a:rPr>
              <a:t>www.mwatelescope.org</a:t>
            </a:r>
            <a:r>
              <a:rPr lang="en-AU" sz="2400" dirty="0" smtClean="0"/>
              <a:t>) </a:t>
            </a:r>
          </a:p>
          <a:p>
            <a:pPr marL="457200" indent="-457200">
              <a:spcAft>
                <a:spcPts val="1200"/>
              </a:spcAft>
              <a:buFont typeface="Arial"/>
              <a:buChar char="•"/>
            </a:pPr>
            <a:r>
              <a:rPr lang="en-US" sz="2400" dirty="0" smtClean="0"/>
              <a:t>Learned a lot about building, commissioning and operating a low-frequency aperture array at the MRO</a:t>
            </a:r>
          </a:p>
          <a:p>
            <a:pPr marL="457200" indent="-457200">
              <a:buFont typeface="Arial"/>
              <a:buChar char="•"/>
            </a:pPr>
            <a:r>
              <a:rPr lang="en-US" sz="2400" dirty="0" smtClean="0"/>
              <a:t>Science</a:t>
            </a:r>
          </a:p>
          <a:p>
            <a:endParaRPr lang="en-US" sz="2400" dirty="0"/>
          </a:p>
        </p:txBody>
      </p:sp>
      <p:sp>
        <p:nvSpPr>
          <p:cNvPr id="2" name="Title 1"/>
          <p:cNvSpPr>
            <a:spLocks noGrp="1"/>
          </p:cNvSpPr>
          <p:nvPr>
            <p:ph type="title"/>
          </p:nvPr>
        </p:nvSpPr>
        <p:spPr>
          <a:xfrm>
            <a:off x="457200" y="274638"/>
            <a:ext cx="8229600" cy="634082"/>
          </a:xfrm>
        </p:spPr>
        <p:txBody>
          <a:bodyPr>
            <a:normAutofit/>
          </a:bodyPr>
          <a:lstStyle/>
          <a:p>
            <a:r>
              <a:rPr lang="en-AU" sz="3200" dirty="0" smtClean="0"/>
              <a:t>What have we done?</a:t>
            </a:r>
            <a:endParaRPr lang="en-AU" sz="3200" dirty="0"/>
          </a:p>
        </p:txBody>
      </p:sp>
      <p:sp>
        <p:nvSpPr>
          <p:cNvPr id="4" name="Slide Number Placeholder 3"/>
          <p:cNvSpPr>
            <a:spLocks noGrp="1"/>
          </p:cNvSpPr>
          <p:nvPr>
            <p:ph type="sldNum" sz="quarter" idx="12"/>
          </p:nvPr>
        </p:nvSpPr>
        <p:spPr/>
        <p:txBody>
          <a:bodyPr/>
          <a:lstStyle/>
          <a:p>
            <a:fld id="{4559B5CD-97EE-454D-9E9F-7CF7580FE560}" type="slidenum">
              <a:rPr lang="en-AU" smtClean="0"/>
              <a:t>12</a:t>
            </a:fld>
            <a:endParaRPr lang="en-AU"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116632"/>
            <a:ext cx="1440160" cy="526798"/>
          </a:xfrm>
          <a:prstGeom prst="rect">
            <a:avLst/>
          </a:prstGeom>
        </p:spPr>
      </p:pic>
    </p:spTree>
    <p:extLst>
      <p:ext uri="{BB962C8B-B14F-4D97-AF65-F5344CB8AC3E}">
        <p14:creationId xmlns:p14="http://schemas.microsoft.com/office/powerpoint/2010/main" val="2869821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PX_snapshot_full.png"/>
          <p:cNvPicPr>
            <a:picLocks noChangeAspect="1"/>
          </p:cNvPicPr>
          <p:nvPr/>
        </p:nvPicPr>
        <p:blipFill rotWithShape="1">
          <a:blip r:embed="rId3">
            <a:extLst>
              <a:ext uri="{28A0092B-C50C-407E-A947-70E740481C1C}">
                <a14:useLocalDpi xmlns:a14="http://schemas.microsoft.com/office/drawing/2010/main" val="0"/>
              </a:ext>
            </a:extLst>
          </a:blip>
          <a:srcRect t="235" b="4832"/>
          <a:stretch/>
        </p:blipFill>
        <p:spPr>
          <a:xfrm>
            <a:off x="152402" y="152400"/>
            <a:ext cx="5740189" cy="5681133"/>
          </a:xfrm>
          <a:prstGeom prst="rect">
            <a:avLst/>
          </a:prstGeom>
        </p:spPr>
      </p:pic>
      <p:pic>
        <p:nvPicPr>
          <p:cNvPr id="5" name="Picture 4" descr="HPX_snapshot_zoo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4038601"/>
            <a:ext cx="4053672" cy="2417155"/>
          </a:xfrm>
          <a:prstGeom prst="rect">
            <a:avLst/>
          </a:prstGeom>
        </p:spPr>
      </p:pic>
      <p:sp>
        <p:nvSpPr>
          <p:cNvPr id="6" name="Rectangle 5"/>
          <p:cNvSpPr/>
          <p:nvPr/>
        </p:nvSpPr>
        <p:spPr>
          <a:xfrm>
            <a:off x="2819400" y="3276600"/>
            <a:ext cx="685800" cy="3048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3505200" y="3276600"/>
            <a:ext cx="5410200" cy="762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2819400" y="3581400"/>
            <a:ext cx="2133600" cy="2819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788024" y="228601"/>
            <a:ext cx="4028229" cy="646331"/>
          </a:xfrm>
          <a:prstGeom prst="rect">
            <a:avLst/>
          </a:prstGeom>
          <a:noFill/>
        </p:spPr>
        <p:txBody>
          <a:bodyPr wrap="none" rtlCol="0">
            <a:spAutoFit/>
          </a:bodyPr>
          <a:lstStyle/>
          <a:p>
            <a:pPr algn="r"/>
            <a:r>
              <a:rPr lang="en-US" dirty="0" smtClean="0"/>
              <a:t>Hurley-Walker et al. 2015, in preparation</a:t>
            </a:r>
          </a:p>
          <a:p>
            <a:pPr algn="r"/>
            <a:r>
              <a:rPr lang="en-US" dirty="0" err="1" smtClean="0"/>
              <a:t>Wayth</a:t>
            </a:r>
            <a:r>
              <a:rPr lang="en-US" dirty="0" smtClean="0"/>
              <a:t> et al. 2015, PASA</a:t>
            </a:r>
            <a:endParaRPr lang="en-US" dirty="0"/>
          </a:p>
        </p:txBody>
      </p:sp>
      <p:sp>
        <p:nvSpPr>
          <p:cNvPr id="2" name="Slide Number Placeholder 1"/>
          <p:cNvSpPr>
            <a:spLocks noGrp="1"/>
          </p:cNvSpPr>
          <p:nvPr>
            <p:ph type="sldNum" sz="quarter" idx="12"/>
          </p:nvPr>
        </p:nvSpPr>
        <p:spPr/>
        <p:txBody>
          <a:bodyPr/>
          <a:lstStyle/>
          <a:p>
            <a:fld id="{4559B5CD-97EE-454D-9E9F-7CF7580FE560}" type="slidenum">
              <a:rPr lang="en-AU" smtClean="0"/>
              <a:t>13</a:t>
            </a:fld>
            <a:endParaRPr lang="en-AU"/>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116632"/>
            <a:ext cx="1440160" cy="526798"/>
          </a:xfrm>
          <a:prstGeom prst="rect">
            <a:avLst/>
          </a:prstGeom>
        </p:spPr>
      </p:pic>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5877272"/>
            <a:ext cx="3065909" cy="777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6937989" y="1580599"/>
            <a:ext cx="1878264" cy="1200329"/>
          </a:xfrm>
          <a:prstGeom prst="rect">
            <a:avLst/>
          </a:prstGeom>
          <a:noFill/>
        </p:spPr>
        <p:txBody>
          <a:bodyPr wrap="none" rtlCol="0">
            <a:spAutoFit/>
          </a:bodyPr>
          <a:lstStyle/>
          <a:p>
            <a:pPr algn="r"/>
            <a:r>
              <a:rPr lang="en-AU" dirty="0" smtClean="0"/>
              <a:t>300,000+ sources</a:t>
            </a:r>
          </a:p>
          <a:p>
            <a:pPr algn="r"/>
            <a:r>
              <a:rPr lang="en-AU" dirty="0" smtClean="0"/>
              <a:t>19 </a:t>
            </a:r>
            <a:r>
              <a:rPr lang="en-AU" dirty="0" err="1" smtClean="0"/>
              <a:t>freq</a:t>
            </a:r>
            <a:r>
              <a:rPr lang="en-AU" dirty="0" smtClean="0"/>
              <a:t> sub-bands</a:t>
            </a:r>
          </a:p>
          <a:p>
            <a:pPr algn="r"/>
            <a:r>
              <a:rPr lang="en-AU" dirty="0" err="1" smtClean="0"/>
              <a:t>δ</a:t>
            </a:r>
            <a:r>
              <a:rPr lang="en-AU" dirty="0" smtClean="0"/>
              <a:t>&lt;+25</a:t>
            </a:r>
          </a:p>
          <a:p>
            <a:pPr algn="r"/>
            <a:r>
              <a:rPr lang="en-AU" dirty="0" smtClean="0"/>
              <a:t>|b| &gt; 10</a:t>
            </a:r>
            <a:endParaRPr lang="en-AU" dirty="0"/>
          </a:p>
        </p:txBody>
      </p:sp>
    </p:spTree>
    <p:extLst>
      <p:ext uri="{BB962C8B-B14F-4D97-AF65-F5344CB8AC3E}">
        <p14:creationId xmlns:p14="http://schemas.microsoft.com/office/powerpoint/2010/main" val="930326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553200" y="6448251"/>
            <a:ext cx="2133600" cy="365125"/>
          </a:xfrm>
        </p:spPr>
        <p:txBody>
          <a:bodyPr/>
          <a:lstStyle/>
          <a:p>
            <a:fld id="{4559B5CD-97EE-454D-9E9F-7CF7580FE560}" type="slidenum">
              <a:rPr lang="en-AU" smtClean="0"/>
              <a:t>14</a:t>
            </a:fld>
            <a:endParaRPr lang="en-AU"/>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16632"/>
            <a:ext cx="1440160" cy="526798"/>
          </a:xfrm>
          <a:prstGeom prst="rect">
            <a:avLst/>
          </a:prstGeom>
        </p:spPr>
      </p:pic>
      <p:pic>
        <p:nvPicPr>
          <p:cNvPr id="4" name="Picture 3" descr="plots_yy_rts_vanilla_salty_y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flipV="1">
            <a:off x="87990" y="2121458"/>
            <a:ext cx="5172803" cy="3729716"/>
          </a:xfrm>
          <a:prstGeom prst="rect">
            <a:avLst/>
          </a:prstGeom>
        </p:spPr>
      </p:pic>
      <p:sp>
        <p:nvSpPr>
          <p:cNvPr id="5" name="Subtitle 2"/>
          <p:cNvSpPr txBox="1">
            <a:spLocks/>
          </p:cNvSpPr>
          <p:nvPr/>
        </p:nvSpPr>
        <p:spPr>
          <a:xfrm>
            <a:off x="643250" y="279736"/>
            <a:ext cx="7928807" cy="576869"/>
          </a:xfrm>
          <a:prstGeom prst="rect">
            <a:avLst/>
          </a:prstGeom>
        </p:spPr>
        <p:txBody>
          <a:bodyPr>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smtClean="0"/>
              <a:t>Epoch of </a:t>
            </a:r>
            <a:r>
              <a:rPr lang="en-US" dirty="0" err="1" smtClean="0"/>
              <a:t>Reionisation</a:t>
            </a:r>
            <a:endParaRPr lang="en-US" dirty="0"/>
          </a:p>
        </p:txBody>
      </p:sp>
      <p:sp>
        <p:nvSpPr>
          <p:cNvPr id="6" name="TextBox 5"/>
          <p:cNvSpPr txBox="1"/>
          <p:nvPr/>
        </p:nvSpPr>
        <p:spPr>
          <a:xfrm>
            <a:off x="643250" y="811822"/>
            <a:ext cx="8134243" cy="646331"/>
          </a:xfrm>
          <a:prstGeom prst="rect">
            <a:avLst/>
          </a:prstGeom>
          <a:noFill/>
        </p:spPr>
        <p:txBody>
          <a:bodyPr wrap="square" rtlCol="0">
            <a:spAutoFit/>
          </a:bodyPr>
          <a:lstStyle/>
          <a:p>
            <a:r>
              <a:rPr lang="en-US" dirty="0" smtClean="0">
                <a:solidFill>
                  <a:schemeClr val="accent1">
                    <a:lumMod val="75000"/>
                  </a:schemeClr>
                </a:solidFill>
              </a:rPr>
              <a:t>- Two calibration pipelines + two power spectrum pipelines</a:t>
            </a:r>
          </a:p>
          <a:p>
            <a:r>
              <a:rPr lang="en-US" dirty="0" smtClean="0">
                <a:solidFill>
                  <a:schemeClr val="accent1">
                    <a:lumMod val="75000"/>
                  </a:schemeClr>
                </a:solidFill>
              </a:rPr>
              <a:t>- 1000 hours of data observed on three fields</a:t>
            </a:r>
            <a:endParaRPr lang="en-US" dirty="0">
              <a:solidFill>
                <a:schemeClr val="accent1">
                  <a:lumMod val="75000"/>
                </a:schemeClr>
              </a:solidFill>
            </a:endParaRPr>
          </a:p>
        </p:txBody>
      </p:sp>
      <p:sp>
        <p:nvSpPr>
          <p:cNvPr id="7" name="TextBox 6"/>
          <p:cNvSpPr txBox="1"/>
          <p:nvPr/>
        </p:nvSpPr>
        <p:spPr>
          <a:xfrm>
            <a:off x="943005" y="1487702"/>
            <a:ext cx="2954748" cy="646331"/>
          </a:xfrm>
          <a:prstGeom prst="rect">
            <a:avLst/>
          </a:prstGeom>
          <a:noFill/>
        </p:spPr>
        <p:txBody>
          <a:bodyPr wrap="square" rtlCol="0">
            <a:spAutoFit/>
          </a:bodyPr>
          <a:lstStyle/>
          <a:p>
            <a:pPr algn="ctr"/>
            <a:r>
              <a:rPr lang="en-US" dirty="0" smtClean="0"/>
              <a:t>2D power spectra from 3 hours of data</a:t>
            </a:r>
            <a:endParaRPr lang="en-US" dirty="0"/>
          </a:p>
        </p:txBody>
      </p:sp>
      <p:sp>
        <p:nvSpPr>
          <p:cNvPr id="8" name="TextBox 7"/>
          <p:cNvSpPr txBox="1"/>
          <p:nvPr/>
        </p:nvSpPr>
        <p:spPr>
          <a:xfrm>
            <a:off x="5621812" y="1487702"/>
            <a:ext cx="2954748" cy="646331"/>
          </a:xfrm>
          <a:prstGeom prst="rect">
            <a:avLst/>
          </a:prstGeom>
          <a:noFill/>
        </p:spPr>
        <p:txBody>
          <a:bodyPr wrap="square" rtlCol="0">
            <a:spAutoFit/>
          </a:bodyPr>
          <a:lstStyle/>
          <a:p>
            <a:pPr algn="ctr"/>
            <a:r>
              <a:rPr lang="en-US" dirty="0" smtClean="0"/>
              <a:t>1D power spectra from 3 hours of data</a:t>
            </a:r>
            <a:endParaRPr lang="en-US" dirty="0"/>
          </a:p>
        </p:txBody>
      </p:sp>
      <p:pic>
        <p:nvPicPr>
          <p:cNvPr id="9" name="Picture 8" descr="1d_salty_YY_high_updat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7765" y="2134033"/>
            <a:ext cx="4114286" cy="3600000"/>
          </a:xfrm>
          <a:prstGeom prst="rect">
            <a:avLst/>
          </a:prstGeom>
        </p:spPr>
      </p:pic>
      <p:sp>
        <p:nvSpPr>
          <p:cNvPr id="10" name="TextBox 9"/>
          <p:cNvSpPr txBox="1"/>
          <p:nvPr/>
        </p:nvSpPr>
        <p:spPr>
          <a:xfrm>
            <a:off x="490362" y="5926624"/>
            <a:ext cx="1496234" cy="338554"/>
          </a:xfrm>
          <a:prstGeom prst="rect">
            <a:avLst/>
          </a:prstGeom>
          <a:noFill/>
        </p:spPr>
        <p:txBody>
          <a:bodyPr wrap="square" rtlCol="0">
            <a:spAutoFit/>
          </a:bodyPr>
          <a:lstStyle/>
          <a:p>
            <a:pPr algn="ctr"/>
            <a:r>
              <a:rPr lang="en-US" sz="1600" dirty="0" smtClean="0"/>
              <a:t>Native power</a:t>
            </a:r>
            <a:endParaRPr lang="en-US" sz="1600" dirty="0"/>
          </a:p>
        </p:txBody>
      </p:sp>
      <p:sp>
        <p:nvSpPr>
          <p:cNvPr id="11" name="TextBox 10"/>
          <p:cNvSpPr txBox="1"/>
          <p:nvPr/>
        </p:nvSpPr>
        <p:spPr>
          <a:xfrm>
            <a:off x="3031707" y="5711357"/>
            <a:ext cx="1496234" cy="830997"/>
          </a:xfrm>
          <a:prstGeom prst="rect">
            <a:avLst/>
          </a:prstGeom>
          <a:noFill/>
        </p:spPr>
        <p:txBody>
          <a:bodyPr wrap="square" rtlCol="0">
            <a:spAutoFit/>
          </a:bodyPr>
          <a:lstStyle/>
          <a:p>
            <a:pPr algn="ctr"/>
            <a:r>
              <a:rPr lang="en-US" sz="1600" dirty="0" smtClean="0"/>
              <a:t>Foreground and instrument cleaned power</a:t>
            </a:r>
            <a:endParaRPr lang="en-US" sz="1600" dirty="0"/>
          </a:p>
        </p:txBody>
      </p:sp>
      <p:sp>
        <p:nvSpPr>
          <p:cNvPr id="12" name="TextBox 11"/>
          <p:cNvSpPr txBox="1"/>
          <p:nvPr/>
        </p:nvSpPr>
        <p:spPr>
          <a:xfrm>
            <a:off x="5632877" y="5683742"/>
            <a:ext cx="2989471" cy="892552"/>
          </a:xfrm>
          <a:prstGeom prst="rect">
            <a:avLst/>
          </a:prstGeom>
          <a:noFill/>
        </p:spPr>
        <p:txBody>
          <a:bodyPr wrap="square" rtlCol="0">
            <a:spAutoFit/>
          </a:bodyPr>
          <a:lstStyle/>
          <a:p>
            <a:r>
              <a:rPr lang="en-US" dirty="0" smtClean="0"/>
              <a:t>Upper limit on </a:t>
            </a:r>
            <a:r>
              <a:rPr lang="en-US" dirty="0" err="1" smtClean="0"/>
              <a:t>EoR</a:t>
            </a:r>
            <a:r>
              <a:rPr lang="en-US" dirty="0" smtClean="0"/>
              <a:t> power at k=0.05 Mpc</a:t>
            </a:r>
            <a:r>
              <a:rPr lang="en-US" baseline="30000" dirty="0" smtClean="0"/>
              <a:t>-1</a:t>
            </a:r>
            <a:r>
              <a:rPr lang="en-US" dirty="0" smtClean="0"/>
              <a:t>: (275 </a:t>
            </a:r>
            <a:r>
              <a:rPr lang="en-US" dirty="0" err="1" smtClean="0"/>
              <a:t>mK</a:t>
            </a:r>
            <a:r>
              <a:rPr lang="en-US" dirty="0" smtClean="0"/>
              <a:t>)</a:t>
            </a:r>
            <a:r>
              <a:rPr lang="en-US" sz="2000" baseline="30000" dirty="0" smtClean="0"/>
              <a:t>2</a:t>
            </a:r>
            <a:endParaRPr lang="en-US" sz="1400" baseline="30000" dirty="0" smtClean="0"/>
          </a:p>
          <a:p>
            <a:r>
              <a:rPr lang="en-US" sz="1400" dirty="0" smtClean="0"/>
              <a:t>Consistent with expectations</a:t>
            </a:r>
            <a:endParaRPr lang="en-US" sz="1400" dirty="0"/>
          </a:p>
        </p:txBody>
      </p:sp>
      <p:sp>
        <p:nvSpPr>
          <p:cNvPr id="13" name="TextBox 12"/>
          <p:cNvSpPr txBox="1"/>
          <p:nvPr/>
        </p:nvSpPr>
        <p:spPr>
          <a:xfrm>
            <a:off x="7647766" y="282025"/>
            <a:ext cx="1496234" cy="338554"/>
          </a:xfrm>
          <a:prstGeom prst="rect">
            <a:avLst/>
          </a:prstGeom>
          <a:noFill/>
        </p:spPr>
        <p:txBody>
          <a:bodyPr wrap="square" rtlCol="0">
            <a:spAutoFit/>
          </a:bodyPr>
          <a:lstStyle/>
          <a:p>
            <a:pPr algn="ctr"/>
            <a:r>
              <a:rPr lang="en-US" sz="1600" dirty="0" smtClean="0"/>
              <a:t>Trott+ (2015)</a:t>
            </a:r>
            <a:endParaRPr lang="en-US" sz="1600" dirty="0"/>
          </a:p>
        </p:txBody>
      </p:sp>
    </p:spTree>
    <p:extLst>
      <p:ext uri="{BB962C8B-B14F-4D97-AF65-F5344CB8AC3E}">
        <p14:creationId xmlns:p14="http://schemas.microsoft.com/office/powerpoint/2010/main" val="900653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559B5CD-97EE-454D-9E9F-7CF7580FE560}" type="slidenum">
              <a:rPr lang="en-AU" smtClean="0"/>
              <a:t>15</a:t>
            </a:fld>
            <a:endParaRPr lang="en-AU"/>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16632"/>
            <a:ext cx="1440160" cy="526798"/>
          </a:xfrm>
          <a:prstGeom prst="rect">
            <a:avLst/>
          </a:prstGeom>
        </p:spPr>
      </p:pic>
      <p:pic>
        <p:nvPicPr>
          <p:cNvPr id="4" name="Picture Placeholder 6" descr="Luke_Gal_plane_full.png"/>
          <p:cNvPicPr>
            <a:picLocks noChangeAspect="1"/>
          </p:cNvPicPr>
          <p:nvPr/>
        </p:nvPicPr>
        <p:blipFill>
          <a:blip r:embed="rId4">
            <a:extLst>
              <a:ext uri="{28A0092B-C50C-407E-A947-70E740481C1C}">
                <a14:useLocalDpi xmlns:a14="http://schemas.microsoft.com/office/drawing/2010/main" val="0"/>
              </a:ext>
            </a:extLst>
          </a:blip>
          <a:srcRect t="-97796" b="-97796"/>
          <a:stretch>
            <a:fillRect/>
          </a:stretch>
        </p:blipFill>
        <p:spPr>
          <a:xfrm>
            <a:off x="25400" y="228600"/>
            <a:ext cx="9080621" cy="4414129"/>
          </a:xfrm>
          <a:prstGeom prst="rect">
            <a:avLst/>
          </a:prstGeom>
        </p:spPr>
      </p:pic>
      <p:sp>
        <p:nvSpPr>
          <p:cNvPr id="5" name="Title 1"/>
          <p:cNvSpPr txBox="1">
            <a:spLocks/>
          </p:cNvSpPr>
          <p:nvPr/>
        </p:nvSpPr>
        <p:spPr>
          <a:xfrm>
            <a:off x="323528" y="762536"/>
            <a:ext cx="8519864" cy="65024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t>Multi-frequency imaging of the Galactic plane</a:t>
            </a:r>
            <a:endParaRPr lang="en-US" sz="3200" dirty="0"/>
          </a:p>
        </p:txBody>
      </p:sp>
      <p:sp>
        <p:nvSpPr>
          <p:cNvPr id="6" name="Text Placeholder 5"/>
          <p:cNvSpPr txBox="1">
            <a:spLocks/>
          </p:cNvSpPr>
          <p:nvPr/>
        </p:nvSpPr>
        <p:spPr>
          <a:xfrm>
            <a:off x="107504" y="5257800"/>
            <a:ext cx="5302696" cy="1077912"/>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Font typeface="Arial" panose="020B0604020202020204" pitchFamily="34" charset="0"/>
              <a:buNone/>
            </a:pPr>
            <a:r>
              <a:rPr lang="en-US" sz="2000" smtClean="0"/>
              <a:t>Images: Luke Hindson et al.</a:t>
            </a:r>
            <a:endParaRPr lang="en-US" sz="2000" dirty="0"/>
          </a:p>
        </p:txBody>
      </p:sp>
      <p:sp>
        <p:nvSpPr>
          <p:cNvPr id="7" name="TextBox 6"/>
          <p:cNvSpPr txBox="1"/>
          <p:nvPr/>
        </p:nvSpPr>
        <p:spPr>
          <a:xfrm>
            <a:off x="228600" y="5791200"/>
            <a:ext cx="3846651" cy="369332"/>
          </a:xfrm>
          <a:prstGeom prst="rect">
            <a:avLst/>
          </a:prstGeom>
          <a:noFill/>
        </p:spPr>
        <p:txBody>
          <a:bodyPr wrap="none" rtlCol="0">
            <a:spAutoFit/>
          </a:bodyPr>
          <a:lstStyle/>
          <a:p>
            <a:r>
              <a:rPr lang="en-US" dirty="0" smtClean="0"/>
              <a:t>“Three-</a:t>
            </a:r>
            <a:r>
              <a:rPr lang="en-US" dirty="0" err="1" smtClean="0"/>
              <a:t>colour</a:t>
            </a:r>
            <a:r>
              <a:rPr lang="en-US" dirty="0" smtClean="0"/>
              <a:t>” image: ~120 – 200 MHz </a:t>
            </a:r>
            <a:endParaRPr lang="en-US" dirty="0"/>
          </a:p>
        </p:txBody>
      </p:sp>
      <p:cxnSp>
        <p:nvCxnSpPr>
          <p:cNvPr id="8" name="Straight Arrow Connector 7"/>
          <p:cNvCxnSpPr/>
          <p:nvPr/>
        </p:nvCxnSpPr>
        <p:spPr>
          <a:xfrm flipH="1" flipV="1">
            <a:off x="1219200" y="2819400"/>
            <a:ext cx="381000" cy="121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7596336" y="1556792"/>
            <a:ext cx="709464" cy="6530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838200" y="4114800"/>
            <a:ext cx="1612265" cy="369332"/>
          </a:xfrm>
          <a:prstGeom prst="rect">
            <a:avLst/>
          </a:prstGeom>
          <a:noFill/>
        </p:spPr>
        <p:txBody>
          <a:bodyPr wrap="none" rtlCol="0">
            <a:spAutoFit/>
          </a:bodyPr>
          <a:lstStyle/>
          <a:p>
            <a:r>
              <a:rPr lang="en-US" dirty="0" smtClean="0"/>
              <a:t>Galactic Centre</a:t>
            </a:r>
            <a:endParaRPr lang="en-US" dirty="0"/>
          </a:p>
        </p:txBody>
      </p:sp>
      <p:sp>
        <p:nvSpPr>
          <p:cNvPr id="11" name="TextBox 10"/>
          <p:cNvSpPr txBox="1"/>
          <p:nvPr/>
        </p:nvSpPr>
        <p:spPr>
          <a:xfrm>
            <a:off x="7092280" y="1259468"/>
            <a:ext cx="1313180" cy="369332"/>
          </a:xfrm>
          <a:prstGeom prst="rect">
            <a:avLst/>
          </a:prstGeom>
          <a:noFill/>
        </p:spPr>
        <p:txBody>
          <a:bodyPr wrap="none" rtlCol="0">
            <a:spAutoFit/>
          </a:bodyPr>
          <a:lstStyle/>
          <a:p>
            <a:r>
              <a:rPr lang="en-US" dirty="0" smtClean="0"/>
              <a:t>Vela/</a:t>
            </a:r>
            <a:r>
              <a:rPr lang="en-US" dirty="0" err="1" smtClean="0"/>
              <a:t>Puppis</a:t>
            </a:r>
            <a:endParaRPr lang="en-US" dirty="0"/>
          </a:p>
        </p:txBody>
      </p:sp>
      <p:pic>
        <p:nvPicPr>
          <p:cNvPr id="12" name="Picture 11"/>
          <p:cNvPicPr>
            <a:picLocks noChangeAspect="1"/>
          </p:cNvPicPr>
          <p:nvPr/>
        </p:nvPicPr>
        <p:blipFill rotWithShape="1">
          <a:blip r:embed="rId5"/>
          <a:srcRect l="10027" t="19260" r="266" b="3704"/>
          <a:stretch/>
        </p:blipFill>
        <p:spPr>
          <a:xfrm>
            <a:off x="5715000" y="3429000"/>
            <a:ext cx="3327399" cy="2714113"/>
          </a:xfrm>
          <a:prstGeom prst="rect">
            <a:avLst/>
          </a:prstGeom>
        </p:spPr>
      </p:pic>
      <p:cxnSp>
        <p:nvCxnSpPr>
          <p:cNvPr id="13" name="Straight Connector 12"/>
          <p:cNvCxnSpPr/>
          <p:nvPr/>
        </p:nvCxnSpPr>
        <p:spPr>
          <a:xfrm flipH="1">
            <a:off x="6400800" y="2590800"/>
            <a:ext cx="1752600" cy="15240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8915400" y="3048000"/>
            <a:ext cx="76200" cy="20574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638800" y="6096000"/>
            <a:ext cx="3593452" cy="338554"/>
          </a:xfrm>
          <a:prstGeom prst="rect">
            <a:avLst/>
          </a:prstGeom>
          <a:noFill/>
        </p:spPr>
        <p:txBody>
          <a:bodyPr wrap="none" rtlCol="0">
            <a:spAutoFit/>
          </a:bodyPr>
          <a:lstStyle/>
          <a:p>
            <a:r>
              <a:rPr lang="en-US" sz="1600" dirty="0" err="1" smtClean="0"/>
              <a:t>Unsharp</a:t>
            </a:r>
            <a:r>
              <a:rPr lang="en-US" sz="1600" dirty="0" smtClean="0"/>
              <a:t> mask (Melanie Johnston-</a:t>
            </a:r>
            <a:r>
              <a:rPr lang="en-US" sz="1600" dirty="0" err="1" smtClean="0"/>
              <a:t>Hollitt</a:t>
            </a:r>
            <a:r>
              <a:rPr lang="en-US" sz="1600" dirty="0" smtClean="0"/>
              <a:t>)</a:t>
            </a:r>
            <a:endParaRPr lang="en-US" sz="1600" dirty="0"/>
          </a:p>
        </p:txBody>
      </p:sp>
      <p:cxnSp>
        <p:nvCxnSpPr>
          <p:cNvPr id="16" name="Straight Arrow Connector 15"/>
          <p:cNvCxnSpPr/>
          <p:nvPr/>
        </p:nvCxnSpPr>
        <p:spPr>
          <a:xfrm>
            <a:off x="304800" y="1981200"/>
            <a:ext cx="861060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581400" y="1611868"/>
            <a:ext cx="1448045" cy="369332"/>
          </a:xfrm>
          <a:prstGeom prst="rect">
            <a:avLst/>
          </a:prstGeom>
          <a:noFill/>
        </p:spPr>
        <p:txBody>
          <a:bodyPr wrap="none" rtlCol="0">
            <a:spAutoFit/>
          </a:bodyPr>
          <a:lstStyle/>
          <a:p>
            <a:r>
              <a:rPr lang="en-US" dirty="0" smtClean="0">
                <a:solidFill>
                  <a:srgbClr val="FF0000"/>
                </a:solidFill>
              </a:rPr>
              <a:t>~100 degrees</a:t>
            </a:r>
            <a:endParaRPr lang="en-US" dirty="0">
              <a:solidFill>
                <a:srgbClr val="FF0000"/>
              </a:solidFill>
            </a:endParaRPr>
          </a:p>
        </p:txBody>
      </p:sp>
    </p:spTree>
    <p:extLst>
      <p:ext uri="{BB962C8B-B14F-4D97-AF65-F5344CB8AC3E}">
        <p14:creationId xmlns:p14="http://schemas.microsoft.com/office/powerpoint/2010/main" val="15351481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559B5CD-97EE-454D-9E9F-7CF7580FE560}" type="slidenum">
              <a:rPr lang="en-AU" smtClean="0"/>
              <a:t>16</a:t>
            </a:fld>
            <a:endParaRPr lang="en-AU"/>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16632"/>
            <a:ext cx="1440160" cy="526798"/>
          </a:xfrm>
          <a:prstGeom prst="rect">
            <a:avLst/>
          </a:prstGeom>
        </p:spPr>
      </p:pic>
      <p:sp>
        <p:nvSpPr>
          <p:cNvPr id="4" name="Title 1"/>
          <p:cNvSpPr txBox="1">
            <a:spLocks/>
          </p:cNvSpPr>
          <p:nvPr/>
        </p:nvSpPr>
        <p:spPr>
          <a:xfrm>
            <a:off x="1249680" y="132080"/>
            <a:ext cx="7518400" cy="65024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t>Snakes out of the plane</a:t>
            </a:r>
            <a:endParaRPr lang="en-US" sz="3200" dirty="0"/>
          </a:p>
        </p:txBody>
      </p:sp>
      <p:sp>
        <p:nvSpPr>
          <p:cNvPr id="5" name="Content Placeholder 4"/>
          <p:cNvSpPr txBox="1">
            <a:spLocks/>
          </p:cNvSpPr>
          <p:nvPr/>
        </p:nvSpPr>
        <p:spPr>
          <a:xfrm>
            <a:off x="0" y="1219200"/>
            <a:ext cx="3200400" cy="4967923"/>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smtClean="0"/>
              <a:t>Linear </a:t>
            </a:r>
            <a:r>
              <a:rPr lang="en-US" sz="2400" dirty="0" err="1" smtClean="0"/>
              <a:t>polarisation</a:t>
            </a:r>
            <a:r>
              <a:rPr lang="en-US" sz="2400" dirty="0" smtClean="0"/>
              <a:t> gradient maps from 200-230 MHz (20 x 20 </a:t>
            </a:r>
            <a:r>
              <a:rPr lang="en-US" sz="2400" dirty="0" err="1" smtClean="0"/>
              <a:t>degs</a:t>
            </a:r>
            <a:r>
              <a:rPr lang="en-US" sz="2400" dirty="0" smtClean="0"/>
              <a:t>)</a:t>
            </a:r>
          </a:p>
          <a:p>
            <a:endParaRPr lang="en-US" sz="2400" dirty="0" smtClean="0"/>
          </a:p>
          <a:p>
            <a:r>
              <a:rPr lang="en-US" sz="2400" dirty="0" smtClean="0"/>
              <a:t>The maps highlight turbulence in the local ISM and are the first to be made in these frequency bands</a:t>
            </a:r>
          </a:p>
          <a:p>
            <a:endParaRPr lang="en-US" sz="2400" dirty="0" smtClean="0"/>
          </a:p>
          <a:p>
            <a:r>
              <a:rPr lang="en-US" sz="2400" dirty="0" smtClean="0"/>
              <a:t>Large angular scale structures -&gt; very important foreground to account for in </a:t>
            </a:r>
            <a:r>
              <a:rPr lang="en-US" sz="2400" dirty="0" err="1" smtClean="0"/>
              <a:t>EoR</a:t>
            </a:r>
            <a:r>
              <a:rPr lang="en-US" sz="2400" dirty="0" smtClean="0"/>
              <a:t> experiment</a:t>
            </a:r>
            <a:endParaRPr lang="en-US" sz="2400" dirty="0"/>
          </a:p>
        </p:txBody>
      </p:sp>
      <p:pic>
        <p:nvPicPr>
          <p:cNvPr id="6" name="Picture Placeholder 6" descr="GLEAMgm_snakes.png"/>
          <p:cNvPicPr>
            <a:picLocks noChangeAspect="1"/>
          </p:cNvPicPr>
          <p:nvPr/>
        </p:nvPicPr>
        <p:blipFill>
          <a:blip r:embed="rId3">
            <a:extLst>
              <a:ext uri="{28A0092B-C50C-407E-A947-70E740481C1C}">
                <a14:useLocalDpi xmlns:a14="http://schemas.microsoft.com/office/drawing/2010/main" val="0"/>
              </a:ext>
            </a:extLst>
          </a:blip>
          <a:srcRect t="784" b="784"/>
          <a:stretch>
            <a:fillRect/>
          </a:stretch>
        </p:blipFill>
        <p:spPr>
          <a:xfrm>
            <a:off x="3200400" y="914400"/>
            <a:ext cx="5681036" cy="5453314"/>
          </a:xfrm>
          <a:prstGeom prst="rect">
            <a:avLst/>
          </a:prstGeom>
        </p:spPr>
      </p:pic>
      <p:sp>
        <p:nvSpPr>
          <p:cNvPr id="7" name="TextBox 6"/>
          <p:cNvSpPr txBox="1"/>
          <p:nvPr/>
        </p:nvSpPr>
        <p:spPr>
          <a:xfrm>
            <a:off x="3124200" y="6324600"/>
            <a:ext cx="3556533" cy="369332"/>
          </a:xfrm>
          <a:prstGeom prst="rect">
            <a:avLst/>
          </a:prstGeom>
          <a:noFill/>
        </p:spPr>
        <p:txBody>
          <a:bodyPr wrap="none" rtlCol="0">
            <a:spAutoFit/>
          </a:bodyPr>
          <a:lstStyle/>
          <a:p>
            <a:r>
              <a:rPr lang="en-US" dirty="0" smtClean="0"/>
              <a:t>Emil </a:t>
            </a:r>
            <a:r>
              <a:rPr lang="en-US" dirty="0" err="1" smtClean="0"/>
              <a:t>Lenc</a:t>
            </a:r>
            <a:r>
              <a:rPr lang="en-US" dirty="0" smtClean="0"/>
              <a:t> et al. 2015, in preparation</a:t>
            </a:r>
            <a:endParaRPr lang="en-US" dirty="0"/>
          </a:p>
        </p:txBody>
      </p:sp>
      <p:cxnSp>
        <p:nvCxnSpPr>
          <p:cNvPr id="8" name="Straight Arrow Connector 7"/>
          <p:cNvCxnSpPr/>
          <p:nvPr/>
        </p:nvCxnSpPr>
        <p:spPr>
          <a:xfrm>
            <a:off x="3505200" y="1219200"/>
            <a:ext cx="5257800" cy="0"/>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429000" y="1295400"/>
            <a:ext cx="1216086" cy="369332"/>
          </a:xfrm>
          <a:prstGeom prst="rect">
            <a:avLst/>
          </a:prstGeom>
          <a:noFill/>
        </p:spPr>
        <p:txBody>
          <a:bodyPr wrap="none" rtlCol="0">
            <a:spAutoFit/>
          </a:bodyPr>
          <a:lstStyle/>
          <a:p>
            <a:r>
              <a:rPr lang="en-US" dirty="0" smtClean="0">
                <a:solidFill>
                  <a:schemeClr val="bg1"/>
                </a:solidFill>
              </a:rPr>
              <a:t>20 degrees</a:t>
            </a:r>
            <a:endParaRPr lang="en-US" dirty="0">
              <a:solidFill>
                <a:schemeClr val="bg1"/>
              </a:solidFill>
            </a:endParaRPr>
          </a:p>
        </p:txBody>
      </p:sp>
    </p:spTree>
    <p:extLst>
      <p:ext uri="{BB962C8B-B14F-4D97-AF65-F5344CB8AC3E}">
        <p14:creationId xmlns:p14="http://schemas.microsoft.com/office/powerpoint/2010/main" val="12852710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559B5CD-97EE-454D-9E9F-7CF7580FE560}" type="slidenum">
              <a:rPr lang="en-AU" smtClean="0"/>
              <a:t>17</a:t>
            </a:fld>
            <a:endParaRPr lang="en-AU"/>
          </a:p>
        </p:txBody>
      </p:sp>
      <p:sp>
        <p:nvSpPr>
          <p:cNvPr id="3" name="Title 1"/>
          <p:cNvSpPr txBox="1">
            <a:spLocks/>
          </p:cNvSpPr>
          <p:nvPr/>
        </p:nvSpPr>
        <p:spPr>
          <a:xfrm>
            <a:off x="457200" y="27463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t>Interplanetary scintillation </a:t>
            </a:r>
          </a:p>
          <a:p>
            <a:r>
              <a:rPr lang="en-US" sz="3200" dirty="0" smtClean="0"/>
              <a:t>(Kaplan et al. 2015 </a:t>
            </a:r>
            <a:r>
              <a:rPr lang="en-US" sz="3200" dirty="0" err="1" smtClean="0"/>
              <a:t>ApJ</a:t>
            </a:r>
            <a:r>
              <a:rPr lang="en-US" sz="3200" dirty="0" smtClean="0"/>
              <a:t> 809)</a:t>
            </a:r>
            <a:endParaRPr lang="en-US" sz="3200" dirty="0"/>
          </a:p>
        </p:txBody>
      </p:sp>
      <p:pic>
        <p:nvPicPr>
          <p:cNvPr id="4" name="Content Placeholder 4" descr="PKS2322-275-movie.gif"/>
          <p:cNvPicPr>
            <a:picLocks noChangeAspect="1"/>
          </p:cNvPicPr>
          <p:nvPr/>
        </p:nvPicPr>
        <p:blipFill>
          <a:blip r:embed="rId2">
            <a:extLst>
              <a:ext uri="{28A0092B-C50C-407E-A947-70E740481C1C}">
                <a14:useLocalDpi xmlns:a14="http://schemas.microsoft.com/office/drawing/2010/main" val="0"/>
              </a:ext>
            </a:extLst>
          </a:blip>
          <a:srcRect t="15627" b="15627"/>
          <a:stretch>
            <a:fillRect/>
          </a:stretch>
        </p:blipFill>
        <p:spPr>
          <a:xfrm>
            <a:off x="457200" y="1600200"/>
            <a:ext cx="8229600" cy="4525963"/>
          </a:xfrm>
          <a:prstGeom prst="rect">
            <a:avLst/>
          </a:prstGeom>
        </p:spPr>
      </p:pic>
      <p:sp>
        <p:nvSpPr>
          <p:cNvPr id="5" name="Oval 4"/>
          <p:cNvSpPr/>
          <p:nvPr/>
        </p:nvSpPr>
        <p:spPr>
          <a:xfrm>
            <a:off x="2959100" y="3708400"/>
            <a:ext cx="152400" cy="152400"/>
          </a:xfrm>
          <a:prstGeom prst="ellipse">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4572000" y="2286000"/>
            <a:ext cx="0" cy="28956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4724400" y="2590800"/>
            <a:ext cx="2903259" cy="2308324"/>
          </a:xfrm>
          <a:prstGeom prst="rect">
            <a:avLst/>
          </a:prstGeom>
          <a:noFill/>
        </p:spPr>
        <p:txBody>
          <a:bodyPr wrap="none" rtlCol="0">
            <a:spAutoFit/>
          </a:bodyPr>
          <a:lstStyle/>
          <a:p>
            <a:r>
              <a:rPr lang="en-US" dirty="0" smtClean="0">
                <a:solidFill>
                  <a:srgbClr val="FFFFFF"/>
                </a:solidFill>
              </a:rPr>
              <a:t>~40 </a:t>
            </a:r>
            <a:r>
              <a:rPr lang="en-US" dirty="0" err="1" smtClean="0">
                <a:solidFill>
                  <a:srgbClr val="FFFFFF"/>
                </a:solidFill>
              </a:rPr>
              <a:t>deg</a:t>
            </a:r>
            <a:r>
              <a:rPr lang="en-US" dirty="0" smtClean="0">
                <a:solidFill>
                  <a:srgbClr val="FFFFFF"/>
                </a:solidFill>
              </a:rPr>
              <a:t> @ 150 MHz </a:t>
            </a:r>
          </a:p>
          <a:p>
            <a:r>
              <a:rPr lang="en-US" dirty="0" smtClean="0">
                <a:solidFill>
                  <a:srgbClr val="FFFFFF"/>
                </a:solidFill>
              </a:rPr>
              <a:t>(~1600 sq. </a:t>
            </a:r>
            <a:r>
              <a:rPr lang="en-US" dirty="0" err="1" smtClean="0">
                <a:solidFill>
                  <a:srgbClr val="FFFFFF"/>
                </a:solidFill>
              </a:rPr>
              <a:t>deg</a:t>
            </a:r>
            <a:r>
              <a:rPr lang="en-US" dirty="0" smtClean="0">
                <a:solidFill>
                  <a:srgbClr val="FFFFFF"/>
                </a:solidFill>
              </a:rPr>
              <a:t>!)</a:t>
            </a:r>
          </a:p>
          <a:p>
            <a:endParaRPr lang="en-US" dirty="0">
              <a:solidFill>
                <a:srgbClr val="FFFFFF"/>
              </a:solidFill>
            </a:endParaRPr>
          </a:p>
          <a:p>
            <a:r>
              <a:rPr lang="en-US" dirty="0" smtClean="0">
                <a:solidFill>
                  <a:srgbClr val="FFFFFF"/>
                </a:solidFill>
              </a:rPr>
              <a:t>2 second images over ~2 min</a:t>
            </a:r>
          </a:p>
          <a:p>
            <a:r>
              <a:rPr lang="en-US" dirty="0" smtClean="0">
                <a:solidFill>
                  <a:srgbClr val="FFFFFF"/>
                </a:solidFill>
              </a:rPr>
              <a:t>~50 </a:t>
            </a:r>
            <a:r>
              <a:rPr lang="en-US" dirty="0" err="1" smtClean="0">
                <a:solidFill>
                  <a:srgbClr val="FFFFFF"/>
                </a:solidFill>
              </a:rPr>
              <a:t>mJy</a:t>
            </a:r>
            <a:r>
              <a:rPr lang="en-US" dirty="0" smtClean="0">
                <a:solidFill>
                  <a:srgbClr val="FFFFFF"/>
                </a:solidFill>
              </a:rPr>
              <a:t>/beam sensitivity</a:t>
            </a:r>
          </a:p>
          <a:p>
            <a:endParaRPr lang="en-US" dirty="0">
              <a:solidFill>
                <a:srgbClr val="FFFFFF"/>
              </a:solidFill>
            </a:endParaRPr>
          </a:p>
          <a:p>
            <a:r>
              <a:rPr lang="en-US" dirty="0" smtClean="0">
                <a:solidFill>
                  <a:srgbClr val="FFFFFF"/>
                </a:solidFill>
              </a:rPr>
              <a:t>100% modulation of </a:t>
            </a:r>
          </a:p>
          <a:p>
            <a:r>
              <a:rPr lang="en-US" dirty="0" smtClean="0">
                <a:solidFill>
                  <a:srgbClr val="FFFFFF"/>
                </a:solidFill>
              </a:rPr>
              <a:t>PKSB 2322-275 flux density </a:t>
            </a:r>
            <a:endParaRPr lang="en-US" dirty="0">
              <a:solidFill>
                <a:srgbClr val="FFFFFF"/>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16632"/>
            <a:ext cx="1440160" cy="526798"/>
          </a:xfrm>
          <a:prstGeom prst="rect">
            <a:avLst/>
          </a:prstGeom>
        </p:spPr>
      </p:pic>
    </p:spTree>
    <p:extLst>
      <p:ext uri="{BB962C8B-B14F-4D97-AF65-F5344CB8AC3E}">
        <p14:creationId xmlns:p14="http://schemas.microsoft.com/office/powerpoint/2010/main" val="3603007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rd 2015(1).pdf"/>
          <p:cNvPicPr>
            <a:picLocks noChangeAspect="1"/>
          </p:cNvPicPr>
          <p:nvPr/>
        </p:nvPicPr>
        <p:blipFill rotWithShape="1">
          <a:blip r:embed="rId2">
            <a:extLst>
              <a:ext uri="{28A0092B-C50C-407E-A947-70E740481C1C}">
                <a14:useLocalDpi xmlns:a14="http://schemas.microsoft.com/office/drawing/2010/main" val="0"/>
              </a:ext>
            </a:extLst>
          </a:blip>
          <a:srcRect l="7048" t="17083" r="12138" b="9028"/>
          <a:stretch/>
        </p:blipFill>
        <p:spPr>
          <a:xfrm>
            <a:off x="856058" y="1458044"/>
            <a:ext cx="7172326" cy="5067300"/>
          </a:xfrm>
          <a:prstGeom prst="rect">
            <a:avLst/>
          </a:prstGeom>
        </p:spPr>
      </p:pic>
      <p:sp>
        <p:nvSpPr>
          <p:cNvPr id="2" name="Slide Number Placeholder 1"/>
          <p:cNvSpPr>
            <a:spLocks noGrp="1"/>
          </p:cNvSpPr>
          <p:nvPr>
            <p:ph type="sldNum" sz="quarter" idx="12"/>
          </p:nvPr>
        </p:nvSpPr>
        <p:spPr/>
        <p:txBody>
          <a:bodyPr/>
          <a:lstStyle/>
          <a:p>
            <a:fld id="{4559B5CD-97EE-454D-9E9F-7CF7580FE560}" type="slidenum">
              <a:rPr lang="en-AU" smtClean="0"/>
              <a:t>18</a:t>
            </a:fld>
            <a:endParaRPr lang="en-AU"/>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16632"/>
            <a:ext cx="1440160" cy="526798"/>
          </a:xfrm>
          <a:prstGeom prst="rect">
            <a:avLst/>
          </a:prstGeom>
        </p:spPr>
      </p:pic>
      <p:sp>
        <p:nvSpPr>
          <p:cNvPr id="4" name="Title 1"/>
          <p:cNvSpPr txBox="1">
            <a:spLocks/>
          </p:cNvSpPr>
          <p:nvPr/>
        </p:nvSpPr>
        <p:spPr>
          <a:xfrm>
            <a:off x="152400" y="834544"/>
            <a:ext cx="8839200" cy="650240"/>
          </a:xfrm>
          <a:prstGeom prst="rect">
            <a:avLst/>
          </a:prstGeom>
        </p:spPr>
        <p:txBody>
          <a:bodyPr>
            <a:normAutofit fontScale="6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100" dirty="0" smtClean="0"/>
              <a:t>Coherently </a:t>
            </a:r>
            <a:r>
              <a:rPr lang="en-US" sz="3100" dirty="0" err="1" smtClean="0"/>
              <a:t>dedispersed</a:t>
            </a:r>
            <a:r>
              <a:rPr lang="en-US" sz="3100" dirty="0" smtClean="0"/>
              <a:t> </a:t>
            </a:r>
            <a:r>
              <a:rPr lang="en-US" sz="3100" dirty="0" err="1" smtClean="0"/>
              <a:t>polarimetric</a:t>
            </a:r>
            <a:r>
              <a:rPr lang="en-US" sz="3100" dirty="0" smtClean="0"/>
              <a:t> tied array beam on 0437-4715 (Ord et al.)</a:t>
            </a:r>
            <a:r>
              <a:rPr lang="en-US" b="1" dirty="0" smtClean="0"/>
              <a:t/>
            </a:r>
            <a:br>
              <a:rPr lang="en-US" b="1" dirty="0" smtClean="0"/>
            </a:br>
            <a:endParaRPr lang="en-US" dirty="0"/>
          </a:p>
        </p:txBody>
      </p:sp>
    </p:spTree>
    <p:extLst>
      <p:ext uri="{BB962C8B-B14F-4D97-AF65-F5344CB8AC3E}">
        <p14:creationId xmlns:p14="http://schemas.microsoft.com/office/powerpoint/2010/main" val="2062602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Untitl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88640"/>
            <a:ext cx="4157195" cy="5851770"/>
          </a:xfrm>
          <a:prstGeom prst="rect">
            <a:avLst/>
          </a:prstGeom>
        </p:spPr>
      </p:pic>
      <p:sp>
        <p:nvSpPr>
          <p:cNvPr id="2" name="Slide Number Placeholder 1"/>
          <p:cNvSpPr>
            <a:spLocks noGrp="1"/>
          </p:cNvSpPr>
          <p:nvPr>
            <p:ph type="sldNum" sz="quarter" idx="12"/>
          </p:nvPr>
        </p:nvSpPr>
        <p:spPr/>
        <p:txBody>
          <a:bodyPr/>
          <a:lstStyle/>
          <a:p>
            <a:fld id="{4559B5CD-97EE-454D-9E9F-7CF7580FE560}" type="slidenum">
              <a:rPr lang="en-AU" smtClean="0"/>
              <a:t>19</a:t>
            </a:fld>
            <a:endParaRPr lang="en-AU"/>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16632"/>
            <a:ext cx="1440160" cy="526798"/>
          </a:xfrm>
          <a:prstGeom prst="rect">
            <a:avLst/>
          </a:prstGeom>
        </p:spPr>
      </p:pic>
      <p:pic>
        <p:nvPicPr>
          <p:cNvPr id="4" name="Picture 3" descr="Untitled3.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0" y="762000"/>
            <a:ext cx="3635903" cy="5181600"/>
          </a:xfrm>
          <a:prstGeom prst="rect">
            <a:avLst/>
          </a:prstGeom>
        </p:spPr>
      </p:pic>
      <p:sp>
        <p:nvSpPr>
          <p:cNvPr id="5" name="TextBox 4"/>
          <p:cNvSpPr txBox="1"/>
          <p:nvPr/>
        </p:nvSpPr>
        <p:spPr>
          <a:xfrm>
            <a:off x="5668274" y="5877272"/>
            <a:ext cx="3399526" cy="646331"/>
          </a:xfrm>
          <a:prstGeom prst="rect">
            <a:avLst/>
          </a:prstGeom>
          <a:noFill/>
        </p:spPr>
        <p:txBody>
          <a:bodyPr wrap="none" rtlCol="0">
            <a:spAutoFit/>
          </a:bodyPr>
          <a:lstStyle/>
          <a:p>
            <a:r>
              <a:rPr lang="en-US" dirty="0" smtClean="0"/>
              <a:t>Halo </a:t>
            </a:r>
            <a:r>
              <a:rPr lang="en-US" dirty="0"/>
              <a:t>and relic radio emission from </a:t>
            </a:r>
            <a:endParaRPr lang="en-US" dirty="0" smtClean="0"/>
          </a:p>
          <a:p>
            <a:r>
              <a:rPr lang="en-US" dirty="0" err="1" smtClean="0"/>
              <a:t>Abell</a:t>
            </a:r>
            <a:r>
              <a:rPr lang="en-US" dirty="0" smtClean="0"/>
              <a:t> 3376: George et al. 2015</a:t>
            </a:r>
            <a:endParaRPr lang="en-US" dirty="0"/>
          </a:p>
        </p:txBody>
      </p:sp>
      <p:sp>
        <p:nvSpPr>
          <p:cNvPr id="7" name="TextBox 6"/>
          <p:cNvSpPr txBox="1"/>
          <p:nvPr/>
        </p:nvSpPr>
        <p:spPr>
          <a:xfrm>
            <a:off x="179512" y="5901945"/>
            <a:ext cx="4752736" cy="923330"/>
          </a:xfrm>
          <a:prstGeom prst="rect">
            <a:avLst/>
          </a:prstGeom>
          <a:noFill/>
        </p:spPr>
        <p:txBody>
          <a:bodyPr wrap="none" rtlCol="0">
            <a:spAutoFit/>
          </a:bodyPr>
          <a:lstStyle/>
          <a:p>
            <a:r>
              <a:rPr lang="en-US" dirty="0"/>
              <a:t>THE EXTREME GIGAHERTZ-PEAKED SPECTRUM </a:t>
            </a:r>
            <a:endParaRPr lang="en-US" dirty="0" smtClean="0"/>
          </a:p>
          <a:p>
            <a:r>
              <a:rPr lang="en-US" dirty="0" smtClean="0"/>
              <a:t>RADIO SOURCE PKS </a:t>
            </a:r>
            <a:r>
              <a:rPr lang="en-US" dirty="0"/>
              <a:t>B0008-</a:t>
            </a:r>
            <a:r>
              <a:rPr lang="en-US" dirty="0" smtClean="0"/>
              <a:t>421: </a:t>
            </a:r>
            <a:r>
              <a:rPr lang="en-US" dirty="0" err="1" smtClean="0"/>
              <a:t>Callingham</a:t>
            </a:r>
            <a:r>
              <a:rPr lang="en-US" dirty="0" smtClean="0"/>
              <a:t> et al</a:t>
            </a:r>
            <a:r>
              <a:rPr lang="en-US" dirty="0"/>
              <a:t>.</a:t>
            </a:r>
            <a:br>
              <a:rPr lang="en-US" dirty="0"/>
            </a:br>
            <a:r>
              <a:rPr lang="en-US" dirty="0" smtClean="0"/>
              <a:t>2015 </a:t>
            </a:r>
            <a:r>
              <a:rPr lang="en-US" dirty="0" err="1" smtClean="0"/>
              <a:t>ApJ</a:t>
            </a:r>
            <a:r>
              <a:rPr lang="en-US" dirty="0"/>
              <a:t> </a:t>
            </a:r>
            <a:r>
              <a:rPr lang="en-US" dirty="0" smtClean="0"/>
              <a:t>809 168C</a:t>
            </a:r>
            <a:endParaRPr lang="en-US" dirty="0"/>
          </a:p>
        </p:txBody>
      </p:sp>
    </p:spTree>
    <p:extLst>
      <p:ext uri="{BB962C8B-B14F-4D97-AF65-F5344CB8AC3E}">
        <p14:creationId xmlns:p14="http://schemas.microsoft.com/office/powerpoint/2010/main" val="20707692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200" dirty="0" smtClean="0"/>
              <a:t>Update scope</a:t>
            </a:r>
            <a:endParaRPr lang="en-AU" sz="3200" dirty="0"/>
          </a:p>
        </p:txBody>
      </p:sp>
      <p:sp>
        <p:nvSpPr>
          <p:cNvPr id="3" name="Content Placeholder 2"/>
          <p:cNvSpPr>
            <a:spLocks noGrp="1"/>
          </p:cNvSpPr>
          <p:nvPr>
            <p:ph idx="1"/>
          </p:nvPr>
        </p:nvSpPr>
        <p:spPr/>
        <p:txBody>
          <a:bodyPr>
            <a:normAutofit/>
          </a:bodyPr>
          <a:lstStyle/>
          <a:p>
            <a:r>
              <a:rPr lang="en-AU" sz="2800" dirty="0" smtClean="0"/>
              <a:t>What are we?</a:t>
            </a:r>
          </a:p>
          <a:p>
            <a:r>
              <a:rPr lang="en-AU" sz="2800" dirty="0" smtClean="0"/>
              <a:t>What have we done?</a:t>
            </a:r>
          </a:p>
          <a:p>
            <a:r>
              <a:rPr lang="en-AU" sz="2800" dirty="0" smtClean="0"/>
              <a:t>What are we doing?</a:t>
            </a:r>
          </a:p>
          <a:p>
            <a:r>
              <a:rPr lang="en-AU" sz="2800" dirty="0" smtClean="0"/>
              <a:t>What are we going to do?</a:t>
            </a:r>
          </a:p>
          <a:p>
            <a:r>
              <a:rPr lang="en-AU" sz="2800" dirty="0" smtClean="0"/>
              <a:t>What do we enable and support?</a:t>
            </a:r>
          </a:p>
          <a:p>
            <a:r>
              <a:rPr lang="en-AU" sz="2800" dirty="0" smtClean="0"/>
              <a:t>An insightful and poignant finish!</a:t>
            </a:r>
            <a:endParaRPr lang="en-AU" sz="2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16632"/>
            <a:ext cx="1440160" cy="526798"/>
          </a:xfrm>
          <a:prstGeom prst="rect">
            <a:avLst/>
          </a:prstGeom>
        </p:spPr>
      </p:pic>
      <p:sp>
        <p:nvSpPr>
          <p:cNvPr id="6" name="Slide Number Placeholder 5"/>
          <p:cNvSpPr>
            <a:spLocks noGrp="1"/>
          </p:cNvSpPr>
          <p:nvPr>
            <p:ph type="sldNum" sz="quarter" idx="12"/>
          </p:nvPr>
        </p:nvSpPr>
        <p:spPr/>
        <p:txBody>
          <a:bodyPr/>
          <a:lstStyle/>
          <a:p>
            <a:fld id="{4559B5CD-97EE-454D-9E9F-7CF7580FE560}" type="slidenum">
              <a:rPr lang="en-AU" smtClean="0"/>
              <a:t>2</a:t>
            </a:fld>
            <a:endParaRPr lang="en-AU" dirty="0"/>
          </a:p>
        </p:txBody>
      </p:sp>
    </p:spTree>
    <p:extLst>
      <p:ext uri="{BB962C8B-B14F-4D97-AF65-F5344CB8AC3E}">
        <p14:creationId xmlns:p14="http://schemas.microsoft.com/office/powerpoint/2010/main" val="10629619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559B5CD-97EE-454D-9E9F-7CF7580FE560}" type="slidenum">
              <a:rPr lang="en-AU" smtClean="0"/>
              <a:t>20</a:t>
            </a:fld>
            <a:endParaRPr lang="en-AU"/>
          </a:p>
        </p:txBody>
      </p:sp>
      <p:pic>
        <p:nvPicPr>
          <p:cNvPr id="3" name="Picture 2" descr="MovieS1 (1).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0"/>
            <a:ext cx="4932197" cy="6858000"/>
          </a:xfrm>
          <a:prstGeom prst="rect">
            <a:avLst/>
          </a:prstGeom>
        </p:spPr>
      </p:pic>
      <p:sp>
        <p:nvSpPr>
          <p:cNvPr id="4" name="Content Placeholder 11"/>
          <p:cNvSpPr txBox="1">
            <a:spLocks/>
          </p:cNvSpPr>
          <p:nvPr/>
        </p:nvSpPr>
        <p:spPr>
          <a:xfrm>
            <a:off x="4648200" y="1600200"/>
            <a:ext cx="4316288" cy="45259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AU" sz="2800" dirty="0" smtClean="0"/>
              <a:t>MWA confirms existence of </a:t>
            </a:r>
            <a:r>
              <a:rPr lang="en-AU" sz="2800" dirty="0" err="1" smtClean="0"/>
              <a:t>ionsopheric</a:t>
            </a:r>
            <a:r>
              <a:rPr lang="en-AU" sz="2800" dirty="0" smtClean="0"/>
              <a:t> plasma ducts</a:t>
            </a:r>
            <a:br>
              <a:rPr lang="en-AU" sz="2800" dirty="0" smtClean="0"/>
            </a:br>
            <a:r>
              <a:rPr lang="en-AU" sz="2800" dirty="0" err="1" smtClean="0"/>
              <a:t>Loi</a:t>
            </a:r>
            <a:r>
              <a:rPr lang="en-AU" sz="2800" dirty="0" smtClean="0"/>
              <a:t> et al 2015. </a:t>
            </a:r>
          </a:p>
          <a:p>
            <a:r>
              <a:rPr lang="en-AU" sz="2800" dirty="0" smtClean="0"/>
              <a:t>Movie shows formation of ducts aligned with B fields (lines) after passage of travelling ionospheric disturbance.</a:t>
            </a:r>
            <a:endParaRPr lang="en-AU" sz="2800" dirty="0"/>
          </a:p>
        </p:txBody>
      </p:sp>
    </p:spTree>
    <p:extLst>
      <p:ext uri="{BB962C8B-B14F-4D97-AF65-F5344CB8AC3E}">
        <p14:creationId xmlns:p14="http://schemas.microsoft.com/office/powerpoint/2010/main" val="18657550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dirty="0"/>
              <a:t>MWA </a:t>
            </a:r>
            <a:r>
              <a:rPr lang="en-US" sz="3200" dirty="0" smtClean="0"/>
              <a:t>papers/citations</a:t>
            </a:r>
            <a:endParaRPr lang="en-US" sz="3200" dirty="0"/>
          </a:p>
        </p:txBody>
      </p:sp>
      <p:sp>
        <p:nvSpPr>
          <p:cNvPr id="3" name="Content Placeholder 2"/>
          <p:cNvSpPr>
            <a:spLocks noGrp="1"/>
          </p:cNvSpPr>
          <p:nvPr>
            <p:ph idx="1"/>
          </p:nvPr>
        </p:nvSpPr>
        <p:spPr>
          <a:xfrm>
            <a:off x="457200" y="5638800"/>
            <a:ext cx="8229600" cy="838200"/>
          </a:xfrm>
        </p:spPr>
        <p:txBody>
          <a:bodyPr>
            <a:normAutofit/>
          </a:bodyPr>
          <a:lstStyle/>
          <a:p>
            <a:pPr marL="0" indent="0">
              <a:buNone/>
            </a:pPr>
            <a:endParaRPr lang="en-US" sz="2400" dirty="0" smtClean="0"/>
          </a:p>
          <a:p>
            <a:pPr marL="0" indent="0">
              <a:buNone/>
            </a:pPr>
            <a:r>
              <a:rPr lang="en-US" sz="1800" b="1" dirty="0"/>
              <a:t> </a:t>
            </a:r>
            <a:r>
              <a:rPr lang="en-US" sz="1800" b="1" dirty="0" smtClean="0"/>
              <a:t>   </a:t>
            </a:r>
            <a:endParaRPr lang="en-US" dirty="0" smtClean="0"/>
          </a:p>
          <a:p>
            <a:endParaRPr lang="en-US" dirty="0"/>
          </a:p>
          <a:p>
            <a:endParaRPr lang="en-US" dirty="0" smtClean="0"/>
          </a:p>
          <a:p>
            <a:pPr lvl="1"/>
            <a:endParaRPr lang="en-US" dirty="0" smtClean="0"/>
          </a:p>
          <a:p>
            <a:endParaRPr lang="en-US" dirty="0" smtClean="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242990310"/>
              </p:ext>
            </p:extLst>
          </p:nvPr>
        </p:nvGraphicFramePr>
        <p:xfrm>
          <a:off x="1390650" y="980728"/>
          <a:ext cx="6925766" cy="2436133"/>
        </p:xfrm>
        <a:graphic>
          <a:graphicData uri="http://schemas.openxmlformats.org/drawingml/2006/table">
            <a:tbl>
              <a:tblPr firstRow="1" bandRow="1">
                <a:tableStyleId>{5C22544A-7EE6-4342-B048-85BDC9FD1C3A}</a:tableStyleId>
              </a:tblPr>
              <a:tblGrid>
                <a:gridCol w="632777"/>
                <a:gridCol w="632777"/>
                <a:gridCol w="632777"/>
                <a:gridCol w="632777"/>
                <a:gridCol w="632777"/>
                <a:gridCol w="3761881"/>
              </a:tblGrid>
              <a:tr h="723673">
                <a:tc>
                  <a:txBody>
                    <a:bodyPr/>
                    <a:lstStyle/>
                    <a:p>
                      <a:pPr algn="ctr"/>
                      <a:r>
                        <a:rPr lang="en-US" sz="1400" dirty="0" smtClean="0"/>
                        <a:t>Nov</a:t>
                      </a:r>
                    </a:p>
                    <a:p>
                      <a:pPr algn="ctr"/>
                      <a:r>
                        <a:rPr lang="en-US" sz="1400" dirty="0" smtClean="0"/>
                        <a:t>2015</a:t>
                      </a:r>
                      <a:endParaRPr lang="en-US" sz="1400" dirty="0"/>
                    </a:p>
                  </a:txBody>
                  <a:tcPr anchor="ctr"/>
                </a:tc>
                <a:tc>
                  <a:txBody>
                    <a:bodyPr/>
                    <a:lstStyle/>
                    <a:p>
                      <a:pPr algn="ctr"/>
                      <a:r>
                        <a:rPr lang="en-US" sz="1400" dirty="0" smtClean="0"/>
                        <a:t>July</a:t>
                      </a:r>
                    </a:p>
                    <a:p>
                      <a:pPr algn="ctr"/>
                      <a:r>
                        <a:rPr lang="en-US" sz="1400" dirty="0" smtClean="0"/>
                        <a:t>2015</a:t>
                      </a:r>
                      <a:endParaRPr lang="en-US" sz="1400" dirty="0"/>
                    </a:p>
                  </a:txBody>
                  <a:tcPr anchor="ctr"/>
                </a:tc>
                <a:tc>
                  <a:txBody>
                    <a:bodyPr/>
                    <a:lstStyle/>
                    <a:p>
                      <a:pPr algn="ctr"/>
                      <a:r>
                        <a:rPr lang="en-US" sz="1400" dirty="0" smtClean="0"/>
                        <a:t>July</a:t>
                      </a:r>
                    </a:p>
                    <a:p>
                      <a:pPr algn="ctr"/>
                      <a:r>
                        <a:rPr lang="en-US" sz="1400" dirty="0" smtClean="0"/>
                        <a:t>2014</a:t>
                      </a:r>
                      <a:endParaRPr lang="en-US" sz="1400" dirty="0"/>
                    </a:p>
                  </a:txBody>
                  <a:tcPr anchor="ctr"/>
                </a:tc>
                <a:tc>
                  <a:txBody>
                    <a:bodyPr/>
                    <a:lstStyle/>
                    <a:p>
                      <a:pPr algn="ctr"/>
                      <a:r>
                        <a:rPr lang="en-US" sz="1400" dirty="0" smtClean="0"/>
                        <a:t>July</a:t>
                      </a:r>
                    </a:p>
                    <a:p>
                      <a:pPr algn="ctr"/>
                      <a:r>
                        <a:rPr lang="en-US" sz="1400" dirty="0" smtClean="0"/>
                        <a:t>2013</a:t>
                      </a:r>
                      <a:endParaRPr lang="en-US" sz="1400" dirty="0"/>
                    </a:p>
                  </a:txBody>
                  <a:tcPr anchor="ctr"/>
                </a:tc>
                <a:tc>
                  <a:txBody>
                    <a:bodyPr/>
                    <a:lstStyle/>
                    <a:p>
                      <a:pPr algn="ctr"/>
                      <a:r>
                        <a:rPr lang="en-US" sz="1400" dirty="0" smtClean="0"/>
                        <a:t>July </a:t>
                      </a:r>
                    </a:p>
                    <a:p>
                      <a:pPr algn="ctr"/>
                      <a:r>
                        <a:rPr lang="en-US" sz="1400" dirty="0" smtClean="0"/>
                        <a:t>2012</a:t>
                      </a:r>
                      <a:endParaRPr lang="en-US" sz="1400" dirty="0"/>
                    </a:p>
                  </a:txBody>
                  <a:tcPr anchor="ctr"/>
                </a:tc>
                <a:tc>
                  <a:txBody>
                    <a:bodyPr/>
                    <a:lstStyle/>
                    <a:p>
                      <a:r>
                        <a:rPr lang="en-US" sz="1400" dirty="0" smtClean="0"/>
                        <a:t>Stage</a:t>
                      </a:r>
                      <a:endParaRPr lang="en-US" sz="1400" dirty="0"/>
                    </a:p>
                  </a:txBody>
                  <a:tcPr anchor="ctr"/>
                </a:tc>
              </a:tr>
              <a:tr h="356447">
                <a:tc>
                  <a:txBody>
                    <a:bodyPr/>
                    <a:lstStyle/>
                    <a:p>
                      <a:pPr algn="ctr"/>
                      <a:r>
                        <a:rPr lang="en-US" sz="1400" dirty="0" smtClean="0"/>
                        <a:t>39 (7)</a:t>
                      </a:r>
                    </a:p>
                  </a:txBody>
                  <a:tcPr/>
                </a:tc>
                <a:tc>
                  <a:txBody>
                    <a:bodyPr/>
                    <a:lstStyle/>
                    <a:p>
                      <a:pPr algn="ctr"/>
                      <a:r>
                        <a:rPr lang="en-US" sz="1400" dirty="0" smtClean="0"/>
                        <a:t>33 (7)</a:t>
                      </a:r>
                    </a:p>
                  </a:txBody>
                  <a:tcPr/>
                </a:tc>
                <a:tc>
                  <a:txBody>
                    <a:bodyPr/>
                    <a:lstStyle/>
                    <a:p>
                      <a:pPr algn="ctr"/>
                      <a:r>
                        <a:rPr lang="en-US" sz="1400" dirty="0" smtClean="0"/>
                        <a:t>16 (7)</a:t>
                      </a:r>
                    </a:p>
                  </a:txBody>
                  <a:tcPr/>
                </a:tc>
                <a:tc>
                  <a:txBody>
                    <a:bodyPr/>
                    <a:lstStyle/>
                    <a:p>
                      <a:pPr algn="ctr"/>
                      <a:r>
                        <a:rPr lang="en-US" sz="1400" dirty="0" smtClean="0"/>
                        <a:t>11 (3)</a:t>
                      </a:r>
                    </a:p>
                  </a:txBody>
                  <a:tcPr/>
                </a:tc>
                <a:tc>
                  <a:txBody>
                    <a:bodyPr/>
                    <a:lstStyle/>
                    <a:p>
                      <a:pPr algn="ctr"/>
                      <a:r>
                        <a:rPr lang="en-US" sz="1400" dirty="0" smtClean="0"/>
                        <a:t>2 (1)</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Accepted/published by journals (conferences)</a:t>
                      </a:r>
                    </a:p>
                  </a:txBody>
                  <a:tcPr/>
                </a:tc>
              </a:tr>
              <a:tr h="339456">
                <a:tc>
                  <a:txBody>
                    <a:bodyPr/>
                    <a:lstStyle/>
                    <a:p>
                      <a:pPr algn="ctr"/>
                      <a:r>
                        <a:rPr lang="en-US" sz="1400" dirty="0" smtClean="0"/>
                        <a:t>8</a:t>
                      </a:r>
                      <a:endParaRPr lang="en-US" sz="1400" dirty="0"/>
                    </a:p>
                  </a:txBody>
                  <a:tcPr/>
                </a:tc>
                <a:tc>
                  <a:txBody>
                    <a:bodyPr/>
                    <a:lstStyle/>
                    <a:p>
                      <a:pPr algn="ctr"/>
                      <a:r>
                        <a:rPr lang="en-US" sz="1400" dirty="0" smtClean="0"/>
                        <a:t>7</a:t>
                      </a:r>
                      <a:endParaRPr lang="en-US" sz="1400" dirty="0"/>
                    </a:p>
                  </a:txBody>
                  <a:tcPr/>
                </a:tc>
                <a:tc>
                  <a:txBody>
                    <a:bodyPr/>
                    <a:lstStyle/>
                    <a:p>
                      <a:pPr algn="ctr"/>
                      <a:r>
                        <a:rPr lang="en-US" sz="1400" dirty="0" smtClean="0"/>
                        <a:t>7</a:t>
                      </a:r>
                      <a:endParaRPr lang="en-US" sz="1400" dirty="0"/>
                    </a:p>
                  </a:txBody>
                  <a:tcPr/>
                </a:tc>
                <a:tc>
                  <a:txBody>
                    <a:bodyPr/>
                    <a:lstStyle/>
                    <a:p>
                      <a:pPr algn="ctr"/>
                      <a:r>
                        <a:rPr lang="en-US" sz="1400" dirty="0" smtClean="0"/>
                        <a:t>2</a:t>
                      </a:r>
                      <a:endParaRPr lang="en-US" sz="1400" dirty="0"/>
                    </a:p>
                  </a:txBody>
                  <a:tcPr/>
                </a:tc>
                <a:tc>
                  <a:txBody>
                    <a:bodyPr/>
                    <a:lstStyle/>
                    <a:p>
                      <a:pPr algn="ctr"/>
                      <a:r>
                        <a:rPr lang="en-US" sz="1400" dirty="0" smtClean="0"/>
                        <a:t>2</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Submitted to journals</a:t>
                      </a:r>
                    </a:p>
                  </a:txBody>
                  <a:tcPr/>
                </a:tc>
              </a:tr>
              <a:tr h="339456">
                <a:tc>
                  <a:txBody>
                    <a:bodyPr/>
                    <a:lstStyle/>
                    <a:p>
                      <a:pPr algn="ctr"/>
                      <a:r>
                        <a:rPr lang="en-US" sz="1400" dirty="0" smtClean="0"/>
                        <a:t>9</a:t>
                      </a:r>
                      <a:endParaRPr lang="en-US" sz="1400" dirty="0"/>
                    </a:p>
                  </a:txBody>
                  <a:tcPr/>
                </a:tc>
                <a:tc>
                  <a:txBody>
                    <a:bodyPr/>
                    <a:lstStyle/>
                    <a:p>
                      <a:pPr algn="ctr"/>
                      <a:r>
                        <a:rPr lang="en-US" sz="1400" dirty="0" smtClean="0"/>
                        <a:t>3</a:t>
                      </a:r>
                      <a:endParaRPr lang="en-US" sz="1400" dirty="0"/>
                    </a:p>
                  </a:txBody>
                  <a:tcPr/>
                </a:tc>
                <a:tc>
                  <a:txBody>
                    <a:bodyPr/>
                    <a:lstStyle/>
                    <a:p>
                      <a:pPr algn="ctr"/>
                      <a:r>
                        <a:rPr lang="en-US" sz="1400" dirty="0" smtClean="0"/>
                        <a:t>3</a:t>
                      </a:r>
                      <a:endParaRPr lang="en-US" sz="1400" dirty="0"/>
                    </a:p>
                  </a:txBody>
                  <a:tcPr/>
                </a:tc>
                <a:tc>
                  <a:txBody>
                    <a:bodyPr/>
                    <a:lstStyle/>
                    <a:p>
                      <a:pPr algn="ctr"/>
                      <a:r>
                        <a:rPr lang="en-US" sz="1400" dirty="0" smtClean="0"/>
                        <a:t>3</a:t>
                      </a:r>
                      <a:endParaRPr lang="en-US" sz="1400" dirty="0"/>
                    </a:p>
                  </a:txBody>
                  <a:tcPr/>
                </a:tc>
                <a:tc>
                  <a:txBody>
                    <a:bodyPr/>
                    <a:lstStyle/>
                    <a:p>
                      <a:pPr algn="ctr"/>
                      <a:r>
                        <a:rPr lang="en-US" sz="1400" dirty="0" smtClean="0"/>
                        <a:t>6</a:t>
                      </a:r>
                      <a:endParaRPr lang="en-US" sz="1400" dirty="0"/>
                    </a:p>
                  </a:txBody>
                  <a:tcPr/>
                </a:tc>
                <a:tc>
                  <a:txBody>
                    <a:bodyPr/>
                    <a:lstStyle/>
                    <a:p>
                      <a:r>
                        <a:rPr lang="en-US" sz="1400" dirty="0" smtClean="0"/>
                        <a:t>Drafts posted for collaboration review</a:t>
                      </a:r>
                      <a:endParaRPr lang="en-US" sz="1400" dirty="0"/>
                    </a:p>
                  </a:txBody>
                  <a:tcPr/>
                </a:tc>
              </a:tr>
              <a:tr h="339456">
                <a:tc>
                  <a:txBody>
                    <a:bodyPr/>
                    <a:lstStyle/>
                    <a:p>
                      <a:pPr algn="ctr"/>
                      <a:r>
                        <a:rPr lang="en-US" sz="1400" dirty="0" smtClean="0"/>
                        <a:t>28</a:t>
                      </a:r>
                      <a:endParaRPr lang="en-US" sz="1400" dirty="0"/>
                    </a:p>
                  </a:txBody>
                  <a:tcPr/>
                </a:tc>
                <a:tc>
                  <a:txBody>
                    <a:bodyPr/>
                    <a:lstStyle/>
                    <a:p>
                      <a:pPr algn="ctr"/>
                      <a:r>
                        <a:rPr lang="en-US" sz="1400" dirty="0" smtClean="0"/>
                        <a:t>23</a:t>
                      </a:r>
                      <a:endParaRPr lang="en-US" sz="1400" dirty="0"/>
                    </a:p>
                  </a:txBody>
                  <a:tcPr/>
                </a:tc>
                <a:tc>
                  <a:txBody>
                    <a:bodyPr/>
                    <a:lstStyle/>
                    <a:p>
                      <a:pPr algn="ctr"/>
                      <a:r>
                        <a:rPr lang="en-US" sz="1400" dirty="0" smtClean="0"/>
                        <a:t>18</a:t>
                      </a:r>
                      <a:endParaRPr lang="en-US" sz="1400" dirty="0"/>
                    </a:p>
                  </a:txBody>
                  <a:tcPr/>
                </a:tc>
                <a:tc>
                  <a:txBody>
                    <a:bodyPr/>
                    <a:lstStyle/>
                    <a:p>
                      <a:pPr algn="ctr"/>
                      <a:r>
                        <a:rPr lang="en-US" sz="1400" dirty="0" smtClean="0"/>
                        <a:t>5</a:t>
                      </a:r>
                      <a:endParaRPr lang="en-US" sz="1400" dirty="0"/>
                    </a:p>
                  </a:txBody>
                  <a:tcPr/>
                </a:tc>
                <a:tc>
                  <a:txBody>
                    <a:bodyPr/>
                    <a:lstStyle/>
                    <a:p>
                      <a:pPr algn="ctr"/>
                      <a:r>
                        <a:rPr lang="en-US" sz="1400" dirty="0" smtClean="0"/>
                        <a:t>3</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none" dirty="0" smtClean="0"/>
                        <a:t>Proposals posted for collaboration review</a:t>
                      </a:r>
                    </a:p>
                  </a:txBody>
                  <a:tcPr/>
                </a:tc>
              </a:tr>
              <a:tr h="337645">
                <a:tc>
                  <a:txBody>
                    <a:bodyPr/>
                    <a:lstStyle/>
                    <a:p>
                      <a:pPr algn="ctr"/>
                      <a:r>
                        <a:rPr lang="en-US" sz="1400" b="1" dirty="0" smtClean="0"/>
                        <a:t>84 (7)</a:t>
                      </a:r>
                      <a:endParaRPr lang="en-US" sz="1400" b="1" dirty="0"/>
                    </a:p>
                  </a:txBody>
                  <a:tcPr/>
                </a:tc>
                <a:tc>
                  <a:txBody>
                    <a:bodyPr/>
                    <a:lstStyle/>
                    <a:p>
                      <a:pPr algn="ctr"/>
                      <a:r>
                        <a:rPr lang="en-US" sz="1400" b="1" dirty="0" smtClean="0"/>
                        <a:t>66 (7)</a:t>
                      </a:r>
                      <a:endParaRPr lang="en-US" sz="1400" b="1" dirty="0"/>
                    </a:p>
                  </a:txBody>
                  <a:tcPr/>
                </a:tc>
                <a:tc>
                  <a:txBody>
                    <a:bodyPr/>
                    <a:lstStyle/>
                    <a:p>
                      <a:pPr algn="ctr"/>
                      <a:r>
                        <a:rPr lang="en-US" sz="1400" b="1" dirty="0" smtClean="0"/>
                        <a:t>44 (7)</a:t>
                      </a:r>
                      <a:endParaRPr lang="en-US" sz="1400" b="1" dirty="0"/>
                    </a:p>
                  </a:txBody>
                  <a:tcPr/>
                </a:tc>
                <a:tc>
                  <a:txBody>
                    <a:bodyPr/>
                    <a:lstStyle/>
                    <a:p>
                      <a:pPr algn="ctr"/>
                      <a:r>
                        <a:rPr lang="en-US" sz="1400" b="1" dirty="0" smtClean="0"/>
                        <a:t>21 (3)</a:t>
                      </a:r>
                      <a:endParaRPr lang="en-US" sz="1400" b="1" dirty="0"/>
                    </a:p>
                  </a:txBody>
                  <a:tcPr/>
                </a:tc>
                <a:tc>
                  <a:txBody>
                    <a:bodyPr/>
                    <a:lstStyle/>
                    <a:p>
                      <a:pPr algn="ctr"/>
                      <a:r>
                        <a:rPr lang="en-US" sz="1400" b="1" dirty="0" smtClean="0"/>
                        <a:t>13</a:t>
                      </a:r>
                      <a:r>
                        <a:rPr lang="en-US" sz="1400" b="1" baseline="0" dirty="0" smtClean="0"/>
                        <a:t> (1)</a:t>
                      </a:r>
                      <a:endParaRPr lang="en-US" sz="1400" b="1" dirty="0"/>
                    </a:p>
                  </a:txBody>
                  <a:tcPr/>
                </a:tc>
                <a:tc>
                  <a:txBody>
                    <a:bodyPr/>
                    <a:lstStyle/>
                    <a:p>
                      <a:r>
                        <a:rPr lang="en-US" sz="1400" b="1" dirty="0" smtClean="0"/>
                        <a:t>TOTAL </a:t>
                      </a:r>
                      <a:r>
                        <a:rPr lang="en-US" sz="1400" dirty="0" smtClean="0"/>
                        <a:t>(@20151104)</a:t>
                      </a:r>
                      <a:endParaRPr lang="en-US" sz="1400" b="1" dirty="0"/>
                    </a:p>
                  </a:txBody>
                  <a:tcPr/>
                </a:tc>
              </a:tr>
            </a:tbl>
          </a:graphicData>
        </a:graphic>
      </p:graphicFrame>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3488986"/>
            <a:ext cx="5400601" cy="3330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116632"/>
            <a:ext cx="1440160" cy="526798"/>
          </a:xfrm>
          <a:prstGeom prst="rect">
            <a:avLst/>
          </a:prstGeom>
        </p:spPr>
      </p:pic>
      <p:sp>
        <p:nvSpPr>
          <p:cNvPr id="8" name="Slide Number Placeholder 7"/>
          <p:cNvSpPr>
            <a:spLocks noGrp="1"/>
          </p:cNvSpPr>
          <p:nvPr>
            <p:ph type="sldNum" sz="quarter" idx="12"/>
          </p:nvPr>
        </p:nvSpPr>
        <p:spPr/>
        <p:txBody>
          <a:bodyPr/>
          <a:lstStyle/>
          <a:p>
            <a:fld id="{4559B5CD-97EE-454D-9E9F-7CF7580FE560}" type="slidenum">
              <a:rPr lang="en-AU" smtClean="0"/>
              <a:t>21</a:t>
            </a:fld>
            <a:endParaRPr lang="en-AU"/>
          </a:p>
        </p:txBody>
      </p:sp>
    </p:spTree>
    <p:extLst>
      <p:ext uri="{BB962C8B-B14F-4D97-AF65-F5344CB8AC3E}">
        <p14:creationId xmlns:p14="http://schemas.microsoft.com/office/powerpoint/2010/main" val="16247007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a:bodyPr>
          <a:lstStyle/>
          <a:p>
            <a:r>
              <a:rPr lang="en-AU" sz="3200" dirty="0" smtClean="0"/>
              <a:t>Scientific productivity</a:t>
            </a:r>
            <a:endParaRPr lang="en-AU" sz="3200" dirty="0"/>
          </a:p>
        </p:txBody>
      </p:sp>
      <p:sp>
        <p:nvSpPr>
          <p:cNvPr id="4" name="Slide Number Placeholder 3"/>
          <p:cNvSpPr>
            <a:spLocks noGrp="1"/>
          </p:cNvSpPr>
          <p:nvPr>
            <p:ph type="sldNum" sz="quarter" idx="12"/>
          </p:nvPr>
        </p:nvSpPr>
        <p:spPr/>
        <p:txBody>
          <a:bodyPr/>
          <a:lstStyle/>
          <a:p>
            <a:fld id="{4559B5CD-97EE-454D-9E9F-7CF7580FE560}" type="slidenum">
              <a:rPr lang="en-AU" smtClean="0"/>
              <a:t>22</a:t>
            </a:fld>
            <a:endParaRPr lang="en-AU" dirty="0"/>
          </a:p>
        </p:txBody>
      </p:sp>
      <p:pic>
        <p:nvPicPr>
          <p:cNvPr id="1028" name="Picture 4" descr="http://caastro.org/uploads/caastro/files/Events/Thomson_Reuter_awards_group.jpg"/>
          <p:cNvPicPr>
            <a:picLocks noChangeAspect="1" noChangeArrowheads="1"/>
          </p:cNvPicPr>
          <p:nvPr/>
        </p:nvPicPr>
        <p:blipFill rotWithShape="1">
          <a:blip r:embed="rId3">
            <a:extLst>
              <a:ext uri="{28A0092B-C50C-407E-A947-70E740481C1C}">
                <a14:useLocalDpi xmlns:a14="http://schemas.microsoft.com/office/drawing/2010/main" val="0"/>
              </a:ext>
            </a:extLst>
          </a:blip>
          <a:srcRect l="6840" t="13679" r="12535" b="3820"/>
          <a:stretch/>
        </p:blipFill>
        <p:spPr bwMode="auto">
          <a:xfrm>
            <a:off x="179512" y="908720"/>
            <a:ext cx="4949552" cy="379849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707904" y="3943910"/>
            <a:ext cx="5238874" cy="2358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220072" y="1196752"/>
            <a:ext cx="3456756" cy="1477328"/>
          </a:xfrm>
          <a:prstGeom prst="rect">
            <a:avLst/>
          </a:prstGeom>
        </p:spPr>
        <p:txBody>
          <a:bodyPr wrap="square">
            <a:spAutoFit/>
          </a:bodyPr>
          <a:lstStyle/>
          <a:p>
            <a:r>
              <a:rPr lang="en-AU" dirty="0" smtClean="0"/>
              <a:t>Professor </a:t>
            </a:r>
            <a:r>
              <a:rPr lang="en-AU" dirty="0"/>
              <a:t>Frank Briggs, </a:t>
            </a:r>
            <a:endParaRPr lang="en-AU" dirty="0" smtClean="0"/>
          </a:p>
          <a:p>
            <a:r>
              <a:rPr lang="en-AU" dirty="0" smtClean="0"/>
              <a:t>Dr </a:t>
            </a:r>
            <a:r>
              <a:rPr lang="en-AU" dirty="0"/>
              <a:t>Randall Wayth, </a:t>
            </a:r>
            <a:endParaRPr lang="en-AU" dirty="0" smtClean="0"/>
          </a:p>
          <a:p>
            <a:r>
              <a:rPr lang="en-AU" dirty="0" smtClean="0"/>
              <a:t>Professor </a:t>
            </a:r>
            <a:r>
              <a:rPr lang="en-AU" dirty="0"/>
              <a:t>Steven Tingay, </a:t>
            </a:r>
            <a:endParaRPr lang="en-AU" dirty="0" smtClean="0"/>
          </a:p>
          <a:p>
            <a:r>
              <a:rPr lang="en-AU" dirty="0" smtClean="0"/>
              <a:t>Professor </a:t>
            </a:r>
            <a:r>
              <a:rPr lang="en-AU" dirty="0"/>
              <a:t>Rachel </a:t>
            </a:r>
            <a:r>
              <a:rPr lang="en-AU" dirty="0" smtClean="0"/>
              <a:t>Webster, </a:t>
            </a:r>
          </a:p>
          <a:p>
            <a:r>
              <a:rPr lang="en-AU" dirty="0" smtClean="0"/>
              <a:t>and </a:t>
            </a:r>
            <a:r>
              <a:rPr lang="en-AU" dirty="0"/>
              <a:t>Ms Kate Gunn</a:t>
            </a:r>
          </a:p>
        </p:txBody>
      </p:sp>
    </p:spTree>
    <p:extLst>
      <p:ext uri="{BB962C8B-B14F-4D97-AF65-F5344CB8AC3E}">
        <p14:creationId xmlns:p14="http://schemas.microsoft.com/office/powerpoint/2010/main" val="42613302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dirty="0"/>
              <a:t>S</a:t>
            </a:r>
            <a:r>
              <a:rPr lang="en-US" sz="3200" dirty="0" smtClean="0"/>
              <a:t>cientific productivity</a:t>
            </a:r>
            <a:endParaRPr lang="en-US" sz="3200" dirty="0"/>
          </a:p>
        </p:txBody>
      </p:sp>
      <p:pic>
        <p:nvPicPr>
          <p:cNvPr id="8" name="Picture 7" descr="telescope_pubs.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914400"/>
            <a:ext cx="6648100" cy="4953000"/>
          </a:xfrm>
          <a:prstGeom prst="rect">
            <a:avLst/>
          </a:prstGeom>
        </p:spPr>
      </p:pic>
      <p:sp>
        <p:nvSpPr>
          <p:cNvPr id="10" name="5-Point Star 9"/>
          <p:cNvSpPr/>
          <p:nvPr/>
        </p:nvSpPr>
        <p:spPr>
          <a:xfrm>
            <a:off x="2032000" y="4826000"/>
            <a:ext cx="228600" cy="228600"/>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5-Point Star 10"/>
          <p:cNvSpPr/>
          <p:nvPr/>
        </p:nvSpPr>
        <p:spPr>
          <a:xfrm>
            <a:off x="2514600" y="4343400"/>
            <a:ext cx="228600" cy="228600"/>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219200" y="5934670"/>
            <a:ext cx="6629400" cy="738664"/>
          </a:xfrm>
          <a:prstGeom prst="rect">
            <a:avLst/>
          </a:prstGeom>
          <a:noFill/>
        </p:spPr>
        <p:txBody>
          <a:bodyPr wrap="square" rtlCol="0">
            <a:spAutoFit/>
          </a:bodyPr>
          <a:lstStyle/>
          <a:p>
            <a:r>
              <a:rPr lang="en-US" sz="1200" dirty="0" smtClean="0"/>
              <a:t>From Prof. Ron </a:t>
            </a:r>
            <a:r>
              <a:rPr lang="en-US" sz="1200" dirty="0" err="1" smtClean="0"/>
              <a:t>Ekers</a:t>
            </a:r>
            <a:r>
              <a:rPr lang="en-US" sz="1200" dirty="0" smtClean="0"/>
              <a:t>, based on analysis in “The </a:t>
            </a:r>
            <a:r>
              <a:rPr lang="en-US" sz="1200" dirty="0"/>
              <a:t>scientific productivity of the Gemini </a:t>
            </a:r>
            <a:r>
              <a:rPr lang="en-US" sz="1200" dirty="0" smtClean="0"/>
              <a:t>Telescopes”, Jean</a:t>
            </a:r>
            <a:r>
              <a:rPr lang="en-US" sz="1200" dirty="0"/>
              <a:t>-René Roy, Phil </a:t>
            </a:r>
            <a:r>
              <a:rPr lang="en-US" sz="1200" dirty="0" err="1"/>
              <a:t>Puxley</a:t>
            </a:r>
            <a:r>
              <a:rPr lang="en-US" sz="1200" dirty="0"/>
              <a:t> &amp; Dennis </a:t>
            </a:r>
            <a:r>
              <a:rPr lang="en-US" sz="1200" dirty="0" smtClean="0"/>
              <a:t>Crabtree GSC</a:t>
            </a:r>
            <a:r>
              <a:rPr lang="en-US" sz="1200" dirty="0"/>
              <a:t>/AOC-G Meetings, 12-14 Oct. 2004 -- Waikoloa, Hawaii</a:t>
            </a:r>
          </a:p>
          <a:p>
            <a:endParaRPr lang="en-US" dirty="0"/>
          </a:p>
        </p:txBody>
      </p:sp>
      <p:sp>
        <p:nvSpPr>
          <p:cNvPr id="7" name="5-Point Star 6"/>
          <p:cNvSpPr/>
          <p:nvPr/>
        </p:nvSpPr>
        <p:spPr>
          <a:xfrm>
            <a:off x="2971800" y="3704456"/>
            <a:ext cx="228600" cy="228600"/>
          </a:xfrm>
          <a:prstGeom prst="star5">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116632"/>
            <a:ext cx="1440160" cy="526798"/>
          </a:xfrm>
          <a:prstGeom prst="rect">
            <a:avLst/>
          </a:prstGeom>
        </p:spPr>
      </p:pic>
      <p:sp>
        <p:nvSpPr>
          <p:cNvPr id="4" name="Slide Number Placeholder 3"/>
          <p:cNvSpPr>
            <a:spLocks noGrp="1"/>
          </p:cNvSpPr>
          <p:nvPr>
            <p:ph type="sldNum" sz="quarter" idx="12"/>
          </p:nvPr>
        </p:nvSpPr>
        <p:spPr/>
        <p:txBody>
          <a:bodyPr/>
          <a:lstStyle/>
          <a:p>
            <a:fld id="{4559B5CD-97EE-454D-9E9F-7CF7580FE560}" type="slidenum">
              <a:rPr lang="en-AU" smtClean="0"/>
              <a:t>23</a:t>
            </a:fld>
            <a:endParaRPr lang="en-AU"/>
          </a:p>
        </p:txBody>
      </p:sp>
    </p:spTree>
    <p:extLst>
      <p:ext uri="{BB962C8B-B14F-4D97-AF65-F5344CB8AC3E}">
        <p14:creationId xmlns:p14="http://schemas.microsoft.com/office/powerpoint/2010/main" val="10689554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200" dirty="0" smtClean="0"/>
              <a:t>What are we doing?</a:t>
            </a:r>
            <a:endParaRPr lang="en-AU" sz="3200" dirty="0"/>
          </a:p>
        </p:txBody>
      </p:sp>
      <p:sp>
        <p:nvSpPr>
          <p:cNvPr id="3" name="Content Placeholder 2"/>
          <p:cNvSpPr>
            <a:spLocks noGrp="1"/>
          </p:cNvSpPr>
          <p:nvPr>
            <p:ph idx="1"/>
          </p:nvPr>
        </p:nvSpPr>
        <p:spPr/>
        <p:txBody>
          <a:bodyPr>
            <a:normAutofit/>
          </a:bodyPr>
          <a:lstStyle/>
          <a:p>
            <a:r>
              <a:rPr lang="en-AU" sz="2800" dirty="0" smtClean="0"/>
              <a:t>TAC currently reviewing 13 observing proposals for our 16A observing campaign</a:t>
            </a:r>
          </a:p>
          <a:p>
            <a:endParaRPr lang="en-AU" sz="2800" dirty="0"/>
          </a:p>
          <a:p>
            <a:r>
              <a:rPr lang="en-AU" sz="2800" dirty="0" smtClean="0"/>
              <a:t>Collaborating </a:t>
            </a:r>
            <a:endParaRPr lang="en-AU" sz="2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16632"/>
            <a:ext cx="1440160" cy="526798"/>
          </a:xfrm>
          <a:prstGeom prst="rect">
            <a:avLst/>
          </a:prstGeom>
        </p:spPr>
      </p:pic>
      <p:sp>
        <p:nvSpPr>
          <p:cNvPr id="6" name="Slide Number Placeholder 5"/>
          <p:cNvSpPr>
            <a:spLocks noGrp="1"/>
          </p:cNvSpPr>
          <p:nvPr>
            <p:ph type="sldNum" sz="quarter" idx="12"/>
          </p:nvPr>
        </p:nvSpPr>
        <p:spPr/>
        <p:txBody>
          <a:bodyPr/>
          <a:lstStyle/>
          <a:p>
            <a:fld id="{4559B5CD-97EE-454D-9E9F-7CF7580FE560}" type="slidenum">
              <a:rPr lang="en-AU" smtClean="0"/>
              <a:t>24</a:t>
            </a:fld>
            <a:endParaRPr lang="en-AU"/>
          </a:p>
        </p:txBody>
      </p:sp>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46000" b="25555"/>
          <a:stretch/>
        </p:blipFill>
        <p:spPr bwMode="auto">
          <a:xfrm>
            <a:off x="683543" y="4336061"/>
            <a:ext cx="3600450" cy="63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4539" y="4448565"/>
            <a:ext cx="2585733" cy="525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5293217"/>
            <a:ext cx="1047750"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83768" y="5293217"/>
            <a:ext cx="2292102" cy="1039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43332" y="5336206"/>
            <a:ext cx="2482020" cy="996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7544" y="5029018"/>
            <a:ext cx="1584176" cy="1568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20272" y="4141713"/>
            <a:ext cx="1805080" cy="1139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1" name="Picture 11"/>
          <p:cNvPicPr>
            <a:picLocks noChangeAspect="1" noChangeArrowheads="1"/>
          </p:cNvPicPr>
          <p:nvPr/>
        </p:nvPicPr>
        <p:blipFill rotWithShape="1">
          <a:blip r:embed="rId11">
            <a:extLst>
              <a:ext uri="{28A0092B-C50C-407E-A947-70E740481C1C}">
                <a14:useLocalDpi xmlns:a14="http://schemas.microsoft.com/office/drawing/2010/main" val="0"/>
              </a:ext>
            </a:extLst>
          </a:blip>
          <a:srcRect t="19724" b="20503"/>
          <a:stretch/>
        </p:blipFill>
        <p:spPr bwMode="auto">
          <a:xfrm>
            <a:off x="7301352" y="3253890"/>
            <a:ext cx="1524000" cy="910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24796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p:cNvSpPr txBox="1">
            <a:spLocks/>
          </p:cNvSpPr>
          <p:nvPr/>
        </p:nvSpPr>
        <p:spPr>
          <a:xfrm>
            <a:off x="107504" y="908720"/>
            <a:ext cx="9038530" cy="587727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spcAft>
                <a:spcPts val="600"/>
              </a:spcAft>
            </a:pPr>
            <a:r>
              <a:rPr lang="en-US" sz="2000" dirty="0" smtClean="0"/>
              <a:t>Phase 1: 2013-2016 </a:t>
            </a:r>
          </a:p>
          <a:p>
            <a:pPr lvl="1">
              <a:spcBef>
                <a:spcPts val="600"/>
              </a:spcBef>
              <a:spcAft>
                <a:spcPts val="600"/>
              </a:spcAft>
            </a:pPr>
            <a:r>
              <a:rPr lang="en-US" sz="1600" dirty="0" smtClean="0"/>
              <a:t>128 antennas, 2.5 km max baseline</a:t>
            </a:r>
          </a:p>
          <a:p>
            <a:pPr>
              <a:spcBef>
                <a:spcPts val="1200"/>
              </a:spcBef>
              <a:spcAft>
                <a:spcPts val="600"/>
              </a:spcAft>
            </a:pPr>
            <a:r>
              <a:rPr lang="en-US" sz="2000" dirty="0" smtClean="0"/>
              <a:t>Phase 2: 2016-2018</a:t>
            </a:r>
          </a:p>
          <a:p>
            <a:pPr lvl="1">
              <a:spcBef>
                <a:spcPts val="600"/>
              </a:spcBef>
              <a:spcAft>
                <a:spcPts val="600"/>
              </a:spcAft>
            </a:pPr>
            <a:r>
              <a:rPr lang="en-US" sz="1600" dirty="0" smtClean="0"/>
              <a:t>Expand with additional 128 antennas, comprised of</a:t>
            </a:r>
          </a:p>
          <a:p>
            <a:pPr lvl="2">
              <a:spcBef>
                <a:spcPts val="600"/>
              </a:spcBef>
              <a:spcAft>
                <a:spcPts val="600"/>
              </a:spcAft>
            </a:pPr>
            <a:r>
              <a:rPr lang="en-US" sz="1400" dirty="0" smtClean="0"/>
              <a:t>72 closely spaced in 2x hexagonal grids </a:t>
            </a:r>
            <a:r>
              <a:rPr lang="en-US" sz="1400" dirty="0" err="1" smtClean="0"/>
              <a:t>approx</a:t>
            </a:r>
            <a:r>
              <a:rPr lang="en-US" sz="1400" dirty="0" smtClean="0"/>
              <a:t> 100m size</a:t>
            </a:r>
          </a:p>
          <a:p>
            <a:pPr lvl="2">
              <a:spcBef>
                <a:spcPts val="600"/>
              </a:spcBef>
              <a:spcAft>
                <a:spcPts val="600"/>
              </a:spcAft>
            </a:pPr>
            <a:r>
              <a:rPr lang="en-US" sz="1400" dirty="0" smtClean="0"/>
              <a:t>56 new long baseline antennas to double max baseline to 5km</a:t>
            </a:r>
          </a:p>
          <a:p>
            <a:pPr lvl="1">
              <a:spcBef>
                <a:spcPts val="600"/>
              </a:spcBef>
              <a:spcAft>
                <a:spcPts val="600"/>
              </a:spcAft>
            </a:pPr>
            <a:r>
              <a:rPr lang="en-US" sz="1600" dirty="0" smtClean="0"/>
              <a:t>Only 128 antennas used at any time: reconfigure for</a:t>
            </a:r>
          </a:p>
          <a:p>
            <a:pPr lvl="2">
              <a:spcBef>
                <a:spcPts val="600"/>
              </a:spcBef>
              <a:spcAft>
                <a:spcPts val="600"/>
              </a:spcAft>
            </a:pPr>
            <a:r>
              <a:rPr lang="en-US" sz="1400" dirty="0" smtClean="0"/>
              <a:t>‘</a:t>
            </a:r>
            <a:r>
              <a:rPr lang="en-US" sz="1400" dirty="0" err="1" smtClean="0"/>
              <a:t>EoR</a:t>
            </a:r>
            <a:r>
              <a:rPr lang="en-US" sz="1400" dirty="0" smtClean="0"/>
              <a:t> array’ (existing core tiles plus new hexes)</a:t>
            </a:r>
          </a:p>
          <a:p>
            <a:pPr lvl="2">
              <a:spcBef>
                <a:spcPts val="600"/>
              </a:spcBef>
              <a:spcAft>
                <a:spcPts val="600"/>
              </a:spcAft>
            </a:pPr>
            <a:r>
              <a:rPr lang="en-US" sz="1400" dirty="0" smtClean="0"/>
              <a:t>‘Long baseline array’ (existing non-core tiles + new long baseline tiles)</a:t>
            </a:r>
          </a:p>
          <a:p>
            <a:pPr lvl="1">
              <a:spcBef>
                <a:spcPts val="600"/>
              </a:spcBef>
              <a:spcAft>
                <a:spcPts val="600"/>
              </a:spcAft>
            </a:pPr>
            <a:r>
              <a:rPr lang="en-US" sz="1600" dirty="0" smtClean="0"/>
              <a:t>Same correlator, receivers: reconfigure by manual re-plugging of tiles into receivers</a:t>
            </a:r>
          </a:p>
          <a:p>
            <a:pPr>
              <a:spcBef>
                <a:spcPts val="1200"/>
              </a:spcBef>
              <a:spcAft>
                <a:spcPts val="600"/>
              </a:spcAft>
            </a:pPr>
            <a:r>
              <a:rPr lang="en-US" sz="2000" dirty="0" smtClean="0"/>
              <a:t>Phase 3: 2018+(?) </a:t>
            </a:r>
          </a:p>
          <a:p>
            <a:pPr lvl="1">
              <a:spcBef>
                <a:spcPts val="600"/>
              </a:spcBef>
              <a:spcAft>
                <a:spcPts val="600"/>
              </a:spcAft>
            </a:pPr>
            <a:r>
              <a:rPr lang="en-US" sz="1600" dirty="0" smtClean="0"/>
              <a:t>All 256 tiles correlated</a:t>
            </a:r>
          </a:p>
          <a:p>
            <a:pPr lvl="1">
              <a:spcBef>
                <a:spcPts val="600"/>
              </a:spcBef>
              <a:spcAft>
                <a:spcPts val="600"/>
              </a:spcAft>
            </a:pPr>
            <a:r>
              <a:rPr lang="en-US" sz="1600" dirty="0" smtClean="0"/>
              <a:t>Increased frequency range and instantaneous bandwidth</a:t>
            </a:r>
          </a:p>
          <a:p>
            <a:pPr lvl="1">
              <a:spcBef>
                <a:spcPts val="600"/>
              </a:spcBef>
              <a:spcAft>
                <a:spcPts val="600"/>
              </a:spcAft>
            </a:pPr>
            <a:r>
              <a:rPr lang="en-US" sz="1600" dirty="0" smtClean="0"/>
              <a:t>Requires replacement of post-</a:t>
            </a:r>
            <a:r>
              <a:rPr lang="en-US" sz="1600" dirty="0" err="1" smtClean="0"/>
              <a:t>beamformer</a:t>
            </a:r>
            <a:r>
              <a:rPr lang="en-US" sz="1600" dirty="0" smtClean="0"/>
              <a:t> analogue and digital hardware</a:t>
            </a:r>
            <a:endParaRPr lang="en-US" sz="16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16632"/>
            <a:ext cx="1440160" cy="526798"/>
          </a:xfrm>
          <a:prstGeom prst="rect">
            <a:avLst/>
          </a:prstGeom>
        </p:spPr>
      </p:pic>
      <p:sp>
        <p:nvSpPr>
          <p:cNvPr id="7" name="Slide Number Placeholder 6"/>
          <p:cNvSpPr>
            <a:spLocks noGrp="1"/>
          </p:cNvSpPr>
          <p:nvPr>
            <p:ph type="sldNum" sz="quarter" idx="12"/>
          </p:nvPr>
        </p:nvSpPr>
        <p:spPr/>
        <p:txBody>
          <a:bodyPr/>
          <a:lstStyle/>
          <a:p>
            <a:fld id="{4559B5CD-97EE-454D-9E9F-7CF7580FE560}" type="slidenum">
              <a:rPr lang="en-AU" smtClean="0"/>
              <a:t>25</a:t>
            </a:fld>
            <a:endParaRPr lang="en-AU" dirty="0"/>
          </a:p>
        </p:txBody>
      </p:sp>
      <p:sp>
        <p:nvSpPr>
          <p:cNvPr id="8" name="Title 1"/>
          <p:cNvSpPr txBox="1">
            <a:spLocks/>
          </p:cNvSpPr>
          <p:nvPr/>
        </p:nvSpPr>
        <p:spPr>
          <a:xfrm>
            <a:off x="457200" y="274638"/>
            <a:ext cx="8229600" cy="63408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AU" sz="3200" dirty="0" smtClean="0"/>
              <a:t>What are we going to do?</a:t>
            </a:r>
            <a:endParaRPr lang="en-AU" sz="3200" dirty="0"/>
          </a:p>
        </p:txBody>
      </p:sp>
    </p:spTree>
    <p:extLst>
      <p:ext uri="{BB962C8B-B14F-4D97-AF65-F5344CB8AC3E}">
        <p14:creationId xmlns:p14="http://schemas.microsoft.com/office/powerpoint/2010/main" val="34889918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rmAutofit/>
          </a:bodyPr>
          <a:lstStyle/>
          <a:p>
            <a:r>
              <a:rPr lang="en-US" sz="2800" dirty="0" smtClean="0"/>
              <a:t>MWA Phase 2</a:t>
            </a:r>
            <a:endParaRPr lang="en-US" sz="2800" dirty="0"/>
          </a:p>
        </p:txBody>
      </p:sp>
      <p:sp>
        <p:nvSpPr>
          <p:cNvPr id="3" name="Content Placeholder 2"/>
          <p:cNvSpPr>
            <a:spLocks noGrp="1"/>
          </p:cNvSpPr>
          <p:nvPr>
            <p:ph idx="1"/>
          </p:nvPr>
        </p:nvSpPr>
        <p:spPr>
          <a:xfrm>
            <a:off x="457200" y="1268760"/>
            <a:ext cx="8229600" cy="5112568"/>
          </a:xfrm>
        </p:spPr>
        <p:txBody>
          <a:bodyPr>
            <a:normAutofit fontScale="55000" lnSpcReduction="20000"/>
          </a:bodyPr>
          <a:lstStyle/>
          <a:p>
            <a:r>
              <a:rPr lang="en-US" dirty="0" smtClean="0"/>
              <a:t>Project costed at $2.8m</a:t>
            </a:r>
          </a:p>
          <a:p>
            <a:pPr lvl="1"/>
            <a:r>
              <a:rPr lang="en-US" dirty="0" smtClean="0"/>
              <a:t>ARC LIEF scheme proposal for $1.2m, $1.6m from proposal partners</a:t>
            </a:r>
          </a:p>
          <a:p>
            <a:pPr lvl="1"/>
            <a:r>
              <a:rPr lang="en-US" dirty="0" smtClean="0"/>
              <a:t>ARC awarded $1.0m on 30 October 2015</a:t>
            </a:r>
          </a:p>
          <a:p>
            <a:endParaRPr lang="en-US" dirty="0"/>
          </a:p>
          <a:p>
            <a:r>
              <a:rPr lang="en-US" dirty="0" smtClean="0"/>
              <a:t>128 new tiles </a:t>
            </a:r>
          </a:p>
          <a:p>
            <a:pPr lvl="1"/>
            <a:r>
              <a:rPr lang="en-US" dirty="0" smtClean="0"/>
              <a:t>72 in two compact hexagons in core for an enhanced </a:t>
            </a:r>
            <a:r>
              <a:rPr lang="en-US" dirty="0" err="1" smtClean="0"/>
              <a:t>EoR</a:t>
            </a:r>
            <a:r>
              <a:rPr lang="en-US" dirty="0" smtClean="0"/>
              <a:t> capability </a:t>
            </a:r>
          </a:p>
          <a:p>
            <a:pPr lvl="1"/>
            <a:r>
              <a:rPr lang="en-US" dirty="0" smtClean="0"/>
              <a:t>56 on baselines up to 6 km for enhanced survey imaging capability</a:t>
            </a:r>
          </a:p>
          <a:p>
            <a:endParaRPr lang="en-US" dirty="0" smtClean="0"/>
          </a:p>
          <a:p>
            <a:r>
              <a:rPr lang="en-AU" dirty="0" smtClean="0"/>
              <a:t>128 of 256 tiles correlated: reconfigure for</a:t>
            </a:r>
          </a:p>
          <a:p>
            <a:pPr lvl="1"/>
            <a:r>
              <a:rPr lang="en-AU" dirty="0" smtClean="0"/>
              <a:t>‘</a:t>
            </a:r>
            <a:r>
              <a:rPr lang="en-AU" dirty="0" err="1" smtClean="0"/>
              <a:t>EoR</a:t>
            </a:r>
            <a:r>
              <a:rPr lang="en-AU" dirty="0" smtClean="0"/>
              <a:t> array’ (existing core tiles plus new hexes)</a:t>
            </a:r>
          </a:p>
          <a:p>
            <a:pPr lvl="1"/>
            <a:r>
              <a:rPr lang="en-AU" dirty="0" smtClean="0"/>
              <a:t>‘Long baseline array’ (existing non-core tiles + new long baseline tiles)</a:t>
            </a:r>
          </a:p>
          <a:p>
            <a:pPr lvl="1"/>
            <a:r>
              <a:rPr lang="en-AU" dirty="0" smtClean="0"/>
              <a:t>Same correlator, receivers: reconfigure by manual re-plugging of tiles into receivers</a:t>
            </a:r>
          </a:p>
          <a:p>
            <a:endParaRPr lang="en-US" dirty="0" smtClean="0"/>
          </a:p>
          <a:p>
            <a:pPr lvl="1"/>
            <a:endParaRPr lang="en-US" dirty="0" smtClean="0"/>
          </a:p>
          <a:p>
            <a:r>
              <a:rPr lang="en-US" dirty="0" smtClean="0"/>
              <a:t>Phase 2 will see new partners join the MWA Collaboration</a:t>
            </a:r>
          </a:p>
          <a:p>
            <a:pPr lvl="1"/>
            <a:r>
              <a:rPr lang="en-US" dirty="0" smtClean="0"/>
              <a:t>University of Toronto, Canada</a:t>
            </a:r>
          </a:p>
          <a:p>
            <a:pPr lvl="1"/>
            <a:r>
              <a:rPr lang="en-US" dirty="0" smtClean="0"/>
              <a:t>University of Western Sydney, Australia</a:t>
            </a:r>
          </a:p>
          <a:p>
            <a:endParaRPr lang="en-US" dirty="0" smtClean="0"/>
          </a:p>
        </p:txBody>
      </p:sp>
      <p:sp>
        <p:nvSpPr>
          <p:cNvPr id="6" name="Slide Number Placeholder 5"/>
          <p:cNvSpPr>
            <a:spLocks noGrp="1"/>
          </p:cNvSpPr>
          <p:nvPr>
            <p:ph type="sldNum" sz="quarter" idx="12"/>
          </p:nvPr>
        </p:nvSpPr>
        <p:spPr/>
        <p:txBody>
          <a:bodyPr/>
          <a:lstStyle/>
          <a:p>
            <a:fld id="{4559B5CD-97EE-454D-9E9F-7CF7580FE560}" type="slidenum">
              <a:rPr lang="en-AU" smtClean="0"/>
              <a:t>26</a:t>
            </a:fld>
            <a:endParaRPr lang="en-AU"/>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16632"/>
            <a:ext cx="1440160" cy="526798"/>
          </a:xfrm>
          <a:prstGeom prst="rect">
            <a:avLst/>
          </a:prstGeom>
        </p:spPr>
      </p:pic>
    </p:spTree>
    <p:extLst>
      <p:ext uri="{BB962C8B-B14F-4D97-AF65-F5344CB8AC3E}">
        <p14:creationId xmlns:p14="http://schemas.microsoft.com/office/powerpoint/2010/main" val="8945534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tension_rev3_201503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576" y="0"/>
            <a:ext cx="7853224" cy="6858000"/>
          </a:xfrm>
          <a:prstGeom prst="rect">
            <a:avLst/>
          </a:prstGeom>
        </p:spPr>
      </p:pic>
      <p:sp>
        <p:nvSpPr>
          <p:cNvPr id="7" name="Slide Number Placeholder 6"/>
          <p:cNvSpPr>
            <a:spLocks noGrp="1"/>
          </p:cNvSpPr>
          <p:nvPr>
            <p:ph type="sldNum" sz="quarter" idx="12"/>
          </p:nvPr>
        </p:nvSpPr>
        <p:spPr/>
        <p:txBody>
          <a:bodyPr/>
          <a:lstStyle/>
          <a:p>
            <a:fld id="{4559B5CD-97EE-454D-9E9F-7CF7580FE560}" type="slidenum">
              <a:rPr lang="en-AU" smtClean="0"/>
              <a:t>27</a:t>
            </a:fld>
            <a:endParaRPr lang="en-AU"/>
          </a:p>
        </p:txBody>
      </p:sp>
      <p:sp>
        <p:nvSpPr>
          <p:cNvPr id="9" name="Rectangle 8"/>
          <p:cNvSpPr/>
          <p:nvPr/>
        </p:nvSpPr>
        <p:spPr>
          <a:xfrm>
            <a:off x="827584" y="4725144"/>
            <a:ext cx="4572000" cy="1584176"/>
          </a:xfrm>
          <a:prstGeom prst="rect">
            <a:avLst/>
          </a:prstGeom>
        </p:spPr>
        <p:txBody>
          <a:bodyPr vert="horz" lIns="91440" tIns="45720" rIns="91440" bIns="45720" rtlCol="0">
            <a:normAutofit/>
          </a:bodyPr>
          <a:lstStyle/>
          <a:p>
            <a:pPr marL="342900" indent="-342900">
              <a:spcBef>
                <a:spcPct val="20000"/>
              </a:spcBef>
              <a:buFont typeface="Arial" panose="020B0604020202020204" pitchFamily="34" charset="0"/>
              <a:buChar char="•"/>
            </a:pPr>
            <a:r>
              <a:rPr lang="en-US" dirty="0"/>
              <a:t>128 new tiles </a:t>
            </a:r>
          </a:p>
          <a:p>
            <a:pPr marL="742950" lvl="1" indent="-285750">
              <a:spcBef>
                <a:spcPct val="20000"/>
              </a:spcBef>
              <a:buFont typeface="Arial" panose="020B0604020202020204" pitchFamily="34" charset="0"/>
              <a:buChar char="–"/>
            </a:pPr>
            <a:r>
              <a:rPr lang="en-US" dirty="0"/>
              <a:t>72 in two compact hexagons in core for an enhanced </a:t>
            </a:r>
            <a:r>
              <a:rPr lang="en-US" dirty="0" err="1"/>
              <a:t>EoR</a:t>
            </a:r>
            <a:r>
              <a:rPr lang="en-US" dirty="0"/>
              <a:t> capability </a:t>
            </a:r>
          </a:p>
          <a:p>
            <a:pPr marL="742950" lvl="1" indent="-285750">
              <a:spcBef>
                <a:spcPct val="20000"/>
              </a:spcBef>
              <a:buFont typeface="Arial" panose="020B0604020202020204" pitchFamily="34" charset="0"/>
              <a:buChar char="–"/>
            </a:pPr>
            <a:r>
              <a:rPr lang="en-US" dirty="0"/>
              <a:t>56 on baselines up to 6 km enhanced survey imaging capability</a:t>
            </a:r>
          </a:p>
        </p:txBody>
      </p:sp>
    </p:spTree>
    <p:extLst>
      <p:ext uri="{BB962C8B-B14F-4D97-AF65-F5344CB8AC3E}">
        <p14:creationId xmlns:p14="http://schemas.microsoft.com/office/powerpoint/2010/main" val="41528823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559B5CD-97EE-454D-9E9F-7CF7580FE560}" type="slidenum">
              <a:rPr lang="en-AU" smtClean="0"/>
              <a:t>28</a:t>
            </a:fld>
            <a:endParaRPr lang="en-AU" dirty="0"/>
          </a:p>
        </p:txBody>
      </p:sp>
      <p:pic>
        <p:nvPicPr>
          <p:cNvPr id="11" name="Picture 2" descr="C:\Users\Tom_Booler\AppData\Local\Microsoft\Windows\Temporary Internet Files\Content.Outlook\FTVKENL9\MWA Main Are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78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698136" y="620687"/>
            <a:ext cx="5747727" cy="584775"/>
          </a:xfrm>
          <a:prstGeom prst="rect">
            <a:avLst/>
          </a:prstGeom>
          <a:noFill/>
        </p:spPr>
        <p:txBody>
          <a:bodyPr wrap="none" rtlCol="0">
            <a:spAutoFit/>
          </a:bodyPr>
          <a:lstStyle/>
          <a:p>
            <a:r>
              <a:rPr lang="en-AU" sz="3200" dirty="0" smtClean="0"/>
              <a:t>What do we enable and support?</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16632"/>
            <a:ext cx="1440160" cy="526798"/>
          </a:xfrm>
          <a:prstGeom prst="rect">
            <a:avLst/>
          </a:prstGeom>
        </p:spPr>
      </p:pic>
    </p:spTree>
    <p:extLst>
      <p:ext uri="{BB962C8B-B14F-4D97-AF65-F5344CB8AC3E}">
        <p14:creationId xmlns:p14="http://schemas.microsoft.com/office/powerpoint/2010/main" val="7909185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p:cNvSpPr txBox="1">
            <a:spLocks/>
          </p:cNvSpPr>
          <p:nvPr/>
        </p:nvSpPr>
        <p:spPr>
          <a:xfrm>
            <a:off x="333375" y="1408438"/>
            <a:ext cx="8586788" cy="4900882"/>
          </a:xfrm>
          <a:prstGeom prst="rect">
            <a:avLst/>
          </a:prstGeom>
        </p:spPr>
        <p:txBody>
          <a:bodyPr>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Purpose:</a:t>
            </a:r>
          </a:p>
          <a:p>
            <a:pPr marL="0" indent="0">
              <a:buNone/>
            </a:pPr>
            <a:endParaRPr lang="en-US" dirty="0" smtClean="0"/>
          </a:p>
          <a:p>
            <a:pPr lvl="1"/>
            <a:r>
              <a:rPr lang="en-US" dirty="0" smtClean="0"/>
              <a:t>Prototype and test technology required for expanded MWA phases 2 and 3</a:t>
            </a:r>
          </a:p>
          <a:p>
            <a:pPr lvl="2"/>
            <a:r>
              <a:rPr lang="en-US" dirty="0" smtClean="0"/>
              <a:t>Remote (long baseline tiles with </a:t>
            </a:r>
            <a:r>
              <a:rPr lang="en-US" dirty="0" err="1" smtClean="0"/>
              <a:t>RFoF</a:t>
            </a:r>
            <a:r>
              <a:rPr lang="en-US" dirty="0" smtClean="0"/>
              <a:t>)</a:t>
            </a:r>
          </a:p>
          <a:p>
            <a:pPr lvl="2"/>
            <a:r>
              <a:rPr lang="en-US" dirty="0" smtClean="0"/>
              <a:t>Network/</a:t>
            </a:r>
            <a:r>
              <a:rPr lang="en-US" dirty="0" err="1" smtClean="0"/>
              <a:t>comms</a:t>
            </a:r>
            <a:r>
              <a:rPr lang="en-US" dirty="0" smtClean="0"/>
              <a:t> to remote tiles</a:t>
            </a:r>
          </a:p>
          <a:p>
            <a:pPr lvl="2"/>
            <a:r>
              <a:rPr lang="en-US" dirty="0" smtClean="0"/>
              <a:t>Provide signal and control path for potential MWA phase 3 without current MWA receivers</a:t>
            </a:r>
          </a:p>
          <a:p>
            <a:pPr lvl="2"/>
            <a:endParaRPr lang="en-US" dirty="0" smtClean="0"/>
          </a:p>
          <a:p>
            <a:pPr lvl="1"/>
            <a:r>
              <a:rPr lang="en-US" dirty="0" smtClean="0"/>
              <a:t>Enable testing of MWA correlator expansion project</a:t>
            </a:r>
          </a:p>
          <a:p>
            <a:pPr lvl="2"/>
            <a:r>
              <a:rPr lang="en-US" dirty="0" smtClean="0"/>
              <a:t>External data into MWA correlator </a:t>
            </a:r>
            <a:r>
              <a:rPr lang="en-US" dirty="0" smtClean="0">
                <a:sym typeface="Wingdings" panose="05000000000000000000" pitchFamily="2" charset="2"/>
              </a:rPr>
              <a:t></a:t>
            </a:r>
            <a:r>
              <a:rPr lang="en-US" dirty="0" smtClean="0"/>
              <a:t> full cross correlation with entire MWA (mutually beneficial)</a:t>
            </a:r>
          </a:p>
          <a:p>
            <a:pPr lvl="2"/>
            <a:r>
              <a:rPr lang="en-US" dirty="0" smtClean="0"/>
              <a:t>Hybrid array calibration schemes</a:t>
            </a:r>
          </a:p>
          <a:p>
            <a:pPr lvl="1"/>
            <a:endParaRPr lang="en-US" dirty="0" smtClean="0"/>
          </a:p>
          <a:p>
            <a:pPr lvl="1"/>
            <a:r>
              <a:rPr lang="en-US" dirty="0" smtClean="0"/>
              <a:t>AAVS1 reference/comparison system</a:t>
            </a:r>
          </a:p>
          <a:p>
            <a:pPr lvl="2"/>
            <a:r>
              <a:rPr lang="en-US" dirty="0" smtClean="0"/>
              <a:t>Aids AAVS1 characterization, regardless of any comparison role</a:t>
            </a:r>
          </a:p>
          <a:p>
            <a:pPr lvl="2"/>
            <a:r>
              <a:rPr lang="en-US" dirty="0" smtClean="0"/>
              <a:t>Beamforming and beam metrology on same sized station</a:t>
            </a:r>
          </a:p>
          <a:p>
            <a:pPr lvl="2"/>
            <a:r>
              <a:rPr lang="en-US" dirty="0" smtClean="0"/>
              <a:t>Comparison of station performance over SKA_Low frequency range</a:t>
            </a:r>
          </a:p>
          <a:p>
            <a:pPr marL="503100" lvl="2" indent="-342900"/>
            <a:endParaRPr lang="en-US" dirty="0" smtClean="0"/>
          </a:p>
          <a:p>
            <a:pPr lvl="1"/>
            <a:r>
              <a:rPr lang="en-US" dirty="0" smtClean="0"/>
              <a:t>Provide ICRAR/Curtin University with a “sandpit” for array radio science and engineering developments</a:t>
            </a:r>
            <a:endParaRPr lang="en-US" dirty="0"/>
          </a:p>
        </p:txBody>
      </p:sp>
      <p:sp>
        <p:nvSpPr>
          <p:cNvPr id="5" name="TextBox 4"/>
          <p:cNvSpPr txBox="1"/>
          <p:nvPr/>
        </p:nvSpPr>
        <p:spPr>
          <a:xfrm>
            <a:off x="1883165" y="260648"/>
            <a:ext cx="5487208" cy="1077218"/>
          </a:xfrm>
          <a:prstGeom prst="rect">
            <a:avLst/>
          </a:prstGeom>
          <a:noFill/>
        </p:spPr>
        <p:txBody>
          <a:bodyPr wrap="none" rtlCol="0">
            <a:spAutoFit/>
          </a:bodyPr>
          <a:lstStyle/>
          <a:p>
            <a:r>
              <a:rPr lang="en-AU" sz="3200" dirty="0" smtClean="0"/>
              <a:t>Engineering Development Array</a:t>
            </a:r>
          </a:p>
          <a:p>
            <a:pPr algn="ctr"/>
            <a:r>
              <a:rPr lang="en-AU" sz="3200" dirty="0" smtClean="0"/>
              <a:t>(EDA)</a:t>
            </a:r>
            <a:endParaRPr lang="en-AU" sz="3200" dirty="0"/>
          </a:p>
        </p:txBody>
      </p:sp>
      <p:sp>
        <p:nvSpPr>
          <p:cNvPr id="7" name="Slide Number Placeholder 6"/>
          <p:cNvSpPr>
            <a:spLocks noGrp="1"/>
          </p:cNvSpPr>
          <p:nvPr>
            <p:ph type="sldNum" sz="quarter" idx="12"/>
          </p:nvPr>
        </p:nvSpPr>
        <p:spPr/>
        <p:txBody>
          <a:bodyPr/>
          <a:lstStyle/>
          <a:p>
            <a:fld id="{4559B5CD-97EE-454D-9E9F-7CF7580FE560}" type="slidenum">
              <a:rPr lang="en-AU" smtClean="0"/>
              <a:t>29</a:t>
            </a:fld>
            <a:endParaRPr lang="en-AU" dirty="0"/>
          </a:p>
        </p:txBody>
      </p:sp>
      <p:pic>
        <p:nvPicPr>
          <p:cNvPr id="8"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811"/>
          <a:stretch/>
        </p:blipFill>
        <p:spPr bwMode="auto">
          <a:xfrm>
            <a:off x="7668344" y="243192"/>
            <a:ext cx="1101091" cy="1093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24365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AU" sz="3200" dirty="0"/>
              <a:t>What are we?</a:t>
            </a:r>
          </a:p>
        </p:txBody>
      </p:sp>
      <p:sp>
        <p:nvSpPr>
          <p:cNvPr id="3" name="Content Placeholder 2"/>
          <p:cNvSpPr>
            <a:spLocks noGrp="1"/>
          </p:cNvSpPr>
          <p:nvPr>
            <p:ph idx="1"/>
          </p:nvPr>
        </p:nvSpPr>
        <p:spPr>
          <a:xfrm>
            <a:off x="457200" y="1412776"/>
            <a:ext cx="8229600" cy="4713387"/>
          </a:xfrm>
        </p:spPr>
        <p:txBody>
          <a:bodyPr>
            <a:normAutofit fontScale="92500" lnSpcReduction="20000"/>
          </a:bodyPr>
          <a:lstStyle/>
          <a:p>
            <a:r>
              <a:rPr lang="en-AU" sz="2800" dirty="0"/>
              <a:t>The </a:t>
            </a:r>
            <a:r>
              <a:rPr lang="en-AU" sz="2800" dirty="0" smtClean="0"/>
              <a:t>MWA </a:t>
            </a:r>
            <a:r>
              <a:rPr lang="en-AU" sz="2800" dirty="0"/>
              <a:t>is a low-frequency radio telescope operating between 80 and 300 </a:t>
            </a:r>
            <a:r>
              <a:rPr lang="en-AU" sz="2800" dirty="0" err="1"/>
              <a:t>MHz.</a:t>
            </a:r>
            <a:r>
              <a:rPr lang="en-AU" sz="2800" dirty="0"/>
              <a:t> It is located at the Murchison Radio-astronomy Observatory (MRO) in Western Australia, the planned site of the future </a:t>
            </a:r>
            <a:r>
              <a:rPr lang="en-AU" sz="2800" dirty="0" smtClean="0"/>
              <a:t>SKA_LOW </a:t>
            </a:r>
            <a:r>
              <a:rPr lang="en-AU" sz="2800" dirty="0"/>
              <a:t>telescope, and is one of three telescopes designated as a Precursor for the SKA</a:t>
            </a:r>
            <a:endParaRPr lang="en-US" sz="2800" dirty="0" smtClean="0"/>
          </a:p>
          <a:p>
            <a:endParaRPr lang="en-US" sz="2800" dirty="0" smtClean="0"/>
          </a:p>
          <a:p>
            <a:r>
              <a:rPr lang="en-US" sz="2800" dirty="0" smtClean="0"/>
              <a:t>Tingay et al. 2013, PASA, 30, 7  </a:t>
            </a:r>
          </a:p>
          <a:p>
            <a:pPr marL="0" indent="0">
              <a:buNone/>
            </a:pPr>
            <a:r>
              <a:rPr lang="en-US" sz="2800" dirty="0" smtClean="0"/>
              <a:t>	MWA system description paper</a:t>
            </a:r>
          </a:p>
          <a:p>
            <a:endParaRPr lang="en-US" sz="2800" dirty="0" smtClean="0"/>
          </a:p>
          <a:p>
            <a:r>
              <a:rPr lang="en-US" sz="2800" dirty="0" smtClean="0"/>
              <a:t>Bowman et a. 2013, PASA, 30, 31</a:t>
            </a:r>
          </a:p>
          <a:p>
            <a:pPr marL="0" indent="0">
              <a:buNone/>
            </a:pPr>
            <a:r>
              <a:rPr lang="en-US" sz="2800" dirty="0" smtClean="0"/>
              <a:t>	MWA science description paper</a:t>
            </a:r>
          </a:p>
          <a:p>
            <a:endParaRPr lang="en-AU" sz="2800" dirty="0"/>
          </a:p>
        </p:txBody>
      </p:sp>
      <p:sp>
        <p:nvSpPr>
          <p:cNvPr id="4" name="Slide Number Placeholder 3"/>
          <p:cNvSpPr>
            <a:spLocks noGrp="1"/>
          </p:cNvSpPr>
          <p:nvPr>
            <p:ph type="sldNum" sz="quarter" idx="12"/>
          </p:nvPr>
        </p:nvSpPr>
        <p:spPr/>
        <p:txBody>
          <a:bodyPr/>
          <a:lstStyle/>
          <a:p>
            <a:fld id="{4559B5CD-97EE-454D-9E9F-7CF7580FE560}" type="slidenum">
              <a:rPr lang="en-AU" smtClean="0"/>
              <a:t>3</a:t>
            </a:fld>
            <a:endParaRPr lang="en-AU"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16632"/>
            <a:ext cx="1440160" cy="526798"/>
          </a:xfrm>
          <a:prstGeom prst="rect">
            <a:avLst/>
          </a:prstGeom>
        </p:spPr>
      </p:pic>
    </p:spTree>
    <p:extLst>
      <p:ext uri="{BB962C8B-B14F-4D97-AF65-F5344CB8AC3E}">
        <p14:creationId xmlns:p14="http://schemas.microsoft.com/office/powerpoint/2010/main" val="32485157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5-10-02 at 9.39.5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024" y="2511152"/>
            <a:ext cx="8604448" cy="4302224"/>
          </a:xfrm>
          <a:prstGeom prst="rect">
            <a:avLst/>
          </a:prstGeom>
        </p:spPr>
      </p:pic>
      <p:sp>
        <p:nvSpPr>
          <p:cNvPr id="2" name="Title 1"/>
          <p:cNvSpPr txBox="1">
            <a:spLocks/>
          </p:cNvSpPr>
          <p:nvPr/>
        </p:nvSpPr>
        <p:spPr>
          <a:xfrm>
            <a:off x="624681" y="132080"/>
            <a:ext cx="7670800" cy="65024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t>EDA - Initial implementation</a:t>
            </a:r>
            <a:endParaRPr lang="en-US" sz="3200" dirty="0"/>
          </a:p>
        </p:txBody>
      </p:sp>
      <p:sp>
        <p:nvSpPr>
          <p:cNvPr id="4" name="Slide Number Placeholder 3"/>
          <p:cNvSpPr>
            <a:spLocks noGrp="1"/>
          </p:cNvSpPr>
          <p:nvPr>
            <p:ph type="sldNum" sz="quarter" idx="4294967295"/>
          </p:nvPr>
        </p:nvSpPr>
        <p:spPr>
          <a:xfrm>
            <a:off x="7092280" y="6453336"/>
            <a:ext cx="1753528" cy="269875"/>
          </a:xfrm>
          <a:prstGeom prst="rect">
            <a:avLst/>
          </a:prstGeom>
        </p:spPr>
        <p:txBody>
          <a:bodyPr vert="horz" lIns="91440" tIns="45720" rIns="91440" bIns="45720" rtlCol="0" anchor="ctr"/>
          <a:lstStyle/>
          <a:p>
            <a:pPr algn="r"/>
            <a:fld id="{93D1588C-AB24-5646-A060-72B6CDFB3A51}" type="slidenum">
              <a:rPr lang="en-US" sz="1200">
                <a:solidFill>
                  <a:schemeClr val="tx1">
                    <a:tint val="75000"/>
                  </a:schemeClr>
                </a:solidFill>
              </a:rPr>
              <a:pPr algn="r"/>
              <a:t>30</a:t>
            </a:fld>
            <a:endParaRPr lang="en-US" sz="1200" dirty="0">
              <a:solidFill>
                <a:schemeClr val="tx1">
                  <a:tint val="75000"/>
                </a:schemeClr>
              </a:solidFill>
            </a:endParaRPr>
          </a:p>
        </p:txBody>
      </p:sp>
      <p:sp>
        <p:nvSpPr>
          <p:cNvPr id="5" name="Text Placeholder 4"/>
          <p:cNvSpPr txBox="1">
            <a:spLocks/>
          </p:cNvSpPr>
          <p:nvPr/>
        </p:nvSpPr>
        <p:spPr>
          <a:xfrm>
            <a:off x="0" y="836712"/>
            <a:ext cx="8920163" cy="162905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smtClean="0"/>
              <a:t>Made from off-the-shelf or existing MWA components</a:t>
            </a:r>
          </a:p>
          <a:p>
            <a:pPr lvl="1"/>
            <a:r>
              <a:rPr lang="en-US" sz="1600" dirty="0" smtClean="0"/>
              <a:t>MWA active antenna dipoles with </a:t>
            </a:r>
            <a:r>
              <a:rPr lang="en-US" sz="1600" b="1" dirty="0" smtClean="0"/>
              <a:t>expanded low </a:t>
            </a:r>
            <a:r>
              <a:rPr lang="en-US" sz="1600" b="1" dirty="0" err="1" smtClean="0"/>
              <a:t>freq</a:t>
            </a:r>
            <a:r>
              <a:rPr lang="en-US" sz="1600" b="1" dirty="0" smtClean="0"/>
              <a:t> range</a:t>
            </a:r>
            <a:r>
              <a:rPr lang="en-US" sz="1600" dirty="0" smtClean="0"/>
              <a:t> LNA (50-330 MHz)</a:t>
            </a:r>
          </a:p>
          <a:p>
            <a:pPr lvl="1"/>
            <a:r>
              <a:rPr lang="en-US" sz="1600" dirty="0" smtClean="0"/>
              <a:t>RF/data over 200m coax </a:t>
            </a:r>
          </a:p>
          <a:p>
            <a:r>
              <a:rPr lang="en-US" sz="2000" dirty="0" smtClean="0"/>
              <a:t>Analogue beam-formed sub-arrays</a:t>
            </a:r>
          </a:p>
          <a:p>
            <a:r>
              <a:rPr lang="en-US" sz="2000" dirty="0" smtClean="0"/>
              <a:t>256 dipoles total</a:t>
            </a:r>
            <a:endParaRPr lang="en-US" sz="2000" dirty="0"/>
          </a:p>
        </p:txBody>
      </p:sp>
      <p:sp>
        <p:nvSpPr>
          <p:cNvPr id="7" name="TextBox 6"/>
          <p:cNvSpPr txBox="1"/>
          <p:nvPr/>
        </p:nvSpPr>
        <p:spPr>
          <a:xfrm>
            <a:off x="4887441" y="2564904"/>
            <a:ext cx="4125119" cy="923330"/>
          </a:xfrm>
          <a:prstGeom prst="rect">
            <a:avLst/>
          </a:prstGeom>
          <a:noFill/>
        </p:spPr>
        <p:txBody>
          <a:bodyPr wrap="square" rtlCol="0">
            <a:spAutoFit/>
          </a:bodyPr>
          <a:lstStyle/>
          <a:p>
            <a:pPr marL="285750" indent="-285750">
              <a:buFont typeface="Arial"/>
              <a:buChar char="•"/>
            </a:pPr>
            <a:r>
              <a:rPr lang="en-US" dirty="0" smtClean="0"/>
              <a:t>2</a:t>
            </a:r>
            <a:r>
              <a:rPr lang="en-US" baseline="30000" dirty="0" smtClean="0"/>
              <a:t>nd</a:t>
            </a:r>
            <a:r>
              <a:rPr lang="en-US" dirty="0" smtClean="0"/>
              <a:t> stage beamforming (analogue or digital) in Hut</a:t>
            </a:r>
          </a:p>
          <a:p>
            <a:pPr marL="285750" indent="-285750">
              <a:buFont typeface="Arial"/>
              <a:buChar char="•"/>
            </a:pPr>
            <a:r>
              <a:rPr lang="en-US" dirty="0" smtClean="0"/>
              <a:t>Full baseband signal sampling in Hut</a:t>
            </a:r>
            <a:endParaRPr lang="en-US" dirty="0"/>
          </a:p>
        </p:txBody>
      </p:sp>
      <p:pic>
        <p:nvPicPr>
          <p:cNvPr id="9"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11"/>
          <a:stretch/>
        </p:blipFill>
        <p:spPr bwMode="auto">
          <a:xfrm>
            <a:off x="7668344" y="243192"/>
            <a:ext cx="1101091" cy="1093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50352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5137" r="13516"/>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75048" y="707243"/>
            <a:ext cx="8270576" cy="424093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endParaRPr>
          </a:p>
        </p:txBody>
      </p:sp>
      <p:sp>
        <p:nvSpPr>
          <p:cNvPr id="45058" name="Rectangle 2"/>
          <p:cNvSpPr>
            <a:spLocks noGrp="1" noChangeArrowheads="1"/>
          </p:cNvSpPr>
          <p:nvPr>
            <p:ph type="title"/>
          </p:nvPr>
        </p:nvSpPr>
        <p:spPr>
          <a:xfrm>
            <a:off x="333872" y="1"/>
            <a:ext cx="8352928" cy="908719"/>
          </a:xfrm>
          <a:noFill/>
        </p:spPr>
        <p:txBody>
          <a:bodyPr>
            <a:normAutofit/>
          </a:bodyPr>
          <a:lstStyle/>
          <a:p>
            <a:pPr eaLnBrk="1" hangingPunct="1"/>
            <a:r>
              <a:rPr lang="en-US" sz="2800" b="1" dirty="0" smtClean="0">
                <a:solidFill>
                  <a:schemeClr val="tx1"/>
                </a:solidFill>
              </a:rPr>
              <a:t>Aperture Array Verification System 1 (AAVS1)</a:t>
            </a:r>
          </a:p>
        </p:txBody>
      </p:sp>
      <p:sp>
        <p:nvSpPr>
          <p:cNvPr id="45059" name="Rectangle 3"/>
          <p:cNvSpPr>
            <a:spLocks noGrp="1" noChangeArrowheads="1"/>
          </p:cNvSpPr>
          <p:nvPr>
            <p:ph type="body" idx="1"/>
          </p:nvPr>
        </p:nvSpPr>
        <p:spPr>
          <a:xfrm>
            <a:off x="405880" y="896341"/>
            <a:ext cx="8280920" cy="4746847"/>
          </a:xfrm>
          <a:noFill/>
          <a:ln w="25400">
            <a:noFill/>
          </a:ln>
        </p:spPr>
        <p:txBody>
          <a:bodyPr/>
          <a:lstStyle/>
          <a:p>
            <a:pPr eaLnBrk="1" hangingPunct="1">
              <a:lnSpc>
                <a:spcPct val="80000"/>
              </a:lnSpc>
              <a:buClrTx/>
            </a:pPr>
            <a:r>
              <a:rPr lang="en-US" sz="1800" dirty="0" smtClean="0"/>
              <a:t>Field test and demonstration of technology proposed for LFAA  = ↑system TRL </a:t>
            </a:r>
          </a:p>
          <a:p>
            <a:pPr eaLnBrk="1" hangingPunct="1">
              <a:lnSpc>
                <a:spcPct val="80000"/>
              </a:lnSpc>
              <a:buClrTx/>
            </a:pPr>
            <a:endParaRPr lang="en-US" sz="1800" dirty="0"/>
          </a:p>
          <a:p>
            <a:pPr eaLnBrk="1" hangingPunct="1">
              <a:lnSpc>
                <a:spcPct val="80000"/>
              </a:lnSpc>
              <a:buClrTx/>
            </a:pPr>
            <a:r>
              <a:rPr lang="en-US" sz="1800" dirty="0" smtClean="0"/>
              <a:t>Owned by 6 international research partners, led in Australia by ICRAR</a:t>
            </a:r>
            <a:br>
              <a:rPr lang="en-US" sz="1800" dirty="0" smtClean="0"/>
            </a:br>
            <a:r>
              <a:rPr lang="en-US" sz="1800" dirty="0" smtClean="0"/>
              <a:t>(not an SKAO instrument)</a:t>
            </a:r>
          </a:p>
          <a:p>
            <a:pPr lvl="1">
              <a:lnSpc>
                <a:spcPct val="80000"/>
              </a:lnSpc>
            </a:pPr>
            <a:r>
              <a:rPr lang="en-US" sz="1200" dirty="0" smtClean="0"/>
              <a:t>Low Frequency Aperture Array development consortium</a:t>
            </a:r>
            <a:endParaRPr lang="en-US" sz="1200" dirty="0"/>
          </a:p>
          <a:p>
            <a:pPr eaLnBrk="1" hangingPunct="1">
              <a:lnSpc>
                <a:spcPct val="80000"/>
              </a:lnSpc>
              <a:buClrTx/>
            </a:pPr>
            <a:r>
              <a:rPr lang="en-US" sz="1800" dirty="0" smtClean="0"/>
              <a:t>Operated stand-alone, and in conjunction with MWA</a:t>
            </a:r>
            <a:endParaRPr lang="en-US" sz="1800" dirty="0"/>
          </a:p>
          <a:p>
            <a:pPr eaLnBrk="1" hangingPunct="1">
              <a:lnSpc>
                <a:spcPct val="80000"/>
              </a:lnSpc>
              <a:buClrTx/>
            </a:pPr>
            <a:endParaRPr lang="en-AU" sz="1800" dirty="0"/>
          </a:p>
          <a:p>
            <a:pPr eaLnBrk="1" hangingPunct="1">
              <a:lnSpc>
                <a:spcPct val="80000"/>
              </a:lnSpc>
              <a:buClrTx/>
            </a:pPr>
            <a:r>
              <a:rPr lang="en-US" sz="1800" dirty="0" smtClean="0"/>
              <a:t>Will trial economical, low-impact construction techniques which might be used for  SKA-Low</a:t>
            </a:r>
          </a:p>
          <a:p>
            <a:pPr eaLnBrk="1" hangingPunct="1">
              <a:lnSpc>
                <a:spcPct val="80000"/>
              </a:lnSpc>
              <a:buClrTx/>
            </a:pPr>
            <a:r>
              <a:rPr lang="en-US" sz="1800" dirty="0" smtClean="0"/>
              <a:t>About 400 antennas, grouped in four 35m diameter ‘stations’</a:t>
            </a:r>
          </a:p>
          <a:p>
            <a:pPr lvl="1">
              <a:lnSpc>
                <a:spcPct val="80000"/>
              </a:lnSpc>
            </a:pPr>
            <a:r>
              <a:rPr lang="en-US" sz="1200" dirty="0" smtClean="0"/>
              <a:t>One full “SKA1-Low” station</a:t>
            </a:r>
          </a:p>
          <a:p>
            <a:pPr eaLnBrk="1" hangingPunct="1">
              <a:lnSpc>
                <a:spcPct val="80000"/>
              </a:lnSpc>
              <a:buClrTx/>
            </a:pPr>
            <a:r>
              <a:rPr lang="en-US" sz="1800" dirty="0" smtClean="0"/>
              <a:t>Aim to build in 2015-16 and operate in 2016-17</a:t>
            </a:r>
          </a:p>
          <a:p>
            <a:pPr eaLnBrk="1" hangingPunct="1">
              <a:lnSpc>
                <a:spcPct val="80000"/>
              </a:lnSpc>
              <a:buClrTx/>
            </a:pPr>
            <a:r>
              <a:rPr lang="en-US" sz="1800" dirty="0" smtClean="0"/>
              <a:t>Mainly an engineering development instrument, but will do science alongside MWA  </a:t>
            </a:r>
          </a:p>
          <a:p>
            <a:pPr eaLnBrk="1" hangingPunct="1">
              <a:lnSpc>
                <a:spcPct val="80000"/>
              </a:lnSpc>
              <a:buClrTx/>
            </a:pPr>
            <a:r>
              <a:rPr lang="en-US" sz="1800" dirty="0"/>
              <a:t>S</a:t>
            </a:r>
            <a:r>
              <a:rPr lang="en-US" sz="1800" dirty="0" smtClean="0"/>
              <a:t>ite civil work largely complete; thanks to regional and indigenous contractors</a:t>
            </a:r>
          </a:p>
          <a:p>
            <a:pPr eaLnBrk="1" hangingPunct="1">
              <a:lnSpc>
                <a:spcPct val="80000"/>
              </a:lnSpc>
            </a:pPr>
            <a:endParaRPr lang="en-US" sz="1600" dirty="0" smtClean="0"/>
          </a:p>
          <a:p>
            <a:pPr eaLnBrk="1" hangingPunct="1">
              <a:lnSpc>
                <a:spcPct val="80000"/>
              </a:lnSpc>
            </a:pPr>
            <a:endParaRPr lang="en-US" sz="1600" dirty="0" smtClean="0"/>
          </a:p>
          <a:p>
            <a:pPr marL="0" indent="0" eaLnBrk="1" hangingPunct="1">
              <a:lnSpc>
                <a:spcPct val="80000"/>
              </a:lnSpc>
              <a:buNone/>
            </a:pPr>
            <a:endParaRPr lang="en-US" sz="1800" dirty="0" smtClean="0"/>
          </a:p>
        </p:txBody>
      </p:sp>
      <p:pic>
        <p:nvPicPr>
          <p:cNvPr id="9" name="Picture 8" descr="C:\Users\Peter Hall\Dropbox\ICRAR_internal\AAVS1\locations\full_MWA.png"/>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47664" y="5013176"/>
            <a:ext cx="2376264" cy="1800200"/>
          </a:xfrm>
          <a:prstGeom prst="rect">
            <a:avLst/>
          </a:prstGeom>
          <a:noFill/>
          <a:ln w="25400">
            <a:solidFill>
              <a:schemeClr val="accent1"/>
            </a:solidFill>
          </a:ln>
        </p:spPr>
      </p:pic>
      <p:sp>
        <p:nvSpPr>
          <p:cNvPr id="2" name="TextBox 1"/>
          <p:cNvSpPr txBox="1"/>
          <p:nvPr/>
        </p:nvSpPr>
        <p:spPr>
          <a:xfrm>
            <a:off x="3995936" y="6055322"/>
            <a:ext cx="1813317" cy="461665"/>
          </a:xfrm>
          <a:prstGeom prst="rect">
            <a:avLst/>
          </a:prstGeom>
          <a:noFill/>
        </p:spPr>
        <p:txBody>
          <a:bodyPr wrap="none" rtlCol="0">
            <a:spAutoFit/>
          </a:bodyPr>
          <a:lstStyle/>
          <a:p>
            <a:pPr defTabSz="914400" fontAlgn="base">
              <a:spcBef>
                <a:spcPct val="0"/>
              </a:spcBef>
              <a:spcAft>
                <a:spcPct val="0"/>
              </a:spcAft>
            </a:pPr>
            <a:r>
              <a:rPr lang="en-US" sz="1200" dirty="0" smtClean="0">
                <a:solidFill>
                  <a:srgbClr val="FFFF00"/>
                </a:solidFill>
              </a:rPr>
              <a:t>AAVS1 stations</a:t>
            </a:r>
          </a:p>
          <a:p>
            <a:pPr defTabSz="914400" fontAlgn="base">
              <a:spcBef>
                <a:spcPct val="0"/>
              </a:spcBef>
              <a:spcAft>
                <a:spcPct val="0"/>
              </a:spcAft>
            </a:pPr>
            <a:r>
              <a:rPr lang="en-US" sz="1200" dirty="0" smtClean="0">
                <a:solidFill>
                  <a:srgbClr val="FFFF00"/>
                </a:solidFill>
              </a:rPr>
              <a:t>(approximately to scale)</a:t>
            </a:r>
            <a:endParaRPr lang="en-US" sz="1200" dirty="0">
              <a:solidFill>
                <a:srgbClr val="FFFF00"/>
              </a:solidFill>
            </a:endParaRPr>
          </a:p>
        </p:txBody>
      </p:sp>
      <p:cxnSp>
        <p:nvCxnSpPr>
          <p:cNvPr id="4" name="Straight Arrow Connector 3"/>
          <p:cNvCxnSpPr>
            <a:stCxn id="2" idx="1"/>
          </p:cNvCxnSpPr>
          <p:nvPr/>
        </p:nvCxnSpPr>
        <p:spPr>
          <a:xfrm flipH="1" flipV="1">
            <a:off x="3131840" y="5913276"/>
            <a:ext cx="864096" cy="372879"/>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50560" y="5249500"/>
            <a:ext cx="2095064" cy="1480479"/>
          </a:xfrm>
          <a:prstGeom prst="rect">
            <a:avLst/>
          </a:prstGeom>
        </p:spPr>
      </p:pic>
      <p:sp>
        <p:nvSpPr>
          <p:cNvPr id="6" name="Slide Number Placeholder 5"/>
          <p:cNvSpPr>
            <a:spLocks noGrp="1"/>
          </p:cNvSpPr>
          <p:nvPr>
            <p:ph type="sldNum" sz="quarter" idx="12"/>
          </p:nvPr>
        </p:nvSpPr>
        <p:spPr/>
        <p:txBody>
          <a:bodyPr/>
          <a:lstStyle/>
          <a:p>
            <a:fld id="{4559B5CD-97EE-454D-9E9F-7CF7580FE560}" type="slidenum">
              <a:rPr lang="en-AU" smtClean="0"/>
              <a:t>31</a:t>
            </a:fld>
            <a:endParaRPr lang="en-AU" dirty="0"/>
          </a:p>
        </p:txBody>
      </p:sp>
    </p:spTree>
    <p:extLst>
      <p:ext uri="{BB962C8B-B14F-4D97-AF65-F5344CB8AC3E}">
        <p14:creationId xmlns:p14="http://schemas.microsoft.com/office/powerpoint/2010/main" val="29435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27384"/>
            <a:ext cx="7807800" cy="1080000"/>
          </a:xfrm>
        </p:spPr>
        <p:txBody>
          <a:bodyPr>
            <a:normAutofit/>
          </a:bodyPr>
          <a:lstStyle/>
          <a:p>
            <a:r>
              <a:rPr lang="en-US" sz="3600" dirty="0" smtClean="0"/>
              <a:t>AAVS 0.5 – a taste of things to come</a:t>
            </a:r>
            <a:endParaRPr lang="en-US" sz="3600" dirty="0"/>
          </a:p>
        </p:txBody>
      </p:sp>
      <p:sp>
        <p:nvSpPr>
          <p:cNvPr id="4" name="Text Placeholder 3"/>
          <p:cNvSpPr>
            <a:spLocks noGrp="1"/>
          </p:cNvSpPr>
          <p:nvPr>
            <p:ph type="body" sz="quarter" idx="19"/>
          </p:nvPr>
        </p:nvSpPr>
        <p:spPr>
          <a:xfrm>
            <a:off x="323528" y="1027420"/>
            <a:ext cx="7807325" cy="1681500"/>
          </a:xfrm>
        </p:spPr>
        <p:txBody>
          <a:bodyPr>
            <a:normAutofit lnSpcReduction="10000"/>
          </a:bodyPr>
          <a:lstStyle/>
          <a:p>
            <a:r>
              <a:rPr lang="en-US" sz="1800" b="1" dirty="0" smtClean="0"/>
              <a:t>AAVS 0.5 (16 antennas)</a:t>
            </a:r>
          </a:p>
          <a:p>
            <a:pPr lvl="1"/>
            <a:r>
              <a:rPr lang="en-US" sz="1800" dirty="0" smtClean="0"/>
              <a:t>External instrument of MWA (returns to MWA, SKA)</a:t>
            </a:r>
          </a:p>
          <a:p>
            <a:pPr lvl="1"/>
            <a:r>
              <a:rPr lang="en-US" sz="1800" dirty="0" smtClean="0"/>
              <a:t>Main job done, observations complete</a:t>
            </a:r>
          </a:p>
          <a:p>
            <a:pPr lvl="1"/>
            <a:r>
              <a:rPr lang="en-US" sz="1800" dirty="0" smtClean="0"/>
              <a:t>New antenna/array metrology in “difficult” frequency range </a:t>
            </a:r>
          </a:p>
          <a:p>
            <a:pPr lvl="1"/>
            <a:r>
              <a:rPr lang="en-US" sz="1800" dirty="0" smtClean="0"/>
              <a:t>Continued use as environment and technology test platform for AAVS1</a:t>
            </a:r>
          </a:p>
          <a:p>
            <a:pPr lvl="1"/>
            <a:endParaRPr lang="en-US" sz="1800" dirty="0" smtClean="0"/>
          </a:p>
          <a:p>
            <a:pPr marL="355600" lvl="1" indent="0">
              <a:buNone/>
            </a:pPr>
            <a:endParaRPr lang="en-US" sz="1800" dirty="0" smtClean="0"/>
          </a:p>
          <a:p>
            <a:pPr marL="355600" lvl="1" indent="0">
              <a:buNone/>
            </a:pPr>
            <a:endParaRPr lang="en-US" sz="1800" dirty="0" smtClean="0"/>
          </a:p>
          <a:p>
            <a:pPr lvl="2"/>
            <a:endParaRPr lang="en-US" sz="1400" dirty="0" smtClean="0">
              <a:solidFill>
                <a:schemeClr val="tx1"/>
              </a:solidFill>
            </a:endParaRPr>
          </a:p>
          <a:p>
            <a:pPr marL="355600" lvl="1" indent="0">
              <a:buNone/>
            </a:pPr>
            <a:endParaRPr lang="en-US" sz="1400" dirty="0" smtClean="0"/>
          </a:p>
          <a:p>
            <a:pPr marL="0" indent="0">
              <a:buNone/>
            </a:pPr>
            <a:endParaRPr lang="en-US" sz="1600" dirty="0"/>
          </a:p>
        </p:txBody>
      </p:sp>
      <p:sp>
        <p:nvSpPr>
          <p:cNvPr id="6" name="Slide Number Placeholder 5"/>
          <p:cNvSpPr>
            <a:spLocks noGrp="1"/>
          </p:cNvSpPr>
          <p:nvPr>
            <p:ph type="sldNum" sz="quarter" idx="21"/>
          </p:nvPr>
        </p:nvSpPr>
        <p:spPr>
          <a:xfrm>
            <a:off x="8295456" y="6525344"/>
            <a:ext cx="381000" cy="152400"/>
          </a:xfrm>
        </p:spPr>
        <p:txBody>
          <a:bodyPr vert="horz" lIns="91440" tIns="45720" rIns="91440" bIns="45720" rtlCol="0" anchor="ctr"/>
          <a:lstStyle/>
          <a:p>
            <a:fld id="{E5777B9B-C4CD-4A50-8E76-111579162533}" type="slidenum">
              <a:rPr lang="en-US" sz="1200">
                <a:solidFill>
                  <a:schemeClr val="tx1">
                    <a:tint val="75000"/>
                  </a:schemeClr>
                </a:solidFill>
              </a:rPr>
              <a:pPr/>
              <a:t>32</a:t>
            </a:fld>
            <a:endParaRPr lang="en-US" sz="1200" dirty="0">
              <a:solidFill>
                <a:schemeClr val="tx1">
                  <a:tint val="75000"/>
                </a:schemeClr>
              </a:solidFill>
            </a:endParaRP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l="4767" t="14531" r="4409" b="15404"/>
          <a:stretch/>
        </p:blipFill>
        <p:spPr>
          <a:xfrm>
            <a:off x="7366848" y="153825"/>
            <a:ext cx="1648965" cy="898911"/>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71848" y="3110485"/>
            <a:ext cx="2359660" cy="1769745"/>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71849" y="4880230"/>
            <a:ext cx="2359660" cy="1573106"/>
          </a:xfrm>
          <a:prstGeom prst="rect">
            <a:avLst/>
          </a:prstGeom>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03215" y="4082867"/>
            <a:ext cx="2057017" cy="1713108"/>
          </a:xfrm>
          <a:prstGeom prst="rect">
            <a:avLst/>
          </a:prstGeom>
        </p:spPr>
      </p:pic>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01950" y="3785546"/>
            <a:ext cx="2327778" cy="2307750"/>
          </a:xfrm>
          <a:prstGeom prst="rect">
            <a:avLst/>
          </a:prstGeom>
        </p:spPr>
      </p:pic>
      <p:pic>
        <p:nvPicPr>
          <p:cNvPr id="14" name="Pictur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0029" y="3279059"/>
            <a:ext cx="2145030" cy="2814237"/>
          </a:xfrm>
          <a:prstGeom prst="rect">
            <a:avLst/>
          </a:prstGeom>
        </p:spPr>
      </p:pic>
      <p:sp>
        <p:nvSpPr>
          <p:cNvPr id="15" name="TextBox 14"/>
          <p:cNvSpPr txBox="1"/>
          <p:nvPr/>
        </p:nvSpPr>
        <p:spPr>
          <a:xfrm>
            <a:off x="179512" y="6114782"/>
            <a:ext cx="6552728" cy="338554"/>
          </a:xfrm>
          <a:prstGeom prst="rect">
            <a:avLst/>
          </a:prstGeom>
          <a:noFill/>
          <a:ln>
            <a:solidFill>
              <a:schemeClr val="accent1"/>
            </a:solidFill>
          </a:ln>
        </p:spPr>
        <p:txBody>
          <a:bodyPr wrap="square" rtlCol="0">
            <a:spAutoFit/>
          </a:bodyPr>
          <a:lstStyle/>
          <a:p>
            <a:r>
              <a:rPr lang="en-US" sz="1600" dirty="0" smtClean="0"/>
              <a:t>Electromagnetic engineering + astronomy = verification of SKA1 design tools</a:t>
            </a:r>
            <a:endParaRPr lang="en-US" sz="1600" dirty="0"/>
          </a:p>
        </p:txBody>
      </p:sp>
      <p:pic>
        <p:nvPicPr>
          <p:cNvPr id="16" name="Picture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510233" y="2696579"/>
            <a:ext cx="3482378" cy="1088967"/>
          </a:xfrm>
          <a:prstGeom prst="rect">
            <a:avLst/>
          </a:prstGeom>
          <a:ln>
            <a:solidFill>
              <a:schemeClr val="accent1"/>
            </a:solidFill>
          </a:ln>
        </p:spPr>
      </p:pic>
    </p:spTree>
    <p:extLst>
      <p:ext uri="{BB962C8B-B14F-4D97-AF65-F5344CB8AC3E}">
        <p14:creationId xmlns:p14="http://schemas.microsoft.com/office/powerpoint/2010/main" val="36245154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24744"/>
            <a:ext cx="8784976" cy="504056"/>
          </a:xfrm>
        </p:spPr>
        <p:txBody>
          <a:bodyPr>
            <a:noAutofit/>
          </a:bodyPr>
          <a:lstStyle/>
          <a:p>
            <a:pPr algn="l"/>
            <a:r>
              <a:rPr lang="en-US" sz="2000" dirty="0" smtClean="0"/>
              <a:t>Plasma tubes in the ionosphere (</a:t>
            </a:r>
            <a:r>
              <a:rPr lang="en-US" sz="2000" dirty="0" err="1" smtClean="0"/>
              <a:t>Loi</a:t>
            </a:r>
            <a:r>
              <a:rPr lang="en-US" sz="2000" dirty="0" smtClean="0"/>
              <a:t> et al.): &gt;1,000,000 hits on YouTube</a:t>
            </a:r>
            <a:endParaRPr lang="en-US" sz="2000" dirty="0"/>
          </a:p>
        </p:txBody>
      </p:sp>
      <p:pic>
        <p:nvPicPr>
          <p:cNvPr id="4" name="Cosmic cinema_ astronomers make real-time, 3D movies of plasma tubes drifting overhead.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2400" y="1646237"/>
            <a:ext cx="8858179" cy="4983163"/>
          </a:xfr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116632"/>
            <a:ext cx="1440160" cy="526798"/>
          </a:xfrm>
          <a:prstGeom prst="rect">
            <a:avLst/>
          </a:prstGeom>
        </p:spPr>
      </p:pic>
      <p:sp>
        <p:nvSpPr>
          <p:cNvPr id="6" name="Slide Number Placeholder 5"/>
          <p:cNvSpPr>
            <a:spLocks noGrp="1"/>
          </p:cNvSpPr>
          <p:nvPr>
            <p:ph type="sldNum" sz="quarter" idx="12"/>
          </p:nvPr>
        </p:nvSpPr>
        <p:spPr/>
        <p:txBody>
          <a:bodyPr/>
          <a:lstStyle/>
          <a:p>
            <a:fld id="{4559B5CD-97EE-454D-9E9F-7CF7580FE560}" type="slidenum">
              <a:rPr lang="en-AU" smtClean="0"/>
              <a:t>33</a:t>
            </a:fld>
            <a:endParaRPr lang="en-AU"/>
          </a:p>
        </p:txBody>
      </p:sp>
      <p:sp>
        <p:nvSpPr>
          <p:cNvPr id="3" name="Rectangle 2"/>
          <p:cNvSpPr/>
          <p:nvPr/>
        </p:nvSpPr>
        <p:spPr>
          <a:xfrm>
            <a:off x="1829222" y="404664"/>
            <a:ext cx="5579220" cy="584775"/>
          </a:xfrm>
          <a:prstGeom prst="rect">
            <a:avLst/>
          </a:prstGeom>
        </p:spPr>
        <p:txBody>
          <a:bodyPr wrap="none">
            <a:spAutoFit/>
          </a:bodyPr>
          <a:lstStyle/>
          <a:p>
            <a:r>
              <a:rPr lang="en-AU" sz="3200" dirty="0"/>
              <a:t>An insightful and poignant finish</a:t>
            </a:r>
          </a:p>
        </p:txBody>
      </p:sp>
    </p:spTree>
    <p:extLst>
      <p:ext uri="{BB962C8B-B14F-4D97-AF65-F5344CB8AC3E}">
        <p14:creationId xmlns:p14="http://schemas.microsoft.com/office/powerpoint/2010/main" val="119264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1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AU" dirty="0" smtClean="0"/>
              <a:t>For updates:</a:t>
            </a:r>
          </a:p>
          <a:p>
            <a:pPr lvl="1"/>
            <a:r>
              <a:rPr lang="en-AU" dirty="0">
                <a:hlinkClick r:id="rId2"/>
              </a:rPr>
              <a:t>www.facebook.com/murchison.widefield.array</a:t>
            </a:r>
            <a:r>
              <a:rPr lang="en-AU" dirty="0"/>
              <a:t> </a:t>
            </a:r>
            <a:endParaRPr lang="en-AU" dirty="0" smtClean="0"/>
          </a:p>
          <a:p>
            <a:r>
              <a:rPr lang="en-AU" dirty="0" smtClean="0"/>
              <a:t>For info:</a:t>
            </a:r>
          </a:p>
          <a:p>
            <a:pPr lvl="1"/>
            <a:r>
              <a:rPr lang="en-AU" dirty="0" smtClean="0">
                <a:hlinkClick r:id="rId3"/>
              </a:rPr>
              <a:t>www.mwatelescope.org</a:t>
            </a:r>
            <a:endParaRPr lang="en-AU" dirty="0" smtClean="0"/>
          </a:p>
          <a:p>
            <a:r>
              <a:rPr lang="en-AU" dirty="0" smtClean="0"/>
              <a:t>For contact:</a:t>
            </a:r>
          </a:p>
          <a:p>
            <a:pPr lvl="1"/>
            <a:r>
              <a:rPr lang="en-AU" dirty="0" smtClean="0">
                <a:hlinkClick r:id="rId4"/>
              </a:rPr>
              <a:t>MWA-Director@curtin.edu.au</a:t>
            </a:r>
            <a:r>
              <a:rPr lang="en-AU" dirty="0" smtClean="0"/>
              <a:t> </a:t>
            </a:r>
            <a:endParaRPr lang="en-AU" dirty="0"/>
          </a:p>
        </p:txBody>
      </p:sp>
      <p:sp>
        <p:nvSpPr>
          <p:cNvPr id="4" name="Slide Number Placeholder 3"/>
          <p:cNvSpPr>
            <a:spLocks noGrp="1"/>
          </p:cNvSpPr>
          <p:nvPr>
            <p:ph type="sldNum" sz="quarter" idx="12"/>
          </p:nvPr>
        </p:nvSpPr>
        <p:spPr/>
        <p:txBody>
          <a:bodyPr/>
          <a:lstStyle/>
          <a:p>
            <a:fld id="{4559B5CD-97EE-454D-9E9F-7CF7580FE560}" type="slidenum">
              <a:rPr lang="en-AU" smtClean="0"/>
              <a:t>34</a:t>
            </a:fld>
            <a:endParaRPr lang="en-AU"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116632"/>
            <a:ext cx="1440160" cy="526798"/>
          </a:xfrm>
          <a:prstGeom prst="rect">
            <a:avLst/>
          </a:prstGeom>
        </p:spPr>
      </p:pic>
    </p:spTree>
    <p:extLst>
      <p:ext uri="{BB962C8B-B14F-4D97-AF65-F5344CB8AC3E}">
        <p14:creationId xmlns:p14="http://schemas.microsoft.com/office/powerpoint/2010/main" val="32113438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txBox="1">
            <a:spLocks/>
          </p:cNvSpPr>
          <p:nvPr/>
        </p:nvSpPr>
        <p:spPr>
          <a:xfrm>
            <a:off x="228600" y="1093912"/>
            <a:ext cx="8229600" cy="4953000"/>
          </a:xfrm>
          <a:prstGeom prst="rect">
            <a:avLst/>
          </a:prstGeom>
        </p:spPr>
        <p:txBody>
          <a:bodyPr vert="horz" lIns="91440" tIns="45720" rIns="91440" bIns="45720" rtlCol="0">
            <a:normAutofit fontScale="62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dirty="0" err="1" smtClean="0">
                <a:solidFill>
                  <a:schemeClr val="tx1"/>
                </a:solidFill>
              </a:rPr>
              <a:t>Wadjarri</a:t>
            </a:r>
            <a:r>
              <a:rPr lang="en-US" dirty="0" smtClean="0">
                <a:solidFill>
                  <a:schemeClr val="tx1"/>
                </a:solidFill>
              </a:rPr>
              <a:t> </a:t>
            </a:r>
            <a:r>
              <a:rPr lang="en-US" dirty="0" err="1" smtClean="0">
                <a:solidFill>
                  <a:schemeClr val="tx1"/>
                </a:solidFill>
              </a:rPr>
              <a:t>Yamatji</a:t>
            </a:r>
            <a:r>
              <a:rPr lang="en-US" dirty="0" smtClean="0">
                <a:solidFill>
                  <a:schemeClr val="tx1"/>
                </a:solidFill>
              </a:rPr>
              <a:t>			Traditional Owners</a:t>
            </a:r>
          </a:p>
          <a:p>
            <a:pPr algn="l"/>
            <a:r>
              <a:rPr lang="en-US" dirty="0" smtClean="0">
                <a:solidFill>
                  <a:schemeClr val="tx1"/>
                </a:solidFill>
              </a:rPr>
              <a:t>people</a:t>
            </a:r>
            <a:r>
              <a:rPr lang="en-US" dirty="0">
                <a:solidFill>
                  <a:schemeClr val="tx1"/>
                </a:solidFill>
              </a:rPr>
              <a:t>	</a:t>
            </a:r>
            <a:r>
              <a:rPr lang="en-US" dirty="0" smtClean="0">
                <a:solidFill>
                  <a:schemeClr val="tx1"/>
                </a:solidFill>
              </a:rPr>
              <a:t>			of the MRO site</a:t>
            </a:r>
          </a:p>
          <a:p>
            <a:pPr algn="l"/>
            <a:endParaRPr lang="en-US" dirty="0">
              <a:solidFill>
                <a:schemeClr val="tx1"/>
              </a:solidFill>
            </a:endParaRPr>
          </a:p>
          <a:p>
            <a:pPr algn="l"/>
            <a:r>
              <a:rPr lang="en-US" dirty="0" smtClean="0">
                <a:solidFill>
                  <a:schemeClr val="tx1"/>
                </a:solidFill>
              </a:rPr>
              <a:t>CSIRO				Operates the MRO</a:t>
            </a:r>
          </a:p>
          <a:p>
            <a:pPr algn="l"/>
            <a:endParaRPr lang="en-US" dirty="0" smtClean="0">
              <a:solidFill>
                <a:schemeClr val="tx1"/>
              </a:solidFill>
            </a:endParaRPr>
          </a:p>
          <a:p>
            <a:pPr algn="l"/>
            <a:r>
              <a:rPr lang="en-US" dirty="0" smtClean="0">
                <a:solidFill>
                  <a:schemeClr val="tx1"/>
                </a:solidFill>
              </a:rPr>
              <a:t>Astronomy Australia 		Administers</a:t>
            </a:r>
          </a:p>
          <a:p>
            <a:pPr algn="l"/>
            <a:r>
              <a:rPr lang="en-US" dirty="0" smtClean="0">
                <a:solidFill>
                  <a:schemeClr val="tx1"/>
                </a:solidFill>
              </a:rPr>
              <a:t>Limited				Federal funding</a:t>
            </a:r>
          </a:p>
          <a:p>
            <a:pPr algn="l"/>
            <a:endParaRPr lang="en-US" dirty="0" smtClean="0">
              <a:solidFill>
                <a:schemeClr val="tx1"/>
              </a:solidFill>
            </a:endParaRPr>
          </a:p>
          <a:p>
            <a:pPr algn="l"/>
            <a:r>
              <a:rPr lang="en-US" dirty="0" smtClean="0">
                <a:solidFill>
                  <a:schemeClr val="tx1"/>
                </a:solidFill>
              </a:rPr>
              <a:t>Australian 			Provides</a:t>
            </a:r>
          </a:p>
          <a:p>
            <a:pPr algn="l"/>
            <a:r>
              <a:rPr lang="en-US" dirty="0">
                <a:solidFill>
                  <a:schemeClr val="tx1"/>
                </a:solidFill>
              </a:rPr>
              <a:t>G</a:t>
            </a:r>
            <a:r>
              <a:rPr lang="en-US" dirty="0" smtClean="0">
                <a:solidFill>
                  <a:schemeClr val="tx1"/>
                </a:solidFill>
              </a:rPr>
              <a:t>overnment			Federal funding</a:t>
            </a:r>
          </a:p>
          <a:p>
            <a:pPr algn="l"/>
            <a:endParaRPr lang="en-US" dirty="0" smtClean="0">
              <a:solidFill>
                <a:schemeClr val="tx1"/>
              </a:solidFill>
            </a:endParaRPr>
          </a:p>
          <a:p>
            <a:pPr algn="l"/>
            <a:r>
              <a:rPr lang="en-US" dirty="0" smtClean="0">
                <a:solidFill>
                  <a:schemeClr val="tx1"/>
                </a:solidFill>
              </a:rPr>
              <a:t>Western Australian		Provides</a:t>
            </a:r>
          </a:p>
          <a:p>
            <a:pPr algn="l"/>
            <a:r>
              <a:rPr lang="en-US" dirty="0">
                <a:solidFill>
                  <a:schemeClr val="tx1"/>
                </a:solidFill>
              </a:rPr>
              <a:t>G</a:t>
            </a:r>
            <a:r>
              <a:rPr lang="en-US" dirty="0" smtClean="0">
                <a:solidFill>
                  <a:schemeClr val="tx1"/>
                </a:solidFill>
              </a:rPr>
              <a:t>overnment			State funding</a:t>
            </a:r>
          </a:p>
          <a:p>
            <a:pPr algn="l"/>
            <a:endParaRPr lang="en-US" dirty="0" smtClean="0">
              <a:solidFill>
                <a:schemeClr val="tx1"/>
              </a:solidFill>
            </a:endParaRPr>
          </a:p>
          <a:p>
            <a:pPr algn="l"/>
            <a:r>
              <a:rPr lang="en-US" dirty="0" smtClean="0">
                <a:solidFill>
                  <a:schemeClr val="tx1"/>
                </a:solidFill>
              </a:rPr>
              <a:t>CAASTRO			Major science partner</a:t>
            </a:r>
            <a:endParaRPr lang="en-US" dirty="0">
              <a:solidFill>
                <a:schemeClr val="tx1"/>
              </a:solidFill>
            </a:endParaRPr>
          </a:p>
        </p:txBody>
      </p:sp>
      <p:pic>
        <p:nvPicPr>
          <p:cNvPr id="14" name="Picture 13"/>
          <p:cNvPicPr>
            <a:picLocks noChangeAspect="1"/>
          </p:cNvPicPr>
          <p:nvPr/>
        </p:nvPicPr>
        <p:blipFill>
          <a:blip r:embed="rId2"/>
          <a:stretch>
            <a:fillRect/>
          </a:stretch>
        </p:blipFill>
        <p:spPr>
          <a:xfrm>
            <a:off x="7772400" y="4557936"/>
            <a:ext cx="466539" cy="452089"/>
          </a:xfrm>
          <a:prstGeom prst="rect">
            <a:avLst/>
          </a:prstGeom>
        </p:spPr>
      </p:pic>
      <p:pic>
        <p:nvPicPr>
          <p:cNvPr id="15" name="Picture 14"/>
          <p:cNvPicPr>
            <a:picLocks noChangeAspect="1"/>
          </p:cNvPicPr>
          <p:nvPr/>
        </p:nvPicPr>
        <p:blipFill>
          <a:blip r:embed="rId3"/>
          <a:stretch>
            <a:fillRect/>
          </a:stretch>
        </p:blipFill>
        <p:spPr>
          <a:xfrm>
            <a:off x="7543800" y="3643536"/>
            <a:ext cx="803712" cy="404399"/>
          </a:xfrm>
          <a:prstGeom prst="rect">
            <a:avLst/>
          </a:prstGeom>
        </p:spPr>
      </p:pic>
      <p:pic>
        <p:nvPicPr>
          <p:cNvPr id="16" name="Picture 15"/>
          <p:cNvPicPr>
            <a:picLocks noChangeAspect="1"/>
          </p:cNvPicPr>
          <p:nvPr/>
        </p:nvPicPr>
        <p:blipFill>
          <a:blip r:embed="rId4"/>
          <a:srcRect l="18142" t="16408" r="18583" b="9585"/>
          <a:stretch>
            <a:fillRect/>
          </a:stretch>
        </p:blipFill>
        <p:spPr>
          <a:xfrm>
            <a:off x="7696200" y="1890936"/>
            <a:ext cx="401857" cy="539746"/>
          </a:xfrm>
          <a:prstGeom prst="rect">
            <a:avLst/>
          </a:prstGeom>
        </p:spPr>
      </p:pic>
      <p:pic>
        <p:nvPicPr>
          <p:cNvPr id="17" name="Picture 16" descr="aal_logo.jpg"/>
          <p:cNvPicPr>
            <a:picLocks noChangeAspect="1"/>
          </p:cNvPicPr>
          <p:nvPr/>
        </p:nvPicPr>
        <p:blipFill>
          <a:blip r:embed="rId5"/>
          <a:stretch>
            <a:fillRect/>
          </a:stretch>
        </p:blipFill>
        <p:spPr>
          <a:xfrm>
            <a:off x="7467600" y="2729136"/>
            <a:ext cx="1004641" cy="441037"/>
          </a:xfrm>
          <a:prstGeom prst="rect">
            <a:avLst/>
          </a:prstGeom>
        </p:spPr>
      </p:pic>
      <p:pic>
        <p:nvPicPr>
          <p:cNvPr id="18" name="Picture 17" descr="caastro_logo.jpg"/>
          <p:cNvPicPr>
            <a:picLocks noChangeAspect="1"/>
          </p:cNvPicPr>
          <p:nvPr/>
        </p:nvPicPr>
        <p:blipFill>
          <a:blip r:embed="rId6"/>
          <a:stretch>
            <a:fillRect/>
          </a:stretch>
        </p:blipFill>
        <p:spPr>
          <a:xfrm>
            <a:off x="7543800" y="5319936"/>
            <a:ext cx="962237" cy="418600"/>
          </a:xfrm>
          <a:prstGeom prst="rect">
            <a:avLst/>
          </a:prstGeom>
        </p:spPr>
      </p:pic>
      <p:sp>
        <p:nvSpPr>
          <p:cNvPr id="2" name="TextBox 1"/>
          <p:cNvSpPr txBox="1"/>
          <p:nvPr/>
        </p:nvSpPr>
        <p:spPr>
          <a:xfrm>
            <a:off x="3261774" y="228600"/>
            <a:ext cx="2605626" cy="769441"/>
          </a:xfrm>
          <a:prstGeom prst="rect">
            <a:avLst/>
          </a:prstGeom>
          <a:noFill/>
        </p:spPr>
        <p:txBody>
          <a:bodyPr wrap="none" rtlCol="0">
            <a:spAutoFit/>
          </a:bodyPr>
          <a:lstStyle/>
          <a:p>
            <a:r>
              <a:rPr lang="en-US" sz="4400" dirty="0" smtClean="0"/>
              <a:t>THANKS!!!</a:t>
            </a:r>
            <a:endParaRPr lang="en-US" sz="4400" dirty="0"/>
          </a:p>
        </p:txBody>
      </p:sp>
      <p:pic>
        <p:nvPicPr>
          <p:cNvPr id="3" name="Picture 2"/>
          <p:cNvPicPr>
            <a:picLocks noChangeAspect="1"/>
          </p:cNvPicPr>
          <p:nvPr/>
        </p:nvPicPr>
        <p:blipFill>
          <a:blip r:embed="rId7"/>
          <a:stretch>
            <a:fillRect/>
          </a:stretch>
        </p:blipFill>
        <p:spPr>
          <a:xfrm>
            <a:off x="6781800" y="1052736"/>
            <a:ext cx="2209800" cy="484541"/>
          </a:xfrm>
          <a:prstGeom prst="rect">
            <a:avLst/>
          </a:prstGeom>
        </p:spPr>
      </p:pic>
    </p:spTree>
    <p:extLst>
      <p:ext uri="{BB962C8B-B14F-4D97-AF65-F5344CB8AC3E}">
        <p14:creationId xmlns:p14="http://schemas.microsoft.com/office/powerpoint/2010/main" val="29378990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What are we?</a:t>
            </a:r>
            <a:endParaRPr lang="en-US" sz="3200" dirty="0"/>
          </a:p>
        </p:txBody>
      </p:sp>
      <p:pic>
        <p:nvPicPr>
          <p:cNvPr id="4" name="MWA-BHERT-trim-720p.mov">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549275" y="1600200"/>
            <a:ext cx="8045450" cy="4525963"/>
          </a:xfrm>
        </p:spPr>
      </p:pic>
      <p:sp>
        <p:nvSpPr>
          <p:cNvPr id="6" name="Slide Number Placeholder 5"/>
          <p:cNvSpPr>
            <a:spLocks noGrp="1"/>
          </p:cNvSpPr>
          <p:nvPr>
            <p:ph type="sldNum" sz="quarter" idx="12"/>
          </p:nvPr>
        </p:nvSpPr>
        <p:spPr/>
        <p:txBody>
          <a:bodyPr/>
          <a:lstStyle/>
          <a:p>
            <a:fld id="{4559B5CD-97EE-454D-9E9F-7CF7580FE560}" type="slidenum">
              <a:rPr lang="en-AU" smtClean="0"/>
              <a:t>4</a:t>
            </a:fld>
            <a:endParaRPr lang="en-AU"/>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116632"/>
            <a:ext cx="1440160" cy="526798"/>
          </a:xfrm>
          <a:prstGeom prst="rect">
            <a:avLst/>
          </a:prstGeom>
        </p:spPr>
      </p:pic>
    </p:spTree>
    <p:extLst>
      <p:ext uri="{BB962C8B-B14F-4D97-AF65-F5344CB8AC3E}">
        <p14:creationId xmlns:p14="http://schemas.microsoft.com/office/powerpoint/2010/main" val="24397872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sp>
        <p:nvSpPr>
          <p:cNvPr id="4" name="Slide Number Placeholder 3"/>
          <p:cNvSpPr>
            <a:spLocks noGrp="1"/>
          </p:cNvSpPr>
          <p:nvPr>
            <p:ph type="sldNum" sz="quarter" idx="12"/>
          </p:nvPr>
        </p:nvSpPr>
        <p:spPr/>
        <p:txBody>
          <a:bodyPr/>
          <a:lstStyle/>
          <a:p>
            <a:fld id="{4559B5CD-97EE-454D-9E9F-7CF7580FE560}" type="slidenum">
              <a:rPr lang="en-AU" smtClean="0"/>
              <a:t>5</a:t>
            </a:fld>
            <a:endParaRPr lang="en-AU" dirty="0"/>
          </a:p>
        </p:txBody>
      </p:sp>
      <p:pic>
        <p:nvPicPr>
          <p:cNvPr id="5" name="Picture Placeholder 13" descr="murchison-shire.png"/>
          <p:cNvPicPr>
            <a:picLocks noChangeAspect="1"/>
          </p:cNvPicPr>
          <p:nvPr/>
        </p:nvPicPr>
        <p:blipFill rotWithShape="1">
          <a:blip r:embed="rId3"/>
          <a:srcRect t="-13782" r="11111" b="-13782"/>
          <a:stretch/>
        </p:blipFill>
        <p:spPr>
          <a:xfrm>
            <a:off x="0" y="-990600"/>
            <a:ext cx="9144000" cy="8844788"/>
          </a:xfrm>
          <a:prstGeom prst="rect">
            <a:avLst/>
          </a:prstGeom>
        </p:spPr>
      </p:pic>
      <p:sp>
        <p:nvSpPr>
          <p:cNvPr id="6" name="Slide Number Placeholder 9"/>
          <p:cNvSpPr txBox="1">
            <a:spLocks/>
          </p:cNvSpPr>
          <p:nvPr/>
        </p:nvSpPr>
        <p:spPr>
          <a:xfrm>
            <a:off x="7092280" y="6529516"/>
            <a:ext cx="1461120" cy="228600"/>
          </a:xfrm>
          <a:prstGeom prst="rect">
            <a:avLst/>
          </a:prstGeom>
        </p:spPr>
        <p:txBody>
          <a:bodyPr vert="horz" lIns="91440" tIns="45720" rIns="91440" bIns="45720" rtlCol="0" anchor="ctr"/>
          <a:lstStyle>
            <a:defPPr>
              <a:defRPr lang="en-US"/>
            </a:defPPr>
            <a:lvl1pPr algn="r">
              <a:defRPr sz="1200">
                <a:solidFill>
                  <a:schemeClr val="tx1">
                    <a:tint val="75000"/>
                  </a:schemeClr>
                </a:solidFill>
              </a:defRPr>
            </a:lvl1pPr>
          </a:lstStyle>
          <a:p>
            <a:fld id="{9E477093-7D89-D145-98A8-FD175889D1A8}" type="slidenum">
              <a:rPr lang="en-US"/>
              <a:pPr/>
              <a:t>5</a:t>
            </a:fld>
            <a:endParaRPr lang="en-US" dirty="0"/>
          </a:p>
        </p:txBody>
      </p:sp>
      <p:sp>
        <p:nvSpPr>
          <p:cNvPr id="7" name="Oval 6"/>
          <p:cNvSpPr/>
          <p:nvPr/>
        </p:nvSpPr>
        <p:spPr>
          <a:xfrm>
            <a:off x="2057400" y="5065713"/>
            <a:ext cx="114300" cy="11588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15"/>
          <p:cNvSpPr txBox="1">
            <a:spLocks noChangeArrowheads="1"/>
          </p:cNvSpPr>
          <p:nvPr/>
        </p:nvSpPr>
        <p:spPr bwMode="auto">
          <a:xfrm>
            <a:off x="1371600" y="4916488"/>
            <a:ext cx="746125" cy="646112"/>
          </a:xfrm>
          <a:prstGeom prst="rect">
            <a:avLst/>
          </a:prstGeom>
          <a:noFill/>
          <a:ln w="9525">
            <a:noFill/>
            <a:miter lim="800000"/>
            <a:headEnd/>
            <a:tailEnd/>
          </a:ln>
        </p:spPr>
        <p:txBody>
          <a:bodyPr wrap="none">
            <a:prstTxWarp prst="textNoShape">
              <a:avLst/>
            </a:prstTxWarp>
            <a:spAutoFit/>
          </a:bodyPr>
          <a:lstStyle/>
          <a:p>
            <a:r>
              <a:rPr lang="en-US" dirty="0">
                <a:solidFill>
                  <a:srgbClr val="FFFFFF"/>
                </a:solidFill>
              </a:rPr>
              <a:t>Perth</a:t>
            </a:r>
          </a:p>
          <a:p>
            <a:endParaRPr lang="en-US" dirty="0">
              <a:solidFill>
                <a:srgbClr val="FFFFFF"/>
              </a:solidFill>
            </a:endParaRPr>
          </a:p>
        </p:txBody>
      </p:sp>
      <p:cxnSp>
        <p:nvCxnSpPr>
          <p:cNvPr id="9" name="Straight Arrow Connector 8"/>
          <p:cNvCxnSpPr/>
          <p:nvPr/>
        </p:nvCxnSpPr>
        <p:spPr>
          <a:xfrm>
            <a:off x="2514600" y="4418012"/>
            <a:ext cx="838200" cy="1588"/>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a:spLocks noChangeArrowheads="1"/>
          </p:cNvSpPr>
          <p:nvPr/>
        </p:nvSpPr>
        <p:spPr bwMode="auto">
          <a:xfrm>
            <a:off x="2452687" y="4383087"/>
            <a:ext cx="1128713" cy="369888"/>
          </a:xfrm>
          <a:prstGeom prst="rect">
            <a:avLst/>
          </a:prstGeom>
          <a:noFill/>
          <a:ln w="9525">
            <a:noFill/>
            <a:miter lim="800000"/>
            <a:headEnd/>
            <a:tailEnd/>
          </a:ln>
        </p:spPr>
        <p:txBody>
          <a:bodyPr wrap="none">
            <a:prstTxWarp prst="textNoShape">
              <a:avLst/>
            </a:prstTxWarp>
            <a:spAutoFit/>
          </a:bodyPr>
          <a:lstStyle/>
          <a:p>
            <a:r>
              <a:rPr lang="en-US" dirty="0">
                <a:solidFill>
                  <a:srgbClr val="FFFFFF"/>
                </a:solidFill>
              </a:rPr>
              <a:t>~200 km</a:t>
            </a:r>
          </a:p>
        </p:txBody>
      </p:sp>
      <p:sp>
        <p:nvSpPr>
          <p:cNvPr id="11" name="Oval 10"/>
          <p:cNvSpPr/>
          <p:nvPr/>
        </p:nvSpPr>
        <p:spPr>
          <a:xfrm>
            <a:off x="1752600" y="3998912"/>
            <a:ext cx="114300" cy="11588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TextBox 15"/>
          <p:cNvSpPr txBox="1">
            <a:spLocks noChangeArrowheads="1"/>
          </p:cNvSpPr>
          <p:nvPr/>
        </p:nvSpPr>
        <p:spPr bwMode="auto">
          <a:xfrm>
            <a:off x="685800" y="3810000"/>
            <a:ext cx="1262062" cy="646113"/>
          </a:xfrm>
          <a:prstGeom prst="rect">
            <a:avLst/>
          </a:prstGeom>
          <a:noFill/>
          <a:ln w="9525">
            <a:noFill/>
            <a:miter lim="800000"/>
            <a:headEnd/>
            <a:tailEnd/>
          </a:ln>
        </p:spPr>
        <p:txBody>
          <a:bodyPr wrap="none">
            <a:prstTxWarp prst="textNoShape">
              <a:avLst/>
            </a:prstTxWarp>
            <a:spAutoFit/>
          </a:bodyPr>
          <a:lstStyle/>
          <a:p>
            <a:r>
              <a:rPr lang="en-US" dirty="0" err="1">
                <a:solidFill>
                  <a:schemeClr val="bg1"/>
                </a:solidFill>
              </a:rPr>
              <a:t>Geraldton</a:t>
            </a:r>
            <a:endParaRPr lang="en-US" dirty="0">
              <a:solidFill>
                <a:schemeClr val="bg1"/>
              </a:solidFill>
            </a:endParaRPr>
          </a:p>
          <a:p>
            <a:endParaRPr lang="en-US" dirty="0">
              <a:solidFill>
                <a:schemeClr val="bg1"/>
              </a:solidFill>
            </a:endParaRPr>
          </a:p>
        </p:txBody>
      </p:sp>
      <p:sp>
        <p:nvSpPr>
          <p:cNvPr id="13" name="TextBox 15"/>
          <p:cNvSpPr txBox="1">
            <a:spLocks noChangeArrowheads="1"/>
          </p:cNvSpPr>
          <p:nvPr/>
        </p:nvSpPr>
        <p:spPr bwMode="auto">
          <a:xfrm>
            <a:off x="3733800" y="2590800"/>
            <a:ext cx="3974015" cy="400110"/>
          </a:xfrm>
          <a:prstGeom prst="rect">
            <a:avLst/>
          </a:prstGeom>
          <a:noFill/>
          <a:ln w="9525">
            <a:noFill/>
            <a:miter lim="800000"/>
            <a:headEnd/>
            <a:tailEnd/>
          </a:ln>
        </p:spPr>
        <p:txBody>
          <a:bodyPr wrap="none">
            <a:prstTxWarp prst="textNoShape">
              <a:avLst/>
            </a:prstTxWarp>
            <a:spAutoFit/>
          </a:bodyPr>
          <a:lstStyle/>
          <a:p>
            <a:r>
              <a:rPr lang="en-US" sz="2000" dirty="0">
                <a:solidFill>
                  <a:schemeClr val="bg1"/>
                </a:solidFill>
              </a:rPr>
              <a:t>41,000 sq. km = The Netherlands</a:t>
            </a:r>
          </a:p>
        </p:txBody>
      </p:sp>
      <p:cxnSp>
        <p:nvCxnSpPr>
          <p:cNvPr id="14" name="Straight Arrow Connector 12"/>
          <p:cNvCxnSpPr>
            <a:cxnSpLocks noChangeShapeType="1"/>
          </p:cNvCxnSpPr>
          <p:nvPr/>
        </p:nvCxnSpPr>
        <p:spPr bwMode="auto">
          <a:xfrm rot="5400000">
            <a:off x="1947862" y="2484438"/>
            <a:ext cx="762000" cy="3175"/>
          </a:xfrm>
          <a:prstGeom prst="straightConnector1">
            <a:avLst/>
          </a:prstGeom>
          <a:noFill/>
          <a:ln w="9525">
            <a:solidFill>
              <a:schemeClr val="bg1"/>
            </a:solidFill>
            <a:round/>
            <a:headEnd/>
            <a:tailEnd type="arrow" w="med" len="med"/>
          </a:ln>
        </p:spPr>
      </p:cxnSp>
      <p:sp>
        <p:nvSpPr>
          <p:cNvPr id="15" name="TextBox 15"/>
          <p:cNvSpPr txBox="1">
            <a:spLocks noChangeArrowheads="1"/>
          </p:cNvSpPr>
          <p:nvPr/>
        </p:nvSpPr>
        <p:spPr bwMode="auto">
          <a:xfrm>
            <a:off x="1143000" y="1752600"/>
            <a:ext cx="2610322" cy="369332"/>
          </a:xfrm>
          <a:prstGeom prst="rect">
            <a:avLst/>
          </a:prstGeom>
          <a:noFill/>
          <a:ln w="9525">
            <a:noFill/>
            <a:miter lim="800000"/>
            <a:headEnd/>
            <a:tailEnd/>
          </a:ln>
        </p:spPr>
        <p:txBody>
          <a:bodyPr wrap="none">
            <a:prstTxWarp prst="textNoShape">
              <a:avLst/>
            </a:prstTxWarp>
            <a:spAutoFit/>
          </a:bodyPr>
          <a:lstStyle/>
          <a:p>
            <a:r>
              <a:rPr lang="en-US" dirty="0" smtClean="0">
                <a:solidFill>
                  <a:schemeClr val="bg1"/>
                </a:solidFill>
              </a:rPr>
              <a:t>MRO (operated by CSIRO)</a:t>
            </a:r>
            <a:endParaRPr lang="en-US" dirty="0">
              <a:solidFill>
                <a:schemeClr val="bg1"/>
              </a:solidFill>
            </a:endParaRPr>
          </a:p>
        </p:txBody>
      </p:sp>
      <p:pic>
        <p:nvPicPr>
          <p:cNvPr id="16" name="Picture 2" descr="http://sphotos-a.xx.fbcdn.net/hphotos-ash4/269049_265807113539583_1482476673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50" y="479425"/>
            <a:ext cx="1954335" cy="13049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477598_193083210811974_144213582365604_306231_766694245_o.jpg"/>
          <p:cNvPicPr>
            <a:picLocks noChangeAspect="1"/>
          </p:cNvPicPr>
          <p:nvPr/>
        </p:nvPicPr>
        <p:blipFill>
          <a:blip r:embed="rId5"/>
          <a:stretch>
            <a:fillRect/>
          </a:stretch>
        </p:blipFill>
        <p:spPr>
          <a:xfrm>
            <a:off x="2320925" y="861484"/>
            <a:ext cx="1621603" cy="919017"/>
          </a:xfrm>
          <a:prstGeom prst="rect">
            <a:avLst/>
          </a:prstGeom>
        </p:spPr>
      </p:pic>
      <p:sp>
        <p:nvSpPr>
          <p:cNvPr id="18" name="Freeform 17"/>
          <p:cNvSpPr/>
          <p:nvPr/>
        </p:nvSpPr>
        <p:spPr>
          <a:xfrm>
            <a:off x="1836897" y="3095625"/>
            <a:ext cx="480853" cy="1984375"/>
          </a:xfrm>
          <a:custGeom>
            <a:avLst/>
            <a:gdLst>
              <a:gd name="connsiteX0" fmla="*/ 480853 w 480853"/>
              <a:gd name="connsiteY0" fmla="*/ 0 h 1984375"/>
              <a:gd name="connsiteX1" fmla="*/ 464978 w 480853"/>
              <a:gd name="connsiteY1" fmla="*/ 301625 h 1984375"/>
              <a:gd name="connsiteX2" fmla="*/ 449103 w 480853"/>
              <a:gd name="connsiteY2" fmla="*/ 365125 h 1984375"/>
              <a:gd name="connsiteX3" fmla="*/ 417353 w 480853"/>
              <a:gd name="connsiteY3" fmla="*/ 412750 h 1984375"/>
              <a:gd name="connsiteX4" fmla="*/ 369728 w 480853"/>
              <a:gd name="connsiteY4" fmla="*/ 444500 h 1984375"/>
              <a:gd name="connsiteX5" fmla="*/ 353853 w 480853"/>
              <a:gd name="connsiteY5" fmla="*/ 492125 h 1984375"/>
              <a:gd name="connsiteX6" fmla="*/ 322103 w 480853"/>
              <a:gd name="connsiteY6" fmla="*/ 635000 h 1984375"/>
              <a:gd name="connsiteX7" fmla="*/ 306228 w 480853"/>
              <a:gd name="connsiteY7" fmla="*/ 682625 h 1984375"/>
              <a:gd name="connsiteX8" fmla="*/ 258603 w 480853"/>
              <a:gd name="connsiteY8" fmla="*/ 714375 h 1984375"/>
              <a:gd name="connsiteX9" fmla="*/ 226853 w 480853"/>
              <a:gd name="connsiteY9" fmla="*/ 762000 h 1984375"/>
              <a:gd name="connsiteX10" fmla="*/ 179228 w 480853"/>
              <a:gd name="connsiteY10" fmla="*/ 777875 h 1984375"/>
              <a:gd name="connsiteX11" fmla="*/ 115728 w 480853"/>
              <a:gd name="connsiteY11" fmla="*/ 873125 h 1984375"/>
              <a:gd name="connsiteX12" fmla="*/ 83978 w 480853"/>
              <a:gd name="connsiteY12" fmla="*/ 920750 h 1984375"/>
              <a:gd name="connsiteX13" fmla="*/ 36353 w 480853"/>
              <a:gd name="connsiteY13" fmla="*/ 936625 h 1984375"/>
              <a:gd name="connsiteX14" fmla="*/ 4603 w 480853"/>
              <a:gd name="connsiteY14" fmla="*/ 984250 h 1984375"/>
              <a:gd name="connsiteX15" fmla="*/ 20478 w 480853"/>
              <a:gd name="connsiteY15" fmla="*/ 1301750 h 1984375"/>
              <a:gd name="connsiteX16" fmla="*/ 68103 w 480853"/>
              <a:gd name="connsiteY16" fmla="*/ 1397000 h 1984375"/>
              <a:gd name="connsiteX17" fmla="*/ 131603 w 480853"/>
              <a:gd name="connsiteY17" fmla="*/ 1508125 h 1984375"/>
              <a:gd name="connsiteX18" fmla="*/ 163353 w 480853"/>
              <a:gd name="connsiteY18" fmla="*/ 1619250 h 1984375"/>
              <a:gd name="connsiteX19" fmla="*/ 195103 w 480853"/>
              <a:gd name="connsiteY19" fmla="*/ 1666875 h 1984375"/>
              <a:gd name="connsiteX20" fmla="*/ 242728 w 480853"/>
              <a:gd name="connsiteY20" fmla="*/ 1682750 h 1984375"/>
              <a:gd name="connsiteX21" fmla="*/ 258603 w 480853"/>
              <a:gd name="connsiteY21" fmla="*/ 1984375 h 198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0853" h="1984375">
                <a:moveTo>
                  <a:pt x="480853" y="0"/>
                </a:moveTo>
                <a:cubicBezTo>
                  <a:pt x="475561" y="100542"/>
                  <a:pt x="473700" y="201323"/>
                  <a:pt x="464978" y="301625"/>
                </a:cubicBezTo>
                <a:cubicBezTo>
                  <a:pt x="463088" y="323361"/>
                  <a:pt x="457698" y="345071"/>
                  <a:pt x="449103" y="365125"/>
                </a:cubicBezTo>
                <a:cubicBezTo>
                  <a:pt x="441587" y="382662"/>
                  <a:pt x="430844" y="399259"/>
                  <a:pt x="417353" y="412750"/>
                </a:cubicBezTo>
                <a:cubicBezTo>
                  <a:pt x="403862" y="426241"/>
                  <a:pt x="385603" y="433917"/>
                  <a:pt x="369728" y="444500"/>
                </a:cubicBezTo>
                <a:cubicBezTo>
                  <a:pt x="364436" y="460375"/>
                  <a:pt x="357912" y="475891"/>
                  <a:pt x="353853" y="492125"/>
                </a:cubicBezTo>
                <a:cubicBezTo>
                  <a:pt x="321117" y="623069"/>
                  <a:pt x="354696" y="520924"/>
                  <a:pt x="322103" y="635000"/>
                </a:cubicBezTo>
                <a:cubicBezTo>
                  <a:pt x="317506" y="651090"/>
                  <a:pt x="316681" y="669558"/>
                  <a:pt x="306228" y="682625"/>
                </a:cubicBezTo>
                <a:cubicBezTo>
                  <a:pt x="294309" y="697523"/>
                  <a:pt x="274478" y="703792"/>
                  <a:pt x="258603" y="714375"/>
                </a:cubicBezTo>
                <a:cubicBezTo>
                  <a:pt x="248020" y="730250"/>
                  <a:pt x="241751" y="750081"/>
                  <a:pt x="226853" y="762000"/>
                </a:cubicBezTo>
                <a:cubicBezTo>
                  <a:pt x="213786" y="772453"/>
                  <a:pt x="191061" y="766042"/>
                  <a:pt x="179228" y="777875"/>
                </a:cubicBezTo>
                <a:cubicBezTo>
                  <a:pt x="152246" y="804857"/>
                  <a:pt x="136895" y="841375"/>
                  <a:pt x="115728" y="873125"/>
                </a:cubicBezTo>
                <a:cubicBezTo>
                  <a:pt x="105145" y="889000"/>
                  <a:pt x="102078" y="914717"/>
                  <a:pt x="83978" y="920750"/>
                </a:cubicBezTo>
                <a:lnTo>
                  <a:pt x="36353" y="936625"/>
                </a:lnTo>
                <a:cubicBezTo>
                  <a:pt x="25770" y="952500"/>
                  <a:pt x="5432" y="965189"/>
                  <a:pt x="4603" y="984250"/>
                </a:cubicBezTo>
                <a:cubicBezTo>
                  <a:pt x="0" y="1090116"/>
                  <a:pt x="11298" y="1196183"/>
                  <a:pt x="20478" y="1301750"/>
                </a:cubicBezTo>
                <a:cubicBezTo>
                  <a:pt x="24210" y="1344663"/>
                  <a:pt x="47796" y="1361462"/>
                  <a:pt x="68103" y="1397000"/>
                </a:cubicBezTo>
                <a:cubicBezTo>
                  <a:pt x="148668" y="1537989"/>
                  <a:pt x="54249" y="1392094"/>
                  <a:pt x="131603" y="1508125"/>
                </a:cubicBezTo>
                <a:cubicBezTo>
                  <a:pt x="136689" y="1528470"/>
                  <a:pt x="151966" y="1596476"/>
                  <a:pt x="163353" y="1619250"/>
                </a:cubicBezTo>
                <a:cubicBezTo>
                  <a:pt x="171886" y="1636315"/>
                  <a:pt x="180205" y="1654956"/>
                  <a:pt x="195103" y="1666875"/>
                </a:cubicBezTo>
                <a:cubicBezTo>
                  <a:pt x="208170" y="1677328"/>
                  <a:pt x="226853" y="1677458"/>
                  <a:pt x="242728" y="1682750"/>
                </a:cubicBezTo>
                <a:cubicBezTo>
                  <a:pt x="285377" y="1810697"/>
                  <a:pt x="258603" y="1713641"/>
                  <a:pt x="258603" y="1984375"/>
                </a:cubicBezTo>
              </a:path>
            </a:pathLst>
          </a:custGeom>
          <a:ln w="41275">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TextBox 18"/>
          <p:cNvSpPr txBox="1"/>
          <p:nvPr/>
        </p:nvSpPr>
        <p:spPr>
          <a:xfrm>
            <a:off x="1512404" y="5879449"/>
            <a:ext cx="3680792" cy="369332"/>
          </a:xfrm>
          <a:prstGeom prst="rect">
            <a:avLst/>
          </a:prstGeom>
          <a:noFill/>
        </p:spPr>
        <p:txBody>
          <a:bodyPr wrap="square" rtlCol="0">
            <a:spAutoFit/>
          </a:bodyPr>
          <a:lstStyle/>
          <a:p>
            <a:r>
              <a:rPr lang="en-US" dirty="0" err="1" smtClean="0">
                <a:solidFill>
                  <a:srgbClr val="FFFF00"/>
                </a:solidFill>
              </a:rPr>
              <a:t>Pawsey</a:t>
            </a:r>
            <a:r>
              <a:rPr lang="en-US" dirty="0" smtClean="0">
                <a:solidFill>
                  <a:srgbClr val="FFFF00"/>
                </a:solidFill>
              </a:rPr>
              <a:t> Centre </a:t>
            </a:r>
            <a:r>
              <a:rPr lang="en-US" dirty="0">
                <a:solidFill>
                  <a:srgbClr val="FFFF00"/>
                </a:solidFill>
              </a:rPr>
              <a:t>9</a:t>
            </a:r>
            <a:r>
              <a:rPr lang="en-US" dirty="0" smtClean="0">
                <a:solidFill>
                  <a:srgbClr val="FFFF00"/>
                </a:solidFill>
              </a:rPr>
              <a:t> PB storage for MWA</a:t>
            </a:r>
          </a:p>
        </p:txBody>
      </p:sp>
      <p:sp>
        <p:nvSpPr>
          <p:cNvPr id="20" name="TextBox 19"/>
          <p:cNvSpPr txBox="1"/>
          <p:nvPr/>
        </p:nvSpPr>
        <p:spPr>
          <a:xfrm>
            <a:off x="304800" y="2057400"/>
            <a:ext cx="4801878" cy="369332"/>
          </a:xfrm>
          <a:prstGeom prst="rect">
            <a:avLst/>
          </a:prstGeom>
          <a:noFill/>
        </p:spPr>
        <p:txBody>
          <a:bodyPr wrap="none" rtlCol="0">
            <a:spAutoFit/>
          </a:bodyPr>
          <a:lstStyle/>
          <a:p>
            <a:r>
              <a:rPr lang="en-US" dirty="0" smtClean="0">
                <a:solidFill>
                  <a:srgbClr val="FFFF00"/>
                </a:solidFill>
              </a:rPr>
              <a:t>On site: data rate into central building ~60 </a:t>
            </a:r>
            <a:r>
              <a:rPr lang="en-US" dirty="0" err="1" smtClean="0">
                <a:solidFill>
                  <a:srgbClr val="FFFF00"/>
                </a:solidFill>
              </a:rPr>
              <a:t>Gbps</a:t>
            </a:r>
            <a:endParaRPr lang="en-US" dirty="0">
              <a:solidFill>
                <a:srgbClr val="FFFF00"/>
              </a:solidFill>
            </a:endParaRPr>
          </a:p>
        </p:txBody>
      </p:sp>
      <p:sp>
        <p:nvSpPr>
          <p:cNvPr id="21" name="TextBox 20"/>
          <p:cNvSpPr txBox="1"/>
          <p:nvPr/>
        </p:nvSpPr>
        <p:spPr>
          <a:xfrm>
            <a:off x="304800" y="4051300"/>
            <a:ext cx="4985597" cy="369332"/>
          </a:xfrm>
          <a:prstGeom prst="rect">
            <a:avLst/>
          </a:prstGeom>
          <a:noFill/>
        </p:spPr>
        <p:txBody>
          <a:bodyPr wrap="none" rtlCol="0">
            <a:spAutoFit/>
          </a:bodyPr>
          <a:lstStyle/>
          <a:p>
            <a:r>
              <a:rPr lang="en-US" dirty="0" smtClean="0">
                <a:solidFill>
                  <a:srgbClr val="FFFF00"/>
                </a:solidFill>
              </a:rPr>
              <a:t>Off site: data rate into science archive ~3 </a:t>
            </a:r>
            <a:r>
              <a:rPr lang="en-US" dirty="0" err="1" smtClean="0">
                <a:solidFill>
                  <a:srgbClr val="FFFF00"/>
                </a:solidFill>
              </a:rPr>
              <a:t>Gbps</a:t>
            </a:r>
            <a:endParaRPr lang="en-US" dirty="0">
              <a:solidFill>
                <a:srgbClr val="FFFF00"/>
              </a:solidFill>
            </a:endParaRPr>
          </a:p>
        </p:txBody>
      </p:sp>
      <p:sp>
        <p:nvSpPr>
          <p:cNvPr id="22" name="Rounded Rectangle 21"/>
          <p:cNvSpPr/>
          <p:nvPr/>
        </p:nvSpPr>
        <p:spPr>
          <a:xfrm>
            <a:off x="3124200" y="3048000"/>
            <a:ext cx="4648200" cy="7620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a:solidFill>
                  <a:srgbClr val="FFFFFF"/>
                </a:solidFill>
                <a:latin typeface="Arial" charset="0"/>
                <a:ea typeface="ＭＳ Ｐゴシック" charset="0"/>
                <a:cs typeface="ＭＳ Ｐゴシック" charset="0"/>
              </a:rPr>
              <a:t>Population density = 0.002 people/sq. </a:t>
            </a:r>
            <a:r>
              <a:rPr lang="en-US" sz="1600" dirty="0" smtClean="0">
                <a:solidFill>
                  <a:srgbClr val="FFFFFF"/>
                </a:solidFill>
                <a:latin typeface="Arial" charset="0"/>
                <a:ea typeface="ＭＳ Ｐゴシック" charset="0"/>
                <a:cs typeface="ＭＳ Ｐゴシック" charset="0"/>
              </a:rPr>
              <a:t>km</a:t>
            </a:r>
            <a:endParaRPr lang="en-US" sz="1600" dirty="0">
              <a:solidFill>
                <a:srgbClr val="FFFFFF"/>
              </a:solidFill>
              <a:latin typeface="Arial" charset="0"/>
              <a:ea typeface="ＭＳ Ｐゴシック" charset="0"/>
              <a:cs typeface="ＭＳ Ｐゴシック" charset="0"/>
            </a:endParaRPr>
          </a:p>
        </p:txBody>
      </p:sp>
      <p:pic>
        <p:nvPicPr>
          <p:cNvPr id="23" name="Picture 22"/>
          <p:cNvPicPr>
            <a:picLocks noChangeAspect="1"/>
          </p:cNvPicPr>
          <p:nvPr/>
        </p:nvPicPr>
        <p:blipFill>
          <a:blip r:embed="rId6"/>
          <a:stretch>
            <a:fillRect/>
          </a:stretch>
        </p:blipFill>
        <p:spPr>
          <a:xfrm>
            <a:off x="4038600" y="51474"/>
            <a:ext cx="990600" cy="1320126"/>
          </a:xfrm>
          <a:prstGeom prst="rect">
            <a:avLst/>
          </a:prstGeom>
        </p:spPr>
      </p:pic>
      <p:pic>
        <p:nvPicPr>
          <p:cNvPr id="26" name="Picture 25" descr="IMG_2644.jpg"/>
          <p:cNvPicPr>
            <a:picLocks noChangeAspect="1"/>
          </p:cNvPicPr>
          <p:nvPr/>
        </p:nvPicPr>
        <p:blipFill rotWithShape="1">
          <a:blip r:embed="rId7" cstate="print">
            <a:extLst>
              <a:ext uri="{28A0092B-C50C-407E-A947-70E740481C1C}">
                <a14:useLocalDpi xmlns:a14="http://schemas.microsoft.com/office/drawing/2010/main" val="0"/>
              </a:ext>
            </a:extLst>
          </a:blip>
          <a:srcRect t="23554" r="13586" b="19470"/>
          <a:stretch/>
        </p:blipFill>
        <p:spPr>
          <a:xfrm>
            <a:off x="2229920" y="4831216"/>
            <a:ext cx="2171701" cy="1073928"/>
          </a:xfrm>
          <a:prstGeom prst="rect">
            <a:avLst/>
          </a:prstGeom>
        </p:spPr>
      </p:pic>
    </p:spTree>
    <p:extLst>
      <p:ext uri="{BB962C8B-B14F-4D97-AF65-F5344CB8AC3E}">
        <p14:creationId xmlns:p14="http://schemas.microsoft.com/office/powerpoint/2010/main" val="41329154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http://sphotos-a.xx.fbcdn.net/hphotos-ash4/269049_265807113539583_1482476673_n.jpg"/>
          <p:cNvPicPr>
            <a:picLocks noChangeAspect="1" noChangeArrowheads="1"/>
          </p:cNvPicPr>
          <p:nvPr/>
        </p:nvPicPr>
        <p:blipFill rotWithShape="1">
          <a:blip r:embed="rId3">
            <a:extLst>
              <a:ext uri="{28A0092B-C50C-407E-A947-70E740481C1C}">
                <a14:useLocalDpi xmlns:a14="http://schemas.microsoft.com/office/drawing/2010/main" val="0"/>
              </a:ext>
            </a:extLst>
          </a:blip>
          <a:srcRect r="10725"/>
          <a:stretch/>
        </p:blipFill>
        <p:spPr bwMode="auto">
          <a:xfrm>
            <a:off x="-25400" y="0"/>
            <a:ext cx="9169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3528" y="260648"/>
            <a:ext cx="2385397" cy="584775"/>
          </a:xfrm>
          <a:prstGeom prst="rect">
            <a:avLst/>
          </a:prstGeom>
          <a:noFill/>
        </p:spPr>
        <p:txBody>
          <a:bodyPr wrap="none" rtlCol="0">
            <a:spAutoFit/>
          </a:bodyPr>
          <a:lstStyle/>
          <a:p>
            <a:r>
              <a:rPr lang="en-US" sz="3200" dirty="0" smtClean="0"/>
              <a:t>Antenna tiles</a:t>
            </a:r>
            <a:endParaRPr lang="en-US" sz="3200" dirty="0"/>
          </a:p>
        </p:txBody>
      </p:sp>
      <p:sp>
        <p:nvSpPr>
          <p:cNvPr id="6" name="Slide Number Placeholder 5"/>
          <p:cNvSpPr>
            <a:spLocks noGrp="1"/>
          </p:cNvSpPr>
          <p:nvPr>
            <p:ph type="sldNum" sz="quarter" idx="12"/>
          </p:nvPr>
        </p:nvSpPr>
        <p:spPr/>
        <p:txBody>
          <a:bodyPr/>
          <a:lstStyle/>
          <a:p>
            <a:fld id="{4559B5CD-97EE-454D-9E9F-7CF7580FE560}" type="slidenum">
              <a:rPr lang="en-AU" smtClean="0"/>
              <a:t>6</a:t>
            </a:fld>
            <a:endParaRPr lang="en-AU" dirty="0"/>
          </a:p>
        </p:txBody>
      </p:sp>
    </p:spTree>
    <p:extLst>
      <p:ext uri="{BB962C8B-B14F-4D97-AF65-F5344CB8AC3E}">
        <p14:creationId xmlns:p14="http://schemas.microsoft.com/office/powerpoint/2010/main" val="12545314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P1100135.JPG"/>
          <p:cNvPicPr>
            <a:picLocks noGrp="1" noChangeAspect="1"/>
          </p:cNvPicPr>
          <p:nvPr>
            <p:ph idx="1"/>
          </p:nvPr>
        </p:nvPicPr>
        <p:blipFill rotWithShape="1">
          <a:blip r:embed="rId3"/>
          <a:srcRect l="-18187" t="21887" r="16249"/>
          <a:stretch/>
        </p:blipFill>
        <p:spPr>
          <a:xfrm>
            <a:off x="-2810981" y="0"/>
            <a:ext cx="11954981" cy="6870700"/>
          </a:xfrm>
        </p:spPr>
      </p:pic>
      <p:sp>
        <p:nvSpPr>
          <p:cNvPr id="4" name="TextBox 3"/>
          <p:cNvSpPr txBox="1"/>
          <p:nvPr/>
        </p:nvSpPr>
        <p:spPr>
          <a:xfrm>
            <a:off x="1115616" y="261362"/>
            <a:ext cx="1776648" cy="584776"/>
          </a:xfrm>
          <a:prstGeom prst="rect">
            <a:avLst/>
          </a:prstGeom>
          <a:noFill/>
        </p:spPr>
        <p:txBody>
          <a:bodyPr wrap="none" rtlCol="0">
            <a:spAutoFit/>
          </a:bodyPr>
          <a:lstStyle/>
          <a:p>
            <a:r>
              <a:rPr lang="en-US" sz="3200" dirty="0" smtClean="0"/>
              <a:t>Receivers</a:t>
            </a:r>
            <a:endParaRPr lang="en-US" sz="3200" dirty="0"/>
          </a:p>
        </p:txBody>
      </p:sp>
      <p:sp>
        <p:nvSpPr>
          <p:cNvPr id="6" name="Slide Number Placeholder 5"/>
          <p:cNvSpPr>
            <a:spLocks noGrp="1"/>
          </p:cNvSpPr>
          <p:nvPr>
            <p:ph type="sldNum" sz="quarter" idx="12"/>
          </p:nvPr>
        </p:nvSpPr>
        <p:spPr/>
        <p:txBody>
          <a:bodyPr/>
          <a:lstStyle/>
          <a:p>
            <a:fld id="{4559B5CD-97EE-454D-9E9F-7CF7580FE560}" type="slidenum">
              <a:rPr lang="en-AU" smtClean="0"/>
              <a:t>7</a:t>
            </a:fld>
            <a:endParaRPr lang="en-AU"/>
          </a:p>
        </p:txBody>
      </p:sp>
    </p:spTree>
    <p:extLst>
      <p:ext uri="{BB962C8B-B14F-4D97-AF65-F5344CB8AC3E}">
        <p14:creationId xmlns:p14="http://schemas.microsoft.com/office/powerpoint/2010/main" val="9574426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477598_193083210811974_144213582365604_306231_766694245_o.jpg"/>
          <p:cNvPicPr>
            <a:picLocks noChangeAspect="1"/>
          </p:cNvPicPr>
          <p:nvPr/>
        </p:nvPicPr>
        <p:blipFill rotWithShape="1">
          <a:blip r:embed="rId3"/>
          <a:srcRect l="15113" r="9323"/>
          <a:stretch/>
        </p:blipFill>
        <p:spPr>
          <a:xfrm>
            <a:off x="-1" y="0"/>
            <a:ext cx="9144001" cy="6858000"/>
          </a:xfrm>
          <a:prstGeom prst="rect">
            <a:avLst/>
          </a:prstGeom>
        </p:spPr>
      </p:pic>
      <p:sp>
        <p:nvSpPr>
          <p:cNvPr id="5" name="TextBox 4"/>
          <p:cNvSpPr txBox="1"/>
          <p:nvPr/>
        </p:nvSpPr>
        <p:spPr>
          <a:xfrm>
            <a:off x="457200" y="450562"/>
            <a:ext cx="4335442" cy="584776"/>
          </a:xfrm>
          <a:prstGeom prst="rect">
            <a:avLst/>
          </a:prstGeom>
          <a:noFill/>
        </p:spPr>
        <p:txBody>
          <a:bodyPr wrap="none" rtlCol="0">
            <a:spAutoFit/>
          </a:bodyPr>
          <a:lstStyle/>
          <a:p>
            <a:r>
              <a:rPr lang="en-US" sz="3200" dirty="0" smtClean="0">
                <a:solidFill>
                  <a:schemeClr val="bg1"/>
                </a:solidFill>
              </a:rPr>
              <a:t>Central Signal Processing</a:t>
            </a:r>
            <a:endParaRPr lang="en-US" sz="3200" dirty="0">
              <a:solidFill>
                <a:schemeClr val="bg1"/>
              </a:solidFill>
            </a:endParaRPr>
          </a:p>
        </p:txBody>
      </p:sp>
      <p:sp>
        <p:nvSpPr>
          <p:cNvPr id="7" name="Slide Number Placeholder 6"/>
          <p:cNvSpPr>
            <a:spLocks noGrp="1"/>
          </p:cNvSpPr>
          <p:nvPr>
            <p:ph type="sldNum" sz="quarter" idx="12"/>
          </p:nvPr>
        </p:nvSpPr>
        <p:spPr/>
        <p:txBody>
          <a:bodyPr/>
          <a:lstStyle/>
          <a:p>
            <a:fld id="{4559B5CD-97EE-454D-9E9F-7CF7580FE560}" type="slidenum">
              <a:rPr lang="en-AU" smtClean="0"/>
              <a:t>8</a:t>
            </a:fld>
            <a:endParaRPr lang="en-AU"/>
          </a:p>
        </p:txBody>
      </p:sp>
    </p:spTree>
    <p:extLst>
      <p:ext uri="{BB962C8B-B14F-4D97-AF65-F5344CB8AC3E}">
        <p14:creationId xmlns:p14="http://schemas.microsoft.com/office/powerpoint/2010/main" val="37611683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060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395536" y="404664"/>
            <a:ext cx="3940702" cy="584776"/>
          </a:xfrm>
          <a:prstGeom prst="rect">
            <a:avLst/>
          </a:prstGeom>
          <a:noFill/>
        </p:spPr>
        <p:txBody>
          <a:bodyPr wrap="none" rtlCol="0">
            <a:spAutoFit/>
          </a:bodyPr>
          <a:lstStyle/>
          <a:p>
            <a:r>
              <a:rPr lang="en-US" sz="3200" dirty="0" smtClean="0"/>
              <a:t>800 km of optical </a:t>
            </a:r>
            <a:r>
              <a:rPr lang="en-US" sz="3200" dirty="0" err="1" smtClean="0"/>
              <a:t>fibre</a:t>
            </a:r>
            <a:endParaRPr lang="en-US" sz="3200" dirty="0"/>
          </a:p>
        </p:txBody>
      </p:sp>
      <p:sp>
        <p:nvSpPr>
          <p:cNvPr id="4" name="Slide Number Placeholder 3"/>
          <p:cNvSpPr>
            <a:spLocks noGrp="1"/>
          </p:cNvSpPr>
          <p:nvPr>
            <p:ph type="sldNum" sz="quarter" idx="12"/>
          </p:nvPr>
        </p:nvSpPr>
        <p:spPr/>
        <p:txBody>
          <a:bodyPr/>
          <a:lstStyle/>
          <a:p>
            <a:fld id="{4559B5CD-97EE-454D-9E9F-7CF7580FE560}" type="slidenum">
              <a:rPr lang="en-AU" smtClean="0"/>
              <a:t>9</a:t>
            </a:fld>
            <a:endParaRPr lang="en-AU" dirty="0"/>
          </a:p>
        </p:txBody>
      </p:sp>
    </p:spTree>
    <p:extLst>
      <p:ext uri="{BB962C8B-B14F-4D97-AF65-F5344CB8AC3E}">
        <p14:creationId xmlns:p14="http://schemas.microsoft.com/office/powerpoint/2010/main" val="26897259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766</TotalTime>
  <Words>3068</Words>
  <Application>Microsoft Macintosh PowerPoint</Application>
  <PresentationFormat>On-screen Show (4:3)</PresentationFormat>
  <Paragraphs>385</Paragraphs>
  <Slides>35</Slides>
  <Notes>21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Lucida Grande</vt:lpstr>
      <vt:lpstr>ＭＳ Ｐゴシック</vt:lpstr>
      <vt:lpstr>Times New Roman</vt:lpstr>
      <vt:lpstr>Wingdings</vt:lpstr>
      <vt:lpstr>Office Theme</vt:lpstr>
      <vt:lpstr>Precursor Update – Murchison Widefield Array</vt:lpstr>
      <vt:lpstr>Update scope</vt:lpstr>
      <vt:lpstr>What are we?</vt:lpstr>
      <vt:lpstr>What are we?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have we done?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MWA papers/citations</vt:lpstr>
      <vt:lpstr>Scientific productivity</vt:lpstr>
      <vt:lpstr>Scientific productivity</vt:lpstr>
      <vt:lpstr>What are we doing?</vt:lpstr>
      <vt:lpstr>PowerPoint Presentation</vt:lpstr>
      <vt:lpstr>MWA Phase 2</vt:lpstr>
      <vt:lpstr>PowerPoint Presentation</vt:lpstr>
      <vt:lpstr>PowerPoint Presentation</vt:lpstr>
      <vt:lpstr>PowerPoint Presentation</vt:lpstr>
      <vt:lpstr>PowerPoint Presentation</vt:lpstr>
      <vt:lpstr>Aperture Array Verification System 1 (AAVS1)</vt:lpstr>
      <vt:lpstr>AAVS 0.5 – a taste of things to come</vt:lpstr>
      <vt:lpstr>Plasma tubes in the ionosphere (Loi et al.): &gt;1,000,000 hits on YouTube</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Precursor Update – Murchison Widefield Array</dc:title>
  <dc:creator>Tom_Booler</dc:creator>
  <cp:lastModifiedBy>Microsoft Office User</cp:lastModifiedBy>
  <cp:revision>67</cp:revision>
  <dcterms:created xsi:type="dcterms:W3CDTF">2015-11-04T01:38:28Z</dcterms:created>
  <dcterms:modified xsi:type="dcterms:W3CDTF">2015-11-11T01:17:54Z</dcterms:modified>
</cp:coreProperties>
</file>