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  <p:sldMasterId id="2147483743" r:id="rId3"/>
    <p:sldMasterId id="2147483752" r:id="rId4"/>
    <p:sldMasterId id="2147483756" r:id="rId5"/>
    <p:sldMasterId id="2147483789" r:id="rId6"/>
  </p:sldMasterIdLst>
  <p:notesMasterIdLst>
    <p:notesMasterId r:id="rId19"/>
  </p:notesMasterIdLst>
  <p:handoutMasterIdLst>
    <p:handoutMasterId r:id="rId20"/>
  </p:handoutMasterIdLst>
  <p:sldIdLst>
    <p:sldId id="549" r:id="rId7"/>
    <p:sldId id="741" r:id="rId8"/>
    <p:sldId id="730" r:id="rId9"/>
    <p:sldId id="737" r:id="rId10"/>
    <p:sldId id="742" r:id="rId11"/>
    <p:sldId id="743" r:id="rId12"/>
    <p:sldId id="746" r:id="rId13"/>
    <p:sldId id="747" r:id="rId14"/>
    <p:sldId id="744" r:id="rId15"/>
    <p:sldId id="745" r:id="rId16"/>
    <p:sldId id="722" r:id="rId17"/>
    <p:sldId id="54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0AC07"/>
    <a:srgbClr val="38C20A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03" autoAdjust="0"/>
  </p:normalViewPr>
  <p:slideViewPr>
    <p:cSldViewPr snapToGrid="0" snapToObjects="1">
      <p:cViewPr varScale="1">
        <p:scale>
          <a:sx n="89" d="100"/>
          <a:sy n="89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01F0E-8C2D-7541-8A22-377CE826853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7AE8-651A-634F-94F0-0AC0B89EDA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79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A00B-C76B-6543-A068-35894C42C66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69A18-AD32-6F4A-95F4-B51206F9EE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7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3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81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1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836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81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30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71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87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7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89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2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76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26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558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7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11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219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58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20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8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2"/>
            <a:ext cx="9173209" cy="6877134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7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82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021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4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875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801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6" y="6410521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9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9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4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6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theme" Target="../theme/theme2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8A20-8AA2-2B44-B255-5649A28F6DD9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8" r:id="rId12"/>
    <p:sldLayoutId id="214748378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AE7413-3E96-4E81-870A-CFC634801CE8}" type="datetimeFigureOut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12/11/2015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017B2C-AE22-498D-ADE4-EF8D119C6A0C}" type="slidenum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557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50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9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4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02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4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84927" y="417968"/>
            <a:ext cx="5872411" cy="10986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SKA Engineering Meeting:</a:t>
            </a:r>
          </a:p>
          <a:p>
            <a:r>
              <a:rPr lang="en-US" dirty="0" smtClean="0"/>
              <a:t>Close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56410" y="5819966"/>
            <a:ext cx="3887590" cy="628053"/>
          </a:xfrm>
        </p:spPr>
        <p:txBody>
          <a:bodyPr>
            <a:normAutofit/>
          </a:bodyPr>
          <a:lstStyle/>
          <a:p>
            <a:r>
              <a:rPr lang="en-US" dirty="0" smtClean="0"/>
              <a:t>Philip Diamond, Director-General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95959" y="6314055"/>
            <a:ext cx="3748041" cy="3546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Penticton: 12</a:t>
            </a:r>
            <a:r>
              <a:rPr lang="en-US" baseline="30000" dirty="0" smtClean="0"/>
              <a:t>th</a:t>
            </a:r>
            <a:r>
              <a:rPr lang="en-US" dirty="0" smtClean="0"/>
              <a:t> 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3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er Conscious Conferenc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75" y="1546225"/>
            <a:ext cx="8045450" cy="452596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0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97473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[Message from Paul Furness (IT): </a:t>
            </a:r>
            <a:r>
              <a:rPr lang="en-US" sz="2800" b="1" smtClean="0">
                <a:solidFill>
                  <a:srgbClr val="000000"/>
                </a:solidFill>
              </a:rPr>
              <a:t>please upload </a:t>
            </a:r>
            <a:r>
              <a:rPr lang="en-US" sz="2800" b="1" dirty="0" smtClean="0">
                <a:solidFill>
                  <a:srgbClr val="000000"/>
                </a:solidFill>
              </a:rPr>
              <a:t>talks if not done so.]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Momentum in SKA is excellent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SKA science well-defined, </a:t>
            </a:r>
            <a:r>
              <a:rPr lang="en-US" sz="2800" dirty="0" err="1" smtClean="0">
                <a:solidFill>
                  <a:srgbClr val="0000FF"/>
                </a:solidFill>
              </a:rPr>
              <a:t>prioritisation</a:t>
            </a:r>
            <a:r>
              <a:rPr lang="en-US" sz="2800" dirty="0" smtClean="0">
                <a:solidFill>
                  <a:srgbClr val="0000FF"/>
                </a:solidFill>
              </a:rPr>
              <a:t> and re-baselining for design complete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Detailed design proceeding well; normal project issues but no show-stoppers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Formal negotiations to establish a treaty </a:t>
            </a:r>
            <a:r>
              <a:rPr lang="en-US" sz="2800" dirty="0" err="1" smtClean="0">
                <a:solidFill>
                  <a:srgbClr val="0000FF"/>
                </a:solidFill>
              </a:rPr>
              <a:t>organisation</a:t>
            </a:r>
            <a:r>
              <a:rPr lang="en-US" sz="2800" dirty="0" smtClean="0">
                <a:solidFill>
                  <a:srgbClr val="0000FF"/>
                </a:solidFill>
              </a:rPr>
              <a:t> for SKA have begun.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5-11-09 at 04.3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71" y="4890965"/>
            <a:ext cx="1480910" cy="16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8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2705925"/>
            <a:ext cx="8378326" cy="36837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/>
                <a:cs typeface="Arial"/>
              </a:rPr>
              <a:t>Thank you to all</a:t>
            </a:r>
          </a:p>
          <a:p>
            <a:pPr marL="0" indent="0" algn="ctr">
              <a:buNone/>
            </a:pPr>
            <a:r>
              <a:rPr lang="en-US" dirty="0" err="1" smtClean="0">
                <a:latin typeface="Arial"/>
                <a:cs typeface="Arial"/>
              </a:rPr>
              <a:t>www.skatelescope.org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78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312742"/>
            <a:ext cx="4650920" cy="475938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Physics U of Adelaide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Radiophysics</a:t>
            </a:r>
            <a:r>
              <a:rPr lang="en-US" sz="2000" dirty="0" smtClean="0">
                <a:solidFill>
                  <a:schemeClr val="tx1"/>
                </a:solidFill>
              </a:rPr>
              <a:t> Sydney 1951 – 1953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Moved to Jodrell Bank in 1953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Director Jodrell Bank 1988 – 1997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President Royal Astronomical Society 1987 – 1989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Elected Fellow of the Royal Society 1992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CBE 1995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Solar radio astronomy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 : mapped the Galaxy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Zeeman studies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CMB: 1980s onwards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Key player in Planck satellite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Prof Rod Davies CBE FRS</a:t>
            </a:r>
          </a:p>
          <a:p>
            <a:r>
              <a:rPr lang="en-US" dirty="0" smtClean="0"/>
              <a:t>1930 - 2015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5-11-12 at 19.3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546158"/>
            <a:ext cx="41529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5-11-09 at 04.39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59" r="-51859"/>
          <a:stretch>
            <a:fillRect/>
          </a:stretch>
        </p:blipFill>
        <p:spPr>
          <a:xfrm>
            <a:off x="-1573907" y="1421974"/>
            <a:ext cx="8377238" cy="452596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01239" y="518980"/>
            <a:ext cx="6276872" cy="619941"/>
          </a:xfrm>
        </p:spPr>
        <p:txBody>
          <a:bodyPr/>
          <a:lstStyle/>
          <a:p>
            <a:r>
              <a:rPr lang="en-US" dirty="0" smtClean="0"/>
              <a:t>Welcome to Penticton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23032" y="1408186"/>
            <a:ext cx="421596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SKA All-hands</a:t>
            </a:r>
          </a:p>
          <a:p>
            <a:r>
              <a:rPr lang="en-US" sz="2400" dirty="0" smtClean="0"/>
              <a:t>Engineering Meeting</a:t>
            </a:r>
          </a:p>
          <a:p>
            <a:endParaRPr lang="en-US" sz="2400" dirty="0"/>
          </a:p>
          <a:p>
            <a:r>
              <a:rPr lang="en-US" sz="2400" dirty="0" smtClean="0"/>
              <a:t>Overview of SKA design and 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ther activities.</a:t>
            </a:r>
          </a:p>
          <a:p>
            <a:endParaRPr lang="en-US" sz="2400" dirty="0"/>
          </a:p>
          <a:p>
            <a:r>
              <a:rPr lang="en-US" sz="2400" dirty="0" smtClean="0"/>
              <a:t>Opportunities for </a:t>
            </a:r>
          </a:p>
          <a:p>
            <a:r>
              <a:rPr lang="en-US" sz="2400" dirty="0" smtClean="0"/>
              <a:t>inter-consortium interactions</a:t>
            </a:r>
          </a:p>
          <a:p>
            <a:endParaRPr lang="en-US" sz="2400" dirty="0"/>
          </a:p>
          <a:p>
            <a:r>
              <a:rPr lang="en-US" sz="2400" dirty="0" smtClean="0"/>
              <a:t>Workshops on specific issues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23032" y="5573889"/>
            <a:ext cx="2323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#SKAengcon15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675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Extremely pleased at the level of progress</a:t>
            </a:r>
          </a:p>
          <a:p>
            <a:r>
              <a:rPr lang="en-US" dirty="0" smtClean="0"/>
              <a:t>Can see an observatory taking shape before our eyes</a:t>
            </a:r>
          </a:p>
          <a:p>
            <a:r>
              <a:rPr lang="en-US" dirty="0" smtClean="0"/>
              <a:t>PDR and associated down-selects have been a tough, but necessary process. We see the fruits of all that hard work.</a:t>
            </a:r>
          </a:p>
          <a:p>
            <a:r>
              <a:rPr lang="en-US" dirty="0" smtClean="0"/>
              <a:t>Extensive lessons learned from PDRs which must be built on as we prepare for CDR.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Impressions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5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Robert Laing’s talk on lessons learned from ALMA – highly instructive, and worthy of close study</a:t>
            </a:r>
          </a:p>
          <a:p>
            <a:r>
              <a:rPr lang="en-US" dirty="0" smtClean="0"/>
              <a:t>Lori Wingate on the complexities of international project management provided impressive insight – we are learning from others.</a:t>
            </a:r>
          </a:p>
          <a:p>
            <a:r>
              <a:rPr lang="en-US" dirty="0" smtClean="0"/>
              <a:t>Excellent progress on precursors and pathfinders – again, providing lessons for SKA.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Impressions 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7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have a complex project:</a:t>
            </a:r>
          </a:p>
          <a:p>
            <a:pPr lvl="1"/>
            <a:r>
              <a:rPr lang="en-US" dirty="0" smtClean="0"/>
              <a:t>Designing two telescopes</a:t>
            </a:r>
          </a:p>
          <a:p>
            <a:pPr lvl="1"/>
            <a:r>
              <a:rPr lang="en-US" dirty="0" smtClean="0"/>
              <a:t>Designing an observatory</a:t>
            </a:r>
          </a:p>
          <a:p>
            <a:pPr lvl="1"/>
            <a:r>
              <a:rPr lang="en-US" dirty="0" smtClean="0"/>
              <a:t>Designing a governance structure</a:t>
            </a:r>
          </a:p>
          <a:p>
            <a:r>
              <a:rPr lang="en-US" dirty="0" smtClean="0"/>
              <a:t>Only possible through open, transparent structures and through broadband bi-directional communication.</a:t>
            </a:r>
          </a:p>
          <a:p>
            <a:r>
              <a:rPr lang="en-US" dirty="0" smtClean="0"/>
              <a:t>All-hands engineering meeting essential to achieve this.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Impressions III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days:</a:t>
            </a:r>
          </a:p>
          <a:p>
            <a:pPr lvl="1"/>
            <a:r>
              <a:rPr lang="en-US" dirty="0" smtClean="0"/>
              <a:t>11 rooms</a:t>
            </a:r>
          </a:p>
          <a:p>
            <a:pPr lvl="1"/>
            <a:r>
              <a:rPr lang="en-US" dirty="0" smtClean="0"/>
              <a:t>34 plenary talks</a:t>
            </a:r>
          </a:p>
          <a:p>
            <a:pPr lvl="1"/>
            <a:r>
              <a:rPr lang="en-US" dirty="0" smtClean="0"/>
              <a:t>92 booked meetings</a:t>
            </a:r>
          </a:p>
          <a:p>
            <a:pPr lvl="1"/>
            <a:r>
              <a:rPr lang="en-US" dirty="0" smtClean="0"/>
              <a:t>6 video conferences</a:t>
            </a:r>
          </a:p>
          <a:p>
            <a:pPr lvl="1"/>
            <a:r>
              <a:rPr lang="en-US" dirty="0" smtClean="0"/>
              <a:t>14 audio conferences</a:t>
            </a:r>
          </a:p>
          <a:p>
            <a:pPr lvl="1"/>
            <a:endParaRPr lang="en-US" dirty="0"/>
          </a:p>
          <a:p>
            <a:r>
              <a:rPr lang="en-US" dirty="0" smtClean="0"/>
              <a:t>742 </a:t>
            </a:r>
            <a:r>
              <a:rPr lang="en-US" dirty="0" err="1" smtClean="0"/>
              <a:t>litres</a:t>
            </a:r>
            <a:r>
              <a:rPr lang="en-US" dirty="0" smtClean="0"/>
              <a:t> of alcohol.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8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KA Group Pic no flags corrected cropp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97" b="-12797"/>
          <a:stretch>
            <a:fillRect/>
          </a:stretch>
        </p:blipFill>
        <p:spPr>
          <a:xfrm>
            <a:off x="139242" y="1417737"/>
            <a:ext cx="9004758" cy="486436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6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– 6</a:t>
            </a:r>
            <a:r>
              <a:rPr lang="en-US" baseline="30000" dirty="0" smtClean="0"/>
              <a:t>th</a:t>
            </a:r>
            <a:r>
              <a:rPr lang="en-US" dirty="0" smtClean="0"/>
              <a:t> October, 2016</a:t>
            </a:r>
          </a:p>
          <a:p>
            <a:r>
              <a:rPr lang="en-US" dirty="0" err="1" smtClean="0"/>
              <a:t>Spier</a:t>
            </a:r>
            <a:r>
              <a:rPr lang="en-US" dirty="0" smtClean="0"/>
              <a:t>: </a:t>
            </a:r>
            <a:r>
              <a:rPr lang="en-US" dirty="0" err="1" smtClean="0"/>
              <a:t>www.spier.co.za</a:t>
            </a:r>
            <a:endParaRPr lang="en-US" dirty="0" smtClean="0"/>
          </a:p>
          <a:p>
            <a:r>
              <a:rPr lang="en-US" dirty="0" smtClean="0"/>
              <a:t>Large auditorium</a:t>
            </a:r>
          </a:p>
          <a:p>
            <a:r>
              <a:rPr lang="en-US" dirty="0" smtClean="0"/>
              <a:t>12 breakout rooms</a:t>
            </a:r>
          </a:p>
          <a:p>
            <a:r>
              <a:rPr lang="en-US" dirty="0" smtClean="0"/>
              <a:t>10 minutes from Stellenbosch</a:t>
            </a:r>
          </a:p>
          <a:p>
            <a:r>
              <a:rPr lang="en-US" dirty="0" smtClean="0"/>
              <a:t>15 minutes from Cape Town airport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Next year’s meeting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5-11-12 at 20.00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14" y="799284"/>
            <a:ext cx="4391831" cy="3097894"/>
          </a:xfrm>
          <a:prstGeom prst="rect">
            <a:avLst/>
          </a:prstGeom>
        </p:spPr>
      </p:pic>
      <p:pic>
        <p:nvPicPr>
          <p:cNvPr id="6" name="Picture 5" descr="Screen Shot 2015-11-12 at 19.59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" y="2106437"/>
            <a:ext cx="9144000" cy="3861745"/>
          </a:xfrm>
          <a:prstGeom prst="rect">
            <a:avLst/>
          </a:prstGeom>
        </p:spPr>
      </p:pic>
      <p:pic>
        <p:nvPicPr>
          <p:cNvPr id="7" name="Picture 6" descr="Screen Shot 2015-11-12 at 20.44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" y="5083220"/>
            <a:ext cx="4306207" cy="1429268"/>
          </a:xfrm>
          <a:prstGeom prst="rect">
            <a:avLst/>
          </a:prstGeom>
        </p:spPr>
      </p:pic>
      <p:pic>
        <p:nvPicPr>
          <p:cNvPr id="8" name="Picture 7" descr="Screen Shot 2015-11-12 at 20.45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23" y="5079290"/>
            <a:ext cx="4330349" cy="1433198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7406532" y="5122542"/>
            <a:ext cx="256874" cy="5742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063637" y="5122542"/>
            <a:ext cx="256874" cy="5742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KA_Presentation_T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61952</TotalTime>
  <Words>382</Words>
  <Application>Microsoft Macintosh PowerPoint</Application>
  <PresentationFormat>On-screen Show (4:3)</PresentationFormat>
  <Paragraphs>71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Office Theme</vt:lpstr>
      <vt:lpstr>1_SKA_Presentation_Theme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Carbon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Monaghan</dc:creator>
  <cp:lastModifiedBy>Phil Diamond</cp:lastModifiedBy>
  <cp:revision>621</cp:revision>
  <cp:lastPrinted>2015-03-16T07:48:13Z</cp:lastPrinted>
  <dcterms:created xsi:type="dcterms:W3CDTF">2013-06-03T18:53:38Z</dcterms:created>
  <dcterms:modified xsi:type="dcterms:W3CDTF">2015-11-12T23:01:55Z</dcterms:modified>
</cp:coreProperties>
</file>