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  <p:sldMasterId id="2147483752" r:id="rId3"/>
    <p:sldMasterId id="2147483756" r:id="rId4"/>
    <p:sldMasterId id="2147483789" r:id="rId5"/>
    <p:sldMasterId id="2147483795" r:id="rId6"/>
  </p:sldMasterIdLst>
  <p:notesMasterIdLst>
    <p:notesMasterId r:id="rId33"/>
  </p:notesMasterIdLst>
  <p:handoutMasterIdLst>
    <p:handoutMasterId r:id="rId34"/>
  </p:handoutMasterIdLst>
  <p:sldIdLst>
    <p:sldId id="549" r:id="rId7"/>
    <p:sldId id="765" r:id="rId8"/>
    <p:sldId id="768" r:id="rId9"/>
    <p:sldId id="748" r:id="rId10"/>
    <p:sldId id="749" r:id="rId11"/>
    <p:sldId id="744" r:id="rId12"/>
    <p:sldId id="764" r:id="rId13"/>
    <p:sldId id="740" r:id="rId14"/>
    <p:sldId id="741" r:id="rId15"/>
    <p:sldId id="742" r:id="rId16"/>
    <p:sldId id="743" r:id="rId17"/>
    <p:sldId id="745" r:id="rId18"/>
    <p:sldId id="767" r:id="rId19"/>
    <p:sldId id="750" r:id="rId20"/>
    <p:sldId id="732" r:id="rId21"/>
    <p:sldId id="754" r:id="rId22"/>
    <p:sldId id="766" r:id="rId23"/>
    <p:sldId id="760" r:id="rId24"/>
    <p:sldId id="761" r:id="rId25"/>
    <p:sldId id="756" r:id="rId26"/>
    <p:sldId id="762" r:id="rId27"/>
    <p:sldId id="755" r:id="rId28"/>
    <p:sldId id="751" r:id="rId29"/>
    <p:sldId id="763" r:id="rId30"/>
    <p:sldId id="734" r:id="rId31"/>
    <p:sldId id="75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C07"/>
    <a:srgbClr val="38C20A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03" autoAdjust="0"/>
  </p:normalViewPr>
  <p:slideViewPr>
    <p:cSldViewPr snapToGrid="0" snapToObjects="1">
      <p:cViewPr varScale="1">
        <p:scale>
          <a:sx n="92" d="100"/>
          <a:sy n="92" d="100"/>
        </p:scale>
        <p:origin x="6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01F0E-8C2D-7541-8A22-377CE826853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7AE8-651A-634F-94F0-0AC0B89ED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AA00B-C76B-6543-A068-35894C42C66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69A18-AD32-6F4A-95F4-B51206F9E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11" y="231056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111" y="4066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8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2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558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7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11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21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1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5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9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2"/>
            <a:ext cx="9173209" cy="6877134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7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5" y="6410519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82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80000" cy="6882225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02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KA_PowerPoint Templates V8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222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4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1875" dirty="0">
              <a:latin typeface="Arial"/>
              <a:cs typeface="Arial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801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439676" y="6410521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9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9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3209" cy="6874130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50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8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19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" y="2545"/>
            <a:ext cx="9173216" cy="6877139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7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Insid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44" y="46004"/>
            <a:ext cx="64869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8A20-8AA2-2B44-B255-5649A28F6DD9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1DD8-149D-CF43-B359-97973CA54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98989"/>
          </a:solidFill>
          <a:latin typeface="+mn-lt"/>
          <a:ea typeface="+mn-ea"/>
          <a:cs typeface="+mn-cs"/>
        </a:defRPr>
      </a:lvl1pPr>
      <a:lvl2pPr marL="630238" indent="-284163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9898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9898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9898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9898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14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0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0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" Type="http://schemas.openxmlformats.org/officeDocument/2006/relationships/image" Target="../media/image12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4426" y="417968"/>
            <a:ext cx="6530223" cy="109867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SKA:  Update on SKA Governance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5819966"/>
            <a:ext cx="4551219" cy="62805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Simon Berry, Director Policy Development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95959" y="6448019"/>
            <a:ext cx="3748041" cy="3546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49" y="993230"/>
            <a:ext cx="4218715" cy="5968479"/>
          </a:xfrm>
          <a:ln w="12700"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0320" y="373289"/>
            <a:ext cx="6276872" cy="619941"/>
          </a:xfrm>
        </p:spPr>
        <p:txBody>
          <a:bodyPr/>
          <a:lstStyle/>
          <a:p>
            <a:r>
              <a:rPr lang="en-GB" sz="2800" dirty="0" smtClean="0"/>
              <a:t>SKA Observatory Convention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0320" y="993230"/>
            <a:ext cx="5466580" cy="62170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002060"/>
                </a:solidFill>
              </a:rPr>
              <a:t>Issues and key points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Getting the top-level structure right: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Difference between the IGO coming into operation and ‘approving the project’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Process for ‘coming into force’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Membership: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W</a:t>
            </a:r>
            <a:r>
              <a:rPr lang="en-GB" dirty="0" smtClean="0">
                <a:solidFill>
                  <a:srgbClr val="0070C0"/>
                </a:solidFill>
              </a:rPr>
              <a:t>ho can join or work with the future Observatory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Treatment of Privileges and Immunities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What P&amp;I and how far are they applied at Treaty level?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Top-level financial rules: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Voting rights, other Council 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Types of contributions, rules for late joiners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Withdrawal rules, winding up process</a:t>
            </a: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3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13834" y="916966"/>
          <a:ext cx="8160362" cy="549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r:id="rId3" imgW="10144057" imgH="6829425" progId="Visio.Drawing.15">
                  <p:embed/>
                </p:oleObj>
              </mc:Choice>
              <mc:Fallback>
                <p:oleObj name="Visio" r:id="rId3" imgW="10144057" imgH="68294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834" y="916966"/>
                        <a:ext cx="8160362" cy="5493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9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86385"/>
            <a:ext cx="8378326" cy="528067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Much work to be undertaken between plenary sessions in working groups: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Working group memberships taken from the plenary groups – active now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Financial Protocol working group (Lead: Tiplady, RSA)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Goal</a:t>
            </a:r>
            <a:r>
              <a:rPr lang="en-GB" dirty="0" smtClean="0">
                <a:solidFill>
                  <a:srgbClr val="0070C0"/>
                </a:solidFill>
              </a:rPr>
              <a:t>: develop core Treaty financial documents, funding schedule negotiation process, high level procedures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Privileges and Immunities working group (Lead: Baker, UK)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Goal</a:t>
            </a:r>
            <a:r>
              <a:rPr lang="en-GB" dirty="0" smtClean="0">
                <a:solidFill>
                  <a:srgbClr val="0070C0"/>
                </a:solidFill>
              </a:rPr>
              <a:t>: understand P&amp;I requirements for project and present as draft for negotiation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Procurement and IPR working group (Lead: Jing, CN)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Goal</a:t>
            </a:r>
            <a:r>
              <a:rPr lang="en-GB" dirty="0" smtClean="0">
                <a:solidFill>
                  <a:srgbClr val="0070C0"/>
                </a:solidFill>
              </a:rPr>
              <a:t>: develop Board/</a:t>
            </a:r>
            <a:r>
              <a:rPr lang="en-GB" dirty="0" err="1" smtClean="0">
                <a:solidFill>
                  <a:srgbClr val="0070C0"/>
                </a:solidFill>
              </a:rPr>
              <a:t>StratCom</a:t>
            </a:r>
            <a:r>
              <a:rPr lang="en-GB" dirty="0" smtClean="0">
                <a:solidFill>
                  <a:srgbClr val="0070C0"/>
                </a:solidFill>
              </a:rPr>
              <a:t> work into a sufficiently detailed description of process to support core IGO negotiation → policy document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Operations and access working group (Lead: Pearce, AUS)</a:t>
            </a:r>
          </a:p>
          <a:p>
            <a:pPr lvl="1"/>
            <a:r>
              <a:rPr lang="en-GB" sz="2900" b="1" dirty="0" smtClean="0">
                <a:solidFill>
                  <a:srgbClr val="0070C0"/>
                </a:solidFill>
              </a:rPr>
              <a:t>Goal</a:t>
            </a:r>
            <a:r>
              <a:rPr lang="en-GB" sz="2900" dirty="0">
                <a:solidFill>
                  <a:srgbClr val="0070C0"/>
                </a:solidFill>
              </a:rPr>
              <a:t>: develop Board/</a:t>
            </a:r>
            <a:r>
              <a:rPr lang="en-GB" sz="2900" dirty="0" err="1">
                <a:solidFill>
                  <a:srgbClr val="0070C0"/>
                </a:solidFill>
              </a:rPr>
              <a:t>StratCom</a:t>
            </a:r>
            <a:r>
              <a:rPr lang="en-GB" sz="2900" dirty="0">
                <a:solidFill>
                  <a:srgbClr val="0070C0"/>
                </a:solidFill>
              </a:rPr>
              <a:t> work into a sufficiently detailed description of process to support core IGO </a:t>
            </a:r>
            <a:r>
              <a:rPr lang="en-GB" sz="2900" dirty="0" smtClean="0">
                <a:solidFill>
                  <a:srgbClr val="0070C0"/>
                </a:solidFill>
              </a:rPr>
              <a:t>negotiation → policy documents at end</a:t>
            </a:r>
            <a:endParaRPr lang="en-GB" sz="2900" dirty="0">
              <a:solidFill>
                <a:srgbClr val="0070C0"/>
              </a:solidFill>
            </a:endParaRPr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All starting from existing work, principles and and draft documents at some level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123" y="564170"/>
            <a:ext cx="7099709" cy="506901"/>
          </a:xfrm>
        </p:spPr>
        <p:txBody>
          <a:bodyPr/>
          <a:lstStyle/>
          <a:p>
            <a:r>
              <a:rPr lang="en-GB" sz="2800" dirty="0" smtClean="0"/>
              <a:t>Working groups to support negotiations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264056"/>
            <a:ext cx="8378326" cy="4525963"/>
          </a:xfrm>
        </p:spPr>
        <p:txBody>
          <a:bodyPr/>
          <a:lstStyle/>
          <a:p>
            <a:pPr lvl="0"/>
            <a:r>
              <a:rPr lang="en-GB" sz="2400" dirty="0" smtClean="0">
                <a:solidFill>
                  <a:srgbClr val="002060"/>
                </a:solidFill>
              </a:rPr>
              <a:t>Funding model</a:t>
            </a:r>
            <a:endParaRPr lang="en-GB" sz="2400" dirty="0">
              <a:solidFill>
                <a:srgbClr val="002060"/>
              </a:solidFill>
            </a:endParaRP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Designed by 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Funding </a:t>
            </a:r>
            <a:r>
              <a:rPr lang="en-GB" sz="2000" dirty="0">
                <a:solidFill>
                  <a:srgbClr val="0070C0"/>
                </a:solidFill>
              </a:rPr>
              <a:t>assumptions based on ‘ability to use’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Return on investment embedded in the project as base concept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Financial protocol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90346"/>
              </p:ext>
            </p:extLst>
          </p:nvPr>
        </p:nvGraphicFramePr>
        <p:xfrm>
          <a:off x="-102429" y="1332778"/>
          <a:ext cx="725903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059"/>
                <a:gridCol w="2749977"/>
              </a:tblGrid>
              <a:tr h="4941561">
                <a:tc>
                  <a:txBody>
                    <a:bodyPr/>
                    <a:lstStyle/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Principles designed in 2013 by Funding Task 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Force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Protocol documents set out expectations for funding ‘rules’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Starting point for negotiations on contributions related to ‘capacity to use’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Sets relative levels for Members and Hosting countries (at 14%)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Return on investment embedded in the project as base concept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protocol describes financial rules, % table, decision-making processes, processes around budget-changes </a:t>
                      </a:r>
                      <a:r>
                        <a:rPr kumimoji="0" lang="en-GB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850" y="1501663"/>
            <a:ext cx="4519925" cy="35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231833"/>
            <a:ext cx="8378326" cy="492131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Hosting agreements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Now ×3:  2 telescope sites plus HQ agreement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Alignment required as far as possible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Challenges: P&amp;I and organisation operation issues, also overall structure of project and infrastructure scope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IPR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Will be picked up in Procurement-IPR working group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Challenge here: evolving current pre-construction IPR policy for the construction phase → legal/policy and industrial testing process 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Internal organisation operation and transition planning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Moving from current company structure to new legal basis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Numerous practical issues </a:t>
            </a:r>
            <a:r>
              <a:rPr lang="en-GB" dirty="0" err="1" smtClean="0">
                <a:solidFill>
                  <a:srgbClr val="0070C0"/>
                </a:solidFill>
              </a:rPr>
              <a:t>wrt</a:t>
            </a:r>
            <a:r>
              <a:rPr lang="en-GB" dirty="0" smtClean="0">
                <a:solidFill>
                  <a:srgbClr val="0070C0"/>
                </a:solidFill>
              </a:rPr>
              <a:t> HR, </a:t>
            </a:r>
            <a:r>
              <a:rPr lang="en-GB" dirty="0">
                <a:solidFill>
                  <a:srgbClr val="0070C0"/>
                </a:solidFill>
              </a:rPr>
              <a:t>f</a:t>
            </a:r>
            <a:r>
              <a:rPr lang="en-GB" dirty="0" smtClean="0">
                <a:solidFill>
                  <a:srgbClr val="0070C0"/>
                </a:solidFill>
              </a:rPr>
              <a:t>inancial planning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Internal policies need to be developed, with advice, ready for implementation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Other work in progress</a:t>
            </a:r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81753"/>
            <a:ext cx="8378326" cy="512876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Start intention is that IGO negotiations are complete by mid 2016: then move to ratification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Real timing clearer after negotiation working groups start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		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							   ~Q2/3 2016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									      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	</a:t>
            </a:r>
            <a:r>
              <a:rPr lang="en-GB" sz="1600" dirty="0" smtClean="0">
                <a:solidFill>
                  <a:srgbClr val="FF0000"/>
                </a:solidFill>
              </a:rPr>
              <a:t>									           12-18 months?	</a:t>
            </a:r>
            <a:endParaRPr lang="en-GB" sz="1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	</a:t>
            </a:r>
            <a:r>
              <a:rPr lang="en-GB" sz="1400" dirty="0" smtClean="0">
                <a:solidFill>
                  <a:srgbClr val="FF0000"/>
                </a:solidFill>
              </a:rPr>
              <a:t>												&gt;</a:t>
            </a:r>
            <a:r>
              <a:rPr lang="en-GB" sz="2000" dirty="0" smtClean="0"/>
              <a:t>Q2 2017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													     ~Q4 2017+?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A note on timing 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09" y="2463164"/>
            <a:ext cx="7441353" cy="172920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439675" y="4729499"/>
            <a:ext cx="1189821" cy="1101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26" y="5210627"/>
            <a:ext cx="1518036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218586"/>
            <a:ext cx="8378326" cy="511508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What’s the real chance of the IGO being operational on this timescale?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Two areas of risk:  Negotiation time and ratification time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Believe in the timeline for now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What level of detail do IGO negotiators need to support the negotiation?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Not clear yet….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Financial aspects of IGO must imply being content with overall cost position and planning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 How much does return on investment (and specifically procurement situation) impact on IGO implementation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What does it mean for when and how the procurement process starts?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Discussion with consortia on Wednesday:  need to understand positions and possible issues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(Some of) the questions…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307169"/>
            <a:ext cx="8378326" cy="510335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Internal processes for the new organisation being developed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Numerous detailed issues on the table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Resourcing transition – personnel and structures in the Office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Transition into whatever overall structure in place for construction (relationship to national entities </a:t>
            </a:r>
            <a:r>
              <a:rPr lang="en-GB" dirty="0" err="1" smtClean="0">
                <a:solidFill>
                  <a:srgbClr val="0070C0"/>
                </a:solidFill>
              </a:rPr>
              <a:t>etc</a:t>
            </a:r>
            <a:r>
              <a:rPr lang="en-GB" dirty="0" smtClean="0">
                <a:solidFill>
                  <a:srgbClr val="0070C0"/>
                </a:solidFill>
              </a:rPr>
              <a:t>) needs study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What about a situation where some have completed the ‘ratification’ process and some not?  What’s the legal position?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Mechanics and detailed timing of the transition from pre-construction into construction?  See discussion on Wednesday….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3" y="521799"/>
            <a:ext cx="6621727" cy="619941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happens at the transition point?</a:t>
            </a:r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6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This is now moving….  Quickly.  Being driven hard by Italian negotiation leaders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Level of engagement from the governments is impressive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Most challenging work to be developed in the various working groups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Very compressed timeline to fit around plenary negotiations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Will have a better idea of how difficult it will be in coming weeks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Work with your national structures to help support the discussions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Governance summary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7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</a:rPr>
              <a:t>Procurement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390294"/>
            <a:ext cx="837832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Focus in last September report: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Key Document Set development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Observatory Agreement (now Convention)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Financial aspects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Procurement, access, IPR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Plus the associated engineering documentation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StratCom</a:t>
            </a:r>
            <a:r>
              <a:rPr lang="en-GB" dirty="0" smtClean="0">
                <a:solidFill>
                  <a:srgbClr val="002060"/>
                </a:solidFill>
              </a:rPr>
              <a:t> leading on the various policy areas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Led to March Board meeting and agreement to move into ‘formal negotiation’ phase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News since last time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5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88983"/>
            <a:ext cx="8378326" cy="512153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Work so far developed by </a:t>
            </a:r>
            <a:r>
              <a:rPr lang="en-GB" sz="2400" dirty="0" err="1" smtClean="0">
                <a:solidFill>
                  <a:srgbClr val="002060"/>
                </a:solidFill>
              </a:rPr>
              <a:t>StratCom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(reporting to Board)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Gradual evolution of work to fit with growing understanding of member positions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002060"/>
                </a:solidFill>
              </a:rPr>
              <a:t>Last September 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Focus on accommodating cash and in-kind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Struggling with process and timing</a:t>
            </a:r>
            <a:endParaRPr lang="en-GB" sz="2000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Since then: 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Board input and discussion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Procurement workshop and </a:t>
            </a:r>
            <a:r>
              <a:rPr lang="en-GB" sz="2000" dirty="0" err="1" smtClean="0">
                <a:solidFill>
                  <a:srgbClr val="0070C0"/>
                </a:solidFill>
              </a:rPr>
              <a:t>StratCom</a:t>
            </a:r>
            <a:r>
              <a:rPr lang="en-GB" sz="2000" dirty="0" smtClean="0">
                <a:solidFill>
                  <a:srgbClr val="0070C0"/>
                </a:solidFill>
              </a:rPr>
              <a:t> group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Board March 2015: Focus on principles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Alignment with IGO process – need ‘policy</a:t>
            </a:r>
            <a:r>
              <a:rPr lang="en-GB" sz="2000" dirty="0" smtClean="0"/>
              <a:t>’</a:t>
            </a:r>
          </a:p>
          <a:p>
            <a:pPr lvl="1"/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Developing a procurement policy</a:t>
            </a:r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99" y="2231917"/>
            <a:ext cx="2897950" cy="38808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007895" y="3212432"/>
            <a:ext cx="2830604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13834" y="916966"/>
          <a:ext cx="8160362" cy="5493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3" imgW="10144057" imgH="6829425" progId="Visio.Drawing.15">
                  <p:embed/>
                </p:oleObj>
              </mc:Choice>
              <mc:Fallback>
                <p:oleObj name="Visio" r:id="rId3" imgW="10144057" imgH="682942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834" y="916966"/>
                        <a:ext cx="8160362" cy="5493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1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60964" y="981969"/>
            <a:ext cx="8378326" cy="452596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Long-lived policy to support Convention and drive day-to-day procurement rules</a:t>
            </a:r>
          </a:p>
          <a:p>
            <a:r>
              <a:rPr lang="en-GB" sz="2400" dirty="0">
                <a:solidFill>
                  <a:srgbClr val="002060"/>
                </a:solidFill>
              </a:rPr>
              <a:t>S</a:t>
            </a:r>
            <a:r>
              <a:rPr lang="en-GB" sz="2400" dirty="0" smtClean="0">
                <a:solidFill>
                  <a:srgbClr val="002060"/>
                </a:solidFill>
              </a:rPr>
              <a:t>horter-term thinking and process for SKA1 planning, before enacting procurement for construction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60964" y="376370"/>
            <a:ext cx="6276872" cy="619941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829636"/>
              </p:ext>
            </p:extLst>
          </p:nvPr>
        </p:nvGraphicFramePr>
        <p:xfrm>
          <a:off x="1335505" y="2681992"/>
          <a:ext cx="6677525" cy="410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Visio" r:id="rId3" imgW="7124700" imgH="4371975" progId="Visio.Drawing.15">
                  <p:embed/>
                </p:oleObj>
              </mc:Choice>
              <mc:Fallback>
                <p:oleObj name="Visio" r:id="rId3" imgW="7124700" imgH="4371975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505" y="2681992"/>
                        <a:ext cx="6677525" cy="4102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23" y="1246909"/>
            <a:ext cx="8378326" cy="516360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ontributions </a:t>
            </a:r>
            <a:r>
              <a:rPr lang="en-US" dirty="0">
                <a:solidFill>
                  <a:srgbClr val="002060"/>
                </a:solidFill>
              </a:rPr>
              <a:t>to SKA in the construction phase are likely to be a mix of cash and in-kind offers from </a:t>
            </a:r>
            <a:r>
              <a:rPr lang="en-US" dirty="0" smtClean="0">
                <a:solidFill>
                  <a:srgbClr val="002060"/>
                </a:solidFill>
              </a:rPr>
              <a:t>Members: </a:t>
            </a:r>
            <a:r>
              <a:rPr lang="en-US" u="sng" dirty="0" smtClean="0">
                <a:solidFill>
                  <a:srgbClr val="002060"/>
                </a:solidFill>
              </a:rPr>
              <a:t>demonstrable ‘return’ has to be there</a:t>
            </a:r>
            <a:endParaRPr lang="en-GB" u="sng" dirty="0">
              <a:solidFill>
                <a:srgbClr val="002060"/>
              </a:solidFill>
            </a:endParaRPr>
          </a:p>
          <a:p>
            <a:pPr lvl="0"/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There </a:t>
            </a:r>
            <a:r>
              <a:rPr lang="en-US" dirty="0">
                <a:solidFill>
                  <a:srgbClr val="002060"/>
                </a:solidFill>
              </a:rPr>
              <a:t>will be some minimum cash contribution necessary, at a level to be determined by the </a:t>
            </a:r>
            <a:r>
              <a:rPr lang="en-US" dirty="0" smtClean="0">
                <a:solidFill>
                  <a:srgbClr val="002060"/>
                </a:solidFill>
              </a:rPr>
              <a:t>SKAO;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required </a:t>
            </a:r>
            <a:r>
              <a:rPr lang="en-US" dirty="0">
                <a:solidFill>
                  <a:srgbClr val="0070C0"/>
                </a:solidFill>
              </a:rPr>
              <a:t>to enable the continued operation of the central SKAO </a:t>
            </a:r>
            <a:r>
              <a:rPr lang="en-US" dirty="0" smtClean="0">
                <a:solidFill>
                  <a:srgbClr val="0070C0"/>
                </a:solidFill>
              </a:rPr>
              <a:t>activities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also </a:t>
            </a:r>
            <a:r>
              <a:rPr lang="en-US" dirty="0">
                <a:solidFill>
                  <a:srgbClr val="0070C0"/>
                </a:solidFill>
              </a:rPr>
              <a:t>to deliver various work package areas that are most appropriately centrally procured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A Member can provide remaining share: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As cash to central fund or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As in-kind contributions managed and resourced by the Members (within framework of central oversight)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Responsibility </a:t>
            </a:r>
            <a:r>
              <a:rPr lang="en-US" dirty="0">
                <a:solidFill>
                  <a:srgbClr val="002060"/>
                </a:solidFill>
              </a:rPr>
              <a:t>for risk apportionment and management of contingency will be an important consideration;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Some </a:t>
            </a:r>
            <a:r>
              <a:rPr lang="en-US" dirty="0">
                <a:solidFill>
                  <a:srgbClr val="002060"/>
                </a:solidFill>
              </a:rPr>
              <a:t>form of pre-qualification and supply chain quality assessment will be necessary as part of the process, </a:t>
            </a:r>
          </a:p>
          <a:p>
            <a:pPr lvl="0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GB" sz="2800" dirty="0" smtClean="0"/>
              <a:t>Contributing to SKA: principles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803" y="1297341"/>
            <a:ext cx="3478477" cy="438648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Developing a ‘policy’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1745" y="1297341"/>
            <a:ext cx="47513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Based on Board-principles, </a:t>
            </a:r>
            <a:r>
              <a:rPr lang="en-GB" dirty="0" err="1" smtClean="0">
                <a:solidFill>
                  <a:srgbClr val="002060"/>
                </a:solidFill>
              </a:rPr>
              <a:t>StratCom</a:t>
            </a:r>
            <a:r>
              <a:rPr lang="en-GB" dirty="0" smtClean="0">
                <a:solidFill>
                  <a:srgbClr val="002060"/>
                </a:solidFill>
              </a:rPr>
              <a:t> group has worked on a policy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Discussion at Board next week, and work developed by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Assigns </a:t>
            </a:r>
            <a:r>
              <a:rPr lang="en-GB" dirty="0" smtClean="0">
                <a:solidFill>
                  <a:srgbClr val="002060"/>
                </a:solidFill>
              </a:rPr>
              <a:t>responsibility for specification setting and who has responsibility for </a:t>
            </a:r>
            <a:r>
              <a:rPr lang="en-GB" dirty="0" smtClean="0">
                <a:solidFill>
                  <a:srgbClr val="002060"/>
                </a:solidFill>
              </a:rPr>
              <a:t>procurement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Central contracting from SKAO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In-kind from the responsible body</a:t>
            </a: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Describes difference between cash and in-kind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Introduces the concept of a Procurement Plan how it is arrived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Introduces the principle that eventual procurement can take various forms: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Open procurement through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Directed/restricted advertisement of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8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144785"/>
            <a:ext cx="8378326" cy="54062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Discussion ongoing about short-term process to support IGO negotiation process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Work towards first vision Cost Book underway at </a:t>
            </a:r>
            <a:r>
              <a:rPr lang="en-GB" dirty="0" smtClean="0">
                <a:solidFill>
                  <a:srgbClr val="002060"/>
                </a:solidFill>
              </a:rPr>
              <a:t>present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Cost Book principles 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D</a:t>
            </a:r>
            <a:r>
              <a:rPr lang="en-GB" dirty="0" smtClean="0">
                <a:solidFill>
                  <a:srgbClr val="0070C0"/>
                </a:solidFill>
              </a:rPr>
              <a:t>eveloped ‘intelligently’ with appropriate granularity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Needs to have appropriate value attached to activities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Pre-defines preferred approach</a:t>
            </a:r>
          </a:p>
          <a:p>
            <a:endParaRPr lang="en-GB" dirty="0" smtClean="0"/>
          </a:p>
          <a:p>
            <a:r>
              <a:rPr lang="en-GB" dirty="0" err="1" smtClean="0">
                <a:solidFill>
                  <a:srgbClr val="002060"/>
                </a:solidFill>
              </a:rPr>
              <a:t>EoI</a:t>
            </a:r>
            <a:r>
              <a:rPr lang="en-GB" dirty="0" smtClean="0">
                <a:solidFill>
                  <a:srgbClr val="002060"/>
                </a:solidFill>
              </a:rPr>
              <a:t> step not a tender process, but critical in matching aspiration and capability by a member with requirements of project</a:t>
            </a:r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If used, such a process a first step in developing a final SKA1 procurement plan for implementation – timing issue present</a:t>
            </a:r>
          </a:p>
          <a:p>
            <a:r>
              <a:rPr lang="en-GB" b="1" u="sng" dirty="0" smtClean="0">
                <a:solidFill>
                  <a:srgbClr val="002060"/>
                </a:solidFill>
              </a:rPr>
              <a:t>More discussion on details in procurement session Wednesday afternoon</a:t>
            </a:r>
            <a:endParaRPr lang="en-GB" b="1" u="sng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Near term planning steps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8" y="1141740"/>
            <a:ext cx="8800699" cy="10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141739"/>
            <a:ext cx="8378326" cy="526877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IGO negotiation process now underway – successful first meeting mid October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Core Convention negotiation now started – good progress already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Working groups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Several (Member government) working groups established to progress discussions and draft documents 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Of particular interest (and concern?)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Ability to complete Convention discussions in timely manner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Complexity of financial/funding discussions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Completion and expert/community testing of procurement policy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Detailed discussions on procurement with consortia on Wednesday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Critical few months ahead to make progress to match engineering timeline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Procurement work continuing – handover from </a:t>
            </a:r>
            <a:r>
              <a:rPr lang="en-GB" sz="2400" dirty="0" err="1" smtClean="0">
                <a:solidFill>
                  <a:srgbClr val="002060"/>
                </a:solidFill>
              </a:rPr>
              <a:t>StratCom</a:t>
            </a:r>
            <a:r>
              <a:rPr lang="en-GB" sz="2400" dirty="0" smtClean="0">
                <a:solidFill>
                  <a:srgbClr val="002060"/>
                </a:solidFill>
              </a:rPr>
              <a:t> to IGO working group to lead discussions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Moving to develop principles into practical implementation – testing more with community 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Summary</a:t>
            </a:r>
            <a:endParaRPr lang="en-GB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4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Overall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68701" y="1141741"/>
          <a:ext cx="8888012" cy="529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8877336" imgH="5288413" progId="Word.Document.12">
                  <p:embed/>
                </p:oleObj>
              </mc:Choice>
              <mc:Fallback>
                <p:oleObj name="Document" r:id="rId3" imgW="8877336" imgH="5288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1" y="1141741"/>
                        <a:ext cx="8888012" cy="529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127664" y="5195455"/>
            <a:ext cx="5829049" cy="124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964" y="1141740"/>
            <a:ext cx="8378326" cy="45259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Evolution planned to an SKA IGO: a structure like ESO/ESA/ITER/EMBL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Rationale</a:t>
            </a:r>
            <a:r>
              <a:rPr lang="en-GB" sz="28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Government commitment:  Long-term </a:t>
            </a:r>
            <a:r>
              <a:rPr lang="en-GB" sz="2000" dirty="0" smtClean="0">
                <a:solidFill>
                  <a:srgbClr val="0070C0"/>
                </a:solidFill>
              </a:rPr>
              <a:t>political </a:t>
            </a:r>
            <a:r>
              <a:rPr lang="en-GB" sz="2000" dirty="0">
                <a:solidFill>
                  <a:srgbClr val="0070C0"/>
                </a:solidFill>
              </a:rPr>
              <a:t>stability, funding stability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Availability of </a:t>
            </a:r>
            <a:r>
              <a:rPr lang="en-GB" sz="2000" dirty="0" smtClean="0">
                <a:solidFill>
                  <a:srgbClr val="0070C0"/>
                </a:solidFill>
              </a:rPr>
              <a:t>‘supporting processes’ </a:t>
            </a:r>
            <a:r>
              <a:rPr lang="en-GB" sz="2000" dirty="0">
                <a:solidFill>
                  <a:srgbClr val="0070C0"/>
                </a:solidFill>
              </a:rPr>
              <a:t>through Privileges and Immunities from members</a:t>
            </a: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‘Freedom to operate’, specifically through procurement </a:t>
            </a:r>
            <a:r>
              <a:rPr lang="en-GB" sz="2000" dirty="0" smtClean="0">
                <a:solidFill>
                  <a:srgbClr val="0070C0"/>
                </a:solidFill>
              </a:rPr>
              <a:t>process, employment rules and so on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6623730" cy="619941"/>
          </a:xfrm>
        </p:spPr>
        <p:txBody>
          <a:bodyPr/>
          <a:lstStyle/>
          <a:p>
            <a:r>
              <a:rPr lang="en-GB" sz="2800" dirty="0" smtClean="0"/>
              <a:t>Governance/organisational structure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2" y="4323666"/>
            <a:ext cx="7867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614" y="1141740"/>
            <a:ext cx="8378326" cy="4916160"/>
          </a:xfrm>
        </p:spPr>
        <p:txBody>
          <a:bodyPr>
            <a:normAutofit/>
          </a:bodyPr>
          <a:lstStyle/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Letter of Intent signed by: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AUS, RSA, UK, CN, NL, NZ, IT</a:t>
            </a:r>
          </a:p>
          <a:p>
            <a:pPr lvl="1"/>
            <a:r>
              <a:rPr lang="en-GB" sz="2000" dirty="0" smtClean="0">
                <a:solidFill>
                  <a:srgbClr val="0070C0"/>
                </a:solidFill>
              </a:rPr>
              <a:t>India new status, good progress in SE</a:t>
            </a:r>
            <a:endParaRPr lang="en-GB" sz="2000" dirty="0">
              <a:solidFill>
                <a:srgbClr val="002060"/>
              </a:solidFill>
            </a:endParaRPr>
          </a:p>
          <a:p>
            <a:pPr marL="400050"/>
            <a:r>
              <a:rPr lang="en-GB" sz="2000" dirty="0" smtClean="0">
                <a:solidFill>
                  <a:srgbClr val="002060"/>
                </a:solidFill>
              </a:rPr>
              <a:t>Negotiation process initiated in mid 2015</a:t>
            </a:r>
          </a:p>
          <a:p>
            <a:pPr marL="400050"/>
            <a:r>
              <a:rPr lang="en-GB" sz="2000" dirty="0" smtClean="0">
                <a:solidFill>
                  <a:srgbClr val="002060"/>
                </a:solidFill>
              </a:rPr>
              <a:t>Preparatory meeting, Brussels June 2015</a:t>
            </a:r>
          </a:p>
          <a:p>
            <a:pPr marL="800100" lvl="1"/>
            <a:r>
              <a:rPr lang="en-GB" sz="2000" dirty="0" smtClean="0">
                <a:solidFill>
                  <a:srgbClr val="0070C0"/>
                </a:solidFill>
              </a:rPr>
              <a:t>LOI signatories and observers present</a:t>
            </a:r>
          </a:p>
          <a:p>
            <a:pPr marL="800100" lvl="1"/>
            <a:r>
              <a:rPr lang="en-GB" sz="2000" dirty="0" smtClean="0">
                <a:solidFill>
                  <a:srgbClr val="0070C0"/>
                </a:solidFill>
              </a:rPr>
              <a:t>Preparatory discussions</a:t>
            </a:r>
          </a:p>
          <a:p>
            <a:pPr lvl="1"/>
            <a:endParaRPr lang="en-GB" sz="2000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521799"/>
            <a:ext cx="6623730" cy="619941"/>
          </a:xfrm>
        </p:spPr>
        <p:txBody>
          <a:bodyPr/>
          <a:lstStyle/>
          <a:p>
            <a:r>
              <a:rPr lang="en-GB" sz="2400" dirty="0" smtClean="0"/>
              <a:t>Progress during 2015…..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6" y="1246313"/>
            <a:ext cx="7231963" cy="1464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729905">
            <a:off x="436115" y="2205453"/>
            <a:ext cx="1438275" cy="646331"/>
          </a:xfrm>
          <a:prstGeom prst="rect">
            <a:avLst/>
          </a:prstGeom>
          <a:solidFill>
            <a:srgbClr val="FFC000">
              <a:alpha val="69000"/>
            </a:srgb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Several signed LOIs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46672">
            <a:off x="894649" y="1172441"/>
            <a:ext cx="2086381" cy="584775"/>
          </a:xfrm>
          <a:prstGeom prst="rect">
            <a:avLst/>
          </a:prstGeom>
          <a:solidFill>
            <a:srgbClr val="FFC000">
              <a:alpha val="62000"/>
            </a:srgb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Board agreed OK to proceed: March 2015</a:t>
            </a:r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55" y="2742255"/>
            <a:ext cx="2957885" cy="387762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07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446" y="1073630"/>
            <a:ext cx="8783036" cy="5627896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Presidency:  Italy (Ministry level, with INAF support) to chair and coordinate negotiation process, advised by international law expert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3 plenary meetings: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14-16 October 2015 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Jan 2016, then April 2016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Participation </a:t>
            </a:r>
            <a:r>
              <a:rPr lang="en-GB" dirty="0">
                <a:solidFill>
                  <a:srgbClr val="002060"/>
                </a:solidFill>
              </a:rPr>
              <a:t>from all current SKAO members: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Majority as ‘negotiating parties</a:t>
            </a:r>
            <a:r>
              <a:rPr lang="en-GB" dirty="0" smtClean="0">
                <a:solidFill>
                  <a:srgbClr val="0070C0"/>
                </a:solidFill>
              </a:rPr>
              <a:t>’ – triggered by mandate being provided by a Member’s government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>
                <a:solidFill>
                  <a:srgbClr val="0070C0"/>
                </a:solidFill>
              </a:rPr>
              <a:t>‘Observer’ status </a:t>
            </a:r>
            <a:r>
              <a:rPr lang="en-GB" dirty="0" smtClean="0">
                <a:solidFill>
                  <a:srgbClr val="0070C0"/>
                </a:solidFill>
              </a:rPr>
              <a:t>for those without that mandate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Aim of discussions: prepare the governance for the SKA, prepare the supporting structures and understanding: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Negotiation of core texts of agreements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Negotiation on supporting concepts that input to agreements or supporting policies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Process continues until agreement reached on texts:  ‘signing event’ at end before process moves to ratification</a:t>
            </a:r>
          </a:p>
          <a:p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0964" y="417889"/>
            <a:ext cx="6276872" cy="619941"/>
          </a:xfrm>
        </p:spPr>
        <p:txBody>
          <a:bodyPr/>
          <a:lstStyle/>
          <a:p>
            <a:r>
              <a:rPr lang="en-GB" sz="2800" dirty="0" smtClean="0"/>
              <a:t>IGO discussions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7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3056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15" y="4258134"/>
            <a:ext cx="475274" cy="32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39" y="4346164"/>
            <a:ext cx="516801" cy="355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20" y="4187654"/>
            <a:ext cx="477354" cy="32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54" y="4155806"/>
            <a:ext cx="428726" cy="29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48" y="2586232"/>
            <a:ext cx="431691" cy="296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92" y="2713527"/>
            <a:ext cx="384437" cy="264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72" y="3854238"/>
            <a:ext cx="466831" cy="32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7" y="2647070"/>
            <a:ext cx="486090" cy="334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4" y="2613364"/>
            <a:ext cx="420908" cy="289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96" y="4022745"/>
            <a:ext cx="387086" cy="266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3" y="2444022"/>
            <a:ext cx="409138" cy="281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8" y="4572986"/>
            <a:ext cx="505702" cy="347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82" y="4421510"/>
            <a:ext cx="489681" cy="3366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18" y="2674852"/>
            <a:ext cx="351193" cy="241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1" y="2641342"/>
            <a:ext cx="405066" cy="2784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36" y="2441984"/>
            <a:ext cx="376424" cy="2587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39" y="4210296"/>
            <a:ext cx="444421" cy="305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1" y="2588762"/>
            <a:ext cx="444811" cy="305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3" y="4242718"/>
            <a:ext cx="406663" cy="2795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06" y="2596931"/>
            <a:ext cx="361813" cy="2487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23" y="4155806"/>
            <a:ext cx="484504" cy="333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0157" y="4133910"/>
            <a:ext cx="448582" cy="3166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4650" y="2641342"/>
            <a:ext cx="383320" cy="2646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0464" y="2560179"/>
            <a:ext cx="355048" cy="2485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79630" y="2697601"/>
            <a:ext cx="332606" cy="230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1" y="4155806"/>
            <a:ext cx="562047" cy="3600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7305" y="2883019"/>
            <a:ext cx="249958" cy="1585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3341" y="3684144"/>
            <a:ext cx="440305" cy="2792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91395" y="4130964"/>
            <a:ext cx="188235" cy="1193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6600" y="3700048"/>
            <a:ext cx="443748" cy="2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KA_PowerPoint Template Update 150dpi">
  <a:themeElements>
    <a:clrScheme name="SKA theme">
      <a:dk1>
        <a:sysClr val="windowText" lastClr="000000"/>
      </a:dk1>
      <a:lt1>
        <a:sysClr val="window" lastClr="FFFFFF"/>
      </a:lt1>
      <a:dk2>
        <a:srgbClr val="0068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73672</TotalTime>
  <Words>1563</Words>
  <Application>Microsoft Office PowerPoint</Application>
  <PresentationFormat>On-screen Show (4:3)</PresentationFormat>
  <Paragraphs>234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Office Theme</vt:lpstr>
      <vt:lpstr>Custom Design</vt:lpstr>
      <vt:lpstr>1_Custom Design</vt:lpstr>
      <vt:lpstr>2_Custom Design</vt:lpstr>
      <vt:lpstr>3_Custom Design</vt:lpstr>
      <vt:lpstr>SKA_PowerPoint Template Update 150dpi</vt:lpstr>
      <vt:lpstr>Visio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Carbon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Monaghan</dc:creator>
  <cp:lastModifiedBy>Berry, Simon</cp:lastModifiedBy>
  <cp:revision>642</cp:revision>
  <cp:lastPrinted>2015-03-16T07:48:13Z</cp:lastPrinted>
  <dcterms:created xsi:type="dcterms:W3CDTF">2013-06-03T18:53:38Z</dcterms:created>
  <dcterms:modified xsi:type="dcterms:W3CDTF">2015-11-09T18:45:44Z</dcterms:modified>
</cp:coreProperties>
</file>