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418" r:id="rId3"/>
    <p:sldId id="419" r:id="rId4"/>
    <p:sldId id="397" r:id="rId5"/>
    <p:sldId id="420" r:id="rId6"/>
    <p:sldId id="421" r:id="rId7"/>
    <p:sldId id="3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4FE93480-720F-498B-A1B3-5587C195D9AC}">
          <p14:sldIdLst>
            <p14:sldId id="261"/>
            <p14:sldId id="418"/>
            <p14:sldId id="419"/>
            <p14:sldId id="397"/>
            <p14:sldId id="420"/>
            <p14:sldId id="421"/>
            <p14:sldId id="39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3C0ED"/>
    <a:srgbClr val="003366"/>
    <a:srgbClr val="0066CC"/>
    <a:srgbClr val="003399"/>
    <a:srgbClr val="8AD6E8"/>
    <a:srgbClr val="93C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5652" autoAdjust="0"/>
  </p:normalViewPr>
  <p:slideViewPr>
    <p:cSldViewPr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158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FD62-88C6-4B88-8853-864391761775}" type="datetimeFigureOut">
              <a:rPr lang="en-AU" smtClean="0"/>
              <a:t>10/02/2016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05617-911A-481F-9710-334CC4F96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470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C5C6D-E02B-4B13-BAC9-3C15B8D69D22}" type="datetimeFigureOut">
              <a:rPr lang="en-US" smtClean="0"/>
              <a:t>10-Feb-16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D68BD-9D63-4628-B68A-08C6AEA0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7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68BD-9D63-4628-B68A-08C6AEA037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6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743201"/>
            <a:ext cx="10464800" cy="1470025"/>
          </a:xfrm>
        </p:spPr>
        <p:txBody>
          <a:bodyPr anchor="t"/>
          <a:lstStyle>
            <a:lvl1pPr algn="l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TANGO Use Case:</a:t>
            </a:r>
            <a:br>
              <a:rPr lang="en-US" dirty="0" smtClean="0"/>
            </a:br>
            <a:r>
              <a:rPr lang="en-US" dirty="0" smtClean="0"/>
              <a:t>CSP LMC Hierarchy of Devices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057400"/>
            <a:ext cx="10464800" cy="762000"/>
          </a:xfrm>
        </p:spPr>
        <p:txBody>
          <a:bodyPr>
            <a:normAutofit/>
          </a:bodyPr>
          <a:lstStyle>
            <a:lvl1pPr marL="0" indent="0" algn="l">
              <a:buNone/>
              <a:defRPr sz="2800" b="1" baseline="0">
                <a:solidFill>
                  <a:srgbClr val="0070C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SKA LMC Harmonization Workshop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 userDrawn="1">
            <p:ph sz="quarter" idx="12" hasCustomPrompt="1"/>
          </p:nvPr>
        </p:nvSpPr>
        <p:spPr>
          <a:xfrm>
            <a:off x="914400" y="4343400"/>
            <a:ext cx="10464800" cy="457200"/>
          </a:xfrm>
        </p:spPr>
        <p:txBody>
          <a:bodyPr>
            <a:normAutofit/>
          </a:bodyPr>
          <a:lstStyle>
            <a:lvl1pPr>
              <a:defRPr sz="2000" b="1" baseline="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Sonja Vrcic,  NRC Canada </a:t>
            </a:r>
          </a:p>
          <a:p>
            <a:endParaRPr lang="en-US" dirty="0"/>
          </a:p>
        </p:txBody>
      </p:sp>
      <p:sp>
        <p:nvSpPr>
          <p:cNvPr id="16" name="Content Placeholder 4"/>
          <p:cNvSpPr>
            <a:spLocks noGrp="1"/>
          </p:cNvSpPr>
          <p:nvPr userDrawn="1">
            <p:ph sz="quarter" idx="13" hasCustomPrompt="1"/>
          </p:nvPr>
        </p:nvSpPr>
        <p:spPr>
          <a:xfrm>
            <a:off x="914400" y="4800600"/>
            <a:ext cx="10464800" cy="762000"/>
          </a:xfrm>
        </p:spPr>
        <p:txBody>
          <a:bodyPr>
            <a:normAutofit/>
          </a:bodyPr>
          <a:lstStyle>
            <a:lvl1pPr>
              <a:defRPr sz="1600" b="1" baseline="0">
                <a:solidFill>
                  <a:srgbClr val="0066CC"/>
                </a:solidFill>
              </a:defRPr>
            </a:lvl1pPr>
          </a:lstStyle>
          <a:p>
            <a:r>
              <a:rPr lang="en-US" dirty="0" smtClean="0"/>
              <a:t>16-18 February, 2016</a:t>
            </a:r>
          </a:p>
          <a:p>
            <a:r>
              <a:rPr lang="en-US" dirty="0" smtClean="0"/>
              <a:t>Trieste, Italy </a:t>
            </a:r>
            <a:endParaRPr lang="en-US" dirty="0"/>
          </a:p>
        </p:txBody>
      </p:sp>
      <p:pic>
        <p:nvPicPr>
          <p:cNvPr id="17" name="Picture 16" descr="SKAO_CSP_logo_2013-10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20272" y="313516"/>
            <a:ext cx="3911600" cy="1536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 wt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4800" y="1600200"/>
            <a:ext cx="115824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4800" y="1600200"/>
            <a:ext cx="57912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1600200"/>
            <a:ext cx="5791200" cy="46482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895600"/>
            <a:ext cx="10363200" cy="76200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733799"/>
            <a:ext cx="10363200" cy="762000"/>
          </a:xfrm>
        </p:spPr>
        <p:txBody>
          <a:bodyPr>
            <a:normAutofit/>
          </a:bodyPr>
          <a:lstStyle>
            <a:lvl1pPr marL="0" indent="0" algn="l">
              <a:buNone/>
              <a:defRPr sz="2800" b="1" baseline="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22" name="Picture 21" descr="SKAO_CSP_logo_2013-10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64698" y="381000"/>
            <a:ext cx="4462604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1158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11582400" cy="464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" y="6366303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SKA</a:t>
            </a:r>
            <a:r>
              <a:rPr lang="en-US" sz="14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TANGO Workshop,  Use Case:  CSP LMC Hierarchy Of Devices </a:t>
            </a:r>
            <a:endParaRPr lang="en-U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SKAO_CSP_logo_2013-10-01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10363200" y="6171418"/>
            <a:ext cx="1608629" cy="63175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8991600" y="6469677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720F85A-51B4-404D-A0E3-53113AEDA9BE}" type="slidenum">
              <a:rPr lang="en-US" sz="1200" i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sz="1200" i="0" dirty="0">
              <a:solidFill>
                <a:srgbClr val="0066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8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Arial Black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31775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61963" indent="-230188" algn="l" defTabSz="914400" rtl="0" eaLnBrk="1" latinLnBrk="0" hangingPunct="1">
        <a:spcBef>
          <a:spcPct val="20000"/>
        </a:spcBef>
        <a:buFont typeface="Arial" pitchFamily="34" charset="0"/>
        <a:buChar char="-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84213" indent="-223838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14400" indent="-2301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057399"/>
            <a:ext cx="7848600" cy="167640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dirty="0" smtClean="0"/>
              <a:t>Central Signal </a:t>
            </a:r>
            <a:r>
              <a:rPr lang="en-US" sz="3200" dirty="0" smtClean="0"/>
              <a:t>Processor </a:t>
            </a:r>
          </a:p>
          <a:p>
            <a:pPr algn="ctr"/>
            <a:r>
              <a:rPr lang="en-US" sz="3200" dirty="0" smtClean="0"/>
              <a:t>Local </a:t>
            </a:r>
            <a:r>
              <a:rPr lang="en-US" sz="3200" dirty="0" smtClean="0"/>
              <a:t>Monitor and </a:t>
            </a:r>
            <a:r>
              <a:rPr lang="en-US" sz="3200" dirty="0" smtClean="0"/>
              <a:t>Control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TANGO Use Case: Hierarchical Approach 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286000" y="3886200"/>
            <a:ext cx="7848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Sonja </a:t>
            </a:r>
            <a:r>
              <a:rPr lang="en-US" dirty="0" smtClean="0"/>
              <a:t>Vrcic, NRC-Herzberg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082516" y="4648200"/>
            <a:ext cx="7848600" cy="10668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SKA </a:t>
            </a:r>
            <a:r>
              <a:rPr lang="en-US" sz="1800" dirty="0" smtClean="0"/>
              <a:t>LMC Harmonization Workshop</a:t>
            </a:r>
            <a:endParaRPr lang="en-US" sz="1800" dirty="0" smtClean="0"/>
          </a:p>
          <a:p>
            <a:pPr algn="ctr"/>
            <a:r>
              <a:rPr lang="en-US" dirty="0" smtClean="0"/>
              <a:t>16-18 February, 2016 </a:t>
            </a:r>
            <a:endParaRPr lang="en-US" dirty="0" smtClean="0"/>
          </a:p>
          <a:p>
            <a:pPr algn="ctr"/>
            <a:r>
              <a:rPr lang="en-US" dirty="0" smtClean="0"/>
              <a:t>Trieste, Italy </a:t>
            </a:r>
            <a:endParaRPr lang="en-US" dirty="0"/>
          </a:p>
        </p:txBody>
      </p:sp>
      <p:pic>
        <p:nvPicPr>
          <p:cNvPr id="10" name="Picture 9" descr="nrc-badge2010-e-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31116" y="5410200"/>
            <a:ext cx="1853916" cy="1151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Each of the </a:t>
            </a:r>
            <a:r>
              <a:rPr lang="en-US" sz="2400" b="0" dirty="0" smtClean="0"/>
              <a:t>SKA Elements is </a:t>
            </a:r>
            <a:r>
              <a:rPr lang="en-US" sz="2400" b="0" dirty="0"/>
              <a:t>a complex, functionality rich sub-system, and each has been sub-divided in sub-elements which themselves are complex systems and consist of many components.  </a:t>
            </a:r>
            <a:endParaRPr lang="en-US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Each </a:t>
            </a:r>
            <a:r>
              <a:rPr lang="en-US" sz="2400" b="0" dirty="0"/>
              <a:t>Element is responsible for monitoring and control of its components.  </a:t>
            </a:r>
            <a:endParaRPr lang="en-US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This </a:t>
            </a:r>
            <a:r>
              <a:rPr lang="en-US" sz="2400" b="0" dirty="0"/>
              <a:t>use case uses CSP as an example of a hierarchical architecture.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 Sub-elements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0" y="533400"/>
            <a:ext cx="5105400" cy="5334000"/>
          </a:xfrm>
        </p:spPr>
        <p:txBody>
          <a:bodyPr>
            <a:normAutofit fontScale="92500"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0" dirty="0"/>
              <a:t>S</a:t>
            </a:r>
            <a:r>
              <a:rPr lang="en-US" sz="2200" b="0" dirty="0" smtClean="0"/>
              <a:t>ignal </a:t>
            </a:r>
            <a:r>
              <a:rPr lang="en-US" sz="2200" b="0" dirty="0"/>
              <a:t>processing sub-elements (CBF, PSS and PST) receive configuration and commands from </a:t>
            </a:r>
            <a:r>
              <a:rPr lang="en-US" sz="2200" b="0" dirty="0" smtClean="0"/>
              <a:t>LMC.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200" b="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0" dirty="0"/>
              <a:t>I</a:t>
            </a:r>
            <a:r>
              <a:rPr lang="en-US" sz="2200" b="0" dirty="0" smtClean="0"/>
              <a:t>n </a:t>
            </a:r>
            <a:r>
              <a:rPr lang="en-US" sz="2200" b="0" dirty="0"/>
              <a:t>most cases originator of configuration and commands is TM, but data is received via </a:t>
            </a:r>
            <a:r>
              <a:rPr lang="en-US" sz="2200" b="0" dirty="0" smtClean="0"/>
              <a:t>LMC.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200" b="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0" dirty="0" smtClean="0"/>
              <a:t>CBF</a:t>
            </a:r>
            <a:r>
              <a:rPr lang="en-US" sz="2200" b="0" dirty="0"/>
              <a:t>, PSS and PST each have a single point of communication with LMC. </a:t>
            </a:r>
            <a:endParaRPr lang="en-US" sz="2200" b="0" dirty="0" smtClean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200" b="0" dirty="0"/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0" dirty="0"/>
              <a:t>From the point of view of monitor and control, CSP sub-elements </a:t>
            </a:r>
            <a:r>
              <a:rPr lang="en-US" sz="2200" b="0" dirty="0" smtClean="0"/>
              <a:t>CBF, PSS and PST are </a:t>
            </a:r>
            <a:r>
              <a:rPr lang="en-US" sz="2200" b="0" dirty="0"/>
              <a:t>‘loosely coupled’; they exchange very little information. 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122741"/>
              </p:ext>
            </p:extLst>
          </p:nvPr>
        </p:nvGraphicFramePr>
        <p:xfrm>
          <a:off x="206754" y="1112543"/>
          <a:ext cx="6727446" cy="4708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3" imgW="6733405" imgH="4703053" progId="Visio.Drawing.11">
                  <p:embed/>
                </p:oleObj>
              </mc:Choice>
              <mc:Fallback>
                <p:oleObj name="Visio" r:id="rId3" imgW="6733405" imgH="470305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54" y="1112543"/>
                        <a:ext cx="6727446" cy="47081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76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2" name="Straight Connector 361"/>
          <p:cNvCxnSpPr/>
          <p:nvPr/>
        </p:nvCxnSpPr>
        <p:spPr>
          <a:xfrm>
            <a:off x="5970052" y="1749110"/>
            <a:ext cx="0" cy="45721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3768" y="381000"/>
            <a:ext cx="2632721" cy="14041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4858776" cy="2869015"/>
          </a:xfrm>
        </p:spPr>
        <p:txBody>
          <a:bodyPr>
            <a:noAutofit/>
          </a:bodyPr>
          <a:lstStyle/>
          <a:p>
            <a:r>
              <a:rPr lang="en-CA" sz="1800" b="0" dirty="0" smtClean="0">
                <a:latin typeface="+mn-lt"/>
              </a:rPr>
              <a:t>Each CSP </a:t>
            </a:r>
            <a:r>
              <a:rPr lang="en-CA" sz="1800" b="0" dirty="0" smtClean="0">
                <a:latin typeface="+mn-lt"/>
              </a:rPr>
              <a:t>sub-element: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sz="1800" b="0" dirty="0" smtClean="0">
                <a:latin typeface="+mn-lt"/>
              </a:rPr>
              <a:t> implements </a:t>
            </a:r>
            <a:r>
              <a:rPr lang="en-CA" sz="1800" b="0" u="sng" dirty="0" smtClean="0">
                <a:latin typeface="+mn-lt"/>
              </a:rPr>
              <a:t>a </a:t>
            </a:r>
            <a:r>
              <a:rPr lang="en-CA" sz="1800" b="0" i="1" u="sng" dirty="0" smtClean="0">
                <a:latin typeface="+mn-lt"/>
              </a:rPr>
              <a:t>single interface </a:t>
            </a:r>
            <a:r>
              <a:rPr lang="en-CA" sz="1800" b="0" u="sng" dirty="0" smtClean="0">
                <a:latin typeface="+mn-lt"/>
              </a:rPr>
              <a:t>with </a:t>
            </a:r>
            <a:r>
              <a:rPr lang="en-CA" sz="1800" b="0" u="sng" dirty="0" smtClean="0">
                <a:latin typeface="+mn-lt"/>
              </a:rPr>
              <a:t>CSP_Mid.LMC</a:t>
            </a:r>
            <a:r>
              <a:rPr lang="en-CA" sz="1800" b="0" u="sng" dirty="0" smtClean="0">
                <a:latin typeface="+mn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sz="1800" b="0" dirty="0" smtClean="0">
                <a:latin typeface="+mn-lt"/>
              </a:rPr>
              <a:t>is </a:t>
            </a:r>
            <a:r>
              <a:rPr lang="en-CA" sz="1800" b="0" dirty="0" smtClean="0">
                <a:latin typeface="+mn-lt"/>
              </a:rPr>
              <a:t>responsible for internal monitor, control and </a:t>
            </a:r>
            <a:r>
              <a:rPr lang="en-CA" sz="1800" b="0" dirty="0" smtClean="0">
                <a:latin typeface="+mn-lt"/>
              </a:rPr>
              <a:t>co-ordination of its components.</a:t>
            </a:r>
            <a:endParaRPr lang="en-CA" sz="1800" b="0" dirty="0" smtClean="0">
              <a:latin typeface="+mn-lt"/>
            </a:endParaRPr>
          </a:p>
          <a:p>
            <a:r>
              <a:rPr lang="en-CA" sz="1800" b="0" dirty="0" smtClean="0">
                <a:latin typeface="+mn-lt"/>
              </a:rPr>
              <a:t>Each CSP sub-element </a:t>
            </a:r>
            <a:r>
              <a:rPr lang="en-CA" sz="1800" b="0" dirty="0" smtClean="0">
                <a:latin typeface="+mn-lt"/>
              </a:rPr>
              <a:t>must </a:t>
            </a:r>
            <a:r>
              <a:rPr lang="en-CA" sz="1800" b="0" dirty="0" smtClean="0">
                <a:latin typeface="+mn-lt"/>
              </a:rPr>
              <a:t>be able to: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sz="1800" b="0" dirty="0">
                <a:latin typeface="+mn-lt"/>
              </a:rPr>
              <a:t>T</a:t>
            </a:r>
            <a:r>
              <a:rPr lang="en-CA" sz="1800" b="0" dirty="0" smtClean="0">
                <a:latin typeface="+mn-lt"/>
              </a:rPr>
              <a:t>ranslate commands received from LMC into commands for </a:t>
            </a:r>
            <a:r>
              <a:rPr lang="en-CA" sz="1800" b="0" dirty="0" smtClean="0">
                <a:latin typeface="+mn-lt"/>
              </a:rPr>
              <a:t>its</a:t>
            </a:r>
            <a:r>
              <a:rPr lang="en-CA" sz="1800" b="0" dirty="0" smtClean="0">
                <a:latin typeface="+mn-lt"/>
              </a:rPr>
              <a:t> </a:t>
            </a:r>
            <a:r>
              <a:rPr lang="en-CA" sz="1800" b="0" dirty="0" smtClean="0">
                <a:latin typeface="+mn-lt"/>
              </a:rPr>
              <a:t>components.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sz="1800" b="0" dirty="0" smtClean="0">
                <a:latin typeface="+mn-lt"/>
              </a:rPr>
              <a:t>Co-ordinate operation of </a:t>
            </a:r>
            <a:r>
              <a:rPr lang="en-CA" sz="1800" b="0" dirty="0" smtClean="0">
                <a:latin typeface="+mn-lt"/>
              </a:rPr>
              <a:t> </a:t>
            </a:r>
            <a:r>
              <a:rPr lang="en-CA" sz="1800" b="0" dirty="0" smtClean="0">
                <a:latin typeface="+mn-lt"/>
              </a:rPr>
              <a:t>components.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sz="1800" b="0" dirty="0" smtClean="0">
                <a:latin typeface="+mn-lt"/>
              </a:rPr>
              <a:t>Report overall  </a:t>
            </a:r>
            <a:r>
              <a:rPr lang="en-CA" sz="1800" b="0" dirty="0" smtClean="0">
                <a:latin typeface="+mn-lt"/>
              </a:rPr>
              <a:t>sub-element</a:t>
            </a:r>
            <a:r>
              <a:rPr lang="en-CA" sz="1800" b="0" dirty="0" smtClean="0">
                <a:latin typeface="+mn-lt"/>
              </a:rPr>
              <a:t> </a:t>
            </a:r>
            <a:r>
              <a:rPr lang="en-CA" sz="1800" b="0" dirty="0" smtClean="0">
                <a:latin typeface="+mn-lt"/>
              </a:rPr>
              <a:t>status.</a:t>
            </a:r>
          </a:p>
          <a:p>
            <a:r>
              <a:rPr lang="en-CA" sz="1800" b="0" dirty="0" smtClean="0">
                <a:latin typeface="+mn-lt"/>
              </a:rPr>
              <a:t>And much more…</a:t>
            </a:r>
            <a:endParaRPr lang="en-CA" sz="1800" b="0" dirty="0">
              <a:latin typeface="+mn-lt"/>
            </a:endParaRPr>
          </a:p>
        </p:txBody>
      </p:sp>
      <p:grpSp>
        <p:nvGrpSpPr>
          <p:cNvPr id="239" name="Group 238"/>
          <p:cNvGrpSpPr/>
          <p:nvPr/>
        </p:nvGrpSpPr>
        <p:grpSpPr>
          <a:xfrm>
            <a:off x="152400" y="3874043"/>
            <a:ext cx="3401039" cy="2327672"/>
            <a:chOff x="370433" y="3562452"/>
            <a:chExt cx="3831948" cy="2507047"/>
          </a:xfrm>
        </p:grpSpPr>
        <p:grpSp>
          <p:nvGrpSpPr>
            <p:cNvPr id="53" name="Group 52"/>
            <p:cNvGrpSpPr/>
            <p:nvPr/>
          </p:nvGrpSpPr>
          <p:grpSpPr>
            <a:xfrm>
              <a:off x="370433" y="4437853"/>
              <a:ext cx="1164948" cy="1623389"/>
              <a:chOff x="838200" y="4777411"/>
              <a:chExt cx="1164948" cy="1623389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857664" y="55261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010064" y="56785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162464" y="58309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314864" y="59833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168261" y="55261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1320661" y="56785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1473061" y="58309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1625461" y="59833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7" name="Straight Connector 36"/>
              <p:cNvCxnSpPr>
                <a:stCxn id="29" idx="0"/>
              </p:cNvCxnSpPr>
              <p:nvPr/>
            </p:nvCxnSpPr>
            <p:spPr>
              <a:xfrm flipV="1">
                <a:off x="1225411" y="5406889"/>
                <a:ext cx="0" cy="11927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1398102" y="5285574"/>
                <a:ext cx="1" cy="415998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32" idx="0"/>
              </p:cNvCxnSpPr>
              <p:nvPr/>
            </p:nvCxnSpPr>
            <p:spPr>
              <a:xfrm flipV="1">
                <a:off x="1682611" y="5285574"/>
                <a:ext cx="0" cy="697787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1536422" y="5133174"/>
                <a:ext cx="0" cy="697787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ounded Rectangle 23"/>
              <p:cNvSpPr/>
              <p:nvPr/>
            </p:nvSpPr>
            <p:spPr>
              <a:xfrm>
                <a:off x="838200" y="4777411"/>
                <a:ext cx="1164948" cy="629478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200" b="1" dirty="0" smtClean="0"/>
                  <a:t>F-part </a:t>
                </a:r>
                <a:r>
                  <a:rPr lang="en-CA" sz="1200" b="1" dirty="0" smtClean="0"/>
                  <a:t>Server</a:t>
                </a:r>
                <a:endParaRPr lang="en-CA" sz="1200" b="1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692336" y="4425816"/>
              <a:ext cx="1164948" cy="1623389"/>
              <a:chOff x="838200" y="4777411"/>
              <a:chExt cx="1164948" cy="1623389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857664" y="55261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1010064" y="56785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1162464" y="58309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1314864" y="59833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1168261" y="55261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1320661" y="56785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1473061" y="58309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1625461" y="59833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63" name="Straight Connector 62"/>
              <p:cNvCxnSpPr>
                <a:stCxn id="59" idx="0"/>
              </p:cNvCxnSpPr>
              <p:nvPr/>
            </p:nvCxnSpPr>
            <p:spPr>
              <a:xfrm flipV="1">
                <a:off x="1225411" y="5406889"/>
                <a:ext cx="0" cy="11927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398102" y="5285574"/>
                <a:ext cx="1" cy="415998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2" idx="0"/>
              </p:cNvCxnSpPr>
              <p:nvPr/>
            </p:nvCxnSpPr>
            <p:spPr>
              <a:xfrm flipV="1">
                <a:off x="1682611" y="5285574"/>
                <a:ext cx="0" cy="697787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1536422" y="5133174"/>
                <a:ext cx="0" cy="697787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ounded Rectangle 66"/>
              <p:cNvSpPr/>
              <p:nvPr/>
            </p:nvSpPr>
            <p:spPr>
              <a:xfrm>
                <a:off x="838200" y="4777411"/>
                <a:ext cx="1145485" cy="629478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200" b="1" dirty="0" smtClean="0"/>
                  <a:t>X-Part </a:t>
                </a:r>
                <a:r>
                  <a:rPr lang="en-CA" sz="1200" b="1" dirty="0" smtClean="0"/>
                  <a:t>Server</a:t>
                </a:r>
                <a:endParaRPr lang="en-CA" sz="1200" b="1" dirty="0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037433" y="4446110"/>
              <a:ext cx="1164948" cy="1623389"/>
              <a:chOff x="838200" y="4777411"/>
              <a:chExt cx="1164948" cy="1623389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857664" y="55261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1010064" y="56785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1162464" y="58309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1314864" y="5983361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168261" y="55261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1320661" y="56785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1473061" y="58309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625461" y="5983361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77" name="Straight Connector 76"/>
              <p:cNvCxnSpPr>
                <a:stCxn id="73" idx="0"/>
              </p:cNvCxnSpPr>
              <p:nvPr/>
            </p:nvCxnSpPr>
            <p:spPr>
              <a:xfrm flipV="1">
                <a:off x="1225411" y="5406889"/>
                <a:ext cx="0" cy="11927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 flipV="1">
                <a:off x="1398102" y="5285574"/>
                <a:ext cx="1" cy="415998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0"/>
              </p:cNvCxnSpPr>
              <p:nvPr/>
            </p:nvCxnSpPr>
            <p:spPr>
              <a:xfrm flipV="1">
                <a:off x="1682611" y="5285574"/>
                <a:ext cx="0" cy="697787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V="1">
                <a:off x="1536422" y="5133174"/>
                <a:ext cx="0" cy="697787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ounded Rectangle 80"/>
              <p:cNvSpPr/>
              <p:nvPr/>
            </p:nvSpPr>
            <p:spPr>
              <a:xfrm>
                <a:off x="838200" y="4777411"/>
                <a:ext cx="1145485" cy="629478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200" b="1" dirty="0" smtClean="0"/>
                  <a:t>BF-Part Server</a:t>
                </a:r>
                <a:endParaRPr lang="en-CA" sz="1200" b="1" dirty="0"/>
              </a:p>
            </p:txBody>
          </p:sp>
        </p:grpSp>
        <p:cxnSp>
          <p:nvCxnSpPr>
            <p:cNvPr id="83" name="Straight Connector 82"/>
            <p:cNvCxnSpPr>
              <a:stCxn id="18" idx="2"/>
              <a:endCxn id="67" idx="0"/>
            </p:cNvCxnSpPr>
            <p:nvPr/>
          </p:nvCxnSpPr>
          <p:spPr>
            <a:xfrm>
              <a:off x="2262198" y="4191930"/>
              <a:ext cx="2881" cy="233886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927771" y="4154558"/>
              <a:ext cx="0" cy="135629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endCxn id="24" idx="0"/>
            </p:cNvCxnSpPr>
            <p:nvPr/>
          </p:nvCxnSpPr>
          <p:spPr>
            <a:xfrm rot="10800000" flipV="1">
              <a:off x="952908" y="4284168"/>
              <a:ext cx="965341" cy="153686"/>
            </a:xfrm>
            <a:prstGeom prst="bentConnector2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1" name="Elbow Connector 100"/>
            <p:cNvCxnSpPr/>
            <p:nvPr/>
          </p:nvCxnSpPr>
          <p:spPr>
            <a:xfrm rot="10800000" flipH="1" flipV="1">
              <a:off x="2622266" y="4289494"/>
              <a:ext cx="975070" cy="153685"/>
            </a:xfrm>
            <a:prstGeom prst="bentConnector2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623713" y="4171329"/>
              <a:ext cx="0" cy="135629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903714" y="3562452"/>
              <a:ext cx="2716966" cy="62947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/>
                <a:t>CSP_Mid.CBF </a:t>
              </a:r>
              <a:r>
                <a:rPr lang="en-CA" b="1" dirty="0" smtClean="0"/>
                <a:t>Master</a:t>
              </a:r>
              <a:endParaRPr lang="en-CA" b="1" dirty="0"/>
            </a:p>
          </p:txBody>
        </p:sp>
      </p:grpSp>
      <p:cxnSp>
        <p:nvCxnSpPr>
          <p:cNvPr id="210" name="Elbow Connector 209"/>
          <p:cNvCxnSpPr>
            <a:stCxn id="18" idx="0"/>
          </p:cNvCxnSpPr>
          <p:nvPr/>
        </p:nvCxnSpPr>
        <p:spPr>
          <a:xfrm rot="5400000" flipH="1" flipV="1">
            <a:off x="3474767" y="1786677"/>
            <a:ext cx="444033" cy="3730700"/>
          </a:xfrm>
          <a:prstGeom prst="bentConnector2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6299037" y="2879956"/>
            <a:ext cx="0" cy="432565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5559287" y="2869016"/>
            <a:ext cx="2846" cy="560994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stCxn id="197" idx="0"/>
          </p:cNvCxnSpPr>
          <p:nvPr/>
        </p:nvCxnSpPr>
        <p:spPr>
          <a:xfrm rot="16200000" flipV="1">
            <a:off x="7791504" y="1842799"/>
            <a:ext cx="710744" cy="3650188"/>
          </a:xfrm>
          <a:prstGeom prst="bentConnector2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019855" y="4256018"/>
            <a:ext cx="1400887" cy="2333189"/>
            <a:chOff x="4859494" y="4144606"/>
            <a:chExt cx="1728867" cy="2561415"/>
          </a:xfrm>
        </p:grpSpPr>
        <p:grpSp>
          <p:nvGrpSpPr>
            <p:cNvPr id="347" name="Group 346"/>
            <p:cNvGrpSpPr/>
            <p:nvPr/>
          </p:nvGrpSpPr>
          <p:grpSpPr>
            <a:xfrm>
              <a:off x="5739740" y="5645101"/>
              <a:ext cx="848621" cy="1060920"/>
              <a:chOff x="4375320" y="4781276"/>
              <a:chExt cx="848621" cy="1060920"/>
            </a:xfrm>
          </p:grpSpPr>
          <p:sp>
            <p:nvSpPr>
              <p:cNvPr id="348" name="Rounded Rectangle 347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49" name="Rounded Rectangle 348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0" name="Rounded Rectangle 349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1" name="Rounded Rectangle 350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2" name="Rounded Rectangle 351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3" name="Rounded Rectangle 352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4" name="Rounded Rectangle 353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5" name="Rounded Rectangle 354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56" name="Straight Connector 355"/>
              <p:cNvCxnSpPr>
                <a:stCxn id="352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>
                <a:stCxn id="355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4" name="Group 333"/>
            <p:cNvGrpSpPr/>
            <p:nvPr/>
          </p:nvGrpSpPr>
          <p:grpSpPr>
            <a:xfrm>
              <a:off x="4859494" y="5544424"/>
              <a:ext cx="848621" cy="1060920"/>
              <a:chOff x="4375320" y="4781276"/>
              <a:chExt cx="848621" cy="106092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6" name="Rounded Rectangle 335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8" name="Rounded Rectangle 337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40" name="Rounded Rectangle 339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41" name="Rounded Rectangle 340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42" name="Rounded Rectangle 341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43" name="Straight Connector 342"/>
              <p:cNvCxnSpPr>
                <a:stCxn id="339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>
                <a:stCxn id="342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1" name="Group 320"/>
            <p:cNvGrpSpPr/>
            <p:nvPr/>
          </p:nvGrpSpPr>
          <p:grpSpPr>
            <a:xfrm>
              <a:off x="5718412" y="5026789"/>
              <a:ext cx="848621" cy="1060920"/>
              <a:chOff x="4375320" y="4781276"/>
              <a:chExt cx="848621" cy="1060920"/>
            </a:xfrm>
          </p:grpSpPr>
          <p:sp>
            <p:nvSpPr>
              <p:cNvPr id="322" name="Rounded Rectangle 321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3" name="Rounded Rectangle 322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4" name="Rounded Rectangle 323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5" name="Rounded Rectangle 324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6" name="Rounded Rectangle 325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7" name="Rounded Rectangle 326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8" name="Rounded Rectangle 327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9" name="Rounded Rectangle 328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30" name="Straight Connector 329"/>
              <p:cNvCxnSpPr>
                <a:stCxn id="326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>
                <a:stCxn id="329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294"/>
            <p:cNvGrpSpPr/>
            <p:nvPr/>
          </p:nvGrpSpPr>
          <p:grpSpPr>
            <a:xfrm>
              <a:off x="4989848" y="4974335"/>
              <a:ext cx="848621" cy="1060920"/>
              <a:chOff x="4375320" y="4781276"/>
              <a:chExt cx="848621" cy="1060920"/>
            </a:xfrm>
          </p:grpSpPr>
          <p:sp>
            <p:nvSpPr>
              <p:cNvPr id="296" name="Rounded Rectangle 295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7" name="Rounded Rectangle 296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8" name="Rounded Rectangle 297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9" name="Rounded Rectangle 298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0" name="Rounded Rectangle 299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1" name="Rounded Rectangle 300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2" name="Rounded Rectangle 301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3" name="Rounded Rectangle 302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04" name="Straight Connector 303"/>
              <p:cNvCxnSpPr>
                <a:stCxn id="300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>
                <a:stCxn id="303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9" name="Group 288"/>
            <p:cNvGrpSpPr/>
            <p:nvPr/>
          </p:nvGrpSpPr>
          <p:grpSpPr>
            <a:xfrm>
              <a:off x="4986474" y="4144606"/>
              <a:ext cx="848621" cy="1101020"/>
              <a:chOff x="4375320" y="4741176"/>
              <a:chExt cx="848621" cy="1101020"/>
            </a:xfrm>
          </p:grpSpPr>
          <p:sp>
            <p:nvSpPr>
              <p:cNvPr id="276" name="Rounded Rectangle 275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7" name="Rounded Rectangle 276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8" name="Rounded Rectangle 277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9" name="Rounded Rectangle 278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0" name="Rounded Rectangle 279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1" name="Rounded Rectangle 280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2" name="Rounded Rectangle 281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84" name="Straight Connector 283"/>
              <p:cNvCxnSpPr>
                <a:stCxn id="280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4995894" y="4741176"/>
                <a:ext cx="0" cy="61209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307"/>
            <p:cNvGrpSpPr/>
            <p:nvPr/>
          </p:nvGrpSpPr>
          <p:grpSpPr>
            <a:xfrm>
              <a:off x="5639872" y="4162350"/>
              <a:ext cx="848621" cy="1060920"/>
              <a:chOff x="4375320" y="4781276"/>
              <a:chExt cx="848621" cy="1060920"/>
            </a:xfrm>
          </p:grpSpPr>
          <p:sp>
            <p:nvSpPr>
              <p:cNvPr id="309" name="Rounded Rectangle 308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0" name="Rounded Rectangle 309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1" name="Rounded Rectangle 310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2" name="Rounded Rectangle 311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3" name="Rounded Rectangle 312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4" name="Rounded Rectangle 313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5" name="Rounded Rectangle 314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6" name="Rounded Rectangle 315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17" name="Straight Connector 316"/>
              <p:cNvCxnSpPr>
                <a:stCxn id="313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>
                <a:stCxn id="316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60" name="Straight Connector 359"/>
          <p:cNvCxnSpPr/>
          <p:nvPr/>
        </p:nvCxnSpPr>
        <p:spPr>
          <a:xfrm>
            <a:off x="5944220" y="2869016"/>
            <a:ext cx="0" cy="1121988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8717407" y="4023265"/>
            <a:ext cx="2629943" cy="2098387"/>
            <a:chOff x="7246750" y="3802079"/>
            <a:chExt cx="4320673" cy="2228273"/>
          </a:xfrm>
        </p:grpSpPr>
        <p:grpSp>
          <p:nvGrpSpPr>
            <p:cNvPr id="198" name="Group 197"/>
            <p:cNvGrpSpPr/>
            <p:nvPr/>
          </p:nvGrpSpPr>
          <p:grpSpPr>
            <a:xfrm>
              <a:off x="8308218" y="4425816"/>
              <a:ext cx="1145484" cy="1574109"/>
              <a:chOff x="7754939" y="4271373"/>
              <a:chExt cx="1145484" cy="1574109"/>
            </a:xfrm>
          </p:grpSpPr>
          <p:sp>
            <p:nvSpPr>
              <p:cNvPr id="244" name="Rounded Rectangle 243"/>
              <p:cNvSpPr/>
              <p:nvPr/>
            </p:nvSpPr>
            <p:spPr>
              <a:xfrm>
                <a:off x="7754939" y="4970843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5" name="Rounded Rectangle 244"/>
              <p:cNvSpPr/>
              <p:nvPr/>
            </p:nvSpPr>
            <p:spPr>
              <a:xfrm>
                <a:off x="7907339" y="5123243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6" name="Rounded Rectangle 245"/>
              <p:cNvSpPr/>
              <p:nvPr/>
            </p:nvSpPr>
            <p:spPr>
              <a:xfrm>
                <a:off x="8059739" y="5275643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7" name="Rounded Rectangle 246"/>
              <p:cNvSpPr/>
              <p:nvPr/>
            </p:nvSpPr>
            <p:spPr>
              <a:xfrm>
                <a:off x="8212139" y="5428043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8" name="Rounded Rectangle 247"/>
              <p:cNvSpPr/>
              <p:nvPr/>
            </p:nvSpPr>
            <p:spPr>
              <a:xfrm>
                <a:off x="8065536" y="4970843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9" name="Rounded Rectangle 248"/>
              <p:cNvSpPr/>
              <p:nvPr/>
            </p:nvSpPr>
            <p:spPr>
              <a:xfrm>
                <a:off x="8217936" y="5123243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0" name="Rounded Rectangle 249"/>
              <p:cNvSpPr/>
              <p:nvPr/>
            </p:nvSpPr>
            <p:spPr>
              <a:xfrm>
                <a:off x="8370336" y="5275643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>
                <a:off x="8522736" y="5428043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2" name="Straight Connector 251"/>
              <p:cNvCxnSpPr>
                <a:stCxn id="248" idx="0"/>
              </p:cNvCxnSpPr>
              <p:nvPr/>
            </p:nvCxnSpPr>
            <p:spPr>
              <a:xfrm flipV="1">
                <a:off x="8122686" y="4271373"/>
                <a:ext cx="0" cy="69947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>
                <a:stCxn id="249" idx="0"/>
              </p:cNvCxnSpPr>
              <p:nvPr/>
            </p:nvCxnSpPr>
            <p:spPr>
              <a:xfrm flipV="1">
                <a:off x="8275086" y="4283410"/>
                <a:ext cx="0" cy="839833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>
                <a:stCxn id="251" idx="0"/>
              </p:cNvCxnSpPr>
              <p:nvPr/>
            </p:nvCxnSpPr>
            <p:spPr>
              <a:xfrm flipV="1">
                <a:off x="8579886" y="4291667"/>
                <a:ext cx="15737" cy="1136376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>
                <a:stCxn id="250" idx="0"/>
              </p:cNvCxnSpPr>
              <p:nvPr/>
            </p:nvCxnSpPr>
            <p:spPr>
              <a:xfrm flipV="1">
                <a:off x="8427486" y="4291667"/>
                <a:ext cx="15737" cy="983976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7" name="Rounded Rectangle 196"/>
            <p:cNvSpPr/>
            <p:nvPr/>
          </p:nvSpPr>
          <p:spPr>
            <a:xfrm>
              <a:off x="7246750" y="3802079"/>
              <a:ext cx="4122185" cy="62947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/>
                <a:t>CSP_Mid.PST </a:t>
              </a:r>
              <a:r>
                <a:rPr lang="en-CA" b="1" dirty="0" smtClean="0"/>
                <a:t>Master</a:t>
              </a:r>
              <a:endParaRPr lang="en-CA" b="1" dirty="0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9344784" y="4446110"/>
              <a:ext cx="1145484" cy="1473890"/>
              <a:chOff x="9076842" y="4359555"/>
              <a:chExt cx="1145484" cy="1473890"/>
            </a:xfrm>
          </p:grpSpPr>
          <p:sp>
            <p:nvSpPr>
              <p:cNvPr id="230" name="Rounded Rectangle 229"/>
              <p:cNvSpPr/>
              <p:nvPr/>
            </p:nvSpPr>
            <p:spPr>
              <a:xfrm>
                <a:off x="9076842" y="4958806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1" name="Rounded Rectangle 230"/>
              <p:cNvSpPr/>
              <p:nvPr/>
            </p:nvSpPr>
            <p:spPr>
              <a:xfrm>
                <a:off x="9229242" y="5111206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2" name="Rounded Rectangle 231"/>
              <p:cNvSpPr/>
              <p:nvPr/>
            </p:nvSpPr>
            <p:spPr>
              <a:xfrm>
                <a:off x="9381642" y="5263606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3" name="Rounded Rectangle 232"/>
              <p:cNvSpPr/>
              <p:nvPr/>
            </p:nvSpPr>
            <p:spPr>
              <a:xfrm>
                <a:off x="9534042" y="5416006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4" name="Rounded Rectangle 233"/>
              <p:cNvSpPr/>
              <p:nvPr/>
            </p:nvSpPr>
            <p:spPr>
              <a:xfrm>
                <a:off x="9387439" y="4958806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5" name="Rounded Rectangle 234"/>
              <p:cNvSpPr/>
              <p:nvPr/>
            </p:nvSpPr>
            <p:spPr>
              <a:xfrm>
                <a:off x="9539839" y="5111206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6" name="Rounded Rectangle 235"/>
              <p:cNvSpPr/>
              <p:nvPr/>
            </p:nvSpPr>
            <p:spPr>
              <a:xfrm>
                <a:off x="9692239" y="5263606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7" name="Rounded Rectangle 236"/>
              <p:cNvSpPr/>
              <p:nvPr/>
            </p:nvSpPr>
            <p:spPr>
              <a:xfrm>
                <a:off x="9844639" y="5416006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38" name="Straight Connector 237"/>
              <p:cNvCxnSpPr>
                <a:stCxn id="234" idx="0"/>
              </p:cNvCxnSpPr>
              <p:nvPr/>
            </p:nvCxnSpPr>
            <p:spPr>
              <a:xfrm flipV="1">
                <a:off x="9444589" y="4359555"/>
                <a:ext cx="0" cy="599251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>
                <a:stCxn id="235" idx="0"/>
              </p:cNvCxnSpPr>
              <p:nvPr/>
            </p:nvCxnSpPr>
            <p:spPr>
              <a:xfrm flipV="1">
                <a:off x="9596989" y="4359555"/>
                <a:ext cx="0" cy="751651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>
                <a:stCxn id="237" idx="0"/>
              </p:cNvCxnSpPr>
              <p:nvPr/>
            </p:nvCxnSpPr>
            <p:spPr>
              <a:xfrm flipV="1">
                <a:off x="9901789" y="4359555"/>
                <a:ext cx="15737" cy="1056451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V="1">
                <a:off x="9755601" y="4359555"/>
                <a:ext cx="9525" cy="90405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10421939" y="4446110"/>
              <a:ext cx="1145484" cy="1407629"/>
              <a:chOff x="10421939" y="4446110"/>
              <a:chExt cx="1145484" cy="1407629"/>
            </a:xfrm>
          </p:grpSpPr>
          <p:sp>
            <p:nvSpPr>
              <p:cNvPr id="216" name="Rounded Rectangle 215"/>
              <p:cNvSpPr/>
              <p:nvPr/>
            </p:nvSpPr>
            <p:spPr>
              <a:xfrm>
                <a:off x="10421939" y="4979100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7" name="Rounded Rectangle 216"/>
              <p:cNvSpPr/>
              <p:nvPr/>
            </p:nvSpPr>
            <p:spPr>
              <a:xfrm>
                <a:off x="10574339" y="5131500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8" name="Rounded Rectangle 217"/>
              <p:cNvSpPr/>
              <p:nvPr/>
            </p:nvSpPr>
            <p:spPr>
              <a:xfrm>
                <a:off x="10726739" y="5283900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9" name="Rounded Rectangle 218"/>
              <p:cNvSpPr/>
              <p:nvPr/>
            </p:nvSpPr>
            <p:spPr>
              <a:xfrm>
                <a:off x="10879139" y="5436300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0" name="Rounded Rectangle 219"/>
              <p:cNvSpPr/>
              <p:nvPr/>
            </p:nvSpPr>
            <p:spPr>
              <a:xfrm>
                <a:off x="10732536" y="4979100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1" name="Rounded Rectangle 220"/>
              <p:cNvSpPr/>
              <p:nvPr/>
            </p:nvSpPr>
            <p:spPr>
              <a:xfrm>
                <a:off x="10884936" y="5131500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2" name="Rounded Rectangle 221"/>
              <p:cNvSpPr/>
              <p:nvPr/>
            </p:nvSpPr>
            <p:spPr>
              <a:xfrm>
                <a:off x="11037336" y="5283900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4" name="Rounded Rectangle 223"/>
              <p:cNvSpPr/>
              <p:nvPr/>
            </p:nvSpPr>
            <p:spPr>
              <a:xfrm>
                <a:off x="11189736" y="5436300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00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25" name="Straight Connector 224"/>
              <p:cNvCxnSpPr>
                <a:stCxn id="220" idx="0"/>
              </p:cNvCxnSpPr>
              <p:nvPr/>
            </p:nvCxnSpPr>
            <p:spPr>
              <a:xfrm flipV="1">
                <a:off x="10789686" y="4446110"/>
                <a:ext cx="0" cy="53299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>
                <a:stCxn id="221" idx="0"/>
              </p:cNvCxnSpPr>
              <p:nvPr/>
            </p:nvCxnSpPr>
            <p:spPr>
              <a:xfrm flipV="1">
                <a:off x="10942086" y="4446111"/>
                <a:ext cx="0" cy="685389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V="1">
                <a:off x="11242400" y="4446110"/>
                <a:ext cx="0" cy="99771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11100697" y="4446111"/>
                <a:ext cx="9526" cy="83779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Group 200"/>
            <p:cNvGrpSpPr/>
            <p:nvPr/>
          </p:nvGrpSpPr>
          <p:grpSpPr>
            <a:xfrm>
              <a:off x="7292836" y="4446110"/>
              <a:ext cx="1145484" cy="1584242"/>
              <a:chOff x="7754939" y="4261240"/>
              <a:chExt cx="1145484" cy="1584242"/>
            </a:xfrm>
          </p:grpSpPr>
          <p:sp>
            <p:nvSpPr>
              <p:cNvPr id="202" name="Rounded Rectangle 201"/>
              <p:cNvSpPr/>
              <p:nvPr/>
            </p:nvSpPr>
            <p:spPr>
              <a:xfrm>
                <a:off x="7754939" y="4970843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7907339" y="5123243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8059739" y="5275643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5" name="Rounded Rectangle 204"/>
              <p:cNvSpPr/>
              <p:nvPr/>
            </p:nvSpPr>
            <p:spPr>
              <a:xfrm>
                <a:off x="8212139" y="5428043"/>
                <a:ext cx="688284" cy="41743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8065536" y="4970843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8217936" y="5123243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8370336" y="5275643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9" name="Rounded Rectangle 208"/>
              <p:cNvSpPr/>
              <p:nvPr/>
            </p:nvSpPr>
            <p:spPr>
              <a:xfrm>
                <a:off x="8522736" y="5428043"/>
                <a:ext cx="114300" cy="109377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11" name="Straight Connector 210"/>
              <p:cNvCxnSpPr>
                <a:stCxn id="206" idx="0"/>
              </p:cNvCxnSpPr>
              <p:nvPr/>
            </p:nvCxnSpPr>
            <p:spPr>
              <a:xfrm flipV="1">
                <a:off x="8122686" y="4261240"/>
                <a:ext cx="0" cy="709603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flipH="1" flipV="1">
                <a:off x="8275086" y="4261240"/>
                <a:ext cx="20293" cy="885014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>
                <a:stCxn id="209" idx="0"/>
              </p:cNvCxnSpPr>
              <p:nvPr/>
            </p:nvCxnSpPr>
            <p:spPr>
              <a:xfrm flipV="1">
                <a:off x="8579886" y="4261240"/>
                <a:ext cx="0" cy="1166803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H="1" flipV="1">
                <a:off x="8427486" y="4261240"/>
                <a:ext cx="6211" cy="1014404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5" name="Group 414"/>
          <p:cNvGrpSpPr/>
          <p:nvPr/>
        </p:nvGrpSpPr>
        <p:grpSpPr>
          <a:xfrm>
            <a:off x="5365023" y="4228911"/>
            <a:ext cx="1400887" cy="2333189"/>
            <a:chOff x="4859494" y="4144606"/>
            <a:chExt cx="1728867" cy="2561415"/>
          </a:xfrm>
        </p:grpSpPr>
        <p:grpSp>
          <p:nvGrpSpPr>
            <p:cNvPr id="416" name="Group 415"/>
            <p:cNvGrpSpPr/>
            <p:nvPr/>
          </p:nvGrpSpPr>
          <p:grpSpPr>
            <a:xfrm>
              <a:off x="5739740" y="5645101"/>
              <a:ext cx="848621" cy="1060920"/>
              <a:chOff x="4375320" y="4781276"/>
              <a:chExt cx="848621" cy="1060920"/>
            </a:xfrm>
          </p:grpSpPr>
          <p:sp>
            <p:nvSpPr>
              <p:cNvPr id="482" name="Rounded Rectangle 481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3" name="Rounded Rectangle 482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4" name="Rounded Rectangle 483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5" name="Rounded Rectangle 484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6" name="Rounded Rectangle 485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7" name="Rounded Rectangle 486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8" name="Rounded Rectangle 487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9" name="Rounded Rectangle 488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90" name="Straight Connector 489"/>
              <p:cNvCxnSpPr>
                <a:stCxn id="486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490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Straight Connector 491"/>
              <p:cNvCxnSpPr>
                <a:stCxn id="489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Straight Connector 492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7" name="Group 416"/>
            <p:cNvGrpSpPr/>
            <p:nvPr/>
          </p:nvGrpSpPr>
          <p:grpSpPr>
            <a:xfrm>
              <a:off x="4859494" y="5544424"/>
              <a:ext cx="848621" cy="1060920"/>
              <a:chOff x="4375320" y="4781276"/>
              <a:chExt cx="848621" cy="1060920"/>
            </a:xfrm>
          </p:grpSpPr>
          <p:sp>
            <p:nvSpPr>
              <p:cNvPr id="470" name="Rounded Rectangle 469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1" name="Rounded Rectangle 470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2" name="Rounded Rectangle 471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3" name="Rounded Rectangle 472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4" name="Rounded Rectangle 473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5" name="Rounded Rectangle 474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6" name="Rounded Rectangle 475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7" name="Rounded Rectangle 476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78" name="Straight Connector 477"/>
              <p:cNvCxnSpPr>
                <a:stCxn id="474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9" name="Straight Connector 478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Straight Connector 479"/>
              <p:cNvCxnSpPr>
                <a:stCxn id="477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8" name="Group 417"/>
            <p:cNvGrpSpPr/>
            <p:nvPr/>
          </p:nvGrpSpPr>
          <p:grpSpPr>
            <a:xfrm>
              <a:off x="5718412" y="5026789"/>
              <a:ext cx="848621" cy="1060920"/>
              <a:chOff x="4375320" y="4781276"/>
              <a:chExt cx="848621" cy="1060920"/>
            </a:xfrm>
          </p:grpSpPr>
          <p:sp>
            <p:nvSpPr>
              <p:cNvPr id="458" name="Rounded Rectangle 457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9" name="Rounded Rectangle 458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0" name="Rounded Rectangle 459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1" name="Rounded Rectangle 460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2" name="Rounded Rectangle 461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5" name="Rounded Rectangle 464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66" name="Straight Connector 465"/>
              <p:cNvCxnSpPr>
                <a:stCxn id="462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>
                <a:stCxn id="465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9" name="Group 418"/>
            <p:cNvGrpSpPr/>
            <p:nvPr/>
          </p:nvGrpSpPr>
          <p:grpSpPr>
            <a:xfrm>
              <a:off x="4989848" y="4974335"/>
              <a:ext cx="848621" cy="1060920"/>
              <a:chOff x="4375320" y="4781276"/>
              <a:chExt cx="848621" cy="1060920"/>
            </a:xfrm>
          </p:grpSpPr>
          <p:sp>
            <p:nvSpPr>
              <p:cNvPr id="446" name="Rounded Rectangle 445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0" name="Rounded Rectangle 449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1" name="Rounded Rectangle 450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54" name="Straight Connector 453"/>
              <p:cNvCxnSpPr>
                <a:stCxn id="450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>
                <a:stCxn id="453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0" name="Group 419"/>
            <p:cNvGrpSpPr/>
            <p:nvPr/>
          </p:nvGrpSpPr>
          <p:grpSpPr>
            <a:xfrm>
              <a:off x="4986474" y="4144606"/>
              <a:ext cx="848621" cy="1101020"/>
              <a:chOff x="4375320" y="4741176"/>
              <a:chExt cx="848621" cy="1101020"/>
            </a:xfrm>
          </p:grpSpPr>
          <p:sp>
            <p:nvSpPr>
              <p:cNvPr id="434" name="Rounded Rectangle 433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5" name="Rounded Rectangle 434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6" name="Rounded Rectangle 435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7" name="Rounded Rectangle 436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8" name="Rounded Rectangle 437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9" name="Rounded Rectangle 438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0" name="Rounded Rectangle 439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1" name="Rounded Rectangle 440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42" name="Straight Connector 441"/>
              <p:cNvCxnSpPr>
                <a:stCxn id="438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flipV="1">
                <a:off x="4995894" y="4741176"/>
                <a:ext cx="0" cy="61209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1" name="Group 420"/>
            <p:cNvGrpSpPr/>
            <p:nvPr/>
          </p:nvGrpSpPr>
          <p:grpSpPr>
            <a:xfrm>
              <a:off x="5639872" y="4162350"/>
              <a:ext cx="848621" cy="1060920"/>
              <a:chOff x="4375320" y="4781276"/>
              <a:chExt cx="848621" cy="1060920"/>
            </a:xfrm>
          </p:grpSpPr>
          <p:sp>
            <p:nvSpPr>
              <p:cNvPr id="422" name="Rounded Rectangle 421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3" name="Rounded Rectangle 422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4" name="Rounded Rectangle 423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5" name="Rounded Rectangle 424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6" name="Rounded Rectangle 425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7" name="Rounded Rectangle 426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8" name="Rounded Rectangle 427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9" name="Rounded Rectangle 428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430" name="Straight Connector 429"/>
              <p:cNvCxnSpPr>
                <a:stCxn id="426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>
                <a:stCxn id="429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4" name="Group 493"/>
          <p:cNvGrpSpPr/>
          <p:nvPr/>
        </p:nvGrpSpPr>
        <p:grpSpPr>
          <a:xfrm>
            <a:off x="6748628" y="4351721"/>
            <a:ext cx="1400887" cy="2333189"/>
            <a:chOff x="4859494" y="4144606"/>
            <a:chExt cx="1728867" cy="2561415"/>
          </a:xfrm>
        </p:grpSpPr>
        <p:grpSp>
          <p:nvGrpSpPr>
            <p:cNvPr id="495" name="Group 494"/>
            <p:cNvGrpSpPr/>
            <p:nvPr/>
          </p:nvGrpSpPr>
          <p:grpSpPr>
            <a:xfrm>
              <a:off x="5739740" y="5645101"/>
              <a:ext cx="848621" cy="1060920"/>
              <a:chOff x="4375320" y="4781276"/>
              <a:chExt cx="848621" cy="1060920"/>
            </a:xfrm>
          </p:grpSpPr>
          <p:sp>
            <p:nvSpPr>
              <p:cNvPr id="561" name="Rounded Rectangle 560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2" name="Rounded Rectangle 561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3" name="Rounded Rectangle 562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4" name="Rounded Rectangle 563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5" name="Rounded Rectangle 564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6" name="Rounded Rectangle 565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7" name="Rounded Rectangle 566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68" name="Rounded Rectangle 567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69" name="Straight Connector 568"/>
              <p:cNvCxnSpPr>
                <a:stCxn id="565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Straight Connector 570"/>
              <p:cNvCxnSpPr>
                <a:stCxn id="568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6" name="Group 495"/>
            <p:cNvGrpSpPr/>
            <p:nvPr/>
          </p:nvGrpSpPr>
          <p:grpSpPr>
            <a:xfrm>
              <a:off x="4859494" y="5544424"/>
              <a:ext cx="848621" cy="1060920"/>
              <a:chOff x="4375320" y="4781276"/>
              <a:chExt cx="848621" cy="1060920"/>
            </a:xfrm>
          </p:grpSpPr>
          <p:sp>
            <p:nvSpPr>
              <p:cNvPr id="549" name="Rounded Rectangle 548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0" name="Rounded Rectangle 549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1" name="Rounded Rectangle 550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2" name="Rounded Rectangle 551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3" name="Rounded Rectangle 552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4" name="Rounded Rectangle 553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5" name="Rounded Rectangle 554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56" name="Rounded Rectangle 555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57" name="Straight Connector 556"/>
              <p:cNvCxnSpPr>
                <a:stCxn id="553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558"/>
              <p:cNvCxnSpPr>
                <a:stCxn id="556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7" name="Group 496"/>
            <p:cNvGrpSpPr/>
            <p:nvPr/>
          </p:nvGrpSpPr>
          <p:grpSpPr>
            <a:xfrm>
              <a:off x="5718412" y="5026789"/>
              <a:ext cx="848621" cy="1060920"/>
              <a:chOff x="4375320" y="4781276"/>
              <a:chExt cx="848621" cy="1060920"/>
            </a:xfrm>
          </p:grpSpPr>
          <p:sp>
            <p:nvSpPr>
              <p:cNvPr id="537" name="Rounded Rectangle 536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38" name="Rounded Rectangle 537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39" name="Rounded Rectangle 538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0" name="Rounded Rectangle 539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1" name="Rounded Rectangle 540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2" name="Rounded Rectangle 541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3" name="Rounded Rectangle 542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44" name="Rounded Rectangle 543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45" name="Straight Connector 544"/>
              <p:cNvCxnSpPr>
                <a:stCxn id="541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>
                <a:stCxn id="544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8" name="Group 497"/>
            <p:cNvGrpSpPr/>
            <p:nvPr/>
          </p:nvGrpSpPr>
          <p:grpSpPr>
            <a:xfrm>
              <a:off x="4989848" y="4974335"/>
              <a:ext cx="848621" cy="1060920"/>
              <a:chOff x="4375320" y="4781276"/>
              <a:chExt cx="848621" cy="1060920"/>
            </a:xfrm>
          </p:grpSpPr>
          <p:sp>
            <p:nvSpPr>
              <p:cNvPr id="525" name="Rounded Rectangle 524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26" name="Rounded Rectangle 525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27" name="Rounded Rectangle 526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28" name="Rounded Rectangle 527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29" name="Rounded Rectangle 528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30" name="Rounded Rectangle 529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31" name="Rounded Rectangle 530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32" name="Rounded Rectangle 531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33" name="Straight Connector 532"/>
              <p:cNvCxnSpPr>
                <a:stCxn id="529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>
                <a:stCxn id="532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9" name="Group 498"/>
            <p:cNvGrpSpPr/>
            <p:nvPr/>
          </p:nvGrpSpPr>
          <p:grpSpPr>
            <a:xfrm>
              <a:off x="4986474" y="4144606"/>
              <a:ext cx="848621" cy="1101020"/>
              <a:chOff x="4375320" y="4741176"/>
              <a:chExt cx="848621" cy="1101020"/>
            </a:xfrm>
          </p:grpSpPr>
          <p:sp>
            <p:nvSpPr>
              <p:cNvPr id="513" name="Rounded Rectangle 512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4" name="Rounded Rectangle 513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5" name="Rounded Rectangle 514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6" name="Rounded Rectangle 515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7" name="Rounded Rectangle 516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8" name="Rounded Rectangle 517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9" name="Rounded Rectangle 518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20" name="Rounded Rectangle 519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21" name="Straight Connector 520"/>
              <p:cNvCxnSpPr>
                <a:stCxn id="517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/>
              <p:cNvCxnSpPr/>
              <p:nvPr/>
            </p:nvCxnSpPr>
            <p:spPr>
              <a:xfrm flipV="1">
                <a:off x="4995894" y="4741176"/>
                <a:ext cx="0" cy="61209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Straight Connector 523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0" name="Group 499"/>
            <p:cNvGrpSpPr/>
            <p:nvPr/>
          </p:nvGrpSpPr>
          <p:grpSpPr>
            <a:xfrm>
              <a:off x="5639872" y="4162350"/>
              <a:ext cx="848621" cy="1060920"/>
              <a:chOff x="4375320" y="4781276"/>
              <a:chExt cx="848621" cy="1060920"/>
            </a:xfrm>
          </p:grpSpPr>
          <p:sp>
            <p:nvSpPr>
              <p:cNvPr id="501" name="Rounded Rectangle 500"/>
              <p:cNvSpPr/>
              <p:nvPr/>
            </p:nvSpPr>
            <p:spPr>
              <a:xfrm>
                <a:off x="4375320" y="5110181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2" name="Rounded Rectangle 501"/>
              <p:cNvSpPr/>
              <p:nvPr/>
            </p:nvSpPr>
            <p:spPr>
              <a:xfrm>
                <a:off x="4488224" y="5237729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3" name="Rounded Rectangle 502"/>
              <p:cNvSpPr/>
              <p:nvPr/>
            </p:nvSpPr>
            <p:spPr>
              <a:xfrm>
                <a:off x="4601128" y="5365278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4" name="Rounded Rectangle 503"/>
              <p:cNvSpPr/>
              <p:nvPr/>
            </p:nvSpPr>
            <p:spPr>
              <a:xfrm>
                <a:off x="4714032" y="5492827"/>
                <a:ext cx="509909" cy="3493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5" name="Rounded Rectangle 504"/>
              <p:cNvSpPr/>
              <p:nvPr/>
            </p:nvSpPr>
            <p:spPr>
              <a:xfrm>
                <a:off x="4605423" y="5110181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6" name="Rounded Rectangle 505"/>
              <p:cNvSpPr/>
              <p:nvPr/>
            </p:nvSpPr>
            <p:spPr>
              <a:xfrm>
                <a:off x="4718327" y="5237729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7" name="Rounded Rectangle 506"/>
              <p:cNvSpPr/>
              <p:nvPr/>
            </p:nvSpPr>
            <p:spPr>
              <a:xfrm>
                <a:off x="4831231" y="5365278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8" name="Rounded Rectangle 507"/>
              <p:cNvSpPr/>
              <p:nvPr/>
            </p:nvSpPr>
            <p:spPr>
              <a:xfrm>
                <a:off x="4944135" y="5492827"/>
                <a:ext cx="84678" cy="91541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09" name="Straight Connector 508"/>
              <p:cNvCxnSpPr>
                <a:stCxn id="505" idx="0"/>
              </p:cNvCxnSpPr>
              <p:nvPr/>
            </p:nvCxnSpPr>
            <p:spPr>
              <a:xfrm flipV="1">
                <a:off x="4647762" y="4781276"/>
                <a:ext cx="0" cy="328905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0" name="Straight Connector 509"/>
              <p:cNvCxnSpPr/>
              <p:nvPr/>
            </p:nvCxnSpPr>
            <p:spPr>
              <a:xfrm flipH="1" flipV="1">
                <a:off x="4760666" y="4837453"/>
                <a:ext cx="15034" cy="419536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/>
              <p:cNvCxnSpPr>
                <a:stCxn id="508" idx="0"/>
              </p:cNvCxnSpPr>
              <p:nvPr/>
            </p:nvCxnSpPr>
            <p:spPr>
              <a:xfrm flipV="1">
                <a:off x="4986474" y="4880737"/>
                <a:ext cx="0" cy="61209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flipV="1">
                <a:off x="4878171" y="4781276"/>
                <a:ext cx="0" cy="584002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1" name="Rounded Rectangle 240"/>
          <p:cNvSpPr/>
          <p:nvPr/>
        </p:nvSpPr>
        <p:spPr>
          <a:xfrm>
            <a:off x="4173497" y="3852271"/>
            <a:ext cx="3817907" cy="6075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CSP_Mid.PSS</a:t>
            </a:r>
            <a:r>
              <a:rPr lang="en-CA" sz="1600" b="1" dirty="0" smtClean="0"/>
              <a:t> </a:t>
            </a:r>
            <a:r>
              <a:rPr lang="en-CA" b="1" dirty="0" smtClean="0"/>
              <a:t>Master</a:t>
            </a:r>
            <a:endParaRPr lang="en-CA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567413" y="-9939"/>
            <a:ext cx="46044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Hierarchical approach to monitor and control.</a:t>
            </a:r>
          </a:p>
          <a:p>
            <a:r>
              <a:rPr lang="en-CA" dirty="0" smtClean="0"/>
              <a:t>Entity that reports on behalf of a sub-system or on its own behalf: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 smtClean="0"/>
              <a:t>Is responsible for internal monitoring, control and co-ordination of its components.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 smtClean="0"/>
              <a:t>Maintains its own status and is able to report it.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dirty="0" smtClean="0"/>
              <a:t>Reports self-description to an entity higher up in the hierarchy.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13" name="Rounded Rectangle 12"/>
          <p:cNvSpPr/>
          <p:nvPr/>
        </p:nvSpPr>
        <p:spPr>
          <a:xfrm>
            <a:off x="4898799" y="2177590"/>
            <a:ext cx="2573648" cy="7023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CSP_Mid.LMC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87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84" y="304800"/>
            <a:ext cx="9271715" cy="5957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11582400" cy="639762"/>
          </a:xfrm>
        </p:spPr>
        <p:txBody>
          <a:bodyPr/>
          <a:lstStyle/>
          <a:p>
            <a:r>
              <a:rPr lang="en-US" dirty="0" smtClean="0"/>
              <a:t>CSP_MID Tango Devices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1400" y="4933859"/>
            <a:ext cx="3048000" cy="914400"/>
          </a:xfrm>
        </p:spPr>
        <p:txBody>
          <a:bodyPr>
            <a:normAutofit/>
          </a:bodyPr>
          <a:lstStyle/>
          <a:p>
            <a:r>
              <a:rPr lang="en-US" sz="1800" b="0" dirty="0"/>
              <a:t>Number in the parenthesis indicates the number of instances.</a:t>
            </a:r>
            <a:endParaRPr lang="en-US" sz="18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4" y="4808581"/>
            <a:ext cx="504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467599" y="4790896"/>
            <a:ext cx="45905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TANGO Devices implemented by the same software package (i.e. the same s/w package is reporting on behalf of these devices.</a:t>
            </a:r>
          </a:p>
        </p:txBody>
      </p:sp>
    </p:spTree>
    <p:extLst>
      <p:ext uri="{BB962C8B-B14F-4D97-AF65-F5344CB8AC3E}">
        <p14:creationId xmlns:p14="http://schemas.microsoft.com/office/powerpoint/2010/main" val="32034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11582400" cy="715962"/>
          </a:xfrm>
        </p:spPr>
        <p:txBody>
          <a:bodyPr/>
          <a:lstStyle/>
          <a:p>
            <a:r>
              <a:rPr lang="en-US" dirty="0" smtClean="0"/>
              <a:t>TANGO Facility – best practices - for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914400"/>
            <a:ext cx="10972800" cy="4648200"/>
          </a:xfrm>
        </p:spPr>
        <p:txBody>
          <a:bodyPr>
            <a:no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1800" b="0" dirty="0"/>
              <a:t>Should CSP be implemented as a single Tango Facility?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1800" b="0" dirty="0"/>
              <a:t>Or is it more appropriate and practical to implement each CSP sub-element (including LMC) as a distinct Tango facility</a:t>
            </a:r>
            <a:r>
              <a:rPr lang="en-US" sz="1800" b="0" dirty="0" smtClean="0"/>
              <a:t>?</a:t>
            </a:r>
            <a:endParaRPr lang="en-US" sz="1800" b="0" dirty="0"/>
          </a:p>
          <a:p>
            <a:r>
              <a:rPr lang="en-US" sz="1800" b="0" dirty="0"/>
              <a:t>What should we take in consideration when making this decision?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Complexity of the individual </a:t>
            </a:r>
            <a:r>
              <a:rPr lang="en-US" sz="1800" b="0" dirty="0" smtClean="0"/>
              <a:t>devices</a:t>
            </a:r>
            <a:endParaRPr lang="en-US" sz="18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Number of devices (types, instances</a:t>
            </a:r>
            <a:r>
              <a:rPr lang="en-US" sz="1800" b="0" dirty="0" smtClean="0"/>
              <a:t>)</a:t>
            </a:r>
            <a:endParaRPr lang="en-US" sz="18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Hierarchy. I.e. how deep is the hierarchy (number of levels</a:t>
            </a:r>
            <a:r>
              <a:rPr lang="en-US" sz="1800" b="0" dirty="0" smtClean="0"/>
              <a:t>)</a:t>
            </a:r>
            <a:endParaRPr lang="en-US" sz="18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800" b="0" dirty="0" smtClean="0"/>
              <a:t>Encapsulation</a:t>
            </a:r>
            <a:endParaRPr lang="en-US" sz="18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1800" b="0" dirty="0"/>
              <a:t>Organizational considerations: </a:t>
            </a:r>
          </a:p>
          <a:p>
            <a:pPr marL="919163" lvl="2" indent="-457200">
              <a:buFont typeface="Courier New" panose="02070309020205020404" pitchFamily="49" charset="0"/>
              <a:buChar char="o"/>
            </a:pPr>
            <a:r>
              <a:rPr lang="en-US" b="0" dirty="0"/>
              <a:t>Each CSP sub-element will be developed independently by a different group, using different technology and code base.  Each sub-element will be integrated and tested independently, before integration at the CSP integration and test facility. </a:t>
            </a:r>
          </a:p>
          <a:p>
            <a:pPr marL="919163" lvl="2" indent="-457200">
              <a:buFont typeface="Courier New" panose="02070309020205020404" pitchFamily="49" charset="0"/>
              <a:buChar char="o"/>
            </a:pPr>
            <a:r>
              <a:rPr lang="en-US" b="0" dirty="0"/>
              <a:t>For each release, the sub-element acceptance test and sell-off will be performed for each sub-element independently, using test tools (input vector generators, emulators, simulators). CSP AIV group will be responsible for integration of the sub-elements and CSP acceptance test and sell-off to the SKA  AIV Group. </a:t>
            </a:r>
          </a:p>
          <a:p>
            <a:r>
              <a:rPr lang="en-US" sz="1800" b="0" dirty="0"/>
              <a:t>Other </a:t>
            </a:r>
            <a:r>
              <a:rPr lang="en-US" sz="1800" b="0" dirty="0" smtClean="0"/>
              <a:t>…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0472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Thank you 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82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Custom</PresentationFormat>
  <Paragraphs>59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Visio Drawing</vt:lpstr>
      <vt:lpstr>PowerPoint Presentation</vt:lpstr>
      <vt:lpstr>Introduction</vt:lpstr>
      <vt:lpstr>CSP Sub-elements </vt:lpstr>
      <vt:lpstr>PowerPoint Presentation</vt:lpstr>
      <vt:lpstr>CSP_MID Tango Devices</vt:lpstr>
      <vt:lpstr>TANGO Facility – best practices - for discussion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2015-07-05T02:27:55Z</dcterms:created>
  <dcterms:modified xsi:type="dcterms:W3CDTF">2016-02-10T16:19:30Z</dcterms:modified>
</cp:coreProperties>
</file>