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63" r:id="rId1"/>
  </p:sldMasterIdLst>
  <p:notesMasterIdLst>
    <p:notesMasterId r:id="rId38"/>
  </p:notesMasterIdLst>
  <p:sldIdLst>
    <p:sldId id="261" r:id="rId2"/>
    <p:sldId id="386" r:id="rId3"/>
    <p:sldId id="262" r:id="rId4"/>
    <p:sldId id="367" r:id="rId5"/>
    <p:sldId id="368" r:id="rId6"/>
    <p:sldId id="370" r:id="rId7"/>
    <p:sldId id="369" r:id="rId8"/>
    <p:sldId id="371" r:id="rId9"/>
    <p:sldId id="360" r:id="rId10"/>
    <p:sldId id="394" r:id="rId11"/>
    <p:sldId id="395" r:id="rId12"/>
    <p:sldId id="362" r:id="rId13"/>
    <p:sldId id="390" r:id="rId14"/>
    <p:sldId id="391" r:id="rId15"/>
    <p:sldId id="392" r:id="rId16"/>
    <p:sldId id="361" r:id="rId17"/>
    <p:sldId id="396" r:id="rId18"/>
    <p:sldId id="364" r:id="rId19"/>
    <p:sldId id="365" r:id="rId20"/>
    <p:sldId id="374" r:id="rId21"/>
    <p:sldId id="375" r:id="rId22"/>
    <p:sldId id="372" r:id="rId23"/>
    <p:sldId id="373" r:id="rId24"/>
    <p:sldId id="376" r:id="rId25"/>
    <p:sldId id="393" r:id="rId26"/>
    <p:sldId id="377" r:id="rId27"/>
    <p:sldId id="378" r:id="rId28"/>
    <p:sldId id="379" r:id="rId29"/>
    <p:sldId id="380" r:id="rId30"/>
    <p:sldId id="381" r:id="rId31"/>
    <p:sldId id="382" r:id="rId32"/>
    <p:sldId id="383" r:id="rId33"/>
    <p:sldId id="384" r:id="rId34"/>
    <p:sldId id="389" r:id="rId35"/>
    <p:sldId id="387"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D5AA0"/>
    <a:srgbClr val="F0EAF7"/>
    <a:srgbClr val="D9CBEE"/>
    <a:srgbClr val="C9B5E8"/>
    <a:srgbClr val="006699"/>
    <a:srgbClr val="003366"/>
    <a:srgbClr val="0066CC"/>
    <a:srgbClr val="003399"/>
    <a:srgbClr val="8AD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231" autoAdjust="0"/>
  </p:normalViewPr>
  <p:slideViewPr>
    <p:cSldViewPr snapToGrid="0">
      <p:cViewPr varScale="1">
        <p:scale>
          <a:sx n="64" d="100"/>
          <a:sy n="64" d="100"/>
        </p:scale>
        <p:origin x="-684" y="-108"/>
      </p:cViewPr>
      <p:guideLst>
        <p:guide orient="horz" pos="3246"/>
        <p:guide orient="horz" pos="2158"/>
        <p:guide pos="2879"/>
      </p:guideLst>
    </p:cSldViewPr>
  </p:slideViewPr>
  <p:outlineViewPr>
    <p:cViewPr>
      <p:scale>
        <a:sx n="33" d="100"/>
        <a:sy n="33" d="100"/>
      </p:scale>
      <p:origin x="0" y="4075"/>
    </p:cViewPr>
  </p:outlineViewPr>
  <p:notesTextViewPr>
    <p:cViewPr>
      <p:scale>
        <a:sx n="100" d="100"/>
        <a:sy n="100" d="100"/>
      </p:scale>
      <p:origin x="0" y="0"/>
    </p:cViewPr>
  </p:notesTextViewPr>
  <p:sorterViewPr>
    <p:cViewPr>
      <p:scale>
        <a:sx n="66" d="100"/>
        <a:sy n="66" d="100"/>
      </p:scale>
      <p:origin x="0" y="14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C3A67-4C27-4756-A69C-7A5D3CFDE6CD}" type="datetimeFigureOut">
              <a:rPr lang="en-CA" smtClean="0"/>
              <a:t>10/04/2016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6CDD8-5614-4E49-804F-138EB5F14852}" type="slidenum">
              <a:rPr lang="en-CA" smtClean="0"/>
              <a:t>‹#›</a:t>
            </a:fld>
            <a:endParaRPr lang="en-CA"/>
          </a:p>
        </p:txBody>
      </p:sp>
    </p:spTree>
    <p:extLst>
      <p:ext uri="{BB962C8B-B14F-4D97-AF65-F5344CB8AC3E}">
        <p14:creationId xmlns:p14="http://schemas.microsoft.com/office/powerpoint/2010/main" val="197097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96CDD8-5614-4E49-804F-138EB5F14852}" type="slidenum">
              <a:rPr lang="en-CA" smtClean="0"/>
              <a:t>1</a:t>
            </a:fld>
            <a:endParaRPr lang="en-CA" dirty="0"/>
          </a:p>
        </p:txBody>
      </p:sp>
    </p:spTree>
    <p:extLst>
      <p:ext uri="{BB962C8B-B14F-4D97-AF65-F5344CB8AC3E}">
        <p14:creationId xmlns:p14="http://schemas.microsoft.com/office/powerpoint/2010/main" val="69526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96CDD8-5614-4E49-804F-138EB5F14852}" type="slidenum">
              <a:rPr lang="en-CA" smtClean="0"/>
              <a:t>3</a:t>
            </a:fld>
            <a:endParaRPr lang="en-CA"/>
          </a:p>
        </p:txBody>
      </p:sp>
    </p:spTree>
    <p:extLst>
      <p:ext uri="{BB962C8B-B14F-4D97-AF65-F5344CB8AC3E}">
        <p14:creationId xmlns:p14="http://schemas.microsoft.com/office/powerpoint/2010/main" val="259059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6CDD8-5614-4E49-804F-138EB5F14852}" type="slidenum">
              <a:rPr lang="en-CA" smtClean="0"/>
              <a:t>9</a:t>
            </a:fld>
            <a:endParaRPr lang="en-CA"/>
          </a:p>
        </p:txBody>
      </p:sp>
    </p:spTree>
    <p:extLst>
      <p:ext uri="{BB962C8B-B14F-4D97-AF65-F5344CB8AC3E}">
        <p14:creationId xmlns:p14="http://schemas.microsoft.com/office/powerpoint/2010/main" val="327776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6CDD8-5614-4E49-804F-138EB5F14852}" type="slidenum">
              <a:rPr lang="en-CA" smtClean="0"/>
              <a:t>12</a:t>
            </a:fld>
            <a:endParaRPr lang="en-CA"/>
          </a:p>
        </p:txBody>
      </p:sp>
    </p:spTree>
    <p:extLst>
      <p:ext uri="{BB962C8B-B14F-4D97-AF65-F5344CB8AC3E}">
        <p14:creationId xmlns:p14="http://schemas.microsoft.com/office/powerpoint/2010/main" val="327776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6CDD8-5614-4E49-804F-138EB5F14852}" type="slidenum">
              <a:rPr lang="en-CA" smtClean="0"/>
              <a:t>16</a:t>
            </a:fld>
            <a:endParaRPr lang="en-CA"/>
          </a:p>
        </p:txBody>
      </p:sp>
    </p:spTree>
    <p:extLst>
      <p:ext uri="{BB962C8B-B14F-4D97-AF65-F5344CB8AC3E}">
        <p14:creationId xmlns:p14="http://schemas.microsoft.com/office/powerpoint/2010/main" val="327776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6CDD8-5614-4E49-804F-138EB5F14852}" type="slidenum">
              <a:rPr lang="en-CA" smtClean="0"/>
              <a:t>18</a:t>
            </a:fld>
            <a:endParaRPr lang="en-CA"/>
          </a:p>
        </p:txBody>
      </p:sp>
    </p:spTree>
    <p:extLst>
      <p:ext uri="{BB962C8B-B14F-4D97-AF65-F5344CB8AC3E}">
        <p14:creationId xmlns:p14="http://schemas.microsoft.com/office/powerpoint/2010/main" val="327776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6CDD8-5614-4E49-804F-138EB5F14852}" type="slidenum">
              <a:rPr lang="en-CA" smtClean="0"/>
              <a:t>19</a:t>
            </a:fld>
            <a:endParaRPr lang="en-CA"/>
          </a:p>
        </p:txBody>
      </p:sp>
    </p:spTree>
    <p:extLst>
      <p:ext uri="{BB962C8B-B14F-4D97-AF65-F5344CB8AC3E}">
        <p14:creationId xmlns:p14="http://schemas.microsoft.com/office/powerpoint/2010/main" val="3277764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CFHT_2009_W2-1920x1200_mod_duotone_PPT_size.jpg"/>
          <p:cNvPicPr>
            <a:picLocks noChangeAspect="1"/>
          </p:cNvPicPr>
          <p:nvPr/>
        </p:nvPicPr>
        <p:blipFill>
          <a:blip r:embed="rId2" cstate="print"/>
          <a:srcRect t="5000" b="1250"/>
          <a:stretch>
            <a:fillRect/>
          </a:stretch>
        </p:blipFill>
        <p:spPr>
          <a:xfrm>
            <a:off x="0" y="0"/>
            <a:ext cx="9144000" cy="6858075"/>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invGray">
          <a:xfrm>
            <a:off x="0" y="0"/>
            <a:ext cx="9144000" cy="502920"/>
          </a:xfrm>
          <a:prstGeom prst="rect">
            <a:avLst/>
          </a:prstGeom>
          <a:solidFill>
            <a:srgbClr val="7C5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bwMode="gray">
          <a:xfrm>
            <a:off x="0" y="49377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p:nvPicPr>
        <p:blipFill>
          <a:blip r:embed="rId3" cstate="screen"/>
          <a:stretch>
            <a:fillRect/>
          </a:stretch>
        </p:blipFill>
        <p:spPr>
          <a:xfrm>
            <a:off x="7162800" y="128016"/>
            <a:ext cx="1549457" cy="2436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64224"/>
            <a:ext cx="8229617" cy="30480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274638"/>
            <a:ext cx="8305800" cy="8683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599" y="6477001"/>
            <a:ext cx="5381539" cy="381000"/>
          </a:xfrm>
        </p:spPr>
        <p:txBody>
          <a:bodyPr/>
          <a:lstStyle>
            <a:lvl1pPr>
              <a:defRPr sz="1600"/>
            </a:lvl1pPr>
          </a:lstStyle>
          <a:p>
            <a:r>
              <a:rPr lang="en-CA" dirty="0" smtClean="0"/>
              <a:t>SKA CSP LMC Peer Review, 11. April, 2016</a:t>
            </a:r>
            <a:endParaRPr lang="en-US" dirty="0"/>
          </a:p>
        </p:txBody>
      </p:sp>
      <p:sp>
        <p:nvSpPr>
          <p:cNvPr id="6" name="Slide Number Placeholder 5"/>
          <p:cNvSpPr>
            <a:spLocks noGrp="1"/>
          </p:cNvSpPr>
          <p:nvPr>
            <p:ph type="sldNum" sz="quarter" idx="12"/>
          </p:nvPr>
        </p:nvSpPr>
        <p:spPr>
          <a:xfrm>
            <a:off x="457200" y="6477000"/>
            <a:ext cx="762000" cy="381000"/>
          </a:xfrm>
        </p:spPr>
        <p:txBody>
          <a:bodyPr/>
          <a:lstStyle>
            <a:lvl1pPr>
              <a:defRPr sz="1600"/>
            </a:lvl1p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88085"/>
            <a:ext cx="9144000" cy="5181600"/>
          </a:xfrm>
          <a:prstGeom prst="rect">
            <a:avLst/>
          </a:prstGeom>
        </p:spPr>
      </p:pic>
      <p:sp>
        <p:nvSpPr>
          <p:cNvPr id="8" name="Rectangle 7"/>
          <p:cNvSpPr/>
          <p:nvPr/>
        </p:nvSpPr>
        <p:spPr>
          <a:xfrm>
            <a:off x="0" y="1295400"/>
            <a:ext cx="9144000" cy="3733800"/>
          </a:xfrm>
          <a:prstGeom prst="rect">
            <a:avLst/>
          </a:prstGeom>
          <a:gradFill>
            <a:gsLst>
              <a:gs pos="0">
                <a:schemeClr val="bg1">
                  <a:alpha val="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5290" y="274638"/>
            <a:ext cx="8305800" cy="8683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371600" y="6477001"/>
            <a:ext cx="5029200" cy="381000"/>
          </a:xfrm>
        </p:spPr>
        <p:txBody>
          <a:bodyPr/>
          <a:lstStyle>
            <a:lvl1pPr>
              <a:defRPr sz="1600"/>
            </a:lvl1pPr>
          </a:lstStyle>
          <a:p>
            <a:r>
              <a:rPr lang="en-CA" dirty="0" smtClean="0"/>
              <a:t>SKA CSP LMC Peer Review, 11. April, 2016</a:t>
            </a:r>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1318590" y="6477000"/>
            <a:ext cx="4970477" cy="381000"/>
          </a:xfrm>
        </p:spPr>
        <p:txBody>
          <a:bodyPr/>
          <a:lstStyle>
            <a:lvl1pPr>
              <a:defRPr sz="1600"/>
            </a:lvl1pPr>
          </a:lstStyle>
          <a:p>
            <a:r>
              <a:rPr lang="en-CA" dirty="0" smtClean="0"/>
              <a:t>SKA CSP LMC Peer Review, 11. April, 2016</a:t>
            </a:r>
            <a:endParaRPr lang="en-US" dirty="0"/>
          </a:p>
        </p:txBody>
      </p:sp>
      <p:sp>
        <p:nvSpPr>
          <p:cNvPr id="7" name="Slide Number Placeholder 6"/>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CA" dirty="0" smtClean="0"/>
              <a:t>SKA CSP LMC Peer Review, 11. April, 2016</a:t>
            </a:r>
            <a:endParaRPr lang="en-US" dirty="0"/>
          </a:p>
        </p:txBody>
      </p:sp>
      <p:sp>
        <p:nvSpPr>
          <p:cNvPr id="9" name="Slide Number Placeholder 8"/>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11" name="Picture 10" descr="CFHT_2009_W2-1920x1200_mod_duotone_PPT_size.jpg"/>
          <p:cNvPicPr>
            <a:picLocks noChangeAspect="1"/>
          </p:cNvPicPr>
          <p:nvPr/>
        </p:nvPicPr>
        <p:blipFill>
          <a:blip r:embed="rId2" cstate="print"/>
          <a:srcRect t="5000" b="5000"/>
          <a:stretch>
            <a:fillRect/>
          </a:stretch>
        </p:blipFill>
        <p:spPr>
          <a:xfrm>
            <a:off x="0" y="0"/>
            <a:ext cx="9144000" cy="6583681"/>
          </a:xfrm>
          <a:prstGeom prst="rect">
            <a:avLst/>
          </a:prstGeom>
        </p:spPr>
      </p:pic>
      <p:sp>
        <p:nvSpPr>
          <p:cNvPr id="8" name="Rectangle 7"/>
          <p:cNvSpPr/>
          <p:nvPr/>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371599" y="6477001"/>
            <a:ext cx="5020811" cy="381000"/>
          </a:xfrm>
        </p:spPr>
        <p:txBody>
          <a:bodyPr/>
          <a:lstStyle>
            <a:lvl1pPr>
              <a:defRPr sz="1600"/>
            </a:lvl1pPr>
          </a:lstStyle>
          <a:p>
            <a:r>
              <a:rPr lang="en-CA" dirty="0" smtClean="0"/>
              <a:t>SKA CSP MID.CBF Workshop, 8-11 March 2016</a:t>
            </a:r>
            <a:endParaRPr lang="en-US" dirty="0" smtClean="0"/>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pic>
        <p:nvPicPr>
          <p:cNvPr id="9" name="Picture 8" descr="nrc-logotype-e.png"/>
          <p:cNvPicPr>
            <a:picLocks noChangeAspect="1"/>
          </p:cNvPicPr>
          <p:nvPr/>
        </p:nvPicPr>
        <p:blipFill>
          <a:blip r:embed="rId3" cstate="screen"/>
          <a:stretch>
            <a:fillRect/>
          </a:stretch>
        </p:blipFill>
        <p:spPr>
          <a:xfrm>
            <a:off x="7509640" y="6584730"/>
            <a:ext cx="1219200" cy="191732"/>
          </a:xfrm>
          <a:prstGeom prst="rect">
            <a:avLst/>
          </a:prstGeom>
        </p:spPr>
      </p:pic>
      <p:sp>
        <p:nvSpPr>
          <p:cNvPr id="10" name="Rectangle 9"/>
          <p:cNvSpPr/>
          <p:nvPr/>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ghtblue bakgrn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nrc-logotype-e.png"/>
          <p:cNvPicPr>
            <a:picLocks noChangeAspect="1"/>
          </p:cNvPicPr>
          <p:nvPr/>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a:xfrm>
            <a:off x="1371599" y="6477001"/>
            <a:ext cx="5071145" cy="381000"/>
          </a:xfrm>
        </p:spPr>
        <p:txBody>
          <a:bodyPr/>
          <a:lstStyle>
            <a:lvl1pPr>
              <a:defRPr sz="1600"/>
            </a:lvl1pPr>
          </a:lstStyle>
          <a:p>
            <a:r>
              <a:rPr lang="en-CA" dirty="0" smtClean="0"/>
              <a:t>SKA CSP MID.CBF Workshop, 8-11 March 2016</a:t>
            </a:r>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
        <p:nvSpPr>
          <p:cNvPr id="10" name="Rectangle 9"/>
          <p:cNvSpPr/>
          <p:nvPr/>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header">
    <p:spTree>
      <p:nvGrpSpPr>
        <p:cNvPr id="1" name=""/>
        <p:cNvGrpSpPr/>
        <p:nvPr/>
      </p:nvGrpSpPr>
      <p:grpSpPr>
        <a:xfrm>
          <a:off x="0" y="0"/>
          <a:ext cx="0" cy="0"/>
          <a:chOff x="0" y="0"/>
          <a:chExt cx="0" cy="0"/>
        </a:xfrm>
      </p:grpSpPr>
      <p:sp>
        <p:nvSpPr>
          <p:cNvPr id="6" name="Rectangle 5"/>
          <p:cNvSpPr/>
          <p:nvPr/>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1371599" y="6477001"/>
            <a:ext cx="5020811" cy="381000"/>
          </a:xfrm>
        </p:spPr>
        <p:txBody>
          <a:bodyPr/>
          <a:lstStyle>
            <a:lvl1pPr>
              <a:defRPr sz="1600"/>
            </a:lvl1pPr>
          </a:lstStyle>
          <a:p>
            <a:r>
              <a:rPr lang="en-CA" dirty="0" smtClean="0"/>
              <a:t>SKA CSP MID.CBF Workshop, 8-11 March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sp>
        <p:nvSpPr>
          <p:cNvPr id="7" name="Rectangle 6"/>
          <p:cNvSpPr/>
          <p:nvPr/>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nrc-logotype-e.png"/>
          <p:cNvPicPr>
            <a:picLocks noChangeAspect="1"/>
          </p:cNvPicPr>
          <p:nvPr/>
        </p:nvPicPr>
        <p:blipFill>
          <a:blip r:embed="rId10"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371599" y="6477001"/>
            <a:ext cx="4903365" cy="381000"/>
          </a:xfrm>
          <a:prstGeom prst="rect">
            <a:avLst/>
          </a:prstGeom>
        </p:spPr>
        <p:txBody>
          <a:bodyPr vert="horz" lIns="91440" tIns="45720" rIns="91440" bIns="45720" rtlCol="0" anchor="ctr"/>
          <a:lstStyle>
            <a:lvl1pPr algn="l">
              <a:defRPr sz="1600" b="1">
                <a:solidFill>
                  <a:schemeClr val="bg1"/>
                </a:solidFill>
                <a:latin typeface="Arial" pitchFamily="34" charset="0"/>
                <a:cs typeface="Arial" pitchFamily="34" charset="0"/>
              </a:defRPr>
            </a:lvl1pPr>
          </a:lstStyle>
          <a:p>
            <a:r>
              <a:rPr lang="en-CA" dirty="0" smtClean="0"/>
              <a:t>SKA CSP LMC Peer Review, 11. April, 2016</a:t>
            </a:r>
            <a:endParaRPr lang="en-US" dirty="0"/>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600" b="1">
                <a:solidFill>
                  <a:schemeClr val="bg1"/>
                </a:solidFill>
                <a:latin typeface="Arial" pitchFamily="34" charset="0"/>
                <a:cs typeface="Arial" pitchFamily="34" charset="0"/>
              </a:defRPr>
            </a:lvl1pPr>
          </a:lstStyle>
          <a:p>
            <a:fld id="{A5580D42-4309-42CB-9101-536F0D1551A5}" type="slidenum">
              <a:rPr lang="en-US" smtClean="0"/>
              <a:pPr/>
              <a:t>‹#›</a:t>
            </a:fld>
            <a:endParaRPr lang="en-US" dirty="0"/>
          </a:p>
        </p:txBody>
      </p:sp>
      <p:sp>
        <p:nvSpPr>
          <p:cNvPr id="11" name="Rectangle 10"/>
          <p:cNvSpPr/>
          <p:nvPr/>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FHT_2009_W2-1920x1200_mod_duotone_PPT_size.jpg"/>
          <p:cNvPicPr>
            <a:picLocks noChangeAspect="1"/>
          </p:cNvPicPr>
          <p:nvPr/>
        </p:nvPicPr>
        <p:blipFill>
          <a:blip r:embed="rId11" cstate="print"/>
          <a:srcRect t="31875" b="50437"/>
          <a:stretch>
            <a:fillRect/>
          </a:stretch>
        </p:blipFill>
        <p:spPr>
          <a:xfrm>
            <a:off x="0" y="0"/>
            <a:ext cx="9144000" cy="129379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467663"/>
            <a:ext cx="8215828" cy="2686050"/>
          </a:xfrm>
        </p:spPr>
        <p:txBody>
          <a:bodyPr>
            <a:noAutofit/>
          </a:bodyPr>
          <a:lstStyle/>
          <a:p>
            <a:r>
              <a:rPr lang="en-US" dirty="0" smtClean="0"/>
              <a:t>SKA Central Signal Processor</a:t>
            </a:r>
            <a:br>
              <a:rPr lang="en-US" dirty="0" smtClean="0"/>
            </a:br>
            <a:r>
              <a:rPr lang="en-US" dirty="0" smtClean="0"/>
              <a:t>Control Context </a:t>
            </a:r>
            <a:endParaRPr lang="en-US" dirty="0"/>
          </a:p>
        </p:txBody>
      </p:sp>
      <p:sp>
        <p:nvSpPr>
          <p:cNvPr id="6" name="Subtitle 5"/>
          <p:cNvSpPr>
            <a:spLocks noGrp="1"/>
          </p:cNvSpPr>
          <p:nvPr>
            <p:ph type="subTitle" idx="1"/>
          </p:nvPr>
        </p:nvSpPr>
        <p:spPr>
          <a:xfrm>
            <a:off x="685801" y="4440716"/>
            <a:ext cx="5410200" cy="726195"/>
          </a:xfrm>
        </p:spPr>
        <p:txBody>
          <a:bodyPr/>
          <a:lstStyle/>
          <a:p>
            <a:r>
              <a:rPr lang="en-US" dirty="0" smtClean="0"/>
              <a:t>SKA CSP LMC Peer Review</a:t>
            </a:r>
          </a:p>
          <a:p>
            <a:r>
              <a:rPr lang="en-US" dirty="0" smtClean="0"/>
              <a:t>11.April</a:t>
            </a:r>
            <a:r>
              <a:rPr lang="en-US" dirty="0"/>
              <a:t>, 2016, Madrid</a:t>
            </a:r>
          </a:p>
          <a:p>
            <a:endParaRPr lang="en-CA" dirty="0"/>
          </a:p>
        </p:txBody>
      </p:sp>
      <p:sp>
        <p:nvSpPr>
          <p:cNvPr id="4" name="Content Placeholder 3"/>
          <p:cNvSpPr>
            <a:spLocks noGrp="1"/>
          </p:cNvSpPr>
          <p:nvPr>
            <p:ph sz="quarter" idx="4294967295"/>
          </p:nvPr>
        </p:nvSpPr>
        <p:spPr>
          <a:xfrm>
            <a:off x="685801" y="3413125"/>
            <a:ext cx="7848600" cy="428625"/>
          </a:xfrm>
        </p:spPr>
        <p:txBody>
          <a:bodyPr>
            <a:normAutofit/>
          </a:bodyPr>
          <a:lstStyle/>
          <a:p>
            <a:pPr marL="0" indent="0">
              <a:buNone/>
            </a:pPr>
            <a:r>
              <a:rPr lang="en-US" b="1" dirty="0" smtClean="0">
                <a:solidFill>
                  <a:schemeClr val="bg1"/>
                </a:solidFill>
              </a:rPr>
              <a:t>Sonja </a:t>
            </a:r>
            <a:r>
              <a:rPr lang="en-US" b="1" dirty="0" smtClean="0">
                <a:solidFill>
                  <a:schemeClr val="bg1"/>
                </a:solidFill>
              </a:rPr>
              <a:t>Vrcic, NRC-Herzberg</a:t>
            </a:r>
            <a:endParaRPr lang="en-US" b="1" dirty="0" smtClean="0">
              <a:solidFill>
                <a:schemeClr val="bg1"/>
              </a:solidFill>
            </a:endParaRPr>
          </a:p>
        </p:txBody>
      </p:sp>
      <p:sp>
        <p:nvSpPr>
          <p:cNvPr id="5" name="Content Placeholder 4"/>
          <p:cNvSpPr>
            <a:spLocks noGrp="1"/>
          </p:cNvSpPr>
          <p:nvPr>
            <p:ph sz="quarter" idx="4294967295"/>
          </p:nvPr>
        </p:nvSpPr>
        <p:spPr>
          <a:xfrm>
            <a:off x="685801" y="3841750"/>
            <a:ext cx="7848600" cy="457200"/>
          </a:xfrm>
        </p:spPr>
        <p:txBody>
          <a:bodyPr>
            <a:normAutofit/>
          </a:bodyPr>
          <a:lstStyle/>
          <a:p>
            <a:pPr marL="0" indent="0">
              <a:buNone/>
            </a:pPr>
            <a:r>
              <a:rPr lang="en-US" sz="2000" b="1" dirty="0" smtClean="0">
                <a:solidFill>
                  <a:schemeClr val="bg1"/>
                </a:solidFill>
              </a:rPr>
              <a:t>SKA CSP LMC Sub-element Lead</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CSP.LMC – A thin layer of abstraction </a:t>
            </a:r>
            <a:endParaRPr lang="en-US" dirty="0"/>
          </a:p>
        </p:txBody>
      </p:sp>
      <p:sp>
        <p:nvSpPr>
          <p:cNvPr id="3" name="Content Placeholder 2"/>
          <p:cNvSpPr>
            <a:spLocks noGrp="1"/>
          </p:cNvSpPr>
          <p:nvPr>
            <p:ph idx="1"/>
          </p:nvPr>
        </p:nvSpPr>
        <p:spPr>
          <a:xfrm>
            <a:off x="457200" y="1469036"/>
            <a:ext cx="8305800" cy="4657127"/>
          </a:xfrm>
        </p:spPr>
        <p:txBody>
          <a:bodyPr/>
          <a:lstStyle/>
          <a:p>
            <a:pPr marL="0" indent="0">
              <a:buNone/>
            </a:pPr>
            <a:r>
              <a:rPr lang="en-US" dirty="0" smtClean="0"/>
              <a:t>Consequence of the decision to ‘encapsulate’  M&amp;C responsibility and push it to lower layers, and of the overall CSP design:</a:t>
            </a:r>
          </a:p>
          <a:p>
            <a:r>
              <a:rPr lang="en-US" dirty="0" smtClean="0"/>
              <a:t>Most of the monitor and control functionality is implemented by the sub-elements CBF, PSS and PST.</a:t>
            </a:r>
          </a:p>
          <a:p>
            <a:r>
              <a:rPr lang="en-US" dirty="0" smtClean="0"/>
              <a:t>CSP.LMC is a “very thin” layer of abstraction. </a:t>
            </a:r>
          </a:p>
          <a:p>
            <a:r>
              <a:rPr lang="en-US" dirty="0" smtClean="0"/>
              <a:t>Main purpose of the CSP.LMC is  to allow TM to configure Pulsar Search and Pulsar Timing observations without being aware of the division of responsibility among CSP sub-elements. </a:t>
            </a:r>
          </a:p>
          <a:p>
            <a:r>
              <a:rPr lang="en-US" dirty="0" smtClean="0"/>
              <a:t>A quick study of the Interface Control Document CSP to TM  and “LMC to CBF, PSS and PST” reveals that in many, if not most cases, CSP.LMC forwards messages received from TM unchanged to sub-element (CBF, PSS and/or PST), and vice versa.</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10</a:t>
            </a:fld>
            <a:endParaRPr lang="en-US" dirty="0"/>
          </a:p>
        </p:txBody>
      </p:sp>
    </p:spTree>
    <p:extLst>
      <p:ext uri="{BB962C8B-B14F-4D97-AF65-F5344CB8AC3E}">
        <p14:creationId xmlns:p14="http://schemas.microsoft.com/office/powerpoint/2010/main" val="3225606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Monitor and Control Hierarchy</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1" y="1366135"/>
            <a:ext cx="7807323" cy="492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22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CSP Sub-elements – Type and Number of LRUs</a:t>
            </a:r>
            <a:br>
              <a:rPr lang="en-CA" dirty="0" smtClean="0"/>
            </a:br>
            <a:endParaRPr lang="en-CA" dirty="0"/>
          </a:p>
        </p:txBody>
      </p:sp>
      <p:sp>
        <p:nvSpPr>
          <p:cNvPr id="11" name="Footer Placeholder 10"/>
          <p:cNvSpPr>
            <a:spLocks noGrp="1"/>
          </p:cNvSpPr>
          <p:nvPr>
            <p:ph type="ftr" sz="quarter" idx="11"/>
          </p:nvPr>
        </p:nvSpPr>
        <p:spPr/>
        <p:txBody>
          <a:bodyPr/>
          <a:lstStyle/>
          <a:p>
            <a:r>
              <a:rPr lang="en-CA" dirty="0"/>
              <a:t>SKA CSP LMC Peer Review, 11. April, 2016</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1499171"/>
              </p:ext>
            </p:extLst>
          </p:nvPr>
        </p:nvGraphicFramePr>
        <p:xfrm>
          <a:off x="1" y="1199214"/>
          <a:ext cx="9143999" cy="5254384"/>
        </p:xfrm>
        <a:graphic>
          <a:graphicData uri="http://schemas.openxmlformats.org/drawingml/2006/table">
            <a:tbl>
              <a:tblPr firstRow="1" bandRow="1">
                <a:tableStyleId>{5C22544A-7EE6-4342-B048-85BDC9FD1C3A}</a:tableStyleId>
              </a:tblPr>
              <a:tblGrid>
                <a:gridCol w="1724556"/>
                <a:gridCol w="1534772"/>
                <a:gridCol w="2227071"/>
                <a:gridCol w="1436580"/>
                <a:gridCol w="2221020"/>
              </a:tblGrid>
              <a:tr h="794478">
                <a:tc>
                  <a:txBody>
                    <a:bodyPr/>
                    <a:lstStyle/>
                    <a:p>
                      <a:r>
                        <a:rPr lang="en-US" dirty="0" smtClean="0"/>
                        <a:t>Sub-element</a:t>
                      </a:r>
                      <a:endParaRPr lang="en-US" dirty="0"/>
                    </a:p>
                  </a:txBody>
                  <a:tcPr/>
                </a:tc>
                <a:tc>
                  <a:txBody>
                    <a:bodyPr/>
                    <a:lstStyle/>
                    <a:p>
                      <a:r>
                        <a:rPr lang="en-US" dirty="0" smtClean="0"/>
                        <a:t>LOW LRUs</a:t>
                      </a:r>
                      <a:endParaRPr lang="en-US" dirty="0"/>
                    </a:p>
                  </a:txBody>
                  <a:tcPr/>
                </a:tc>
                <a:tc>
                  <a:txBody>
                    <a:bodyPr/>
                    <a:lstStyle/>
                    <a:p>
                      <a:r>
                        <a:rPr lang="en-US" dirty="0" smtClean="0"/>
                        <a:t>LOW Equipment</a:t>
                      </a:r>
                      <a:endParaRPr lang="en-US" dirty="0"/>
                    </a:p>
                  </a:txBody>
                  <a:tcPr/>
                </a:tc>
                <a:tc>
                  <a:txBody>
                    <a:bodyPr/>
                    <a:lstStyle/>
                    <a:p>
                      <a:r>
                        <a:rPr lang="en-US" dirty="0" smtClean="0"/>
                        <a:t>MID LRUs</a:t>
                      </a:r>
                      <a:endParaRPr lang="en-US" dirty="0"/>
                    </a:p>
                  </a:txBody>
                  <a:tcPr/>
                </a:tc>
                <a:tc>
                  <a:txBody>
                    <a:bodyPr/>
                    <a:lstStyle/>
                    <a:p>
                      <a:r>
                        <a:rPr lang="en-US" dirty="0" smtClean="0"/>
                        <a:t>MID Equipment</a:t>
                      </a:r>
                      <a:endParaRPr lang="en-US" dirty="0"/>
                    </a:p>
                  </a:txBody>
                  <a:tcPr/>
                </a:tc>
              </a:tr>
              <a:tr h="1064301">
                <a:tc>
                  <a:txBody>
                    <a:bodyPr/>
                    <a:lstStyle/>
                    <a:p>
                      <a:r>
                        <a:rPr lang="en-US" dirty="0" smtClean="0"/>
                        <a:t>CBF - Correlator</a:t>
                      </a:r>
                      <a:r>
                        <a:rPr lang="en-US" baseline="0" dirty="0" smtClean="0"/>
                        <a:t> and Beamformer </a:t>
                      </a:r>
                      <a:endParaRPr lang="en-US" dirty="0"/>
                    </a:p>
                  </a:txBody>
                  <a:tcPr/>
                </a:tc>
                <a:tc>
                  <a:txBody>
                    <a:bodyPr/>
                    <a:lstStyle/>
                    <a:p>
                      <a:pPr algn="r"/>
                      <a:r>
                        <a:rPr lang="en-US" dirty="0" smtClean="0"/>
                        <a:t>88</a:t>
                      </a:r>
                      <a:endParaRPr lang="en-US" dirty="0"/>
                    </a:p>
                  </a:txBody>
                  <a:tcPr/>
                </a:tc>
                <a:tc>
                  <a:txBody>
                    <a:bodyPr/>
                    <a:lstStyle/>
                    <a:p>
                      <a:r>
                        <a:rPr lang="en-US" dirty="0" smtClean="0"/>
                        <a:t>FPGA  based solution, custom LRUs, switches</a:t>
                      </a:r>
                      <a:endParaRPr lang="en-US" dirty="0"/>
                    </a:p>
                  </a:txBody>
                  <a:tcPr/>
                </a:tc>
                <a:tc>
                  <a:txBody>
                    <a:bodyPr/>
                    <a:lstStyle/>
                    <a:p>
                      <a:pPr algn="r"/>
                      <a:r>
                        <a:rPr lang="en-US" dirty="0" smtClean="0"/>
                        <a:t>300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FPGA  based solution, custom LRUs, switches</a:t>
                      </a:r>
                    </a:p>
                  </a:txBody>
                  <a:tcPr/>
                </a:tc>
              </a:tr>
              <a:tr h="1227861">
                <a:tc>
                  <a:txBody>
                    <a:bodyPr/>
                    <a:lstStyle/>
                    <a:p>
                      <a:r>
                        <a:rPr lang="en-US" dirty="0" smtClean="0"/>
                        <a:t>PSS – Pulsar Search Engine</a:t>
                      </a:r>
                      <a:endParaRPr lang="en-US" dirty="0"/>
                    </a:p>
                  </a:txBody>
                  <a:tcPr/>
                </a:tc>
                <a:tc>
                  <a:txBody>
                    <a:bodyPr/>
                    <a:lstStyle/>
                    <a:p>
                      <a:pPr algn="r"/>
                      <a:r>
                        <a:rPr lang="en-US" dirty="0" smtClean="0"/>
                        <a:t>250+100+2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COTS</a:t>
                      </a:r>
                      <a:r>
                        <a:rPr lang="en-US" baseline="0" dirty="0" smtClean="0"/>
                        <a:t> compute nodes (GPUs/FPGAs), switches, servers</a:t>
                      </a:r>
                      <a:endParaRPr lang="en-US" dirty="0" smtClean="0"/>
                    </a:p>
                  </a:txBody>
                  <a:tcPr/>
                </a:tc>
                <a:tc>
                  <a:txBody>
                    <a:bodyPr/>
                    <a:lstStyle/>
                    <a:p>
                      <a:pPr algn="r"/>
                      <a:r>
                        <a:rPr lang="en-US" dirty="0" smtClean="0"/>
                        <a:t>750+100+2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COTS</a:t>
                      </a:r>
                      <a:r>
                        <a:rPr lang="en-US" baseline="0" dirty="0" smtClean="0"/>
                        <a:t> compute nodes (GPUs/FPGAs),  switches, servers</a:t>
                      </a:r>
                      <a:endParaRPr lang="en-US" dirty="0" smtClean="0"/>
                    </a:p>
                  </a:txBody>
                  <a:tcPr/>
                </a:tc>
              </a:tr>
              <a:tr h="979024">
                <a:tc>
                  <a:txBody>
                    <a:bodyPr/>
                    <a:lstStyle/>
                    <a:p>
                      <a:r>
                        <a:rPr lang="en-US" dirty="0" smtClean="0"/>
                        <a:t>PST – Pulsar Timing Engine</a:t>
                      </a:r>
                      <a:endParaRPr lang="en-US" dirty="0"/>
                    </a:p>
                  </a:txBody>
                  <a:tcPr/>
                </a:tc>
                <a:tc>
                  <a:txBody>
                    <a:bodyPr/>
                    <a:lstStyle/>
                    <a:p>
                      <a:pPr algn="r"/>
                      <a:r>
                        <a:rPr lang="en-US" dirty="0" smtClean="0"/>
                        <a:t>18+2+2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COTS</a:t>
                      </a:r>
                      <a:r>
                        <a:rPr lang="en-US" baseline="0" dirty="0" smtClean="0"/>
                        <a:t> compute nodes (GPUs), switches, servers</a:t>
                      </a:r>
                      <a:endParaRPr lang="en-US" dirty="0" smtClean="0"/>
                    </a:p>
                  </a:txBody>
                  <a:tcPr/>
                </a:tc>
                <a:tc>
                  <a:txBody>
                    <a:bodyPr/>
                    <a:lstStyle/>
                    <a:p>
                      <a:pPr algn="r"/>
                      <a:r>
                        <a:rPr lang="en-US" dirty="0" smtClean="0"/>
                        <a:t>18+2+2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COTS</a:t>
                      </a:r>
                      <a:r>
                        <a:rPr lang="en-US" baseline="0" dirty="0" smtClean="0"/>
                        <a:t> compute nodes (GPUs), switches, servers</a:t>
                      </a:r>
                      <a:endParaRPr lang="en-US" dirty="0" smtClean="0"/>
                    </a:p>
                  </a:txBody>
                  <a:tcPr/>
                </a:tc>
              </a:tr>
              <a:tr h="370840">
                <a:tc>
                  <a:txBody>
                    <a:bodyPr/>
                    <a:lstStyle/>
                    <a:p>
                      <a:r>
                        <a:rPr lang="en-US" dirty="0" smtClean="0"/>
                        <a:t>LMC – Local Monitor and Control</a:t>
                      </a:r>
                      <a:endParaRPr lang="en-US" dirty="0"/>
                    </a:p>
                  </a:txBody>
                  <a:tcPr/>
                </a:tc>
                <a:tc>
                  <a:txBody>
                    <a:bodyPr/>
                    <a:lstStyle/>
                    <a:p>
                      <a:pPr algn="r"/>
                      <a:r>
                        <a:rPr lang="en-US" dirty="0" smtClean="0"/>
                        <a:t>4</a:t>
                      </a:r>
                      <a:endParaRPr lang="en-US" dirty="0"/>
                    </a:p>
                  </a:txBody>
                  <a:tcPr/>
                </a:tc>
                <a:tc>
                  <a:txBody>
                    <a:bodyPr/>
                    <a:lstStyle/>
                    <a:p>
                      <a:r>
                        <a:rPr lang="en-US" dirty="0" smtClean="0"/>
                        <a:t>COTS dual redundant server,</a:t>
                      </a:r>
                      <a:r>
                        <a:rPr lang="en-US" baseline="0" dirty="0" smtClean="0"/>
                        <a:t> redundant switches</a:t>
                      </a:r>
                      <a:endParaRPr lang="en-US" dirty="0"/>
                    </a:p>
                  </a:txBody>
                  <a:tcPr/>
                </a:tc>
                <a:tc>
                  <a:txBody>
                    <a:bodyPr/>
                    <a:lstStyle/>
                    <a:p>
                      <a:pPr algn="r"/>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COTS dual redundant</a:t>
                      </a:r>
                      <a:r>
                        <a:rPr lang="en-US" baseline="0" dirty="0" smtClean="0"/>
                        <a:t> </a:t>
                      </a:r>
                      <a:r>
                        <a:rPr lang="en-US" dirty="0" smtClean="0"/>
                        <a:t>server,</a:t>
                      </a:r>
                      <a:r>
                        <a:rPr lang="en-US" baseline="0" dirty="0" smtClean="0"/>
                        <a:t> redundant switches</a:t>
                      </a:r>
                      <a:endParaRPr lang="en-US" dirty="0" smtClean="0"/>
                    </a:p>
                    <a:p>
                      <a:endParaRPr lang="en-US" dirty="0"/>
                    </a:p>
                  </a:txBody>
                  <a:tcPr/>
                </a:tc>
              </a:tr>
            </a:tbl>
          </a:graphicData>
        </a:graphic>
      </p:graphicFrame>
    </p:spTree>
    <p:extLst>
      <p:ext uri="{BB962C8B-B14F-4D97-AF65-F5344CB8AC3E}">
        <p14:creationId xmlns:p14="http://schemas.microsoft.com/office/powerpoint/2010/main" val="405549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Monitor and Control Hierarchy</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13</a:t>
            </a:fld>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422" y="1658144"/>
            <a:ext cx="790575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05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 Components and Capabilities</a:t>
            </a:r>
            <a:br>
              <a:rPr lang="en-US" dirty="0" smtClean="0"/>
            </a:br>
            <a:r>
              <a:rPr lang="en-US" dirty="0" smtClean="0"/>
              <a:t>(an example)</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14</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85730467"/>
              </p:ext>
            </p:extLst>
          </p:nvPr>
        </p:nvGraphicFramePr>
        <p:xfrm>
          <a:off x="131541" y="1783830"/>
          <a:ext cx="8880918" cy="4208840"/>
        </p:xfrm>
        <a:graphic>
          <a:graphicData uri="http://schemas.openxmlformats.org/presentationml/2006/ole">
            <mc:AlternateContent xmlns:mc="http://schemas.openxmlformats.org/markup-compatibility/2006">
              <mc:Choice xmlns:v="urn:schemas-microsoft-com:vml" Requires="v">
                <p:oleObj spid="_x0000_s3079" name="Visio" r:id="rId3" imgW="6861647" imgH="3248100" progId="Visio.Drawing.11">
                  <p:embed/>
                </p:oleObj>
              </mc:Choice>
              <mc:Fallback>
                <p:oleObj name="Visio" r:id="rId3" imgW="6861647" imgH="32481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41" y="1783830"/>
                        <a:ext cx="8880918" cy="4208840"/>
                      </a:xfrm>
                      <a:prstGeom prst="rect">
                        <a:avLst/>
                      </a:prstGeom>
                      <a:noFill/>
                    </p:spPr>
                  </p:pic>
                </p:oleObj>
              </mc:Fallback>
            </mc:AlternateContent>
          </a:graphicData>
        </a:graphic>
      </p:graphicFrame>
    </p:spTree>
    <p:extLst>
      <p:ext uri="{BB962C8B-B14F-4D97-AF65-F5344CB8AC3E}">
        <p14:creationId xmlns:p14="http://schemas.microsoft.com/office/powerpoint/2010/main" val="3878405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Monitor and Control </a:t>
            </a:r>
            <a:br>
              <a:rPr lang="en-US" dirty="0" smtClean="0"/>
            </a:br>
            <a:r>
              <a:rPr lang="en-US" dirty="0" smtClean="0"/>
              <a:t>No coordinated unified approach</a:t>
            </a:r>
            <a:endParaRPr lang="en-US" dirty="0"/>
          </a:p>
        </p:txBody>
      </p:sp>
      <p:sp>
        <p:nvSpPr>
          <p:cNvPr id="3" name="Content Placeholder 2"/>
          <p:cNvSpPr>
            <a:spLocks noGrp="1"/>
          </p:cNvSpPr>
          <p:nvPr>
            <p:ph idx="1"/>
          </p:nvPr>
        </p:nvSpPr>
        <p:spPr/>
        <p:txBody>
          <a:bodyPr/>
          <a:lstStyle/>
          <a:p>
            <a:r>
              <a:rPr lang="en-US" dirty="0" smtClean="0"/>
              <a:t>CSP has adopted the approach used at the telescope level, CSP.LMC team has no mandate to define a common M&amp;C architecture. </a:t>
            </a:r>
          </a:p>
          <a:p>
            <a:r>
              <a:rPr lang="en-US" dirty="0" smtClean="0"/>
              <a:t>Not easy to initiate work on common architecture and design without clear mandate:</a:t>
            </a:r>
          </a:p>
          <a:p>
            <a:pPr lvl="2">
              <a:buFont typeface="Courier New" panose="02070309020205020404" pitchFamily="49" charset="0"/>
              <a:buChar char="o"/>
            </a:pPr>
            <a:r>
              <a:rPr lang="en-US" dirty="0" smtClean="0"/>
              <a:t>Reluctance to devote effort to work not in </a:t>
            </a:r>
            <a:r>
              <a:rPr lang="en-US" dirty="0" err="1" smtClean="0"/>
              <a:t>SoW</a:t>
            </a:r>
            <a:endParaRPr lang="en-US" dirty="0" smtClean="0"/>
          </a:p>
          <a:p>
            <a:pPr lvl="2">
              <a:buFont typeface="Courier New" panose="02070309020205020404" pitchFamily="49" charset="0"/>
              <a:buChar char="o"/>
            </a:pPr>
            <a:r>
              <a:rPr lang="en-US" dirty="0" smtClean="0"/>
              <a:t>Reluctance to ‘push’ or try to enforce solution chosen by small group of people without clear mandate or support.</a:t>
            </a:r>
          </a:p>
          <a:p>
            <a:r>
              <a:rPr lang="en-US" dirty="0" smtClean="0"/>
              <a:t>However, within CSP Consortium there is more co-operation than among the SKA Elements (see next slide).</a:t>
            </a:r>
          </a:p>
          <a:p>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15</a:t>
            </a:fld>
            <a:endParaRPr lang="en-US" dirty="0"/>
          </a:p>
        </p:txBody>
      </p:sp>
    </p:spTree>
    <p:extLst>
      <p:ext uri="{BB962C8B-B14F-4D97-AF65-F5344CB8AC3E}">
        <p14:creationId xmlns:p14="http://schemas.microsoft.com/office/powerpoint/2010/main" val="106648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CSP.LMC </a:t>
            </a:r>
            <a:r>
              <a:rPr lang="en-CA" dirty="0"/>
              <a:t>t</a:t>
            </a:r>
            <a:r>
              <a:rPr lang="en-CA" dirty="0" smtClean="0"/>
              <a:t>eam composition and co-operation with other CSP sub-elements</a:t>
            </a:r>
            <a:endParaRPr lang="en-CA" dirty="0"/>
          </a:p>
        </p:txBody>
      </p:sp>
      <p:sp>
        <p:nvSpPr>
          <p:cNvPr id="11" name="Footer Placeholder 10"/>
          <p:cNvSpPr>
            <a:spLocks noGrp="1"/>
          </p:cNvSpPr>
          <p:nvPr>
            <p:ph type="ftr" sz="quarter" idx="11"/>
          </p:nvPr>
        </p:nvSpPr>
        <p:spPr/>
        <p:txBody>
          <a:bodyPr/>
          <a:lstStyle/>
          <a:p>
            <a:r>
              <a:rPr lang="en-CA" dirty="0"/>
              <a:t>SKA CSP LMC Peer Review, 11. April, 2016</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16</a:t>
            </a:fld>
            <a:endParaRPr lang="en-US" dirty="0"/>
          </a:p>
        </p:txBody>
      </p:sp>
      <p:sp>
        <p:nvSpPr>
          <p:cNvPr id="3" name="Content Placeholder 2"/>
          <p:cNvSpPr>
            <a:spLocks noGrp="1"/>
          </p:cNvSpPr>
          <p:nvPr>
            <p:ph idx="1"/>
          </p:nvPr>
        </p:nvSpPr>
        <p:spPr>
          <a:xfrm>
            <a:off x="457200" y="1379095"/>
            <a:ext cx="8305800" cy="4991725"/>
          </a:xfrm>
        </p:spPr>
        <p:txBody>
          <a:bodyPr>
            <a:normAutofit/>
          </a:bodyPr>
          <a:lstStyle/>
          <a:p>
            <a:pPr marL="0" indent="0">
              <a:buNone/>
            </a:pPr>
            <a:r>
              <a:rPr lang="en-US" sz="2000" dirty="0" smtClean="0"/>
              <a:t>Members of the CSP.LMC team are involved in the design of  other CSP sub-elements:</a:t>
            </a:r>
          </a:p>
          <a:p>
            <a:r>
              <a:rPr lang="en-US" sz="2000" dirty="0" smtClean="0"/>
              <a:t>Sonja Vrcic of NRC, is working on the design of the monitor and control for MID.CBF.</a:t>
            </a:r>
          </a:p>
          <a:p>
            <a:r>
              <a:rPr lang="en-US" sz="2000" dirty="0" smtClean="0"/>
              <a:t>Carlo </a:t>
            </a:r>
            <a:r>
              <a:rPr lang="en-US" sz="2000" dirty="0" err="1" smtClean="0"/>
              <a:t>Baffa</a:t>
            </a:r>
            <a:r>
              <a:rPr lang="en-US" sz="2000" dirty="0" smtClean="0"/>
              <a:t> and </a:t>
            </a:r>
            <a:r>
              <a:rPr lang="en-US" sz="2000" dirty="0" err="1" smtClean="0"/>
              <a:t>Elisabetta</a:t>
            </a:r>
            <a:r>
              <a:rPr lang="en-US" sz="2000" dirty="0" smtClean="0"/>
              <a:t> </a:t>
            </a:r>
            <a:r>
              <a:rPr lang="en-US" sz="2000" dirty="0" err="1" smtClean="0"/>
              <a:t>Giani</a:t>
            </a:r>
            <a:r>
              <a:rPr lang="en-US" sz="2000" dirty="0" smtClean="0"/>
              <a:t> of INAF, are working on the design for the monitor and control of Pulsar Search Engine (Low and Mid)</a:t>
            </a:r>
          </a:p>
          <a:p>
            <a:r>
              <a:rPr lang="en-US" sz="2000" dirty="0" smtClean="0"/>
              <a:t>Andrew Jamison of University of </a:t>
            </a:r>
            <a:r>
              <a:rPr lang="en-US" sz="2000" dirty="0" err="1" smtClean="0"/>
              <a:t>Swinburn</a:t>
            </a:r>
            <a:r>
              <a:rPr lang="en-US" sz="2000" dirty="0" smtClean="0"/>
              <a:t>, working on the development of Pulsar Timing Engineer (Low and Mid). </a:t>
            </a:r>
            <a:endParaRPr lang="en-US" sz="2000" dirty="0"/>
          </a:p>
          <a:p>
            <a:r>
              <a:rPr lang="en-US" sz="2000" dirty="0" err="1" smtClean="0"/>
              <a:t>Low.CBF</a:t>
            </a:r>
            <a:r>
              <a:rPr lang="en-US" sz="2000" dirty="0" smtClean="0"/>
              <a:t> team does not have representative in the CSP.LMC group. </a:t>
            </a:r>
          </a:p>
          <a:p>
            <a:pPr lvl="1">
              <a:buFont typeface="Wingdings" panose="05000000000000000000" pitchFamily="2" charset="2"/>
              <a:buChar char="Ø"/>
            </a:pPr>
            <a:r>
              <a:rPr lang="en-US" sz="2000" dirty="0" smtClean="0"/>
              <a:t>It was initially planned that  Rajesh Warange of NCRA could take on that role.  For now, for practical reasons, Sonja fills that role (keeps the </a:t>
            </a:r>
            <a:r>
              <a:rPr lang="en-US" sz="2000" dirty="0" err="1" smtClean="0"/>
              <a:t>Low.CBF</a:t>
            </a:r>
            <a:r>
              <a:rPr lang="en-US" sz="2000" dirty="0" smtClean="0"/>
              <a:t> group informed and keeps in mind LOW.CBF requirements and design).</a:t>
            </a:r>
          </a:p>
        </p:txBody>
      </p:sp>
    </p:spTree>
    <p:extLst>
      <p:ext uri="{BB962C8B-B14F-4D97-AF65-F5344CB8AC3E}">
        <p14:creationId xmlns:p14="http://schemas.microsoft.com/office/powerpoint/2010/main" val="401670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and Control Interfaces</a:t>
            </a:r>
            <a:endParaRPr lang="en-US" dirty="0"/>
          </a:p>
        </p:txBody>
      </p:sp>
      <p:sp>
        <p:nvSpPr>
          <p:cNvPr id="3" name="Content Placeholder 2"/>
          <p:cNvSpPr>
            <a:spLocks noGrp="1"/>
          </p:cNvSpPr>
          <p:nvPr>
            <p:ph idx="1"/>
          </p:nvPr>
        </p:nvSpPr>
        <p:spPr/>
        <p:txBody>
          <a:bodyPr/>
          <a:lstStyle/>
          <a:p>
            <a:r>
              <a:rPr lang="en-US" dirty="0" smtClean="0"/>
              <a:t>So far work on interfaces has been the main channel  for cooperation and exchange ideas. </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17</a:t>
            </a:fld>
            <a:endParaRPr lang="en-US" dirty="0"/>
          </a:p>
        </p:txBody>
      </p:sp>
    </p:spTree>
    <p:extLst>
      <p:ext uri="{BB962C8B-B14F-4D97-AF65-F5344CB8AC3E}">
        <p14:creationId xmlns:p14="http://schemas.microsoft.com/office/powerpoint/2010/main" val="326227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CSP.LMC Interfaces</a:t>
            </a:r>
            <a:endParaRPr lang="en-CA" dirty="0"/>
          </a:p>
        </p:txBody>
      </p:sp>
      <p:sp>
        <p:nvSpPr>
          <p:cNvPr id="11" name="Footer Placeholder 10"/>
          <p:cNvSpPr>
            <a:spLocks noGrp="1"/>
          </p:cNvSpPr>
          <p:nvPr>
            <p:ph type="ftr" sz="quarter" idx="11"/>
          </p:nvPr>
        </p:nvSpPr>
        <p:spPr/>
        <p:txBody>
          <a:bodyPr/>
          <a:lstStyle/>
          <a:p>
            <a:r>
              <a:rPr lang="en-CA" dirty="0"/>
              <a:t>SKA CSP LMC Peer Review, 11. April, 2016</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18</a:t>
            </a:fld>
            <a:endParaRPr lang="en-US" dirty="0"/>
          </a:p>
        </p:txBody>
      </p:sp>
      <p:sp>
        <p:nvSpPr>
          <p:cNvPr id="3" name="Content Placeholder 2"/>
          <p:cNvSpPr>
            <a:spLocks noGrp="1"/>
          </p:cNvSpPr>
          <p:nvPr>
            <p:ph idx="1"/>
          </p:nvPr>
        </p:nvSpPr>
        <p:spPr>
          <a:xfrm>
            <a:off x="457200" y="1499016"/>
            <a:ext cx="8305800" cy="4627147"/>
          </a:xfrm>
        </p:spPr>
        <p:txBody>
          <a:bodyPr>
            <a:normAutofit lnSpcReduction="10000"/>
          </a:bodyPr>
          <a:lstStyle/>
          <a:p>
            <a:pPr>
              <a:buFont typeface="Wingdings" panose="05000000000000000000" pitchFamily="2" charset="2"/>
              <a:buChar char="§"/>
            </a:pPr>
            <a:r>
              <a:rPr lang="en-US" dirty="0" smtClean="0"/>
              <a:t>CSP.LMC implements interface with the following entities </a:t>
            </a:r>
            <a:r>
              <a:rPr lang="en-US" i="1" dirty="0" smtClean="0"/>
              <a:t>in the same telescope</a:t>
            </a:r>
            <a:r>
              <a:rPr lang="en-US" dirty="0" smtClean="0"/>
              <a:t>:</a:t>
            </a:r>
          </a:p>
          <a:p>
            <a:pPr lvl="1"/>
            <a:r>
              <a:rPr lang="en-US" dirty="0" smtClean="0"/>
              <a:t> TM  </a:t>
            </a:r>
            <a:endParaRPr lang="en-US" sz="1800" dirty="0" smtClean="0"/>
          </a:p>
          <a:p>
            <a:pPr marL="454025" lvl="4" indent="0">
              <a:spcBef>
                <a:spcPts val="600"/>
              </a:spcBef>
              <a:buNone/>
            </a:pPr>
            <a:r>
              <a:rPr lang="en-US" sz="1800" dirty="0"/>
              <a:t> </a:t>
            </a:r>
            <a:r>
              <a:rPr lang="en-US" sz="1800" dirty="0" smtClean="0"/>
              <a:t>  </a:t>
            </a:r>
            <a:r>
              <a:rPr lang="en-US" sz="1800" dirty="0" smtClean="0">
                <a:latin typeface="+mn-lt"/>
              </a:rPr>
              <a:t>Document 100-000000-021 SKA1—Low </a:t>
            </a:r>
            <a:r>
              <a:rPr lang="en-US" sz="1800" dirty="0">
                <a:latin typeface="+mn-lt"/>
              </a:rPr>
              <a:t>Interface CSP to </a:t>
            </a:r>
            <a:r>
              <a:rPr lang="en-US" sz="1800" dirty="0" smtClean="0">
                <a:latin typeface="+mn-lt"/>
              </a:rPr>
              <a:t>TM</a:t>
            </a:r>
          </a:p>
          <a:p>
            <a:pPr marL="454025" lvl="4" indent="0">
              <a:spcBef>
                <a:spcPts val="600"/>
              </a:spcBef>
              <a:buNone/>
            </a:pPr>
            <a:r>
              <a:rPr lang="en-US" sz="1800" dirty="0">
                <a:latin typeface="+mn-lt"/>
              </a:rPr>
              <a:t> </a:t>
            </a:r>
            <a:r>
              <a:rPr lang="en-US" sz="1800" dirty="0" smtClean="0">
                <a:latin typeface="+mn-lt"/>
              </a:rPr>
              <a:t>  Document 300-000000-021 SKA1—Mid Interface CSP to TM</a:t>
            </a:r>
          </a:p>
          <a:p>
            <a:pPr lvl="1"/>
            <a:r>
              <a:rPr lang="en-US" dirty="0"/>
              <a:t> </a:t>
            </a:r>
            <a:r>
              <a:rPr lang="en-US" dirty="0" smtClean="0"/>
              <a:t>CBF, PSS and PST sub-elements </a:t>
            </a:r>
          </a:p>
          <a:p>
            <a:pPr marL="452438" lvl="2" indent="0">
              <a:buNone/>
            </a:pPr>
            <a:r>
              <a:rPr lang="en-US" sz="1800" dirty="0"/>
              <a:t> </a:t>
            </a:r>
            <a:r>
              <a:rPr lang="en-US" sz="1800" dirty="0" smtClean="0"/>
              <a:t> Document </a:t>
            </a:r>
            <a:r>
              <a:rPr lang="fr-FR" sz="1800" dirty="0" smtClean="0"/>
              <a:t>SKA-TEL-CSP-0000019 CSP ICD LMC to CBF, PSS and PST</a:t>
            </a:r>
            <a:endParaRPr lang="en-US" sz="1800" dirty="0"/>
          </a:p>
          <a:p>
            <a:pPr marL="452438" lvl="2" indent="0">
              <a:buNone/>
            </a:pPr>
            <a:endParaRPr lang="en-US" sz="1800" dirty="0"/>
          </a:p>
          <a:p>
            <a:pPr marL="334963" indent="-342900">
              <a:buFont typeface="Wingdings" panose="05000000000000000000" pitchFamily="2" charset="2"/>
              <a:buChar char="§"/>
            </a:pPr>
            <a:r>
              <a:rPr lang="en-US" sz="2000" dirty="0" smtClean="0"/>
              <a:t>In CSP.LMC we often refer to these ICD as: </a:t>
            </a:r>
          </a:p>
          <a:p>
            <a:pPr marL="452438" lvl="2" indent="0">
              <a:buNone/>
            </a:pPr>
            <a:r>
              <a:rPr lang="en-US" sz="2000" dirty="0" smtClean="0"/>
              <a:t>CSP to TM is external ICD (EICD)\</a:t>
            </a:r>
          </a:p>
          <a:p>
            <a:pPr marL="452438" lvl="2" indent="0">
              <a:buNone/>
            </a:pPr>
            <a:r>
              <a:rPr lang="en-US" sz="2000" dirty="0" smtClean="0"/>
              <a:t>LMC to CBF, PSS and PST is internal ICD (IICD)</a:t>
            </a:r>
          </a:p>
          <a:p>
            <a:pPr marL="452438" lvl="2" indent="0">
              <a:buNone/>
            </a:pPr>
            <a:endParaRPr lang="en-US" sz="2000" dirty="0" smtClean="0"/>
          </a:p>
          <a:p>
            <a:pPr>
              <a:buFont typeface="Wingdings" panose="05000000000000000000" pitchFamily="2" charset="2"/>
              <a:buChar char="§"/>
            </a:pPr>
            <a:r>
              <a:rPr lang="en-US" sz="2000" dirty="0" smtClean="0"/>
              <a:t>CBF, PSS and PST implement a single interface with CSP.LMC</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06596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ICD CSP to TM  - Status</a:t>
            </a:r>
            <a:endParaRPr lang="en-CA" dirty="0"/>
          </a:p>
        </p:txBody>
      </p:sp>
      <p:sp>
        <p:nvSpPr>
          <p:cNvPr id="11" name="Footer Placeholder 10"/>
          <p:cNvSpPr>
            <a:spLocks noGrp="1"/>
          </p:cNvSpPr>
          <p:nvPr>
            <p:ph type="ftr" sz="quarter" idx="11"/>
          </p:nvPr>
        </p:nvSpPr>
        <p:spPr/>
        <p:txBody>
          <a:bodyPr/>
          <a:lstStyle/>
          <a:p>
            <a:r>
              <a:rPr lang="en-CA" dirty="0"/>
              <a:t>SKA CSP LMC Peer Review, 11. April, 2016</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19</a:t>
            </a:fld>
            <a:endParaRPr lang="en-US" dirty="0"/>
          </a:p>
        </p:txBody>
      </p:sp>
      <p:sp>
        <p:nvSpPr>
          <p:cNvPr id="3" name="Content Placeholder 2"/>
          <p:cNvSpPr>
            <a:spLocks noGrp="1"/>
          </p:cNvSpPr>
          <p:nvPr>
            <p:ph idx="1"/>
          </p:nvPr>
        </p:nvSpPr>
        <p:spPr>
          <a:xfrm>
            <a:off x="457200" y="1469036"/>
            <a:ext cx="8305800" cy="4976734"/>
          </a:xfrm>
        </p:spPr>
        <p:txBody>
          <a:bodyPr>
            <a:normAutofit/>
          </a:bodyPr>
          <a:lstStyle/>
          <a:p>
            <a:r>
              <a:rPr lang="en-US" dirty="0" smtClean="0"/>
              <a:t>Split per telescope (LOW and MID)</a:t>
            </a:r>
          </a:p>
          <a:p>
            <a:r>
              <a:rPr lang="en-US" dirty="0"/>
              <a:t>L</a:t>
            </a:r>
            <a:r>
              <a:rPr lang="en-US" dirty="0" smtClean="0"/>
              <a:t>atest version submitted as a part of the Delta PDR package.</a:t>
            </a:r>
          </a:p>
          <a:p>
            <a:r>
              <a:rPr lang="en-US" dirty="0" smtClean="0"/>
              <a:t>These </a:t>
            </a:r>
            <a:r>
              <a:rPr lang="en-US" dirty="0" smtClean="0"/>
              <a:t>ICDs describe</a:t>
            </a:r>
            <a:r>
              <a:rPr lang="en-US" dirty="0" smtClean="0"/>
              <a:t> general requirements, very verbose -  in the absence of  the clear requirements,  guidelines and other documents to refer to, concepts are proposed and defined in this ICD.</a:t>
            </a:r>
          </a:p>
          <a:p>
            <a:r>
              <a:rPr lang="en-US" dirty="0" smtClean="0"/>
              <a:t>Much of the content could be used as ‘suggestions’ for the development of the common guidelines.</a:t>
            </a:r>
            <a:endParaRPr lang="en-US" dirty="0" smtClean="0"/>
          </a:p>
          <a:p>
            <a:r>
              <a:rPr lang="en-US" dirty="0" smtClean="0"/>
              <a:t>Need to translate to ‘requirements’ language. But waiting for the progress to be accomplished on the guidelines and standards before investing a significant effort in these documents.</a:t>
            </a:r>
          </a:p>
          <a:p>
            <a:r>
              <a:rPr lang="en-US" dirty="0" smtClean="0"/>
              <a:t>No references to TANGO  - underlying protocols and message format TBD.</a:t>
            </a:r>
          </a:p>
          <a:p>
            <a:pPr marL="0" indent="0">
              <a:buNone/>
            </a:pPr>
            <a:endParaRPr lang="en-US" dirty="0" smtClean="0"/>
          </a:p>
          <a:p>
            <a:endParaRPr lang="en-US" dirty="0"/>
          </a:p>
        </p:txBody>
      </p:sp>
    </p:spTree>
    <p:extLst>
      <p:ext uri="{BB962C8B-B14F-4D97-AF65-F5344CB8AC3E}">
        <p14:creationId xmlns:p14="http://schemas.microsoft.com/office/powerpoint/2010/main" val="248015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topics to address as a part of this review </a:t>
            </a:r>
            <a:endParaRPr lang="en-US" dirty="0"/>
          </a:p>
        </p:txBody>
      </p:sp>
      <p:sp>
        <p:nvSpPr>
          <p:cNvPr id="3" name="Content Placeholder 2"/>
          <p:cNvSpPr>
            <a:spLocks noGrp="1"/>
          </p:cNvSpPr>
          <p:nvPr>
            <p:ph idx="1"/>
          </p:nvPr>
        </p:nvSpPr>
        <p:spPr/>
        <p:txBody>
          <a:bodyPr/>
          <a:lstStyle/>
          <a:p>
            <a:r>
              <a:rPr lang="en-US" dirty="0" smtClean="0"/>
              <a:t>CSP Architecture </a:t>
            </a:r>
          </a:p>
          <a:p>
            <a:r>
              <a:rPr lang="en-US" b="1" dirty="0" smtClean="0"/>
              <a:t>CSP Control Context</a:t>
            </a:r>
          </a:p>
          <a:p>
            <a:r>
              <a:rPr lang="en-US" dirty="0" smtClean="0"/>
              <a:t>Detail CSP Monitor and Control Architecture </a:t>
            </a:r>
          </a:p>
          <a:p>
            <a:r>
              <a:rPr lang="en-US" dirty="0" smtClean="0"/>
              <a:t>Prototyping - Status </a:t>
            </a:r>
          </a:p>
          <a:p>
            <a:r>
              <a:rPr lang="en-US" dirty="0" smtClean="0"/>
              <a:t>Proposed Design </a:t>
            </a:r>
          </a:p>
          <a:p>
            <a:endParaRPr lang="en-US" dirty="0"/>
          </a:p>
        </p:txBody>
      </p:sp>
      <p:sp>
        <p:nvSpPr>
          <p:cNvPr id="4" name="Footer Placeholder 3"/>
          <p:cNvSpPr>
            <a:spLocks noGrp="1"/>
          </p:cNvSpPr>
          <p:nvPr>
            <p:ph type="ftr" sz="quarter" idx="11"/>
          </p:nvPr>
        </p:nvSpPr>
        <p:spPr>
          <a:xfrm>
            <a:off x="1371599" y="6477001"/>
            <a:ext cx="6018552" cy="381000"/>
          </a:xfrm>
        </p:spPr>
        <p:txBody>
          <a:bodyPr/>
          <a:lstStyle/>
          <a:p>
            <a:r>
              <a:rPr lang="en-CA" dirty="0" smtClean="0"/>
              <a:t>SKA CSP Monitor and Control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a:t>
            </a:fld>
            <a:endParaRPr lang="en-US" dirty="0"/>
          </a:p>
        </p:txBody>
      </p:sp>
    </p:spTree>
    <p:extLst>
      <p:ext uri="{BB962C8B-B14F-4D97-AF65-F5344CB8AC3E}">
        <p14:creationId xmlns:p14="http://schemas.microsoft.com/office/powerpoint/2010/main" val="267656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CSP to TM</a:t>
            </a:r>
            <a:endParaRPr lang="en-US" dirty="0"/>
          </a:p>
        </p:txBody>
      </p:sp>
      <p:sp>
        <p:nvSpPr>
          <p:cNvPr id="3" name="Content Placeholder 2"/>
          <p:cNvSpPr>
            <a:spLocks noGrp="1"/>
          </p:cNvSpPr>
          <p:nvPr>
            <p:ph idx="1"/>
          </p:nvPr>
        </p:nvSpPr>
        <p:spPr/>
        <p:txBody>
          <a:bodyPr/>
          <a:lstStyle/>
          <a:p>
            <a:pPr marL="0" indent="0">
              <a:buNone/>
            </a:pPr>
            <a:r>
              <a:rPr lang="en-US" sz="2000" dirty="0"/>
              <a:t>This Interface Control Document (ICD) defines the requirements and implementation details of the monitor and control data exchange interfaces: </a:t>
            </a:r>
          </a:p>
          <a:p>
            <a:r>
              <a:rPr lang="en-US" sz="2000" b="1" dirty="0" smtClean="0"/>
              <a:t>I.S1M.CSP_TM.001 </a:t>
            </a:r>
            <a:r>
              <a:rPr lang="en-US" sz="2000" dirty="0"/>
              <a:t>“SKA1_Mid Central Signal Processing _Telescope Manager Monitor and Control Interface”. </a:t>
            </a:r>
          </a:p>
          <a:p>
            <a:r>
              <a:rPr lang="en-US" sz="2000" dirty="0" smtClean="0"/>
              <a:t> </a:t>
            </a:r>
            <a:r>
              <a:rPr lang="en-US" sz="2000" b="1" dirty="0"/>
              <a:t>I.S1M.CSP_TM.002 </a:t>
            </a:r>
            <a:r>
              <a:rPr lang="en-US" sz="2000" dirty="0"/>
              <a:t>"SKA1_Mid Central Signal Processing _Telescope Manager Scan Real-Time Monitor and Control Interface". This interface is for CSP generated auxiliary data </a:t>
            </a:r>
            <a:r>
              <a:rPr lang="en-US" sz="2000" dirty="0" smtClean="0"/>
              <a:t>as </a:t>
            </a:r>
            <a:r>
              <a:rPr lang="en-US" sz="2000" dirty="0"/>
              <a:t>well as for the real-time updates provided by TM for the on-going scans, as defined in </a:t>
            </a:r>
            <a:r>
              <a:rPr lang="en-US" sz="2000" dirty="0" smtClean="0"/>
              <a:t>Section 7.8.9 </a:t>
            </a:r>
            <a:r>
              <a:rPr lang="en-US" sz="2000" dirty="0"/>
              <a:t>Observing Mode Parameters (e.g. delay models, weights used in beamforming, Jones Matrices). Some of the information transmitted by TM over this interface is provided by SDP. </a:t>
            </a:r>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20</a:t>
            </a:fld>
            <a:endParaRPr lang="en-US" dirty="0"/>
          </a:p>
        </p:txBody>
      </p:sp>
    </p:spTree>
    <p:extLst>
      <p:ext uri="{BB962C8B-B14F-4D97-AF65-F5344CB8AC3E}">
        <p14:creationId xmlns:p14="http://schemas.microsoft.com/office/powerpoint/2010/main" val="1901278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CSP to TM - Topology</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21</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43861949"/>
              </p:ext>
            </p:extLst>
          </p:nvPr>
        </p:nvGraphicFramePr>
        <p:xfrm>
          <a:off x="941187" y="1978702"/>
          <a:ext cx="7261626" cy="3387777"/>
        </p:xfrm>
        <a:graphic>
          <a:graphicData uri="http://schemas.openxmlformats.org/presentationml/2006/ole">
            <mc:AlternateContent xmlns:mc="http://schemas.openxmlformats.org/markup-compatibility/2006">
              <mc:Choice xmlns:v="urn:schemas-microsoft-com:vml" Requires="v">
                <p:oleObj spid="_x0000_s2060" name="Visio" r:id="rId3" imgW="4696801" imgH="2194560" progId="Visio.Drawing.11">
                  <p:embed/>
                </p:oleObj>
              </mc:Choice>
              <mc:Fallback>
                <p:oleObj name="Visio" r:id="rId3" imgW="4696801" imgH="219456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187" y="1978702"/>
                        <a:ext cx="7261626" cy="3387777"/>
                      </a:xfrm>
                      <a:prstGeom prst="rect">
                        <a:avLst/>
                      </a:prstGeom>
                      <a:noFill/>
                    </p:spPr>
                  </p:pic>
                </p:oleObj>
              </mc:Fallback>
            </mc:AlternateContent>
          </a:graphicData>
        </a:graphic>
      </p:graphicFrame>
    </p:spTree>
    <p:extLst>
      <p:ext uri="{BB962C8B-B14F-4D97-AF65-F5344CB8AC3E}">
        <p14:creationId xmlns:p14="http://schemas.microsoft.com/office/powerpoint/2010/main" val="2178571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61" y="274638"/>
            <a:ext cx="8305800" cy="868362"/>
          </a:xfrm>
        </p:spPr>
        <p:txBody>
          <a:bodyPr/>
          <a:lstStyle/>
          <a:p>
            <a:r>
              <a:rPr lang="en-US" dirty="0" smtClean="0"/>
              <a:t>ICD CSP to TM</a:t>
            </a:r>
            <a:br>
              <a:rPr lang="en-US" dirty="0" smtClean="0"/>
            </a:br>
            <a:r>
              <a:rPr lang="en-US" dirty="0" smtClean="0"/>
              <a:t>Content: Generic suggestions</a:t>
            </a:r>
            <a:endParaRPr lang="en-US" dirty="0"/>
          </a:p>
        </p:txBody>
      </p:sp>
      <p:sp>
        <p:nvSpPr>
          <p:cNvPr id="3" name="Content Placeholder 2"/>
          <p:cNvSpPr>
            <a:spLocks noGrp="1"/>
          </p:cNvSpPr>
          <p:nvPr>
            <p:ph idx="1"/>
          </p:nvPr>
        </p:nvSpPr>
        <p:spPr>
          <a:xfrm>
            <a:off x="457200" y="1454046"/>
            <a:ext cx="8305800" cy="4672117"/>
          </a:xfrm>
        </p:spPr>
        <p:txBody>
          <a:bodyPr>
            <a:normAutofit lnSpcReduction="10000"/>
          </a:bodyPr>
          <a:lstStyle/>
          <a:p>
            <a:pPr marL="0" indent="0">
              <a:buNone/>
            </a:pPr>
            <a:endParaRPr lang="en-US" dirty="0" smtClean="0"/>
          </a:p>
          <a:p>
            <a:r>
              <a:rPr lang="en-US" dirty="0"/>
              <a:t>U</a:t>
            </a:r>
            <a:r>
              <a:rPr lang="en-US" dirty="0" smtClean="0"/>
              <a:t>se </a:t>
            </a:r>
            <a:r>
              <a:rPr lang="en-US" dirty="0"/>
              <a:t>of SET/GET parameters for all </a:t>
            </a:r>
            <a:r>
              <a:rPr lang="en-US" dirty="0" smtClean="0"/>
              <a:t>commands.</a:t>
            </a:r>
          </a:p>
          <a:p>
            <a:r>
              <a:rPr lang="en-US" dirty="0" smtClean="0"/>
              <a:t>Command / configuration Activation Time </a:t>
            </a:r>
            <a:endParaRPr lang="en-US" dirty="0"/>
          </a:p>
          <a:p>
            <a:r>
              <a:rPr lang="en-US" dirty="0"/>
              <a:t>List </a:t>
            </a:r>
            <a:r>
              <a:rPr lang="en-US" dirty="0" smtClean="0"/>
              <a:t>of parameters to be implemented by different classes of entities (TANGO Devices): </a:t>
            </a:r>
            <a:endParaRPr lang="en-US" dirty="0"/>
          </a:p>
          <a:p>
            <a:pPr lvl="1">
              <a:buFont typeface="Courier New" panose="02070309020205020404" pitchFamily="49" charset="0"/>
              <a:buChar char="o"/>
            </a:pPr>
            <a:r>
              <a:rPr lang="en-US" dirty="0"/>
              <a:t>element, sub-element, LRU</a:t>
            </a:r>
          </a:p>
          <a:p>
            <a:pPr lvl="1">
              <a:buFont typeface="Courier New" panose="02070309020205020404" pitchFamily="49" charset="0"/>
              <a:buChar char="o"/>
            </a:pPr>
            <a:r>
              <a:rPr lang="en-US" dirty="0" smtClean="0"/>
              <a:t>sub-arrays, </a:t>
            </a:r>
            <a:r>
              <a:rPr lang="en-US" dirty="0"/>
              <a:t>capabilities</a:t>
            </a:r>
          </a:p>
          <a:p>
            <a:pPr lvl="1">
              <a:buFont typeface="Courier New" panose="02070309020205020404" pitchFamily="49" charset="0"/>
              <a:buChar char="o"/>
            </a:pPr>
            <a:r>
              <a:rPr lang="en-US" dirty="0" smtClean="0"/>
              <a:t>alarms</a:t>
            </a:r>
            <a:r>
              <a:rPr lang="en-US" dirty="0"/>
              <a:t>, </a:t>
            </a:r>
            <a:r>
              <a:rPr lang="en-US" dirty="0" smtClean="0"/>
              <a:t>events</a:t>
            </a:r>
          </a:p>
          <a:p>
            <a:pPr marL="334963" indent="-342900"/>
            <a:r>
              <a:rPr lang="en-US" dirty="0" smtClean="0"/>
              <a:t>General discussion and definition of states and modes (analysis based on the states and modes proposed in the TM generated “LMC Interface Guidelines”.</a:t>
            </a:r>
          </a:p>
          <a:p>
            <a:pPr marL="334963" indent="-342900"/>
            <a:r>
              <a:rPr lang="en-US" dirty="0" smtClean="0"/>
              <a:t>Alarms: discussion, definitions, message content, parameters,</a:t>
            </a:r>
          </a:p>
          <a:p>
            <a:pPr marL="334963" indent="-342900"/>
            <a:r>
              <a:rPr lang="en-US" dirty="0" smtClean="0"/>
              <a:t>Etc.</a:t>
            </a:r>
          </a:p>
          <a:p>
            <a:pPr lvl="1">
              <a:buFont typeface="Courier New" panose="02070309020205020404" pitchFamily="49" charset="0"/>
              <a:buChar char="o"/>
            </a:pPr>
            <a:endParaRPr lang="en-US" dirty="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22</a:t>
            </a:fld>
            <a:endParaRPr lang="en-US" dirty="0"/>
          </a:p>
        </p:txBody>
      </p:sp>
    </p:spTree>
    <p:extLst>
      <p:ext uri="{BB962C8B-B14F-4D97-AF65-F5344CB8AC3E}">
        <p14:creationId xmlns:p14="http://schemas.microsoft.com/office/powerpoint/2010/main" val="171772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CSP to TM</a:t>
            </a:r>
            <a:br>
              <a:rPr lang="en-US" dirty="0" smtClean="0"/>
            </a:br>
            <a:r>
              <a:rPr lang="en-US" dirty="0" smtClean="0"/>
              <a:t>Content: CSP Specific</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Definitions related to: Sub-array, scan, observing modes</a:t>
            </a:r>
          </a:p>
          <a:p>
            <a:pPr marL="0" indent="0">
              <a:buNone/>
            </a:pPr>
            <a:r>
              <a:rPr lang="en-US" dirty="0" smtClean="0"/>
              <a:t>1</a:t>
            </a:r>
            <a:r>
              <a:rPr lang="en-US" dirty="0"/>
              <a:t>. </a:t>
            </a:r>
            <a:r>
              <a:rPr lang="en-US" dirty="0" smtClean="0"/>
              <a:t>Create a sub-array</a:t>
            </a:r>
            <a:endParaRPr lang="en-US" dirty="0"/>
          </a:p>
          <a:p>
            <a:pPr marL="0" indent="0">
              <a:buNone/>
            </a:pPr>
            <a:r>
              <a:rPr lang="en-US" dirty="0"/>
              <a:t>2. Add / remove receptors to/from a </a:t>
            </a:r>
            <a:r>
              <a:rPr lang="en-US" dirty="0" smtClean="0"/>
              <a:t>sub-array</a:t>
            </a:r>
            <a:endParaRPr lang="en-US" dirty="0"/>
          </a:p>
          <a:p>
            <a:pPr marL="0" indent="0">
              <a:buNone/>
            </a:pPr>
            <a:r>
              <a:rPr lang="en-US" dirty="0"/>
              <a:t>3. </a:t>
            </a:r>
            <a:r>
              <a:rPr lang="en-US" dirty="0" smtClean="0"/>
              <a:t>Add / remove resources (PSS, PST, VLBI beams) </a:t>
            </a:r>
            <a:r>
              <a:rPr lang="en-US" dirty="0"/>
              <a:t>to/from a </a:t>
            </a:r>
            <a:r>
              <a:rPr lang="en-US" dirty="0" smtClean="0"/>
              <a:t>sub-array</a:t>
            </a:r>
            <a:endParaRPr lang="en-US" dirty="0"/>
          </a:p>
          <a:p>
            <a:pPr marL="0" indent="0">
              <a:buNone/>
            </a:pPr>
            <a:r>
              <a:rPr lang="en-US" dirty="0"/>
              <a:t>4. Set Observing Mode for a </a:t>
            </a:r>
            <a:r>
              <a:rPr lang="en-US" dirty="0" smtClean="0"/>
              <a:t>sub-array &amp; start </a:t>
            </a:r>
            <a:r>
              <a:rPr lang="en-US" dirty="0"/>
              <a:t>scan. </a:t>
            </a:r>
          </a:p>
          <a:p>
            <a:pPr marL="0" indent="0">
              <a:buNone/>
            </a:pPr>
            <a:r>
              <a:rPr lang="en-US" dirty="0"/>
              <a:t>5. Stop scan (set Observing Mode = IDLE</a:t>
            </a:r>
            <a:r>
              <a:rPr lang="en-US" dirty="0" smtClean="0"/>
              <a:t>)</a:t>
            </a:r>
            <a:endParaRPr lang="en-US" dirty="0"/>
          </a:p>
          <a:p>
            <a:pPr marL="0" indent="0">
              <a:buNone/>
            </a:pPr>
            <a:r>
              <a:rPr lang="en-US" dirty="0"/>
              <a:t>6. Time-Dependent updates for </a:t>
            </a:r>
            <a:r>
              <a:rPr lang="en-US" dirty="0" smtClean="0"/>
              <a:t>each Observing </a:t>
            </a:r>
            <a:r>
              <a:rPr lang="en-US" dirty="0"/>
              <a:t>Mode. </a:t>
            </a:r>
          </a:p>
          <a:p>
            <a:pPr marL="0" indent="0">
              <a:buNone/>
            </a:pPr>
            <a:r>
              <a:rPr lang="en-US" dirty="0"/>
              <a:t>7. Delete </a:t>
            </a:r>
            <a:r>
              <a:rPr lang="en-US" dirty="0" smtClean="0"/>
              <a:t>sub-array</a:t>
            </a:r>
            <a:endParaRPr lang="en-US" dirty="0"/>
          </a:p>
          <a:p>
            <a:pPr marL="0" indent="0">
              <a:buNone/>
            </a:pPr>
            <a:r>
              <a:rPr lang="en-US" dirty="0"/>
              <a:t>8. Set engineering parameters for a sub-array. </a:t>
            </a:r>
          </a:p>
          <a:p>
            <a:pPr marL="0" indent="0">
              <a:buNone/>
            </a:pPr>
            <a:r>
              <a:rPr lang="en-US" dirty="0"/>
              <a:t>9. Query parameters and status, including status and setup of Capabilities. </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23</a:t>
            </a:fld>
            <a:endParaRPr lang="en-US" dirty="0"/>
          </a:p>
        </p:txBody>
      </p:sp>
    </p:spTree>
    <p:extLst>
      <p:ext uri="{BB962C8B-B14F-4D97-AF65-F5344CB8AC3E}">
        <p14:creationId xmlns:p14="http://schemas.microsoft.com/office/powerpoint/2010/main" val="761514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ICD CSP  to TM</a:t>
            </a:r>
            <a:br>
              <a:rPr lang="en-GB" dirty="0" smtClean="0"/>
            </a:br>
            <a:r>
              <a:rPr lang="en-GB" dirty="0" err="1" smtClean="0"/>
              <a:t>TM</a:t>
            </a:r>
            <a:r>
              <a:rPr lang="en-GB" dirty="0" smtClean="0"/>
              <a:t> Responsibilities (1)</a:t>
            </a:r>
            <a:endParaRPr lang="en-US" dirty="0"/>
          </a:p>
        </p:txBody>
      </p:sp>
      <p:sp>
        <p:nvSpPr>
          <p:cNvPr id="3" name="Content Placeholder 2"/>
          <p:cNvSpPr>
            <a:spLocks noGrp="1"/>
          </p:cNvSpPr>
          <p:nvPr>
            <p:ph idx="1"/>
          </p:nvPr>
        </p:nvSpPr>
        <p:spPr>
          <a:xfrm>
            <a:off x="194871" y="1379095"/>
            <a:ext cx="8694295" cy="5096656"/>
          </a:xfrm>
        </p:spPr>
        <p:txBody>
          <a:bodyPr>
            <a:normAutofit/>
          </a:bodyPr>
          <a:lstStyle/>
          <a:p>
            <a:pPr marL="506413" indent="-514350">
              <a:buFont typeface="+mj-lt"/>
              <a:buAutoNum type="alphaLcParenR"/>
            </a:pPr>
            <a:r>
              <a:rPr lang="en-GB" sz="2200" dirty="0" smtClean="0"/>
              <a:t>Initiator </a:t>
            </a:r>
            <a:r>
              <a:rPr lang="en-GB" sz="2200" dirty="0"/>
              <a:t>(client) of control/configuration commands for normal observing, engineering test, and maintenance.  TM provided configuration includes destination addresses for the CSP output products.</a:t>
            </a:r>
            <a:endParaRPr lang="en-US" sz="2200" dirty="0"/>
          </a:p>
          <a:p>
            <a:pPr marL="506413" indent="-514350">
              <a:buFont typeface="+mj-lt"/>
              <a:buAutoNum type="alphaLcParenR"/>
            </a:pPr>
            <a:r>
              <a:rPr lang="en-GB" sz="2200" dirty="0"/>
              <a:t>Acquisition and storage of monitor data, alarms, and events generated by the CSP. </a:t>
            </a:r>
            <a:r>
              <a:rPr lang="en-GB" sz="2200" dirty="0" smtClean="0"/>
              <a:t>Also </a:t>
            </a:r>
            <a:r>
              <a:rPr lang="en-GB" sz="2200" dirty="0"/>
              <a:t>includes requesting health status of CSP resources (servers, processing nodes, etc</a:t>
            </a:r>
            <a:r>
              <a:rPr lang="en-GB" sz="2200" dirty="0" smtClean="0"/>
              <a:t>.).</a:t>
            </a:r>
          </a:p>
          <a:p>
            <a:pPr marL="506413" indent="-514350">
              <a:buFont typeface="+mj-lt"/>
              <a:buAutoNum type="alphaLcParenR"/>
            </a:pPr>
            <a:r>
              <a:rPr lang="en-GB" sz="2200" dirty="0"/>
              <a:t>Acquisition of internal low-volume data products needed by SDP for its processing such as channel gains, RFI statistics, state counts, phase-</a:t>
            </a:r>
            <a:r>
              <a:rPr lang="en-GB" sz="2200" dirty="0" err="1"/>
              <a:t>cal</a:t>
            </a:r>
            <a:r>
              <a:rPr lang="en-GB" sz="2200" dirty="0"/>
              <a:t> measurements, etc.</a:t>
            </a:r>
            <a:endParaRPr lang="en-US" sz="2200" dirty="0"/>
          </a:p>
          <a:p>
            <a:pPr marL="506413" indent="-514350">
              <a:buFont typeface="+mj-lt"/>
              <a:buAutoNum type="alphaLcParenR"/>
            </a:pPr>
            <a:r>
              <a:rPr lang="en-GB" sz="2200" dirty="0"/>
              <a:t>Setting of alarm/notification activity levels, i.e., instructing CSP what level of alarms and monitor data to pass across this interface.</a:t>
            </a:r>
            <a:endParaRPr lang="en-US" sz="2200" dirty="0"/>
          </a:p>
          <a:p>
            <a:pPr marL="506413" indent="-514350">
              <a:buFont typeface="+mj-lt"/>
              <a:buAutoNum type="alphaLcParenR"/>
            </a:pPr>
            <a:endParaRPr lang="en-US" sz="26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24</a:t>
            </a:fld>
            <a:endParaRPr lang="en-US" dirty="0"/>
          </a:p>
        </p:txBody>
      </p:sp>
    </p:spTree>
    <p:extLst>
      <p:ext uri="{BB962C8B-B14F-4D97-AF65-F5344CB8AC3E}">
        <p14:creationId xmlns:p14="http://schemas.microsoft.com/office/powerpoint/2010/main" val="60127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ICD CSP  to TM</a:t>
            </a:r>
            <a:br>
              <a:rPr lang="en-GB" dirty="0" smtClean="0"/>
            </a:br>
            <a:r>
              <a:rPr lang="en-GB" dirty="0" err="1" smtClean="0"/>
              <a:t>TM</a:t>
            </a:r>
            <a:r>
              <a:rPr lang="en-GB" dirty="0" smtClean="0"/>
              <a:t> Responsibilities (2)</a:t>
            </a:r>
            <a:endParaRPr lang="en-US" dirty="0"/>
          </a:p>
        </p:txBody>
      </p:sp>
      <p:sp>
        <p:nvSpPr>
          <p:cNvPr id="3" name="Content Placeholder 2"/>
          <p:cNvSpPr>
            <a:spLocks noGrp="1"/>
          </p:cNvSpPr>
          <p:nvPr>
            <p:ph idx="1"/>
          </p:nvPr>
        </p:nvSpPr>
        <p:spPr>
          <a:xfrm>
            <a:off x="194871" y="1783829"/>
            <a:ext cx="8694295" cy="4691921"/>
          </a:xfrm>
        </p:spPr>
        <p:txBody>
          <a:bodyPr>
            <a:normAutofit/>
          </a:bodyPr>
          <a:lstStyle/>
          <a:p>
            <a:pPr marL="506413" indent="-514350">
              <a:buFont typeface="+mj-lt"/>
              <a:buAutoNum type="alphaLcParenR" startAt="5"/>
            </a:pPr>
            <a:r>
              <a:rPr lang="en-GB" sz="2200" dirty="0" smtClean="0"/>
              <a:t>Providing </a:t>
            </a:r>
            <a:r>
              <a:rPr lang="en-GB" sz="2200" dirty="0"/>
              <a:t>direct access to CSP equipment (components) using messages that do not necessarily comply with this interface (this may require tunnelling).  This is required to allow for use of engineering interfaces developed during construction for troubleshooting, testing and maintenance.  One possible mechanism is for TM to request a tunnel to an LRU (Line Replaceable Unit) and thereafter allow HMI to talk to the LRU directly using LRU-specific messages.  </a:t>
            </a:r>
            <a:endParaRPr lang="en-GB" sz="2200" dirty="0" smtClean="0"/>
          </a:p>
          <a:p>
            <a:pPr marL="0" indent="0">
              <a:buNone/>
            </a:pPr>
            <a:endParaRPr lang="en-US" sz="2200" dirty="0"/>
          </a:p>
          <a:p>
            <a:pPr marL="506413" indent="-514350">
              <a:buFont typeface="+mj-lt"/>
              <a:buAutoNum type="alphaLcParenR" startAt="5"/>
            </a:pPr>
            <a:r>
              <a:rPr lang="en-GB" sz="2200" dirty="0"/>
              <a:t>Provide user authentication and authorization for access to the CSP network via this message passing interface.  That is, the TM ensures that no unauthorized traffic/messages pass across this interface.</a:t>
            </a:r>
            <a:endParaRPr lang="en-US" sz="2200" dirty="0"/>
          </a:p>
          <a:p>
            <a:pPr marL="0" indent="0">
              <a:buNone/>
            </a:pP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25</a:t>
            </a:fld>
            <a:endParaRPr lang="en-US" dirty="0"/>
          </a:p>
        </p:txBody>
      </p:sp>
    </p:spTree>
    <p:extLst>
      <p:ext uri="{BB962C8B-B14F-4D97-AF65-F5344CB8AC3E}">
        <p14:creationId xmlns:p14="http://schemas.microsoft.com/office/powerpoint/2010/main" val="4115739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CSP to TM</a:t>
            </a:r>
            <a:br>
              <a:rPr lang="en-US" dirty="0" smtClean="0"/>
            </a:br>
            <a:r>
              <a:rPr lang="en-US" dirty="0" smtClean="0"/>
              <a:t>CSP Responsibilities</a:t>
            </a:r>
            <a:endParaRPr lang="en-US" dirty="0"/>
          </a:p>
        </p:txBody>
      </p:sp>
      <p:sp>
        <p:nvSpPr>
          <p:cNvPr id="3" name="Content Placeholder 2"/>
          <p:cNvSpPr>
            <a:spLocks noGrp="1"/>
          </p:cNvSpPr>
          <p:nvPr>
            <p:ph idx="1"/>
          </p:nvPr>
        </p:nvSpPr>
        <p:spPr>
          <a:xfrm>
            <a:off x="239843" y="1600200"/>
            <a:ext cx="8634334" cy="4525963"/>
          </a:xfrm>
        </p:spPr>
        <p:txBody>
          <a:bodyPr>
            <a:normAutofit fontScale="92500"/>
          </a:bodyPr>
          <a:lstStyle/>
          <a:p>
            <a:pPr marL="684213" lvl="1" indent="-457200">
              <a:buFont typeface="+mj-lt"/>
              <a:buAutoNum type="alphaLcParenR"/>
            </a:pPr>
            <a:r>
              <a:rPr lang="en-GB" sz="2400" dirty="0"/>
              <a:t>Executor (server) of control/configuration commands for normal observing, engineering test, and maintenance.  This includes responding within the required time with proper acknowledge/action messages.  It is likely the CSP must maintain a queue of commands to execute at specific times.</a:t>
            </a:r>
            <a:endParaRPr lang="en-US" sz="2400" dirty="0"/>
          </a:p>
          <a:p>
            <a:pPr marL="684213" lvl="1" indent="-457200">
              <a:buFont typeface="+mj-lt"/>
              <a:buAutoNum type="alphaLcParenR"/>
            </a:pPr>
            <a:r>
              <a:rPr lang="en-GB" sz="2400" dirty="0"/>
              <a:t>Collection, filtering, and generation of monitor data, alarms, and events to report to the TM on request, including the status of CSP servers/processing nodes.</a:t>
            </a:r>
            <a:endParaRPr lang="en-US" sz="2400" dirty="0"/>
          </a:p>
          <a:p>
            <a:pPr marL="684213" lvl="1" indent="-457200">
              <a:buFont typeface="+mj-lt"/>
              <a:buAutoNum type="alphaLcParenR"/>
            </a:pPr>
            <a:r>
              <a:rPr lang="en-GB" sz="2400" dirty="0"/>
              <a:t>Setting of alarm/notification activity levels as specified by the TM.</a:t>
            </a:r>
            <a:endParaRPr lang="en-US" sz="2400" dirty="0"/>
          </a:p>
          <a:p>
            <a:pPr marL="684213" lvl="1" indent="-457200">
              <a:buFont typeface="+mj-lt"/>
              <a:buAutoNum type="alphaLcParenR"/>
            </a:pPr>
            <a:r>
              <a:rPr lang="en-GB" sz="2400" dirty="0"/>
              <a:t>Providing access to all CSP processing nodes’ information including FMECA, so as to facilitate TM-provided HMIs.</a:t>
            </a:r>
            <a:endParaRPr lang="en-US" sz="2400" dirty="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26</a:t>
            </a:fld>
            <a:endParaRPr lang="en-US" dirty="0"/>
          </a:p>
        </p:txBody>
      </p:sp>
    </p:spTree>
    <p:extLst>
      <p:ext uri="{BB962C8B-B14F-4D97-AF65-F5344CB8AC3E}">
        <p14:creationId xmlns:p14="http://schemas.microsoft.com/office/powerpoint/2010/main" val="112773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 Generated Messages / Requests (1)</a:t>
            </a:r>
            <a:endParaRPr lang="en-US" dirty="0"/>
          </a:p>
        </p:txBody>
      </p:sp>
      <p:sp>
        <p:nvSpPr>
          <p:cNvPr id="3" name="Content Placeholder 2"/>
          <p:cNvSpPr>
            <a:spLocks noGrp="1"/>
          </p:cNvSpPr>
          <p:nvPr>
            <p:ph idx="1"/>
          </p:nvPr>
        </p:nvSpPr>
        <p:spPr>
          <a:xfrm>
            <a:off x="457200" y="1409075"/>
            <a:ext cx="8305800" cy="4976735"/>
          </a:xfrm>
        </p:spPr>
        <p:txBody>
          <a:bodyPr>
            <a:normAutofit fontScale="92500" lnSpcReduction="10000"/>
          </a:bodyPr>
          <a:lstStyle/>
          <a:p>
            <a:pPr lvl="0"/>
            <a:r>
              <a:rPr lang="en-GB" dirty="0" smtClean="0"/>
              <a:t>Request </a:t>
            </a:r>
            <a:r>
              <a:rPr lang="en-GB" dirty="0"/>
              <a:t>environmental (temperatures, voltages, power usage, fan speeds etc.) status of all or specific CSP LRUs</a:t>
            </a:r>
            <a:r>
              <a:rPr lang="en-GB" dirty="0" smtClean="0"/>
              <a:t>. </a:t>
            </a:r>
            <a:endParaRPr lang="en-US" dirty="0"/>
          </a:p>
          <a:p>
            <a:pPr lvl="0"/>
            <a:r>
              <a:rPr lang="en-GB" dirty="0"/>
              <a:t>Request logical/functional health (e.g., comm. status, processing status) of CSP instantiation or for a specific Component or Capability. CSP makes provision for TM to request either the full report or a very compact indication of the functional health.</a:t>
            </a:r>
            <a:endParaRPr lang="en-US" dirty="0"/>
          </a:p>
          <a:p>
            <a:r>
              <a:rPr lang="en-GB" dirty="0"/>
              <a:t>Request power on, power off, transition to low-power mode for CSP as a whole and for a specific CSP sub-element or Component.  Allows individual </a:t>
            </a:r>
            <a:r>
              <a:rPr lang="en-GB" sz="2200" dirty="0"/>
              <a:t>LRUs</a:t>
            </a:r>
            <a:r>
              <a:rPr lang="en-GB" dirty="0"/>
              <a:t> to be power cycled for hard resetting and removal/replacement, as well as power down or low-power mode of the entire sub-element for any purpose</a:t>
            </a:r>
            <a:r>
              <a:rPr lang="en-GB" dirty="0" smtClean="0"/>
              <a:t>.</a:t>
            </a:r>
            <a:r>
              <a:rPr lang="en-GB" dirty="0"/>
              <a:t> For FPGA-based systems this means de-configuring the bitstream; for GPU and ASIC systems action is TBD</a:t>
            </a:r>
            <a:r>
              <a:rPr lang="en-GB" dirty="0" smtClean="0"/>
              <a:t>.</a:t>
            </a:r>
            <a:endParaRPr lang="en-US" dirty="0"/>
          </a:p>
          <a:p>
            <a:pPr lvl="0"/>
            <a:r>
              <a:rPr lang="en-GB" dirty="0"/>
              <a:t>Update CSP firmware/software.</a:t>
            </a:r>
            <a:endParaRPr lang="en-US" dirty="0"/>
          </a:p>
          <a:p>
            <a:pPr lvl="0"/>
            <a:r>
              <a:rPr lang="en-GB" dirty="0"/>
              <a:t>Set alarm/event/logging activity level.  Used to throttle the number of Alarm messages delivered to the TM.  </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27</a:t>
            </a:fld>
            <a:endParaRPr lang="en-US" dirty="0"/>
          </a:p>
        </p:txBody>
      </p:sp>
    </p:spTree>
    <p:extLst>
      <p:ext uri="{BB962C8B-B14F-4D97-AF65-F5344CB8AC3E}">
        <p14:creationId xmlns:p14="http://schemas.microsoft.com/office/powerpoint/2010/main" val="3357165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 Generated Messages / Requests </a:t>
            </a:r>
            <a:r>
              <a:rPr lang="en-US" dirty="0" smtClean="0"/>
              <a:t>(2)</a:t>
            </a:r>
            <a:endParaRPr lang="en-US" dirty="0"/>
          </a:p>
        </p:txBody>
      </p:sp>
      <p:sp>
        <p:nvSpPr>
          <p:cNvPr id="3" name="Content Placeholder 2"/>
          <p:cNvSpPr>
            <a:spLocks noGrp="1"/>
          </p:cNvSpPr>
          <p:nvPr>
            <p:ph idx="1"/>
          </p:nvPr>
        </p:nvSpPr>
        <p:spPr/>
        <p:txBody>
          <a:bodyPr>
            <a:normAutofit lnSpcReduction="10000"/>
          </a:bodyPr>
          <a:lstStyle/>
          <a:p>
            <a:pPr lvl="0"/>
            <a:r>
              <a:rPr lang="en-GB" dirty="0"/>
              <a:t>Define a sub-array, and tag it with a unique logical </a:t>
            </a:r>
            <a:r>
              <a:rPr lang="en-GB" dirty="0" smtClean="0"/>
              <a:t>ID (TBC).  </a:t>
            </a:r>
            <a:r>
              <a:rPr lang="en-GB" dirty="0"/>
              <a:t>Precedes definition of what to do with that sub-array, i.e. how to configure it at any point in the future.  Message includes the list of stations and other generic sub-array specific information (TBD). </a:t>
            </a:r>
            <a:endParaRPr lang="en-US" dirty="0"/>
          </a:p>
          <a:p>
            <a:pPr lvl="0"/>
            <a:r>
              <a:rPr lang="en-GB" dirty="0"/>
              <a:t>Add/remove station to/from a sub-array.  Message includes sub-array logical ID and the list of stations to be added or removed.  Stations can be added and removed to/from an idle sub-array and at scan boundaries (i.e. after one scan ends and before the other scans begins).</a:t>
            </a:r>
            <a:endParaRPr lang="en-US" dirty="0"/>
          </a:p>
          <a:p>
            <a:r>
              <a:rPr lang="en-GB" dirty="0"/>
              <a:t>Declare station as available or unavailable for </a:t>
            </a:r>
            <a:r>
              <a:rPr lang="en-GB" dirty="0" smtClean="0"/>
              <a:t>use (TBC).  </a:t>
            </a:r>
            <a:r>
              <a:rPr lang="en-GB" dirty="0"/>
              <a:t>This message is used to tell the CSP that a particular station is available or unavailable for use but does not otherwise affect any sub-array composition.  This is not a mechanism to add or remove stations from sub-arrays.</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28</a:t>
            </a:fld>
            <a:endParaRPr lang="en-US" dirty="0"/>
          </a:p>
        </p:txBody>
      </p:sp>
    </p:spTree>
    <p:extLst>
      <p:ext uri="{BB962C8B-B14F-4D97-AF65-F5344CB8AC3E}">
        <p14:creationId xmlns:p14="http://schemas.microsoft.com/office/powerpoint/2010/main" val="2813663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 Generated Messages / Requests </a:t>
            </a:r>
            <a:r>
              <a:rPr lang="en-US" dirty="0" smtClean="0"/>
              <a:t>(3)</a:t>
            </a:r>
            <a:endParaRPr lang="en-US" dirty="0"/>
          </a:p>
        </p:txBody>
      </p:sp>
      <p:sp>
        <p:nvSpPr>
          <p:cNvPr id="3" name="Content Placeholder 2"/>
          <p:cNvSpPr>
            <a:spLocks noGrp="1"/>
          </p:cNvSpPr>
          <p:nvPr>
            <p:ph idx="1"/>
          </p:nvPr>
        </p:nvSpPr>
        <p:spPr>
          <a:xfrm>
            <a:off x="457200" y="1334125"/>
            <a:ext cx="8305800" cy="5096655"/>
          </a:xfrm>
        </p:spPr>
        <p:txBody>
          <a:bodyPr>
            <a:normAutofit fontScale="92500" lnSpcReduction="10000"/>
          </a:bodyPr>
          <a:lstStyle/>
          <a:p>
            <a:pPr lvl="0"/>
            <a:r>
              <a:rPr lang="en-GB" dirty="0"/>
              <a:t>Update/change sub-array parameters such as phase centre.</a:t>
            </a:r>
            <a:endParaRPr lang="en-US" dirty="0"/>
          </a:p>
          <a:p>
            <a:pPr lvl="0"/>
            <a:r>
              <a:rPr lang="en-GB" dirty="0"/>
              <a:t>Observation specific configuration messages for a pre-specified sub-array:</a:t>
            </a:r>
            <a:endParaRPr lang="en-US" dirty="0"/>
          </a:p>
          <a:p>
            <a:pPr lvl="2">
              <a:buFont typeface="Courier New" panose="02070309020205020404" pitchFamily="49" charset="0"/>
              <a:buChar char="o"/>
            </a:pPr>
            <a:r>
              <a:rPr lang="en-GB" dirty="0"/>
              <a:t>Imaging observation configuration </a:t>
            </a:r>
            <a:r>
              <a:rPr lang="en-GB" dirty="0" smtClean="0"/>
              <a:t>message.</a:t>
            </a:r>
            <a:endParaRPr lang="en-US" dirty="0"/>
          </a:p>
          <a:p>
            <a:pPr lvl="2">
              <a:buFont typeface="Courier New" panose="02070309020205020404" pitchFamily="49" charset="0"/>
              <a:buChar char="o"/>
            </a:pPr>
            <a:r>
              <a:rPr lang="en-GB" dirty="0"/>
              <a:t>Pulsar Search configuration </a:t>
            </a:r>
            <a:r>
              <a:rPr lang="en-GB" dirty="0" smtClean="0"/>
              <a:t>message.</a:t>
            </a:r>
            <a:endParaRPr lang="en-US" dirty="0"/>
          </a:p>
          <a:p>
            <a:pPr lvl="2">
              <a:buFont typeface="Courier New" panose="02070309020205020404" pitchFamily="49" charset="0"/>
              <a:buChar char="o"/>
            </a:pPr>
            <a:r>
              <a:rPr lang="en-GB" dirty="0"/>
              <a:t>Pulsar Timing configuration </a:t>
            </a:r>
            <a:r>
              <a:rPr lang="en-GB" dirty="0" smtClean="0"/>
              <a:t>message.</a:t>
            </a:r>
            <a:endParaRPr lang="en-US" dirty="0"/>
          </a:p>
          <a:p>
            <a:pPr lvl="0"/>
            <a:r>
              <a:rPr lang="en-GB" dirty="0"/>
              <a:t>Update time-dependent parameters as applicable to </a:t>
            </a:r>
            <a:r>
              <a:rPr lang="en-GB" dirty="0" smtClean="0"/>
              <a:t>each observing mode:</a:t>
            </a:r>
            <a:endParaRPr lang="en-US" dirty="0"/>
          </a:p>
          <a:p>
            <a:pPr lvl="2">
              <a:buFont typeface="Courier New" panose="02070309020205020404" pitchFamily="49" charset="0"/>
              <a:buChar char="o"/>
            </a:pPr>
            <a:r>
              <a:rPr lang="en-GB" dirty="0"/>
              <a:t>On-sky calibration residuals sourcing from the SDP via the TM for central beamforming (i.e. station-based delay corrections), as applicable.</a:t>
            </a:r>
            <a:endParaRPr lang="en-US" dirty="0"/>
          </a:p>
          <a:p>
            <a:pPr lvl="2">
              <a:buFont typeface="Courier New" panose="02070309020205020404" pitchFamily="49" charset="0"/>
              <a:buChar char="o"/>
            </a:pPr>
            <a:r>
              <a:rPr lang="en-GB" dirty="0"/>
              <a:t>Real-time round-trip LO corrections sourcing from the SDP via the TM.  These are delay correction messages sent periodically to the CSP.</a:t>
            </a:r>
            <a:endParaRPr lang="en-US" dirty="0"/>
          </a:p>
          <a:p>
            <a:pPr lvl="2">
              <a:buFont typeface="Courier New" panose="02070309020205020404" pitchFamily="49" charset="0"/>
              <a:buChar char="o"/>
            </a:pPr>
            <a:r>
              <a:rPr lang="en-CA" dirty="0"/>
              <a:t>Jones matrices and weights to be used in creating the tied-array beams.</a:t>
            </a:r>
            <a:endParaRPr lang="en-US" dirty="0"/>
          </a:p>
          <a:p>
            <a:pPr lvl="2">
              <a:buFont typeface="Courier New" panose="02070309020205020404" pitchFamily="49" charset="0"/>
              <a:buChar char="o"/>
            </a:pPr>
            <a:r>
              <a:rPr lang="en-GB" dirty="0"/>
              <a:t>Bandpass corrections and RFI information from SDP</a:t>
            </a:r>
            <a:r>
              <a:rPr lang="en-GB" dirty="0" smtClean="0"/>
              <a:t>.</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29</a:t>
            </a:fld>
            <a:endParaRPr lang="en-US" dirty="0"/>
          </a:p>
        </p:txBody>
      </p:sp>
    </p:spTree>
    <p:extLst>
      <p:ext uri="{BB962C8B-B14F-4D97-AF65-F5344CB8AC3E}">
        <p14:creationId xmlns:p14="http://schemas.microsoft.com/office/powerpoint/2010/main" val="214234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 of this presentation </a:t>
            </a:r>
            <a:endParaRPr lang="en-CA" dirty="0"/>
          </a:p>
        </p:txBody>
      </p:sp>
      <p:sp>
        <p:nvSpPr>
          <p:cNvPr id="3" name="Text Placeholder 2"/>
          <p:cNvSpPr>
            <a:spLocks noGrp="1"/>
          </p:cNvSpPr>
          <p:nvPr>
            <p:ph idx="1"/>
          </p:nvPr>
        </p:nvSpPr>
        <p:spPr/>
        <p:txBody>
          <a:bodyPr>
            <a:normAutofit/>
          </a:bodyPr>
          <a:lstStyle/>
          <a:p>
            <a:pPr lvl="3"/>
            <a:r>
              <a:rPr lang="en-CA" dirty="0" smtClean="0"/>
              <a:t>CSP M&amp;C architecture - considerations, approach</a:t>
            </a:r>
            <a:endParaRPr lang="en-CA" dirty="0" smtClean="0"/>
          </a:p>
          <a:p>
            <a:pPr lvl="3"/>
            <a:r>
              <a:rPr lang="en-CA" dirty="0" smtClean="0"/>
              <a:t>CSP Sub-elements </a:t>
            </a:r>
          </a:p>
          <a:p>
            <a:pPr lvl="3"/>
            <a:r>
              <a:rPr lang="en-CA" dirty="0" smtClean="0"/>
              <a:t>Interface CSP to TM (EICD)</a:t>
            </a:r>
          </a:p>
          <a:p>
            <a:pPr lvl="3"/>
            <a:r>
              <a:rPr lang="en-CA" dirty="0" smtClean="0"/>
              <a:t>Interface LMC to CBF, PSS, PST (IICD)</a:t>
            </a:r>
          </a:p>
          <a:p>
            <a:pPr marL="687387" lvl="3" indent="0">
              <a:buNone/>
            </a:pPr>
            <a:endParaRPr lang="en-CA" dirty="0" smtClean="0"/>
          </a:p>
          <a:p>
            <a:pPr lvl="3"/>
            <a:endParaRPr lang="en-CA" dirty="0" smtClean="0"/>
          </a:p>
          <a:p>
            <a:pPr lvl="3"/>
            <a:endParaRPr lang="en-CA" dirty="0" smtClean="0"/>
          </a:p>
          <a:p>
            <a:pPr lvl="1"/>
            <a:endParaRPr lang="en-CA" dirty="0" smtClean="0"/>
          </a:p>
        </p:txBody>
      </p:sp>
      <p:sp>
        <p:nvSpPr>
          <p:cNvPr id="5" name="Slide Number Placeholder 4"/>
          <p:cNvSpPr>
            <a:spLocks noGrp="1"/>
          </p:cNvSpPr>
          <p:nvPr>
            <p:ph type="sldNum" sz="quarter" idx="12"/>
          </p:nvPr>
        </p:nvSpPr>
        <p:spPr/>
        <p:txBody>
          <a:bodyPr/>
          <a:lstStyle/>
          <a:p>
            <a:fld id="{A5580D42-4309-42CB-9101-536F0D1551A5}" type="slidenum">
              <a:rPr lang="en-US" smtClean="0"/>
              <a:pPr/>
              <a:t>3</a:t>
            </a:fld>
            <a:endParaRPr lang="en-US" dirty="0"/>
          </a:p>
        </p:txBody>
      </p:sp>
      <p:sp>
        <p:nvSpPr>
          <p:cNvPr id="11" name="Footer Placeholder 10"/>
          <p:cNvSpPr>
            <a:spLocks noGrp="1"/>
          </p:cNvSpPr>
          <p:nvPr>
            <p:ph type="ftr" sz="quarter" idx="11"/>
          </p:nvPr>
        </p:nvSpPr>
        <p:spPr/>
        <p:txBody>
          <a:bodyPr/>
          <a:lstStyle/>
          <a:p>
            <a:r>
              <a:rPr lang="en-CA" dirty="0" smtClean="0"/>
              <a:t>SKA CSP LMC Peer Review, 11. April, 2016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 Generated Messages / Requests </a:t>
            </a:r>
            <a:r>
              <a:rPr lang="en-US" dirty="0" smtClean="0"/>
              <a:t>(4)</a:t>
            </a:r>
            <a:endParaRPr lang="en-US" dirty="0"/>
          </a:p>
        </p:txBody>
      </p:sp>
      <p:sp>
        <p:nvSpPr>
          <p:cNvPr id="3" name="Content Placeholder 2"/>
          <p:cNvSpPr>
            <a:spLocks noGrp="1"/>
          </p:cNvSpPr>
          <p:nvPr>
            <p:ph idx="1"/>
          </p:nvPr>
        </p:nvSpPr>
        <p:spPr/>
        <p:txBody>
          <a:bodyPr/>
          <a:lstStyle/>
          <a:p>
            <a:pPr lvl="0"/>
            <a:r>
              <a:rPr lang="en-GB" dirty="0"/>
              <a:t>Request direct access to a particular LRU. This may be implemented as tunnelling, so that TM defines LRU-specific tunnel which can be used for exchange of  messages that are LRU-specific (not defined by this ICD) without CSP.LMC vetting, filtering, or interaction. This allows engineering interfaces that do not conform to this interface to be used for testing and troubleshooting.</a:t>
            </a:r>
            <a:endParaRPr lang="en-US" dirty="0"/>
          </a:p>
          <a:p>
            <a:pPr lvl="0"/>
            <a:r>
              <a:rPr lang="en-GB" dirty="0"/>
              <a:t>Set a CSP sub-element or portion of a sub-element in test mode.  Typically a sub-element or part of a sub-element is put into test mode and generates data; analysis of that data is performed outside the scope of the CSP. Exact requirements TBD. Additional parameters may be defined to be used specifically in test mode.</a:t>
            </a:r>
            <a:endParaRPr lang="en-US" dirty="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30</a:t>
            </a:fld>
            <a:endParaRPr lang="en-US" dirty="0"/>
          </a:p>
        </p:txBody>
      </p:sp>
    </p:spTree>
    <p:extLst>
      <p:ext uri="{BB962C8B-B14F-4D97-AF65-F5344CB8AC3E}">
        <p14:creationId xmlns:p14="http://schemas.microsoft.com/office/powerpoint/2010/main" val="3584060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Generated Messages </a:t>
            </a:r>
            <a:endParaRPr lang="en-US" dirty="0"/>
          </a:p>
        </p:txBody>
      </p:sp>
      <p:sp>
        <p:nvSpPr>
          <p:cNvPr id="3" name="Content Placeholder 2"/>
          <p:cNvSpPr>
            <a:spLocks noGrp="1"/>
          </p:cNvSpPr>
          <p:nvPr>
            <p:ph idx="1"/>
          </p:nvPr>
        </p:nvSpPr>
        <p:spPr>
          <a:xfrm>
            <a:off x="457200" y="1484026"/>
            <a:ext cx="8305800" cy="4901784"/>
          </a:xfrm>
        </p:spPr>
        <p:txBody>
          <a:bodyPr>
            <a:normAutofit/>
          </a:bodyPr>
          <a:lstStyle/>
          <a:p>
            <a:pPr marL="0" indent="0">
              <a:buNone/>
            </a:pPr>
            <a:r>
              <a:rPr lang="en-GB" dirty="0"/>
              <a:t>CSP responds </a:t>
            </a:r>
            <a:r>
              <a:rPr lang="en-GB" dirty="0" smtClean="0"/>
              <a:t>to TM </a:t>
            </a:r>
            <a:r>
              <a:rPr lang="en-GB" dirty="0"/>
              <a:t>requests with appropriate action and acknowledgement. </a:t>
            </a:r>
            <a:endParaRPr lang="en-GB" dirty="0" smtClean="0"/>
          </a:p>
          <a:p>
            <a:pPr marL="0" indent="0">
              <a:buNone/>
            </a:pPr>
            <a:r>
              <a:rPr lang="en-GB" dirty="0" smtClean="0"/>
              <a:t>In addition CSP: </a:t>
            </a:r>
            <a:endParaRPr lang="en-US" dirty="0"/>
          </a:p>
          <a:p>
            <a:pPr marL="457200" lvl="0" indent="-457200">
              <a:buFont typeface="+mj-lt"/>
              <a:buAutoNum type="alphaLcParenR"/>
            </a:pPr>
            <a:r>
              <a:rPr lang="en-GB" dirty="0"/>
              <a:t>Reports detected errors and faults in the form of Alarm messages. </a:t>
            </a:r>
            <a:endParaRPr lang="en-US" dirty="0"/>
          </a:p>
          <a:p>
            <a:pPr marL="457200" lvl="0" indent="-457200">
              <a:buFont typeface="+mj-lt"/>
              <a:buAutoNum type="alphaLcParenR"/>
            </a:pPr>
            <a:r>
              <a:rPr lang="en-GB" dirty="0"/>
              <a:t>Reports other events of interest in the form of Event messages. Events of interest will be identified in advance and documented in this ICD.</a:t>
            </a:r>
            <a:endParaRPr lang="en-US" dirty="0"/>
          </a:p>
          <a:p>
            <a:pPr marL="457200" lvl="0" indent="-457200">
              <a:buFont typeface="+mj-lt"/>
              <a:buAutoNum type="alphaLcParenR"/>
            </a:pPr>
            <a:r>
              <a:rPr lang="en-GB" dirty="0"/>
              <a:t>Logs all CSP generated Alarms and Events in the Central CSP logging file.  (CSP makes provision for TM to access, copy and search the Central CSP logging file</a:t>
            </a:r>
            <a:r>
              <a:rPr lang="en-GB" dirty="0" smtClean="0"/>
              <a:t>.)</a:t>
            </a:r>
          </a:p>
          <a:p>
            <a:pPr marL="457200" lvl="0" indent="-457200">
              <a:buFont typeface="+mj-lt"/>
              <a:buAutoNum type="alphaLcParenR"/>
            </a:pPr>
            <a:r>
              <a:rPr lang="en-GB" dirty="0" smtClean="0"/>
              <a:t>Reports status of monitor points (as configured)</a:t>
            </a:r>
          </a:p>
          <a:p>
            <a:pPr marL="457200" lvl="0" indent="-457200">
              <a:buFont typeface="+mj-lt"/>
              <a:buAutoNum type="alphaLcParenR"/>
            </a:pPr>
            <a:r>
              <a:rPr lang="en-GB" dirty="0"/>
              <a:t>R</a:t>
            </a:r>
            <a:r>
              <a:rPr lang="en-GB" dirty="0" smtClean="0"/>
              <a:t>eports auxiliary data (observing mode dependent).</a:t>
            </a:r>
            <a:endParaRPr lang="en-US" dirty="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31</a:t>
            </a:fld>
            <a:endParaRPr lang="en-US" dirty="0"/>
          </a:p>
        </p:txBody>
      </p:sp>
    </p:spTree>
    <p:extLst>
      <p:ext uri="{BB962C8B-B14F-4D97-AF65-F5344CB8AC3E}">
        <p14:creationId xmlns:p14="http://schemas.microsoft.com/office/powerpoint/2010/main" val="575745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CSP to TM – Observing Mode Parameters </a:t>
            </a:r>
            <a:endParaRPr lang="en-US" dirty="0"/>
          </a:p>
        </p:txBody>
      </p:sp>
      <p:sp>
        <p:nvSpPr>
          <p:cNvPr id="3" name="Content Placeholder 2"/>
          <p:cNvSpPr>
            <a:spLocks noGrp="1"/>
          </p:cNvSpPr>
          <p:nvPr>
            <p:ph idx="1"/>
          </p:nvPr>
        </p:nvSpPr>
        <p:spPr/>
        <p:txBody>
          <a:bodyPr/>
          <a:lstStyle/>
          <a:p>
            <a:r>
              <a:rPr lang="en-US" dirty="0" smtClean="0"/>
              <a:t>During detailed review refer to the  Section 7.8.9 for the list of parameters for each Observing Mode.</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32</a:t>
            </a:fld>
            <a:endParaRPr lang="en-US" dirty="0"/>
          </a:p>
        </p:txBody>
      </p:sp>
    </p:spTree>
    <p:extLst>
      <p:ext uri="{BB962C8B-B14F-4D97-AF65-F5344CB8AC3E}">
        <p14:creationId xmlns:p14="http://schemas.microsoft.com/office/powerpoint/2010/main" val="811802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ICD:  LMC to CBF, PSS and PST</a:t>
            </a:r>
            <a:endParaRPr lang="en-US" dirty="0"/>
          </a:p>
        </p:txBody>
      </p:sp>
      <p:sp>
        <p:nvSpPr>
          <p:cNvPr id="3" name="Content Placeholder 2"/>
          <p:cNvSpPr>
            <a:spLocks noGrp="1"/>
          </p:cNvSpPr>
          <p:nvPr>
            <p:ph idx="1"/>
          </p:nvPr>
        </p:nvSpPr>
        <p:spPr/>
        <p:txBody>
          <a:bodyPr/>
          <a:lstStyle/>
          <a:p>
            <a:pPr marL="0" indent="0">
              <a:buNone/>
            </a:pPr>
            <a:r>
              <a:rPr lang="en-US" dirty="0" smtClean="0"/>
              <a:t>Document SE-7b describes the following interfaces: </a:t>
            </a:r>
          </a:p>
          <a:p>
            <a:pPr marL="457200" lvl="0" indent="-457200">
              <a:buFont typeface="+mj-lt"/>
              <a:buAutoNum type="arabicPeriod"/>
            </a:pPr>
            <a:r>
              <a:rPr lang="en-GB" dirty="0"/>
              <a:t>CSP_Low.LMC to CSP_Low.CBF</a:t>
            </a:r>
            <a:endParaRPr lang="en-US" dirty="0"/>
          </a:p>
          <a:p>
            <a:pPr marL="457200" lvl="0" indent="-457200">
              <a:buFont typeface="+mj-lt"/>
              <a:buAutoNum type="arabicPeriod"/>
            </a:pPr>
            <a:r>
              <a:rPr lang="en-GB" dirty="0"/>
              <a:t>CSP_Low.LMC to CSP_Low.PSS</a:t>
            </a:r>
            <a:endParaRPr lang="en-US" dirty="0"/>
          </a:p>
          <a:p>
            <a:pPr marL="457200" lvl="0" indent="-457200">
              <a:buFont typeface="+mj-lt"/>
              <a:buAutoNum type="arabicPeriod"/>
            </a:pPr>
            <a:r>
              <a:rPr lang="en-GB" dirty="0"/>
              <a:t>CSP_Low.LMC to </a:t>
            </a:r>
            <a:r>
              <a:rPr lang="en-GB" dirty="0" smtClean="0"/>
              <a:t>CSP_Low.PST</a:t>
            </a:r>
            <a:endParaRPr lang="en-US" dirty="0"/>
          </a:p>
          <a:p>
            <a:pPr marL="457200" lvl="0" indent="-457200">
              <a:buFont typeface="+mj-lt"/>
              <a:buAutoNum type="arabicPeriod"/>
            </a:pPr>
            <a:r>
              <a:rPr lang="en-GB" dirty="0"/>
              <a:t>CSP_Mid.LMC to CSP_Mid.CBF</a:t>
            </a:r>
            <a:endParaRPr lang="en-US" dirty="0"/>
          </a:p>
          <a:p>
            <a:pPr marL="457200" lvl="0" indent="-457200">
              <a:buFont typeface="+mj-lt"/>
              <a:buAutoNum type="arabicPeriod"/>
            </a:pPr>
            <a:r>
              <a:rPr lang="en-GB" dirty="0"/>
              <a:t>CSP_Mid.LMC to CSP_Mid.PSS</a:t>
            </a:r>
            <a:endParaRPr lang="en-US" dirty="0"/>
          </a:p>
          <a:p>
            <a:pPr marL="457200" lvl="0" indent="-457200">
              <a:buFont typeface="+mj-lt"/>
              <a:buAutoNum type="arabicPeriod"/>
            </a:pPr>
            <a:r>
              <a:rPr lang="en-GB" dirty="0"/>
              <a:t>CSP_Mid.LMC to </a:t>
            </a:r>
            <a:r>
              <a:rPr lang="en-GB" dirty="0" smtClean="0"/>
              <a:t>CSP_Mid.PST</a:t>
            </a:r>
          </a:p>
          <a:p>
            <a:pPr marL="0" lvl="0" indent="0">
              <a:buNone/>
            </a:pP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33</a:t>
            </a:fld>
            <a:endParaRPr lang="en-US" dirty="0"/>
          </a:p>
        </p:txBody>
      </p:sp>
    </p:spTree>
    <p:extLst>
      <p:ext uri="{BB962C8B-B14F-4D97-AF65-F5344CB8AC3E}">
        <p14:creationId xmlns:p14="http://schemas.microsoft.com/office/powerpoint/2010/main" val="1473352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LMC to CBF, PSS and PST – Status </a:t>
            </a:r>
            <a:endParaRPr lang="en-US" dirty="0"/>
          </a:p>
        </p:txBody>
      </p:sp>
      <p:sp>
        <p:nvSpPr>
          <p:cNvPr id="3" name="Content Placeholder 2"/>
          <p:cNvSpPr>
            <a:spLocks noGrp="1"/>
          </p:cNvSpPr>
          <p:nvPr>
            <p:ph idx="1"/>
          </p:nvPr>
        </p:nvSpPr>
        <p:spPr>
          <a:xfrm>
            <a:off x="457200" y="1469036"/>
            <a:ext cx="8305800" cy="4657128"/>
          </a:xfrm>
        </p:spPr>
        <p:txBody>
          <a:bodyPr>
            <a:normAutofit/>
          </a:bodyPr>
          <a:lstStyle/>
          <a:p>
            <a:r>
              <a:rPr lang="en-US" dirty="0" smtClean="0"/>
              <a:t>Single document for both telescopes </a:t>
            </a:r>
            <a:r>
              <a:rPr lang="en-US" dirty="0"/>
              <a:t>(LOW and MID)</a:t>
            </a:r>
          </a:p>
          <a:p>
            <a:r>
              <a:rPr lang="en-US" dirty="0"/>
              <a:t>Latest version submitted as a part of the Delta PDR package.</a:t>
            </a:r>
          </a:p>
          <a:p>
            <a:r>
              <a:rPr lang="en-US" dirty="0"/>
              <a:t>D</a:t>
            </a:r>
            <a:r>
              <a:rPr lang="en-US" dirty="0" smtClean="0"/>
              <a:t>escribes </a:t>
            </a:r>
            <a:r>
              <a:rPr lang="en-US" dirty="0"/>
              <a:t>general </a:t>
            </a:r>
            <a:r>
              <a:rPr lang="en-US" dirty="0" smtClean="0"/>
              <a:t>requirements.</a:t>
            </a:r>
          </a:p>
          <a:p>
            <a:r>
              <a:rPr lang="en-US" dirty="0"/>
              <a:t>Uses the same concepts as EICD CSP to TM. </a:t>
            </a:r>
            <a:endParaRPr lang="en-US" dirty="0" smtClean="0"/>
          </a:p>
          <a:p>
            <a:r>
              <a:rPr lang="en-US" dirty="0"/>
              <a:t>H</a:t>
            </a:r>
            <a:r>
              <a:rPr lang="en-US" dirty="0" smtClean="0"/>
              <a:t>eavily refers to EICD – in order to void repeating the same content. </a:t>
            </a:r>
          </a:p>
          <a:p>
            <a:r>
              <a:rPr lang="en-US" dirty="0" smtClean="0"/>
              <a:t>Need </a:t>
            </a:r>
            <a:r>
              <a:rPr lang="en-US" dirty="0"/>
              <a:t>to translate to ‘requirements’ language. </a:t>
            </a:r>
            <a:endParaRPr lang="en-US" dirty="0" smtClean="0"/>
          </a:p>
          <a:p>
            <a:pPr marL="461963" lvl="2" indent="0">
              <a:buNone/>
            </a:pPr>
            <a:r>
              <a:rPr lang="en-US" dirty="0" smtClean="0"/>
              <a:t>Waiting </a:t>
            </a:r>
            <a:r>
              <a:rPr lang="en-US" dirty="0"/>
              <a:t>for the progress to be accomplished on the guidelines and standards before investing a significant effort in these documents.</a:t>
            </a:r>
          </a:p>
          <a:p>
            <a:r>
              <a:rPr lang="en-US" dirty="0"/>
              <a:t>No references to TANGO  - underlying protocols and message format TBD.</a:t>
            </a:r>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34</a:t>
            </a:fld>
            <a:endParaRPr lang="en-US" dirty="0"/>
          </a:p>
        </p:txBody>
      </p:sp>
    </p:spTree>
    <p:extLst>
      <p:ext uri="{BB962C8B-B14F-4D97-AF65-F5344CB8AC3E}">
        <p14:creationId xmlns:p14="http://schemas.microsoft.com/office/powerpoint/2010/main" val="1020406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topics to address as a part of this review </a:t>
            </a:r>
            <a:endParaRPr lang="en-US" dirty="0"/>
          </a:p>
        </p:txBody>
      </p:sp>
      <p:sp>
        <p:nvSpPr>
          <p:cNvPr id="3" name="Content Placeholder 2"/>
          <p:cNvSpPr>
            <a:spLocks noGrp="1"/>
          </p:cNvSpPr>
          <p:nvPr>
            <p:ph idx="1"/>
          </p:nvPr>
        </p:nvSpPr>
        <p:spPr/>
        <p:txBody>
          <a:bodyPr/>
          <a:lstStyle/>
          <a:p>
            <a:r>
              <a:rPr lang="en-US" dirty="0" smtClean="0"/>
              <a:t>CSP Architecture </a:t>
            </a:r>
          </a:p>
          <a:p>
            <a:r>
              <a:rPr lang="en-US" b="1" dirty="0" smtClean="0"/>
              <a:t>CSP Control Context (end) </a:t>
            </a:r>
          </a:p>
          <a:p>
            <a:r>
              <a:rPr lang="en-US" dirty="0" smtClean="0"/>
              <a:t>Detail CSP Monitor and Control Architecture </a:t>
            </a:r>
          </a:p>
          <a:p>
            <a:r>
              <a:rPr lang="en-US" dirty="0" smtClean="0"/>
              <a:t>Prototyping - Status </a:t>
            </a:r>
          </a:p>
          <a:p>
            <a:r>
              <a:rPr lang="en-US" dirty="0" smtClean="0"/>
              <a:t>Proposed Design </a:t>
            </a:r>
          </a:p>
          <a:p>
            <a:endParaRPr lang="en-US" dirty="0"/>
          </a:p>
        </p:txBody>
      </p:sp>
      <p:sp>
        <p:nvSpPr>
          <p:cNvPr id="4" name="Footer Placeholder 3"/>
          <p:cNvSpPr>
            <a:spLocks noGrp="1"/>
          </p:cNvSpPr>
          <p:nvPr>
            <p:ph type="ftr" sz="quarter" idx="11"/>
          </p:nvPr>
        </p:nvSpPr>
        <p:spPr>
          <a:xfrm>
            <a:off x="1371599" y="6477001"/>
            <a:ext cx="6018552" cy="381000"/>
          </a:xfrm>
        </p:spPr>
        <p:txBody>
          <a:bodyPr/>
          <a:lstStyle/>
          <a:p>
            <a:r>
              <a:rPr lang="en-CA" dirty="0" smtClean="0"/>
              <a:t>SKA CSP Monitor and Control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35</a:t>
            </a:fld>
            <a:endParaRPr lang="en-US" dirty="0"/>
          </a:p>
        </p:txBody>
      </p:sp>
    </p:spTree>
    <p:extLst>
      <p:ext uri="{BB962C8B-B14F-4D97-AF65-F5344CB8AC3E}">
        <p14:creationId xmlns:p14="http://schemas.microsoft.com/office/powerpoint/2010/main" val="4092003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4648200"/>
            <a:ext cx="5898630" cy="1447800"/>
          </a:xfrm>
        </p:spPr>
        <p:txBody>
          <a:bodyPr>
            <a:normAutofit/>
          </a:bodyPr>
          <a:lstStyle/>
          <a:p>
            <a:r>
              <a:rPr lang="en-US" dirty="0" smtClean="0"/>
              <a:t>Sonja Vrcic</a:t>
            </a:r>
          </a:p>
          <a:p>
            <a:r>
              <a:rPr lang="en-US" dirty="0" smtClean="0"/>
              <a:t>NRC-Herzberg</a:t>
            </a:r>
          </a:p>
          <a:p>
            <a:r>
              <a:rPr lang="en-US" dirty="0" smtClean="0"/>
              <a:t>Dominion Astrophysical Radio Observatory – DRAO</a:t>
            </a:r>
          </a:p>
          <a:p>
            <a:r>
              <a:rPr lang="en-US" dirty="0" smtClean="0"/>
              <a:t>Penticton, BC, Canada</a:t>
            </a:r>
            <a:endParaRPr lang="en-US" dirty="0"/>
          </a:p>
        </p:txBody>
      </p:sp>
      <p:sp>
        <p:nvSpPr>
          <p:cNvPr id="5" name="Title 4"/>
          <p:cNvSpPr>
            <a:spLocks noGrp="1"/>
          </p:cNvSpPr>
          <p:nvPr>
            <p:ph type="ctrTitle"/>
          </p:nvPr>
        </p:nvSpPr>
        <p:spPr/>
        <p:txBody>
          <a:bodyPr/>
          <a:lstStyle/>
          <a:p>
            <a:r>
              <a:rPr lang="en-US" dirty="0" smtClean="0"/>
              <a:t>Questions ? </a:t>
            </a:r>
            <a:br>
              <a:rPr lang="en-US" dirty="0" smtClean="0"/>
            </a:br>
            <a:r>
              <a:rPr lang="en-US" dirty="0"/>
              <a:t/>
            </a:r>
            <a:br>
              <a:rPr lang="en-US" dirty="0"/>
            </a:br>
            <a:r>
              <a:rPr lang="en-US" dirty="0" smtClean="0"/>
              <a:t/>
            </a:r>
            <a:br>
              <a:rPr lang="en-US" dirty="0" smtClean="0"/>
            </a:br>
            <a:r>
              <a:rPr lang="en-US" dirty="0" smtClean="0"/>
              <a:t>Thank you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M&amp;C Architecture -  consideration</a:t>
            </a:r>
            <a:endParaRPr lang="en-US" dirty="0"/>
          </a:p>
        </p:txBody>
      </p:sp>
      <p:sp>
        <p:nvSpPr>
          <p:cNvPr id="3" name="Content Placeholder 2"/>
          <p:cNvSpPr>
            <a:spLocks noGrp="1"/>
          </p:cNvSpPr>
          <p:nvPr>
            <p:ph idx="1"/>
          </p:nvPr>
        </p:nvSpPr>
        <p:spPr>
          <a:xfrm>
            <a:off x="457200" y="1484026"/>
            <a:ext cx="8305800" cy="4931764"/>
          </a:xfrm>
        </p:spPr>
        <p:txBody>
          <a:bodyPr>
            <a:normAutofit/>
          </a:bodyPr>
          <a:lstStyle/>
          <a:p>
            <a:r>
              <a:rPr lang="en-US" dirty="0" smtClean="0"/>
              <a:t>SKA M&amp;C architecture is driven by the requirements and by the organization of the SKA team.</a:t>
            </a:r>
          </a:p>
          <a:p>
            <a:r>
              <a:rPr lang="en-US" dirty="0" smtClean="0"/>
              <a:t>The same applies for CSP.</a:t>
            </a:r>
          </a:p>
          <a:p>
            <a:endParaRPr lang="en-US" dirty="0" smtClean="0"/>
          </a:p>
          <a:p>
            <a:r>
              <a:rPr lang="en-US" dirty="0" smtClean="0"/>
              <a:t>CSP sub-elements are  being designed by different teams, as follows:</a:t>
            </a:r>
          </a:p>
          <a:p>
            <a:pPr marL="919163" lvl="2" indent="-457200">
              <a:buFont typeface="+mj-lt"/>
              <a:buAutoNum type="arabicParenR"/>
            </a:pPr>
            <a:r>
              <a:rPr lang="en-US" dirty="0" smtClean="0"/>
              <a:t>LOW.CBF</a:t>
            </a:r>
          </a:p>
          <a:p>
            <a:pPr marL="919163" lvl="2" indent="-457200">
              <a:buFont typeface="+mj-lt"/>
              <a:buAutoNum type="arabicParenR"/>
            </a:pPr>
            <a:r>
              <a:rPr lang="en-US" dirty="0" smtClean="0"/>
              <a:t>MID.CBF</a:t>
            </a:r>
          </a:p>
          <a:p>
            <a:pPr marL="919163" lvl="2" indent="-457200">
              <a:buFont typeface="+mj-lt"/>
              <a:buAutoNum type="arabicParenR"/>
            </a:pPr>
            <a:r>
              <a:rPr lang="en-US" dirty="0" smtClean="0"/>
              <a:t>LOW.PSS and MID.PSS</a:t>
            </a:r>
          </a:p>
          <a:p>
            <a:pPr marL="919163" lvl="2" indent="-457200">
              <a:buFont typeface="+mj-lt"/>
              <a:buAutoNum type="arabicParenR"/>
            </a:pPr>
            <a:r>
              <a:rPr lang="en-US" dirty="0" smtClean="0"/>
              <a:t>LOW.PST and MID.PST</a:t>
            </a:r>
          </a:p>
          <a:p>
            <a:pPr marL="919163" lvl="2" indent="-457200">
              <a:buFont typeface="+mj-lt"/>
              <a:buAutoNum type="arabicParenR"/>
            </a:pPr>
            <a:r>
              <a:rPr lang="en-US" dirty="0" smtClean="0"/>
              <a:t>LOW.LMC and MID.LMC</a:t>
            </a:r>
          </a:p>
          <a:p>
            <a:pPr>
              <a:buFont typeface="Courier New" panose="02070309020205020404" pitchFamily="49" charset="0"/>
              <a:buChar char="o"/>
            </a:pPr>
            <a:endParaRPr lang="en-US" dirty="0" smtClean="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4</a:t>
            </a:fld>
            <a:endParaRPr lang="en-US" dirty="0"/>
          </a:p>
        </p:txBody>
      </p:sp>
    </p:spTree>
    <p:extLst>
      <p:ext uri="{BB962C8B-B14F-4D97-AF65-F5344CB8AC3E}">
        <p14:creationId xmlns:p14="http://schemas.microsoft.com/office/powerpoint/2010/main" val="2408925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CSP M&amp;C Architecture </a:t>
            </a:r>
            <a:r>
              <a:rPr lang="en-US" dirty="0" smtClean="0"/>
              <a:t>– considerations (continued)</a:t>
            </a:r>
            <a:endParaRPr lang="en-US" dirty="0"/>
          </a:p>
        </p:txBody>
      </p:sp>
      <p:sp>
        <p:nvSpPr>
          <p:cNvPr id="3" name="Content Placeholder 2"/>
          <p:cNvSpPr>
            <a:spLocks noGrp="1"/>
          </p:cNvSpPr>
          <p:nvPr>
            <p:ph idx="1"/>
          </p:nvPr>
        </p:nvSpPr>
        <p:spPr>
          <a:xfrm>
            <a:off x="299803" y="1543987"/>
            <a:ext cx="8463197" cy="4811843"/>
          </a:xfrm>
        </p:spPr>
        <p:txBody>
          <a:bodyPr>
            <a:normAutofit/>
          </a:bodyPr>
          <a:lstStyle/>
          <a:p>
            <a:pPr marL="0" indent="0">
              <a:buNone/>
            </a:pPr>
            <a:r>
              <a:rPr lang="en-US" dirty="0" smtClean="0"/>
              <a:t>The principle of </a:t>
            </a:r>
            <a:r>
              <a:rPr lang="en-US" u="sng" dirty="0" smtClean="0"/>
              <a:t>encapsulation, </a:t>
            </a:r>
            <a:r>
              <a:rPr lang="en-US" dirty="0" smtClean="0"/>
              <a:t>adopted for the SKA Telescopes, has been applied to the design of the CSP monitor and control. Justification:</a:t>
            </a:r>
          </a:p>
          <a:p>
            <a:r>
              <a:rPr lang="en-US" dirty="0" smtClean="0"/>
              <a:t>CSP sub-elements being designed by the five different teams.</a:t>
            </a:r>
          </a:p>
          <a:p>
            <a:r>
              <a:rPr lang="en-US" dirty="0"/>
              <a:t>CSP sub-elements will be independently procured (assumption</a:t>
            </a:r>
            <a:r>
              <a:rPr lang="en-US" dirty="0" smtClean="0"/>
              <a:t>).</a:t>
            </a:r>
          </a:p>
          <a:p>
            <a:r>
              <a:rPr lang="en-US" dirty="0" smtClean="0"/>
              <a:t>In many cases, the M&amp;C functionality requires deep understanding of the CSP sub-element functionality and design.</a:t>
            </a:r>
          </a:p>
          <a:p>
            <a:r>
              <a:rPr lang="en-US" dirty="0" smtClean="0"/>
              <a:t>Some </a:t>
            </a:r>
            <a:r>
              <a:rPr lang="en-US" dirty="0"/>
              <a:t>of the sub-elements (namely PSS and PST) had partly implemented solutions and teams in place at the beginning of the pre-construction</a:t>
            </a:r>
            <a:r>
              <a:rPr lang="en-US" dirty="0" smtClean="0"/>
              <a:t>.</a:t>
            </a:r>
          </a:p>
          <a:p>
            <a:r>
              <a:rPr lang="en-US" dirty="0" smtClean="0"/>
              <a:t>Integration and testing can be better supported by the M&amp;C designers and developers integrated with the sub-element team.</a:t>
            </a:r>
          </a:p>
          <a:p>
            <a:r>
              <a:rPr lang="en-US" dirty="0" smtClean="0"/>
              <a:t>Schedule may vary across different sub-elements. </a:t>
            </a: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5</a:t>
            </a:fld>
            <a:endParaRPr lang="en-US" dirty="0"/>
          </a:p>
        </p:txBody>
      </p:sp>
    </p:spTree>
    <p:extLst>
      <p:ext uri="{BB962C8B-B14F-4D97-AF65-F5344CB8AC3E}">
        <p14:creationId xmlns:p14="http://schemas.microsoft.com/office/powerpoint/2010/main" val="348737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CSP_Low Sub-elements</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6</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84" y="1687830"/>
            <a:ext cx="8035660" cy="401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45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Sub-elements</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7</a:t>
            </a:fld>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62" y="1753684"/>
            <a:ext cx="8131007" cy="405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6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Monitor and Control Hierarchy</a:t>
            </a:r>
            <a:endParaRPr lang="en-US" dirty="0"/>
          </a:p>
        </p:txBody>
      </p:sp>
      <p:sp>
        <p:nvSpPr>
          <p:cNvPr id="4" name="Footer Placeholder 3"/>
          <p:cNvSpPr>
            <a:spLocks noGrp="1"/>
          </p:cNvSpPr>
          <p:nvPr>
            <p:ph type="ftr" sz="quarter" idx="11"/>
          </p:nvPr>
        </p:nvSpPr>
        <p:spPr/>
        <p:txBody>
          <a:bodyPr/>
          <a:lstStyle/>
          <a:p>
            <a:r>
              <a:rPr lang="en-CA" smtClean="0"/>
              <a:t>SKA CSP LMC Peer Review, 11. April, 2016</a:t>
            </a:r>
            <a:endParaRPr lang="en-US" dirty="0"/>
          </a:p>
        </p:txBody>
      </p:sp>
      <p:sp>
        <p:nvSpPr>
          <p:cNvPr id="5" name="Slide Number Placeholder 4"/>
          <p:cNvSpPr>
            <a:spLocks noGrp="1"/>
          </p:cNvSpPr>
          <p:nvPr>
            <p:ph type="sldNum" sz="quarter" idx="12"/>
          </p:nvPr>
        </p:nvSpPr>
        <p:spPr/>
        <p:txBody>
          <a:bodyPr/>
          <a:lstStyle/>
          <a:p>
            <a:fld id="{A5580D42-4309-42CB-9101-536F0D1551A5}" type="slidenum">
              <a:rPr lang="en-US" smtClean="0"/>
              <a:pPr/>
              <a:t>8</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31" y="1366135"/>
            <a:ext cx="7807323" cy="492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857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CSP Monitor and Control - Responsibilities</a:t>
            </a:r>
            <a:endParaRPr lang="en-CA" dirty="0"/>
          </a:p>
        </p:txBody>
      </p:sp>
      <p:sp>
        <p:nvSpPr>
          <p:cNvPr id="11" name="Footer Placeholder 10"/>
          <p:cNvSpPr>
            <a:spLocks noGrp="1"/>
          </p:cNvSpPr>
          <p:nvPr>
            <p:ph type="ftr" sz="quarter" idx="11"/>
          </p:nvPr>
        </p:nvSpPr>
        <p:spPr/>
        <p:txBody>
          <a:bodyPr/>
          <a:lstStyle/>
          <a:p>
            <a:r>
              <a:rPr lang="en-CA" dirty="0"/>
              <a:t>SKA CSP LMC Peer Review, 11. April, 2016</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9</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sz="2400" dirty="0"/>
              <a:t>The following </a:t>
            </a:r>
            <a:r>
              <a:rPr lang="en-GB" sz="2400" dirty="0" smtClean="0"/>
              <a:t>applies </a:t>
            </a:r>
            <a:r>
              <a:rPr lang="en-GB" sz="2400" dirty="0"/>
              <a:t>for CSP_Low and CSP_Mid:</a:t>
            </a:r>
            <a:endParaRPr lang="en-US" sz="2400" dirty="0"/>
          </a:p>
          <a:p>
            <a:pPr lvl="0"/>
            <a:r>
              <a:rPr lang="en-GB" sz="2400" dirty="0"/>
              <a:t>Sub-element </a:t>
            </a:r>
            <a:r>
              <a:rPr lang="en-GB" sz="2400" dirty="0" smtClean="0"/>
              <a:t>CSP.LMC </a:t>
            </a:r>
            <a:r>
              <a:rPr lang="en-GB" sz="2400" dirty="0"/>
              <a:t>is responsible for overall control, co-ordination and monitoring of all </a:t>
            </a:r>
            <a:r>
              <a:rPr lang="en-GB" sz="2400" dirty="0" smtClean="0"/>
              <a:t>CSP </a:t>
            </a:r>
            <a:r>
              <a:rPr lang="en-GB" sz="2400" dirty="0"/>
              <a:t>sub-elements and for communication with </a:t>
            </a:r>
            <a:r>
              <a:rPr lang="en-GB" sz="2400" dirty="0" smtClean="0"/>
              <a:t>TM (in the same telescope). </a:t>
            </a:r>
            <a:endParaRPr lang="en-US" sz="2400" dirty="0"/>
          </a:p>
          <a:p>
            <a:pPr lvl="0"/>
            <a:r>
              <a:rPr lang="en-GB" sz="2400" dirty="0"/>
              <a:t>Sub-elements </a:t>
            </a:r>
            <a:r>
              <a:rPr lang="en-GB" sz="2400" dirty="0" smtClean="0"/>
              <a:t>CBF</a:t>
            </a:r>
            <a:r>
              <a:rPr lang="en-GB" sz="2400" dirty="0"/>
              <a:t>, </a:t>
            </a:r>
            <a:r>
              <a:rPr lang="en-GB" sz="2400" dirty="0" smtClean="0"/>
              <a:t>PSS </a:t>
            </a:r>
            <a:r>
              <a:rPr lang="en-GB" sz="2400" dirty="0"/>
              <a:t>and </a:t>
            </a:r>
            <a:r>
              <a:rPr lang="en-GB" sz="2400" dirty="0" smtClean="0"/>
              <a:t>PST </a:t>
            </a:r>
            <a:r>
              <a:rPr lang="en-GB" sz="2400" dirty="0"/>
              <a:t>each </a:t>
            </a:r>
            <a:r>
              <a:rPr lang="en-GB" sz="2400" dirty="0" smtClean="0"/>
              <a:t>implement </a:t>
            </a:r>
            <a:r>
              <a:rPr lang="en-GB" sz="2400" dirty="0"/>
              <a:t>a single interface with </a:t>
            </a:r>
            <a:r>
              <a:rPr lang="en-GB" sz="2400" dirty="0" smtClean="0"/>
              <a:t>CSP.LMC </a:t>
            </a:r>
            <a:r>
              <a:rPr lang="en-GB" sz="2400" dirty="0"/>
              <a:t>and are </a:t>
            </a:r>
            <a:r>
              <a:rPr lang="en-GB" sz="2400" u="sng" dirty="0"/>
              <a:t>responsible </a:t>
            </a:r>
            <a:r>
              <a:rPr lang="en-GB" sz="2400" u="sng" dirty="0" smtClean="0"/>
              <a:t>for the implementation </a:t>
            </a:r>
            <a:r>
              <a:rPr lang="en-GB" sz="2400" u="sng" dirty="0"/>
              <a:t>of monitor and control functionality internal to the </a:t>
            </a:r>
            <a:r>
              <a:rPr lang="en-GB" sz="2400" u="sng" dirty="0" smtClean="0"/>
              <a:t>sub-element</a:t>
            </a:r>
            <a:r>
              <a:rPr lang="en-GB" sz="2400" u="sng" dirty="0"/>
              <a:t>:</a:t>
            </a:r>
            <a:endParaRPr lang="en-GB" sz="2400" u="sng" dirty="0" smtClean="0"/>
          </a:p>
          <a:p>
            <a:pPr marL="803275" lvl="2" indent="-342900">
              <a:buFont typeface="Courier New" panose="02070309020205020404" pitchFamily="49" charset="0"/>
              <a:buChar char="o"/>
            </a:pPr>
            <a:r>
              <a:rPr lang="en-CA" sz="2400" dirty="0"/>
              <a:t>Translate commands received from LMC into commands for </a:t>
            </a:r>
            <a:r>
              <a:rPr lang="en-CA" sz="2400" dirty="0" smtClean="0"/>
              <a:t>the </a:t>
            </a:r>
            <a:r>
              <a:rPr lang="en-CA" sz="2400" dirty="0"/>
              <a:t>components.</a:t>
            </a:r>
          </a:p>
          <a:p>
            <a:pPr marL="803275" lvl="2" indent="-342900">
              <a:buFont typeface="Courier New" panose="02070309020205020404" pitchFamily="49" charset="0"/>
              <a:buChar char="o"/>
            </a:pPr>
            <a:r>
              <a:rPr lang="en-CA" sz="2400" dirty="0"/>
              <a:t>Co-ordinate operation of  components.</a:t>
            </a:r>
          </a:p>
          <a:p>
            <a:pPr marL="803275" lvl="2" indent="-342900">
              <a:buFont typeface="Courier New" panose="02070309020205020404" pitchFamily="49" charset="0"/>
              <a:buChar char="o"/>
            </a:pPr>
            <a:r>
              <a:rPr lang="en-CA" sz="2400" dirty="0"/>
              <a:t>Report overall  sub-element status.</a:t>
            </a:r>
          </a:p>
          <a:p>
            <a:pPr marL="803275" lvl="2" indent="-342900">
              <a:buFont typeface="Courier New" panose="02070309020205020404" pitchFamily="49" charset="0"/>
              <a:buChar char="o"/>
            </a:pPr>
            <a:r>
              <a:rPr lang="en-CA" sz="2400" dirty="0"/>
              <a:t>Report alarms, monitor points, etc.</a:t>
            </a:r>
          </a:p>
          <a:p>
            <a:pPr lvl="0"/>
            <a:endParaRPr lang="en-US" dirty="0"/>
          </a:p>
          <a:p>
            <a:endParaRPr lang="en-US" dirty="0"/>
          </a:p>
        </p:txBody>
      </p:sp>
    </p:spTree>
    <p:extLst>
      <p:ext uri="{BB962C8B-B14F-4D97-AF65-F5344CB8AC3E}">
        <p14:creationId xmlns:p14="http://schemas.microsoft.com/office/powerpoint/2010/main" val="2057051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NRC_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C9B5E8"/>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0" i="0" u="none" strike="noStrike" kern="0" cap="none" spc="0" normalizeH="0" baseline="0" noProof="0" dirty="0" smtClean="0">
            <a:ln>
              <a:noFill/>
            </a:ln>
            <a:solidFill>
              <a:prstClr val="black"/>
            </a:solidFill>
            <a:effectLst/>
            <a:uLnTx/>
            <a:uFillTx/>
            <a:latin typeface="Cambria" panose="02040503050406030204" pitchFamily="18"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NRC_Template_New</Template>
  <TotalTime>0</TotalTime>
  <Words>3058</Words>
  <Application>Microsoft Office PowerPoint</Application>
  <PresentationFormat>On-screen Show (4:3)</PresentationFormat>
  <Paragraphs>301</Paragraphs>
  <Slides>36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NRC_Template_New</vt:lpstr>
      <vt:lpstr>Microsoft Visio Drawing</vt:lpstr>
      <vt:lpstr>SKA Central Signal Processor Control Context </vt:lpstr>
      <vt:lpstr>List of  topics to address as a part of this review </vt:lpstr>
      <vt:lpstr>Overview of this presentation </vt:lpstr>
      <vt:lpstr>CSP M&amp;C Architecture -  consideration</vt:lpstr>
      <vt:lpstr>CSP M&amp;C Architecture – considerations (continued)</vt:lpstr>
      <vt:lpstr>CSP_Low Sub-elements</vt:lpstr>
      <vt:lpstr>CSP_MID Sub-elements</vt:lpstr>
      <vt:lpstr>CSP_MID Monitor and Control Hierarchy</vt:lpstr>
      <vt:lpstr>CSP Monitor and Control - Responsibilities</vt:lpstr>
      <vt:lpstr>CSP.LMC – A thin layer of abstraction </vt:lpstr>
      <vt:lpstr>CSP_MID Monitor and Control Hierarchy</vt:lpstr>
      <vt:lpstr>CSP Sub-elements – Type and Number of LRUs </vt:lpstr>
      <vt:lpstr>CSP_MID Monitor and Control Hierarchy</vt:lpstr>
      <vt:lpstr>CSP_Mid – Components and Capabilities (an example)</vt:lpstr>
      <vt:lpstr>CSP Monitor and Control  No coordinated unified approach</vt:lpstr>
      <vt:lpstr>CSP.LMC team composition and co-operation with other CSP sub-elements</vt:lpstr>
      <vt:lpstr>Monitor and Control Interfaces</vt:lpstr>
      <vt:lpstr>CSP.LMC Interfaces</vt:lpstr>
      <vt:lpstr>ICD CSP to TM  - Status</vt:lpstr>
      <vt:lpstr>ICD CSP to TM</vt:lpstr>
      <vt:lpstr>ICD CSP to TM - Topology</vt:lpstr>
      <vt:lpstr>ICD CSP to TM Content: Generic suggestions</vt:lpstr>
      <vt:lpstr>ICD CSP to TM Content: CSP Specific</vt:lpstr>
      <vt:lpstr>ICD CSP  to TM TM Responsibilities (1)</vt:lpstr>
      <vt:lpstr>ICD CSP  to TM TM Responsibilities (2)</vt:lpstr>
      <vt:lpstr>ICD CSP to TM CSP Responsibilities</vt:lpstr>
      <vt:lpstr>TM Generated Messages / Requests (1)</vt:lpstr>
      <vt:lpstr>TM Generated Messages / Requests (2)</vt:lpstr>
      <vt:lpstr>TM Generated Messages / Requests (3)</vt:lpstr>
      <vt:lpstr>TM Generated Messages / Requests (4)</vt:lpstr>
      <vt:lpstr>CSP Generated Messages </vt:lpstr>
      <vt:lpstr>ICD CSP to TM – Observing Mode Parameters </vt:lpstr>
      <vt:lpstr>Internal ICD:  LMC to CBF, PSS and PST</vt:lpstr>
      <vt:lpstr>ICD LMC to CBF, PSS and PST – Status </vt:lpstr>
      <vt:lpstr>List of  topics to address as a part of this review </vt:lpstr>
      <vt:lpstr>Questions ?    Thank you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2016-03-26T18:59:57Z</dcterms:created>
  <dcterms:modified xsi:type="dcterms:W3CDTF">2016-04-10T22:42:49Z</dcterms:modified>
</cp:coreProperties>
</file>