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77" r:id="rId3"/>
    <p:sldMasterId id="2147483689" r:id="rId4"/>
  </p:sldMasterIdLst>
  <p:notesMasterIdLst>
    <p:notesMasterId r:id="rId52"/>
  </p:notesMasterIdLst>
  <p:sldIdLst>
    <p:sldId id="256" r:id="rId5"/>
    <p:sldId id="257" r:id="rId6"/>
    <p:sldId id="294" r:id="rId7"/>
    <p:sldId id="296" r:id="rId8"/>
    <p:sldId id="266" r:id="rId9"/>
    <p:sldId id="268" r:id="rId10"/>
    <p:sldId id="270" r:id="rId11"/>
    <p:sldId id="298" r:id="rId12"/>
    <p:sldId id="293" r:id="rId13"/>
    <p:sldId id="299" r:id="rId14"/>
    <p:sldId id="295" r:id="rId15"/>
    <p:sldId id="287" r:id="rId16"/>
    <p:sldId id="300" r:id="rId17"/>
    <p:sldId id="319" r:id="rId18"/>
    <p:sldId id="320" r:id="rId19"/>
    <p:sldId id="321" r:id="rId20"/>
    <p:sldId id="318" r:id="rId21"/>
    <p:sldId id="273" r:id="rId22"/>
    <p:sldId id="272" r:id="rId23"/>
    <p:sldId id="275" r:id="rId24"/>
    <p:sldId id="271" r:id="rId25"/>
    <p:sldId id="277" r:id="rId26"/>
    <p:sldId id="278" r:id="rId27"/>
    <p:sldId id="289" r:id="rId28"/>
    <p:sldId id="290" r:id="rId29"/>
    <p:sldId id="291" r:id="rId30"/>
    <p:sldId id="316" r:id="rId31"/>
    <p:sldId id="301" r:id="rId32"/>
    <p:sldId id="302" r:id="rId33"/>
    <p:sldId id="303" r:id="rId34"/>
    <p:sldId id="292" r:id="rId35"/>
    <p:sldId id="322" r:id="rId36"/>
    <p:sldId id="288" r:id="rId37"/>
    <p:sldId id="317" r:id="rId38"/>
    <p:sldId id="323" r:id="rId39"/>
    <p:sldId id="304" r:id="rId40"/>
    <p:sldId id="315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7"/>
    <p:restoredTop sz="86384"/>
  </p:normalViewPr>
  <p:slideViewPr>
    <p:cSldViewPr snapToGrid="0" snapToObjects="1">
      <p:cViewPr>
        <p:scale>
          <a:sx n="59" d="100"/>
          <a:sy n="59" d="100"/>
        </p:scale>
        <p:origin x="2384" y="1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8C46E-15C2-EF45-A32A-00A291EC63AF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ED83-74E3-9549-9169-15C35071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62" name="Text Box 1"/>
          <p:cNvSpPr txBox="1">
            <a:spLocks noChangeArrowheads="1"/>
          </p:cNvSpPr>
          <p:nvPr/>
        </p:nvSpPr>
        <p:spPr bwMode="auto">
          <a:xfrm>
            <a:off x="1165225" y="696913"/>
            <a:ext cx="4592638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</a:pPr>
            <a:endParaRPr lang="en-US">
              <a:solidFill>
                <a:srgbClr val="FFFFFF"/>
              </a:solidFill>
              <a:latin typeface="Arial Narrow" pitchFamily="34" charset="0"/>
              <a:ea typeface="Osaka"/>
              <a:cs typeface="Osaka"/>
            </a:endParaRPr>
          </a:p>
        </p:txBody>
      </p:sp>
      <p:sp>
        <p:nvSpPr>
          <p:cNvPr id="2191363" name="Rectangle 2"/>
          <p:cNvSpPr>
            <a:spLocks noGrp="1" noChangeArrowheads="1"/>
          </p:cNvSpPr>
          <p:nvPr>
            <p:ph type="body"/>
          </p:nvPr>
        </p:nvSpPr>
        <p:spPr>
          <a:xfrm>
            <a:off x="919163" y="4386263"/>
            <a:ext cx="5075237" cy="4140200"/>
          </a:xfrm>
          <a:noFill/>
          <a:ln w="9525"/>
        </p:spPr>
        <p:txBody>
          <a:bodyPr wrap="none" lIns="91080" tIns="44640" rIns="91080" bIns="44640" anchor="ctr"/>
          <a:lstStyle/>
          <a:p>
            <a:endParaRPr lang="en-US" smtClean="0"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255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97E-DC50-4E62-A402-8822290EBF6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9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200" y="417600"/>
            <a:ext cx="6278400" cy="619200"/>
          </a:xfrm>
        </p:spPr>
        <p:txBody>
          <a:bodyPr anchor="b">
            <a:normAutofit/>
          </a:bodyPr>
          <a:lstStyle>
            <a:lvl1pPr algn="l">
              <a:defRPr lang="en-US" sz="32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00" y="1036800"/>
            <a:ext cx="6278400" cy="640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000" y="5940000"/>
            <a:ext cx="3420000" cy="360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1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0" y="6300000"/>
            <a:ext cx="3420000" cy="360000"/>
          </a:xfrm>
        </p:spPr>
        <p:txBody>
          <a:bodyPr anchor="t">
            <a:noAutofit/>
          </a:bodyPr>
          <a:lstStyle>
            <a:lvl1pPr marL="0" indent="0" algn="r">
              <a:buNone/>
              <a:defRPr lang="en-US" sz="1800" b="0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6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pic>
        <p:nvPicPr>
          <p:cNvPr id="7" name="Shape 56"/>
          <p:cNvPicPr preferRelativeResize="0"/>
          <p:nvPr userDrawn="1"/>
        </p:nvPicPr>
        <p:blipFill rotWithShape="1">
          <a:blip r:embed="rId2"/>
          <a:srcRect/>
          <a:stretch/>
        </p:blipFill>
        <p:spPr>
          <a:xfrm>
            <a:off x="7134575" y="76200"/>
            <a:ext cx="1952274" cy="103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4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Shape 56"/>
          <p:cNvPicPr preferRelativeResize="0"/>
          <p:nvPr userDrawn="1"/>
        </p:nvPicPr>
        <p:blipFill rotWithShape="1">
          <a:blip r:embed="rId2"/>
          <a:srcRect/>
          <a:stretch/>
        </p:blipFill>
        <p:spPr>
          <a:xfrm>
            <a:off x="7134575" y="76200"/>
            <a:ext cx="1952274" cy="103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7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Shape 56"/>
          <p:cNvPicPr preferRelativeResize="0"/>
          <p:nvPr userDrawn="1"/>
        </p:nvPicPr>
        <p:blipFill rotWithShape="1">
          <a:blip r:embed="rId2"/>
          <a:srcRect/>
          <a:stretch/>
        </p:blipFill>
        <p:spPr>
          <a:xfrm>
            <a:off x="7134575" y="76200"/>
            <a:ext cx="1952274" cy="103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71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SCISYS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2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0" y="1828800"/>
            <a:ext cx="9009063" cy="1052513"/>
            <a:chOff x="0" y="1536"/>
            <a:chExt cx="5675" cy="663"/>
          </a:xfrm>
        </p:grpSpPr>
        <p:grpSp>
          <p:nvGrpSpPr>
            <p:cNvPr id="17203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7203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03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203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7203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04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204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7204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7204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2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72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7204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7204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7204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D131DF-BD1B-D841-9D56-213D7DEBAC8B}" type="slidenum">
              <a:rPr lang="en-US" altLang="en-US" sz="1400" smtClean="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 smtClean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5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169440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117268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24000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24000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117264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439403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1095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9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2008119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100506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465215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2128418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152400"/>
            <a:ext cx="1952625" cy="598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52400"/>
            <a:ext cx="5707063" cy="598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</p:spTree>
    <p:extLst>
      <p:ext uri="{BB962C8B-B14F-4D97-AF65-F5344CB8AC3E}">
        <p14:creationId xmlns:p14="http://schemas.microsoft.com/office/powerpoint/2010/main" val="1030037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39700" y="1460500"/>
            <a:ext cx="8837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tabLst>
                <a:tab pos="2286000" algn="l"/>
              </a:tabLs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16CE811-3C07-4555-BEA6-2801D060B5A7}" type="slidenum">
              <a:rPr lang="en-US" sz="20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0" name="Document" r:id="rId3" imgW="1943640" imgH="723600" progId="Word.Document.8">
                    <p:embed/>
                  </p:oleObj>
                </mc:Choice>
                <mc:Fallback>
                  <p:oleObj name="Document" r:id="rId3" imgW="1943640" imgH="7236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r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0" y="6111875"/>
          <a:ext cx="19145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Photo Editor Photo" r:id="rId5" imgW="4742857" imgH="1848108" progId="">
                  <p:embed/>
                </p:oleObj>
              </mc:Choice>
              <mc:Fallback>
                <p:oleObj name="Photo Editor Photo" r:id="rId5" imgW="4742857" imgH="1848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11875"/>
                        <a:ext cx="19145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0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55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3263" y="1973263"/>
            <a:ext cx="7740650" cy="37004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020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46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54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74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229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7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0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7576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0105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4281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23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84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9475" y="1436688"/>
            <a:ext cx="4238625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9475" y="3879850"/>
            <a:ext cx="4238625" cy="229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Osaka"/>
              </a:rPr>
              <a:t>DOE Review of NSLS-II Project, Dec. 12-14, 2006DOE Review of NSLS-II Project Dec. 12-14, 2006</a:t>
            </a:r>
          </a:p>
        </p:txBody>
      </p:sp>
    </p:spTree>
    <p:extLst>
      <p:ext uri="{BB962C8B-B14F-4D97-AF65-F5344CB8AC3E}">
        <p14:creationId xmlns:p14="http://schemas.microsoft.com/office/powerpoint/2010/main" val="9649840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2000"/>
            <a:ext cx="8460000" cy="45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pic>
        <p:nvPicPr>
          <p:cNvPr id="6" name="Shape 56"/>
          <p:cNvPicPr preferRelativeResize="0"/>
          <p:nvPr userDrawn="1"/>
        </p:nvPicPr>
        <p:blipFill rotWithShape="1">
          <a:blip r:embed="rId2"/>
          <a:srcRect/>
          <a:stretch/>
        </p:blipFill>
        <p:spPr>
          <a:xfrm>
            <a:off x="7134575" y="76200"/>
            <a:ext cx="1952274" cy="103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8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5.wmf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6278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900" y="6408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1300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43A2-AEF8-4241-8B77-9D86D64CE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688A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4" name="Shape 56"/>
          <p:cNvPicPr preferRelativeResize="0"/>
          <p:nvPr userDrawn="1"/>
        </p:nvPicPr>
        <p:blipFill rotWithShape="1">
          <a:blip r:embed="rId8"/>
          <a:srcRect/>
          <a:stretch/>
        </p:blipFill>
        <p:spPr>
          <a:xfrm>
            <a:off x="7134575" y="76200"/>
            <a:ext cx="1952274" cy="103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7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ltGray">
          <a:xfrm>
            <a:off x="409575" y="6334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ltGray">
          <a:xfrm>
            <a:off x="792163" y="633413"/>
            <a:ext cx="328612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ltGray">
          <a:xfrm>
            <a:off x="533400" y="10556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ltGray">
          <a:xfrm>
            <a:off x="903288" y="10556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ltGray">
          <a:xfrm>
            <a:off x="119063" y="982663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gray">
          <a:xfrm>
            <a:off x="754063" y="5254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gray">
          <a:xfrm>
            <a:off x="434975" y="13160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10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524000"/>
            <a:ext cx="77724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JCMT OCS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 userDrawn="1"/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37160"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fld id="{82B57535-82EA-DC4A-A6DC-84EFBD0920F1}" type="slidenum">
              <a:rPr lang="en-US" altLang="en-US" sz="1400" smtClean="0">
                <a:solidFill>
                  <a:srgbClr val="000000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6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35000"/>
              <a:tabLst>
                <a:tab pos="2286000" algn="l"/>
              </a:tabLs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69414" name="Text Box 6"/>
          <p:cNvSpPr txBox="1">
            <a:spLocks noChangeArrowheads="1"/>
          </p:cNvSpPr>
          <p:nvPr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166E7D0E-930C-4D2C-9208-A6977F97A111}" type="slidenum">
              <a:rPr lang="en-US" sz="20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26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6" name="Document" r:id="rId15" imgW="1943640" imgH="723600" progId="Word.Document.8">
                    <p:embed/>
                  </p:oleObj>
                </mc:Choice>
                <mc:Fallback>
                  <p:oleObj name="Document" r:id="rId15" imgW="1943640" imgH="7236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777777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9418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r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4" name="Picture 9" descr="New_DOE_Logo_Color_04280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400" y="6261100"/>
            <a:ext cx="2195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ch.hawaii.edu/JACdocs/JCMT/OCS/ICD/001/ocs.dt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ch.hawaii.edu/JACdocs/JCMT/OCS/ICD/001/ocs.x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Impressions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… an 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Nick Rees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4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that have influenced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4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EPICS has, overall, </a:t>
            </a:r>
            <a:r>
              <a:rPr lang="en-US" altLang="en-US" dirty="0" smtClean="0"/>
              <a:t>worked well for me</a:t>
            </a:r>
          </a:p>
          <a:p>
            <a:pPr lvl="1"/>
            <a:r>
              <a:rPr lang="en-US" altLang="en-US" dirty="0" smtClean="0"/>
              <a:t>It scales very well and helped me build robust systems</a:t>
            </a:r>
            <a:endParaRPr lang="en-US" altLang="en-US" dirty="0"/>
          </a:p>
          <a:p>
            <a:r>
              <a:rPr lang="en-US" altLang="en-US" dirty="0"/>
              <a:t>Astronomy, however, </a:t>
            </a:r>
            <a:r>
              <a:rPr lang="en-US" altLang="en-US" i="1" dirty="0"/>
              <a:t>is</a:t>
            </a:r>
            <a:r>
              <a:rPr lang="en-US" altLang="en-US" dirty="0"/>
              <a:t> different, and this explains the reasons for EPICS’s mixed success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A synchrotron is essentially an horizontal steady-state system whilst astronomy is a vertical, frequently reconfigured system</a:t>
            </a:r>
          </a:p>
          <a:p>
            <a:pPr lvl="1"/>
            <a:r>
              <a:rPr lang="en-US" altLang="en-US" dirty="0" smtClean="0"/>
              <a:t>Astronomy needs a distributed object layer with remote method invocation somewhere.</a:t>
            </a:r>
          </a:p>
          <a:p>
            <a:pPr lvl="1"/>
            <a:r>
              <a:rPr lang="en-US" altLang="en-US" dirty="0" smtClean="0"/>
              <a:t>Similar to synchrotron </a:t>
            </a:r>
            <a:r>
              <a:rPr lang="en-US" altLang="en-US" dirty="0" err="1" smtClean="0"/>
              <a:t>beamlines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When adopting a new tool, you have to work with its strengths, and not its weaknesses, and be prepared to change your own paradigms, if required.</a:t>
            </a:r>
          </a:p>
        </p:txBody>
      </p:sp>
    </p:spTree>
    <p:extLst>
      <p:ext uri="{BB962C8B-B14F-4D97-AF65-F5344CB8AC3E}">
        <p14:creationId xmlns:p14="http://schemas.microsoft.com/office/powerpoint/2010/main" val="149580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9147175" cy="590550"/>
          </a:xfrm>
        </p:spPr>
        <p:txBody>
          <a:bodyPr lIns="0" tIns="0" rIns="0" bIns="0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NSLS-2 Architecture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90338" name="Text Box 7"/>
          <p:cNvSpPr txBox="1">
            <a:spLocks noChangeArrowheads="1"/>
          </p:cNvSpPr>
          <p:nvPr/>
        </p:nvSpPr>
        <p:spPr bwMode="auto">
          <a:xfrm>
            <a:off x="200025" y="4999038"/>
            <a:ext cx="10556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i="1">
                <a:solidFill>
                  <a:srgbClr val="000000"/>
                </a:solidFill>
                <a:cs typeface="Osaka"/>
              </a:rPr>
              <a:t>Distributed  Front-Ends</a:t>
            </a:r>
          </a:p>
        </p:txBody>
      </p:sp>
      <p:sp>
        <p:nvSpPr>
          <p:cNvPr id="2190339" name="Rectangle 25"/>
          <p:cNvSpPr>
            <a:spLocks noChangeArrowheads="1"/>
          </p:cNvSpPr>
          <p:nvPr/>
        </p:nvSpPr>
        <p:spPr bwMode="auto">
          <a:xfrm>
            <a:off x="2822575" y="1201738"/>
            <a:ext cx="1255713" cy="620712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MMLT Client</a:t>
            </a:r>
          </a:p>
        </p:txBody>
      </p:sp>
      <p:sp>
        <p:nvSpPr>
          <p:cNvPr id="2190340" name="Text Box 32"/>
          <p:cNvSpPr txBox="1">
            <a:spLocks noChangeArrowheads="1"/>
          </p:cNvSpPr>
          <p:nvPr/>
        </p:nvSpPr>
        <p:spPr bwMode="auto">
          <a:xfrm>
            <a:off x="177800" y="2889250"/>
            <a:ext cx="1147763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i="1">
                <a:solidFill>
                  <a:srgbClr val="000000"/>
                </a:solidFill>
                <a:cs typeface="Osaka"/>
              </a:rPr>
              <a:t>Middle Layer Servers</a:t>
            </a:r>
          </a:p>
        </p:txBody>
      </p:sp>
      <p:sp>
        <p:nvSpPr>
          <p:cNvPr id="2190341" name="Line 48"/>
          <p:cNvSpPr>
            <a:spLocks noChangeShapeType="1"/>
          </p:cNvSpPr>
          <p:nvPr/>
        </p:nvSpPr>
        <p:spPr bwMode="auto">
          <a:xfrm>
            <a:off x="3430588" y="2063750"/>
            <a:ext cx="1587" cy="273050"/>
          </a:xfrm>
          <a:prstGeom prst="line">
            <a:avLst/>
          </a:prstGeom>
          <a:noFill/>
          <a:ln w="3670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42" name="Rectangle 5"/>
          <p:cNvSpPr>
            <a:spLocks noChangeArrowheads="1"/>
          </p:cNvSpPr>
          <p:nvPr/>
        </p:nvSpPr>
        <p:spPr bwMode="auto">
          <a:xfrm>
            <a:off x="1258888" y="4614863"/>
            <a:ext cx="7164387" cy="42862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</a:pPr>
            <a:endParaRPr lang="en-US">
              <a:solidFill>
                <a:srgbClr val="FFFFFF"/>
              </a:solidFill>
              <a:cs typeface="Osaka"/>
            </a:endParaRPr>
          </a:p>
        </p:txBody>
      </p:sp>
      <p:sp>
        <p:nvSpPr>
          <p:cNvPr id="2190343" name="Rectangle 11"/>
          <p:cNvSpPr>
            <a:spLocks noChangeArrowheads="1"/>
          </p:cNvSpPr>
          <p:nvPr/>
        </p:nvSpPr>
        <p:spPr bwMode="auto">
          <a:xfrm>
            <a:off x="1004888" y="5562600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Physical Device</a:t>
            </a:r>
          </a:p>
        </p:txBody>
      </p:sp>
      <p:sp>
        <p:nvSpPr>
          <p:cNvPr id="2190344" name="Rectangle 13"/>
          <p:cNvSpPr>
            <a:spLocks noChangeArrowheads="1"/>
          </p:cNvSpPr>
          <p:nvPr/>
        </p:nvSpPr>
        <p:spPr bwMode="auto">
          <a:xfrm>
            <a:off x="1114425" y="2324100"/>
            <a:ext cx="7356475" cy="42863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</a:pPr>
            <a:endParaRPr lang="en-US">
              <a:solidFill>
                <a:srgbClr val="FFFFFF"/>
              </a:solidFill>
              <a:cs typeface="Osaka"/>
            </a:endParaRPr>
          </a:p>
        </p:txBody>
      </p:sp>
      <p:sp>
        <p:nvSpPr>
          <p:cNvPr id="2190345" name="Line 48"/>
          <p:cNvSpPr>
            <a:spLocks noChangeShapeType="1"/>
          </p:cNvSpPr>
          <p:nvPr/>
        </p:nvSpPr>
        <p:spPr bwMode="auto">
          <a:xfrm>
            <a:off x="1255713" y="2328863"/>
            <a:ext cx="0" cy="2301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46" name="Text Box 49"/>
          <p:cNvSpPr txBox="1">
            <a:spLocks noChangeArrowheads="1"/>
          </p:cNvSpPr>
          <p:nvPr/>
        </p:nvSpPr>
        <p:spPr bwMode="auto">
          <a:xfrm>
            <a:off x="1033463" y="2111375"/>
            <a:ext cx="979487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cs typeface="Osaka"/>
              </a:rPr>
              <a:t>Ethernet</a:t>
            </a:r>
          </a:p>
        </p:txBody>
      </p:sp>
      <p:sp>
        <p:nvSpPr>
          <p:cNvPr id="2190347" name="Line 48"/>
          <p:cNvSpPr>
            <a:spLocks noChangeShapeType="1"/>
          </p:cNvSpPr>
          <p:nvPr/>
        </p:nvSpPr>
        <p:spPr bwMode="auto">
          <a:xfrm>
            <a:off x="1617663" y="4665663"/>
            <a:ext cx="1587" cy="27463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48" name="Line 48"/>
          <p:cNvSpPr>
            <a:spLocks noChangeShapeType="1"/>
          </p:cNvSpPr>
          <p:nvPr/>
        </p:nvSpPr>
        <p:spPr bwMode="auto">
          <a:xfrm>
            <a:off x="1882775" y="2352675"/>
            <a:ext cx="1588" cy="27305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49" name="Line 48"/>
          <p:cNvSpPr>
            <a:spLocks noChangeShapeType="1"/>
          </p:cNvSpPr>
          <p:nvPr/>
        </p:nvSpPr>
        <p:spPr bwMode="auto">
          <a:xfrm>
            <a:off x="4306888" y="2371725"/>
            <a:ext cx="1587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50" name="Rectangle 14"/>
          <p:cNvSpPr>
            <a:spLocks noChangeArrowheads="1"/>
          </p:cNvSpPr>
          <p:nvPr/>
        </p:nvSpPr>
        <p:spPr bwMode="auto">
          <a:xfrm>
            <a:off x="1365250" y="2587625"/>
            <a:ext cx="1079500" cy="300038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PVAccess</a:t>
            </a:r>
          </a:p>
        </p:txBody>
      </p:sp>
      <p:sp>
        <p:nvSpPr>
          <p:cNvPr id="2190351" name="Rectangle 15"/>
          <p:cNvSpPr>
            <a:spLocks noChangeArrowheads="1"/>
          </p:cNvSpPr>
          <p:nvPr/>
        </p:nvSpPr>
        <p:spPr bwMode="auto">
          <a:xfrm>
            <a:off x="1365250" y="2887663"/>
            <a:ext cx="1079500" cy="3778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Model Server</a:t>
            </a:r>
          </a:p>
        </p:txBody>
      </p:sp>
      <p:sp>
        <p:nvSpPr>
          <p:cNvPr id="2190353" name="Rectangle 26"/>
          <p:cNvSpPr>
            <a:spLocks noChangeArrowheads="1"/>
          </p:cNvSpPr>
          <p:nvPr/>
        </p:nvSpPr>
        <p:spPr bwMode="auto">
          <a:xfrm>
            <a:off x="2822575" y="1800225"/>
            <a:ext cx="1265238" cy="255588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cs typeface="Osaka"/>
              </a:rPr>
              <a:t>PVAccess/CAC</a:t>
            </a:r>
          </a:p>
        </p:txBody>
      </p:sp>
      <p:grpSp>
        <p:nvGrpSpPr>
          <p:cNvPr id="2190354" name="Group 62"/>
          <p:cNvGrpSpPr>
            <a:grpSpLocks/>
          </p:cNvGrpSpPr>
          <p:nvPr/>
        </p:nvGrpSpPr>
        <p:grpSpPr bwMode="auto">
          <a:xfrm>
            <a:off x="5924550" y="1211263"/>
            <a:ext cx="1470025" cy="1119187"/>
            <a:chOff x="6026150" y="1874838"/>
            <a:chExt cx="1263650" cy="1119855"/>
          </a:xfrm>
        </p:grpSpPr>
        <p:sp>
          <p:nvSpPr>
            <p:cNvPr id="2190426" name="Rectangle 28"/>
            <p:cNvSpPr>
              <a:spLocks noChangeArrowheads="1"/>
            </p:cNvSpPr>
            <p:nvPr/>
          </p:nvSpPr>
          <p:spPr bwMode="auto">
            <a:xfrm>
              <a:off x="6026150" y="1874838"/>
              <a:ext cx="1263650" cy="592137"/>
            </a:xfrm>
            <a:prstGeom prst="rect">
              <a:avLst/>
            </a:prstGeom>
            <a:solidFill>
              <a:srgbClr val="FFFFCC"/>
            </a:solidFill>
            <a:ln w="25527">
              <a:solidFill>
                <a:srgbClr val="00006F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57200" eaLnBrk="0" fontAlgn="base" hangingPunct="0">
                <a:lnSpc>
                  <a:spcPct val="90000"/>
                </a:lnSpc>
                <a:spcBef>
                  <a:spcPts val="1125"/>
                </a:spcBef>
                <a:spcAft>
                  <a:spcPct val="0"/>
                </a:spcAft>
                <a:buClr>
                  <a:srgbClr val="FF0000"/>
                </a:buClr>
                <a:buSzPct val="135000"/>
                <a:buFont typeface="Arial Narrow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00"/>
                  </a:solidFill>
                  <a:cs typeface="Osaka"/>
                </a:rPr>
                <a:t>Control System Studio</a:t>
              </a:r>
            </a:p>
          </p:txBody>
        </p:sp>
        <p:sp>
          <p:nvSpPr>
            <p:cNvPr id="2190427" name="Line 48"/>
            <p:cNvSpPr>
              <a:spLocks noChangeShapeType="1"/>
            </p:cNvSpPr>
            <p:nvPr/>
          </p:nvSpPr>
          <p:spPr bwMode="auto">
            <a:xfrm>
              <a:off x="6648450" y="2720975"/>
              <a:ext cx="1588" cy="273718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Osaka"/>
              </a:endParaRPr>
            </a:p>
          </p:txBody>
        </p:sp>
        <p:sp>
          <p:nvSpPr>
            <p:cNvPr id="2190428" name="Rectangle 29"/>
            <p:cNvSpPr>
              <a:spLocks noChangeArrowheads="1"/>
            </p:cNvSpPr>
            <p:nvPr/>
          </p:nvSpPr>
          <p:spPr bwMode="auto">
            <a:xfrm>
              <a:off x="6026150" y="2473325"/>
              <a:ext cx="1263650" cy="269875"/>
            </a:xfrm>
            <a:prstGeom prst="rect">
              <a:avLst/>
            </a:prstGeom>
            <a:solidFill>
              <a:srgbClr val="FFCC99"/>
            </a:solidFill>
            <a:ln w="25527">
              <a:solidFill>
                <a:srgbClr val="00006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57200" eaLnBrk="0" fontAlgn="base" hangingPunct="0">
                <a:lnSpc>
                  <a:spcPct val="90000"/>
                </a:lnSpc>
                <a:spcBef>
                  <a:spcPts val="1125"/>
                </a:spcBef>
                <a:spcAft>
                  <a:spcPct val="0"/>
                </a:spcAft>
                <a:buClr>
                  <a:srgbClr val="FF0000"/>
                </a:buClr>
                <a:buSzPct val="135000"/>
                <a:buFont typeface="Arial Narrow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>
                  <a:solidFill>
                    <a:srgbClr val="000000"/>
                  </a:solidFill>
                  <a:cs typeface="Osaka"/>
                </a:rPr>
                <a:t>PVAccess / CAC</a:t>
              </a:r>
            </a:p>
          </p:txBody>
        </p:sp>
      </p:grpSp>
      <p:sp>
        <p:nvSpPr>
          <p:cNvPr id="2190355" name="Rectangle 12"/>
          <p:cNvSpPr>
            <a:spLocks noChangeArrowheads="1"/>
          </p:cNvSpPr>
          <p:nvPr/>
        </p:nvSpPr>
        <p:spPr bwMode="auto">
          <a:xfrm>
            <a:off x="1079500" y="4932363"/>
            <a:ext cx="1079500" cy="493712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cs typeface="Osaka"/>
              </a:rPr>
              <a:t>Diagnostics</a:t>
            </a:r>
          </a:p>
        </p:txBody>
      </p:sp>
      <p:sp>
        <p:nvSpPr>
          <p:cNvPr id="2190356" name="Rectangle 12"/>
          <p:cNvSpPr>
            <a:spLocks noChangeArrowheads="1"/>
          </p:cNvSpPr>
          <p:nvPr/>
        </p:nvSpPr>
        <p:spPr bwMode="auto">
          <a:xfrm>
            <a:off x="1631950" y="4926013"/>
            <a:ext cx="520700" cy="26987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CAS</a:t>
            </a:r>
          </a:p>
        </p:txBody>
      </p:sp>
      <p:sp>
        <p:nvSpPr>
          <p:cNvPr id="2190357" name="Rectangle 12"/>
          <p:cNvSpPr>
            <a:spLocks noChangeArrowheads="1"/>
          </p:cNvSpPr>
          <p:nvPr/>
        </p:nvSpPr>
        <p:spPr bwMode="auto">
          <a:xfrm>
            <a:off x="1074738" y="4927600"/>
            <a:ext cx="53022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</a:t>
            </a:r>
          </a:p>
        </p:txBody>
      </p:sp>
      <p:sp>
        <p:nvSpPr>
          <p:cNvPr id="2190358" name="Rectangle 15"/>
          <p:cNvSpPr>
            <a:spLocks noChangeArrowheads="1"/>
          </p:cNvSpPr>
          <p:nvPr/>
        </p:nvSpPr>
        <p:spPr bwMode="auto">
          <a:xfrm>
            <a:off x="1366838" y="3254375"/>
            <a:ext cx="1077912" cy="4032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cs typeface="Osaka"/>
              </a:rPr>
              <a:t>Elegant/Tracy</a:t>
            </a:r>
          </a:p>
        </p:txBody>
      </p:sp>
      <p:sp>
        <p:nvSpPr>
          <p:cNvPr id="2190359" name="Line 73"/>
          <p:cNvSpPr>
            <a:spLocks noChangeShapeType="1"/>
          </p:cNvSpPr>
          <p:nvPr/>
        </p:nvSpPr>
        <p:spPr bwMode="auto">
          <a:xfrm>
            <a:off x="1609725" y="5421313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60" name="Rectangle 14"/>
          <p:cNvSpPr>
            <a:spLocks noChangeArrowheads="1"/>
          </p:cNvSpPr>
          <p:nvPr/>
        </p:nvSpPr>
        <p:spPr bwMode="auto">
          <a:xfrm>
            <a:off x="3717925" y="2586038"/>
            <a:ext cx="1079500" cy="300037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PVAccess</a:t>
            </a:r>
          </a:p>
        </p:txBody>
      </p:sp>
      <p:sp>
        <p:nvSpPr>
          <p:cNvPr id="2190361" name="Rectangle 15"/>
          <p:cNvSpPr>
            <a:spLocks noChangeArrowheads="1"/>
          </p:cNvSpPr>
          <p:nvPr/>
        </p:nvSpPr>
        <p:spPr bwMode="auto">
          <a:xfrm>
            <a:off x="3717925" y="2886075"/>
            <a:ext cx="1079500" cy="3778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cs typeface="Osaka"/>
              </a:rPr>
              <a:t>Channel Finder Svr</a:t>
            </a:r>
          </a:p>
        </p:txBody>
      </p:sp>
      <p:sp>
        <p:nvSpPr>
          <p:cNvPr id="2190362" name="Rectangle 15"/>
          <p:cNvSpPr>
            <a:spLocks noChangeArrowheads="1"/>
          </p:cNvSpPr>
          <p:nvPr/>
        </p:nvSpPr>
        <p:spPr bwMode="auto">
          <a:xfrm>
            <a:off x="3719513" y="3252788"/>
            <a:ext cx="1077912" cy="4032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SQL</a:t>
            </a:r>
          </a:p>
        </p:txBody>
      </p:sp>
      <p:sp>
        <p:nvSpPr>
          <p:cNvPr id="2190363" name="Line 77"/>
          <p:cNvSpPr>
            <a:spLocks noChangeShapeType="1"/>
          </p:cNvSpPr>
          <p:nvPr/>
        </p:nvSpPr>
        <p:spPr bwMode="auto">
          <a:xfrm>
            <a:off x="4230688" y="3649663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64" name="AutoShape 78"/>
          <p:cNvSpPr>
            <a:spLocks noChangeArrowheads="1"/>
          </p:cNvSpPr>
          <p:nvPr/>
        </p:nvSpPr>
        <p:spPr bwMode="auto">
          <a:xfrm>
            <a:off x="3967163" y="3806825"/>
            <a:ext cx="515937" cy="439738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65" name="Text Box 79"/>
          <p:cNvSpPr txBox="1">
            <a:spLocks noChangeArrowheads="1"/>
          </p:cNvSpPr>
          <p:nvPr/>
        </p:nvSpPr>
        <p:spPr bwMode="auto">
          <a:xfrm>
            <a:off x="3937001" y="3890963"/>
            <a:ext cx="602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Osaka"/>
              </a:rPr>
              <a:t>RDB</a:t>
            </a:r>
          </a:p>
        </p:txBody>
      </p:sp>
      <p:sp>
        <p:nvSpPr>
          <p:cNvPr id="2190366" name="Line 48"/>
          <p:cNvSpPr>
            <a:spLocks noChangeShapeType="1"/>
          </p:cNvSpPr>
          <p:nvPr/>
        </p:nvSpPr>
        <p:spPr bwMode="auto">
          <a:xfrm>
            <a:off x="5424488" y="2352675"/>
            <a:ext cx="1587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67" name="Rectangle 14"/>
          <p:cNvSpPr>
            <a:spLocks noChangeArrowheads="1"/>
          </p:cNvSpPr>
          <p:nvPr/>
        </p:nvSpPr>
        <p:spPr bwMode="auto">
          <a:xfrm>
            <a:off x="4891088" y="2574925"/>
            <a:ext cx="1079500" cy="300038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PVAccess/CAC</a:t>
            </a:r>
          </a:p>
        </p:txBody>
      </p:sp>
      <p:sp>
        <p:nvSpPr>
          <p:cNvPr id="2190368" name="Rectangle 15"/>
          <p:cNvSpPr>
            <a:spLocks noChangeArrowheads="1"/>
          </p:cNvSpPr>
          <p:nvPr/>
        </p:nvSpPr>
        <p:spPr bwMode="auto">
          <a:xfrm>
            <a:off x="4891088" y="2874963"/>
            <a:ext cx="1079500" cy="3778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cs typeface="Osaka"/>
              </a:rPr>
              <a:t>Multi-Channel Arrays Svr</a:t>
            </a:r>
          </a:p>
        </p:txBody>
      </p:sp>
      <p:sp>
        <p:nvSpPr>
          <p:cNvPr id="2190369" name="Rectangle 11"/>
          <p:cNvSpPr>
            <a:spLocks noChangeArrowheads="1"/>
          </p:cNvSpPr>
          <p:nvPr/>
        </p:nvSpPr>
        <p:spPr bwMode="auto">
          <a:xfrm>
            <a:off x="2339975" y="5564188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Physical Device</a:t>
            </a:r>
          </a:p>
        </p:txBody>
      </p:sp>
      <p:sp>
        <p:nvSpPr>
          <p:cNvPr id="2190370" name="Line 48"/>
          <p:cNvSpPr>
            <a:spLocks noChangeShapeType="1"/>
          </p:cNvSpPr>
          <p:nvPr/>
        </p:nvSpPr>
        <p:spPr bwMode="auto">
          <a:xfrm>
            <a:off x="2952750" y="4667250"/>
            <a:ext cx="1588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71" name="Rectangle 12"/>
          <p:cNvSpPr>
            <a:spLocks noChangeArrowheads="1"/>
          </p:cNvSpPr>
          <p:nvPr/>
        </p:nvSpPr>
        <p:spPr bwMode="auto">
          <a:xfrm>
            <a:off x="2414588" y="4933950"/>
            <a:ext cx="1079500" cy="493713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Power Supplies</a:t>
            </a:r>
          </a:p>
        </p:txBody>
      </p:sp>
      <p:sp>
        <p:nvSpPr>
          <p:cNvPr id="2190372" name="Rectangle 12"/>
          <p:cNvSpPr>
            <a:spLocks noChangeArrowheads="1"/>
          </p:cNvSpPr>
          <p:nvPr/>
        </p:nvSpPr>
        <p:spPr bwMode="auto">
          <a:xfrm>
            <a:off x="2967038" y="4927600"/>
            <a:ext cx="520700" cy="26987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CAS</a:t>
            </a:r>
          </a:p>
        </p:txBody>
      </p:sp>
      <p:sp>
        <p:nvSpPr>
          <p:cNvPr id="2190373" name="Rectangle 12"/>
          <p:cNvSpPr>
            <a:spLocks noChangeArrowheads="1"/>
          </p:cNvSpPr>
          <p:nvPr/>
        </p:nvSpPr>
        <p:spPr bwMode="auto">
          <a:xfrm>
            <a:off x="2409825" y="4929188"/>
            <a:ext cx="53022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</a:t>
            </a:r>
          </a:p>
        </p:txBody>
      </p:sp>
      <p:sp>
        <p:nvSpPr>
          <p:cNvPr id="2190374" name="Line 94"/>
          <p:cNvSpPr>
            <a:spLocks noChangeShapeType="1"/>
          </p:cNvSpPr>
          <p:nvPr/>
        </p:nvSpPr>
        <p:spPr bwMode="auto">
          <a:xfrm>
            <a:off x="2944813" y="54229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75" name="Rectangle 11"/>
          <p:cNvSpPr>
            <a:spLocks noChangeArrowheads="1"/>
          </p:cNvSpPr>
          <p:nvPr/>
        </p:nvSpPr>
        <p:spPr bwMode="auto">
          <a:xfrm>
            <a:off x="3706813" y="5562600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Physical Device</a:t>
            </a:r>
          </a:p>
        </p:txBody>
      </p:sp>
      <p:sp>
        <p:nvSpPr>
          <p:cNvPr id="2190376" name="Line 48"/>
          <p:cNvSpPr>
            <a:spLocks noChangeShapeType="1"/>
          </p:cNvSpPr>
          <p:nvPr/>
        </p:nvSpPr>
        <p:spPr bwMode="auto">
          <a:xfrm>
            <a:off x="4319588" y="4665663"/>
            <a:ext cx="1587" cy="27463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77" name="Rectangle 12"/>
          <p:cNvSpPr>
            <a:spLocks noChangeArrowheads="1"/>
          </p:cNvSpPr>
          <p:nvPr/>
        </p:nvSpPr>
        <p:spPr bwMode="auto">
          <a:xfrm>
            <a:off x="3781425" y="4932363"/>
            <a:ext cx="1079500" cy="493712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cs typeface="Osaka"/>
              </a:rPr>
              <a:t>RF</a:t>
            </a:r>
          </a:p>
        </p:txBody>
      </p:sp>
      <p:sp>
        <p:nvSpPr>
          <p:cNvPr id="2190378" name="Rectangle 12"/>
          <p:cNvSpPr>
            <a:spLocks noChangeArrowheads="1"/>
          </p:cNvSpPr>
          <p:nvPr/>
        </p:nvSpPr>
        <p:spPr bwMode="auto">
          <a:xfrm>
            <a:off x="4333875" y="4926013"/>
            <a:ext cx="520700" cy="26987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CAS</a:t>
            </a:r>
          </a:p>
        </p:txBody>
      </p:sp>
      <p:sp>
        <p:nvSpPr>
          <p:cNvPr id="2190379" name="Rectangle 12"/>
          <p:cNvSpPr>
            <a:spLocks noChangeArrowheads="1"/>
          </p:cNvSpPr>
          <p:nvPr/>
        </p:nvSpPr>
        <p:spPr bwMode="auto">
          <a:xfrm>
            <a:off x="3776663" y="4927600"/>
            <a:ext cx="53022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</a:t>
            </a:r>
          </a:p>
        </p:txBody>
      </p:sp>
      <p:sp>
        <p:nvSpPr>
          <p:cNvPr id="2190380" name="Line 100"/>
          <p:cNvSpPr>
            <a:spLocks noChangeShapeType="1"/>
          </p:cNvSpPr>
          <p:nvPr/>
        </p:nvSpPr>
        <p:spPr bwMode="auto">
          <a:xfrm>
            <a:off x="4311650" y="5421313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81" name="Rectangle 11"/>
          <p:cNvSpPr>
            <a:spLocks noChangeArrowheads="1"/>
          </p:cNvSpPr>
          <p:nvPr/>
        </p:nvSpPr>
        <p:spPr bwMode="auto">
          <a:xfrm>
            <a:off x="5057775" y="5564188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Physical Device</a:t>
            </a:r>
          </a:p>
        </p:txBody>
      </p:sp>
      <p:sp>
        <p:nvSpPr>
          <p:cNvPr id="2190382" name="Line 48"/>
          <p:cNvSpPr>
            <a:spLocks noChangeShapeType="1"/>
          </p:cNvSpPr>
          <p:nvPr/>
        </p:nvSpPr>
        <p:spPr bwMode="auto">
          <a:xfrm>
            <a:off x="5670550" y="4667250"/>
            <a:ext cx="1588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83" name="Rectangle 12"/>
          <p:cNvSpPr>
            <a:spLocks noChangeArrowheads="1"/>
          </p:cNvSpPr>
          <p:nvPr/>
        </p:nvSpPr>
        <p:spPr bwMode="auto">
          <a:xfrm>
            <a:off x="5132388" y="4933950"/>
            <a:ext cx="1079500" cy="493713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cs typeface="Osaka"/>
              </a:rPr>
              <a:t>Vacuum</a:t>
            </a:r>
          </a:p>
        </p:txBody>
      </p:sp>
      <p:sp>
        <p:nvSpPr>
          <p:cNvPr id="2190384" name="Rectangle 12"/>
          <p:cNvSpPr>
            <a:spLocks noChangeArrowheads="1"/>
          </p:cNvSpPr>
          <p:nvPr/>
        </p:nvSpPr>
        <p:spPr bwMode="auto">
          <a:xfrm>
            <a:off x="5684838" y="4927600"/>
            <a:ext cx="520700" cy="26987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CAS</a:t>
            </a:r>
          </a:p>
        </p:txBody>
      </p:sp>
      <p:sp>
        <p:nvSpPr>
          <p:cNvPr id="2190385" name="Rectangle 12"/>
          <p:cNvSpPr>
            <a:spLocks noChangeArrowheads="1"/>
          </p:cNvSpPr>
          <p:nvPr/>
        </p:nvSpPr>
        <p:spPr bwMode="auto">
          <a:xfrm>
            <a:off x="5127625" y="4929188"/>
            <a:ext cx="53022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</a:t>
            </a:r>
          </a:p>
        </p:txBody>
      </p:sp>
      <p:sp>
        <p:nvSpPr>
          <p:cNvPr id="2190386" name="Line 106"/>
          <p:cNvSpPr>
            <a:spLocks noChangeShapeType="1"/>
          </p:cNvSpPr>
          <p:nvPr/>
        </p:nvSpPr>
        <p:spPr bwMode="auto">
          <a:xfrm>
            <a:off x="5662613" y="542290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87" name="Rectangle 11"/>
          <p:cNvSpPr>
            <a:spLocks noChangeArrowheads="1"/>
          </p:cNvSpPr>
          <p:nvPr/>
        </p:nvSpPr>
        <p:spPr bwMode="auto">
          <a:xfrm>
            <a:off x="6424613" y="5557838"/>
            <a:ext cx="1279525" cy="273050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Physical Device</a:t>
            </a:r>
          </a:p>
        </p:txBody>
      </p:sp>
      <p:sp>
        <p:nvSpPr>
          <p:cNvPr id="2190388" name="Line 48"/>
          <p:cNvSpPr>
            <a:spLocks noChangeShapeType="1"/>
          </p:cNvSpPr>
          <p:nvPr/>
        </p:nvSpPr>
        <p:spPr bwMode="auto">
          <a:xfrm>
            <a:off x="7037388" y="4660900"/>
            <a:ext cx="1587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89" name="Rectangle 12"/>
          <p:cNvSpPr>
            <a:spLocks noChangeArrowheads="1"/>
          </p:cNvSpPr>
          <p:nvPr/>
        </p:nvSpPr>
        <p:spPr bwMode="auto">
          <a:xfrm>
            <a:off x="6499225" y="4927600"/>
            <a:ext cx="1079500" cy="493713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cs typeface="Osaka"/>
              </a:rPr>
              <a:t>Utilities etc..,</a:t>
            </a:r>
          </a:p>
        </p:txBody>
      </p:sp>
      <p:sp>
        <p:nvSpPr>
          <p:cNvPr id="2190390" name="Rectangle 12"/>
          <p:cNvSpPr>
            <a:spLocks noChangeArrowheads="1"/>
          </p:cNvSpPr>
          <p:nvPr/>
        </p:nvSpPr>
        <p:spPr bwMode="auto">
          <a:xfrm>
            <a:off x="7051675" y="4921250"/>
            <a:ext cx="520700" cy="26987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CAS</a:t>
            </a:r>
          </a:p>
        </p:txBody>
      </p:sp>
      <p:sp>
        <p:nvSpPr>
          <p:cNvPr id="2190391" name="Rectangle 12"/>
          <p:cNvSpPr>
            <a:spLocks noChangeArrowheads="1"/>
          </p:cNvSpPr>
          <p:nvPr/>
        </p:nvSpPr>
        <p:spPr bwMode="auto">
          <a:xfrm>
            <a:off x="6494463" y="4922838"/>
            <a:ext cx="53022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</a:t>
            </a:r>
          </a:p>
        </p:txBody>
      </p:sp>
      <p:sp>
        <p:nvSpPr>
          <p:cNvPr id="2190392" name="Line 112"/>
          <p:cNvSpPr>
            <a:spLocks noChangeShapeType="1"/>
          </p:cNvSpPr>
          <p:nvPr/>
        </p:nvSpPr>
        <p:spPr bwMode="auto">
          <a:xfrm>
            <a:off x="7029450" y="541655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93" name="Rectangle 14"/>
          <p:cNvSpPr>
            <a:spLocks noChangeArrowheads="1"/>
          </p:cNvSpPr>
          <p:nvPr/>
        </p:nvSpPr>
        <p:spPr bwMode="auto">
          <a:xfrm>
            <a:off x="6072188" y="2579688"/>
            <a:ext cx="1079500" cy="300037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PVAccess/CAC</a:t>
            </a:r>
          </a:p>
        </p:txBody>
      </p:sp>
      <p:sp>
        <p:nvSpPr>
          <p:cNvPr id="2190394" name="Rectangle 15"/>
          <p:cNvSpPr>
            <a:spLocks noChangeArrowheads="1"/>
          </p:cNvSpPr>
          <p:nvPr/>
        </p:nvSpPr>
        <p:spPr bwMode="auto">
          <a:xfrm>
            <a:off x="6072188" y="2879725"/>
            <a:ext cx="1079500" cy="377825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rgbClr val="000000"/>
                </a:solidFill>
                <a:cs typeface="Osaka"/>
              </a:rPr>
              <a:t>Save/Compare Restore </a:t>
            </a:r>
            <a:r>
              <a:rPr lang="en-US" sz="1200" b="1" dirty="0" err="1">
                <a:solidFill>
                  <a:srgbClr val="000000"/>
                </a:solidFill>
                <a:cs typeface="Osaka"/>
              </a:rPr>
              <a:t>Svr</a:t>
            </a:r>
            <a:endParaRPr lang="en-US" sz="1200" b="1" dirty="0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95" name="Rectangle 15"/>
          <p:cNvSpPr>
            <a:spLocks noChangeArrowheads="1"/>
          </p:cNvSpPr>
          <p:nvPr/>
        </p:nvSpPr>
        <p:spPr bwMode="auto">
          <a:xfrm>
            <a:off x="6065838" y="3254375"/>
            <a:ext cx="1085850" cy="4032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0" rIns="90000" bIns="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SQL</a:t>
            </a:r>
          </a:p>
        </p:txBody>
      </p:sp>
      <p:sp>
        <p:nvSpPr>
          <p:cNvPr id="2190396" name="Line 119"/>
          <p:cNvSpPr>
            <a:spLocks noChangeShapeType="1"/>
          </p:cNvSpPr>
          <p:nvPr/>
        </p:nvSpPr>
        <p:spPr bwMode="auto">
          <a:xfrm>
            <a:off x="6608763" y="3651250"/>
            <a:ext cx="0" cy="144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97" name="AutoShape 120"/>
          <p:cNvSpPr>
            <a:spLocks noChangeArrowheads="1"/>
          </p:cNvSpPr>
          <p:nvPr/>
        </p:nvSpPr>
        <p:spPr bwMode="auto">
          <a:xfrm>
            <a:off x="6305550" y="3800475"/>
            <a:ext cx="592138" cy="728663"/>
          </a:xfrm>
          <a:prstGeom prst="can">
            <a:avLst>
              <a:gd name="adj" fmla="val 3076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98" name="Line 48"/>
          <p:cNvSpPr>
            <a:spLocks noChangeShapeType="1"/>
          </p:cNvSpPr>
          <p:nvPr/>
        </p:nvSpPr>
        <p:spPr bwMode="auto">
          <a:xfrm>
            <a:off x="6600825" y="2314575"/>
            <a:ext cx="1588" cy="27463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399" name="Rectangle 25"/>
          <p:cNvSpPr>
            <a:spLocks noChangeArrowheads="1"/>
          </p:cNvSpPr>
          <p:nvPr/>
        </p:nvSpPr>
        <p:spPr bwMode="auto">
          <a:xfrm>
            <a:off x="4205288" y="1203325"/>
            <a:ext cx="1255712" cy="620713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Scripting HLA Client</a:t>
            </a:r>
          </a:p>
        </p:txBody>
      </p:sp>
      <p:sp>
        <p:nvSpPr>
          <p:cNvPr id="2190400" name="Line 48"/>
          <p:cNvSpPr>
            <a:spLocks noChangeShapeType="1"/>
          </p:cNvSpPr>
          <p:nvPr/>
        </p:nvSpPr>
        <p:spPr bwMode="auto">
          <a:xfrm>
            <a:off x="4813300" y="2065338"/>
            <a:ext cx="1588" cy="27305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01" name="Rectangle 26"/>
          <p:cNvSpPr>
            <a:spLocks noChangeArrowheads="1"/>
          </p:cNvSpPr>
          <p:nvPr/>
        </p:nvSpPr>
        <p:spPr bwMode="auto">
          <a:xfrm>
            <a:off x="4205288" y="1801813"/>
            <a:ext cx="1265237" cy="255587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cs typeface="Osaka"/>
              </a:rPr>
              <a:t>PVAccess/CAC</a:t>
            </a:r>
          </a:p>
        </p:txBody>
      </p:sp>
      <p:sp>
        <p:nvSpPr>
          <p:cNvPr id="2190402" name="Text Box 128"/>
          <p:cNvSpPr txBox="1">
            <a:spLocks noChangeArrowheads="1"/>
          </p:cNvSpPr>
          <p:nvPr/>
        </p:nvSpPr>
        <p:spPr bwMode="auto">
          <a:xfrm>
            <a:off x="6305550" y="4006850"/>
            <a:ext cx="615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Osaka"/>
              </a:rPr>
              <a:t>RDB</a:t>
            </a:r>
            <a:endParaRPr lang="en-US" dirty="0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03" name="Rectangle 14"/>
          <p:cNvSpPr>
            <a:spLocks noChangeArrowheads="1"/>
          </p:cNvSpPr>
          <p:nvPr/>
        </p:nvSpPr>
        <p:spPr bwMode="auto">
          <a:xfrm>
            <a:off x="2547938" y="2587625"/>
            <a:ext cx="1079500" cy="300038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PVAccess</a:t>
            </a:r>
          </a:p>
        </p:txBody>
      </p:sp>
      <p:sp>
        <p:nvSpPr>
          <p:cNvPr id="2190404" name="Rectangle 15"/>
          <p:cNvSpPr>
            <a:spLocks noChangeArrowheads="1"/>
          </p:cNvSpPr>
          <p:nvPr/>
        </p:nvSpPr>
        <p:spPr bwMode="auto">
          <a:xfrm>
            <a:off x="2547938" y="2887663"/>
            <a:ext cx="1079500" cy="377825"/>
          </a:xfrm>
          <a:prstGeom prst="rect">
            <a:avLst/>
          </a:prstGeom>
          <a:solidFill>
            <a:srgbClr val="00FFFF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cs typeface="Osaka"/>
              </a:rPr>
              <a:t>Lattice Server</a:t>
            </a:r>
          </a:p>
        </p:txBody>
      </p:sp>
      <p:sp>
        <p:nvSpPr>
          <p:cNvPr id="2190405" name="Rectangle 15"/>
          <p:cNvSpPr>
            <a:spLocks noChangeArrowheads="1"/>
          </p:cNvSpPr>
          <p:nvPr/>
        </p:nvSpPr>
        <p:spPr bwMode="auto">
          <a:xfrm>
            <a:off x="2541588" y="3262313"/>
            <a:ext cx="1085850" cy="4032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0" rIns="90000" bIns="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SQL</a:t>
            </a:r>
          </a:p>
        </p:txBody>
      </p:sp>
      <p:sp>
        <p:nvSpPr>
          <p:cNvPr id="2190406" name="Line 132"/>
          <p:cNvSpPr>
            <a:spLocks noChangeShapeType="1"/>
          </p:cNvSpPr>
          <p:nvPr/>
        </p:nvSpPr>
        <p:spPr bwMode="auto">
          <a:xfrm>
            <a:off x="3084513" y="3659188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07" name="AutoShape 133"/>
          <p:cNvSpPr>
            <a:spLocks noChangeArrowheads="1"/>
          </p:cNvSpPr>
          <p:nvPr/>
        </p:nvSpPr>
        <p:spPr bwMode="auto">
          <a:xfrm>
            <a:off x="2781300" y="3808413"/>
            <a:ext cx="592138" cy="728662"/>
          </a:xfrm>
          <a:prstGeom prst="can">
            <a:avLst>
              <a:gd name="adj" fmla="val 3076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08" name="Text Box 134"/>
          <p:cNvSpPr txBox="1">
            <a:spLocks noChangeArrowheads="1"/>
          </p:cNvSpPr>
          <p:nvPr/>
        </p:nvSpPr>
        <p:spPr bwMode="auto">
          <a:xfrm>
            <a:off x="2781300" y="4014788"/>
            <a:ext cx="619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Osaka"/>
              </a:rPr>
              <a:t>RDB</a:t>
            </a:r>
            <a:endParaRPr lang="en-US" dirty="0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09" name="Rectangle 14"/>
          <p:cNvSpPr>
            <a:spLocks noChangeArrowheads="1"/>
          </p:cNvSpPr>
          <p:nvPr/>
        </p:nvSpPr>
        <p:spPr bwMode="auto">
          <a:xfrm>
            <a:off x="7240588" y="2554288"/>
            <a:ext cx="1079500" cy="300037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PVAccess/CAC</a:t>
            </a:r>
          </a:p>
        </p:txBody>
      </p:sp>
      <p:sp>
        <p:nvSpPr>
          <p:cNvPr id="2190411" name="Line 48"/>
          <p:cNvSpPr>
            <a:spLocks noChangeShapeType="1"/>
          </p:cNvSpPr>
          <p:nvPr/>
        </p:nvSpPr>
        <p:spPr bwMode="auto">
          <a:xfrm flipH="1">
            <a:off x="7770813" y="2314575"/>
            <a:ext cx="6350" cy="257175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12" name="Line 48"/>
          <p:cNvSpPr>
            <a:spLocks noChangeShapeType="1"/>
          </p:cNvSpPr>
          <p:nvPr/>
        </p:nvSpPr>
        <p:spPr bwMode="auto">
          <a:xfrm>
            <a:off x="3092450" y="2319338"/>
            <a:ext cx="1588" cy="27305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13" name="Text Box 140"/>
          <p:cNvSpPr txBox="1">
            <a:spLocks noChangeArrowheads="1"/>
          </p:cNvSpPr>
          <p:nvPr/>
        </p:nvSpPr>
        <p:spPr bwMode="auto">
          <a:xfrm>
            <a:off x="4878388" y="3310731"/>
            <a:ext cx="1111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Osaka"/>
              </a:rPr>
              <a:t>Serves orbit, magnets, any array of channels</a:t>
            </a:r>
          </a:p>
        </p:txBody>
      </p:sp>
      <p:sp>
        <p:nvSpPr>
          <p:cNvPr id="2190414" name="Rectangle 141"/>
          <p:cNvSpPr>
            <a:spLocks noChangeArrowheads="1"/>
          </p:cNvSpPr>
          <p:nvPr/>
        </p:nvSpPr>
        <p:spPr bwMode="auto">
          <a:xfrm>
            <a:off x="7535863" y="1281113"/>
            <a:ext cx="93662" cy="1111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7C80"/>
              </a:solidFill>
              <a:cs typeface="Osaka"/>
            </a:endParaRPr>
          </a:p>
        </p:txBody>
      </p:sp>
      <p:sp>
        <p:nvSpPr>
          <p:cNvPr id="2190415" name="Rectangle 142"/>
          <p:cNvSpPr>
            <a:spLocks noChangeArrowheads="1"/>
          </p:cNvSpPr>
          <p:nvPr/>
        </p:nvSpPr>
        <p:spPr bwMode="auto">
          <a:xfrm>
            <a:off x="7535863" y="1425575"/>
            <a:ext cx="93662" cy="1111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7C80"/>
              </a:solidFill>
              <a:cs typeface="Osaka"/>
            </a:endParaRPr>
          </a:p>
        </p:txBody>
      </p:sp>
      <p:sp>
        <p:nvSpPr>
          <p:cNvPr id="2190416" name="Rectangle 143"/>
          <p:cNvSpPr>
            <a:spLocks noChangeArrowheads="1"/>
          </p:cNvSpPr>
          <p:nvPr/>
        </p:nvSpPr>
        <p:spPr bwMode="auto">
          <a:xfrm>
            <a:off x="7537450" y="1577975"/>
            <a:ext cx="93663" cy="111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7C80"/>
              </a:solidFill>
              <a:cs typeface="Osaka"/>
            </a:endParaRPr>
          </a:p>
        </p:txBody>
      </p:sp>
      <p:sp>
        <p:nvSpPr>
          <p:cNvPr id="2190417" name="Text Box 144"/>
          <p:cNvSpPr txBox="1">
            <a:spLocks noChangeArrowheads="1"/>
          </p:cNvSpPr>
          <p:nvPr/>
        </p:nvSpPr>
        <p:spPr bwMode="auto">
          <a:xfrm>
            <a:off x="7577138" y="1193800"/>
            <a:ext cx="790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Osaka"/>
              </a:rPr>
              <a:t>Completed</a:t>
            </a:r>
          </a:p>
        </p:txBody>
      </p:sp>
      <p:sp>
        <p:nvSpPr>
          <p:cNvPr id="2190418" name="Text Box 145"/>
          <p:cNvSpPr txBox="1">
            <a:spLocks noChangeArrowheads="1"/>
          </p:cNvSpPr>
          <p:nvPr/>
        </p:nvSpPr>
        <p:spPr bwMode="auto">
          <a:xfrm>
            <a:off x="7589838" y="1346200"/>
            <a:ext cx="1241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Osaka"/>
              </a:rPr>
              <a:t>Early Development</a:t>
            </a:r>
          </a:p>
        </p:txBody>
      </p:sp>
      <p:sp>
        <p:nvSpPr>
          <p:cNvPr id="2190419" name="Text Box 146"/>
          <p:cNvSpPr txBox="1">
            <a:spLocks noChangeArrowheads="1"/>
          </p:cNvSpPr>
          <p:nvPr/>
        </p:nvSpPr>
        <p:spPr bwMode="auto">
          <a:xfrm>
            <a:off x="7583488" y="1498600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Osaka"/>
              </a:rPr>
              <a:t>Being Extended</a:t>
            </a:r>
          </a:p>
        </p:txBody>
      </p:sp>
      <p:sp>
        <p:nvSpPr>
          <p:cNvPr id="2190420" name="Rectangle 11"/>
          <p:cNvSpPr>
            <a:spLocks noChangeArrowheads="1"/>
          </p:cNvSpPr>
          <p:nvPr/>
        </p:nvSpPr>
        <p:spPr bwMode="auto">
          <a:xfrm>
            <a:off x="7761288" y="5553075"/>
            <a:ext cx="1279525" cy="273050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LS2 Simulation</a:t>
            </a:r>
          </a:p>
        </p:txBody>
      </p:sp>
      <p:sp>
        <p:nvSpPr>
          <p:cNvPr id="2190421" name="Line 48"/>
          <p:cNvSpPr>
            <a:spLocks noChangeShapeType="1"/>
          </p:cNvSpPr>
          <p:nvPr/>
        </p:nvSpPr>
        <p:spPr bwMode="auto">
          <a:xfrm>
            <a:off x="8374063" y="4656138"/>
            <a:ext cx="1587" cy="27463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2190422" name="Rectangle 12"/>
          <p:cNvSpPr>
            <a:spLocks noChangeArrowheads="1"/>
          </p:cNvSpPr>
          <p:nvPr/>
        </p:nvSpPr>
        <p:spPr bwMode="auto">
          <a:xfrm>
            <a:off x="7835900" y="4922838"/>
            <a:ext cx="1079500" cy="493712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cs typeface="Osaka"/>
              </a:rPr>
              <a:t>Diag &amp; PS</a:t>
            </a:r>
          </a:p>
        </p:txBody>
      </p:sp>
      <p:sp>
        <p:nvSpPr>
          <p:cNvPr id="2190423" name="Rectangle 12"/>
          <p:cNvSpPr>
            <a:spLocks noChangeArrowheads="1"/>
          </p:cNvSpPr>
          <p:nvPr/>
        </p:nvSpPr>
        <p:spPr bwMode="auto">
          <a:xfrm>
            <a:off x="8388350" y="4916488"/>
            <a:ext cx="520700" cy="26987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CAS</a:t>
            </a:r>
          </a:p>
        </p:txBody>
      </p:sp>
      <p:sp>
        <p:nvSpPr>
          <p:cNvPr id="2190424" name="Rectangle 12"/>
          <p:cNvSpPr>
            <a:spLocks noChangeArrowheads="1"/>
          </p:cNvSpPr>
          <p:nvPr/>
        </p:nvSpPr>
        <p:spPr bwMode="auto">
          <a:xfrm>
            <a:off x="7831138" y="4918075"/>
            <a:ext cx="530225" cy="269875"/>
          </a:xfrm>
          <a:prstGeom prst="rect">
            <a:avLst/>
          </a:prstGeom>
          <a:solidFill>
            <a:srgbClr val="FFFFCC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46800" rIns="90000" bIns="0" anchor="b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cs typeface="Osaka"/>
              </a:rPr>
              <a:t>PVA</a:t>
            </a:r>
          </a:p>
        </p:txBody>
      </p:sp>
      <p:sp>
        <p:nvSpPr>
          <p:cNvPr id="2190425" name="Line 73"/>
          <p:cNvSpPr>
            <a:spLocks noChangeShapeType="1"/>
          </p:cNvSpPr>
          <p:nvPr/>
        </p:nvSpPr>
        <p:spPr bwMode="auto">
          <a:xfrm>
            <a:off x="8366125" y="5411788"/>
            <a:ext cx="0" cy="144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6071745" y="2877602"/>
            <a:ext cx="1079500" cy="3778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Osaka"/>
              </a:rPr>
              <a:t>Save/Retrieve Server</a:t>
            </a:r>
            <a:endParaRPr lang="en-US" sz="1200" b="1" dirty="0">
              <a:solidFill>
                <a:srgbClr val="000000"/>
              </a:solidFill>
              <a:cs typeface="Osaka"/>
            </a:endParaRPr>
          </a:p>
        </p:txBody>
      </p:sp>
      <p:sp>
        <p:nvSpPr>
          <p:cNvPr id="98" name="Line 119"/>
          <p:cNvSpPr>
            <a:spLocks noChangeShapeType="1"/>
          </p:cNvSpPr>
          <p:nvPr/>
        </p:nvSpPr>
        <p:spPr bwMode="auto">
          <a:xfrm>
            <a:off x="7753125" y="3632194"/>
            <a:ext cx="7144" cy="19738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99" name="AutoShape 120"/>
          <p:cNvSpPr>
            <a:spLocks noChangeArrowheads="1"/>
          </p:cNvSpPr>
          <p:nvPr/>
        </p:nvSpPr>
        <p:spPr bwMode="auto">
          <a:xfrm>
            <a:off x="7457056" y="3783535"/>
            <a:ext cx="592138" cy="728663"/>
          </a:xfrm>
          <a:prstGeom prst="can">
            <a:avLst>
              <a:gd name="adj" fmla="val 3076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Osaka"/>
            </a:endParaRPr>
          </a:p>
        </p:txBody>
      </p:sp>
      <p:sp>
        <p:nvSpPr>
          <p:cNvPr id="100" name="Text Box 128"/>
          <p:cNvSpPr txBox="1">
            <a:spLocks noChangeArrowheads="1"/>
          </p:cNvSpPr>
          <p:nvPr/>
        </p:nvSpPr>
        <p:spPr bwMode="auto">
          <a:xfrm>
            <a:off x="7457056" y="3998377"/>
            <a:ext cx="615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Osaka"/>
              </a:rPr>
              <a:t>RDB</a:t>
            </a:r>
            <a:endParaRPr lang="en-US" dirty="0">
              <a:solidFill>
                <a:srgbClr val="000000"/>
              </a:solidFill>
              <a:cs typeface="Osaka"/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7242745" y="3228968"/>
            <a:ext cx="1085850" cy="4032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wrap="none" lIns="90000" tIns="0" rIns="90000" bIns="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cs typeface="Osaka"/>
              </a:rPr>
              <a:t>SQL</a:t>
            </a: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7248652" y="2852195"/>
            <a:ext cx="1079500" cy="377825"/>
          </a:xfrm>
          <a:prstGeom prst="rect">
            <a:avLst/>
          </a:prstGeom>
          <a:solidFill>
            <a:srgbClr val="FFCC99"/>
          </a:solidFill>
          <a:ln w="25527">
            <a:solidFill>
              <a:srgbClr val="0000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FF0000"/>
              </a:buClr>
              <a:buSzPct val="135000"/>
              <a:buFont typeface="Arial Narrow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srgbClr val="000000"/>
                </a:solidFill>
                <a:cs typeface="Osaka"/>
              </a:rPr>
              <a:t>Magnet, </a:t>
            </a:r>
            <a:r>
              <a:rPr lang="en-US" sz="1200" b="1" dirty="0" err="1" smtClean="0">
                <a:solidFill>
                  <a:srgbClr val="000000"/>
                </a:solidFill>
                <a:cs typeface="Osaka"/>
              </a:rPr>
              <a:t>Resp</a:t>
            </a:r>
            <a:r>
              <a:rPr lang="en-US" sz="1200" b="1" dirty="0" smtClean="0">
                <a:solidFill>
                  <a:srgbClr val="000000"/>
                </a:solidFill>
                <a:cs typeface="Osaka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cs typeface="Osaka"/>
              </a:rPr>
              <a:t>Mtx</a:t>
            </a:r>
            <a:r>
              <a:rPr lang="en-US" sz="1200" b="1" dirty="0" smtClean="0">
                <a:solidFill>
                  <a:srgbClr val="000000"/>
                </a:solidFill>
                <a:cs typeface="Osaka"/>
              </a:rPr>
              <a:t>, etc..</a:t>
            </a:r>
            <a:endParaRPr lang="en-US" sz="1200" b="1" dirty="0">
              <a:solidFill>
                <a:srgbClr val="000000"/>
              </a:solidFill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68972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have known the Tango community since attending a training course on Tango in 2005.</a:t>
            </a:r>
          </a:p>
          <a:p>
            <a:pPr lvl="1"/>
            <a:r>
              <a:rPr lang="en-US" dirty="0" smtClean="0"/>
              <a:t>I have had regular interactions since then.</a:t>
            </a:r>
          </a:p>
          <a:p>
            <a:r>
              <a:rPr lang="en-US" dirty="0" smtClean="0"/>
              <a:t>It is a </a:t>
            </a:r>
            <a:r>
              <a:rPr lang="en-US" altLang="en-US" dirty="0"/>
              <a:t>distributed object layer with remote method </a:t>
            </a:r>
            <a:r>
              <a:rPr lang="en-US" altLang="en-US" dirty="0" smtClean="0"/>
              <a:t>invocation</a:t>
            </a:r>
            <a:r>
              <a:rPr lang="is-IS" altLang="en-US" dirty="0" smtClean="0"/>
              <a:t>…</a:t>
            </a:r>
          </a:p>
          <a:p>
            <a:pPr lvl="1"/>
            <a:r>
              <a:rPr lang="is-IS" dirty="0" smtClean="0"/>
              <a:t>So a good fit to Astronomical applications</a:t>
            </a:r>
          </a:p>
          <a:p>
            <a:pPr lvl="1"/>
            <a:r>
              <a:rPr lang="is-IS" dirty="0" smtClean="0"/>
              <a:t>Quite similar to the DRAMA system we used at the JAC in a similar place in the architecture.</a:t>
            </a:r>
          </a:p>
          <a:p>
            <a:pPr lvl="1"/>
            <a:r>
              <a:rPr lang="is-IS" dirty="0" smtClean="0"/>
              <a:t>I understand it is quite similar to the KAT control system as well.</a:t>
            </a:r>
          </a:p>
          <a:p>
            <a:r>
              <a:rPr lang="is-IS" dirty="0" smtClean="0"/>
              <a:t>I am very happy with the Tango choice, and agree that it should be adopted throughout the SKA and not just inside TM.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Keck Control System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with distributed hierarchical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00" y="1714500"/>
            <a:ext cx="7493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JCMT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</a:t>
            </a:r>
            <a:r>
              <a:rPr lang="en-US" smtClean="0"/>
              <a:t>with centralized top-level control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6" y="1896170"/>
            <a:ext cx="4947878" cy="450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EPICS provides far too wide an interface for instrument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2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 Observatory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UKIRT ORAC (OCS + DR)</a:t>
            </a:r>
          </a:p>
          <a:p>
            <a:pPr lvl="1"/>
            <a:r>
              <a:rPr lang="en-US" b="1" dirty="0" smtClean="0"/>
              <a:t>Problem: </a:t>
            </a:r>
            <a:r>
              <a:rPr lang="en-US" dirty="0" smtClean="0"/>
              <a:t>Each successive instrument had its own control system and data reduction system.</a:t>
            </a:r>
          </a:p>
          <a:p>
            <a:r>
              <a:rPr lang="en-US" dirty="0" smtClean="0"/>
              <a:t>JCMT OCS</a:t>
            </a:r>
          </a:p>
          <a:p>
            <a:pPr lvl="1"/>
            <a:r>
              <a:rPr lang="en-US" b="1" dirty="0" smtClean="0"/>
              <a:t>Problem:</a:t>
            </a:r>
            <a:r>
              <a:rPr lang="en-US" dirty="0" smtClean="0"/>
              <a:t> Spaghetti code of control scripts had too many rendezvous points and hence was inefficient parallel system.</a:t>
            </a:r>
            <a:endParaRPr lang="en-US" b="1" dirty="0" smtClean="0"/>
          </a:p>
          <a:p>
            <a:r>
              <a:rPr lang="en-US" dirty="0" smtClean="0"/>
              <a:t>JAC OMP</a:t>
            </a:r>
          </a:p>
          <a:p>
            <a:pPr lvl="1"/>
            <a:r>
              <a:rPr lang="en-US" b="1" dirty="0" smtClean="0"/>
              <a:t>Problem: </a:t>
            </a:r>
            <a:r>
              <a:rPr lang="en-US" dirty="0" smtClean="0"/>
              <a:t>Flexible observing required a huge amount of manual coordination,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560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53" name="Group 89"/>
          <p:cNvGrpSpPr>
            <a:grpSpLocks/>
          </p:cNvGrpSpPr>
          <p:nvPr/>
        </p:nvGrpSpPr>
        <p:grpSpPr bwMode="auto">
          <a:xfrm>
            <a:off x="228600" y="4557713"/>
            <a:ext cx="7391400" cy="1552575"/>
            <a:chOff x="144" y="2871"/>
            <a:chExt cx="4656" cy="978"/>
          </a:xfrm>
        </p:grpSpPr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4032" y="326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Data Handling</a:t>
              </a:r>
              <a:endParaRPr lang="en-US" altLang="en-US"/>
            </a:p>
          </p:txBody>
        </p: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1152" y="3225"/>
              <a:ext cx="76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Telescope Control System</a:t>
              </a:r>
              <a:endParaRPr lang="en-US" altLang="en-US"/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2736" y="3225"/>
              <a:ext cx="76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Instrument Control System</a:t>
              </a:r>
              <a:endParaRPr lang="en-US" altLang="en-US"/>
            </a:p>
          </p:txBody>
        </p:sp>
        <p:cxnSp>
          <p:nvCxnSpPr>
            <p:cNvPr id="36892" name="AutoShape 28"/>
            <p:cNvCxnSpPr>
              <a:cxnSpLocks noChangeShapeType="1"/>
              <a:stCxn id="36882" idx="1"/>
              <a:endCxn id="36878" idx="5"/>
            </p:cNvCxnSpPr>
            <p:nvPr/>
          </p:nvCxnSpPr>
          <p:spPr bwMode="auto">
            <a:xfrm flipH="1" flipV="1">
              <a:off x="2576" y="3152"/>
              <a:ext cx="265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893" name="AutoShape 29"/>
            <p:cNvCxnSpPr>
              <a:cxnSpLocks noChangeShapeType="1"/>
              <a:stCxn id="36878" idx="3"/>
              <a:endCxn id="36880" idx="7"/>
            </p:cNvCxnSpPr>
            <p:nvPr/>
          </p:nvCxnSpPr>
          <p:spPr bwMode="auto">
            <a:xfrm flipH="1">
              <a:off x="1767" y="3152"/>
              <a:ext cx="265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898" name="Oval 34"/>
            <p:cNvSpPr>
              <a:spLocks noChangeAspect="1" noChangeArrowheads="1"/>
            </p:cNvSpPr>
            <p:nvPr/>
          </p:nvSpPr>
          <p:spPr bwMode="auto">
            <a:xfrm>
              <a:off x="144" y="3129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Text Box 35"/>
            <p:cNvSpPr txBox="1">
              <a:spLocks noChangeArrowheads="1"/>
            </p:cNvSpPr>
            <p:nvPr/>
          </p:nvSpPr>
          <p:spPr bwMode="auto">
            <a:xfrm>
              <a:off x="144" y="3225"/>
              <a:ext cx="76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Ancillary Control System</a:t>
              </a:r>
              <a:endParaRPr lang="en-US" altLang="en-US"/>
            </a:p>
          </p:txBody>
        </p:sp>
        <p:cxnSp>
          <p:nvCxnSpPr>
            <p:cNvPr id="36900" name="AutoShape 36"/>
            <p:cNvCxnSpPr>
              <a:cxnSpLocks noChangeShapeType="1"/>
              <a:stCxn id="36879" idx="1"/>
              <a:endCxn id="36898" idx="7"/>
            </p:cNvCxnSpPr>
            <p:nvPr/>
          </p:nvCxnSpPr>
          <p:spPr bwMode="auto">
            <a:xfrm flipH="1">
              <a:off x="759" y="2871"/>
              <a:ext cx="1161" cy="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880" name="Oval 16"/>
            <p:cNvSpPr>
              <a:spLocks noChangeAspect="1" noChangeArrowheads="1"/>
            </p:cNvSpPr>
            <p:nvPr/>
          </p:nvSpPr>
          <p:spPr bwMode="auto">
            <a:xfrm>
              <a:off x="1152" y="3129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Oval 18"/>
            <p:cNvSpPr>
              <a:spLocks noChangeAspect="1" noChangeArrowheads="1"/>
            </p:cNvSpPr>
            <p:nvPr/>
          </p:nvSpPr>
          <p:spPr bwMode="auto">
            <a:xfrm>
              <a:off x="2736" y="3129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20"/>
            <p:cNvSpPr>
              <a:spLocks noChangeAspect="1" noChangeArrowheads="1"/>
            </p:cNvSpPr>
            <p:nvPr/>
          </p:nvSpPr>
          <p:spPr bwMode="auto">
            <a:xfrm>
              <a:off x="4032" y="3129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901" name="AutoShape 37"/>
            <p:cNvCxnSpPr>
              <a:cxnSpLocks noChangeShapeType="1"/>
            </p:cNvCxnSpPr>
            <p:nvPr/>
          </p:nvCxnSpPr>
          <p:spPr bwMode="auto">
            <a:xfrm>
              <a:off x="2688" y="2880"/>
              <a:ext cx="1401" cy="35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6912" name="Group 48"/>
          <p:cNvGrpSpPr>
            <a:grpSpLocks/>
          </p:cNvGrpSpPr>
          <p:nvPr/>
        </p:nvGrpSpPr>
        <p:grpSpPr bwMode="auto">
          <a:xfrm>
            <a:off x="3048000" y="228600"/>
            <a:ext cx="1219200" cy="1066800"/>
            <a:chOff x="2496" y="144"/>
            <a:chExt cx="768" cy="672"/>
          </a:xfrm>
        </p:grpSpPr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2496" y="288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Observation Preparation</a:t>
              </a:r>
              <a:endParaRPr lang="en-US" altLang="en-US"/>
            </a:p>
          </p:txBody>
        </p:sp>
        <p:sp>
          <p:nvSpPr>
            <p:cNvPr id="36876" name="Oval 12"/>
            <p:cNvSpPr>
              <a:spLocks noChangeAspect="1" noChangeArrowheads="1"/>
            </p:cNvSpPr>
            <p:nvPr/>
          </p:nvSpPr>
          <p:spPr bwMode="auto">
            <a:xfrm>
              <a:off x="2544" y="144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14" name="Group 50"/>
          <p:cNvGrpSpPr>
            <a:grpSpLocks/>
          </p:cNvGrpSpPr>
          <p:nvPr/>
        </p:nvGrpSpPr>
        <p:grpSpPr bwMode="auto">
          <a:xfrm>
            <a:off x="3048000" y="1447800"/>
            <a:ext cx="2438400" cy="1066800"/>
            <a:chOff x="2496" y="912"/>
            <a:chExt cx="1536" cy="672"/>
          </a:xfrm>
        </p:grpSpPr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2496" y="1086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Observation Selection</a:t>
              </a:r>
              <a:endParaRPr lang="en-US" altLang="en-US"/>
            </a:p>
          </p:txBody>
        </p:sp>
        <p:sp>
          <p:nvSpPr>
            <p:cNvPr id="36871" name="Oval 7"/>
            <p:cNvSpPr>
              <a:spLocks noChangeAspect="1" noChangeArrowheads="1"/>
            </p:cNvSpPr>
            <p:nvPr/>
          </p:nvSpPr>
          <p:spPr bwMode="auto">
            <a:xfrm>
              <a:off x="2544" y="912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896" name="AutoShape 32"/>
            <p:cNvCxnSpPr>
              <a:cxnSpLocks noChangeShapeType="1"/>
              <a:stCxn id="36875" idx="2"/>
              <a:endCxn id="36871" idx="6"/>
            </p:cNvCxnSpPr>
            <p:nvPr/>
          </p:nvCxnSpPr>
          <p:spPr bwMode="auto">
            <a:xfrm flipH="1">
              <a:off x="3216" y="1086"/>
              <a:ext cx="816" cy="1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6938" name="Group 74"/>
          <p:cNvGrpSpPr>
            <a:grpSpLocks/>
          </p:cNvGrpSpPr>
          <p:nvPr/>
        </p:nvGrpSpPr>
        <p:grpSpPr bwMode="auto">
          <a:xfrm>
            <a:off x="3048000" y="3733800"/>
            <a:ext cx="1219200" cy="1447800"/>
            <a:chOff x="2496" y="2352"/>
            <a:chExt cx="768" cy="912"/>
          </a:xfrm>
        </p:grpSpPr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2496" y="2688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Observation Sequencing</a:t>
              </a:r>
              <a:endParaRPr lang="en-US" altLang="en-US"/>
            </a:p>
          </p:txBody>
        </p:sp>
        <p:cxnSp>
          <p:nvCxnSpPr>
            <p:cNvPr id="36894" name="AutoShape 30"/>
            <p:cNvCxnSpPr>
              <a:cxnSpLocks noChangeShapeType="1"/>
              <a:stCxn id="36923" idx="4"/>
              <a:endCxn id="36878" idx="0"/>
            </p:cNvCxnSpPr>
            <p:nvPr/>
          </p:nvCxnSpPr>
          <p:spPr bwMode="auto">
            <a:xfrm>
              <a:off x="2880" y="2352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878" name="Oval 14"/>
            <p:cNvSpPr>
              <a:spLocks noChangeAspect="1" noChangeArrowheads="1"/>
            </p:cNvSpPr>
            <p:nvPr/>
          </p:nvSpPr>
          <p:spPr bwMode="auto">
            <a:xfrm>
              <a:off x="2496" y="2496"/>
              <a:ext cx="768" cy="7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35" name="Group 71"/>
          <p:cNvGrpSpPr>
            <a:grpSpLocks/>
          </p:cNvGrpSpPr>
          <p:nvPr/>
        </p:nvGrpSpPr>
        <p:grpSpPr bwMode="auto">
          <a:xfrm>
            <a:off x="800100" y="5524500"/>
            <a:ext cx="6172200" cy="573088"/>
            <a:chOff x="1080" y="3480"/>
            <a:chExt cx="3888" cy="361"/>
          </a:xfrm>
        </p:grpSpPr>
        <p:cxnSp>
          <p:nvCxnSpPr>
            <p:cNvPr id="36897" name="AutoShape 33"/>
            <p:cNvCxnSpPr>
              <a:cxnSpLocks noChangeShapeType="1"/>
            </p:cNvCxnSpPr>
            <p:nvPr/>
          </p:nvCxnSpPr>
          <p:spPr bwMode="auto">
            <a:xfrm>
              <a:off x="4032" y="3480"/>
              <a:ext cx="57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903" name="AutoShape 39"/>
            <p:cNvCxnSpPr>
              <a:cxnSpLocks noChangeShapeType="1"/>
            </p:cNvCxnSpPr>
            <p:nvPr/>
          </p:nvCxnSpPr>
          <p:spPr bwMode="auto">
            <a:xfrm rot="16200000" flipH="1">
              <a:off x="3527" y="2551"/>
              <a:ext cx="1" cy="2370"/>
            </a:xfrm>
            <a:prstGeom prst="curvedConnector3">
              <a:avLst>
                <a:gd name="adj1" fmla="val 249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904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3023" y="1897"/>
              <a:ext cx="1" cy="3888"/>
            </a:xfrm>
            <a:prstGeom prst="curvedConnector3">
              <a:avLst>
                <a:gd name="adj1" fmla="val 350999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6919" name="Group 55"/>
          <p:cNvGrpSpPr>
            <a:grpSpLocks/>
          </p:cNvGrpSpPr>
          <p:nvPr/>
        </p:nvGrpSpPr>
        <p:grpSpPr bwMode="auto">
          <a:xfrm>
            <a:off x="4191000" y="533400"/>
            <a:ext cx="1947863" cy="1190625"/>
            <a:chOff x="3216" y="336"/>
            <a:chExt cx="1227" cy="750"/>
          </a:xfrm>
        </p:grpSpPr>
        <p:grpSp>
          <p:nvGrpSpPr>
            <p:cNvPr id="36913" name="Group 49"/>
            <p:cNvGrpSpPr>
              <a:grpSpLocks/>
            </p:cNvGrpSpPr>
            <p:nvPr/>
          </p:nvGrpSpPr>
          <p:grpSpPr bwMode="auto">
            <a:xfrm>
              <a:off x="3216" y="480"/>
              <a:ext cx="1200" cy="606"/>
              <a:chOff x="3216" y="480"/>
              <a:chExt cx="1200" cy="606"/>
            </a:xfrm>
          </p:grpSpPr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3648" y="720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>
                <a:off x="3648" y="1056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5" name="Text Box 11"/>
              <p:cNvSpPr txBox="1">
                <a:spLocks noChangeArrowheads="1"/>
              </p:cNvSpPr>
              <p:nvPr/>
            </p:nvSpPr>
            <p:spPr bwMode="auto">
              <a:xfrm>
                <a:off x="3648" y="720"/>
                <a:ext cx="76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/>
                  <a:t>Observation Database</a:t>
                </a:r>
                <a:endParaRPr lang="en-US" altLang="en-US"/>
              </a:p>
            </p:txBody>
          </p:sp>
          <p:cxnSp>
            <p:nvCxnSpPr>
              <p:cNvPr id="36895" name="AutoShape 31"/>
              <p:cNvCxnSpPr>
                <a:cxnSpLocks noChangeShapeType="1"/>
                <a:stCxn id="36876" idx="6"/>
                <a:endCxn id="36875" idx="0"/>
              </p:cNvCxnSpPr>
              <p:nvPr/>
            </p:nvCxnSpPr>
            <p:spPr bwMode="auto">
              <a:xfrm>
                <a:off x="3216" y="480"/>
                <a:ext cx="816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18" name="Text Box 54"/>
            <p:cNvSpPr txBox="1">
              <a:spLocks noChangeArrowheads="1"/>
            </p:cNvSpPr>
            <p:nvPr/>
          </p:nvSpPr>
          <p:spPr bwMode="auto">
            <a:xfrm>
              <a:off x="3312" y="336"/>
              <a:ext cx="11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Schedulable Blocks</a:t>
              </a:r>
            </a:p>
          </p:txBody>
        </p:sp>
      </p:grpSp>
      <p:grpSp>
        <p:nvGrpSpPr>
          <p:cNvPr id="36936" name="Group 72"/>
          <p:cNvGrpSpPr>
            <a:grpSpLocks/>
          </p:cNvGrpSpPr>
          <p:nvPr/>
        </p:nvGrpSpPr>
        <p:grpSpPr bwMode="auto">
          <a:xfrm>
            <a:off x="3048000" y="2362200"/>
            <a:ext cx="3276600" cy="1371600"/>
            <a:chOff x="2496" y="1488"/>
            <a:chExt cx="2064" cy="864"/>
          </a:xfrm>
        </p:grpSpPr>
        <p:grpSp>
          <p:nvGrpSpPr>
            <p:cNvPr id="36921" name="Group 57"/>
            <p:cNvGrpSpPr>
              <a:grpSpLocks/>
            </p:cNvGrpSpPr>
            <p:nvPr/>
          </p:nvGrpSpPr>
          <p:grpSpPr bwMode="auto">
            <a:xfrm>
              <a:off x="2496" y="1680"/>
              <a:ext cx="1536" cy="672"/>
              <a:chOff x="2496" y="912"/>
              <a:chExt cx="1536" cy="672"/>
            </a:xfrm>
          </p:grpSpPr>
          <p:sp>
            <p:nvSpPr>
              <p:cNvPr id="36922" name="Text Box 58"/>
              <p:cNvSpPr txBox="1">
                <a:spLocks noChangeArrowheads="1"/>
              </p:cNvSpPr>
              <p:nvPr/>
            </p:nvSpPr>
            <p:spPr bwMode="auto">
              <a:xfrm>
                <a:off x="2496" y="1086"/>
                <a:ext cx="76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Observation Translation</a:t>
                </a:r>
                <a:endParaRPr lang="en-US" altLang="en-US"/>
              </a:p>
            </p:txBody>
          </p:sp>
          <p:sp>
            <p:nvSpPr>
              <p:cNvPr id="36923" name="Oval 59"/>
              <p:cNvSpPr>
                <a:spLocks noChangeAspect="1" noChangeArrowheads="1"/>
              </p:cNvSpPr>
              <p:nvPr/>
            </p:nvSpPr>
            <p:spPr bwMode="auto">
              <a:xfrm>
                <a:off x="2544" y="912"/>
                <a:ext cx="672" cy="67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6924" name="AutoShape 60"/>
              <p:cNvCxnSpPr>
                <a:cxnSpLocks noChangeShapeType="1"/>
                <a:endCxn id="36923" idx="6"/>
              </p:cNvCxnSpPr>
              <p:nvPr/>
            </p:nvCxnSpPr>
            <p:spPr bwMode="auto">
              <a:xfrm flipH="1">
                <a:off x="3216" y="1086"/>
                <a:ext cx="816" cy="1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2" name="Group 68"/>
            <p:cNvGrpSpPr>
              <a:grpSpLocks/>
            </p:cNvGrpSpPr>
            <p:nvPr/>
          </p:nvGrpSpPr>
          <p:grpSpPr bwMode="auto">
            <a:xfrm>
              <a:off x="3648" y="1488"/>
              <a:ext cx="912" cy="366"/>
              <a:chOff x="3648" y="1536"/>
              <a:chExt cx="912" cy="366"/>
            </a:xfrm>
          </p:grpSpPr>
          <p:sp>
            <p:nvSpPr>
              <p:cNvPr id="36927" name="Line 63"/>
              <p:cNvSpPr>
                <a:spLocks noChangeShapeType="1"/>
              </p:cNvSpPr>
              <p:nvPr/>
            </p:nvSpPr>
            <p:spPr bwMode="auto">
              <a:xfrm>
                <a:off x="3696" y="1536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8" name="Line 64"/>
              <p:cNvSpPr>
                <a:spLocks noChangeShapeType="1"/>
              </p:cNvSpPr>
              <p:nvPr/>
            </p:nvSpPr>
            <p:spPr bwMode="auto">
              <a:xfrm>
                <a:off x="3696" y="187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9" name="Text Box 65"/>
              <p:cNvSpPr txBox="1">
                <a:spLocks noChangeArrowheads="1"/>
              </p:cNvSpPr>
              <p:nvPr/>
            </p:nvSpPr>
            <p:spPr bwMode="auto">
              <a:xfrm>
                <a:off x="3648" y="1536"/>
                <a:ext cx="912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5715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7145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286000" algn="l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/>
                  <a:t>System Configurations</a:t>
                </a:r>
                <a:endParaRPr lang="en-US" altLang="en-US"/>
              </a:p>
            </p:txBody>
          </p:sp>
        </p:grpSp>
        <p:sp>
          <p:nvSpPr>
            <p:cNvPr id="36934" name="Line 70"/>
            <p:cNvSpPr>
              <a:spLocks noChangeShapeType="1"/>
            </p:cNvSpPr>
            <p:nvPr/>
          </p:nvSpPr>
          <p:spPr bwMode="auto">
            <a:xfrm>
              <a:off x="2880" y="158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54" name="Group 90"/>
          <p:cNvGrpSpPr>
            <a:grpSpLocks/>
          </p:cNvGrpSpPr>
          <p:nvPr/>
        </p:nvGrpSpPr>
        <p:grpSpPr bwMode="auto">
          <a:xfrm>
            <a:off x="7543800" y="5003800"/>
            <a:ext cx="1447800" cy="1066800"/>
            <a:chOff x="4752" y="3152"/>
            <a:chExt cx="912" cy="672"/>
          </a:xfrm>
        </p:grpSpPr>
        <p:sp>
          <p:nvSpPr>
            <p:cNvPr id="36949" name="Text Box 85"/>
            <p:cNvSpPr txBox="1">
              <a:spLocks noChangeArrowheads="1"/>
            </p:cNvSpPr>
            <p:nvPr/>
          </p:nvSpPr>
          <p:spPr bwMode="auto">
            <a:xfrm>
              <a:off x="4896" y="326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Data Reduction</a:t>
              </a:r>
              <a:endParaRPr lang="en-US" altLang="en-US"/>
            </a:p>
          </p:txBody>
        </p:sp>
        <p:sp>
          <p:nvSpPr>
            <p:cNvPr id="36950" name="Oval 86"/>
            <p:cNvSpPr>
              <a:spLocks noChangeAspect="1" noChangeArrowheads="1"/>
            </p:cNvSpPr>
            <p:nvPr/>
          </p:nvSpPr>
          <p:spPr bwMode="auto">
            <a:xfrm>
              <a:off x="4944" y="3152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952" name="AutoShape 88"/>
            <p:cNvCxnSpPr>
              <a:cxnSpLocks noChangeShapeType="1"/>
              <a:stCxn id="36884" idx="6"/>
              <a:endCxn id="36950" idx="2"/>
            </p:cNvCxnSpPr>
            <p:nvPr/>
          </p:nvCxnSpPr>
          <p:spPr bwMode="auto">
            <a:xfrm flipV="1">
              <a:off x="4752" y="3488"/>
              <a:ext cx="192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323850" y="331788"/>
            <a:ext cx="2073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dirty="0"/>
              <a:t>JAC Observing</a:t>
            </a:r>
          </a:p>
          <a:p>
            <a:pPr algn="ctr"/>
            <a:r>
              <a:rPr lang="en-US" altLang="en-US" dirty="0"/>
              <a:t>Model</a:t>
            </a:r>
          </a:p>
        </p:txBody>
      </p:sp>
      <p:grpSp>
        <p:nvGrpSpPr>
          <p:cNvPr id="36974" name="Group 110"/>
          <p:cNvGrpSpPr>
            <a:grpSpLocks/>
          </p:cNvGrpSpPr>
          <p:nvPr/>
        </p:nvGrpSpPr>
        <p:grpSpPr bwMode="auto">
          <a:xfrm>
            <a:off x="6045200" y="914400"/>
            <a:ext cx="2336800" cy="4089400"/>
            <a:chOff x="3808" y="576"/>
            <a:chExt cx="1472" cy="2576"/>
          </a:xfrm>
        </p:grpSpPr>
        <p:sp>
          <p:nvSpPr>
            <p:cNvPr id="36967" name="Text Box 103"/>
            <p:cNvSpPr txBox="1">
              <a:spLocks noChangeArrowheads="1"/>
            </p:cNvSpPr>
            <p:nvPr/>
          </p:nvSpPr>
          <p:spPr bwMode="auto">
            <a:xfrm>
              <a:off x="4120" y="664"/>
              <a:ext cx="8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Obs. Management</a:t>
              </a:r>
              <a:endParaRPr lang="en-US" altLang="en-US"/>
            </a:p>
          </p:txBody>
        </p:sp>
        <p:sp>
          <p:nvSpPr>
            <p:cNvPr id="36968" name="Oval 104"/>
            <p:cNvSpPr>
              <a:spLocks noChangeAspect="1" noChangeArrowheads="1"/>
            </p:cNvSpPr>
            <p:nvPr/>
          </p:nvSpPr>
          <p:spPr bwMode="auto">
            <a:xfrm>
              <a:off x="4176" y="576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969" name="AutoShape 105"/>
            <p:cNvCxnSpPr>
              <a:cxnSpLocks noChangeShapeType="1"/>
              <a:stCxn id="36968" idx="2"/>
            </p:cNvCxnSpPr>
            <p:nvPr/>
          </p:nvCxnSpPr>
          <p:spPr bwMode="auto">
            <a:xfrm flipH="1" flipV="1">
              <a:off x="3808" y="910"/>
              <a:ext cx="368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973" name="AutoShape 109"/>
            <p:cNvCxnSpPr>
              <a:cxnSpLocks noChangeShapeType="1"/>
              <a:stCxn id="36950" idx="0"/>
              <a:endCxn id="36968" idx="6"/>
            </p:cNvCxnSpPr>
            <p:nvPr/>
          </p:nvCxnSpPr>
          <p:spPr bwMode="auto">
            <a:xfrm rot="5400000" flipH="1">
              <a:off x="3944" y="1816"/>
              <a:ext cx="2240" cy="43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6981" name="Group 117"/>
          <p:cNvGrpSpPr>
            <a:grpSpLocks/>
          </p:cNvGrpSpPr>
          <p:nvPr/>
        </p:nvGrpSpPr>
        <p:grpSpPr bwMode="auto">
          <a:xfrm>
            <a:off x="2971800" y="3543300"/>
            <a:ext cx="5410200" cy="1995488"/>
            <a:chOff x="1872" y="2232"/>
            <a:chExt cx="3408" cy="1257"/>
          </a:xfrm>
        </p:grpSpPr>
        <p:sp>
          <p:nvSpPr>
            <p:cNvPr id="36940" name="Text Box 76"/>
            <p:cNvSpPr txBox="1">
              <a:spLocks noChangeArrowheads="1"/>
            </p:cNvSpPr>
            <p:nvPr/>
          </p:nvSpPr>
          <p:spPr bwMode="auto">
            <a:xfrm>
              <a:off x="3544" y="2382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/>
                <a:t>Pointing + Focus</a:t>
              </a:r>
              <a:endParaRPr lang="en-US" altLang="en-US"/>
            </a:p>
          </p:txBody>
        </p:sp>
        <p:cxnSp>
          <p:nvCxnSpPr>
            <p:cNvPr id="36951" name="AutoShape 87"/>
            <p:cNvCxnSpPr>
              <a:cxnSpLocks noChangeShapeType="1"/>
              <a:stCxn id="36950" idx="0"/>
              <a:endCxn id="36941" idx="6"/>
            </p:cNvCxnSpPr>
            <p:nvPr/>
          </p:nvCxnSpPr>
          <p:spPr bwMode="auto">
            <a:xfrm rot="5400000" flipH="1">
              <a:off x="4472" y="2344"/>
              <a:ext cx="584" cy="103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941" name="Oval 77"/>
            <p:cNvSpPr>
              <a:spLocks noChangeAspect="1" noChangeArrowheads="1"/>
            </p:cNvSpPr>
            <p:nvPr/>
          </p:nvSpPr>
          <p:spPr bwMode="auto">
            <a:xfrm>
              <a:off x="3576" y="2232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980" name="AutoShape 116"/>
            <p:cNvCxnSpPr>
              <a:cxnSpLocks noChangeShapeType="1"/>
              <a:stCxn id="36941" idx="2"/>
              <a:endCxn id="36880" idx="6"/>
            </p:cNvCxnSpPr>
            <p:nvPr/>
          </p:nvCxnSpPr>
          <p:spPr bwMode="auto">
            <a:xfrm rot="10800000" flipV="1">
              <a:off x="1872" y="2568"/>
              <a:ext cx="1704" cy="921"/>
            </a:xfrm>
            <a:prstGeom prst="curvedConnector3">
              <a:avLst>
                <a:gd name="adj1" fmla="val 448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7620000" y="6519446"/>
            <a:ext cx="1481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(Feb 2001)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249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368"/>
          </a:xfrm>
        </p:spPr>
        <p:txBody>
          <a:bodyPr/>
          <a:lstStyle/>
          <a:p>
            <a:r>
              <a:rPr lang="en-US" dirty="0" smtClean="0"/>
              <a:t>Observation Management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9087"/>
            <a:ext cx="8229600" cy="49677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608" y="1178036"/>
            <a:ext cx="7200800" cy="5642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kern="0" dirty="0" smtClean="0">
                <a:solidFill>
                  <a:srgbClr val="80B606"/>
                </a:solidFill>
                <a:sym typeface="Arial"/>
                <a:rtl val="0"/>
              </a:rPr>
              <a:t>Off-line Functions</a:t>
            </a:r>
            <a:endParaRPr lang="en-GB" sz="1200" kern="0" dirty="0">
              <a:solidFill>
                <a:srgbClr val="80B606"/>
              </a:solidFill>
              <a:sym typeface="Arial"/>
              <a:rtl val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3420" y="3450567"/>
            <a:ext cx="3990988" cy="337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3555953"/>
            <a:ext cx="3888432" cy="3264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sz="1200" kern="0" dirty="0" smtClean="0">
                <a:solidFill>
                  <a:srgbClr val="E29F1D"/>
                </a:solidFill>
                <a:sym typeface="Arial"/>
                <a:rtl val="0"/>
              </a:rPr>
              <a:t>On-line Functions</a:t>
            </a:r>
            <a:endParaRPr lang="en-GB" sz="1200" kern="0" dirty="0">
              <a:solidFill>
                <a:srgbClr val="E29F1D"/>
              </a:solidFill>
              <a:sym typeface="Arial"/>
              <a:rtl val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6088015" y="4648244"/>
            <a:ext cx="447740" cy="1596867"/>
          </a:xfrm>
          <a:custGeom>
            <a:avLst/>
            <a:gdLst>
              <a:gd name="connsiteX0" fmla="*/ 0 w 685800"/>
              <a:gd name="connsiteY0" fmla="*/ 0 h 571500"/>
              <a:gd name="connsiteX1" fmla="*/ 342900 w 685800"/>
              <a:gd name="connsiteY1" fmla="*/ 0 h 571500"/>
              <a:gd name="connsiteX2" fmla="*/ 342900 w 685800"/>
              <a:gd name="connsiteY2" fmla="*/ 571500 h 571500"/>
              <a:gd name="connsiteX3" fmla="*/ 685800 w 685800"/>
              <a:gd name="connsiteY3" fmla="*/ 571500 h 571500"/>
              <a:gd name="connsiteX4" fmla="*/ 685800 w 685800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571500">
                <a:moveTo>
                  <a:pt x="0" y="0"/>
                </a:moveTo>
                <a:lnTo>
                  <a:pt x="342900" y="0"/>
                </a:lnTo>
                <a:lnTo>
                  <a:pt x="342900" y="571500"/>
                </a:lnTo>
                <a:lnTo>
                  <a:pt x="685800" y="571500"/>
                </a:lnTo>
                <a:lnTo>
                  <a:pt x="685800" y="571500"/>
                </a:lnTo>
              </a:path>
            </a:pathLst>
          </a:custGeom>
          <a:noFill/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4008" y="1562697"/>
            <a:ext cx="1440000" cy="72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Proposal Submission</a:t>
            </a:r>
            <a:endParaRPr lang="en-GB" sz="12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4008" y="2642817"/>
            <a:ext cx="144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Observation</a:t>
            </a:r>
          </a:p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Planning</a:t>
            </a:r>
            <a:endParaRPr lang="en-GB" sz="12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4008" y="3722937"/>
            <a:ext cx="144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Observation</a:t>
            </a:r>
          </a:p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Scheduling</a:t>
            </a:r>
            <a:endParaRPr lang="en-GB" sz="12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4008" y="4803057"/>
            <a:ext cx="1440000" cy="72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Observation</a:t>
            </a:r>
          </a:p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Execution</a:t>
            </a:r>
            <a:endParaRPr lang="en-GB" sz="12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4008" y="5885112"/>
            <a:ext cx="1440000" cy="72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Telescope</a:t>
            </a:r>
            <a:b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</a:br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Manager</a:t>
            </a:r>
            <a:endParaRPr lang="en-GB" sz="12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43808" y="2628610"/>
            <a:ext cx="719920" cy="29132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Observation Preparation</a:t>
            </a:r>
            <a:endParaRPr lang="en-GB" sz="12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grpSp>
        <p:nvGrpSpPr>
          <p:cNvPr id="15" name="Group 271"/>
          <p:cNvGrpSpPr>
            <a:grpSpLocks/>
          </p:cNvGrpSpPr>
          <p:nvPr/>
        </p:nvGrpSpPr>
        <p:grpSpPr bwMode="auto">
          <a:xfrm>
            <a:off x="2140349" y="1604911"/>
            <a:ext cx="204787" cy="539750"/>
            <a:chOff x="1347" y="1599"/>
            <a:chExt cx="129" cy="340"/>
          </a:xfrm>
        </p:grpSpPr>
        <p:sp>
          <p:nvSpPr>
            <p:cNvPr id="16" name="Freeform 272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54 w 129"/>
                <a:gd name="T1" fmla="*/ 8 h 274"/>
                <a:gd name="T2" fmla="*/ 51 w 129"/>
                <a:gd name="T3" fmla="*/ 15 h 274"/>
                <a:gd name="T4" fmla="*/ 32 w 129"/>
                <a:gd name="T5" fmla="*/ 17 h 274"/>
                <a:gd name="T6" fmla="*/ 22 w 129"/>
                <a:gd name="T7" fmla="*/ 19 h 274"/>
                <a:gd name="T8" fmla="*/ 17 w 129"/>
                <a:gd name="T9" fmla="*/ 21 h 274"/>
                <a:gd name="T10" fmla="*/ 13 w 129"/>
                <a:gd name="T11" fmla="*/ 23 h 274"/>
                <a:gd name="T12" fmla="*/ 8 w 129"/>
                <a:gd name="T13" fmla="*/ 28 h 274"/>
                <a:gd name="T14" fmla="*/ 5 w 129"/>
                <a:gd name="T15" fmla="*/ 32 h 274"/>
                <a:gd name="T16" fmla="*/ 3 w 129"/>
                <a:gd name="T17" fmla="*/ 86 h 274"/>
                <a:gd name="T18" fmla="*/ 0 w 129"/>
                <a:gd name="T19" fmla="*/ 130 h 274"/>
                <a:gd name="T20" fmla="*/ 3 w 129"/>
                <a:gd name="T21" fmla="*/ 133 h 274"/>
                <a:gd name="T22" fmla="*/ 10 w 129"/>
                <a:gd name="T23" fmla="*/ 137 h 274"/>
                <a:gd name="T24" fmla="*/ 17 w 129"/>
                <a:gd name="T25" fmla="*/ 141 h 274"/>
                <a:gd name="T26" fmla="*/ 20 w 129"/>
                <a:gd name="T27" fmla="*/ 154 h 274"/>
                <a:gd name="T28" fmla="*/ 22 w 129"/>
                <a:gd name="T29" fmla="*/ 180 h 274"/>
                <a:gd name="T30" fmla="*/ 25 w 129"/>
                <a:gd name="T31" fmla="*/ 208 h 274"/>
                <a:gd name="T32" fmla="*/ 27 w 129"/>
                <a:gd name="T33" fmla="*/ 235 h 274"/>
                <a:gd name="T34" fmla="*/ 30 w 129"/>
                <a:gd name="T35" fmla="*/ 261 h 274"/>
                <a:gd name="T36" fmla="*/ 100 w 129"/>
                <a:gd name="T37" fmla="*/ 274 h 274"/>
                <a:gd name="T38" fmla="*/ 103 w 129"/>
                <a:gd name="T39" fmla="*/ 261 h 274"/>
                <a:gd name="T40" fmla="*/ 105 w 129"/>
                <a:gd name="T41" fmla="*/ 235 h 274"/>
                <a:gd name="T42" fmla="*/ 107 w 129"/>
                <a:gd name="T43" fmla="*/ 208 h 274"/>
                <a:gd name="T44" fmla="*/ 110 w 129"/>
                <a:gd name="T45" fmla="*/ 180 h 274"/>
                <a:gd name="T46" fmla="*/ 112 w 129"/>
                <a:gd name="T47" fmla="*/ 154 h 274"/>
                <a:gd name="T48" fmla="*/ 117 w 129"/>
                <a:gd name="T49" fmla="*/ 141 h 274"/>
                <a:gd name="T50" fmla="*/ 122 w 129"/>
                <a:gd name="T51" fmla="*/ 137 h 274"/>
                <a:gd name="T52" fmla="*/ 129 w 129"/>
                <a:gd name="T53" fmla="*/ 135 h 274"/>
                <a:gd name="T54" fmla="*/ 127 w 129"/>
                <a:gd name="T55" fmla="*/ 32 h 274"/>
                <a:gd name="T56" fmla="*/ 122 w 129"/>
                <a:gd name="T57" fmla="*/ 28 h 274"/>
                <a:gd name="T58" fmla="*/ 115 w 129"/>
                <a:gd name="T59" fmla="*/ 23 h 274"/>
                <a:gd name="T60" fmla="*/ 110 w 129"/>
                <a:gd name="T61" fmla="*/ 21 h 274"/>
                <a:gd name="T62" fmla="*/ 100 w 129"/>
                <a:gd name="T63" fmla="*/ 19 h 274"/>
                <a:gd name="T64" fmla="*/ 81 w 129"/>
                <a:gd name="T65" fmla="*/ 17 h 274"/>
                <a:gd name="T66" fmla="*/ 78 w 129"/>
                <a:gd name="T67" fmla="*/ 8 h 274"/>
                <a:gd name="T68" fmla="*/ 76 w 129"/>
                <a:gd name="T69" fmla="*/ 2 h 274"/>
                <a:gd name="T70" fmla="*/ 73 w 129"/>
                <a:gd name="T71" fmla="*/ 0 h 2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9" h="274">
                  <a:moveTo>
                    <a:pt x="54" y="0"/>
                  </a:moveTo>
                  <a:lnTo>
                    <a:pt x="54" y="8"/>
                  </a:lnTo>
                  <a:lnTo>
                    <a:pt x="51" y="8"/>
                  </a:lnTo>
                  <a:lnTo>
                    <a:pt x="51" y="15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3" y="130"/>
                  </a:lnTo>
                  <a:lnTo>
                    <a:pt x="3" y="133"/>
                  </a:lnTo>
                  <a:lnTo>
                    <a:pt x="8" y="133"/>
                  </a:lnTo>
                  <a:lnTo>
                    <a:pt x="10" y="137"/>
                  </a:lnTo>
                  <a:lnTo>
                    <a:pt x="15" y="137"/>
                  </a:lnTo>
                  <a:lnTo>
                    <a:pt x="17" y="141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0" y="180"/>
                  </a:lnTo>
                  <a:lnTo>
                    <a:pt x="22" y="180"/>
                  </a:lnTo>
                  <a:lnTo>
                    <a:pt x="22" y="208"/>
                  </a:lnTo>
                  <a:lnTo>
                    <a:pt x="25" y="208"/>
                  </a:lnTo>
                  <a:lnTo>
                    <a:pt x="25" y="235"/>
                  </a:lnTo>
                  <a:lnTo>
                    <a:pt x="27" y="235"/>
                  </a:lnTo>
                  <a:lnTo>
                    <a:pt x="27" y="261"/>
                  </a:lnTo>
                  <a:lnTo>
                    <a:pt x="30" y="261"/>
                  </a:lnTo>
                  <a:lnTo>
                    <a:pt x="30" y="274"/>
                  </a:lnTo>
                  <a:lnTo>
                    <a:pt x="100" y="274"/>
                  </a:lnTo>
                  <a:lnTo>
                    <a:pt x="100" y="261"/>
                  </a:lnTo>
                  <a:lnTo>
                    <a:pt x="103" y="261"/>
                  </a:lnTo>
                  <a:lnTo>
                    <a:pt x="103" y="235"/>
                  </a:lnTo>
                  <a:lnTo>
                    <a:pt x="105" y="235"/>
                  </a:lnTo>
                  <a:lnTo>
                    <a:pt x="105" y="208"/>
                  </a:lnTo>
                  <a:lnTo>
                    <a:pt x="107" y="208"/>
                  </a:lnTo>
                  <a:lnTo>
                    <a:pt x="107" y="180"/>
                  </a:lnTo>
                  <a:lnTo>
                    <a:pt x="110" y="180"/>
                  </a:lnTo>
                  <a:lnTo>
                    <a:pt x="110" y="154"/>
                  </a:lnTo>
                  <a:lnTo>
                    <a:pt x="112" y="154"/>
                  </a:lnTo>
                  <a:lnTo>
                    <a:pt x="112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22" y="137"/>
                  </a:lnTo>
                  <a:lnTo>
                    <a:pt x="127" y="135"/>
                  </a:lnTo>
                  <a:lnTo>
                    <a:pt x="129" y="135"/>
                  </a:lnTo>
                  <a:lnTo>
                    <a:pt x="129" y="32"/>
                  </a:lnTo>
                  <a:lnTo>
                    <a:pt x="127" y="32"/>
                  </a:lnTo>
                  <a:lnTo>
                    <a:pt x="127" y="28"/>
                  </a:lnTo>
                  <a:lnTo>
                    <a:pt x="122" y="28"/>
                  </a:lnTo>
                  <a:lnTo>
                    <a:pt x="120" y="23"/>
                  </a:lnTo>
                  <a:lnTo>
                    <a:pt x="115" y="23"/>
                  </a:lnTo>
                  <a:lnTo>
                    <a:pt x="115" y="21"/>
                  </a:lnTo>
                  <a:lnTo>
                    <a:pt x="110" y="21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100" y="17"/>
                  </a:lnTo>
                  <a:lnTo>
                    <a:pt x="81" y="17"/>
                  </a:lnTo>
                  <a:lnTo>
                    <a:pt x="78" y="13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" name="Freeform 273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95 w 129"/>
                <a:gd name="T1" fmla="*/ 274 h 274"/>
                <a:gd name="T2" fmla="*/ 34 w 129"/>
                <a:gd name="T3" fmla="*/ 274 h 274"/>
                <a:gd name="T4" fmla="*/ 30 w 129"/>
                <a:gd name="T5" fmla="*/ 274 h 274"/>
                <a:gd name="T6" fmla="*/ 17 w 129"/>
                <a:gd name="T7" fmla="*/ 139 h 274"/>
                <a:gd name="T8" fmla="*/ 3 w 129"/>
                <a:gd name="T9" fmla="*/ 130 h 274"/>
                <a:gd name="T10" fmla="*/ 0 w 129"/>
                <a:gd name="T11" fmla="*/ 128 h 274"/>
                <a:gd name="T12" fmla="*/ 3 w 129"/>
                <a:gd name="T13" fmla="*/ 38 h 274"/>
                <a:gd name="T14" fmla="*/ 3 w 129"/>
                <a:gd name="T15" fmla="*/ 32 h 274"/>
                <a:gd name="T16" fmla="*/ 5 w 129"/>
                <a:gd name="T17" fmla="*/ 32 h 274"/>
                <a:gd name="T18" fmla="*/ 5 w 129"/>
                <a:gd name="T19" fmla="*/ 28 h 274"/>
                <a:gd name="T20" fmla="*/ 8 w 129"/>
                <a:gd name="T21" fmla="*/ 28 h 274"/>
                <a:gd name="T22" fmla="*/ 10 w 129"/>
                <a:gd name="T23" fmla="*/ 26 h 274"/>
                <a:gd name="T24" fmla="*/ 13 w 129"/>
                <a:gd name="T25" fmla="*/ 26 h 274"/>
                <a:gd name="T26" fmla="*/ 13 w 129"/>
                <a:gd name="T27" fmla="*/ 23 h 274"/>
                <a:gd name="T28" fmla="*/ 15 w 129"/>
                <a:gd name="T29" fmla="*/ 23 h 274"/>
                <a:gd name="T30" fmla="*/ 17 w 129"/>
                <a:gd name="T31" fmla="*/ 21 h 274"/>
                <a:gd name="T32" fmla="*/ 22 w 129"/>
                <a:gd name="T33" fmla="*/ 21 h 274"/>
                <a:gd name="T34" fmla="*/ 22 w 129"/>
                <a:gd name="T35" fmla="*/ 19 h 274"/>
                <a:gd name="T36" fmla="*/ 32 w 129"/>
                <a:gd name="T37" fmla="*/ 19 h 274"/>
                <a:gd name="T38" fmla="*/ 32 w 129"/>
                <a:gd name="T39" fmla="*/ 17 h 274"/>
                <a:gd name="T40" fmla="*/ 47 w 129"/>
                <a:gd name="T41" fmla="*/ 17 h 274"/>
                <a:gd name="T42" fmla="*/ 49 w 129"/>
                <a:gd name="T43" fmla="*/ 17 h 274"/>
                <a:gd name="T44" fmla="*/ 49 w 129"/>
                <a:gd name="T45" fmla="*/ 15 h 274"/>
                <a:gd name="T46" fmla="*/ 51 w 129"/>
                <a:gd name="T47" fmla="*/ 15 h 274"/>
                <a:gd name="T48" fmla="*/ 51 w 129"/>
                <a:gd name="T49" fmla="*/ 8 h 274"/>
                <a:gd name="T50" fmla="*/ 54 w 129"/>
                <a:gd name="T51" fmla="*/ 8 h 274"/>
                <a:gd name="T52" fmla="*/ 54 w 129"/>
                <a:gd name="T53" fmla="*/ 2 h 274"/>
                <a:gd name="T54" fmla="*/ 54 w 129"/>
                <a:gd name="T55" fmla="*/ 0 h 274"/>
                <a:gd name="T56" fmla="*/ 73 w 129"/>
                <a:gd name="T57" fmla="*/ 0 h 274"/>
                <a:gd name="T58" fmla="*/ 76 w 129"/>
                <a:gd name="T59" fmla="*/ 2 h 274"/>
                <a:gd name="T60" fmla="*/ 76 w 129"/>
                <a:gd name="T61" fmla="*/ 8 h 274"/>
                <a:gd name="T62" fmla="*/ 78 w 129"/>
                <a:gd name="T63" fmla="*/ 8 h 274"/>
                <a:gd name="T64" fmla="*/ 78 w 129"/>
                <a:gd name="T65" fmla="*/ 15 h 274"/>
                <a:gd name="T66" fmla="*/ 81 w 129"/>
                <a:gd name="T67" fmla="*/ 15 h 274"/>
                <a:gd name="T68" fmla="*/ 81 w 129"/>
                <a:gd name="T69" fmla="*/ 17 h 274"/>
                <a:gd name="T70" fmla="*/ 83 w 129"/>
                <a:gd name="T71" fmla="*/ 17 h 274"/>
                <a:gd name="T72" fmla="*/ 100 w 129"/>
                <a:gd name="T73" fmla="*/ 17 h 274"/>
                <a:gd name="T74" fmla="*/ 100 w 129"/>
                <a:gd name="T75" fmla="*/ 19 h 274"/>
                <a:gd name="T76" fmla="*/ 110 w 129"/>
                <a:gd name="T77" fmla="*/ 19 h 274"/>
                <a:gd name="T78" fmla="*/ 110 w 129"/>
                <a:gd name="T79" fmla="*/ 21 h 274"/>
                <a:gd name="T80" fmla="*/ 115 w 129"/>
                <a:gd name="T81" fmla="*/ 21 h 274"/>
                <a:gd name="T82" fmla="*/ 117 w 129"/>
                <a:gd name="T83" fmla="*/ 23 h 274"/>
                <a:gd name="T84" fmla="*/ 120 w 129"/>
                <a:gd name="T85" fmla="*/ 23 h 274"/>
                <a:gd name="T86" fmla="*/ 120 w 129"/>
                <a:gd name="T87" fmla="*/ 26 h 274"/>
                <a:gd name="T88" fmla="*/ 122 w 129"/>
                <a:gd name="T89" fmla="*/ 26 h 274"/>
                <a:gd name="T90" fmla="*/ 124 w 129"/>
                <a:gd name="T91" fmla="*/ 28 h 274"/>
                <a:gd name="T92" fmla="*/ 127 w 129"/>
                <a:gd name="T93" fmla="*/ 28 h 274"/>
                <a:gd name="T94" fmla="*/ 127 w 129"/>
                <a:gd name="T95" fmla="*/ 32 h 274"/>
                <a:gd name="T96" fmla="*/ 129 w 129"/>
                <a:gd name="T97" fmla="*/ 32 h 274"/>
                <a:gd name="T98" fmla="*/ 129 w 129"/>
                <a:gd name="T99" fmla="*/ 38 h 274"/>
                <a:gd name="T100" fmla="*/ 129 w 129"/>
                <a:gd name="T101" fmla="*/ 128 h 274"/>
                <a:gd name="T102" fmla="*/ 129 w 129"/>
                <a:gd name="T103" fmla="*/ 133 h 274"/>
                <a:gd name="T104" fmla="*/ 112 w 129"/>
                <a:gd name="T105" fmla="*/ 141 h 274"/>
                <a:gd name="T106" fmla="*/ 112 w 129"/>
                <a:gd name="T107" fmla="*/ 139 h 274"/>
                <a:gd name="T108" fmla="*/ 100 w 129"/>
                <a:gd name="T109" fmla="*/ 274 h 274"/>
                <a:gd name="T110" fmla="*/ 95 w 129"/>
                <a:gd name="T111" fmla="*/ 274 h 2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74">
                  <a:moveTo>
                    <a:pt x="95" y="274"/>
                  </a:moveTo>
                  <a:lnTo>
                    <a:pt x="34" y="274"/>
                  </a:lnTo>
                  <a:lnTo>
                    <a:pt x="30" y="274"/>
                  </a:lnTo>
                  <a:lnTo>
                    <a:pt x="17" y="139"/>
                  </a:lnTo>
                  <a:lnTo>
                    <a:pt x="3" y="130"/>
                  </a:lnTo>
                  <a:lnTo>
                    <a:pt x="0" y="128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3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4" y="28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29" y="38"/>
                  </a:lnTo>
                  <a:lnTo>
                    <a:pt x="129" y="128"/>
                  </a:lnTo>
                  <a:lnTo>
                    <a:pt x="129" y="133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00" y="274"/>
                  </a:lnTo>
                  <a:lnTo>
                    <a:pt x="95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" name="Oval 274"/>
            <p:cNvSpPr>
              <a:spLocks noChangeArrowheads="1"/>
            </p:cNvSpPr>
            <p:nvPr/>
          </p:nvSpPr>
          <p:spPr bwMode="auto">
            <a:xfrm>
              <a:off x="1347" y="1783"/>
              <a:ext cx="27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" name="Oval 275"/>
            <p:cNvSpPr>
              <a:spLocks noChangeArrowheads="1"/>
            </p:cNvSpPr>
            <p:nvPr/>
          </p:nvSpPr>
          <p:spPr bwMode="auto">
            <a:xfrm>
              <a:off x="1450" y="1783"/>
              <a:ext cx="26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" name="Oval 276"/>
            <p:cNvSpPr>
              <a:spLocks noChangeArrowheads="1"/>
            </p:cNvSpPr>
            <p:nvPr/>
          </p:nvSpPr>
          <p:spPr bwMode="auto">
            <a:xfrm>
              <a:off x="1374" y="1929"/>
              <a:ext cx="39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" name="Oval 277"/>
            <p:cNvSpPr>
              <a:spLocks noChangeArrowheads="1"/>
            </p:cNvSpPr>
            <p:nvPr/>
          </p:nvSpPr>
          <p:spPr bwMode="auto">
            <a:xfrm>
              <a:off x="1413" y="1929"/>
              <a:ext cx="37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2" name="Line 278"/>
            <p:cNvSpPr>
              <a:spLocks noChangeShapeType="1"/>
            </p:cNvSpPr>
            <p:nvPr/>
          </p:nvSpPr>
          <p:spPr bwMode="auto">
            <a:xfrm>
              <a:off x="1413" y="1811"/>
              <a:ext cx="1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" name="Line 279"/>
            <p:cNvSpPr>
              <a:spLocks noChangeShapeType="1"/>
            </p:cNvSpPr>
            <p:nvPr/>
          </p:nvSpPr>
          <p:spPr bwMode="auto">
            <a:xfrm>
              <a:off x="137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" name="Line 280"/>
            <p:cNvSpPr>
              <a:spLocks noChangeShapeType="1"/>
            </p:cNvSpPr>
            <p:nvPr/>
          </p:nvSpPr>
          <p:spPr bwMode="auto">
            <a:xfrm>
              <a:off x="144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5" name="Oval 281"/>
            <p:cNvSpPr>
              <a:spLocks noChangeArrowheads="1"/>
            </p:cNvSpPr>
            <p:nvPr/>
          </p:nvSpPr>
          <p:spPr bwMode="auto">
            <a:xfrm>
              <a:off x="1381" y="1599"/>
              <a:ext cx="64" cy="6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6" name="Group 271"/>
          <p:cNvGrpSpPr>
            <a:grpSpLocks/>
          </p:cNvGrpSpPr>
          <p:nvPr/>
        </p:nvGrpSpPr>
        <p:grpSpPr bwMode="auto">
          <a:xfrm>
            <a:off x="2126258" y="2680996"/>
            <a:ext cx="204787" cy="539750"/>
            <a:chOff x="1347" y="1599"/>
            <a:chExt cx="129" cy="340"/>
          </a:xfrm>
        </p:grpSpPr>
        <p:sp>
          <p:nvSpPr>
            <p:cNvPr id="27" name="Freeform 272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54 w 129"/>
                <a:gd name="T1" fmla="*/ 8 h 274"/>
                <a:gd name="T2" fmla="*/ 51 w 129"/>
                <a:gd name="T3" fmla="*/ 15 h 274"/>
                <a:gd name="T4" fmla="*/ 32 w 129"/>
                <a:gd name="T5" fmla="*/ 17 h 274"/>
                <a:gd name="T6" fmla="*/ 22 w 129"/>
                <a:gd name="T7" fmla="*/ 19 h 274"/>
                <a:gd name="T8" fmla="*/ 17 w 129"/>
                <a:gd name="T9" fmla="*/ 21 h 274"/>
                <a:gd name="T10" fmla="*/ 13 w 129"/>
                <a:gd name="T11" fmla="*/ 23 h 274"/>
                <a:gd name="T12" fmla="*/ 8 w 129"/>
                <a:gd name="T13" fmla="*/ 28 h 274"/>
                <a:gd name="T14" fmla="*/ 5 w 129"/>
                <a:gd name="T15" fmla="*/ 32 h 274"/>
                <a:gd name="T16" fmla="*/ 3 w 129"/>
                <a:gd name="T17" fmla="*/ 86 h 274"/>
                <a:gd name="T18" fmla="*/ 0 w 129"/>
                <a:gd name="T19" fmla="*/ 130 h 274"/>
                <a:gd name="T20" fmla="*/ 3 w 129"/>
                <a:gd name="T21" fmla="*/ 133 h 274"/>
                <a:gd name="T22" fmla="*/ 10 w 129"/>
                <a:gd name="T23" fmla="*/ 137 h 274"/>
                <a:gd name="T24" fmla="*/ 17 w 129"/>
                <a:gd name="T25" fmla="*/ 141 h 274"/>
                <a:gd name="T26" fmla="*/ 20 w 129"/>
                <a:gd name="T27" fmla="*/ 154 h 274"/>
                <a:gd name="T28" fmla="*/ 22 w 129"/>
                <a:gd name="T29" fmla="*/ 180 h 274"/>
                <a:gd name="T30" fmla="*/ 25 w 129"/>
                <a:gd name="T31" fmla="*/ 208 h 274"/>
                <a:gd name="T32" fmla="*/ 27 w 129"/>
                <a:gd name="T33" fmla="*/ 235 h 274"/>
                <a:gd name="T34" fmla="*/ 30 w 129"/>
                <a:gd name="T35" fmla="*/ 261 h 274"/>
                <a:gd name="T36" fmla="*/ 100 w 129"/>
                <a:gd name="T37" fmla="*/ 274 h 274"/>
                <a:gd name="T38" fmla="*/ 103 w 129"/>
                <a:gd name="T39" fmla="*/ 261 h 274"/>
                <a:gd name="T40" fmla="*/ 105 w 129"/>
                <a:gd name="T41" fmla="*/ 235 h 274"/>
                <a:gd name="T42" fmla="*/ 107 w 129"/>
                <a:gd name="T43" fmla="*/ 208 h 274"/>
                <a:gd name="T44" fmla="*/ 110 w 129"/>
                <a:gd name="T45" fmla="*/ 180 h 274"/>
                <a:gd name="T46" fmla="*/ 112 w 129"/>
                <a:gd name="T47" fmla="*/ 154 h 274"/>
                <a:gd name="T48" fmla="*/ 117 w 129"/>
                <a:gd name="T49" fmla="*/ 141 h 274"/>
                <a:gd name="T50" fmla="*/ 122 w 129"/>
                <a:gd name="T51" fmla="*/ 137 h 274"/>
                <a:gd name="T52" fmla="*/ 129 w 129"/>
                <a:gd name="T53" fmla="*/ 135 h 274"/>
                <a:gd name="T54" fmla="*/ 127 w 129"/>
                <a:gd name="T55" fmla="*/ 32 h 274"/>
                <a:gd name="T56" fmla="*/ 122 w 129"/>
                <a:gd name="T57" fmla="*/ 28 h 274"/>
                <a:gd name="T58" fmla="*/ 115 w 129"/>
                <a:gd name="T59" fmla="*/ 23 h 274"/>
                <a:gd name="T60" fmla="*/ 110 w 129"/>
                <a:gd name="T61" fmla="*/ 21 h 274"/>
                <a:gd name="T62" fmla="*/ 100 w 129"/>
                <a:gd name="T63" fmla="*/ 19 h 274"/>
                <a:gd name="T64" fmla="*/ 81 w 129"/>
                <a:gd name="T65" fmla="*/ 17 h 274"/>
                <a:gd name="T66" fmla="*/ 78 w 129"/>
                <a:gd name="T67" fmla="*/ 8 h 274"/>
                <a:gd name="T68" fmla="*/ 76 w 129"/>
                <a:gd name="T69" fmla="*/ 2 h 274"/>
                <a:gd name="T70" fmla="*/ 73 w 129"/>
                <a:gd name="T71" fmla="*/ 0 h 2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9" h="274">
                  <a:moveTo>
                    <a:pt x="54" y="0"/>
                  </a:moveTo>
                  <a:lnTo>
                    <a:pt x="54" y="8"/>
                  </a:lnTo>
                  <a:lnTo>
                    <a:pt x="51" y="8"/>
                  </a:lnTo>
                  <a:lnTo>
                    <a:pt x="51" y="15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3" y="130"/>
                  </a:lnTo>
                  <a:lnTo>
                    <a:pt x="3" y="133"/>
                  </a:lnTo>
                  <a:lnTo>
                    <a:pt x="8" y="133"/>
                  </a:lnTo>
                  <a:lnTo>
                    <a:pt x="10" y="137"/>
                  </a:lnTo>
                  <a:lnTo>
                    <a:pt x="15" y="137"/>
                  </a:lnTo>
                  <a:lnTo>
                    <a:pt x="17" y="141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0" y="180"/>
                  </a:lnTo>
                  <a:lnTo>
                    <a:pt x="22" y="180"/>
                  </a:lnTo>
                  <a:lnTo>
                    <a:pt x="22" y="208"/>
                  </a:lnTo>
                  <a:lnTo>
                    <a:pt x="25" y="208"/>
                  </a:lnTo>
                  <a:lnTo>
                    <a:pt x="25" y="235"/>
                  </a:lnTo>
                  <a:lnTo>
                    <a:pt x="27" y="235"/>
                  </a:lnTo>
                  <a:lnTo>
                    <a:pt x="27" y="261"/>
                  </a:lnTo>
                  <a:lnTo>
                    <a:pt x="30" y="261"/>
                  </a:lnTo>
                  <a:lnTo>
                    <a:pt x="30" y="274"/>
                  </a:lnTo>
                  <a:lnTo>
                    <a:pt x="100" y="274"/>
                  </a:lnTo>
                  <a:lnTo>
                    <a:pt x="100" y="261"/>
                  </a:lnTo>
                  <a:lnTo>
                    <a:pt x="103" y="261"/>
                  </a:lnTo>
                  <a:lnTo>
                    <a:pt x="103" y="235"/>
                  </a:lnTo>
                  <a:lnTo>
                    <a:pt x="105" y="235"/>
                  </a:lnTo>
                  <a:lnTo>
                    <a:pt x="105" y="208"/>
                  </a:lnTo>
                  <a:lnTo>
                    <a:pt x="107" y="208"/>
                  </a:lnTo>
                  <a:lnTo>
                    <a:pt x="107" y="180"/>
                  </a:lnTo>
                  <a:lnTo>
                    <a:pt x="110" y="180"/>
                  </a:lnTo>
                  <a:lnTo>
                    <a:pt x="110" y="154"/>
                  </a:lnTo>
                  <a:lnTo>
                    <a:pt x="112" y="154"/>
                  </a:lnTo>
                  <a:lnTo>
                    <a:pt x="112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22" y="137"/>
                  </a:lnTo>
                  <a:lnTo>
                    <a:pt x="127" y="135"/>
                  </a:lnTo>
                  <a:lnTo>
                    <a:pt x="129" y="135"/>
                  </a:lnTo>
                  <a:lnTo>
                    <a:pt x="129" y="32"/>
                  </a:lnTo>
                  <a:lnTo>
                    <a:pt x="127" y="32"/>
                  </a:lnTo>
                  <a:lnTo>
                    <a:pt x="127" y="28"/>
                  </a:lnTo>
                  <a:lnTo>
                    <a:pt x="122" y="28"/>
                  </a:lnTo>
                  <a:lnTo>
                    <a:pt x="120" y="23"/>
                  </a:lnTo>
                  <a:lnTo>
                    <a:pt x="115" y="23"/>
                  </a:lnTo>
                  <a:lnTo>
                    <a:pt x="115" y="21"/>
                  </a:lnTo>
                  <a:lnTo>
                    <a:pt x="110" y="21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100" y="17"/>
                  </a:lnTo>
                  <a:lnTo>
                    <a:pt x="81" y="17"/>
                  </a:lnTo>
                  <a:lnTo>
                    <a:pt x="78" y="13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8" name="Freeform 273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95 w 129"/>
                <a:gd name="T1" fmla="*/ 274 h 274"/>
                <a:gd name="T2" fmla="*/ 34 w 129"/>
                <a:gd name="T3" fmla="*/ 274 h 274"/>
                <a:gd name="T4" fmla="*/ 30 w 129"/>
                <a:gd name="T5" fmla="*/ 274 h 274"/>
                <a:gd name="T6" fmla="*/ 17 w 129"/>
                <a:gd name="T7" fmla="*/ 139 h 274"/>
                <a:gd name="T8" fmla="*/ 3 w 129"/>
                <a:gd name="T9" fmla="*/ 130 h 274"/>
                <a:gd name="T10" fmla="*/ 0 w 129"/>
                <a:gd name="T11" fmla="*/ 128 h 274"/>
                <a:gd name="T12" fmla="*/ 3 w 129"/>
                <a:gd name="T13" fmla="*/ 38 h 274"/>
                <a:gd name="T14" fmla="*/ 3 w 129"/>
                <a:gd name="T15" fmla="*/ 32 h 274"/>
                <a:gd name="T16" fmla="*/ 5 w 129"/>
                <a:gd name="T17" fmla="*/ 32 h 274"/>
                <a:gd name="T18" fmla="*/ 5 w 129"/>
                <a:gd name="T19" fmla="*/ 28 h 274"/>
                <a:gd name="T20" fmla="*/ 8 w 129"/>
                <a:gd name="T21" fmla="*/ 28 h 274"/>
                <a:gd name="T22" fmla="*/ 10 w 129"/>
                <a:gd name="T23" fmla="*/ 26 h 274"/>
                <a:gd name="T24" fmla="*/ 13 w 129"/>
                <a:gd name="T25" fmla="*/ 26 h 274"/>
                <a:gd name="T26" fmla="*/ 13 w 129"/>
                <a:gd name="T27" fmla="*/ 23 h 274"/>
                <a:gd name="T28" fmla="*/ 15 w 129"/>
                <a:gd name="T29" fmla="*/ 23 h 274"/>
                <a:gd name="T30" fmla="*/ 17 w 129"/>
                <a:gd name="T31" fmla="*/ 21 h 274"/>
                <a:gd name="T32" fmla="*/ 22 w 129"/>
                <a:gd name="T33" fmla="*/ 21 h 274"/>
                <a:gd name="T34" fmla="*/ 22 w 129"/>
                <a:gd name="T35" fmla="*/ 19 h 274"/>
                <a:gd name="T36" fmla="*/ 32 w 129"/>
                <a:gd name="T37" fmla="*/ 19 h 274"/>
                <a:gd name="T38" fmla="*/ 32 w 129"/>
                <a:gd name="T39" fmla="*/ 17 h 274"/>
                <a:gd name="T40" fmla="*/ 47 w 129"/>
                <a:gd name="T41" fmla="*/ 17 h 274"/>
                <a:gd name="T42" fmla="*/ 49 w 129"/>
                <a:gd name="T43" fmla="*/ 17 h 274"/>
                <a:gd name="T44" fmla="*/ 49 w 129"/>
                <a:gd name="T45" fmla="*/ 15 h 274"/>
                <a:gd name="T46" fmla="*/ 51 w 129"/>
                <a:gd name="T47" fmla="*/ 15 h 274"/>
                <a:gd name="T48" fmla="*/ 51 w 129"/>
                <a:gd name="T49" fmla="*/ 8 h 274"/>
                <a:gd name="T50" fmla="*/ 54 w 129"/>
                <a:gd name="T51" fmla="*/ 8 h 274"/>
                <a:gd name="T52" fmla="*/ 54 w 129"/>
                <a:gd name="T53" fmla="*/ 2 h 274"/>
                <a:gd name="T54" fmla="*/ 54 w 129"/>
                <a:gd name="T55" fmla="*/ 0 h 274"/>
                <a:gd name="T56" fmla="*/ 73 w 129"/>
                <a:gd name="T57" fmla="*/ 0 h 274"/>
                <a:gd name="T58" fmla="*/ 76 w 129"/>
                <a:gd name="T59" fmla="*/ 2 h 274"/>
                <a:gd name="T60" fmla="*/ 76 w 129"/>
                <a:gd name="T61" fmla="*/ 8 h 274"/>
                <a:gd name="T62" fmla="*/ 78 w 129"/>
                <a:gd name="T63" fmla="*/ 8 h 274"/>
                <a:gd name="T64" fmla="*/ 78 w 129"/>
                <a:gd name="T65" fmla="*/ 15 h 274"/>
                <a:gd name="T66" fmla="*/ 81 w 129"/>
                <a:gd name="T67" fmla="*/ 15 h 274"/>
                <a:gd name="T68" fmla="*/ 81 w 129"/>
                <a:gd name="T69" fmla="*/ 17 h 274"/>
                <a:gd name="T70" fmla="*/ 83 w 129"/>
                <a:gd name="T71" fmla="*/ 17 h 274"/>
                <a:gd name="T72" fmla="*/ 100 w 129"/>
                <a:gd name="T73" fmla="*/ 17 h 274"/>
                <a:gd name="T74" fmla="*/ 100 w 129"/>
                <a:gd name="T75" fmla="*/ 19 h 274"/>
                <a:gd name="T76" fmla="*/ 110 w 129"/>
                <a:gd name="T77" fmla="*/ 19 h 274"/>
                <a:gd name="T78" fmla="*/ 110 w 129"/>
                <a:gd name="T79" fmla="*/ 21 h 274"/>
                <a:gd name="T80" fmla="*/ 115 w 129"/>
                <a:gd name="T81" fmla="*/ 21 h 274"/>
                <a:gd name="T82" fmla="*/ 117 w 129"/>
                <a:gd name="T83" fmla="*/ 23 h 274"/>
                <a:gd name="T84" fmla="*/ 120 w 129"/>
                <a:gd name="T85" fmla="*/ 23 h 274"/>
                <a:gd name="T86" fmla="*/ 120 w 129"/>
                <a:gd name="T87" fmla="*/ 26 h 274"/>
                <a:gd name="T88" fmla="*/ 122 w 129"/>
                <a:gd name="T89" fmla="*/ 26 h 274"/>
                <a:gd name="T90" fmla="*/ 124 w 129"/>
                <a:gd name="T91" fmla="*/ 28 h 274"/>
                <a:gd name="T92" fmla="*/ 127 w 129"/>
                <a:gd name="T93" fmla="*/ 28 h 274"/>
                <a:gd name="T94" fmla="*/ 127 w 129"/>
                <a:gd name="T95" fmla="*/ 32 h 274"/>
                <a:gd name="T96" fmla="*/ 129 w 129"/>
                <a:gd name="T97" fmla="*/ 32 h 274"/>
                <a:gd name="T98" fmla="*/ 129 w 129"/>
                <a:gd name="T99" fmla="*/ 38 h 274"/>
                <a:gd name="T100" fmla="*/ 129 w 129"/>
                <a:gd name="T101" fmla="*/ 128 h 274"/>
                <a:gd name="T102" fmla="*/ 129 w 129"/>
                <a:gd name="T103" fmla="*/ 133 h 274"/>
                <a:gd name="T104" fmla="*/ 112 w 129"/>
                <a:gd name="T105" fmla="*/ 141 h 274"/>
                <a:gd name="T106" fmla="*/ 112 w 129"/>
                <a:gd name="T107" fmla="*/ 139 h 274"/>
                <a:gd name="T108" fmla="*/ 100 w 129"/>
                <a:gd name="T109" fmla="*/ 274 h 274"/>
                <a:gd name="T110" fmla="*/ 95 w 129"/>
                <a:gd name="T111" fmla="*/ 274 h 2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74">
                  <a:moveTo>
                    <a:pt x="95" y="274"/>
                  </a:moveTo>
                  <a:lnTo>
                    <a:pt x="34" y="274"/>
                  </a:lnTo>
                  <a:lnTo>
                    <a:pt x="30" y="274"/>
                  </a:lnTo>
                  <a:lnTo>
                    <a:pt x="17" y="139"/>
                  </a:lnTo>
                  <a:lnTo>
                    <a:pt x="3" y="130"/>
                  </a:lnTo>
                  <a:lnTo>
                    <a:pt x="0" y="128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3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4" y="28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29" y="38"/>
                  </a:lnTo>
                  <a:lnTo>
                    <a:pt x="129" y="128"/>
                  </a:lnTo>
                  <a:lnTo>
                    <a:pt x="129" y="133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00" y="274"/>
                  </a:lnTo>
                  <a:lnTo>
                    <a:pt x="95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" name="Oval 274"/>
            <p:cNvSpPr>
              <a:spLocks noChangeArrowheads="1"/>
            </p:cNvSpPr>
            <p:nvPr/>
          </p:nvSpPr>
          <p:spPr bwMode="auto">
            <a:xfrm>
              <a:off x="1347" y="1783"/>
              <a:ext cx="27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" name="Oval 275"/>
            <p:cNvSpPr>
              <a:spLocks noChangeArrowheads="1"/>
            </p:cNvSpPr>
            <p:nvPr/>
          </p:nvSpPr>
          <p:spPr bwMode="auto">
            <a:xfrm>
              <a:off x="1450" y="1783"/>
              <a:ext cx="26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1" name="Oval 276"/>
            <p:cNvSpPr>
              <a:spLocks noChangeArrowheads="1"/>
            </p:cNvSpPr>
            <p:nvPr/>
          </p:nvSpPr>
          <p:spPr bwMode="auto">
            <a:xfrm>
              <a:off x="1374" y="1929"/>
              <a:ext cx="39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2" name="Oval 277"/>
            <p:cNvSpPr>
              <a:spLocks noChangeArrowheads="1"/>
            </p:cNvSpPr>
            <p:nvPr/>
          </p:nvSpPr>
          <p:spPr bwMode="auto">
            <a:xfrm>
              <a:off x="1413" y="1929"/>
              <a:ext cx="37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3" name="Line 278"/>
            <p:cNvSpPr>
              <a:spLocks noChangeShapeType="1"/>
            </p:cNvSpPr>
            <p:nvPr/>
          </p:nvSpPr>
          <p:spPr bwMode="auto">
            <a:xfrm>
              <a:off x="1413" y="1811"/>
              <a:ext cx="1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4" name="Line 279"/>
            <p:cNvSpPr>
              <a:spLocks noChangeShapeType="1"/>
            </p:cNvSpPr>
            <p:nvPr/>
          </p:nvSpPr>
          <p:spPr bwMode="auto">
            <a:xfrm>
              <a:off x="137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" name="Line 280"/>
            <p:cNvSpPr>
              <a:spLocks noChangeShapeType="1"/>
            </p:cNvSpPr>
            <p:nvPr/>
          </p:nvSpPr>
          <p:spPr bwMode="auto">
            <a:xfrm>
              <a:off x="144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6" name="Oval 281"/>
            <p:cNvSpPr>
              <a:spLocks noChangeArrowheads="1"/>
            </p:cNvSpPr>
            <p:nvPr/>
          </p:nvSpPr>
          <p:spPr bwMode="auto">
            <a:xfrm>
              <a:off x="1381" y="1599"/>
              <a:ext cx="64" cy="6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7" name="Down Arrow 36"/>
          <p:cNvSpPr/>
          <p:nvPr/>
        </p:nvSpPr>
        <p:spPr>
          <a:xfrm flipV="1">
            <a:off x="5219992" y="2292107"/>
            <a:ext cx="288032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219992" y="3411954"/>
            <a:ext cx="288032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5219992" y="4497895"/>
            <a:ext cx="288032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5219992" y="5597112"/>
            <a:ext cx="288032" cy="288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11760" y="1781124"/>
            <a:ext cx="2241321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46711" y="2212342"/>
            <a:ext cx="0" cy="416267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9" idx="1"/>
            <a:endCxn id="14" idx="0"/>
          </p:cNvCxnSpPr>
          <p:nvPr/>
        </p:nvCxnSpPr>
        <p:spPr>
          <a:xfrm rot="10800000" flipV="1">
            <a:off x="3203768" y="1922696"/>
            <a:ext cx="1440240" cy="705913"/>
          </a:xfrm>
          <a:prstGeom prst="bentConnector2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72801" y="2993312"/>
            <a:ext cx="108028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72801" y="3940534"/>
            <a:ext cx="1071207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2" idx="1"/>
          </p:cNvCxnSpPr>
          <p:nvPr/>
        </p:nvCxnSpPr>
        <p:spPr>
          <a:xfrm>
            <a:off x="3572801" y="5163057"/>
            <a:ext cx="1071207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11760" y="2973096"/>
            <a:ext cx="43204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72801" y="4228566"/>
            <a:ext cx="1071207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71"/>
          <p:cNvGrpSpPr>
            <a:grpSpLocks/>
          </p:cNvGrpSpPr>
          <p:nvPr/>
        </p:nvGrpSpPr>
        <p:grpSpPr bwMode="auto">
          <a:xfrm>
            <a:off x="6595366" y="4356145"/>
            <a:ext cx="204787" cy="539750"/>
            <a:chOff x="1347" y="1599"/>
            <a:chExt cx="129" cy="340"/>
          </a:xfrm>
        </p:grpSpPr>
        <p:sp>
          <p:nvSpPr>
            <p:cNvPr id="50" name="Freeform 272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54 w 129"/>
                <a:gd name="T1" fmla="*/ 8 h 274"/>
                <a:gd name="T2" fmla="*/ 51 w 129"/>
                <a:gd name="T3" fmla="*/ 15 h 274"/>
                <a:gd name="T4" fmla="*/ 32 w 129"/>
                <a:gd name="T5" fmla="*/ 17 h 274"/>
                <a:gd name="T6" fmla="*/ 22 w 129"/>
                <a:gd name="T7" fmla="*/ 19 h 274"/>
                <a:gd name="T8" fmla="*/ 17 w 129"/>
                <a:gd name="T9" fmla="*/ 21 h 274"/>
                <a:gd name="T10" fmla="*/ 13 w 129"/>
                <a:gd name="T11" fmla="*/ 23 h 274"/>
                <a:gd name="T12" fmla="*/ 8 w 129"/>
                <a:gd name="T13" fmla="*/ 28 h 274"/>
                <a:gd name="T14" fmla="*/ 5 w 129"/>
                <a:gd name="T15" fmla="*/ 32 h 274"/>
                <a:gd name="T16" fmla="*/ 3 w 129"/>
                <a:gd name="T17" fmla="*/ 86 h 274"/>
                <a:gd name="T18" fmla="*/ 0 w 129"/>
                <a:gd name="T19" fmla="*/ 130 h 274"/>
                <a:gd name="T20" fmla="*/ 3 w 129"/>
                <a:gd name="T21" fmla="*/ 133 h 274"/>
                <a:gd name="T22" fmla="*/ 10 w 129"/>
                <a:gd name="T23" fmla="*/ 137 h 274"/>
                <a:gd name="T24" fmla="*/ 17 w 129"/>
                <a:gd name="T25" fmla="*/ 141 h 274"/>
                <a:gd name="T26" fmla="*/ 20 w 129"/>
                <a:gd name="T27" fmla="*/ 154 h 274"/>
                <a:gd name="T28" fmla="*/ 22 w 129"/>
                <a:gd name="T29" fmla="*/ 180 h 274"/>
                <a:gd name="T30" fmla="*/ 25 w 129"/>
                <a:gd name="T31" fmla="*/ 208 h 274"/>
                <a:gd name="T32" fmla="*/ 27 w 129"/>
                <a:gd name="T33" fmla="*/ 235 h 274"/>
                <a:gd name="T34" fmla="*/ 30 w 129"/>
                <a:gd name="T35" fmla="*/ 261 h 274"/>
                <a:gd name="T36" fmla="*/ 100 w 129"/>
                <a:gd name="T37" fmla="*/ 274 h 274"/>
                <a:gd name="T38" fmla="*/ 103 w 129"/>
                <a:gd name="T39" fmla="*/ 261 h 274"/>
                <a:gd name="T40" fmla="*/ 105 w 129"/>
                <a:gd name="T41" fmla="*/ 235 h 274"/>
                <a:gd name="T42" fmla="*/ 107 w 129"/>
                <a:gd name="T43" fmla="*/ 208 h 274"/>
                <a:gd name="T44" fmla="*/ 110 w 129"/>
                <a:gd name="T45" fmla="*/ 180 h 274"/>
                <a:gd name="T46" fmla="*/ 112 w 129"/>
                <a:gd name="T47" fmla="*/ 154 h 274"/>
                <a:gd name="T48" fmla="*/ 117 w 129"/>
                <a:gd name="T49" fmla="*/ 141 h 274"/>
                <a:gd name="T50" fmla="*/ 122 w 129"/>
                <a:gd name="T51" fmla="*/ 137 h 274"/>
                <a:gd name="T52" fmla="*/ 129 w 129"/>
                <a:gd name="T53" fmla="*/ 135 h 274"/>
                <a:gd name="T54" fmla="*/ 127 w 129"/>
                <a:gd name="T55" fmla="*/ 32 h 274"/>
                <a:gd name="T56" fmla="*/ 122 w 129"/>
                <a:gd name="T57" fmla="*/ 28 h 274"/>
                <a:gd name="T58" fmla="*/ 115 w 129"/>
                <a:gd name="T59" fmla="*/ 23 h 274"/>
                <a:gd name="T60" fmla="*/ 110 w 129"/>
                <a:gd name="T61" fmla="*/ 21 h 274"/>
                <a:gd name="T62" fmla="*/ 100 w 129"/>
                <a:gd name="T63" fmla="*/ 19 h 274"/>
                <a:gd name="T64" fmla="*/ 81 w 129"/>
                <a:gd name="T65" fmla="*/ 17 h 274"/>
                <a:gd name="T66" fmla="*/ 78 w 129"/>
                <a:gd name="T67" fmla="*/ 8 h 274"/>
                <a:gd name="T68" fmla="*/ 76 w 129"/>
                <a:gd name="T69" fmla="*/ 2 h 274"/>
                <a:gd name="T70" fmla="*/ 73 w 129"/>
                <a:gd name="T71" fmla="*/ 0 h 2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9" h="274">
                  <a:moveTo>
                    <a:pt x="54" y="0"/>
                  </a:moveTo>
                  <a:lnTo>
                    <a:pt x="54" y="8"/>
                  </a:lnTo>
                  <a:lnTo>
                    <a:pt x="51" y="8"/>
                  </a:lnTo>
                  <a:lnTo>
                    <a:pt x="51" y="15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3" y="130"/>
                  </a:lnTo>
                  <a:lnTo>
                    <a:pt x="3" y="133"/>
                  </a:lnTo>
                  <a:lnTo>
                    <a:pt x="8" y="133"/>
                  </a:lnTo>
                  <a:lnTo>
                    <a:pt x="10" y="137"/>
                  </a:lnTo>
                  <a:lnTo>
                    <a:pt x="15" y="137"/>
                  </a:lnTo>
                  <a:lnTo>
                    <a:pt x="17" y="141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0" y="180"/>
                  </a:lnTo>
                  <a:lnTo>
                    <a:pt x="22" y="180"/>
                  </a:lnTo>
                  <a:lnTo>
                    <a:pt x="22" y="208"/>
                  </a:lnTo>
                  <a:lnTo>
                    <a:pt x="25" y="208"/>
                  </a:lnTo>
                  <a:lnTo>
                    <a:pt x="25" y="235"/>
                  </a:lnTo>
                  <a:lnTo>
                    <a:pt x="27" y="235"/>
                  </a:lnTo>
                  <a:lnTo>
                    <a:pt x="27" y="261"/>
                  </a:lnTo>
                  <a:lnTo>
                    <a:pt x="30" y="261"/>
                  </a:lnTo>
                  <a:lnTo>
                    <a:pt x="30" y="274"/>
                  </a:lnTo>
                  <a:lnTo>
                    <a:pt x="100" y="274"/>
                  </a:lnTo>
                  <a:lnTo>
                    <a:pt x="100" y="261"/>
                  </a:lnTo>
                  <a:lnTo>
                    <a:pt x="103" y="261"/>
                  </a:lnTo>
                  <a:lnTo>
                    <a:pt x="103" y="235"/>
                  </a:lnTo>
                  <a:lnTo>
                    <a:pt x="105" y="235"/>
                  </a:lnTo>
                  <a:lnTo>
                    <a:pt x="105" y="208"/>
                  </a:lnTo>
                  <a:lnTo>
                    <a:pt x="107" y="208"/>
                  </a:lnTo>
                  <a:lnTo>
                    <a:pt x="107" y="180"/>
                  </a:lnTo>
                  <a:lnTo>
                    <a:pt x="110" y="180"/>
                  </a:lnTo>
                  <a:lnTo>
                    <a:pt x="110" y="154"/>
                  </a:lnTo>
                  <a:lnTo>
                    <a:pt x="112" y="154"/>
                  </a:lnTo>
                  <a:lnTo>
                    <a:pt x="112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22" y="137"/>
                  </a:lnTo>
                  <a:lnTo>
                    <a:pt x="127" y="135"/>
                  </a:lnTo>
                  <a:lnTo>
                    <a:pt x="129" y="135"/>
                  </a:lnTo>
                  <a:lnTo>
                    <a:pt x="129" y="32"/>
                  </a:lnTo>
                  <a:lnTo>
                    <a:pt x="127" y="32"/>
                  </a:lnTo>
                  <a:lnTo>
                    <a:pt x="127" y="28"/>
                  </a:lnTo>
                  <a:lnTo>
                    <a:pt x="122" y="28"/>
                  </a:lnTo>
                  <a:lnTo>
                    <a:pt x="120" y="23"/>
                  </a:lnTo>
                  <a:lnTo>
                    <a:pt x="115" y="23"/>
                  </a:lnTo>
                  <a:lnTo>
                    <a:pt x="115" y="21"/>
                  </a:lnTo>
                  <a:lnTo>
                    <a:pt x="110" y="21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100" y="17"/>
                  </a:lnTo>
                  <a:lnTo>
                    <a:pt x="81" y="17"/>
                  </a:lnTo>
                  <a:lnTo>
                    <a:pt x="78" y="13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1" name="Freeform 273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95 w 129"/>
                <a:gd name="T1" fmla="*/ 274 h 274"/>
                <a:gd name="T2" fmla="*/ 34 w 129"/>
                <a:gd name="T3" fmla="*/ 274 h 274"/>
                <a:gd name="T4" fmla="*/ 30 w 129"/>
                <a:gd name="T5" fmla="*/ 274 h 274"/>
                <a:gd name="T6" fmla="*/ 17 w 129"/>
                <a:gd name="T7" fmla="*/ 139 h 274"/>
                <a:gd name="T8" fmla="*/ 3 w 129"/>
                <a:gd name="T9" fmla="*/ 130 h 274"/>
                <a:gd name="T10" fmla="*/ 0 w 129"/>
                <a:gd name="T11" fmla="*/ 128 h 274"/>
                <a:gd name="T12" fmla="*/ 3 w 129"/>
                <a:gd name="T13" fmla="*/ 38 h 274"/>
                <a:gd name="T14" fmla="*/ 3 w 129"/>
                <a:gd name="T15" fmla="*/ 32 h 274"/>
                <a:gd name="T16" fmla="*/ 5 w 129"/>
                <a:gd name="T17" fmla="*/ 32 h 274"/>
                <a:gd name="T18" fmla="*/ 5 w 129"/>
                <a:gd name="T19" fmla="*/ 28 h 274"/>
                <a:gd name="T20" fmla="*/ 8 w 129"/>
                <a:gd name="T21" fmla="*/ 28 h 274"/>
                <a:gd name="T22" fmla="*/ 10 w 129"/>
                <a:gd name="T23" fmla="*/ 26 h 274"/>
                <a:gd name="T24" fmla="*/ 13 w 129"/>
                <a:gd name="T25" fmla="*/ 26 h 274"/>
                <a:gd name="T26" fmla="*/ 13 w 129"/>
                <a:gd name="T27" fmla="*/ 23 h 274"/>
                <a:gd name="T28" fmla="*/ 15 w 129"/>
                <a:gd name="T29" fmla="*/ 23 h 274"/>
                <a:gd name="T30" fmla="*/ 17 w 129"/>
                <a:gd name="T31" fmla="*/ 21 h 274"/>
                <a:gd name="T32" fmla="*/ 22 w 129"/>
                <a:gd name="T33" fmla="*/ 21 h 274"/>
                <a:gd name="T34" fmla="*/ 22 w 129"/>
                <a:gd name="T35" fmla="*/ 19 h 274"/>
                <a:gd name="T36" fmla="*/ 32 w 129"/>
                <a:gd name="T37" fmla="*/ 19 h 274"/>
                <a:gd name="T38" fmla="*/ 32 w 129"/>
                <a:gd name="T39" fmla="*/ 17 h 274"/>
                <a:gd name="T40" fmla="*/ 47 w 129"/>
                <a:gd name="T41" fmla="*/ 17 h 274"/>
                <a:gd name="T42" fmla="*/ 49 w 129"/>
                <a:gd name="T43" fmla="*/ 17 h 274"/>
                <a:gd name="T44" fmla="*/ 49 w 129"/>
                <a:gd name="T45" fmla="*/ 15 h 274"/>
                <a:gd name="T46" fmla="*/ 51 w 129"/>
                <a:gd name="T47" fmla="*/ 15 h 274"/>
                <a:gd name="T48" fmla="*/ 51 w 129"/>
                <a:gd name="T49" fmla="*/ 8 h 274"/>
                <a:gd name="T50" fmla="*/ 54 w 129"/>
                <a:gd name="T51" fmla="*/ 8 h 274"/>
                <a:gd name="T52" fmla="*/ 54 w 129"/>
                <a:gd name="T53" fmla="*/ 2 h 274"/>
                <a:gd name="T54" fmla="*/ 54 w 129"/>
                <a:gd name="T55" fmla="*/ 0 h 274"/>
                <a:gd name="T56" fmla="*/ 73 w 129"/>
                <a:gd name="T57" fmla="*/ 0 h 274"/>
                <a:gd name="T58" fmla="*/ 76 w 129"/>
                <a:gd name="T59" fmla="*/ 2 h 274"/>
                <a:gd name="T60" fmla="*/ 76 w 129"/>
                <a:gd name="T61" fmla="*/ 8 h 274"/>
                <a:gd name="T62" fmla="*/ 78 w 129"/>
                <a:gd name="T63" fmla="*/ 8 h 274"/>
                <a:gd name="T64" fmla="*/ 78 w 129"/>
                <a:gd name="T65" fmla="*/ 15 h 274"/>
                <a:gd name="T66" fmla="*/ 81 w 129"/>
                <a:gd name="T67" fmla="*/ 15 h 274"/>
                <a:gd name="T68" fmla="*/ 81 w 129"/>
                <a:gd name="T69" fmla="*/ 17 h 274"/>
                <a:gd name="T70" fmla="*/ 83 w 129"/>
                <a:gd name="T71" fmla="*/ 17 h 274"/>
                <a:gd name="T72" fmla="*/ 100 w 129"/>
                <a:gd name="T73" fmla="*/ 17 h 274"/>
                <a:gd name="T74" fmla="*/ 100 w 129"/>
                <a:gd name="T75" fmla="*/ 19 h 274"/>
                <a:gd name="T76" fmla="*/ 110 w 129"/>
                <a:gd name="T77" fmla="*/ 19 h 274"/>
                <a:gd name="T78" fmla="*/ 110 w 129"/>
                <a:gd name="T79" fmla="*/ 21 h 274"/>
                <a:gd name="T80" fmla="*/ 115 w 129"/>
                <a:gd name="T81" fmla="*/ 21 h 274"/>
                <a:gd name="T82" fmla="*/ 117 w 129"/>
                <a:gd name="T83" fmla="*/ 23 h 274"/>
                <a:gd name="T84" fmla="*/ 120 w 129"/>
                <a:gd name="T85" fmla="*/ 23 h 274"/>
                <a:gd name="T86" fmla="*/ 120 w 129"/>
                <a:gd name="T87" fmla="*/ 26 h 274"/>
                <a:gd name="T88" fmla="*/ 122 w 129"/>
                <a:gd name="T89" fmla="*/ 26 h 274"/>
                <a:gd name="T90" fmla="*/ 124 w 129"/>
                <a:gd name="T91" fmla="*/ 28 h 274"/>
                <a:gd name="T92" fmla="*/ 127 w 129"/>
                <a:gd name="T93" fmla="*/ 28 h 274"/>
                <a:gd name="T94" fmla="*/ 127 w 129"/>
                <a:gd name="T95" fmla="*/ 32 h 274"/>
                <a:gd name="T96" fmla="*/ 129 w 129"/>
                <a:gd name="T97" fmla="*/ 32 h 274"/>
                <a:gd name="T98" fmla="*/ 129 w 129"/>
                <a:gd name="T99" fmla="*/ 38 h 274"/>
                <a:gd name="T100" fmla="*/ 129 w 129"/>
                <a:gd name="T101" fmla="*/ 128 h 274"/>
                <a:gd name="T102" fmla="*/ 129 w 129"/>
                <a:gd name="T103" fmla="*/ 133 h 274"/>
                <a:gd name="T104" fmla="*/ 112 w 129"/>
                <a:gd name="T105" fmla="*/ 141 h 274"/>
                <a:gd name="T106" fmla="*/ 112 w 129"/>
                <a:gd name="T107" fmla="*/ 139 h 274"/>
                <a:gd name="T108" fmla="*/ 100 w 129"/>
                <a:gd name="T109" fmla="*/ 274 h 274"/>
                <a:gd name="T110" fmla="*/ 95 w 129"/>
                <a:gd name="T111" fmla="*/ 274 h 2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74">
                  <a:moveTo>
                    <a:pt x="95" y="274"/>
                  </a:moveTo>
                  <a:lnTo>
                    <a:pt x="34" y="274"/>
                  </a:lnTo>
                  <a:lnTo>
                    <a:pt x="30" y="274"/>
                  </a:lnTo>
                  <a:lnTo>
                    <a:pt x="17" y="139"/>
                  </a:lnTo>
                  <a:lnTo>
                    <a:pt x="3" y="130"/>
                  </a:lnTo>
                  <a:lnTo>
                    <a:pt x="0" y="128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3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4" y="28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29" y="38"/>
                  </a:lnTo>
                  <a:lnTo>
                    <a:pt x="129" y="128"/>
                  </a:lnTo>
                  <a:lnTo>
                    <a:pt x="129" y="133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00" y="274"/>
                  </a:lnTo>
                  <a:lnTo>
                    <a:pt x="95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2" name="Oval 274"/>
            <p:cNvSpPr>
              <a:spLocks noChangeArrowheads="1"/>
            </p:cNvSpPr>
            <p:nvPr/>
          </p:nvSpPr>
          <p:spPr bwMode="auto">
            <a:xfrm>
              <a:off x="1347" y="1783"/>
              <a:ext cx="27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3" name="Oval 275"/>
            <p:cNvSpPr>
              <a:spLocks noChangeArrowheads="1"/>
            </p:cNvSpPr>
            <p:nvPr/>
          </p:nvSpPr>
          <p:spPr bwMode="auto">
            <a:xfrm>
              <a:off x="1450" y="1783"/>
              <a:ext cx="26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4" name="Oval 276"/>
            <p:cNvSpPr>
              <a:spLocks noChangeArrowheads="1"/>
            </p:cNvSpPr>
            <p:nvPr/>
          </p:nvSpPr>
          <p:spPr bwMode="auto">
            <a:xfrm>
              <a:off x="1374" y="1929"/>
              <a:ext cx="39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5" name="Oval 277"/>
            <p:cNvSpPr>
              <a:spLocks noChangeArrowheads="1"/>
            </p:cNvSpPr>
            <p:nvPr/>
          </p:nvSpPr>
          <p:spPr bwMode="auto">
            <a:xfrm>
              <a:off x="1413" y="1929"/>
              <a:ext cx="37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6" name="Line 278"/>
            <p:cNvSpPr>
              <a:spLocks noChangeShapeType="1"/>
            </p:cNvSpPr>
            <p:nvPr/>
          </p:nvSpPr>
          <p:spPr bwMode="auto">
            <a:xfrm>
              <a:off x="1413" y="1811"/>
              <a:ext cx="1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7" name="Line 279"/>
            <p:cNvSpPr>
              <a:spLocks noChangeShapeType="1"/>
            </p:cNvSpPr>
            <p:nvPr/>
          </p:nvSpPr>
          <p:spPr bwMode="auto">
            <a:xfrm>
              <a:off x="137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8" name="Line 280"/>
            <p:cNvSpPr>
              <a:spLocks noChangeShapeType="1"/>
            </p:cNvSpPr>
            <p:nvPr/>
          </p:nvSpPr>
          <p:spPr bwMode="auto">
            <a:xfrm>
              <a:off x="144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9" name="Oval 281"/>
            <p:cNvSpPr>
              <a:spLocks noChangeArrowheads="1"/>
            </p:cNvSpPr>
            <p:nvPr/>
          </p:nvSpPr>
          <p:spPr bwMode="auto">
            <a:xfrm>
              <a:off x="1381" y="1599"/>
              <a:ext cx="64" cy="6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60" name="Group 271"/>
          <p:cNvGrpSpPr>
            <a:grpSpLocks/>
          </p:cNvGrpSpPr>
          <p:nvPr/>
        </p:nvGrpSpPr>
        <p:grpSpPr bwMode="auto">
          <a:xfrm>
            <a:off x="6588224" y="2733383"/>
            <a:ext cx="204787" cy="539750"/>
            <a:chOff x="1347" y="1599"/>
            <a:chExt cx="129" cy="340"/>
          </a:xfrm>
        </p:grpSpPr>
        <p:sp>
          <p:nvSpPr>
            <p:cNvPr id="61" name="Freeform 272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54 w 129"/>
                <a:gd name="T1" fmla="*/ 8 h 274"/>
                <a:gd name="T2" fmla="*/ 51 w 129"/>
                <a:gd name="T3" fmla="*/ 15 h 274"/>
                <a:gd name="T4" fmla="*/ 32 w 129"/>
                <a:gd name="T5" fmla="*/ 17 h 274"/>
                <a:gd name="T6" fmla="*/ 22 w 129"/>
                <a:gd name="T7" fmla="*/ 19 h 274"/>
                <a:gd name="T8" fmla="*/ 17 w 129"/>
                <a:gd name="T9" fmla="*/ 21 h 274"/>
                <a:gd name="T10" fmla="*/ 13 w 129"/>
                <a:gd name="T11" fmla="*/ 23 h 274"/>
                <a:gd name="T12" fmla="*/ 8 w 129"/>
                <a:gd name="T13" fmla="*/ 28 h 274"/>
                <a:gd name="T14" fmla="*/ 5 w 129"/>
                <a:gd name="T15" fmla="*/ 32 h 274"/>
                <a:gd name="T16" fmla="*/ 3 w 129"/>
                <a:gd name="T17" fmla="*/ 86 h 274"/>
                <a:gd name="T18" fmla="*/ 0 w 129"/>
                <a:gd name="T19" fmla="*/ 130 h 274"/>
                <a:gd name="T20" fmla="*/ 3 w 129"/>
                <a:gd name="T21" fmla="*/ 133 h 274"/>
                <a:gd name="T22" fmla="*/ 10 w 129"/>
                <a:gd name="T23" fmla="*/ 137 h 274"/>
                <a:gd name="T24" fmla="*/ 17 w 129"/>
                <a:gd name="T25" fmla="*/ 141 h 274"/>
                <a:gd name="T26" fmla="*/ 20 w 129"/>
                <a:gd name="T27" fmla="*/ 154 h 274"/>
                <a:gd name="T28" fmla="*/ 22 w 129"/>
                <a:gd name="T29" fmla="*/ 180 h 274"/>
                <a:gd name="T30" fmla="*/ 25 w 129"/>
                <a:gd name="T31" fmla="*/ 208 h 274"/>
                <a:gd name="T32" fmla="*/ 27 w 129"/>
                <a:gd name="T33" fmla="*/ 235 h 274"/>
                <a:gd name="T34" fmla="*/ 30 w 129"/>
                <a:gd name="T35" fmla="*/ 261 h 274"/>
                <a:gd name="T36" fmla="*/ 100 w 129"/>
                <a:gd name="T37" fmla="*/ 274 h 274"/>
                <a:gd name="T38" fmla="*/ 103 w 129"/>
                <a:gd name="T39" fmla="*/ 261 h 274"/>
                <a:gd name="T40" fmla="*/ 105 w 129"/>
                <a:gd name="T41" fmla="*/ 235 h 274"/>
                <a:gd name="T42" fmla="*/ 107 w 129"/>
                <a:gd name="T43" fmla="*/ 208 h 274"/>
                <a:gd name="T44" fmla="*/ 110 w 129"/>
                <a:gd name="T45" fmla="*/ 180 h 274"/>
                <a:gd name="T46" fmla="*/ 112 w 129"/>
                <a:gd name="T47" fmla="*/ 154 h 274"/>
                <a:gd name="T48" fmla="*/ 117 w 129"/>
                <a:gd name="T49" fmla="*/ 141 h 274"/>
                <a:gd name="T50" fmla="*/ 122 w 129"/>
                <a:gd name="T51" fmla="*/ 137 h 274"/>
                <a:gd name="T52" fmla="*/ 129 w 129"/>
                <a:gd name="T53" fmla="*/ 135 h 274"/>
                <a:gd name="T54" fmla="*/ 127 w 129"/>
                <a:gd name="T55" fmla="*/ 32 h 274"/>
                <a:gd name="T56" fmla="*/ 122 w 129"/>
                <a:gd name="T57" fmla="*/ 28 h 274"/>
                <a:gd name="T58" fmla="*/ 115 w 129"/>
                <a:gd name="T59" fmla="*/ 23 h 274"/>
                <a:gd name="T60" fmla="*/ 110 w 129"/>
                <a:gd name="T61" fmla="*/ 21 h 274"/>
                <a:gd name="T62" fmla="*/ 100 w 129"/>
                <a:gd name="T63" fmla="*/ 19 h 274"/>
                <a:gd name="T64" fmla="*/ 81 w 129"/>
                <a:gd name="T65" fmla="*/ 17 h 274"/>
                <a:gd name="T66" fmla="*/ 78 w 129"/>
                <a:gd name="T67" fmla="*/ 8 h 274"/>
                <a:gd name="T68" fmla="*/ 76 w 129"/>
                <a:gd name="T69" fmla="*/ 2 h 274"/>
                <a:gd name="T70" fmla="*/ 73 w 129"/>
                <a:gd name="T71" fmla="*/ 0 h 2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9" h="274">
                  <a:moveTo>
                    <a:pt x="54" y="0"/>
                  </a:moveTo>
                  <a:lnTo>
                    <a:pt x="54" y="8"/>
                  </a:lnTo>
                  <a:lnTo>
                    <a:pt x="51" y="8"/>
                  </a:lnTo>
                  <a:lnTo>
                    <a:pt x="51" y="15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3" y="130"/>
                  </a:lnTo>
                  <a:lnTo>
                    <a:pt x="3" y="133"/>
                  </a:lnTo>
                  <a:lnTo>
                    <a:pt x="8" y="133"/>
                  </a:lnTo>
                  <a:lnTo>
                    <a:pt x="10" y="137"/>
                  </a:lnTo>
                  <a:lnTo>
                    <a:pt x="15" y="137"/>
                  </a:lnTo>
                  <a:lnTo>
                    <a:pt x="17" y="141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0" y="180"/>
                  </a:lnTo>
                  <a:lnTo>
                    <a:pt x="22" y="180"/>
                  </a:lnTo>
                  <a:lnTo>
                    <a:pt x="22" y="208"/>
                  </a:lnTo>
                  <a:lnTo>
                    <a:pt x="25" y="208"/>
                  </a:lnTo>
                  <a:lnTo>
                    <a:pt x="25" y="235"/>
                  </a:lnTo>
                  <a:lnTo>
                    <a:pt x="27" y="235"/>
                  </a:lnTo>
                  <a:lnTo>
                    <a:pt x="27" y="261"/>
                  </a:lnTo>
                  <a:lnTo>
                    <a:pt x="30" y="261"/>
                  </a:lnTo>
                  <a:lnTo>
                    <a:pt x="30" y="274"/>
                  </a:lnTo>
                  <a:lnTo>
                    <a:pt x="100" y="274"/>
                  </a:lnTo>
                  <a:lnTo>
                    <a:pt x="100" y="261"/>
                  </a:lnTo>
                  <a:lnTo>
                    <a:pt x="103" y="261"/>
                  </a:lnTo>
                  <a:lnTo>
                    <a:pt x="103" y="235"/>
                  </a:lnTo>
                  <a:lnTo>
                    <a:pt x="105" y="235"/>
                  </a:lnTo>
                  <a:lnTo>
                    <a:pt x="105" y="208"/>
                  </a:lnTo>
                  <a:lnTo>
                    <a:pt x="107" y="208"/>
                  </a:lnTo>
                  <a:lnTo>
                    <a:pt x="107" y="180"/>
                  </a:lnTo>
                  <a:lnTo>
                    <a:pt x="110" y="180"/>
                  </a:lnTo>
                  <a:lnTo>
                    <a:pt x="110" y="154"/>
                  </a:lnTo>
                  <a:lnTo>
                    <a:pt x="112" y="154"/>
                  </a:lnTo>
                  <a:lnTo>
                    <a:pt x="112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22" y="137"/>
                  </a:lnTo>
                  <a:lnTo>
                    <a:pt x="127" y="135"/>
                  </a:lnTo>
                  <a:lnTo>
                    <a:pt x="129" y="135"/>
                  </a:lnTo>
                  <a:lnTo>
                    <a:pt x="129" y="32"/>
                  </a:lnTo>
                  <a:lnTo>
                    <a:pt x="127" y="32"/>
                  </a:lnTo>
                  <a:lnTo>
                    <a:pt x="127" y="28"/>
                  </a:lnTo>
                  <a:lnTo>
                    <a:pt x="122" y="28"/>
                  </a:lnTo>
                  <a:lnTo>
                    <a:pt x="120" y="23"/>
                  </a:lnTo>
                  <a:lnTo>
                    <a:pt x="115" y="23"/>
                  </a:lnTo>
                  <a:lnTo>
                    <a:pt x="115" y="21"/>
                  </a:lnTo>
                  <a:lnTo>
                    <a:pt x="110" y="21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100" y="17"/>
                  </a:lnTo>
                  <a:lnTo>
                    <a:pt x="81" y="17"/>
                  </a:lnTo>
                  <a:lnTo>
                    <a:pt x="78" y="13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2" name="Freeform 273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95 w 129"/>
                <a:gd name="T1" fmla="*/ 274 h 274"/>
                <a:gd name="T2" fmla="*/ 34 w 129"/>
                <a:gd name="T3" fmla="*/ 274 h 274"/>
                <a:gd name="T4" fmla="*/ 30 w 129"/>
                <a:gd name="T5" fmla="*/ 274 h 274"/>
                <a:gd name="T6" fmla="*/ 17 w 129"/>
                <a:gd name="T7" fmla="*/ 139 h 274"/>
                <a:gd name="T8" fmla="*/ 3 w 129"/>
                <a:gd name="T9" fmla="*/ 130 h 274"/>
                <a:gd name="T10" fmla="*/ 0 w 129"/>
                <a:gd name="T11" fmla="*/ 128 h 274"/>
                <a:gd name="T12" fmla="*/ 3 w 129"/>
                <a:gd name="T13" fmla="*/ 38 h 274"/>
                <a:gd name="T14" fmla="*/ 3 w 129"/>
                <a:gd name="T15" fmla="*/ 32 h 274"/>
                <a:gd name="T16" fmla="*/ 5 w 129"/>
                <a:gd name="T17" fmla="*/ 32 h 274"/>
                <a:gd name="T18" fmla="*/ 5 w 129"/>
                <a:gd name="T19" fmla="*/ 28 h 274"/>
                <a:gd name="T20" fmla="*/ 8 w 129"/>
                <a:gd name="T21" fmla="*/ 28 h 274"/>
                <a:gd name="T22" fmla="*/ 10 w 129"/>
                <a:gd name="T23" fmla="*/ 26 h 274"/>
                <a:gd name="T24" fmla="*/ 13 w 129"/>
                <a:gd name="T25" fmla="*/ 26 h 274"/>
                <a:gd name="T26" fmla="*/ 13 w 129"/>
                <a:gd name="T27" fmla="*/ 23 h 274"/>
                <a:gd name="T28" fmla="*/ 15 w 129"/>
                <a:gd name="T29" fmla="*/ 23 h 274"/>
                <a:gd name="T30" fmla="*/ 17 w 129"/>
                <a:gd name="T31" fmla="*/ 21 h 274"/>
                <a:gd name="T32" fmla="*/ 22 w 129"/>
                <a:gd name="T33" fmla="*/ 21 h 274"/>
                <a:gd name="T34" fmla="*/ 22 w 129"/>
                <a:gd name="T35" fmla="*/ 19 h 274"/>
                <a:gd name="T36" fmla="*/ 32 w 129"/>
                <a:gd name="T37" fmla="*/ 19 h 274"/>
                <a:gd name="T38" fmla="*/ 32 w 129"/>
                <a:gd name="T39" fmla="*/ 17 h 274"/>
                <a:gd name="T40" fmla="*/ 47 w 129"/>
                <a:gd name="T41" fmla="*/ 17 h 274"/>
                <a:gd name="T42" fmla="*/ 49 w 129"/>
                <a:gd name="T43" fmla="*/ 17 h 274"/>
                <a:gd name="T44" fmla="*/ 49 w 129"/>
                <a:gd name="T45" fmla="*/ 15 h 274"/>
                <a:gd name="T46" fmla="*/ 51 w 129"/>
                <a:gd name="T47" fmla="*/ 15 h 274"/>
                <a:gd name="T48" fmla="*/ 51 w 129"/>
                <a:gd name="T49" fmla="*/ 8 h 274"/>
                <a:gd name="T50" fmla="*/ 54 w 129"/>
                <a:gd name="T51" fmla="*/ 8 h 274"/>
                <a:gd name="T52" fmla="*/ 54 w 129"/>
                <a:gd name="T53" fmla="*/ 2 h 274"/>
                <a:gd name="T54" fmla="*/ 54 w 129"/>
                <a:gd name="T55" fmla="*/ 0 h 274"/>
                <a:gd name="T56" fmla="*/ 73 w 129"/>
                <a:gd name="T57" fmla="*/ 0 h 274"/>
                <a:gd name="T58" fmla="*/ 76 w 129"/>
                <a:gd name="T59" fmla="*/ 2 h 274"/>
                <a:gd name="T60" fmla="*/ 76 w 129"/>
                <a:gd name="T61" fmla="*/ 8 h 274"/>
                <a:gd name="T62" fmla="*/ 78 w 129"/>
                <a:gd name="T63" fmla="*/ 8 h 274"/>
                <a:gd name="T64" fmla="*/ 78 w 129"/>
                <a:gd name="T65" fmla="*/ 15 h 274"/>
                <a:gd name="T66" fmla="*/ 81 w 129"/>
                <a:gd name="T67" fmla="*/ 15 h 274"/>
                <a:gd name="T68" fmla="*/ 81 w 129"/>
                <a:gd name="T69" fmla="*/ 17 h 274"/>
                <a:gd name="T70" fmla="*/ 83 w 129"/>
                <a:gd name="T71" fmla="*/ 17 h 274"/>
                <a:gd name="T72" fmla="*/ 100 w 129"/>
                <a:gd name="T73" fmla="*/ 17 h 274"/>
                <a:gd name="T74" fmla="*/ 100 w 129"/>
                <a:gd name="T75" fmla="*/ 19 h 274"/>
                <a:gd name="T76" fmla="*/ 110 w 129"/>
                <a:gd name="T77" fmla="*/ 19 h 274"/>
                <a:gd name="T78" fmla="*/ 110 w 129"/>
                <a:gd name="T79" fmla="*/ 21 h 274"/>
                <a:gd name="T80" fmla="*/ 115 w 129"/>
                <a:gd name="T81" fmla="*/ 21 h 274"/>
                <a:gd name="T82" fmla="*/ 117 w 129"/>
                <a:gd name="T83" fmla="*/ 23 h 274"/>
                <a:gd name="T84" fmla="*/ 120 w 129"/>
                <a:gd name="T85" fmla="*/ 23 h 274"/>
                <a:gd name="T86" fmla="*/ 120 w 129"/>
                <a:gd name="T87" fmla="*/ 26 h 274"/>
                <a:gd name="T88" fmla="*/ 122 w 129"/>
                <a:gd name="T89" fmla="*/ 26 h 274"/>
                <a:gd name="T90" fmla="*/ 124 w 129"/>
                <a:gd name="T91" fmla="*/ 28 h 274"/>
                <a:gd name="T92" fmla="*/ 127 w 129"/>
                <a:gd name="T93" fmla="*/ 28 h 274"/>
                <a:gd name="T94" fmla="*/ 127 w 129"/>
                <a:gd name="T95" fmla="*/ 32 h 274"/>
                <a:gd name="T96" fmla="*/ 129 w 129"/>
                <a:gd name="T97" fmla="*/ 32 h 274"/>
                <a:gd name="T98" fmla="*/ 129 w 129"/>
                <a:gd name="T99" fmla="*/ 38 h 274"/>
                <a:gd name="T100" fmla="*/ 129 w 129"/>
                <a:gd name="T101" fmla="*/ 128 h 274"/>
                <a:gd name="T102" fmla="*/ 129 w 129"/>
                <a:gd name="T103" fmla="*/ 133 h 274"/>
                <a:gd name="T104" fmla="*/ 112 w 129"/>
                <a:gd name="T105" fmla="*/ 141 h 274"/>
                <a:gd name="T106" fmla="*/ 112 w 129"/>
                <a:gd name="T107" fmla="*/ 139 h 274"/>
                <a:gd name="T108" fmla="*/ 100 w 129"/>
                <a:gd name="T109" fmla="*/ 274 h 274"/>
                <a:gd name="T110" fmla="*/ 95 w 129"/>
                <a:gd name="T111" fmla="*/ 274 h 2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74">
                  <a:moveTo>
                    <a:pt x="95" y="274"/>
                  </a:moveTo>
                  <a:lnTo>
                    <a:pt x="34" y="274"/>
                  </a:lnTo>
                  <a:lnTo>
                    <a:pt x="30" y="274"/>
                  </a:lnTo>
                  <a:lnTo>
                    <a:pt x="17" y="139"/>
                  </a:lnTo>
                  <a:lnTo>
                    <a:pt x="3" y="130"/>
                  </a:lnTo>
                  <a:lnTo>
                    <a:pt x="0" y="128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3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4" y="28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29" y="38"/>
                  </a:lnTo>
                  <a:lnTo>
                    <a:pt x="129" y="128"/>
                  </a:lnTo>
                  <a:lnTo>
                    <a:pt x="129" y="133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00" y="274"/>
                  </a:lnTo>
                  <a:lnTo>
                    <a:pt x="95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3" name="Oval 274"/>
            <p:cNvSpPr>
              <a:spLocks noChangeArrowheads="1"/>
            </p:cNvSpPr>
            <p:nvPr/>
          </p:nvSpPr>
          <p:spPr bwMode="auto">
            <a:xfrm>
              <a:off x="1347" y="1783"/>
              <a:ext cx="27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4" name="Oval 275"/>
            <p:cNvSpPr>
              <a:spLocks noChangeArrowheads="1"/>
            </p:cNvSpPr>
            <p:nvPr/>
          </p:nvSpPr>
          <p:spPr bwMode="auto">
            <a:xfrm>
              <a:off x="1450" y="1783"/>
              <a:ext cx="26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5" name="Oval 276"/>
            <p:cNvSpPr>
              <a:spLocks noChangeArrowheads="1"/>
            </p:cNvSpPr>
            <p:nvPr/>
          </p:nvSpPr>
          <p:spPr bwMode="auto">
            <a:xfrm>
              <a:off x="1374" y="1929"/>
              <a:ext cx="39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6" name="Oval 277"/>
            <p:cNvSpPr>
              <a:spLocks noChangeArrowheads="1"/>
            </p:cNvSpPr>
            <p:nvPr/>
          </p:nvSpPr>
          <p:spPr bwMode="auto">
            <a:xfrm>
              <a:off x="1413" y="1929"/>
              <a:ext cx="37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7" name="Line 278"/>
            <p:cNvSpPr>
              <a:spLocks noChangeShapeType="1"/>
            </p:cNvSpPr>
            <p:nvPr/>
          </p:nvSpPr>
          <p:spPr bwMode="auto">
            <a:xfrm>
              <a:off x="1413" y="1811"/>
              <a:ext cx="1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8" name="Line 279"/>
            <p:cNvSpPr>
              <a:spLocks noChangeShapeType="1"/>
            </p:cNvSpPr>
            <p:nvPr/>
          </p:nvSpPr>
          <p:spPr bwMode="auto">
            <a:xfrm>
              <a:off x="137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9" name="Line 280"/>
            <p:cNvSpPr>
              <a:spLocks noChangeShapeType="1"/>
            </p:cNvSpPr>
            <p:nvPr/>
          </p:nvSpPr>
          <p:spPr bwMode="auto">
            <a:xfrm>
              <a:off x="144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0" name="Oval 281"/>
            <p:cNvSpPr>
              <a:spLocks noChangeArrowheads="1"/>
            </p:cNvSpPr>
            <p:nvPr/>
          </p:nvSpPr>
          <p:spPr bwMode="auto">
            <a:xfrm>
              <a:off x="1381" y="1599"/>
              <a:ext cx="64" cy="6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71" name="Group 271"/>
          <p:cNvGrpSpPr>
            <a:grpSpLocks/>
          </p:cNvGrpSpPr>
          <p:nvPr/>
        </p:nvGrpSpPr>
        <p:grpSpPr bwMode="auto">
          <a:xfrm>
            <a:off x="6591398" y="1647774"/>
            <a:ext cx="204787" cy="539750"/>
            <a:chOff x="1347" y="1599"/>
            <a:chExt cx="129" cy="340"/>
          </a:xfrm>
        </p:grpSpPr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54 w 129"/>
                <a:gd name="T1" fmla="*/ 8 h 274"/>
                <a:gd name="T2" fmla="*/ 51 w 129"/>
                <a:gd name="T3" fmla="*/ 15 h 274"/>
                <a:gd name="T4" fmla="*/ 32 w 129"/>
                <a:gd name="T5" fmla="*/ 17 h 274"/>
                <a:gd name="T6" fmla="*/ 22 w 129"/>
                <a:gd name="T7" fmla="*/ 19 h 274"/>
                <a:gd name="T8" fmla="*/ 17 w 129"/>
                <a:gd name="T9" fmla="*/ 21 h 274"/>
                <a:gd name="T10" fmla="*/ 13 w 129"/>
                <a:gd name="T11" fmla="*/ 23 h 274"/>
                <a:gd name="T12" fmla="*/ 8 w 129"/>
                <a:gd name="T13" fmla="*/ 28 h 274"/>
                <a:gd name="T14" fmla="*/ 5 w 129"/>
                <a:gd name="T15" fmla="*/ 32 h 274"/>
                <a:gd name="T16" fmla="*/ 3 w 129"/>
                <a:gd name="T17" fmla="*/ 86 h 274"/>
                <a:gd name="T18" fmla="*/ 0 w 129"/>
                <a:gd name="T19" fmla="*/ 130 h 274"/>
                <a:gd name="T20" fmla="*/ 3 w 129"/>
                <a:gd name="T21" fmla="*/ 133 h 274"/>
                <a:gd name="T22" fmla="*/ 10 w 129"/>
                <a:gd name="T23" fmla="*/ 137 h 274"/>
                <a:gd name="T24" fmla="*/ 17 w 129"/>
                <a:gd name="T25" fmla="*/ 141 h 274"/>
                <a:gd name="T26" fmla="*/ 20 w 129"/>
                <a:gd name="T27" fmla="*/ 154 h 274"/>
                <a:gd name="T28" fmla="*/ 22 w 129"/>
                <a:gd name="T29" fmla="*/ 180 h 274"/>
                <a:gd name="T30" fmla="*/ 25 w 129"/>
                <a:gd name="T31" fmla="*/ 208 h 274"/>
                <a:gd name="T32" fmla="*/ 27 w 129"/>
                <a:gd name="T33" fmla="*/ 235 h 274"/>
                <a:gd name="T34" fmla="*/ 30 w 129"/>
                <a:gd name="T35" fmla="*/ 261 h 274"/>
                <a:gd name="T36" fmla="*/ 100 w 129"/>
                <a:gd name="T37" fmla="*/ 274 h 274"/>
                <a:gd name="T38" fmla="*/ 103 w 129"/>
                <a:gd name="T39" fmla="*/ 261 h 274"/>
                <a:gd name="T40" fmla="*/ 105 w 129"/>
                <a:gd name="T41" fmla="*/ 235 h 274"/>
                <a:gd name="T42" fmla="*/ 107 w 129"/>
                <a:gd name="T43" fmla="*/ 208 h 274"/>
                <a:gd name="T44" fmla="*/ 110 w 129"/>
                <a:gd name="T45" fmla="*/ 180 h 274"/>
                <a:gd name="T46" fmla="*/ 112 w 129"/>
                <a:gd name="T47" fmla="*/ 154 h 274"/>
                <a:gd name="T48" fmla="*/ 117 w 129"/>
                <a:gd name="T49" fmla="*/ 141 h 274"/>
                <a:gd name="T50" fmla="*/ 122 w 129"/>
                <a:gd name="T51" fmla="*/ 137 h 274"/>
                <a:gd name="T52" fmla="*/ 129 w 129"/>
                <a:gd name="T53" fmla="*/ 135 h 274"/>
                <a:gd name="T54" fmla="*/ 127 w 129"/>
                <a:gd name="T55" fmla="*/ 32 h 274"/>
                <a:gd name="T56" fmla="*/ 122 w 129"/>
                <a:gd name="T57" fmla="*/ 28 h 274"/>
                <a:gd name="T58" fmla="*/ 115 w 129"/>
                <a:gd name="T59" fmla="*/ 23 h 274"/>
                <a:gd name="T60" fmla="*/ 110 w 129"/>
                <a:gd name="T61" fmla="*/ 21 h 274"/>
                <a:gd name="T62" fmla="*/ 100 w 129"/>
                <a:gd name="T63" fmla="*/ 19 h 274"/>
                <a:gd name="T64" fmla="*/ 81 w 129"/>
                <a:gd name="T65" fmla="*/ 17 h 274"/>
                <a:gd name="T66" fmla="*/ 78 w 129"/>
                <a:gd name="T67" fmla="*/ 8 h 274"/>
                <a:gd name="T68" fmla="*/ 76 w 129"/>
                <a:gd name="T69" fmla="*/ 2 h 274"/>
                <a:gd name="T70" fmla="*/ 73 w 129"/>
                <a:gd name="T71" fmla="*/ 0 h 2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9" h="274">
                  <a:moveTo>
                    <a:pt x="54" y="0"/>
                  </a:moveTo>
                  <a:lnTo>
                    <a:pt x="54" y="8"/>
                  </a:lnTo>
                  <a:lnTo>
                    <a:pt x="51" y="8"/>
                  </a:lnTo>
                  <a:lnTo>
                    <a:pt x="51" y="15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3" y="130"/>
                  </a:lnTo>
                  <a:lnTo>
                    <a:pt x="3" y="133"/>
                  </a:lnTo>
                  <a:lnTo>
                    <a:pt x="8" y="133"/>
                  </a:lnTo>
                  <a:lnTo>
                    <a:pt x="10" y="137"/>
                  </a:lnTo>
                  <a:lnTo>
                    <a:pt x="15" y="137"/>
                  </a:lnTo>
                  <a:lnTo>
                    <a:pt x="17" y="141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0" y="180"/>
                  </a:lnTo>
                  <a:lnTo>
                    <a:pt x="22" y="180"/>
                  </a:lnTo>
                  <a:lnTo>
                    <a:pt x="22" y="208"/>
                  </a:lnTo>
                  <a:lnTo>
                    <a:pt x="25" y="208"/>
                  </a:lnTo>
                  <a:lnTo>
                    <a:pt x="25" y="235"/>
                  </a:lnTo>
                  <a:lnTo>
                    <a:pt x="27" y="235"/>
                  </a:lnTo>
                  <a:lnTo>
                    <a:pt x="27" y="261"/>
                  </a:lnTo>
                  <a:lnTo>
                    <a:pt x="30" y="261"/>
                  </a:lnTo>
                  <a:lnTo>
                    <a:pt x="30" y="274"/>
                  </a:lnTo>
                  <a:lnTo>
                    <a:pt x="100" y="274"/>
                  </a:lnTo>
                  <a:lnTo>
                    <a:pt x="100" y="261"/>
                  </a:lnTo>
                  <a:lnTo>
                    <a:pt x="103" y="261"/>
                  </a:lnTo>
                  <a:lnTo>
                    <a:pt x="103" y="235"/>
                  </a:lnTo>
                  <a:lnTo>
                    <a:pt x="105" y="235"/>
                  </a:lnTo>
                  <a:lnTo>
                    <a:pt x="105" y="208"/>
                  </a:lnTo>
                  <a:lnTo>
                    <a:pt x="107" y="208"/>
                  </a:lnTo>
                  <a:lnTo>
                    <a:pt x="107" y="180"/>
                  </a:lnTo>
                  <a:lnTo>
                    <a:pt x="110" y="180"/>
                  </a:lnTo>
                  <a:lnTo>
                    <a:pt x="110" y="154"/>
                  </a:lnTo>
                  <a:lnTo>
                    <a:pt x="112" y="154"/>
                  </a:lnTo>
                  <a:lnTo>
                    <a:pt x="112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22" y="137"/>
                  </a:lnTo>
                  <a:lnTo>
                    <a:pt x="127" y="135"/>
                  </a:lnTo>
                  <a:lnTo>
                    <a:pt x="129" y="135"/>
                  </a:lnTo>
                  <a:lnTo>
                    <a:pt x="129" y="32"/>
                  </a:lnTo>
                  <a:lnTo>
                    <a:pt x="127" y="32"/>
                  </a:lnTo>
                  <a:lnTo>
                    <a:pt x="127" y="28"/>
                  </a:lnTo>
                  <a:lnTo>
                    <a:pt x="122" y="28"/>
                  </a:lnTo>
                  <a:lnTo>
                    <a:pt x="120" y="23"/>
                  </a:lnTo>
                  <a:lnTo>
                    <a:pt x="115" y="23"/>
                  </a:lnTo>
                  <a:lnTo>
                    <a:pt x="115" y="21"/>
                  </a:lnTo>
                  <a:lnTo>
                    <a:pt x="110" y="21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100" y="17"/>
                  </a:lnTo>
                  <a:lnTo>
                    <a:pt x="81" y="17"/>
                  </a:lnTo>
                  <a:lnTo>
                    <a:pt x="78" y="13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1347" y="1657"/>
              <a:ext cx="129" cy="274"/>
            </a:xfrm>
            <a:custGeom>
              <a:avLst/>
              <a:gdLst>
                <a:gd name="T0" fmla="*/ 95 w 129"/>
                <a:gd name="T1" fmla="*/ 274 h 274"/>
                <a:gd name="T2" fmla="*/ 34 w 129"/>
                <a:gd name="T3" fmla="*/ 274 h 274"/>
                <a:gd name="T4" fmla="*/ 30 w 129"/>
                <a:gd name="T5" fmla="*/ 274 h 274"/>
                <a:gd name="T6" fmla="*/ 17 w 129"/>
                <a:gd name="T7" fmla="*/ 139 h 274"/>
                <a:gd name="T8" fmla="*/ 3 w 129"/>
                <a:gd name="T9" fmla="*/ 130 h 274"/>
                <a:gd name="T10" fmla="*/ 0 w 129"/>
                <a:gd name="T11" fmla="*/ 128 h 274"/>
                <a:gd name="T12" fmla="*/ 3 w 129"/>
                <a:gd name="T13" fmla="*/ 38 h 274"/>
                <a:gd name="T14" fmla="*/ 3 w 129"/>
                <a:gd name="T15" fmla="*/ 32 h 274"/>
                <a:gd name="T16" fmla="*/ 5 w 129"/>
                <a:gd name="T17" fmla="*/ 32 h 274"/>
                <a:gd name="T18" fmla="*/ 5 w 129"/>
                <a:gd name="T19" fmla="*/ 28 h 274"/>
                <a:gd name="T20" fmla="*/ 8 w 129"/>
                <a:gd name="T21" fmla="*/ 28 h 274"/>
                <a:gd name="T22" fmla="*/ 10 w 129"/>
                <a:gd name="T23" fmla="*/ 26 h 274"/>
                <a:gd name="T24" fmla="*/ 13 w 129"/>
                <a:gd name="T25" fmla="*/ 26 h 274"/>
                <a:gd name="T26" fmla="*/ 13 w 129"/>
                <a:gd name="T27" fmla="*/ 23 h 274"/>
                <a:gd name="T28" fmla="*/ 15 w 129"/>
                <a:gd name="T29" fmla="*/ 23 h 274"/>
                <a:gd name="T30" fmla="*/ 17 w 129"/>
                <a:gd name="T31" fmla="*/ 21 h 274"/>
                <a:gd name="T32" fmla="*/ 22 w 129"/>
                <a:gd name="T33" fmla="*/ 21 h 274"/>
                <a:gd name="T34" fmla="*/ 22 w 129"/>
                <a:gd name="T35" fmla="*/ 19 h 274"/>
                <a:gd name="T36" fmla="*/ 32 w 129"/>
                <a:gd name="T37" fmla="*/ 19 h 274"/>
                <a:gd name="T38" fmla="*/ 32 w 129"/>
                <a:gd name="T39" fmla="*/ 17 h 274"/>
                <a:gd name="T40" fmla="*/ 47 w 129"/>
                <a:gd name="T41" fmla="*/ 17 h 274"/>
                <a:gd name="T42" fmla="*/ 49 w 129"/>
                <a:gd name="T43" fmla="*/ 17 h 274"/>
                <a:gd name="T44" fmla="*/ 49 w 129"/>
                <a:gd name="T45" fmla="*/ 15 h 274"/>
                <a:gd name="T46" fmla="*/ 51 w 129"/>
                <a:gd name="T47" fmla="*/ 15 h 274"/>
                <a:gd name="T48" fmla="*/ 51 w 129"/>
                <a:gd name="T49" fmla="*/ 8 h 274"/>
                <a:gd name="T50" fmla="*/ 54 w 129"/>
                <a:gd name="T51" fmla="*/ 8 h 274"/>
                <a:gd name="T52" fmla="*/ 54 w 129"/>
                <a:gd name="T53" fmla="*/ 2 h 274"/>
                <a:gd name="T54" fmla="*/ 54 w 129"/>
                <a:gd name="T55" fmla="*/ 0 h 274"/>
                <a:gd name="T56" fmla="*/ 73 w 129"/>
                <a:gd name="T57" fmla="*/ 0 h 274"/>
                <a:gd name="T58" fmla="*/ 76 w 129"/>
                <a:gd name="T59" fmla="*/ 2 h 274"/>
                <a:gd name="T60" fmla="*/ 76 w 129"/>
                <a:gd name="T61" fmla="*/ 8 h 274"/>
                <a:gd name="T62" fmla="*/ 78 w 129"/>
                <a:gd name="T63" fmla="*/ 8 h 274"/>
                <a:gd name="T64" fmla="*/ 78 w 129"/>
                <a:gd name="T65" fmla="*/ 15 h 274"/>
                <a:gd name="T66" fmla="*/ 81 w 129"/>
                <a:gd name="T67" fmla="*/ 15 h 274"/>
                <a:gd name="T68" fmla="*/ 81 w 129"/>
                <a:gd name="T69" fmla="*/ 17 h 274"/>
                <a:gd name="T70" fmla="*/ 83 w 129"/>
                <a:gd name="T71" fmla="*/ 17 h 274"/>
                <a:gd name="T72" fmla="*/ 100 w 129"/>
                <a:gd name="T73" fmla="*/ 17 h 274"/>
                <a:gd name="T74" fmla="*/ 100 w 129"/>
                <a:gd name="T75" fmla="*/ 19 h 274"/>
                <a:gd name="T76" fmla="*/ 110 w 129"/>
                <a:gd name="T77" fmla="*/ 19 h 274"/>
                <a:gd name="T78" fmla="*/ 110 w 129"/>
                <a:gd name="T79" fmla="*/ 21 h 274"/>
                <a:gd name="T80" fmla="*/ 115 w 129"/>
                <a:gd name="T81" fmla="*/ 21 h 274"/>
                <a:gd name="T82" fmla="*/ 117 w 129"/>
                <a:gd name="T83" fmla="*/ 23 h 274"/>
                <a:gd name="T84" fmla="*/ 120 w 129"/>
                <a:gd name="T85" fmla="*/ 23 h 274"/>
                <a:gd name="T86" fmla="*/ 120 w 129"/>
                <a:gd name="T87" fmla="*/ 26 h 274"/>
                <a:gd name="T88" fmla="*/ 122 w 129"/>
                <a:gd name="T89" fmla="*/ 26 h 274"/>
                <a:gd name="T90" fmla="*/ 124 w 129"/>
                <a:gd name="T91" fmla="*/ 28 h 274"/>
                <a:gd name="T92" fmla="*/ 127 w 129"/>
                <a:gd name="T93" fmla="*/ 28 h 274"/>
                <a:gd name="T94" fmla="*/ 127 w 129"/>
                <a:gd name="T95" fmla="*/ 32 h 274"/>
                <a:gd name="T96" fmla="*/ 129 w 129"/>
                <a:gd name="T97" fmla="*/ 32 h 274"/>
                <a:gd name="T98" fmla="*/ 129 w 129"/>
                <a:gd name="T99" fmla="*/ 38 h 274"/>
                <a:gd name="T100" fmla="*/ 129 w 129"/>
                <a:gd name="T101" fmla="*/ 128 h 274"/>
                <a:gd name="T102" fmla="*/ 129 w 129"/>
                <a:gd name="T103" fmla="*/ 133 h 274"/>
                <a:gd name="T104" fmla="*/ 112 w 129"/>
                <a:gd name="T105" fmla="*/ 141 h 274"/>
                <a:gd name="T106" fmla="*/ 112 w 129"/>
                <a:gd name="T107" fmla="*/ 139 h 274"/>
                <a:gd name="T108" fmla="*/ 100 w 129"/>
                <a:gd name="T109" fmla="*/ 274 h 274"/>
                <a:gd name="T110" fmla="*/ 95 w 129"/>
                <a:gd name="T111" fmla="*/ 274 h 2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74">
                  <a:moveTo>
                    <a:pt x="95" y="274"/>
                  </a:moveTo>
                  <a:lnTo>
                    <a:pt x="34" y="274"/>
                  </a:lnTo>
                  <a:lnTo>
                    <a:pt x="30" y="274"/>
                  </a:lnTo>
                  <a:lnTo>
                    <a:pt x="17" y="139"/>
                  </a:lnTo>
                  <a:lnTo>
                    <a:pt x="3" y="130"/>
                  </a:lnTo>
                  <a:lnTo>
                    <a:pt x="0" y="128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3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5" y="21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4" y="28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29" y="38"/>
                  </a:lnTo>
                  <a:lnTo>
                    <a:pt x="129" y="128"/>
                  </a:lnTo>
                  <a:lnTo>
                    <a:pt x="129" y="133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00" y="274"/>
                  </a:lnTo>
                  <a:lnTo>
                    <a:pt x="95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4" name="Oval 274"/>
            <p:cNvSpPr>
              <a:spLocks noChangeArrowheads="1"/>
            </p:cNvSpPr>
            <p:nvPr/>
          </p:nvSpPr>
          <p:spPr bwMode="auto">
            <a:xfrm>
              <a:off x="1347" y="1783"/>
              <a:ext cx="27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5" name="Oval 275"/>
            <p:cNvSpPr>
              <a:spLocks noChangeArrowheads="1"/>
            </p:cNvSpPr>
            <p:nvPr/>
          </p:nvSpPr>
          <p:spPr bwMode="auto">
            <a:xfrm>
              <a:off x="1450" y="1783"/>
              <a:ext cx="26" cy="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6" name="Oval 276"/>
            <p:cNvSpPr>
              <a:spLocks noChangeArrowheads="1"/>
            </p:cNvSpPr>
            <p:nvPr/>
          </p:nvSpPr>
          <p:spPr bwMode="auto">
            <a:xfrm>
              <a:off x="1374" y="1929"/>
              <a:ext cx="39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7" name="Oval 277"/>
            <p:cNvSpPr>
              <a:spLocks noChangeArrowheads="1"/>
            </p:cNvSpPr>
            <p:nvPr/>
          </p:nvSpPr>
          <p:spPr bwMode="auto">
            <a:xfrm>
              <a:off x="1413" y="1929"/>
              <a:ext cx="37" cy="1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8" name="Line 278"/>
            <p:cNvSpPr>
              <a:spLocks noChangeShapeType="1"/>
            </p:cNvSpPr>
            <p:nvPr/>
          </p:nvSpPr>
          <p:spPr bwMode="auto">
            <a:xfrm>
              <a:off x="1413" y="1811"/>
              <a:ext cx="1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9" name="Line 279"/>
            <p:cNvSpPr>
              <a:spLocks noChangeShapeType="1"/>
            </p:cNvSpPr>
            <p:nvPr/>
          </p:nvSpPr>
          <p:spPr bwMode="auto">
            <a:xfrm>
              <a:off x="137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0" name="Line 280"/>
            <p:cNvSpPr>
              <a:spLocks noChangeShapeType="1"/>
            </p:cNvSpPr>
            <p:nvPr/>
          </p:nvSpPr>
          <p:spPr bwMode="auto">
            <a:xfrm>
              <a:off x="1447" y="17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1" name="Oval 281"/>
            <p:cNvSpPr>
              <a:spLocks noChangeArrowheads="1"/>
            </p:cNvSpPr>
            <p:nvPr/>
          </p:nvSpPr>
          <p:spPr bwMode="auto">
            <a:xfrm>
              <a:off x="1381" y="1599"/>
              <a:ext cx="64" cy="6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4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>
            <a:off x="6084008" y="2992513"/>
            <a:ext cx="43204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084008" y="1917649"/>
            <a:ext cx="43204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6088015" y="4082937"/>
            <a:ext cx="447740" cy="571500"/>
          </a:xfrm>
          <a:custGeom>
            <a:avLst/>
            <a:gdLst>
              <a:gd name="connsiteX0" fmla="*/ 0 w 685800"/>
              <a:gd name="connsiteY0" fmla="*/ 0 h 571500"/>
              <a:gd name="connsiteX1" fmla="*/ 342900 w 685800"/>
              <a:gd name="connsiteY1" fmla="*/ 0 h 571500"/>
              <a:gd name="connsiteX2" fmla="*/ 342900 w 685800"/>
              <a:gd name="connsiteY2" fmla="*/ 571500 h 571500"/>
              <a:gd name="connsiteX3" fmla="*/ 685800 w 685800"/>
              <a:gd name="connsiteY3" fmla="*/ 571500 h 571500"/>
              <a:gd name="connsiteX4" fmla="*/ 685800 w 685800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571500">
                <a:moveTo>
                  <a:pt x="0" y="0"/>
                </a:moveTo>
                <a:lnTo>
                  <a:pt x="342900" y="0"/>
                </a:lnTo>
                <a:lnTo>
                  <a:pt x="342900" y="571500"/>
                </a:lnTo>
                <a:lnTo>
                  <a:pt x="685800" y="571500"/>
                </a:lnTo>
                <a:lnTo>
                  <a:pt x="685800" y="571500"/>
                </a:lnTo>
              </a:path>
            </a:pathLst>
          </a:custGeom>
          <a:noFill/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5" name="Freeform 84"/>
          <p:cNvSpPr/>
          <p:nvPr/>
        </p:nvSpPr>
        <p:spPr>
          <a:xfrm flipH="1">
            <a:off x="6088015" y="4641895"/>
            <a:ext cx="447740" cy="571500"/>
          </a:xfrm>
          <a:custGeom>
            <a:avLst/>
            <a:gdLst>
              <a:gd name="connsiteX0" fmla="*/ 0 w 685800"/>
              <a:gd name="connsiteY0" fmla="*/ 0 h 571500"/>
              <a:gd name="connsiteX1" fmla="*/ 342900 w 685800"/>
              <a:gd name="connsiteY1" fmla="*/ 0 h 571500"/>
              <a:gd name="connsiteX2" fmla="*/ 342900 w 685800"/>
              <a:gd name="connsiteY2" fmla="*/ 571500 h 571500"/>
              <a:gd name="connsiteX3" fmla="*/ 685800 w 685800"/>
              <a:gd name="connsiteY3" fmla="*/ 571500 h 571500"/>
              <a:gd name="connsiteX4" fmla="*/ 685800 w 685800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571500">
                <a:moveTo>
                  <a:pt x="0" y="0"/>
                </a:moveTo>
                <a:lnTo>
                  <a:pt x="342900" y="0"/>
                </a:lnTo>
                <a:lnTo>
                  <a:pt x="342900" y="571500"/>
                </a:lnTo>
                <a:lnTo>
                  <a:pt x="685800" y="571500"/>
                </a:lnTo>
                <a:lnTo>
                  <a:pt x="685800" y="571500"/>
                </a:lnTo>
              </a:path>
            </a:pathLst>
          </a:custGeom>
          <a:noFill/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6084008" y="3940534"/>
            <a:ext cx="158433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95718" y="1748952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PI</a:t>
            </a:r>
            <a:endParaRPr lang="en-GB" sz="12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28869" y="2725812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Operations</a:t>
            </a:r>
            <a:b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Designer</a:t>
            </a:r>
            <a:endParaRPr lang="en-GB" sz="12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09769" y="1686816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Proposal</a:t>
            </a:r>
            <a:b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Reviewer</a:t>
            </a:r>
            <a:endParaRPr lang="en-GB" sz="12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09769" y="2762901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Operations</a:t>
            </a:r>
            <a:b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Planner</a:t>
            </a:r>
            <a:endParaRPr lang="en-GB" sz="12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09769" y="4411062"/>
            <a:ext cx="92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Telescope</a:t>
            </a:r>
            <a:b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Operator</a:t>
            </a:r>
            <a:endParaRPr lang="en-GB" sz="12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09769" y="3663535"/>
            <a:ext cx="1063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TOO Events</a:t>
            </a:r>
            <a:endParaRPr lang="en-GB" sz="12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364008" y="2273340"/>
            <a:ext cx="0" cy="30676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364008" y="3365548"/>
            <a:ext cx="0" cy="30676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365441" y="4464801"/>
            <a:ext cx="0" cy="30676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365441" y="5578345"/>
            <a:ext cx="0" cy="306767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207156" y="1538924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Proposal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07156" y="1938128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Accepted Proposal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5896" y="2625403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Project +</a:t>
            </a:r>
            <a:b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SB Definition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645009" y="3518931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Project +</a:t>
            </a:r>
            <a:b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SB Definition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35896" y="4006355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SB Scripts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35895" y="490237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SB Scripts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708595" y="2224708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Coordination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92338" y="2321906"/>
            <a:ext cx="1191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Semester Queue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02439" y="3432843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Schedule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08024" y="4495073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Start SB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33697" y="5591007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Telescope M&amp;C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843728" y="5885112"/>
            <a:ext cx="729073" cy="72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kern="0" dirty="0" smtClean="0">
                <a:solidFill>
                  <a:srgbClr val="FFFFFF"/>
                </a:solidFill>
                <a:sym typeface="Arial"/>
                <a:rtl val="0"/>
              </a:rPr>
              <a:t>TM Prep</a:t>
            </a:r>
            <a:endParaRPr lang="en-GB" sz="1200" b="1" kern="0" dirty="0">
              <a:solidFill>
                <a:srgbClr val="FFFFFF"/>
              </a:solidFill>
              <a:sym typeface="Arial"/>
              <a:rtl val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581874" y="6245111"/>
            <a:ext cx="1071207" cy="0"/>
          </a:xfrm>
          <a:prstGeom prst="straightConnector1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0" name="TextBox 109"/>
          <p:cNvSpPr txBox="1"/>
          <p:nvPr/>
        </p:nvSpPr>
        <p:spPr>
          <a:xfrm>
            <a:off x="3644968" y="5845001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TM Scripts</a:t>
            </a:r>
            <a:b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</a:br>
            <a:r>
              <a:rPr lang="en-GB" sz="1000" b="1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TM M&amp;C </a:t>
            </a:r>
            <a:r>
              <a:rPr lang="en-GB" sz="1000" b="1" kern="0" dirty="0" err="1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Defs</a:t>
            </a:r>
            <a:endParaRPr lang="en-GB" sz="1000" b="1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11" name="Straight Arrow Connector 110"/>
          <p:cNvCxnSpPr>
            <a:stCxn id="108" idx="0"/>
            <a:endCxn id="14" idx="2"/>
          </p:cNvCxnSpPr>
          <p:nvPr/>
        </p:nvCxnSpPr>
        <p:spPr>
          <a:xfrm flipH="1" flipV="1">
            <a:off x="3203768" y="5541820"/>
            <a:ext cx="4497" cy="343292"/>
          </a:xfrm>
          <a:prstGeom prst="straightConnector1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29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introduction</a:t>
            </a:r>
          </a:p>
          <a:p>
            <a:pPr lvl="1"/>
            <a:r>
              <a:rPr lang="en-US" dirty="0" smtClean="0"/>
              <a:t>Who am I</a:t>
            </a:r>
            <a:r>
              <a:rPr lang="en-US" dirty="0" smtClean="0"/>
              <a:t>?</a:t>
            </a:r>
          </a:p>
          <a:p>
            <a:r>
              <a:rPr lang="en-US" dirty="0"/>
              <a:t>Systems that have influenced me</a:t>
            </a:r>
          </a:p>
          <a:p>
            <a:pPr lvl="1"/>
            <a:r>
              <a:rPr lang="en-US" dirty="0"/>
              <a:t>What do I bring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smtClean="0"/>
              <a:t>Impressions of the SKA</a:t>
            </a:r>
          </a:p>
          <a:p>
            <a:pPr lvl="1"/>
            <a:r>
              <a:rPr lang="en-US" dirty="0" smtClean="0"/>
              <a:t>How can I help?</a:t>
            </a:r>
          </a:p>
          <a:p>
            <a:r>
              <a:rPr lang="en-US" dirty="0" smtClean="0"/>
              <a:t>Design Considerations</a:t>
            </a:r>
          </a:p>
          <a:p>
            <a:pPr lvl="1"/>
            <a:r>
              <a:rPr lang="en-US" dirty="0" smtClean="0"/>
              <a:t>Ready/set/go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1 Aug 2003</a:t>
            </a:r>
          </a:p>
        </p:txBody>
      </p:sp>
      <p:sp>
        <p:nvSpPr>
          <p:cNvPr id="1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JCMT OCS</a:t>
            </a:r>
          </a:p>
        </p:txBody>
      </p: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228600" y="1752600"/>
            <a:ext cx="1219200" cy="1066800"/>
            <a:chOff x="2496" y="144"/>
            <a:chExt cx="768" cy="672"/>
          </a:xfrm>
        </p:grpSpPr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2496" y="288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Observing Tool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297" name="Oval 17"/>
            <p:cNvSpPr>
              <a:spLocks noChangeAspect="1" noChangeArrowheads="1"/>
            </p:cNvSpPr>
            <p:nvPr/>
          </p:nvSpPr>
          <p:spPr bwMode="auto">
            <a:xfrm>
              <a:off x="2544" y="144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73" name="Group 193"/>
          <p:cNvGrpSpPr>
            <a:grpSpLocks/>
          </p:cNvGrpSpPr>
          <p:nvPr/>
        </p:nvGrpSpPr>
        <p:grpSpPr bwMode="auto">
          <a:xfrm>
            <a:off x="1981200" y="1752600"/>
            <a:ext cx="1219200" cy="1066800"/>
            <a:chOff x="1248" y="1104"/>
            <a:chExt cx="768" cy="672"/>
          </a:xfrm>
        </p:grpSpPr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1248" y="1248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Query   Tool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300" name="Oval 20"/>
            <p:cNvSpPr>
              <a:spLocks noChangeAspect="1" noChangeArrowheads="1"/>
            </p:cNvSpPr>
            <p:nvPr/>
          </p:nvSpPr>
          <p:spPr bwMode="auto">
            <a:xfrm>
              <a:off x="1296" y="1104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72" name="Group 192"/>
          <p:cNvGrpSpPr>
            <a:grpSpLocks/>
          </p:cNvGrpSpPr>
          <p:nvPr/>
        </p:nvGrpSpPr>
        <p:grpSpPr bwMode="auto">
          <a:xfrm>
            <a:off x="1143000" y="3810000"/>
            <a:ext cx="1219200" cy="581025"/>
            <a:chOff x="720" y="2400"/>
            <a:chExt cx="768" cy="366"/>
          </a:xfrm>
        </p:grpSpPr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720" y="2400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>
              <a:off x="720" y="273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720" y="2400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Observation Database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65" name="Group 185"/>
          <p:cNvGrpSpPr>
            <a:grpSpLocks/>
          </p:cNvGrpSpPr>
          <p:nvPr/>
        </p:nvGrpSpPr>
        <p:grpSpPr bwMode="auto">
          <a:xfrm>
            <a:off x="0" y="2663825"/>
            <a:ext cx="1752600" cy="1146175"/>
            <a:chOff x="0" y="1678"/>
            <a:chExt cx="1104" cy="722"/>
          </a:xfrm>
        </p:grpSpPr>
        <p:cxnSp>
          <p:nvCxnSpPr>
            <p:cNvPr id="97311" name="AutoShape 31"/>
            <p:cNvCxnSpPr>
              <a:cxnSpLocks noChangeShapeType="1"/>
              <a:stCxn id="97297" idx="5"/>
              <a:endCxn id="97310" idx="0"/>
            </p:cNvCxnSpPr>
            <p:nvPr/>
          </p:nvCxnSpPr>
          <p:spPr bwMode="auto">
            <a:xfrm>
              <a:off x="766" y="1678"/>
              <a:ext cx="338" cy="7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7312" name="Text Box 32"/>
            <p:cNvSpPr txBox="1">
              <a:spLocks noChangeArrowheads="1"/>
            </p:cNvSpPr>
            <p:nvPr/>
          </p:nvSpPr>
          <p:spPr bwMode="auto">
            <a:xfrm>
              <a:off x="0" y="2064"/>
              <a:ext cx="10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Science Programs</a:t>
              </a:r>
            </a:p>
          </p:txBody>
        </p:sp>
      </p:grpSp>
      <p:grpSp>
        <p:nvGrpSpPr>
          <p:cNvPr id="97399" name="Group 119"/>
          <p:cNvGrpSpPr>
            <a:grpSpLocks/>
          </p:cNvGrpSpPr>
          <p:nvPr/>
        </p:nvGrpSpPr>
        <p:grpSpPr bwMode="auto">
          <a:xfrm>
            <a:off x="1981200" y="4495800"/>
            <a:ext cx="1219200" cy="1066800"/>
            <a:chOff x="1824" y="2640"/>
            <a:chExt cx="768" cy="672"/>
          </a:xfrm>
        </p:grpSpPr>
        <p:sp>
          <p:nvSpPr>
            <p:cNvPr id="97315" name="Text Box 35"/>
            <p:cNvSpPr txBox="1">
              <a:spLocks noChangeArrowheads="1"/>
            </p:cNvSpPr>
            <p:nvPr/>
          </p:nvSpPr>
          <p:spPr bwMode="auto">
            <a:xfrm>
              <a:off x="1824" y="278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Observation Translation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316" name="Oval 36"/>
            <p:cNvSpPr>
              <a:spLocks noChangeAspect="1" noChangeArrowheads="1"/>
            </p:cNvSpPr>
            <p:nvPr/>
          </p:nvSpPr>
          <p:spPr bwMode="auto">
            <a:xfrm>
              <a:off x="1872" y="2640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66" name="Group 186"/>
          <p:cNvGrpSpPr>
            <a:grpSpLocks/>
          </p:cNvGrpSpPr>
          <p:nvPr/>
        </p:nvGrpSpPr>
        <p:grpSpPr bwMode="auto">
          <a:xfrm>
            <a:off x="1752600" y="2663825"/>
            <a:ext cx="836613" cy="1146175"/>
            <a:chOff x="1104" y="1678"/>
            <a:chExt cx="527" cy="722"/>
          </a:xfrm>
        </p:grpSpPr>
        <p:sp>
          <p:nvSpPr>
            <p:cNvPr id="97370" name="Text Box 90"/>
            <p:cNvSpPr txBox="1">
              <a:spLocks noChangeArrowheads="1"/>
            </p:cNvSpPr>
            <p:nvPr/>
          </p:nvSpPr>
          <p:spPr bwMode="auto">
            <a:xfrm>
              <a:off x="1152" y="2064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MSB’s</a:t>
              </a:r>
            </a:p>
          </p:txBody>
        </p:sp>
        <p:cxnSp>
          <p:nvCxnSpPr>
            <p:cNvPr id="97371" name="AutoShape 91"/>
            <p:cNvCxnSpPr>
              <a:cxnSpLocks noChangeShapeType="1"/>
              <a:stCxn id="97310" idx="0"/>
              <a:endCxn id="97300" idx="3"/>
            </p:cNvCxnSpPr>
            <p:nvPr/>
          </p:nvCxnSpPr>
          <p:spPr bwMode="auto">
            <a:xfrm flipV="1">
              <a:off x="1104" y="1678"/>
              <a:ext cx="290" cy="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7382" name="Group 102"/>
          <p:cNvGrpSpPr>
            <a:grpSpLocks/>
          </p:cNvGrpSpPr>
          <p:nvPr/>
        </p:nvGrpSpPr>
        <p:grpSpPr bwMode="auto">
          <a:xfrm>
            <a:off x="3505200" y="3352800"/>
            <a:ext cx="1676400" cy="717550"/>
            <a:chOff x="2352" y="624"/>
            <a:chExt cx="1056" cy="452"/>
          </a:xfrm>
        </p:grpSpPr>
        <p:sp>
          <p:nvSpPr>
            <p:cNvPr id="97372" name="Rectangle 92"/>
            <p:cNvSpPr>
              <a:spLocks noChangeArrowheads="1"/>
            </p:cNvSpPr>
            <p:nvPr/>
          </p:nvSpPr>
          <p:spPr bwMode="auto">
            <a:xfrm>
              <a:off x="2448" y="624"/>
              <a:ext cx="86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73" name="Line 93"/>
            <p:cNvSpPr>
              <a:spLocks noChangeShapeType="1"/>
            </p:cNvSpPr>
            <p:nvPr/>
          </p:nvSpPr>
          <p:spPr bwMode="auto">
            <a:xfrm>
              <a:off x="2496" y="6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76" name="Line 96"/>
            <p:cNvSpPr>
              <a:spLocks noChangeShapeType="1"/>
            </p:cNvSpPr>
            <p:nvPr/>
          </p:nvSpPr>
          <p:spPr bwMode="auto">
            <a:xfrm>
              <a:off x="2640" y="768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78" name="Line 98"/>
            <p:cNvSpPr>
              <a:spLocks noChangeShapeType="1"/>
            </p:cNvSpPr>
            <p:nvPr/>
          </p:nvSpPr>
          <p:spPr bwMode="auto">
            <a:xfrm>
              <a:off x="2544" y="6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79" name="Line 99"/>
            <p:cNvSpPr>
              <a:spLocks noChangeShapeType="1"/>
            </p:cNvSpPr>
            <p:nvPr/>
          </p:nvSpPr>
          <p:spPr bwMode="auto">
            <a:xfrm>
              <a:off x="3264" y="6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80" name="Line 100"/>
            <p:cNvSpPr>
              <a:spLocks noChangeShapeType="1"/>
            </p:cNvSpPr>
            <p:nvPr/>
          </p:nvSpPr>
          <p:spPr bwMode="auto">
            <a:xfrm>
              <a:off x="3216" y="6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381" name="Text Box 101"/>
            <p:cNvSpPr txBox="1">
              <a:spLocks noChangeArrowheads="1"/>
            </p:cNvSpPr>
            <p:nvPr/>
          </p:nvSpPr>
          <p:spPr bwMode="auto">
            <a:xfrm>
              <a:off x="2352" y="864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Observing Queue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386" name="Group 106"/>
          <p:cNvGrpSpPr>
            <a:grpSpLocks/>
          </p:cNvGrpSpPr>
          <p:nvPr/>
        </p:nvGrpSpPr>
        <p:grpSpPr bwMode="auto">
          <a:xfrm>
            <a:off x="3733800" y="1752600"/>
            <a:ext cx="1219200" cy="1066800"/>
            <a:chOff x="2592" y="960"/>
            <a:chExt cx="768" cy="672"/>
          </a:xfrm>
        </p:grpSpPr>
        <p:sp>
          <p:nvSpPr>
            <p:cNvPr id="97384" name="Text Box 104"/>
            <p:cNvSpPr txBox="1">
              <a:spLocks noChangeArrowheads="1"/>
            </p:cNvSpPr>
            <p:nvPr/>
          </p:nvSpPr>
          <p:spPr bwMode="auto">
            <a:xfrm>
              <a:off x="2592" y="110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Queue Monitor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385" name="Oval 105"/>
            <p:cNvSpPr>
              <a:spLocks noChangeAspect="1" noChangeArrowheads="1"/>
            </p:cNvSpPr>
            <p:nvPr/>
          </p:nvSpPr>
          <p:spPr bwMode="auto">
            <a:xfrm>
              <a:off x="2640" y="960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97387" name="AutoShape 107"/>
          <p:cNvCxnSpPr>
            <a:cxnSpLocks noChangeShapeType="1"/>
            <a:stCxn id="97385" idx="4"/>
            <a:endCxn id="97372" idx="0"/>
          </p:cNvCxnSpPr>
          <p:nvPr/>
        </p:nvCxnSpPr>
        <p:spPr bwMode="auto">
          <a:xfrm>
            <a:off x="4343400" y="28194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7389" name="Group 109"/>
          <p:cNvGrpSpPr>
            <a:grpSpLocks/>
          </p:cNvGrpSpPr>
          <p:nvPr/>
        </p:nvGrpSpPr>
        <p:grpSpPr bwMode="auto">
          <a:xfrm>
            <a:off x="6172200" y="3048000"/>
            <a:ext cx="1219200" cy="1066800"/>
            <a:chOff x="2592" y="960"/>
            <a:chExt cx="768" cy="672"/>
          </a:xfrm>
        </p:grpSpPr>
        <p:sp>
          <p:nvSpPr>
            <p:cNvPr id="97390" name="Text Box 110"/>
            <p:cNvSpPr txBox="1">
              <a:spLocks noChangeArrowheads="1"/>
            </p:cNvSpPr>
            <p:nvPr/>
          </p:nvSpPr>
          <p:spPr bwMode="auto">
            <a:xfrm>
              <a:off x="2592" y="110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Instrument Manager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391" name="Oval 111"/>
            <p:cNvSpPr>
              <a:spLocks noChangeAspect="1" noChangeArrowheads="1"/>
            </p:cNvSpPr>
            <p:nvPr/>
          </p:nvSpPr>
          <p:spPr bwMode="auto">
            <a:xfrm>
              <a:off x="2640" y="960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395" name="Group 115"/>
          <p:cNvGrpSpPr>
            <a:grpSpLocks/>
          </p:cNvGrpSpPr>
          <p:nvPr/>
        </p:nvGrpSpPr>
        <p:grpSpPr bwMode="auto">
          <a:xfrm>
            <a:off x="4572000" y="4038600"/>
            <a:ext cx="1219200" cy="1066800"/>
            <a:chOff x="3648" y="2208"/>
            <a:chExt cx="768" cy="672"/>
          </a:xfrm>
        </p:grpSpPr>
        <p:sp>
          <p:nvSpPr>
            <p:cNvPr id="97346" name="Text Box 66"/>
            <p:cNvSpPr txBox="1">
              <a:spLocks noChangeArrowheads="1"/>
            </p:cNvSpPr>
            <p:nvPr/>
          </p:nvSpPr>
          <p:spPr bwMode="auto">
            <a:xfrm>
              <a:off x="3648" y="2352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Inst. “A” Sequencer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394" name="Oval 114"/>
            <p:cNvSpPr>
              <a:spLocks noChangeAspect="1" noChangeArrowheads="1"/>
            </p:cNvSpPr>
            <p:nvPr/>
          </p:nvSpPr>
          <p:spPr bwMode="auto">
            <a:xfrm>
              <a:off x="3696" y="2208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396" name="Group 116"/>
          <p:cNvGrpSpPr>
            <a:grpSpLocks/>
          </p:cNvGrpSpPr>
          <p:nvPr/>
        </p:nvGrpSpPr>
        <p:grpSpPr bwMode="auto">
          <a:xfrm>
            <a:off x="7772400" y="4038600"/>
            <a:ext cx="1219200" cy="1066800"/>
            <a:chOff x="3648" y="2208"/>
            <a:chExt cx="768" cy="672"/>
          </a:xfrm>
        </p:grpSpPr>
        <p:sp>
          <p:nvSpPr>
            <p:cNvPr id="97397" name="Text Box 117"/>
            <p:cNvSpPr txBox="1">
              <a:spLocks noChangeArrowheads="1"/>
            </p:cNvSpPr>
            <p:nvPr/>
          </p:nvSpPr>
          <p:spPr bwMode="auto">
            <a:xfrm>
              <a:off x="3648" y="2352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Inst. “B” Sequencer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398" name="Oval 118"/>
            <p:cNvSpPr>
              <a:spLocks noChangeAspect="1" noChangeArrowheads="1"/>
            </p:cNvSpPr>
            <p:nvPr/>
          </p:nvSpPr>
          <p:spPr bwMode="auto">
            <a:xfrm>
              <a:off x="3696" y="2208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97401" name="AutoShape 121"/>
          <p:cNvCxnSpPr>
            <a:cxnSpLocks noChangeShapeType="1"/>
            <a:stCxn id="97391" idx="3"/>
            <a:endCxn id="97394" idx="7"/>
          </p:cNvCxnSpPr>
          <p:nvPr/>
        </p:nvCxnSpPr>
        <p:spPr bwMode="auto">
          <a:xfrm flipH="1">
            <a:off x="5559425" y="3959225"/>
            <a:ext cx="844550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402" name="AutoShape 122"/>
          <p:cNvCxnSpPr>
            <a:cxnSpLocks noChangeShapeType="1"/>
            <a:stCxn id="97391" idx="5"/>
            <a:endCxn id="97398" idx="1"/>
          </p:cNvCxnSpPr>
          <p:nvPr/>
        </p:nvCxnSpPr>
        <p:spPr bwMode="auto">
          <a:xfrm>
            <a:off x="7159625" y="3959225"/>
            <a:ext cx="844550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7407" name="Group 127"/>
          <p:cNvGrpSpPr>
            <a:grpSpLocks/>
          </p:cNvGrpSpPr>
          <p:nvPr/>
        </p:nvGrpSpPr>
        <p:grpSpPr bwMode="auto">
          <a:xfrm>
            <a:off x="4495800" y="5562600"/>
            <a:ext cx="1447800" cy="1143000"/>
            <a:chOff x="2592" y="3120"/>
            <a:chExt cx="912" cy="720"/>
          </a:xfrm>
        </p:grpSpPr>
        <p:sp>
          <p:nvSpPr>
            <p:cNvPr id="97406" name="Oval 126"/>
            <p:cNvSpPr>
              <a:spLocks noChangeAspect="1" noChangeArrowheads="1"/>
            </p:cNvSpPr>
            <p:nvPr/>
          </p:nvSpPr>
          <p:spPr bwMode="auto">
            <a:xfrm>
              <a:off x="2592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05" name="Oval 125"/>
            <p:cNvSpPr>
              <a:spLocks noChangeAspect="1" noChangeArrowheads="1"/>
            </p:cNvSpPr>
            <p:nvPr/>
          </p:nvSpPr>
          <p:spPr bwMode="auto">
            <a:xfrm>
              <a:off x="2640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04" name="Oval 124"/>
            <p:cNvSpPr>
              <a:spLocks noChangeAspect="1" noChangeArrowheads="1"/>
            </p:cNvSpPr>
            <p:nvPr/>
          </p:nvSpPr>
          <p:spPr bwMode="auto">
            <a:xfrm>
              <a:off x="2688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292" name="Oval 12"/>
            <p:cNvSpPr>
              <a:spLocks noChangeAspect="1" noChangeArrowheads="1"/>
            </p:cNvSpPr>
            <p:nvPr/>
          </p:nvSpPr>
          <p:spPr bwMode="auto">
            <a:xfrm>
              <a:off x="2736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2736" y="326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Instrument “A” Tasks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09" name="Group 129"/>
          <p:cNvGrpSpPr>
            <a:grpSpLocks/>
          </p:cNvGrpSpPr>
          <p:nvPr/>
        </p:nvGrpSpPr>
        <p:grpSpPr bwMode="auto">
          <a:xfrm>
            <a:off x="7696200" y="5562600"/>
            <a:ext cx="1447800" cy="1143000"/>
            <a:chOff x="2592" y="3120"/>
            <a:chExt cx="912" cy="720"/>
          </a:xfrm>
        </p:grpSpPr>
        <p:sp>
          <p:nvSpPr>
            <p:cNvPr id="97410" name="Oval 130"/>
            <p:cNvSpPr>
              <a:spLocks noChangeAspect="1" noChangeArrowheads="1"/>
            </p:cNvSpPr>
            <p:nvPr/>
          </p:nvSpPr>
          <p:spPr bwMode="auto">
            <a:xfrm>
              <a:off x="2592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11" name="Oval 131"/>
            <p:cNvSpPr>
              <a:spLocks noChangeAspect="1" noChangeArrowheads="1"/>
            </p:cNvSpPr>
            <p:nvPr/>
          </p:nvSpPr>
          <p:spPr bwMode="auto">
            <a:xfrm>
              <a:off x="2640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12" name="Oval 132"/>
            <p:cNvSpPr>
              <a:spLocks noChangeAspect="1" noChangeArrowheads="1"/>
            </p:cNvSpPr>
            <p:nvPr/>
          </p:nvSpPr>
          <p:spPr bwMode="auto">
            <a:xfrm>
              <a:off x="2688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13" name="Oval 133"/>
            <p:cNvSpPr>
              <a:spLocks noChangeAspect="1" noChangeArrowheads="1"/>
            </p:cNvSpPr>
            <p:nvPr/>
          </p:nvSpPr>
          <p:spPr bwMode="auto">
            <a:xfrm>
              <a:off x="2736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14" name="Text Box 134"/>
            <p:cNvSpPr txBox="1">
              <a:spLocks noChangeArrowheads="1"/>
            </p:cNvSpPr>
            <p:nvPr/>
          </p:nvSpPr>
          <p:spPr bwMode="auto">
            <a:xfrm>
              <a:off x="2736" y="326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Instrument “B” Tasks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15" name="Group 135"/>
          <p:cNvGrpSpPr>
            <a:grpSpLocks/>
          </p:cNvGrpSpPr>
          <p:nvPr/>
        </p:nvGrpSpPr>
        <p:grpSpPr bwMode="auto">
          <a:xfrm>
            <a:off x="6096000" y="5562600"/>
            <a:ext cx="1447800" cy="1143000"/>
            <a:chOff x="2592" y="3120"/>
            <a:chExt cx="912" cy="720"/>
          </a:xfrm>
        </p:grpSpPr>
        <p:sp>
          <p:nvSpPr>
            <p:cNvPr id="97416" name="Oval 136"/>
            <p:cNvSpPr>
              <a:spLocks noChangeAspect="1" noChangeArrowheads="1"/>
            </p:cNvSpPr>
            <p:nvPr/>
          </p:nvSpPr>
          <p:spPr bwMode="auto">
            <a:xfrm>
              <a:off x="2592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17" name="Oval 137"/>
            <p:cNvSpPr>
              <a:spLocks noChangeAspect="1" noChangeArrowheads="1"/>
            </p:cNvSpPr>
            <p:nvPr/>
          </p:nvSpPr>
          <p:spPr bwMode="auto">
            <a:xfrm>
              <a:off x="2640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18" name="Oval 138"/>
            <p:cNvSpPr>
              <a:spLocks noChangeAspect="1" noChangeArrowheads="1"/>
            </p:cNvSpPr>
            <p:nvPr/>
          </p:nvSpPr>
          <p:spPr bwMode="auto">
            <a:xfrm>
              <a:off x="2688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19" name="Oval 139"/>
            <p:cNvSpPr>
              <a:spLocks noChangeAspect="1" noChangeArrowheads="1"/>
            </p:cNvSpPr>
            <p:nvPr/>
          </p:nvSpPr>
          <p:spPr bwMode="auto">
            <a:xfrm>
              <a:off x="2736" y="3120"/>
              <a:ext cx="720" cy="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7420" name="Text Box 140"/>
            <p:cNvSpPr txBox="1">
              <a:spLocks noChangeArrowheads="1"/>
            </p:cNvSpPr>
            <p:nvPr/>
          </p:nvSpPr>
          <p:spPr bwMode="auto">
            <a:xfrm>
              <a:off x="2736" y="326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Shared Tasks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23" name="Group 143"/>
          <p:cNvGrpSpPr>
            <a:grpSpLocks/>
          </p:cNvGrpSpPr>
          <p:nvPr/>
        </p:nvGrpSpPr>
        <p:grpSpPr bwMode="auto">
          <a:xfrm>
            <a:off x="6096000" y="1752600"/>
            <a:ext cx="1219200" cy="1066800"/>
            <a:chOff x="2592" y="960"/>
            <a:chExt cx="768" cy="672"/>
          </a:xfrm>
        </p:grpSpPr>
        <p:sp>
          <p:nvSpPr>
            <p:cNvPr id="97424" name="Text Box 144"/>
            <p:cNvSpPr txBox="1">
              <a:spLocks noChangeArrowheads="1"/>
            </p:cNvSpPr>
            <p:nvPr/>
          </p:nvSpPr>
          <p:spPr bwMode="auto">
            <a:xfrm>
              <a:off x="2592" y="1104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Observation Monitor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425" name="Oval 145"/>
            <p:cNvSpPr>
              <a:spLocks noChangeAspect="1" noChangeArrowheads="1"/>
            </p:cNvSpPr>
            <p:nvPr/>
          </p:nvSpPr>
          <p:spPr bwMode="auto">
            <a:xfrm>
              <a:off x="2640" y="960"/>
              <a:ext cx="672" cy="6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7482" name="Group 202"/>
          <p:cNvGrpSpPr>
            <a:grpSpLocks/>
          </p:cNvGrpSpPr>
          <p:nvPr/>
        </p:nvGrpSpPr>
        <p:grpSpPr bwMode="auto">
          <a:xfrm>
            <a:off x="5181600" y="2663825"/>
            <a:ext cx="1146175" cy="3065463"/>
            <a:chOff x="3264" y="1678"/>
            <a:chExt cx="722" cy="1931"/>
          </a:xfrm>
        </p:grpSpPr>
        <p:cxnSp>
          <p:nvCxnSpPr>
            <p:cNvPr id="97426" name="AutoShape 146"/>
            <p:cNvCxnSpPr>
              <a:cxnSpLocks noChangeShapeType="1"/>
            </p:cNvCxnSpPr>
            <p:nvPr/>
          </p:nvCxnSpPr>
          <p:spPr bwMode="auto">
            <a:xfrm flipV="1">
              <a:off x="3264" y="1678"/>
              <a:ext cx="722" cy="8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28" name="AutoShape 148"/>
            <p:cNvCxnSpPr>
              <a:cxnSpLocks noChangeShapeType="1"/>
            </p:cNvCxnSpPr>
            <p:nvPr/>
          </p:nvCxnSpPr>
          <p:spPr bwMode="auto">
            <a:xfrm flipV="1">
              <a:off x="3591" y="1678"/>
              <a:ext cx="395" cy="19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7483" name="Group 203"/>
          <p:cNvGrpSpPr>
            <a:grpSpLocks/>
          </p:cNvGrpSpPr>
          <p:nvPr/>
        </p:nvGrpSpPr>
        <p:grpSpPr bwMode="auto">
          <a:xfrm>
            <a:off x="7083425" y="2663825"/>
            <a:ext cx="1298575" cy="3065463"/>
            <a:chOff x="4462" y="1678"/>
            <a:chExt cx="818" cy="1931"/>
          </a:xfrm>
        </p:grpSpPr>
        <p:cxnSp>
          <p:nvCxnSpPr>
            <p:cNvPr id="97427" name="AutoShape 147"/>
            <p:cNvCxnSpPr>
              <a:cxnSpLocks noChangeShapeType="1"/>
            </p:cNvCxnSpPr>
            <p:nvPr/>
          </p:nvCxnSpPr>
          <p:spPr bwMode="auto">
            <a:xfrm flipH="1" flipV="1">
              <a:off x="4462" y="1678"/>
              <a:ext cx="818" cy="8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29" name="AutoShape 149"/>
            <p:cNvCxnSpPr>
              <a:cxnSpLocks noChangeShapeType="1"/>
            </p:cNvCxnSpPr>
            <p:nvPr/>
          </p:nvCxnSpPr>
          <p:spPr bwMode="auto">
            <a:xfrm flipH="1" flipV="1">
              <a:off x="4462" y="1678"/>
              <a:ext cx="635" cy="19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7475" name="Group 195"/>
          <p:cNvGrpSpPr>
            <a:grpSpLocks/>
          </p:cNvGrpSpPr>
          <p:nvPr/>
        </p:nvGrpSpPr>
        <p:grpSpPr bwMode="auto">
          <a:xfrm>
            <a:off x="5067300" y="4949825"/>
            <a:ext cx="1195388" cy="779463"/>
            <a:chOff x="3192" y="3118"/>
            <a:chExt cx="753" cy="491"/>
          </a:xfrm>
        </p:grpSpPr>
        <p:cxnSp>
          <p:nvCxnSpPr>
            <p:cNvPr id="97430" name="AutoShape 150"/>
            <p:cNvCxnSpPr>
              <a:cxnSpLocks noChangeShapeType="1"/>
              <a:stCxn id="97394" idx="4"/>
              <a:endCxn id="97292" idx="0"/>
            </p:cNvCxnSpPr>
            <p:nvPr/>
          </p:nvCxnSpPr>
          <p:spPr bwMode="auto">
            <a:xfrm>
              <a:off x="3264" y="3216"/>
              <a:ext cx="7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32" name="AutoShape 152"/>
            <p:cNvCxnSpPr>
              <a:cxnSpLocks noChangeShapeType="1"/>
              <a:stCxn id="97394" idx="4"/>
              <a:endCxn id="97404" idx="0"/>
            </p:cNvCxnSpPr>
            <p:nvPr/>
          </p:nvCxnSpPr>
          <p:spPr bwMode="auto">
            <a:xfrm>
              <a:off x="3264" y="3216"/>
              <a:ext cx="24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33" name="AutoShape 153"/>
            <p:cNvCxnSpPr>
              <a:cxnSpLocks noChangeShapeType="1"/>
              <a:stCxn id="97394" idx="4"/>
              <a:endCxn id="97405" idx="0"/>
            </p:cNvCxnSpPr>
            <p:nvPr/>
          </p:nvCxnSpPr>
          <p:spPr bwMode="auto">
            <a:xfrm flipH="1">
              <a:off x="3240" y="3216"/>
              <a:ext cx="24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34" name="AutoShape 154"/>
            <p:cNvCxnSpPr>
              <a:cxnSpLocks noChangeShapeType="1"/>
              <a:stCxn id="97394" idx="4"/>
              <a:endCxn id="97406" idx="0"/>
            </p:cNvCxnSpPr>
            <p:nvPr/>
          </p:nvCxnSpPr>
          <p:spPr bwMode="auto">
            <a:xfrm flipH="1">
              <a:off x="3192" y="3216"/>
              <a:ext cx="7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35" name="AutoShape 155"/>
            <p:cNvCxnSpPr>
              <a:cxnSpLocks noChangeShapeType="1"/>
              <a:stCxn id="97394" idx="5"/>
              <a:endCxn id="97416" idx="1"/>
            </p:cNvCxnSpPr>
            <p:nvPr/>
          </p:nvCxnSpPr>
          <p:spPr bwMode="auto">
            <a:xfrm>
              <a:off x="3502" y="3118"/>
              <a:ext cx="443" cy="4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7476" name="Group 196"/>
          <p:cNvGrpSpPr>
            <a:grpSpLocks/>
          </p:cNvGrpSpPr>
          <p:nvPr/>
        </p:nvGrpSpPr>
        <p:grpSpPr bwMode="auto">
          <a:xfrm>
            <a:off x="7300913" y="4949825"/>
            <a:ext cx="1195387" cy="779463"/>
            <a:chOff x="4599" y="3118"/>
            <a:chExt cx="753" cy="491"/>
          </a:xfrm>
        </p:grpSpPr>
        <p:cxnSp>
          <p:nvCxnSpPr>
            <p:cNvPr id="97436" name="AutoShape 156"/>
            <p:cNvCxnSpPr>
              <a:cxnSpLocks noChangeShapeType="1"/>
              <a:stCxn id="97398" idx="4"/>
              <a:endCxn id="97413" idx="0"/>
            </p:cNvCxnSpPr>
            <p:nvPr/>
          </p:nvCxnSpPr>
          <p:spPr bwMode="auto">
            <a:xfrm>
              <a:off x="5280" y="3216"/>
              <a:ext cx="7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37" name="AutoShape 157"/>
            <p:cNvCxnSpPr>
              <a:cxnSpLocks noChangeShapeType="1"/>
              <a:stCxn id="97398" idx="4"/>
              <a:endCxn id="97410" idx="0"/>
            </p:cNvCxnSpPr>
            <p:nvPr/>
          </p:nvCxnSpPr>
          <p:spPr bwMode="auto">
            <a:xfrm flipH="1">
              <a:off x="5208" y="3216"/>
              <a:ext cx="7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38" name="AutoShape 158"/>
            <p:cNvCxnSpPr>
              <a:cxnSpLocks noChangeShapeType="1"/>
              <a:stCxn id="97398" idx="4"/>
              <a:endCxn id="97411" idx="0"/>
            </p:cNvCxnSpPr>
            <p:nvPr/>
          </p:nvCxnSpPr>
          <p:spPr bwMode="auto">
            <a:xfrm flipH="1">
              <a:off x="5256" y="3216"/>
              <a:ext cx="24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39" name="AutoShape 159"/>
            <p:cNvCxnSpPr>
              <a:cxnSpLocks noChangeShapeType="1"/>
              <a:stCxn id="97398" idx="4"/>
              <a:endCxn id="97412" idx="0"/>
            </p:cNvCxnSpPr>
            <p:nvPr/>
          </p:nvCxnSpPr>
          <p:spPr bwMode="auto">
            <a:xfrm>
              <a:off x="5280" y="3216"/>
              <a:ext cx="24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440" name="AutoShape 160"/>
            <p:cNvCxnSpPr>
              <a:cxnSpLocks noChangeShapeType="1"/>
              <a:stCxn id="97398" idx="3"/>
              <a:endCxn id="97419" idx="7"/>
            </p:cNvCxnSpPr>
            <p:nvPr/>
          </p:nvCxnSpPr>
          <p:spPr bwMode="auto">
            <a:xfrm flipH="1">
              <a:off x="4599" y="3118"/>
              <a:ext cx="443" cy="4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7470" name="Group 190"/>
          <p:cNvGrpSpPr>
            <a:grpSpLocks/>
          </p:cNvGrpSpPr>
          <p:nvPr/>
        </p:nvGrpSpPr>
        <p:grpSpPr bwMode="auto">
          <a:xfrm>
            <a:off x="914400" y="5407025"/>
            <a:ext cx="1447800" cy="1193800"/>
            <a:chOff x="576" y="3406"/>
            <a:chExt cx="912" cy="752"/>
          </a:xfrm>
        </p:grpSpPr>
        <p:grpSp>
          <p:nvGrpSpPr>
            <p:cNvPr id="97318" name="Group 38"/>
            <p:cNvGrpSpPr>
              <a:grpSpLocks/>
            </p:cNvGrpSpPr>
            <p:nvPr/>
          </p:nvGrpSpPr>
          <p:grpSpPr bwMode="auto">
            <a:xfrm>
              <a:off x="576" y="3792"/>
              <a:ext cx="912" cy="366"/>
              <a:chOff x="3648" y="1536"/>
              <a:chExt cx="912" cy="366"/>
            </a:xfrm>
          </p:grpSpPr>
          <p:sp>
            <p:nvSpPr>
              <p:cNvPr id="97319" name="Line 39"/>
              <p:cNvSpPr>
                <a:spLocks noChangeShapeType="1"/>
              </p:cNvSpPr>
              <p:nvPr/>
            </p:nvSpPr>
            <p:spPr bwMode="auto">
              <a:xfrm>
                <a:off x="3696" y="1536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20" name="Line 40"/>
              <p:cNvSpPr>
                <a:spLocks noChangeShapeType="1"/>
              </p:cNvSpPr>
              <p:nvPr/>
            </p:nvSpPr>
            <p:spPr bwMode="auto">
              <a:xfrm>
                <a:off x="3696" y="187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21" name="Text Box 41"/>
              <p:cNvSpPr txBox="1">
                <a:spLocks noChangeArrowheads="1"/>
              </p:cNvSpPr>
              <p:nvPr/>
            </p:nvSpPr>
            <p:spPr bwMode="auto">
              <a:xfrm>
                <a:off x="3648" y="1536"/>
                <a:ext cx="912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5715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7145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2860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600" smtClean="0">
                    <a:solidFill>
                      <a:srgbClr val="000000"/>
                    </a:solidFill>
                  </a:rPr>
                  <a:t>System Configurations</a:t>
                </a: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7446" name="AutoShape 166"/>
            <p:cNvCxnSpPr>
              <a:cxnSpLocks noChangeShapeType="1"/>
              <a:stCxn id="97321" idx="0"/>
              <a:endCxn id="97316" idx="3"/>
            </p:cNvCxnSpPr>
            <p:nvPr/>
          </p:nvCxnSpPr>
          <p:spPr bwMode="auto">
            <a:xfrm flipV="1">
              <a:off x="1032" y="3406"/>
              <a:ext cx="362" cy="3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7471" name="Group 191"/>
          <p:cNvGrpSpPr>
            <a:grpSpLocks/>
          </p:cNvGrpSpPr>
          <p:nvPr/>
        </p:nvGrpSpPr>
        <p:grpSpPr bwMode="auto">
          <a:xfrm>
            <a:off x="2743200" y="5407025"/>
            <a:ext cx="1447800" cy="1193800"/>
            <a:chOff x="1728" y="3406"/>
            <a:chExt cx="912" cy="752"/>
          </a:xfrm>
        </p:grpSpPr>
        <p:grpSp>
          <p:nvGrpSpPr>
            <p:cNvPr id="97441" name="Group 161"/>
            <p:cNvGrpSpPr>
              <a:grpSpLocks/>
            </p:cNvGrpSpPr>
            <p:nvPr/>
          </p:nvGrpSpPr>
          <p:grpSpPr bwMode="auto">
            <a:xfrm>
              <a:off x="1728" y="3792"/>
              <a:ext cx="912" cy="366"/>
              <a:chOff x="3648" y="1536"/>
              <a:chExt cx="912" cy="366"/>
            </a:xfrm>
          </p:grpSpPr>
          <p:sp>
            <p:nvSpPr>
              <p:cNvPr id="97442" name="Line 162"/>
              <p:cNvSpPr>
                <a:spLocks noChangeShapeType="1"/>
              </p:cNvSpPr>
              <p:nvPr/>
            </p:nvSpPr>
            <p:spPr bwMode="auto">
              <a:xfrm>
                <a:off x="3696" y="1536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443" name="Line 163"/>
              <p:cNvSpPr>
                <a:spLocks noChangeShapeType="1"/>
              </p:cNvSpPr>
              <p:nvPr/>
            </p:nvSpPr>
            <p:spPr bwMode="auto">
              <a:xfrm>
                <a:off x="3696" y="187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444" name="Text Box 164"/>
              <p:cNvSpPr txBox="1">
                <a:spLocks noChangeArrowheads="1"/>
              </p:cNvSpPr>
              <p:nvPr/>
            </p:nvSpPr>
            <p:spPr bwMode="auto">
              <a:xfrm>
                <a:off x="3648" y="1536"/>
                <a:ext cx="912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5715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7145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286000" algn="l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600" smtClean="0">
                    <a:solidFill>
                      <a:srgbClr val="000000"/>
                    </a:solidFill>
                  </a:rPr>
                  <a:t>Configuration Files</a:t>
                </a: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7447" name="AutoShape 167"/>
            <p:cNvCxnSpPr>
              <a:cxnSpLocks noChangeShapeType="1"/>
              <a:stCxn id="97316" idx="5"/>
              <a:endCxn id="97444" idx="0"/>
            </p:cNvCxnSpPr>
            <p:nvPr/>
          </p:nvCxnSpPr>
          <p:spPr bwMode="auto">
            <a:xfrm>
              <a:off x="1870" y="3406"/>
              <a:ext cx="314" cy="3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7448" name="Rectangle 1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JCMT OCS Block Diagram</a:t>
            </a:r>
          </a:p>
        </p:txBody>
      </p:sp>
      <p:cxnSp>
        <p:nvCxnSpPr>
          <p:cNvPr id="97450" name="AutoShape 170"/>
          <p:cNvCxnSpPr>
            <a:cxnSpLocks noChangeShapeType="1"/>
          </p:cNvCxnSpPr>
          <p:nvPr/>
        </p:nvCxnSpPr>
        <p:spPr bwMode="auto">
          <a:xfrm rot="5400000" flipH="1" flipV="1">
            <a:off x="4833938" y="5172075"/>
            <a:ext cx="61912" cy="2795588"/>
          </a:xfrm>
          <a:prstGeom prst="curvedConnector3">
            <a:avLst>
              <a:gd name="adj1" fmla="val -26667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451" name="AutoShape 171"/>
          <p:cNvCxnSpPr>
            <a:cxnSpLocks noChangeShapeType="1"/>
          </p:cNvCxnSpPr>
          <p:nvPr/>
        </p:nvCxnSpPr>
        <p:spPr bwMode="auto">
          <a:xfrm rot="5400000" flipH="1" flipV="1">
            <a:off x="5634038" y="4371975"/>
            <a:ext cx="61912" cy="4395788"/>
          </a:xfrm>
          <a:prstGeom prst="curvedConnector3">
            <a:avLst>
              <a:gd name="adj1" fmla="val -3435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453" name="AutoShape 173"/>
          <p:cNvCxnSpPr>
            <a:cxnSpLocks noChangeShapeType="1"/>
          </p:cNvCxnSpPr>
          <p:nvPr/>
        </p:nvCxnSpPr>
        <p:spPr bwMode="auto">
          <a:xfrm rot="5400000" flipH="1" flipV="1">
            <a:off x="4033838" y="5972175"/>
            <a:ext cx="61912" cy="1195388"/>
          </a:xfrm>
          <a:prstGeom prst="curvedConnector3">
            <a:avLst>
              <a:gd name="adj1" fmla="val -1743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7456" name="Line 176"/>
          <p:cNvSpPr>
            <a:spLocks noChangeShapeType="1"/>
          </p:cNvSpPr>
          <p:nvPr/>
        </p:nvSpPr>
        <p:spPr bwMode="auto">
          <a:xfrm>
            <a:off x="304800" y="2971800"/>
            <a:ext cx="78486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grpSp>
        <p:nvGrpSpPr>
          <p:cNvPr id="97467" name="Group 187"/>
          <p:cNvGrpSpPr>
            <a:grpSpLocks/>
          </p:cNvGrpSpPr>
          <p:nvPr/>
        </p:nvGrpSpPr>
        <p:grpSpPr bwMode="auto">
          <a:xfrm>
            <a:off x="2587625" y="2819400"/>
            <a:ext cx="612775" cy="1676400"/>
            <a:chOff x="1630" y="1776"/>
            <a:chExt cx="386" cy="1056"/>
          </a:xfrm>
        </p:grpSpPr>
        <p:cxnSp>
          <p:nvCxnSpPr>
            <p:cNvPr id="97445" name="AutoShape 165"/>
            <p:cNvCxnSpPr>
              <a:cxnSpLocks noChangeShapeType="1"/>
              <a:stCxn id="97300" idx="4"/>
              <a:endCxn id="97316" idx="0"/>
            </p:cNvCxnSpPr>
            <p:nvPr/>
          </p:nvCxnSpPr>
          <p:spPr bwMode="auto">
            <a:xfrm>
              <a:off x="1632" y="1776"/>
              <a:ext cx="0" cy="10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7457" name="Text Box 177"/>
            <p:cNvSpPr txBox="1">
              <a:spLocks noChangeArrowheads="1"/>
            </p:cNvSpPr>
            <p:nvPr/>
          </p:nvSpPr>
          <p:spPr bwMode="auto">
            <a:xfrm>
              <a:off x="1630" y="240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MSB</a:t>
              </a:r>
            </a:p>
          </p:txBody>
        </p:sp>
      </p:grpSp>
      <p:sp>
        <p:nvSpPr>
          <p:cNvPr id="97461" name="Freeform 181"/>
          <p:cNvSpPr>
            <a:spLocks/>
          </p:cNvSpPr>
          <p:nvPr/>
        </p:nvSpPr>
        <p:spPr bwMode="auto">
          <a:xfrm>
            <a:off x="2505075" y="1752600"/>
            <a:ext cx="3667125" cy="4419600"/>
          </a:xfrm>
          <a:custGeom>
            <a:avLst/>
            <a:gdLst>
              <a:gd name="T0" fmla="*/ 0 w 2310"/>
              <a:gd name="T1" fmla="*/ 2784 h 2784"/>
              <a:gd name="T2" fmla="*/ 1170 w 2310"/>
              <a:gd name="T3" fmla="*/ 1656 h 2784"/>
              <a:gd name="T4" fmla="*/ 1788 w 2310"/>
              <a:gd name="T5" fmla="*/ 1248 h 2784"/>
              <a:gd name="T6" fmla="*/ 2310 w 2310"/>
              <a:gd name="T7" fmla="*/ 0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0" h="2784">
                <a:moveTo>
                  <a:pt x="0" y="2784"/>
                </a:moveTo>
                <a:cubicBezTo>
                  <a:pt x="195" y="2594"/>
                  <a:pt x="872" y="1912"/>
                  <a:pt x="1170" y="1656"/>
                </a:cubicBezTo>
                <a:cubicBezTo>
                  <a:pt x="1468" y="1400"/>
                  <a:pt x="1598" y="1524"/>
                  <a:pt x="1788" y="1248"/>
                </a:cubicBezTo>
                <a:cubicBezTo>
                  <a:pt x="1978" y="972"/>
                  <a:pt x="2201" y="260"/>
                  <a:pt x="231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97462" name="Picture 182" descr="\\Mahina\npr\pcfiles\ppoint\ocs\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17526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469" name="Group 189"/>
          <p:cNvGrpSpPr>
            <a:grpSpLocks/>
          </p:cNvGrpSpPr>
          <p:nvPr/>
        </p:nvGrpSpPr>
        <p:grpSpPr bwMode="auto">
          <a:xfrm>
            <a:off x="4953000" y="3276600"/>
            <a:ext cx="1295400" cy="336550"/>
            <a:chOff x="3120" y="2064"/>
            <a:chExt cx="816" cy="212"/>
          </a:xfrm>
        </p:grpSpPr>
        <p:cxnSp>
          <p:nvCxnSpPr>
            <p:cNvPr id="97408" name="AutoShape 128"/>
            <p:cNvCxnSpPr>
              <a:cxnSpLocks noChangeShapeType="1"/>
              <a:stCxn id="97372" idx="3"/>
              <a:endCxn id="97391" idx="2"/>
            </p:cNvCxnSpPr>
            <p:nvPr/>
          </p:nvCxnSpPr>
          <p:spPr bwMode="auto">
            <a:xfrm>
              <a:off x="3168" y="2256"/>
              <a:ext cx="7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7463" name="Text Box 183"/>
            <p:cNvSpPr txBox="1">
              <a:spLocks noChangeArrowheads="1"/>
            </p:cNvSpPr>
            <p:nvPr/>
          </p:nvSpPr>
          <p:spPr bwMode="auto">
            <a:xfrm>
              <a:off x="3120" y="2064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Observation</a:t>
              </a:r>
            </a:p>
          </p:txBody>
        </p:sp>
      </p:grpSp>
      <p:grpSp>
        <p:nvGrpSpPr>
          <p:cNvPr id="97468" name="Group 188"/>
          <p:cNvGrpSpPr>
            <a:grpSpLocks/>
          </p:cNvGrpSpPr>
          <p:nvPr/>
        </p:nvGrpSpPr>
        <p:grpSpPr bwMode="auto">
          <a:xfrm>
            <a:off x="2968625" y="2590800"/>
            <a:ext cx="688975" cy="1600200"/>
            <a:chOff x="1870" y="1632"/>
            <a:chExt cx="434" cy="1008"/>
          </a:xfrm>
        </p:grpSpPr>
        <p:cxnSp>
          <p:nvCxnSpPr>
            <p:cNvPr id="97383" name="AutoShape 103"/>
            <p:cNvCxnSpPr>
              <a:cxnSpLocks noChangeShapeType="1"/>
              <a:stCxn id="97300" idx="5"/>
              <a:endCxn id="97372" idx="1"/>
            </p:cNvCxnSpPr>
            <p:nvPr/>
          </p:nvCxnSpPr>
          <p:spPr bwMode="auto">
            <a:xfrm>
              <a:off x="1870" y="1678"/>
              <a:ext cx="434" cy="5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7464" name="Text Box 184"/>
            <p:cNvSpPr txBox="1">
              <a:spLocks noChangeArrowheads="1"/>
            </p:cNvSpPr>
            <p:nvPr/>
          </p:nvSpPr>
          <p:spPr bwMode="auto">
            <a:xfrm rot="3120000">
              <a:off x="1522" y="2030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71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7145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286000" algn="l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000000"/>
                  </a:solidFill>
                </a:rPr>
                <a:t>Observation List</a:t>
              </a:r>
            </a:p>
          </p:txBody>
        </p:sp>
      </p:grpSp>
      <p:pic>
        <p:nvPicPr>
          <p:cNvPr id="97478" name="Picture 198" descr="\\Mahina\npr\pcfiles\ppoint\ocs\screen_qt_fetch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15906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479" name="Picture 199" descr="\\Mahina\npr\pcfiles\ppoint\ocs\screen_jcmtm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7363"/>
            <a:ext cx="213360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81" name="Picture 201" descr="\\Mahina\npr\pcfiles\ppoint\sequence_conso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55750"/>
            <a:ext cx="205740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74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56" grpId="0" animBg="1"/>
      <p:bldP spid="974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631825"/>
            <a:ext cx="9123362" cy="5130800"/>
          </a:xfrm>
        </p:spPr>
      </p:pic>
    </p:spTree>
    <p:extLst>
      <p:ext uri="{BB962C8B-B14F-4D97-AF65-F5344CB8AC3E}">
        <p14:creationId xmlns:p14="http://schemas.microsoft.com/office/powerpoint/2010/main" val="5755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Design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Since observations are fully defined, we changed all sub-system interfaces so they had a common set of simple commands:</a:t>
            </a:r>
          </a:p>
          <a:p>
            <a:pPr lvl="1"/>
            <a:r>
              <a:rPr lang="en-US" altLang="en-US" dirty="0"/>
              <a:t>CONFIGURE</a:t>
            </a:r>
          </a:p>
          <a:p>
            <a:pPr lvl="2"/>
            <a:r>
              <a:rPr lang="en-US" altLang="en-US" dirty="0"/>
              <a:t>Send a complete XML observing definition to each sub-system.</a:t>
            </a:r>
          </a:p>
          <a:p>
            <a:pPr lvl="1"/>
            <a:r>
              <a:rPr lang="en-US" altLang="en-US" dirty="0"/>
              <a:t>SETUP_SEQUENCE</a:t>
            </a:r>
          </a:p>
          <a:p>
            <a:pPr lvl="2"/>
            <a:r>
              <a:rPr lang="en-US" altLang="en-US" dirty="0"/>
              <a:t>Send just the few parameters which indicate how the next integration differs from the current configuration.</a:t>
            </a:r>
          </a:p>
          <a:p>
            <a:pPr lvl="1"/>
            <a:r>
              <a:rPr lang="en-US" altLang="en-US" dirty="0"/>
              <a:t>SEQUENCE</a:t>
            </a:r>
          </a:p>
          <a:p>
            <a:pPr lvl="2"/>
            <a:r>
              <a:rPr lang="en-US" altLang="en-US" dirty="0"/>
              <a:t>Execute the integration sequence - i.e. take data.</a:t>
            </a:r>
          </a:p>
          <a:p>
            <a:pPr lvl="2"/>
            <a:r>
              <a:rPr lang="en-US" altLang="en-US" dirty="0"/>
              <a:t>On JCMT we have a real-time sequencer that takes over here.</a:t>
            </a:r>
          </a:p>
          <a:p>
            <a:pPr lvl="1"/>
            <a:r>
              <a:rPr lang="en-US" altLang="en-US" dirty="0"/>
              <a:t>END_OBSERVATION</a:t>
            </a:r>
          </a:p>
          <a:p>
            <a:pPr lvl="2"/>
            <a:r>
              <a:rPr lang="en-US" altLang="en-US" dirty="0"/>
              <a:t>Needed to close up an observation.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19400" y="3348507"/>
            <a:ext cx="2502794" cy="400110"/>
            <a:chOff x="2819400" y="3348507"/>
            <a:chExt cx="2502794" cy="400110"/>
          </a:xfrm>
        </p:grpSpPr>
        <p:sp>
          <p:nvSpPr>
            <p:cNvPr id="2" name="TextBox 1"/>
            <p:cNvSpPr txBox="1"/>
            <p:nvPr/>
          </p:nvSpPr>
          <p:spPr>
            <a:xfrm>
              <a:off x="4279005" y="3348507"/>
              <a:ext cx="1043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SCAN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2819400" y="3477296"/>
              <a:ext cx="1353355" cy="24054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1993005" y="4325011"/>
            <a:ext cx="2502794" cy="400110"/>
            <a:chOff x="2819400" y="3348507"/>
            <a:chExt cx="2502794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4279005" y="3348507"/>
              <a:ext cx="1043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SCAN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2819400" y="3477296"/>
              <a:ext cx="1353355" cy="24054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861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Design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 commands are </a:t>
            </a:r>
            <a:r>
              <a:rPr lang="en-US" altLang="en-US" i="1"/>
              <a:t>broadcast</a:t>
            </a:r>
            <a:r>
              <a:rPr lang="en-US" altLang="en-US"/>
              <a:t> to </a:t>
            </a:r>
            <a:r>
              <a:rPr lang="en-US" altLang="en-US" i="1"/>
              <a:t>all</a:t>
            </a:r>
            <a:r>
              <a:rPr lang="en-US" altLang="en-US"/>
              <a:t> participating systems</a:t>
            </a:r>
          </a:p>
          <a:p>
            <a:r>
              <a:rPr lang="en-US" altLang="en-US"/>
              <a:t>An important observing recipe parameter is the “tasklist” - a list of the participating sub-systems).</a:t>
            </a:r>
          </a:p>
          <a:p>
            <a:pPr lvl="1"/>
            <a:r>
              <a:rPr lang="en-US" altLang="en-US"/>
              <a:t>In general, all tasks on the list receive all the commands.</a:t>
            </a:r>
          </a:p>
          <a:p>
            <a:r>
              <a:rPr lang="en-US" altLang="en-US"/>
              <a:t>To first order we don’t care how the sub-systems sequence themselves, we just want them to be ready when data taking starts.</a:t>
            </a:r>
          </a:p>
          <a:p>
            <a:pPr lvl="1"/>
            <a:r>
              <a:rPr lang="en-US" altLang="en-US"/>
              <a:t>The observing recipes contain no detailed sequencing.</a:t>
            </a:r>
          </a:p>
          <a:p>
            <a:pPr lvl="1"/>
            <a:r>
              <a:rPr lang="en-US" altLang="en-US"/>
              <a:t>In reality, there are some dependencies, and this is handled by a rendezvous protocol in which a task can wait until a specified task is ready.</a:t>
            </a:r>
          </a:p>
          <a:p>
            <a:pPr lvl="2"/>
            <a:r>
              <a:rPr lang="en-US" altLang="en-US"/>
              <a:t>We found didn’t need multiple levels of rendezvous.</a:t>
            </a:r>
          </a:p>
        </p:txBody>
      </p:sp>
    </p:spTree>
    <p:extLst>
      <p:ext uri="{BB962C8B-B14F-4D97-AF65-F5344CB8AC3E}">
        <p14:creationId xmlns:p14="http://schemas.microsoft.com/office/powerpoint/2010/main" val="99752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Impressions of the SKA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 to avoid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Maslow’s Law</a:t>
            </a:r>
          </a:p>
          <a:p>
            <a:pPr lvl="1"/>
            <a:r>
              <a:rPr lang="en-US" i="1" dirty="0"/>
              <a:t>“I suppose it is tempting, if the only tool you have is a hammer, to treat everything as if it were a nail</a:t>
            </a:r>
            <a:r>
              <a:rPr lang="en-US" i="1" dirty="0" smtClean="0"/>
              <a:t>”</a:t>
            </a:r>
          </a:p>
          <a:p>
            <a:pPr lvl="1"/>
            <a:r>
              <a:rPr lang="en-US" i="1" u="sng" dirty="0" smtClean="0"/>
              <a:t>Your</a:t>
            </a:r>
            <a:r>
              <a:rPr lang="en-US" i="1" dirty="0" smtClean="0"/>
              <a:t> background is </a:t>
            </a:r>
            <a:r>
              <a:rPr lang="en-US" i="1" u="sng" dirty="0" smtClean="0"/>
              <a:t>your</a:t>
            </a:r>
            <a:r>
              <a:rPr lang="en-US" i="1" dirty="0" smtClean="0"/>
              <a:t> personal hammer.</a:t>
            </a:r>
          </a:p>
          <a:p>
            <a:r>
              <a:rPr lang="en-US" dirty="0" smtClean="0"/>
              <a:t>Conway's Law</a:t>
            </a:r>
          </a:p>
          <a:p>
            <a:pPr lvl="1"/>
            <a:r>
              <a:rPr lang="en-US" i="1" dirty="0" smtClean="0"/>
              <a:t>“Organizations </a:t>
            </a:r>
            <a:r>
              <a:rPr lang="en-US" i="1" dirty="0"/>
              <a:t>which design systems ... are constrained to produce designs which are copies of the communication structures of these </a:t>
            </a:r>
            <a:r>
              <a:rPr lang="en-US" i="1" dirty="0" smtClean="0"/>
              <a:t>organizations”</a:t>
            </a:r>
          </a:p>
          <a:p>
            <a:r>
              <a:rPr lang="en-US" dirty="0" smtClean="0"/>
              <a:t>Ego </a:t>
            </a:r>
            <a:r>
              <a:rPr lang="en-US" dirty="0"/>
              <a:t>eats </a:t>
            </a:r>
            <a:r>
              <a:rPr lang="en-US" dirty="0" smtClean="0"/>
              <a:t>brains</a:t>
            </a:r>
          </a:p>
          <a:p>
            <a:pPr lvl="1"/>
            <a:r>
              <a:rPr lang="en-US" dirty="0" smtClean="0"/>
              <a:t>e.g.: </a:t>
            </a:r>
            <a:r>
              <a:rPr lang="en-US" i="1" dirty="0" smtClean="0"/>
              <a:t>“My way or the highway”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4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Conway's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generate a </a:t>
            </a:r>
            <a:r>
              <a:rPr lang="en-US" dirty="0" smtClean="0"/>
              <a:t>monitoring and control </a:t>
            </a:r>
            <a:r>
              <a:rPr lang="en-US" dirty="0" smtClean="0"/>
              <a:t>software </a:t>
            </a:r>
            <a:r>
              <a:rPr lang="en-US" dirty="0" smtClean="0"/>
              <a:t>architecture that is independent of the SKA work packages.</a:t>
            </a:r>
          </a:p>
          <a:p>
            <a:pPr lvl="1"/>
            <a:r>
              <a:rPr lang="en-US" dirty="0" smtClean="0"/>
              <a:t>The software will last a lot longer than the work packages.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architecture </a:t>
            </a:r>
            <a:r>
              <a:rPr lang="en-US" dirty="0" smtClean="0"/>
              <a:t>will be layered, with tasks at similar layers having similar interfaces.</a:t>
            </a:r>
          </a:p>
          <a:p>
            <a:pPr lvl="1"/>
            <a:r>
              <a:rPr lang="en-US" dirty="0" smtClean="0"/>
              <a:t>We need to design these interfaces.</a:t>
            </a:r>
          </a:p>
          <a:p>
            <a:r>
              <a:rPr lang="en-US" dirty="0"/>
              <a:t>The work package interfaces may lie at different levels  in the architecture and </a:t>
            </a:r>
            <a:r>
              <a:rPr lang="en-US" dirty="0" smtClean="0"/>
              <a:t>so have </a:t>
            </a:r>
            <a:r>
              <a:rPr lang="en-US" dirty="0"/>
              <a:t>different interfaces.</a:t>
            </a:r>
          </a:p>
          <a:p>
            <a:pPr lvl="1"/>
            <a:r>
              <a:rPr lang="en-US" dirty="0" smtClean="0"/>
              <a:t>Hence, we need to work out where in the architecture each work package interfaces lies.</a:t>
            </a:r>
          </a:p>
          <a:p>
            <a:pPr lvl="1"/>
            <a:r>
              <a:rPr lang="en-US" dirty="0" smtClean="0"/>
              <a:t>This variation is acceptable, since there are few work packages.</a:t>
            </a:r>
          </a:p>
          <a:p>
            <a:pPr lvl="2"/>
            <a:r>
              <a:rPr lang="en-US" dirty="0" smtClean="0"/>
              <a:t>In contrast, ITER, for example, has ~207 distinct plant systems with ~140 </a:t>
            </a:r>
            <a:r>
              <a:rPr lang="en-US" dirty="0"/>
              <a:t>separate Procurement </a:t>
            </a:r>
            <a:r>
              <a:rPr lang="en-US" dirty="0" smtClean="0"/>
              <a:t>Arrangements, so they need to have much more rigid interface control at the work package level.</a:t>
            </a:r>
          </a:p>
        </p:txBody>
      </p:sp>
    </p:spTree>
    <p:extLst>
      <p:ext uri="{BB962C8B-B14F-4D97-AF65-F5344CB8AC3E}">
        <p14:creationId xmlns:p14="http://schemas.microsoft.com/office/powerpoint/2010/main" val="7421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Operations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Concept Document is now available</a:t>
            </a:r>
          </a:p>
          <a:p>
            <a:r>
              <a:rPr lang="en-US" dirty="0" smtClean="0"/>
              <a:t>Contains few surprises, but does write down a lot of information for the first time.</a:t>
            </a:r>
          </a:p>
          <a:p>
            <a:r>
              <a:rPr lang="en-US" dirty="0"/>
              <a:t>There is also a </a:t>
            </a:r>
            <a:r>
              <a:rPr lang="en-US" dirty="0" smtClean="0"/>
              <a:t>“Dish Pointing, Motion </a:t>
            </a:r>
            <a:r>
              <a:rPr lang="en-US" dirty="0" err="1" smtClean="0"/>
              <a:t>Behaviour</a:t>
            </a:r>
            <a:r>
              <a:rPr lang="en-US" dirty="0" smtClean="0"/>
              <a:t> And Control” document that may be more surprising.</a:t>
            </a:r>
          </a:p>
          <a:p>
            <a:pPr lvl="1"/>
            <a:r>
              <a:rPr lang="en-US" dirty="0" smtClean="0"/>
              <a:t>Dish control will be more like a single dish system than an interferometer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239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difficult, and may need to be broken up. e.g.: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telescope </a:t>
            </a:r>
            <a:r>
              <a:rPr lang="en-US" dirty="0" smtClean="0"/>
              <a:t>state.</a:t>
            </a:r>
          </a:p>
          <a:p>
            <a:pPr lvl="2"/>
            <a:r>
              <a:rPr lang="en-US" dirty="0" smtClean="0"/>
              <a:t>A software </a:t>
            </a:r>
            <a:r>
              <a:rPr lang="en-US" dirty="0"/>
              <a:t>representation of the real world as a function of time. </a:t>
            </a:r>
            <a:r>
              <a:rPr lang="en-US" dirty="0" smtClean="0"/>
              <a:t>Possibly represented </a:t>
            </a:r>
            <a:r>
              <a:rPr lang="en-US" dirty="0"/>
              <a:t>by </a:t>
            </a:r>
            <a:r>
              <a:rPr lang="en-US" dirty="0" smtClean="0"/>
              <a:t>the </a:t>
            </a:r>
            <a:r>
              <a:rPr lang="en-US" dirty="0"/>
              <a:t>time-stamped Tango Attributes in the </a:t>
            </a:r>
            <a:r>
              <a:rPr lang="en-US" dirty="0" smtClean="0"/>
              <a:t>system, with the </a:t>
            </a:r>
            <a:r>
              <a:rPr lang="en-US" dirty="0" err="1" smtClean="0"/>
              <a:t>archiver</a:t>
            </a:r>
            <a:r>
              <a:rPr lang="en-US" dirty="0" smtClean="0"/>
              <a:t> providing persistence.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telescope </a:t>
            </a:r>
            <a:r>
              <a:rPr lang="en-US" dirty="0" smtClean="0"/>
              <a:t>status.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rolled up status of the statuses of the sub-system </a:t>
            </a:r>
            <a:r>
              <a:rPr lang="en-US" dirty="0" smtClean="0"/>
              <a:t>hierarchy. Possibly </a:t>
            </a:r>
            <a:r>
              <a:rPr lang="en-US" dirty="0"/>
              <a:t>represented by an </a:t>
            </a:r>
            <a:r>
              <a:rPr lang="en-US" dirty="0" err="1"/>
              <a:t>enum</a:t>
            </a:r>
            <a:r>
              <a:rPr lang="en-US" dirty="0"/>
              <a:t> attribute in each Tango device server </a:t>
            </a:r>
            <a:endParaRPr lang="en-US" dirty="0" smtClean="0"/>
          </a:p>
          <a:p>
            <a:pPr lvl="2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also be returned as a result of method </a:t>
            </a:r>
            <a:r>
              <a:rPr lang="en-US" dirty="0" smtClean="0"/>
              <a:t>invocation.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atmospheric state </a:t>
            </a:r>
            <a:endParaRPr lang="en-US" dirty="0" smtClean="0"/>
          </a:p>
          <a:p>
            <a:pPr lvl="2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or may not be a subset of the telescope state.</a:t>
            </a:r>
          </a:p>
          <a:p>
            <a:pPr lvl="1"/>
            <a:r>
              <a:rPr lang="en-US" dirty="0" smtClean="0"/>
              <a:t>Telescope </a:t>
            </a:r>
            <a:r>
              <a:rPr lang="en-US" dirty="0"/>
              <a:t>simulator or emulator. </a:t>
            </a:r>
          </a:p>
        </p:txBody>
      </p:sp>
    </p:spTree>
    <p:extLst>
      <p:ext uri="{BB962C8B-B14F-4D97-AF65-F5344CB8AC3E}">
        <p14:creationId xmlns:p14="http://schemas.microsoft.com/office/powerpoint/2010/main" val="4880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 and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believe this is an SKAO responsibility</a:t>
            </a:r>
          </a:p>
          <a:p>
            <a:pPr lvl="1"/>
            <a:r>
              <a:rPr lang="en-US" dirty="0" smtClean="0"/>
              <a:t>Is required by most work-packages, but must also integrate with the Enterprise system as well.</a:t>
            </a:r>
          </a:p>
          <a:p>
            <a:r>
              <a:rPr lang="en-US" dirty="0" smtClean="0"/>
              <a:t>I propose to define some top level requirements and then contract it out.</a:t>
            </a:r>
          </a:p>
          <a:p>
            <a:pPr lvl="1"/>
            <a:r>
              <a:rPr lang="en-US" dirty="0" smtClean="0"/>
              <a:t>The TM A&amp;A requirements document is a good basis for the requirements.</a:t>
            </a:r>
          </a:p>
          <a:p>
            <a:pPr lvl="1"/>
            <a:r>
              <a:rPr lang="en-US" dirty="0" smtClean="0"/>
              <a:t>The contract may be to individuals involved in TM, but it will be separate from TM</a:t>
            </a:r>
          </a:p>
          <a:p>
            <a:r>
              <a:rPr lang="en-US" dirty="0" smtClean="0"/>
              <a:t>At the moment work packages should assume that A&amp;A will present a standard Linux interface, and will also be available to web services.</a:t>
            </a:r>
          </a:p>
        </p:txBody>
      </p:sp>
    </p:spTree>
    <p:extLst>
      <p:ext uri="{BB962C8B-B14F-4D97-AF65-F5344CB8AC3E}">
        <p14:creationId xmlns:p14="http://schemas.microsoft.com/office/powerpoint/2010/main" val="141569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Assembly, Integration &amp;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AIV has been hardware dominated until now.</a:t>
            </a:r>
          </a:p>
          <a:p>
            <a:pPr lvl="1"/>
            <a:r>
              <a:rPr lang="en-US" dirty="0" smtClean="0"/>
              <a:t>Possibly because of the lack of software resource at SKAO.</a:t>
            </a:r>
          </a:p>
          <a:p>
            <a:pPr lvl="1"/>
            <a:r>
              <a:rPr lang="en-US" dirty="0" smtClean="0"/>
              <a:t>Need to understand how much capability is needed when.</a:t>
            </a:r>
          </a:p>
          <a:p>
            <a:r>
              <a:rPr lang="en-US" dirty="0" smtClean="0"/>
              <a:t>There are also no L1 requirements on:</a:t>
            </a:r>
          </a:p>
          <a:p>
            <a:pPr lvl="1"/>
            <a:r>
              <a:rPr lang="en-US" dirty="0" smtClean="0"/>
              <a:t>Software dependency uniformity</a:t>
            </a:r>
          </a:p>
          <a:p>
            <a:pPr lvl="1"/>
            <a:r>
              <a:rPr lang="en-US" dirty="0" smtClean="0"/>
              <a:t>Software quality (testing, code coverage, development practice).</a:t>
            </a:r>
          </a:p>
          <a:p>
            <a:pPr lvl="1"/>
            <a:r>
              <a:rPr lang="en-US" dirty="0" smtClean="0"/>
              <a:t>Software deployment</a:t>
            </a:r>
          </a:p>
          <a:p>
            <a:r>
              <a:rPr lang="en-US" dirty="0" smtClean="0"/>
              <a:t>Amongst the work there has been some convergence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is understandably the favorite code control system.</a:t>
            </a:r>
          </a:p>
          <a:p>
            <a:r>
              <a:rPr lang="en-US" dirty="0" smtClean="0"/>
              <a:t>However, we also need to cover a lot of other areas:</a:t>
            </a:r>
          </a:p>
          <a:p>
            <a:pPr lvl="1"/>
            <a:r>
              <a:rPr lang="en-US" dirty="0" smtClean="0"/>
              <a:t>I see your review expresses some ideas, and I would welcome proposals as to what form the requirements should take.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domain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SKA is a software telescope.</a:t>
            </a:r>
          </a:p>
          <a:p>
            <a:pPr lvl="1"/>
            <a:r>
              <a:rPr lang="en-US" dirty="0"/>
              <a:t>It is arguably the worlds biggest scientific software project </a:t>
            </a:r>
          </a:p>
          <a:p>
            <a:pPr lvl="1"/>
            <a:r>
              <a:rPr lang="en-US" dirty="0" smtClean="0"/>
              <a:t>SKA-LOW, in particular, is effectively a huge computer system interfaced to a lot of bent wires with some fast ADC’s.</a:t>
            </a:r>
          </a:p>
          <a:p>
            <a:r>
              <a:rPr lang="en-US" dirty="0" smtClean="0"/>
              <a:t>However, SKAO has only had a maximum of one dedicated software domain specialist on staff.</a:t>
            </a:r>
            <a:endParaRPr lang="en-US" i="1" dirty="0" smtClean="0"/>
          </a:p>
          <a:p>
            <a:pPr lvl="1"/>
            <a:r>
              <a:rPr lang="en-US" dirty="0" smtClean="0"/>
              <a:t>I now have permission in principle to hire two more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In contrast, Diamond was largely domain specialists, managers, technicians,  and administrators</a:t>
            </a:r>
          </a:p>
          <a:p>
            <a:pPr lvl="1"/>
            <a:r>
              <a:rPr lang="is-IS" dirty="0" smtClean="0"/>
              <a:t>Very few project managers: only ~1 during construction</a:t>
            </a:r>
          </a:p>
          <a:p>
            <a:pPr lvl="1"/>
            <a:r>
              <a:rPr lang="is-IS" dirty="0" smtClean="0"/>
              <a:t>It has never employed anyone who is a systems engineer in the SKA sense.</a:t>
            </a:r>
          </a:p>
          <a:p>
            <a:pPr lvl="1"/>
            <a:r>
              <a:rPr lang="is-IS" dirty="0" smtClean="0"/>
              <a:t>However, it was </a:t>
            </a:r>
            <a:r>
              <a:rPr lang="is-IS" dirty="0"/>
              <a:t>the </a:t>
            </a:r>
            <a:r>
              <a:rPr lang="is-IS" dirty="0" smtClean="0"/>
              <a:t>UK’s </a:t>
            </a:r>
            <a:r>
              <a:rPr lang="is-IS" dirty="0"/>
              <a:t>largest scientific investment and was delivered on time and on budget</a:t>
            </a:r>
            <a:r>
              <a:rPr lang="is-IS" dirty="0" smtClean="0"/>
              <a:t>.</a:t>
            </a:r>
          </a:p>
          <a:p>
            <a:r>
              <a:rPr lang="is-IS" dirty="0" smtClean="0"/>
              <a:t>Lead to a waterfall, rather than agile set of processes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595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requirements 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is no clear traceability for many of the L1 requirements. For example:</a:t>
            </a:r>
          </a:p>
          <a:p>
            <a:pPr lvl="1"/>
            <a:r>
              <a:rPr lang="en-US" dirty="0" smtClean="0"/>
              <a:t>UTC: Only reference to absolute time is via UTC. WTF?</a:t>
            </a:r>
          </a:p>
          <a:p>
            <a:pPr lvl="1"/>
            <a:r>
              <a:rPr lang="en-US" dirty="0" smtClean="0"/>
              <a:t>Models. What are they really?:</a:t>
            </a:r>
          </a:p>
          <a:p>
            <a:pPr lvl="2"/>
            <a:r>
              <a:rPr lang="en-US" dirty="0" smtClean="0"/>
              <a:t>SKA1-SYS_REQ-2645</a:t>
            </a:r>
            <a:r>
              <a:rPr lang="en-US" dirty="0"/>
              <a:t>	Telescope </a:t>
            </a:r>
            <a:r>
              <a:rPr lang="en-US" dirty="0" smtClean="0"/>
              <a:t>Model</a:t>
            </a:r>
          </a:p>
          <a:p>
            <a:pPr lvl="2"/>
            <a:r>
              <a:rPr lang="en-US" dirty="0"/>
              <a:t>SKA1-SYS_REQ-2302	Single geodetic model (Telescopes). </a:t>
            </a:r>
            <a:endParaRPr lang="en-US" dirty="0" smtClean="0"/>
          </a:p>
          <a:p>
            <a:pPr lvl="2"/>
            <a:r>
              <a:rPr lang="en-US" dirty="0"/>
              <a:t>SKA1-SYS_REQ-2303	Single geometric model. </a:t>
            </a:r>
            <a:endParaRPr lang="en-US" dirty="0" smtClean="0"/>
          </a:p>
          <a:p>
            <a:pPr lvl="2"/>
            <a:r>
              <a:rPr lang="en-US" dirty="0"/>
              <a:t>SKA1-SYS_REQ-2304	Dish pointing model. </a:t>
            </a:r>
            <a:endParaRPr lang="en-US" dirty="0" smtClean="0"/>
          </a:p>
          <a:p>
            <a:pPr lvl="2"/>
            <a:r>
              <a:rPr lang="en-US" dirty="0"/>
              <a:t>SKA1-SYS_REQ-2305	AA element and station beam model. </a:t>
            </a:r>
            <a:endParaRPr lang="en-US" dirty="0" smtClean="0"/>
          </a:p>
          <a:p>
            <a:pPr lvl="2"/>
            <a:r>
              <a:rPr lang="en-US" dirty="0"/>
              <a:t>SKA1-SYS_REQ-2322	Global sky model. </a:t>
            </a:r>
            <a:endParaRPr lang="en-US" dirty="0" smtClean="0"/>
          </a:p>
          <a:p>
            <a:pPr lvl="1"/>
            <a:r>
              <a:rPr lang="en-US" dirty="0"/>
              <a:t>SKA1-SYS_REQ-2646: API for construction of schedule.  There shall be an API or APIs for the construction of scheduling blocks from Python and </a:t>
            </a:r>
            <a:r>
              <a:rPr lang="en-US"/>
              <a:t>Java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2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 and Monitoring are different:</a:t>
            </a:r>
          </a:p>
          <a:p>
            <a:pPr lvl="1"/>
            <a:r>
              <a:rPr lang="en-US" dirty="0" smtClean="0"/>
              <a:t>Control:</a:t>
            </a:r>
          </a:p>
          <a:p>
            <a:pPr lvl="2"/>
            <a:r>
              <a:rPr lang="en-US" dirty="0" smtClean="0"/>
              <a:t>Low data rates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clear hierarchy</a:t>
            </a:r>
          </a:p>
          <a:p>
            <a:pPr lvl="3"/>
            <a:r>
              <a:rPr lang="en-US" dirty="0" smtClean="0"/>
              <a:t>Single point of top level control</a:t>
            </a:r>
          </a:p>
          <a:p>
            <a:pPr lvl="3"/>
            <a:r>
              <a:rPr lang="en-US" dirty="0" smtClean="0"/>
              <a:t>Commands go down</a:t>
            </a:r>
          </a:p>
          <a:p>
            <a:pPr lvl="3"/>
            <a:r>
              <a:rPr lang="en-US" dirty="0" smtClean="0"/>
              <a:t>Aggregated statuses go up</a:t>
            </a:r>
          </a:p>
          <a:p>
            <a:pPr lvl="2"/>
            <a:r>
              <a:rPr lang="en-US" dirty="0" smtClean="0"/>
              <a:t>Need a clear understanding of semantics up and down the tree</a:t>
            </a:r>
          </a:p>
          <a:p>
            <a:pPr lvl="2"/>
            <a:r>
              <a:rPr lang="en-US" dirty="0" smtClean="0"/>
              <a:t>Not necessarily running all the time</a:t>
            </a:r>
          </a:p>
          <a:p>
            <a:pPr lvl="1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Intermediate data rates</a:t>
            </a:r>
          </a:p>
          <a:p>
            <a:pPr lvl="2"/>
            <a:r>
              <a:rPr lang="en-US" dirty="0" smtClean="0"/>
              <a:t>No restriction on who can monitor what</a:t>
            </a:r>
          </a:p>
          <a:p>
            <a:pPr lvl="3"/>
            <a:r>
              <a:rPr lang="en-US" dirty="0" smtClean="0"/>
              <a:t>Clients only monitor the subset of monitor points that they need</a:t>
            </a:r>
          </a:p>
          <a:p>
            <a:pPr lvl="3"/>
            <a:r>
              <a:rPr lang="en-US" dirty="0" smtClean="0"/>
              <a:t>Don’t want to hide access to any data from any client.</a:t>
            </a:r>
          </a:p>
          <a:p>
            <a:pPr lvl="2"/>
            <a:r>
              <a:rPr lang="en-US" dirty="0" smtClean="0"/>
              <a:t>Simple semantics</a:t>
            </a:r>
          </a:p>
          <a:p>
            <a:pPr lvl="2"/>
            <a:r>
              <a:rPr lang="en-US" dirty="0" smtClean="0"/>
              <a:t>Always available all the time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Sub-arrays and commensality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add complexity that is not normally seen in single dish systems.</a:t>
            </a:r>
          </a:p>
          <a:p>
            <a:pPr lvl="1"/>
            <a:r>
              <a:rPr lang="en-US" dirty="0" smtClean="0"/>
              <a:t>However, JAC and Gemini  telescopes had the concept of running multiple virtual telescopes simultaneously</a:t>
            </a:r>
          </a:p>
          <a:p>
            <a:r>
              <a:rPr lang="en-US" dirty="0" smtClean="0"/>
              <a:t>TELMGR should not place a restriction on the number of sub-arrays – they are just multiple instantiations with different contexts.</a:t>
            </a:r>
          </a:p>
          <a:p>
            <a:pPr lvl="1"/>
            <a:r>
              <a:rPr lang="en-US" dirty="0" smtClean="0"/>
              <a:t>Should just query the underlying systems to discover if they are currently capable of running a new context for a given configuration</a:t>
            </a:r>
          </a:p>
          <a:p>
            <a:r>
              <a:rPr lang="en-US" dirty="0" smtClean="0"/>
              <a:t>OBSMGR should understand or be able to model the capacity for planning purposes, but shortcuts could be taken.</a:t>
            </a:r>
          </a:p>
        </p:txBody>
      </p:sp>
    </p:spTree>
    <p:extLst>
      <p:ext uri="{BB962C8B-B14F-4D97-AF65-F5344CB8AC3E}">
        <p14:creationId xmlns:p14="http://schemas.microsoft.com/office/powerpoint/2010/main" val="113851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month into the job and I am still learning fast.</a:t>
            </a:r>
          </a:p>
          <a:p>
            <a:r>
              <a:rPr lang="en-US" dirty="0" smtClean="0"/>
              <a:t>I am daunted and humbled by what the SKA is planning.</a:t>
            </a:r>
          </a:p>
          <a:p>
            <a:r>
              <a:rPr lang="en-US" dirty="0" smtClean="0"/>
              <a:t>The politics adds complexity, but there are a lot of great people and good relationships, and these are the greatest strength and need to be preserved,</a:t>
            </a:r>
          </a:p>
          <a:p>
            <a:r>
              <a:rPr lang="en-US" dirty="0" smtClean="0"/>
              <a:t>Bring on the challenge!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ome\SharedDocs\Nick\38MHz\baselin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900"/>
            <a:ext cx="9144000" cy="6019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 MHz</a:t>
            </a:r>
          </a:p>
        </p:txBody>
      </p:sp>
    </p:spTree>
    <p:extLst>
      <p:ext uri="{BB962C8B-B14F-4D97-AF65-F5344CB8AC3E}">
        <p14:creationId xmlns:p14="http://schemas.microsoft.com/office/powerpoint/2010/main" val="86260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38 MHz Survey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 MHz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Scientific requirements:</a:t>
            </a:r>
          </a:p>
          <a:p>
            <a:pPr lvl="1"/>
            <a:r>
              <a:rPr lang="en-US" dirty="0" smtClean="0"/>
              <a:t>“To </a:t>
            </a:r>
            <a:r>
              <a:rPr lang="en-US" dirty="0"/>
              <a:t>provide a survey of the region around the NCP </a:t>
            </a:r>
            <a:r>
              <a:rPr lang="en-US" dirty="0" smtClean="0"/>
              <a:t>comparable </a:t>
            </a:r>
            <a:r>
              <a:rPr lang="en-US" dirty="0"/>
              <a:t>to the 151 MHz 6C survey, but a factor of 4 lower in frequency”</a:t>
            </a:r>
          </a:p>
          <a:p>
            <a:r>
              <a:rPr lang="en-US" dirty="0"/>
              <a:t>Technical </a:t>
            </a:r>
            <a:r>
              <a:rPr lang="en-US" dirty="0" smtClean="0"/>
              <a:t>requirements:</a:t>
            </a:r>
            <a:endParaRPr lang="en-US" dirty="0"/>
          </a:p>
          <a:p>
            <a:pPr lvl="1"/>
            <a:r>
              <a:rPr lang="en-US" dirty="0"/>
              <a:t>Low technology and low risk</a:t>
            </a:r>
          </a:p>
          <a:p>
            <a:pPr lvl="1"/>
            <a:r>
              <a:rPr lang="en-US" dirty="0"/>
              <a:t>Quick - duration of a Ph.D. thesis (and a solar minimum).</a:t>
            </a:r>
          </a:p>
          <a:p>
            <a:pPr lvl="1"/>
            <a:r>
              <a:rPr lang="en-US" dirty="0"/>
              <a:t>Cheap £50,000 (</a:t>
            </a:r>
            <a:r>
              <a:rPr lang="en-US" dirty="0" smtClean="0"/>
              <a:t>1985)</a:t>
            </a:r>
          </a:p>
          <a:p>
            <a:pPr lvl="1"/>
            <a:r>
              <a:rPr lang="en-US" dirty="0" smtClean="0"/>
              <a:t>Fit on the Lord’s Bridge site</a:t>
            </a:r>
          </a:p>
          <a:p>
            <a:r>
              <a:rPr lang="en-US" dirty="0" smtClean="0"/>
              <a:t>Overall:</a:t>
            </a:r>
          </a:p>
          <a:p>
            <a:pPr lvl="1"/>
            <a:r>
              <a:rPr lang="en-US" dirty="0" smtClean="0"/>
              <a:t>An order of magnitude better in resolution and sensitivity than previous comparable surveys.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6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Help plan and coordinate the work</a:t>
            </a:r>
          </a:p>
          <a:p>
            <a:r>
              <a:rPr lang="en-US" dirty="0" smtClean="0"/>
              <a:t>Repaired damage and improved design</a:t>
            </a:r>
          </a:p>
          <a:p>
            <a:r>
              <a:rPr lang="en-US" dirty="0" smtClean="0"/>
              <a:t>Ran the observations</a:t>
            </a:r>
          </a:p>
          <a:p>
            <a:r>
              <a:rPr lang="en-US" dirty="0" smtClean="0"/>
              <a:t>Rewrote all the MRAO software to turn the visibilities into a map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odelling and removal of the ionosphere</a:t>
            </a:r>
          </a:p>
          <a:p>
            <a:pPr lvl="1"/>
            <a:r>
              <a:rPr lang="en-US" dirty="0" smtClean="0"/>
              <a:t>Bright source removal</a:t>
            </a:r>
          </a:p>
          <a:p>
            <a:pPr lvl="1"/>
            <a:r>
              <a:rPr lang="en-US" dirty="0" smtClean="0"/>
              <a:t>Interactive viewing and processing</a:t>
            </a:r>
          </a:p>
          <a:p>
            <a:pPr lvl="1"/>
            <a:r>
              <a:rPr lang="en-US" dirty="0" smtClean="0"/>
              <a:t>Map making</a:t>
            </a:r>
          </a:p>
          <a:p>
            <a:pPr lvl="1"/>
            <a:r>
              <a:rPr lang="en-US" dirty="0" smtClean="0"/>
              <a:t>Data processing pipeline</a:t>
            </a:r>
          </a:p>
          <a:p>
            <a:r>
              <a:rPr lang="en-US" dirty="0" smtClean="0"/>
              <a:t>Wrote software to analyze the maps, extract sources, calibrate flux densities and produce paper.</a:t>
            </a:r>
          </a:p>
          <a:p>
            <a:pPr lvl="1"/>
            <a:r>
              <a:rPr lang="en-US" dirty="0" smtClean="0"/>
              <a:t>One small sign error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1984-88: PhD: “The 38 MHz Radio Survey”</a:t>
            </a:r>
          </a:p>
        </p:txBody>
      </p:sp>
    </p:spTree>
    <p:extLst>
      <p:ext uri="{BB962C8B-B14F-4D97-AF65-F5344CB8AC3E}">
        <p14:creationId xmlns:p14="http://schemas.microsoft.com/office/powerpoint/2010/main" val="12649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design of the OCS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Requirement is for a highly automated system, not a manually controlled one</a:t>
            </a:r>
          </a:p>
          <a:p>
            <a:pPr lvl="1"/>
            <a:r>
              <a:rPr lang="en-US" altLang="en-US"/>
              <a:t>Control is done at a higher level (observation queue).</a:t>
            </a:r>
          </a:p>
          <a:p>
            <a:pPr lvl="1"/>
            <a:r>
              <a:rPr lang="en-US" altLang="en-US"/>
              <a:t>Commands are optimized for machine control, not human control.</a:t>
            </a:r>
          </a:p>
          <a:p>
            <a:r>
              <a:rPr lang="en-US" altLang="en-US"/>
              <a:t>Observing tool allows all subsystems to be given their complete configuration at the same time.</a:t>
            </a:r>
          </a:p>
          <a:p>
            <a:r>
              <a:rPr lang="en-US" altLang="en-US"/>
              <a:t>Small variations from the fixed configuration are broadcast before each data taking sequence.</a:t>
            </a:r>
          </a:p>
          <a:p>
            <a:r>
              <a:rPr lang="en-US" altLang="en-US"/>
              <a:t>Don’t care about “micro-managing” the control of sub-systems, just focus on synchronizing them so they are all ready when data taking starts.</a:t>
            </a:r>
          </a:p>
        </p:txBody>
      </p:sp>
    </p:spTree>
    <p:extLst>
      <p:ext uri="{BB962C8B-B14F-4D97-AF65-F5344CB8AC3E}">
        <p14:creationId xmlns:p14="http://schemas.microsoft.com/office/powerpoint/2010/main" val="172176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Commands: CONFIGURE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Takes a single parameter which is an XML file.</a:t>
            </a:r>
          </a:p>
          <a:p>
            <a:r>
              <a:rPr lang="en-US" altLang="en-US" dirty="0"/>
              <a:t>File is generated by the translator, and maps onto the XML generated by the OT reasonably well.</a:t>
            </a:r>
          </a:p>
          <a:p>
            <a:r>
              <a:rPr lang="en-US" altLang="en-US" dirty="0"/>
              <a:t>File completely determines default instrument state for the observation.</a:t>
            </a:r>
          </a:p>
          <a:p>
            <a:r>
              <a:rPr lang="en-US" altLang="en-US" dirty="0"/>
              <a:t>Sub-system moves into default state as a result of configuration, but can return immediately, if desired.</a:t>
            </a:r>
          </a:p>
          <a:p>
            <a:r>
              <a:rPr lang="en-US" altLang="en-US" dirty="0"/>
              <a:t>Must set task parameters that are be needed in SETUP_SEQUENCE by other tasks.</a:t>
            </a:r>
          </a:p>
          <a:p>
            <a:r>
              <a:rPr lang="en-US" altLang="en-US" dirty="0"/>
              <a:t>Same file could be sent to all sub-systems but, in practice, only subsets will be sent for efficiency.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19400" y="4553121"/>
            <a:ext cx="2396544" cy="504121"/>
            <a:chOff x="2819400" y="3213718"/>
            <a:chExt cx="2396544" cy="504121"/>
          </a:xfrm>
        </p:grpSpPr>
        <p:sp>
          <p:nvSpPr>
            <p:cNvPr id="7" name="TextBox 6"/>
            <p:cNvSpPr txBox="1"/>
            <p:nvPr/>
          </p:nvSpPr>
          <p:spPr>
            <a:xfrm>
              <a:off x="4172755" y="3213718"/>
              <a:ext cx="1043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SCAN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2819400" y="3477296"/>
              <a:ext cx="1353355" cy="24054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821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Configuration Files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XML, which gives the following advantages</a:t>
            </a:r>
          </a:p>
          <a:p>
            <a:pPr lvl="1"/>
            <a:r>
              <a:rPr lang="en-US" altLang="en-US"/>
              <a:t>Widely accepted standard</a:t>
            </a:r>
          </a:p>
          <a:p>
            <a:pPr lvl="1"/>
            <a:r>
              <a:rPr lang="en-US" altLang="en-US"/>
              <a:t>No language bias</a:t>
            </a:r>
          </a:p>
          <a:p>
            <a:pPr lvl="1"/>
            <a:r>
              <a:rPr lang="en-US" altLang="en-US"/>
              <a:t>Document Type Definition (DTD) and XML Schema documents allow XML to be validated.</a:t>
            </a:r>
          </a:p>
          <a:p>
            <a:pPr lvl="1"/>
            <a:r>
              <a:rPr lang="en-US" altLang="en-US"/>
              <a:t>Hierarchical structure allows data to be ‘packaged’.</a:t>
            </a:r>
          </a:p>
          <a:p>
            <a:pPr lvl="1"/>
            <a:r>
              <a:rPr lang="en-US" altLang="en-US"/>
              <a:t>Observation configuration can be viewed as one monolithic file, or a number of small ones which are “included” (XML entities).</a:t>
            </a:r>
          </a:p>
          <a:p>
            <a:r>
              <a:rPr lang="en-US" altLang="en-US"/>
              <a:t>OCS DTD is at:</a:t>
            </a:r>
          </a:p>
          <a:p>
            <a:pPr lvl="1"/>
            <a:r>
              <a:rPr lang="en-US" altLang="en-US" sz="1800">
                <a:hlinkClick r:id="rId2"/>
              </a:rPr>
              <a:t>http://www.jach.hawaii.edu/JACdocs/JCMT/OCS/ICD/001/ocs.dtd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60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Configuration Files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observation configuration is broken into a number of sections:</a:t>
            </a:r>
          </a:p>
          <a:p>
            <a:pPr lvl="1"/>
            <a:r>
              <a:rPr lang="en-US" altLang="en-US"/>
              <a:t>HEADER_CONFIG</a:t>
            </a:r>
          </a:p>
          <a:p>
            <a:pPr lvl="1"/>
            <a:r>
              <a:rPr lang="en-US" altLang="en-US"/>
              <a:t>TCS_CONFIG</a:t>
            </a:r>
          </a:p>
          <a:p>
            <a:pPr lvl="1"/>
            <a:r>
              <a:rPr lang="en-US" altLang="en-US"/>
              <a:t>INSTRUMENT</a:t>
            </a:r>
          </a:p>
          <a:p>
            <a:pPr lvl="1"/>
            <a:r>
              <a:rPr lang="en-US" altLang="en-US"/>
              <a:t>RTS_CONFIG</a:t>
            </a:r>
          </a:p>
          <a:p>
            <a:pPr lvl="1"/>
            <a:r>
              <a:rPr lang="en-US" altLang="en-US"/>
              <a:t>FRONTEND_CONFIG  (Heterodyne only)</a:t>
            </a:r>
          </a:p>
          <a:p>
            <a:pPr lvl="1"/>
            <a:r>
              <a:rPr lang="en-US" altLang="en-US"/>
              <a:t>ACSIS_CONFIG (Heterodyne only)</a:t>
            </a:r>
          </a:p>
          <a:p>
            <a:r>
              <a:rPr lang="en-US" altLang="en-US"/>
              <a:t>For example:</a:t>
            </a:r>
          </a:p>
          <a:p>
            <a:pPr lvl="1"/>
            <a:r>
              <a:rPr lang="en-US" altLang="en-US" sz="1800">
                <a:hlinkClick r:id="rId2"/>
              </a:rPr>
              <a:t>http://www.jach.hawaii.edu/JACdocs/JCMT/OCS/ICD/001/ocs.xml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1926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SETUP_SEQUENCE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Manages the state transition between sequences.</a:t>
            </a:r>
          </a:p>
          <a:p>
            <a:r>
              <a:rPr lang="en-US" altLang="en-US" dirty="0"/>
              <a:t>Small (~10) number of well-defined parameters.</a:t>
            </a:r>
          </a:p>
          <a:p>
            <a:r>
              <a:rPr lang="en-US" altLang="en-US" dirty="0"/>
              <a:t>One parameter is the master task which synchronizes the start of observation</a:t>
            </a:r>
          </a:p>
          <a:p>
            <a:pPr lvl="1"/>
            <a:r>
              <a:rPr lang="en-US" altLang="en-US" dirty="0"/>
              <a:t>This task can return early, but all others must be completely ready to observe before returning.</a:t>
            </a:r>
          </a:p>
          <a:p>
            <a:r>
              <a:rPr lang="en-US" altLang="en-US" dirty="0"/>
              <a:t>Tasks can place constraints on the length of the next sequence, if required.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316" y="523031"/>
            <a:ext cx="228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SCAN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567448" y="723900"/>
            <a:ext cx="2928868" cy="36770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886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Actually performs the data-taking</a:t>
            </a:r>
          </a:p>
          <a:p>
            <a:r>
              <a:rPr lang="en-US" altLang="en-US" dirty="0"/>
              <a:t>Three parameters</a:t>
            </a:r>
          </a:p>
          <a:p>
            <a:pPr lvl="1"/>
            <a:r>
              <a:rPr lang="en-US" altLang="en-US" dirty="0"/>
              <a:t>START: Start sequence number - between 1 and 2</a:t>
            </a:r>
            <a:r>
              <a:rPr lang="en-US" altLang="en-US" baseline="30000" dirty="0"/>
              <a:t>32</a:t>
            </a:r>
            <a:endParaRPr lang="en-US" altLang="en-US" dirty="0"/>
          </a:p>
          <a:p>
            <a:pPr lvl="1"/>
            <a:r>
              <a:rPr lang="en-US" altLang="en-US" dirty="0"/>
              <a:t>END: End Sequence number - between START and 2</a:t>
            </a:r>
            <a:r>
              <a:rPr lang="en-US" altLang="en-US" baseline="30000" dirty="0"/>
              <a:t>32</a:t>
            </a:r>
            <a:endParaRPr lang="en-US" altLang="en-US" dirty="0"/>
          </a:p>
          <a:p>
            <a:pPr lvl="1"/>
            <a:r>
              <a:rPr lang="en-US" altLang="en-US" dirty="0"/>
              <a:t>DWELL: The number of RTS transitions (and sequence numbers) between each state transition of the sub-system.</a:t>
            </a:r>
          </a:p>
          <a:p>
            <a:r>
              <a:rPr lang="en-US" altLang="en-US" dirty="0"/>
              <a:t>Hands control over to real-time sequencer</a:t>
            </a:r>
          </a:p>
          <a:p>
            <a:pPr lvl="1"/>
            <a:r>
              <a:rPr lang="en-US" altLang="en-US" dirty="0"/>
              <a:t>CONFIGURE XML file and SETUP_SEQUENCE parameters define the state table to execute.</a:t>
            </a:r>
          </a:p>
          <a:p>
            <a:r>
              <a:rPr lang="en-US" altLang="en-US" dirty="0"/>
              <a:t>Rendezvous on first RTS handshake starts observing.</a:t>
            </a:r>
          </a:p>
          <a:p>
            <a:pPr lvl="1"/>
            <a:r>
              <a:rPr lang="en-US" altLang="en-US" dirty="0"/>
              <a:t>Only one task (the master) can delay the handshake significantly.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4180" y="525959"/>
            <a:ext cx="228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SCAN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455312" y="726828"/>
            <a:ext cx="2928868" cy="36770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803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 Aug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JCMT OCS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END_OBSERVATION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Signals everyone that the current observation is finished.</a:t>
            </a:r>
          </a:p>
          <a:p>
            <a:r>
              <a:rPr lang="en-US" altLang="en-US"/>
              <a:t>Data files are closed and systems wait for next commands.</a:t>
            </a:r>
          </a:p>
          <a:p>
            <a:r>
              <a:rPr lang="en-US" altLang="en-US"/>
              <a:t>Another observation will require a new CONFIGURE command, so END_OBSERVATION is normally followed by getting the next observation off the queue and another CONFIGURE command.</a:t>
            </a:r>
          </a:p>
        </p:txBody>
      </p:sp>
    </p:spTree>
    <p:extLst>
      <p:ext uri="{BB962C8B-B14F-4D97-AF65-F5344CB8AC3E}">
        <p14:creationId xmlns:p14="http://schemas.microsoft.com/office/powerpoint/2010/main" val="15880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Endless arguments about structure of the configuration file.</a:t>
            </a:r>
          </a:p>
          <a:p>
            <a:pPr lvl="1"/>
            <a:r>
              <a:rPr lang="en-US" dirty="0" smtClean="0"/>
              <a:t>Actually, these were the control ICD discussions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18 June 2004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 MHz</a:t>
            </a:r>
          </a:p>
        </p:txBody>
      </p:sp>
      <p:pic>
        <p:nvPicPr>
          <p:cNvPr id="11266" name="Picture 2" descr="\\Home\SharedDocs\Nick\38MHz\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0"/>
            <a:ext cx="4498975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looked like</a:t>
            </a:r>
            <a:endParaRPr lang="en-US" dirty="0"/>
          </a:p>
        </p:txBody>
      </p:sp>
      <p:pic>
        <p:nvPicPr>
          <p:cNvPr id="11268" name="Picture 4" descr="C:\Documents and Settings\npr\Desktop\38mhzimages\plate1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495800" cy="299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 MHz</a:t>
            </a:r>
          </a:p>
        </p:txBody>
      </p:sp>
      <p:pic>
        <p:nvPicPr>
          <p:cNvPr id="16386" name="Picture 1026" descr="C:\Documents and Settings\npr\Desktop\Rees38MHz_who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384" y="-99392"/>
            <a:ext cx="6858000" cy="6858000"/>
          </a:xfrm>
          <a:prstGeom prst="rect">
            <a:avLst/>
          </a:prstGeom>
          <a:noFill/>
        </p:spPr>
      </p:pic>
      <p:pic>
        <p:nvPicPr>
          <p:cNvPr id="5" name="Picture 4" descr="WKB.gif"/>
          <p:cNvPicPr>
            <a:picLocks noChangeAspect="1"/>
          </p:cNvPicPr>
          <p:nvPr/>
        </p:nvPicPr>
        <p:blipFill>
          <a:blip r:embed="rId3" cstate="print"/>
          <a:srcRect t="6897" b="27588"/>
          <a:stretch>
            <a:fillRect/>
          </a:stretch>
        </p:blipFill>
        <p:spPr>
          <a:xfrm>
            <a:off x="1132712" y="133728"/>
            <a:ext cx="720115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295000" y="2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History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1989-90: Built a dual beam CCD instrument for the WHT</a:t>
            </a:r>
            <a:endParaRPr lang="is-IS" dirty="0" smtClean="0"/>
          </a:p>
          <a:p>
            <a:r>
              <a:rPr lang="is-IS" dirty="0" smtClean="0"/>
              <a:t>1991: Alan Bridger hired me to support the UKIRT TCS</a:t>
            </a:r>
          </a:p>
          <a:p>
            <a:pPr lvl="1"/>
            <a:r>
              <a:rPr lang="is-IS" dirty="0" smtClean="0"/>
              <a:t>199</a:t>
            </a:r>
            <a:r>
              <a:rPr lang="en-US" dirty="0" smtClean="0"/>
              <a:t>1-</a:t>
            </a:r>
            <a:r>
              <a:rPr lang="is-IS" dirty="0" smtClean="0"/>
              <a:t>1996: Software on the UKIRT Upgrades Program</a:t>
            </a:r>
            <a:endParaRPr lang="is-IS" dirty="0"/>
          </a:p>
          <a:p>
            <a:pPr lvl="1"/>
            <a:r>
              <a:rPr lang="is-IS" dirty="0" smtClean="0"/>
              <a:t>1994: Started using EPICS</a:t>
            </a:r>
          </a:p>
          <a:p>
            <a:r>
              <a:rPr lang="en-US" dirty="0" smtClean="0"/>
              <a:t>1996: Alan left, and I took his job (Head of UKIRT Software)</a:t>
            </a:r>
          </a:p>
          <a:p>
            <a:pPr lvl="1"/>
            <a:r>
              <a:rPr lang="en-US" dirty="0"/>
              <a:t>Oct </a:t>
            </a:r>
            <a:r>
              <a:rPr lang="en-US" dirty="0" smtClean="0"/>
              <a:t>1996: Commissioned UKIRT Upgrades </a:t>
            </a:r>
          </a:p>
          <a:p>
            <a:pPr lvl="1"/>
            <a:r>
              <a:rPr lang="en-US" dirty="0" smtClean="0"/>
              <a:t>Apr 1997: Raised a project to re-write all UKIRT Observatory Control and Data Reduction Software (ORAC)</a:t>
            </a:r>
          </a:p>
          <a:p>
            <a:r>
              <a:rPr lang="en-US" dirty="0" smtClean="0"/>
              <a:t>1999: Merged JCMT and UKIRT software groups (Head of Software and Computing)</a:t>
            </a:r>
          </a:p>
          <a:p>
            <a:pPr lvl="1"/>
            <a:r>
              <a:rPr lang="en-US" dirty="0"/>
              <a:t>Jan </a:t>
            </a:r>
            <a:r>
              <a:rPr lang="en-US" dirty="0" smtClean="0"/>
              <a:t>2000 </a:t>
            </a:r>
            <a:r>
              <a:rPr lang="en-US" dirty="0"/>
              <a:t>JCMT </a:t>
            </a:r>
            <a:r>
              <a:rPr lang="en-US" dirty="0" smtClean="0"/>
              <a:t>Observatory Control System (OCS) </a:t>
            </a:r>
            <a:r>
              <a:rPr lang="en-US" dirty="0"/>
              <a:t>put on hold</a:t>
            </a:r>
          </a:p>
          <a:p>
            <a:pPr lvl="1"/>
            <a:r>
              <a:rPr lang="en-US" dirty="0"/>
              <a:t>Apr </a:t>
            </a:r>
            <a:r>
              <a:rPr lang="en-US" dirty="0" smtClean="0"/>
              <a:t>2000 </a:t>
            </a:r>
            <a:r>
              <a:rPr lang="en-US" dirty="0"/>
              <a:t>JCMT OCS project reformulated</a:t>
            </a:r>
          </a:p>
          <a:p>
            <a:pPr lvl="1"/>
            <a:r>
              <a:rPr lang="en-US" dirty="0"/>
              <a:t>Aug </a:t>
            </a:r>
            <a:r>
              <a:rPr lang="en-US" dirty="0" smtClean="0"/>
              <a:t>2000 </a:t>
            </a:r>
            <a:r>
              <a:rPr lang="en-US" dirty="0"/>
              <a:t>ORAC released, new JCMT TCS released</a:t>
            </a:r>
          </a:p>
          <a:p>
            <a:pPr lvl="1"/>
            <a:r>
              <a:rPr lang="en-US" dirty="0"/>
              <a:t>Nov </a:t>
            </a:r>
            <a:r>
              <a:rPr lang="en-US" dirty="0" smtClean="0"/>
              <a:t>2000 JAC Observation Management </a:t>
            </a:r>
            <a:r>
              <a:rPr lang="en-US" dirty="0" err="1" smtClean="0"/>
              <a:t>Programme</a:t>
            </a:r>
            <a:r>
              <a:rPr lang="en-US" dirty="0" smtClean="0"/>
              <a:t> (OMP) started</a:t>
            </a:r>
          </a:p>
          <a:p>
            <a:pPr lvl="1"/>
            <a:r>
              <a:rPr lang="en-US" dirty="0" smtClean="0"/>
              <a:t>Aug 2002 Release of the OMP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8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Mauna Kea telescopes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211971" name="Picture 3" descr="C:\Documents and Settings\npr\Desktop\EPICS\summit\mk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315450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986" name="Group 18"/>
          <p:cNvGrpSpPr>
            <a:grpSpLocks/>
          </p:cNvGrpSpPr>
          <p:nvPr/>
        </p:nvGrpSpPr>
        <p:grpSpPr bwMode="auto">
          <a:xfrm>
            <a:off x="4572000" y="2514600"/>
            <a:ext cx="1905000" cy="1295400"/>
            <a:chOff x="2880" y="1584"/>
            <a:chExt cx="1200" cy="816"/>
          </a:xfrm>
        </p:grpSpPr>
        <p:sp>
          <p:nvSpPr>
            <p:cNvPr id="211975" name="Text Box 7"/>
            <p:cNvSpPr txBox="1">
              <a:spLocks noChangeArrowheads="1"/>
            </p:cNvSpPr>
            <p:nvPr/>
          </p:nvSpPr>
          <p:spPr bwMode="auto">
            <a:xfrm>
              <a:off x="3360" y="158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ahoma" charset="0"/>
                </a:rPr>
                <a:t>JCMT</a:t>
              </a:r>
              <a:endParaRPr lang="en-US" alt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 flipH="1">
              <a:off x="2880" y="1824"/>
              <a:ext cx="480" cy="5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985" name="Group 17"/>
          <p:cNvGrpSpPr>
            <a:grpSpLocks/>
          </p:cNvGrpSpPr>
          <p:nvPr/>
        </p:nvGrpSpPr>
        <p:grpSpPr bwMode="auto">
          <a:xfrm>
            <a:off x="1371600" y="2819400"/>
            <a:ext cx="2133600" cy="1295400"/>
            <a:chOff x="864" y="1776"/>
            <a:chExt cx="1344" cy="816"/>
          </a:xfrm>
        </p:grpSpPr>
        <p:sp>
          <p:nvSpPr>
            <p:cNvPr id="211978" name="Text Box 10"/>
            <p:cNvSpPr txBox="1">
              <a:spLocks noChangeArrowheads="1"/>
            </p:cNvSpPr>
            <p:nvPr/>
          </p:nvSpPr>
          <p:spPr bwMode="auto">
            <a:xfrm>
              <a:off x="1392" y="177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ahoma" charset="0"/>
                </a:rPr>
                <a:t>UKIRT</a:t>
              </a:r>
              <a:endParaRPr lang="en-US" altLang="en-US"/>
            </a:p>
          </p:txBody>
        </p:sp>
        <p:sp>
          <p:nvSpPr>
            <p:cNvPr id="211979" name="Line 11"/>
            <p:cNvSpPr>
              <a:spLocks noChangeShapeType="1"/>
            </p:cNvSpPr>
            <p:nvPr/>
          </p:nvSpPr>
          <p:spPr bwMode="auto">
            <a:xfrm flipH="1">
              <a:off x="864" y="2016"/>
              <a:ext cx="528" cy="5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589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History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Nov 2004 – Feb 2016</a:t>
            </a:r>
          </a:p>
          <a:p>
            <a:pPr lvl="1"/>
            <a:r>
              <a:rPr lang="en-US" dirty="0" smtClean="0"/>
              <a:t>Moved to Diamond Light Source</a:t>
            </a:r>
          </a:p>
          <a:p>
            <a:pPr lvl="1"/>
            <a:r>
              <a:rPr lang="en-US" dirty="0" smtClean="0"/>
              <a:t>Large EPICS site with lots of variety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roles:</a:t>
            </a:r>
          </a:p>
          <a:p>
            <a:pPr lvl="2"/>
            <a:r>
              <a:rPr lang="en-US" dirty="0" smtClean="0"/>
              <a:t>Head of </a:t>
            </a:r>
            <a:r>
              <a:rPr lang="en-US" dirty="0" err="1" smtClean="0"/>
              <a:t>Beamline</a:t>
            </a:r>
            <a:r>
              <a:rPr lang="en-US" dirty="0" smtClean="0"/>
              <a:t> Controls</a:t>
            </a:r>
          </a:p>
          <a:p>
            <a:pPr lvl="3"/>
            <a:r>
              <a:rPr lang="en-US" dirty="0" err="1" smtClean="0"/>
              <a:t>Beamlines</a:t>
            </a:r>
            <a:r>
              <a:rPr lang="en-US" dirty="0" smtClean="0"/>
              <a:t> are effectively ~£10M scientific </a:t>
            </a:r>
            <a:r>
              <a:rPr lang="en-US" dirty="0" err="1" smtClean="0"/>
              <a:t>opto</a:t>
            </a:r>
            <a:r>
              <a:rPr lang="en-US" dirty="0" smtClean="0"/>
              <a:t>-mechanical x-ray systems, a bit like small telescopes, but there is &gt; 30 of them on one site.</a:t>
            </a:r>
          </a:p>
          <a:p>
            <a:pPr lvl="2"/>
            <a:r>
              <a:rPr lang="en-US" dirty="0" smtClean="0"/>
              <a:t>Head of Science Computing</a:t>
            </a:r>
          </a:p>
          <a:p>
            <a:pPr lvl="3"/>
            <a:r>
              <a:rPr lang="en-US" dirty="0" err="1" smtClean="0"/>
              <a:t>Beamlines</a:t>
            </a:r>
            <a:r>
              <a:rPr lang="en-US" dirty="0" smtClean="0"/>
              <a:t> generate a significant amount of data and the computer systems have to be able to process the data in real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29 Feb 2016 –</a:t>
            </a:r>
          </a:p>
          <a:p>
            <a:pPr lvl="1"/>
            <a:r>
              <a:rPr lang="en-US" dirty="0" smtClean="0"/>
              <a:t>Head of Computing and Software at the SKA</a:t>
            </a:r>
          </a:p>
          <a:p>
            <a:pPr lvl="2"/>
            <a:r>
              <a:rPr lang="en-US" dirty="0" smtClean="0"/>
              <a:t>Responsible for computing and software domain expertise across the whole SKA</a:t>
            </a:r>
          </a:p>
          <a:p>
            <a:pPr lvl="2"/>
            <a:r>
              <a:rPr lang="en-US" dirty="0" smtClean="0"/>
              <a:t>Also responsible for all Enterprise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2249</TotalTime>
  <Words>2819</Words>
  <Application>Microsoft Macintosh PowerPoint</Application>
  <PresentationFormat>On-screen Show (4:3)</PresentationFormat>
  <Paragraphs>439</Paragraphs>
  <Slides>47</Slides>
  <Notes>2</Notes>
  <HiddenSlides>26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Arial</vt:lpstr>
      <vt:lpstr>Arial Narrow</vt:lpstr>
      <vt:lpstr>Calibri</vt:lpstr>
      <vt:lpstr>Calibri Light</vt:lpstr>
      <vt:lpstr>Courier New</vt:lpstr>
      <vt:lpstr>Osaka</vt:lpstr>
      <vt:lpstr>Tahoma</vt:lpstr>
      <vt:lpstr>Times New Roman</vt:lpstr>
      <vt:lpstr>Wingdings</vt:lpstr>
      <vt:lpstr>Office Theme</vt:lpstr>
      <vt:lpstr>Custom Theme</vt:lpstr>
      <vt:lpstr>Blends</vt:lpstr>
      <vt:lpstr>1_Blank</vt:lpstr>
      <vt:lpstr>Document</vt:lpstr>
      <vt:lpstr>Photo Editor Photo</vt:lpstr>
      <vt:lpstr>First Impressions</vt:lpstr>
      <vt:lpstr>Overview</vt:lpstr>
      <vt:lpstr>Personal Introduction</vt:lpstr>
      <vt:lpstr>Personal History</vt:lpstr>
      <vt:lpstr>What it looked like</vt:lpstr>
      <vt:lpstr>Result</vt:lpstr>
      <vt:lpstr>Personal History (continued)</vt:lpstr>
      <vt:lpstr>The Mauna Kea telescopes</vt:lpstr>
      <vt:lpstr>Personal History (continued)</vt:lpstr>
      <vt:lpstr>Systems that have influenced me</vt:lpstr>
      <vt:lpstr>EPICS</vt:lpstr>
      <vt:lpstr>NSLS-2 Architecture</vt:lpstr>
      <vt:lpstr>Tango</vt:lpstr>
      <vt:lpstr>Keck Control System - 1</vt:lpstr>
      <vt:lpstr>JCMT Control System</vt:lpstr>
      <vt:lpstr>Diamond</vt:lpstr>
      <vt:lpstr>JAC Observatory Systems</vt:lpstr>
      <vt:lpstr>PowerPoint Presentation</vt:lpstr>
      <vt:lpstr>Observation Management Process</vt:lpstr>
      <vt:lpstr>JCMT OCS Block Diagram</vt:lpstr>
      <vt:lpstr>PowerPoint Presentation</vt:lpstr>
      <vt:lpstr>New Design</vt:lpstr>
      <vt:lpstr>New Design</vt:lpstr>
      <vt:lpstr>First Impressions of the SKA</vt:lpstr>
      <vt:lpstr>Traps to avoid</vt:lpstr>
      <vt:lpstr>Avoiding Conway's Law</vt:lpstr>
      <vt:lpstr>Telescope Operations Concept</vt:lpstr>
      <vt:lpstr>Telescope model</vt:lpstr>
      <vt:lpstr>Authentication and Authorization</vt:lpstr>
      <vt:lpstr>Assembly, Integration &amp; Verification</vt:lpstr>
      <vt:lpstr>Software domain specialists</vt:lpstr>
      <vt:lpstr>L1 requirements traceability</vt:lpstr>
      <vt:lpstr>Monitoring and Control</vt:lpstr>
      <vt:lpstr>Sub-arrays and commensality</vt:lpstr>
      <vt:lpstr>Design considerations</vt:lpstr>
      <vt:lpstr>Conclusions</vt:lpstr>
      <vt:lpstr>Layout</vt:lpstr>
      <vt:lpstr>The 38 MHz Survey</vt:lpstr>
      <vt:lpstr>My contribution</vt:lpstr>
      <vt:lpstr>New design of the OCS</vt:lpstr>
      <vt:lpstr>Commands: CONFIGURE</vt:lpstr>
      <vt:lpstr>Configuration Files</vt:lpstr>
      <vt:lpstr>Configuration Files</vt:lpstr>
      <vt:lpstr>SETUP_SEQUENCE</vt:lpstr>
      <vt:lpstr>SEQUENCE</vt:lpstr>
      <vt:lpstr>END_OBSERVATION</vt:lpstr>
      <vt:lpstr>What do I remember?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Rees</dc:creator>
  <cp:lastModifiedBy>Nick Rees</cp:lastModifiedBy>
  <cp:revision>57</cp:revision>
  <dcterms:created xsi:type="dcterms:W3CDTF">2016-04-01T13:52:59Z</dcterms:created>
  <dcterms:modified xsi:type="dcterms:W3CDTF">2016-04-11T07:49:01Z</dcterms:modified>
</cp:coreProperties>
</file>