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embeddings/oleObject2.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426" r:id="rId1"/>
    <p:sldMasterId id="2147486452" r:id="rId2"/>
  </p:sldMasterIdLst>
  <p:notesMasterIdLst>
    <p:notesMasterId r:id="rId38"/>
  </p:notesMasterIdLst>
  <p:handoutMasterIdLst>
    <p:handoutMasterId r:id="rId39"/>
  </p:handoutMasterIdLst>
  <p:sldIdLst>
    <p:sldId id="257" r:id="rId3"/>
    <p:sldId id="337" r:id="rId4"/>
    <p:sldId id="335" r:id="rId5"/>
    <p:sldId id="395" r:id="rId6"/>
    <p:sldId id="399" r:id="rId7"/>
    <p:sldId id="396" r:id="rId8"/>
    <p:sldId id="397" r:id="rId9"/>
    <p:sldId id="398" r:id="rId10"/>
    <p:sldId id="373" r:id="rId11"/>
    <p:sldId id="388" r:id="rId12"/>
    <p:sldId id="374" r:id="rId13"/>
    <p:sldId id="332" r:id="rId14"/>
    <p:sldId id="334" r:id="rId15"/>
    <p:sldId id="387" r:id="rId16"/>
    <p:sldId id="346" r:id="rId17"/>
    <p:sldId id="338" r:id="rId18"/>
    <p:sldId id="340" r:id="rId19"/>
    <p:sldId id="341" r:id="rId20"/>
    <p:sldId id="377" r:id="rId21"/>
    <p:sldId id="376" r:id="rId22"/>
    <p:sldId id="378" r:id="rId23"/>
    <p:sldId id="379" r:id="rId24"/>
    <p:sldId id="380" r:id="rId25"/>
    <p:sldId id="381" r:id="rId26"/>
    <p:sldId id="382" r:id="rId27"/>
    <p:sldId id="383" r:id="rId28"/>
    <p:sldId id="384" r:id="rId29"/>
    <p:sldId id="385" r:id="rId30"/>
    <p:sldId id="386" r:id="rId31"/>
    <p:sldId id="394" r:id="rId32"/>
    <p:sldId id="393" r:id="rId33"/>
    <p:sldId id="390" r:id="rId34"/>
    <p:sldId id="391" r:id="rId35"/>
    <p:sldId id="392" r:id="rId36"/>
    <p:sldId id="291" r:id="rId3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3CC"/>
    <a:srgbClr val="EAEBA2"/>
    <a:srgbClr val="E3EB99"/>
    <a:srgbClr val="197A30"/>
    <a:srgbClr val="EAEAEA"/>
    <a:srgbClr val="ECECEC"/>
    <a:srgbClr val="000099"/>
    <a:srgbClr val="8CC7EA"/>
    <a:srgbClr val="66C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96" autoAdjust="0"/>
  </p:normalViewPr>
  <p:slideViewPr>
    <p:cSldViewPr snapToGrid="0" snapToObjects="1">
      <p:cViewPr varScale="1">
        <p:scale>
          <a:sx n="98" d="100"/>
          <a:sy n="98" d="100"/>
        </p:scale>
        <p:origin x="-392"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848"/>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7" charset="-128"/>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419EA694-8DE1-4A80-8933-D3AB04D28E69}" type="datetime1">
              <a:rPr lang="en-US"/>
              <a:pPr>
                <a:defRPr/>
              </a:pPr>
              <a:t>11/04/16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7" charset="-128"/>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112441F0-B3DC-4640-A1D7-16F6487EE068}" type="slidenum">
              <a:rPr lang="en-US"/>
              <a:pPr>
                <a:defRPr/>
              </a:pPr>
              <a:t>‹n.›</a:t>
            </a:fld>
            <a:endParaRPr lang="en-US"/>
          </a:p>
        </p:txBody>
      </p:sp>
    </p:spTree>
    <p:extLst>
      <p:ext uri="{BB962C8B-B14F-4D97-AF65-F5344CB8AC3E}">
        <p14:creationId xmlns:p14="http://schemas.microsoft.com/office/powerpoint/2010/main" val="32073795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7"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302DABCD-6326-493C-848D-66E5691C79E4}" type="datetime1">
              <a:rPr lang="en-US"/>
              <a:pPr>
                <a:defRPr/>
              </a:pPr>
              <a:t>11/04/16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7"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17B318B0-61E9-48BE-82BE-AF882D3E2C6F}" type="slidenum">
              <a:rPr lang="en-US"/>
              <a:pPr>
                <a:defRPr/>
              </a:pPr>
              <a:t>‹n.›</a:t>
            </a:fld>
            <a:endParaRPr lang="en-US"/>
          </a:p>
        </p:txBody>
      </p:sp>
    </p:spTree>
    <p:extLst>
      <p:ext uri="{BB962C8B-B14F-4D97-AF65-F5344CB8AC3E}">
        <p14:creationId xmlns:p14="http://schemas.microsoft.com/office/powerpoint/2010/main" val="97197041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ＭＳ Ｐゴシック" pitchFamily="9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17B318B0-61E9-48BE-82BE-AF882D3E2C6F}" type="slidenum">
              <a:rPr lang="en-US" smtClean="0"/>
              <a:pPr>
                <a:defRPr/>
              </a:pPr>
              <a:t>1</a:t>
            </a:fld>
            <a:endParaRPr lang="en-US"/>
          </a:p>
        </p:txBody>
      </p:sp>
    </p:spTree>
    <p:extLst>
      <p:ext uri="{BB962C8B-B14F-4D97-AF65-F5344CB8AC3E}">
        <p14:creationId xmlns:p14="http://schemas.microsoft.com/office/powerpoint/2010/main" val="4154812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a:defRPr/>
            </a:pPr>
            <a:fld id="{17B318B0-61E9-48BE-82BE-AF882D3E2C6F}" type="slidenum">
              <a:rPr lang="en-US" smtClean="0"/>
              <a:pPr>
                <a:defRPr/>
              </a:pPr>
              <a:t>30</a:t>
            </a:fld>
            <a:endParaRPr lang="en-US"/>
          </a:p>
        </p:txBody>
      </p:sp>
    </p:spTree>
    <p:extLst>
      <p:ext uri="{BB962C8B-B14F-4D97-AF65-F5344CB8AC3E}">
        <p14:creationId xmlns:p14="http://schemas.microsoft.com/office/powerpoint/2010/main" val="3110302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17B318B0-61E9-48BE-82BE-AF882D3E2C6F}" type="slidenum">
              <a:rPr lang="en-US" smtClean="0"/>
              <a:pPr>
                <a:defRPr/>
              </a:pPr>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a:lstStyle/>
          <a:p>
            <a:endParaRPr lang="en-AU" dirty="0" smtClean="0">
              <a:ea typeface="ＭＳ Ｐゴシック" pitchFamily="34" charset="-128"/>
            </a:endParaRPr>
          </a:p>
        </p:txBody>
      </p:sp>
      <p:sp>
        <p:nvSpPr>
          <p:cNvPr id="33796" name="Slide Number Placeholder 3"/>
          <p:cNvSpPr txBox="1">
            <a:spLocks noGrp="1"/>
          </p:cNvSpPr>
          <p:nvPr/>
        </p:nvSpPr>
        <p:spPr bwMode="auto">
          <a:xfrm>
            <a:off x="3884613" y="8685214"/>
            <a:ext cx="2971800" cy="457200"/>
          </a:xfrm>
          <a:prstGeom prst="rect">
            <a:avLst/>
          </a:prstGeom>
          <a:noFill/>
          <a:ln w="9525">
            <a:noFill/>
            <a:miter lim="800000"/>
            <a:headEnd/>
            <a:tailEnd/>
          </a:ln>
        </p:spPr>
        <p:txBody>
          <a:bodyPr lIns="91431" tIns="45716" rIns="91431" bIns="45716" anchor="b"/>
          <a:lstStyle/>
          <a:p>
            <a:pPr algn="r"/>
            <a:fld id="{081C9B42-605D-480D-8C8E-F503695CE271}" type="slidenum">
              <a:rPr lang="en-US" sz="1200"/>
              <a:pPr algn="r"/>
              <a:t>9</a:t>
            </a:fld>
            <a:endParaRPr 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a:lstStyle/>
          <a:p>
            <a:endParaRPr lang="en-AU" dirty="0" smtClean="0">
              <a:ea typeface="ＭＳ Ｐゴシック" pitchFamily="34" charset="-128"/>
            </a:endParaRPr>
          </a:p>
        </p:txBody>
      </p:sp>
      <p:sp>
        <p:nvSpPr>
          <p:cNvPr id="33796" name="Slide Number Placeholder 3"/>
          <p:cNvSpPr txBox="1">
            <a:spLocks noGrp="1"/>
          </p:cNvSpPr>
          <p:nvPr/>
        </p:nvSpPr>
        <p:spPr bwMode="auto">
          <a:xfrm>
            <a:off x="3884613" y="8685214"/>
            <a:ext cx="2971800" cy="457200"/>
          </a:xfrm>
          <a:prstGeom prst="rect">
            <a:avLst/>
          </a:prstGeom>
          <a:noFill/>
          <a:ln w="9525">
            <a:noFill/>
            <a:miter lim="800000"/>
            <a:headEnd/>
            <a:tailEnd/>
          </a:ln>
        </p:spPr>
        <p:txBody>
          <a:bodyPr lIns="91431" tIns="45716" rIns="91431" bIns="45716" anchor="b"/>
          <a:lstStyle/>
          <a:p>
            <a:pPr algn="r"/>
            <a:fld id="{081C9B42-605D-480D-8C8E-F503695CE271}" type="slidenum">
              <a:rPr lang="en-US" sz="1200"/>
              <a:pPr algn="r"/>
              <a:t>10</a:t>
            </a:fld>
            <a:endParaRPr 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a:lstStyle/>
          <a:p>
            <a:endParaRPr lang="en-AU" dirty="0" smtClean="0">
              <a:ea typeface="ＭＳ Ｐゴシック" pitchFamily="34" charset="-128"/>
            </a:endParaRPr>
          </a:p>
        </p:txBody>
      </p:sp>
      <p:sp>
        <p:nvSpPr>
          <p:cNvPr id="33796" name="Slide Number Placeholder 3"/>
          <p:cNvSpPr txBox="1">
            <a:spLocks noGrp="1"/>
          </p:cNvSpPr>
          <p:nvPr/>
        </p:nvSpPr>
        <p:spPr bwMode="auto">
          <a:xfrm>
            <a:off x="3884613" y="8685214"/>
            <a:ext cx="2971800" cy="457200"/>
          </a:xfrm>
          <a:prstGeom prst="rect">
            <a:avLst/>
          </a:prstGeom>
          <a:noFill/>
          <a:ln w="9525">
            <a:noFill/>
            <a:miter lim="800000"/>
            <a:headEnd/>
            <a:tailEnd/>
          </a:ln>
        </p:spPr>
        <p:txBody>
          <a:bodyPr lIns="91431" tIns="45716" rIns="91431" bIns="45716" anchor="b"/>
          <a:lstStyle/>
          <a:p>
            <a:pPr algn="r"/>
            <a:fld id="{081C9B42-605D-480D-8C8E-F503695CE271}" type="slidenum">
              <a:rPr lang="en-US" sz="1200"/>
              <a:pPr algn="r"/>
              <a:t>11</a:t>
            </a:fld>
            <a:endParaRPr 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17B318B0-61E9-48BE-82BE-AF882D3E2C6F}" type="slidenum">
              <a:rPr lang="en-US" smtClean="0"/>
              <a:pPr>
                <a:defRPr/>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17B318B0-61E9-48BE-82BE-AF882D3E2C6F}" type="slidenum">
              <a:rPr lang="en-US" smtClean="0"/>
              <a:pPr>
                <a:defRPr/>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17B318B0-61E9-48BE-82BE-AF882D3E2C6F}" type="slidenum">
              <a:rPr lang="en-US" smtClean="0"/>
              <a:pPr>
                <a:defRPr/>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17B318B0-61E9-48BE-82BE-AF882D3E2C6F}" type="slidenum">
              <a:rPr lang="en-US" smtClean="0"/>
              <a:pPr>
                <a:defRPr/>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17B318B0-61E9-48BE-82BE-AF882D3E2C6F}" type="slidenum">
              <a:rPr lang="en-US" smtClean="0"/>
              <a:pPr>
                <a:defRPr/>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47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749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body" idx="1"/>
          </p:nvPr>
        </p:nvSpPr>
        <p:spPr>
          <a:xfrm>
            <a:off x="457200" y="1600200"/>
            <a:ext cx="39945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body" idx="2"/>
          </p:nvPr>
        </p:nvSpPr>
        <p:spPr>
          <a:xfrm>
            <a:off x="4692273" y="1600200"/>
            <a:ext cx="39945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a:solidFill>
                  <a:srgbClr val="000000"/>
                </a:solidFill>
              </a:rPr>
              <a:pPr/>
              <a:t>‹n.›</a:t>
            </a:fld>
            <a:endParaRPr lang="en">
              <a:solidFill>
                <a:srgbClr val="000000"/>
              </a:solidFill>
            </a:endParaRPr>
          </a:p>
        </p:txBody>
      </p:sp>
    </p:spTree>
    <p:extLst>
      <p:ext uri="{BB962C8B-B14F-4D97-AF65-F5344CB8AC3E}">
        <p14:creationId xmlns:p14="http://schemas.microsoft.com/office/powerpoint/2010/main" val="257867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4" name="Shape 24"/>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a:solidFill>
                  <a:srgbClr val="000000"/>
                </a:solidFill>
              </a:rPr>
              <a:pPr/>
              <a:t>‹n.›</a:t>
            </a:fld>
            <a:endParaRPr lang="en">
              <a:solidFill>
                <a:srgbClr val="000000"/>
              </a:solidFill>
            </a:endParaRPr>
          </a:p>
        </p:txBody>
      </p:sp>
    </p:spTree>
    <p:extLst>
      <p:ext uri="{BB962C8B-B14F-4D97-AF65-F5344CB8AC3E}">
        <p14:creationId xmlns:p14="http://schemas.microsoft.com/office/powerpoint/2010/main" val="3140956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aption">
    <p:spTree>
      <p:nvGrpSpPr>
        <p:cNvPr id="1" name="Shape 25"/>
        <p:cNvGrpSpPr/>
        <p:nvPr/>
      </p:nvGrpSpPr>
      <p:grpSpPr>
        <a:xfrm>
          <a:off x="0" y="0"/>
          <a:ext cx="0" cy="0"/>
          <a:chOff x="0" y="0"/>
          <a:chExt cx="0" cy="0"/>
        </a:xfrm>
      </p:grpSpPr>
      <p:sp>
        <p:nvSpPr>
          <p:cNvPr id="26" name="Shape 26"/>
          <p:cNvSpPr txBox="1">
            <a:spLocks noGrp="1"/>
          </p:cNvSpPr>
          <p:nvPr>
            <p:ph type="body" idx="1"/>
          </p:nvPr>
        </p:nvSpPr>
        <p:spPr>
          <a:xfrm>
            <a:off x="457200" y="5875078"/>
            <a:ext cx="8229600" cy="692700"/>
          </a:xfrm>
          <a:prstGeom prst="rect">
            <a:avLst/>
          </a:prstGeom>
        </p:spPr>
        <p:txBody>
          <a:bodyPr lIns="91425" tIns="91425" rIns="91425" bIns="91425" anchor="t" anchorCtr="0"/>
          <a:lstStyle>
            <a:lvl1pPr algn="ctr">
              <a:spcBef>
                <a:spcPts val="360"/>
              </a:spcBef>
              <a:buSzPct val="100000"/>
              <a:buNone/>
              <a:defRPr sz="1800"/>
            </a:lvl1pPr>
          </a:lstStyle>
          <a:p>
            <a:endParaRPr/>
          </a:p>
        </p:txBody>
      </p:sp>
      <p:sp>
        <p:nvSpPr>
          <p:cNvPr id="27" name="Shape 27"/>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a:solidFill>
                  <a:srgbClr val="000000"/>
                </a:solidFill>
              </a:rPr>
              <a:pPr/>
              <a:t>‹n.›</a:t>
            </a:fld>
            <a:endParaRPr lang="en">
              <a:solidFill>
                <a:srgbClr val="000000"/>
              </a:solidFill>
            </a:endParaRPr>
          </a:p>
        </p:txBody>
      </p:sp>
    </p:spTree>
    <p:extLst>
      <p:ext uri="{BB962C8B-B14F-4D97-AF65-F5344CB8AC3E}">
        <p14:creationId xmlns:p14="http://schemas.microsoft.com/office/powerpoint/2010/main" val="60958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
        <p:cNvGrpSpPr/>
        <p:nvPr/>
      </p:nvGrpSpPr>
      <p:grpSpPr>
        <a:xfrm>
          <a:off x="0" y="0"/>
          <a:ext cx="0" cy="0"/>
          <a:chOff x="0" y="0"/>
          <a:chExt cx="0" cy="0"/>
        </a:xfrm>
      </p:grpSpPr>
      <p:sp>
        <p:nvSpPr>
          <p:cNvPr id="29" name="Shape 29"/>
          <p:cNvSpPr txBox="1">
            <a:spLocks noGrp="1"/>
          </p:cNvSpPr>
          <p:nvPr>
            <p:ph type="sldNum" idx="12"/>
          </p:nvPr>
        </p:nvSpPr>
        <p:spPr>
          <a:xfrm>
            <a:off x="8556791" y="6333134"/>
            <a:ext cx="5486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a:solidFill>
                  <a:srgbClr val="000000"/>
                </a:solidFill>
              </a:rPr>
              <a:pPr/>
              <a:t>‹n.›</a:t>
            </a:fld>
            <a:endParaRPr lang="en">
              <a:solidFill>
                <a:srgbClr val="000000"/>
              </a:solidFill>
            </a:endParaRPr>
          </a:p>
        </p:txBody>
      </p:sp>
    </p:spTree>
    <p:extLst>
      <p:ext uri="{BB962C8B-B14F-4D97-AF65-F5344CB8AC3E}">
        <p14:creationId xmlns:p14="http://schemas.microsoft.com/office/powerpoint/2010/main" val="40856196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theme" Target="../theme/theme2.xml"/><Relationship Id="rId6" Type="http://schemas.openxmlformats.org/officeDocument/2006/relationships/image" Target="../media/image2.jpg"/><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033650"/>
      </p:ext>
    </p:extLst>
  </p:cSld>
  <p:clrMap bg1="lt1" tx1="dk1" bg2="lt2" tx2="dk2" accent1="accent1" accent2="accent2" accent3="accent3" accent4="accent4" accent5="accent5" accent6="accent6" hlink="hlink" folHlink="folHlink"/>
  <p:sldLayoutIdLst>
    <p:sldLayoutId id="2147486428" r:id="rId1"/>
    <p:sldLayoutId id="2147486433" r:id="rId2"/>
    <p:sldLayoutId id="2147486451" r:id="rId3"/>
  </p:sldLayoutIdLst>
  <p:hf hdr="0" ftr="0" dt="0"/>
  <p:txStyles>
    <p:titleStyle>
      <a:lvl1pPr algn="l" defTabSz="457200" rtl="0" eaLnBrk="0" fontAlgn="base" hangingPunct="0">
        <a:spcBef>
          <a:spcPct val="0"/>
        </a:spcBef>
        <a:spcAft>
          <a:spcPct val="0"/>
        </a:spcAft>
        <a:defRPr sz="3300" b="1">
          <a:solidFill>
            <a:srgbClr val="990033"/>
          </a:solidFill>
          <a:latin typeface="+mj-lt"/>
          <a:ea typeface="+mj-ea"/>
          <a:cs typeface="ＭＳ Ｐゴシック" charset="0"/>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charset="0"/>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charset="0"/>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charset="0"/>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charset="0"/>
        </a:defRPr>
      </a:lvl5pPr>
      <a:lvl6pPr marL="4572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6pPr>
      <a:lvl7pPr marL="9144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7pPr>
      <a:lvl8pPr marL="13716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8pPr>
      <a:lvl9pPr marL="18288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9pPr>
    </p:titleStyle>
    <p:bodyStyle>
      <a:lvl1pPr marL="342900" indent="-342900" algn="l" defTabSz="457200" rtl="0" eaLnBrk="0" fontAlgn="base" hangingPunct="0">
        <a:spcBef>
          <a:spcPct val="20000"/>
        </a:spcBef>
        <a:spcAft>
          <a:spcPct val="0"/>
        </a:spcAft>
        <a:buFont typeface="Arial" pitchFamily="34" charset="0"/>
        <a:buChar char="•"/>
        <a:defRPr sz="2000">
          <a:solidFill>
            <a:srgbClr val="000099"/>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000">
          <a:solidFill>
            <a:srgbClr val="000099"/>
          </a:solidFill>
          <a:latin typeface="+mn-lt"/>
          <a:ea typeface="+mn-ea"/>
        </a:defRPr>
      </a:lvl2pPr>
      <a:lvl3pPr marL="1143000" indent="-228600" algn="l" defTabSz="457200" rtl="0" eaLnBrk="0" fontAlgn="base" hangingPunct="0">
        <a:spcBef>
          <a:spcPct val="20000"/>
        </a:spcBef>
        <a:spcAft>
          <a:spcPct val="0"/>
        </a:spcAft>
        <a:buFont typeface="Arial" pitchFamily="34" charset="0"/>
        <a:buChar char="•"/>
        <a:defRPr sz="2000">
          <a:solidFill>
            <a:srgbClr val="000099"/>
          </a:solidFill>
          <a:latin typeface="+mn-lt"/>
          <a:ea typeface="+mn-ea"/>
        </a:defRPr>
      </a:lvl3pPr>
      <a:lvl4pPr marL="1600200" indent="-228600" algn="l" defTabSz="457200" rtl="0" eaLnBrk="0" fontAlgn="base" hangingPunct="0">
        <a:spcBef>
          <a:spcPct val="20000"/>
        </a:spcBef>
        <a:spcAft>
          <a:spcPct val="0"/>
        </a:spcAft>
        <a:buFont typeface="Arial" pitchFamily="34" charset="0"/>
        <a:buChar char="–"/>
        <a:defRPr sz="2000">
          <a:solidFill>
            <a:srgbClr val="000099"/>
          </a:solidFill>
          <a:latin typeface="+mn-lt"/>
          <a:ea typeface="+mn-ea"/>
        </a:defRPr>
      </a:lvl4pPr>
      <a:lvl5pPr marL="2057400" indent="-228600" algn="l" defTabSz="457200" rtl="0" eaLnBrk="0" fontAlgn="base" hangingPunct="0">
        <a:spcBef>
          <a:spcPct val="20000"/>
        </a:spcBef>
        <a:spcAft>
          <a:spcPct val="0"/>
        </a:spcAft>
        <a:buFont typeface="Arial" pitchFamily="34" charset="0"/>
        <a:buChar char="»"/>
        <a:defRPr sz="2000">
          <a:solidFill>
            <a:srgbClr val="000099"/>
          </a:solidFill>
          <a:latin typeface="+mn-lt"/>
          <a:ea typeface="+mn-ea"/>
        </a:defRPr>
      </a:lvl5pPr>
      <a:lvl6pPr marL="25146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6pPr>
      <a:lvl7pPr marL="29718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7pPr>
      <a:lvl8pPr marL="34290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8pPr>
      <a:lvl9pPr marL="38862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spcBef>
                <a:spcPts val="0"/>
              </a:spcBef>
              <a:buClr>
                <a:schemeClr val="dk1"/>
              </a:buClr>
              <a:buSzPct val="100000"/>
              <a:buNone/>
              <a:defRPr sz="3600" b="1">
                <a:solidFill>
                  <a:schemeClr val="dk1"/>
                </a:solidFill>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a:endParaRPr/>
          </a:p>
        </p:txBody>
      </p:sp>
      <p:sp>
        <p:nvSpPr>
          <p:cNvPr id="7" name="Shape 7"/>
          <p:cNvSpPr txBox="1">
            <a:spLocks noGrp="1"/>
          </p:cNvSpPr>
          <p:nvPr>
            <p:ph type="sldNum" idx="12"/>
          </p:nvPr>
        </p:nvSpPr>
        <p:spPr>
          <a:xfrm>
            <a:off x="8556791" y="6333134"/>
            <a:ext cx="548699" cy="524699"/>
          </a:xfrm>
          <a:prstGeom prst="rect">
            <a:avLst/>
          </a:prstGeom>
          <a:noFill/>
          <a:ln>
            <a:noFill/>
          </a:ln>
        </p:spPr>
        <p:txBody>
          <a:bodyPr lIns="91425" tIns="91425" rIns="91425" bIns="91425" anchor="ctr" anchorCtr="0">
            <a:noAutofit/>
          </a:bodyPr>
          <a:lstStyle>
            <a:lvl1pPr algn="r">
              <a:spcBef>
                <a:spcPts val="0"/>
              </a:spcBef>
              <a:buNone/>
              <a:defRPr sz="1300">
                <a:solidFill>
                  <a:schemeClr val="dk1"/>
                </a:solidFill>
              </a:defRPr>
            </a:lvl1pPr>
          </a:lstStyle>
          <a:p>
            <a:pPr defTabSz="914400" fontAlgn="auto">
              <a:spcAft>
                <a:spcPts val="0"/>
              </a:spcAft>
            </a:pPr>
            <a:fld id="{00000000-1234-1234-1234-123412341234}" type="slidenum">
              <a:rPr lang="en" kern="0">
                <a:solidFill>
                  <a:srgbClr val="000000"/>
                </a:solidFill>
                <a:latin typeface="Arial"/>
                <a:ea typeface="Arial"/>
                <a:cs typeface="Arial"/>
                <a:sym typeface="Arial"/>
                <a:rtl val="0"/>
              </a:rPr>
              <a:pPr defTabSz="914400" fontAlgn="auto">
                <a:spcAft>
                  <a:spcPts val="0"/>
                </a:spcAft>
              </a:pPr>
              <a:t>‹n.›</a:t>
            </a:fld>
            <a:endParaRPr lang="en" kern="0">
              <a:solidFill>
                <a:srgbClr val="000000"/>
              </a:solidFill>
              <a:latin typeface="Arial"/>
              <a:ea typeface="Arial"/>
              <a:cs typeface="Arial"/>
              <a:sym typeface="Arial"/>
              <a:rtl val="0"/>
            </a:endParaRPr>
          </a:p>
        </p:txBody>
      </p:sp>
      <p:pic>
        <p:nvPicPr>
          <p:cNvPr id="8" name="Shape 8"/>
          <p:cNvPicPr preferRelativeResize="0"/>
          <p:nvPr/>
        </p:nvPicPr>
        <p:blipFill>
          <a:blip r:embed="rId6">
            <a:alphaModFix/>
          </a:blip>
          <a:stretch>
            <a:fillRect/>
          </a:stretch>
        </p:blipFill>
        <p:spPr>
          <a:xfrm>
            <a:off x="0" y="0"/>
            <a:ext cx="9144000" cy="1171575"/>
          </a:xfrm>
          <a:prstGeom prst="rect">
            <a:avLst/>
          </a:prstGeom>
          <a:noFill/>
          <a:ln>
            <a:noFill/>
          </a:ln>
        </p:spPr>
      </p:pic>
    </p:spTree>
    <p:extLst>
      <p:ext uri="{BB962C8B-B14F-4D97-AF65-F5344CB8AC3E}">
        <p14:creationId xmlns:p14="http://schemas.microsoft.com/office/powerpoint/2010/main" val="945169750"/>
      </p:ext>
    </p:extLst>
  </p:cSld>
  <p:clrMap bg1="lt1" tx1="dk1" bg2="dk2" tx2="lt2" accent1="accent1" accent2="accent2" accent3="accent3" accent4="accent4" accent5="accent5" accent6="accent6" hlink="hlink" folHlink="folHlink"/>
  <p:sldLayoutIdLst>
    <p:sldLayoutId id="2147486455" r:id="rId1"/>
    <p:sldLayoutId id="2147486456" r:id="rId2"/>
    <p:sldLayoutId id="2147486457" r:id="rId3"/>
    <p:sldLayoutId id="2147486458" r:id="rId4"/>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tif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15.png"/><Relationship Id="rId5" Type="http://schemas.openxmlformats.org/officeDocument/2006/relationships/image" Target="../media/image25.tiff"/><Relationship Id="rId6"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3.tiff"/></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tiff"/><Relationship Id="rId5" Type="http://schemas.openxmlformats.org/officeDocument/2006/relationships/image" Target="../media/image24.tiff"/><Relationship Id="rId6" Type="http://schemas.openxmlformats.org/officeDocument/2006/relationships/image" Target="../media/image25.tif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package" Target="../embeddings/Documento_di_Microsoft_Word1.docx"/><Relationship Id="rId6" Type="http://schemas.openxmlformats.org/officeDocument/2006/relationships/image" Target="../media/image27.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Documento_di_Microsoft_Word2.docx"/><Relationship Id="rId5" Type="http://schemas.openxmlformats.org/officeDocument/2006/relationships/image" Target="../media/image29.png"/><Relationship Id="rId6" Type="http://schemas.openxmlformats.org/officeDocument/2006/relationships/image" Target="../media/image30.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2.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tiff"/></Relationships>
</file>

<file path=ppt/slides/_rels/slide28.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tiff"/><Relationship Id="rId1" Type="http://schemas.openxmlformats.org/officeDocument/2006/relationships/slideLayout" Target="../slideLayouts/slideLayout7.xml"/><Relationship Id="rId2" Type="http://schemas.openxmlformats.org/officeDocument/2006/relationships/image" Target="../media/image40.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Documento_di_Microsoft_Word3.docx"/><Relationship Id="rId5" Type="http://schemas.openxmlformats.org/officeDocument/2006/relationships/image" Target="../media/image44.png"/><Relationship Id="rId6" Type="http://schemas.openxmlformats.org/officeDocument/2006/relationships/oleObject" Target="../embeddings/oleObject4.bin"/><Relationship Id="rId7" Type="http://schemas.openxmlformats.org/officeDocument/2006/relationships/package" Target="../embeddings/Documento_di_Microsoft_Word4.docx"/><Relationship Id="rId8" Type="http://schemas.openxmlformats.org/officeDocument/2006/relationships/image" Target="../media/image45.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package" Target="../embeddings/Documento_di_Microsoft_Word5.docx"/><Relationship Id="rId5" Type="http://schemas.openxmlformats.org/officeDocument/2006/relationships/image" Target="../media/image46.png"/><Relationship Id="rId6" Type="http://schemas.openxmlformats.org/officeDocument/2006/relationships/oleObject" Target="../embeddings/oleObject6.bin"/><Relationship Id="rId7" Type="http://schemas.openxmlformats.org/officeDocument/2006/relationships/package" Target="../embeddings/Documento_di_Microsoft_Word6.docx"/><Relationship Id="rId8" Type="http://schemas.openxmlformats.org/officeDocument/2006/relationships/image" Target="../media/image47.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package" Target="../embeddings/Documento_di_Microsoft_Word7.docx"/><Relationship Id="rId5" Type="http://schemas.openxmlformats.org/officeDocument/2006/relationships/image" Target="../media/image48.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emf"/></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12.tiff"/><Relationship Id="rId7" Type="http://schemas.openxmlformats.org/officeDocument/2006/relationships/image" Target="../media/image13.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7" name="Title 1"/>
          <p:cNvSpPr txBox="1">
            <a:spLocks/>
          </p:cNvSpPr>
          <p:nvPr/>
        </p:nvSpPr>
        <p:spPr>
          <a:xfrm>
            <a:off x="427587" y="1327160"/>
            <a:ext cx="5116413" cy="975773"/>
          </a:xfrm>
          <a:prstGeom prst="rect">
            <a:avLst/>
          </a:prstGeom>
        </p:spPr>
        <p:txBody>
          <a:bodyPr anchor="t" anchorCtr="0">
            <a:normAutofit fontScale="97500"/>
          </a:bodyPr>
          <a:lstStyle>
            <a:lvl1pPr algn="l" defTabSz="457200" rtl="0" eaLnBrk="0" fontAlgn="base" hangingPunct="0">
              <a:spcBef>
                <a:spcPct val="0"/>
              </a:spcBef>
              <a:spcAft>
                <a:spcPct val="0"/>
              </a:spcAft>
              <a:defRPr sz="3300" b="1">
                <a:solidFill>
                  <a:srgbClr val="990033"/>
                </a:solidFill>
                <a:latin typeface="+mj-lt"/>
                <a:ea typeface="+mj-ea"/>
                <a:cs typeface="ＭＳ Ｐゴシック" charset="0"/>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charset="0"/>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charset="0"/>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charset="0"/>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charset="0"/>
              </a:defRPr>
            </a:lvl5pPr>
            <a:lvl6pPr marL="4572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6pPr>
            <a:lvl7pPr marL="9144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7pPr>
            <a:lvl8pPr marL="13716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8pPr>
            <a:lvl9pPr marL="18288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9pPr>
          </a:lstStyle>
          <a:p>
            <a:r>
              <a:rPr lang="en-US" sz="3200" dirty="0" smtClean="0">
                <a:solidFill>
                  <a:schemeClr val="bg1"/>
                </a:solidFill>
                <a:latin typeface="Arial"/>
                <a:cs typeface="Arial"/>
              </a:rPr>
              <a:t>DISH LMC</a:t>
            </a:r>
            <a:endParaRPr lang="en-US" dirty="0">
              <a:solidFill>
                <a:schemeClr val="bg1"/>
              </a:solidFill>
              <a:latin typeface="Arial"/>
              <a:cs typeface="Arial"/>
            </a:endParaRPr>
          </a:p>
        </p:txBody>
      </p:sp>
      <p:sp>
        <p:nvSpPr>
          <p:cNvPr id="19" name="Subtitle 2"/>
          <p:cNvSpPr txBox="1">
            <a:spLocks/>
          </p:cNvSpPr>
          <p:nvPr/>
        </p:nvSpPr>
        <p:spPr>
          <a:xfrm>
            <a:off x="427586" y="4911098"/>
            <a:ext cx="4706846" cy="1414303"/>
          </a:xfrm>
          <a:prstGeom prst="rect">
            <a:avLst/>
          </a:prstGeom>
        </p:spPr>
        <p:txBody>
          <a:bodyPr>
            <a:normAutofit/>
          </a:bodyPr>
          <a:lstStyle>
            <a:lvl1pPr marL="342900" indent="-342900" algn="l" defTabSz="457200" rtl="0" eaLnBrk="0" fontAlgn="base" hangingPunct="0">
              <a:spcBef>
                <a:spcPct val="20000"/>
              </a:spcBef>
              <a:spcAft>
                <a:spcPct val="0"/>
              </a:spcAft>
              <a:buFont typeface="Arial" pitchFamily="34" charset="0"/>
              <a:buChar char="•"/>
              <a:defRPr sz="2000">
                <a:solidFill>
                  <a:srgbClr val="000099"/>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000">
                <a:solidFill>
                  <a:srgbClr val="000099"/>
                </a:solidFill>
                <a:latin typeface="+mn-lt"/>
                <a:ea typeface="+mn-ea"/>
              </a:defRPr>
            </a:lvl2pPr>
            <a:lvl3pPr marL="1143000" indent="-228600" algn="l" defTabSz="457200" rtl="0" eaLnBrk="0" fontAlgn="base" hangingPunct="0">
              <a:spcBef>
                <a:spcPct val="20000"/>
              </a:spcBef>
              <a:spcAft>
                <a:spcPct val="0"/>
              </a:spcAft>
              <a:buFont typeface="Arial" pitchFamily="34" charset="0"/>
              <a:buChar char="•"/>
              <a:defRPr sz="2000">
                <a:solidFill>
                  <a:srgbClr val="000099"/>
                </a:solidFill>
                <a:latin typeface="+mn-lt"/>
                <a:ea typeface="+mn-ea"/>
              </a:defRPr>
            </a:lvl3pPr>
            <a:lvl4pPr marL="1600200" indent="-228600" algn="l" defTabSz="457200" rtl="0" eaLnBrk="0" fontAlgn="base" hangingPunct="0">
              <a:spcBef>
                <a:spcPct val="20000"/>
              </a:spcBef>
              <a:spcAft>
                <a:spcPct val="0"/>
              </a:spcAft>
              <a:buFont typeface="Arial" pitchFamily="34" charset="0"/>
              <a:buChar char="–"/>
              <a:defRPr sz="2000">
                <a:solidFill>
                  <a:srgbClr val="000099"/>
                </a:solidFill>
                <a:latin typeface="+mn-lt"/>
                <a:ea typeface="+mn-ea"/>
              </a:defRPr>
            </a:lvl4pPr>
            <a:lvl5pPr marL="2057400" indent="-228600" algn="l" defTabSz="457200" rtl="0" eaLnBrk="0" fontAlgn="base" hangingPunct="0">
              <a:spcBef>
                <a:spcPct val="20000"/>
              </a:spcBef>
              <a:spcAft>
                <a:spcPct val="0"/>
              </a:spcAft>
              <a:buFont typeface="Arial" pitchFamily="34" charset="0"/>
              <a:buChar char="»"/>
              <a:defRPr sz="2000">
                <a:solidFill>
                  <a:srgbClr val="000099"/>
                </a:solidFill>
                <a:latin typeface="+mn-lt"/>
                <a:ea typeface="+mn-ea"/>
              </a:defRPr>
            </a:lvl5pPr>
            <a:lvl6pPr marL="25146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6pPr>
            <a:lvl7pPr marL="29718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7pPr>
            <a:lvl8pPr marL="34290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8pPr>
            <a:lvl9pPr marL="38862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9pPr>
          </a:lstStyle>
          <a:p>
            <a:pPr marL="0" indent="0">
              <a:buNone/>
            </a:pPr>
            <a:r>
              <a:rPr lang="en-US" sz="2400" dirty="0" err="1" smtClean="0">
                <a:solidFill>
                  <a:schemeClr val="bg1"/>
                </a:solidFill>
                <a:latin typeface="Arial" pitchFamily="34" charset="0"/>
                <a:cs typeface="Arial" pitchFamily="34" charset="0"/>
              </a:rPr>
              <a:t>Corrado</a:t>
            </a:r>
            <a:r>
              <a:rPr lang="en-US" sz="2400" dirty="0" smtClean="0">
                <a:solidFill>
                  <a:schemeClr val="bg1"/>
                </a:solidFill>
                <a:latin typeface="Arial" pitchFamily="34" charset="0"/>
                <a:cs typeface="Arial" pitchFamily="34" charset="0"/>
              </a:rPr>
              <a:t> Trigilio</a:t>
            </a:r>
          </a:p>
          <a:p>
            <a:pPr marL="0" indent="0">
              <a:buNone/>
            </a:pPr>
            <a:r>
              <a:rPr lang="en-US" sz="2400" dirty="0">
                <a:solidFill>
                  <a:schemeClr val="bg1"/>
                </a:solidFill>
                <a:latin typeface="Arial" pitchFamily="34" charset="0"/>
                <a:cs typeface="Arial" pitchFamily="34" charset="0"/>
              </a:rPr>
              <a:t>LMC </a:t>
            </a:r>
            <a:r>
              <a:rPr lang="en-US" sz="2400" dirty="0" err="1" smtClean="0">
                <a:solidFill>
                  <a:schemeClr val="bg1"/>
                </a:solidFill>
                <a:latin typeface="Arial" pitchFamily="34" charset="0"/>
                <a:cs typeface="Arial" pitchFamily="34" charset="0"/>
              </a:rPr>
              <a:t>Harmonisation</a:t>
            </a:r>
            <a:r>
              <a:rPr lang="en-US" sz="2400" dirty="0" smtClean="0">
                <a:solidFill>
                  <a:schemeClr val="bg1"/>
                </a:solidFill>
                <a:latin typeface="Arial" pitchFamily="34" charset="0"/>
                <a:cs typeface="Arial" pitchFamily="34" charset="0"/>
              </a:rPr>
              <a:t> Workshop</a:t>
            </a:r>
          </a:p>
          <a:p>
            <a:pPr marL="0" indent="0">
              <a:buNone/>
            </a:pPr>
            <a:r>
              <a:rPr lang="en-US" sz="2400" dirty="0" smtClean="0">
                <a:solidFill>
                  <a:schemeClr val="bg1"/>
                </a:solidFill>
                <a:latin typeface="Arial" pitchFamily="34" charset="0"/>
                <a:cs typeface="Arial" pitchFamily="34" charset="0"/>
              </a:rPr>
              <a:t>Madrid 11-13 April 2016</a:t>
            </a:r>
          </a:p>
          <a:p>
            <a:pPr marL="0" indent="0">
              <a:buNone/>
            </a:pPr>
            <a:endParaRPr lang="en-US" sz="2400" dirty="0">
              <a:solidFill>
                <a:schemeClr val="bg1"/>
              </a:solidFill>
              <a:latin typeface="Arial" pitchFamily="34" charset="0"/>
              <a:cs typeface="Arial" pitchFamily="34" charset="0"/>
            </a:endParaRPr>
          </a:p>
        </p:txBody>
      </p:sp>
      <p:pic>
        <p:nvPicPr>
          <p:cNvPr id="6" name="Picture 5" descr="dish_logo.png"/>
          <p:cNvPicPr>
            <a:picLocks noChangeAspect="1"/>
          </p:cNvPicPr>
          <p:nvPr/>
        </p:nvPicPr>
        <p:blipFill>
          <a:blip r:embed="rId4"/>
          <a:stretch>
            <a:fillRect/>
          </a:stretch>
        </p:blipFill>
        <p:spPr>
          <a:xfrm>
            <a:off x="5544000" y="4356000"/>
            <a:ext cx="3528822" cy="249364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Grafik 2"/>
          <p:cNvPicPr/>
          <p:nvPr/>
        </p:nvPicPr>
        <p:blipFill rotWithShape="1">
          <a:blip r:embed="rId3" cstate="print">
            <a:extLst>
              <a:ext uri="{28A0092B-C50C-407E-A947-70E740481C1C}">
                <a14:useLocalDpi xmlns:a14="http://schemas.microsoft.com/office/drawing/2010/main" val="0"/>
              </a:ext>
            </a:extLst>
          </a:blip>
          <a:srcRect l="13229" r="13768"/>
          <a:stretch/>
        </p:blipFill>
        <p:spPr>
          <a:xfrm>
            <a:off x="848997" y="2819950"/>
            <a:ext cx="3884295" cy="3765550"/>
          </a:xfrm>
          <a:prstGeom prst="rect">
            <a:avLst/>
          </a:prstGeom>
        </p:spPr>
      </p:pic>
      <p:sp>
        <p:nvSpPr>
          <p:cNvPr id="5122" name="TextBox 6"/>
          <p:cNvSpPr txBox="1">
            <a:spLocks noChangeArrowheads="1"/>
          </p:cNvSpPr>
          <p:nvPr/>
        </p:nvSpPr>
        <p:spPr bwMode="auto">
          <a:xfrm>
            <a:off x="457199" y="328613"/>
            <a:ext cx="6010275" cy="523220"/>
          </a:xfrm>
          <a:prstGeom prst="rect">
            <a:avLst/>
          </a:prstGeom>
          <a:noFill/>
          <a:ln w="9525">
            <a:noFill/>
            <a:miter lim="800000"/>
            <a:headEnd/>
            <a:tailEnd/>
          </a:ln>
        </p:spPr>
        <p:txBody>
          <a:bodyPr wrap="square">
            <a:spAutoFit/>
          </a:bodyPr>
          <a:lstStyle/>
          <a:p>
            <a:r>
              <a:rPr lang="en-US" sz="2800" b="1" dirty="0" smtClean="0">
                <a:solidFill>
                  <a:schemeClr val="bg1"/>
                </a:solidFill>
                <a:cs typeface="Arial" pitchFamily="34" charset="0"/>
              </a:rPr>
              <a:t>Dish Structure – Antenna </a:t>
            </a:r>
            <a:endParaRPr lang="en-US" sz="2800" b="1" dirty="0">
              <a:solidFill>
                <a:schemeClr val="bg1"/>
              </a:solidFill>
              <a:cs typeface="Arial" pitchFamily="34" charset="0"/>
            </a:endParaRPr>
          </a:p>
        </p:txBody>
      </p:sp>
      <p:sp>
        <p:nvSpPr>
          <p:cNvPr id="5136" name="Text Box 16"/>
          <p:cNvSpPr txBox="1">
            <a:spLocks noChangeArrowheads="1"/>
          </p:cNvSpPr>
          <p:nvPr/>
        </p:nvSpPr>
        <p:spPr bwMode="auto">
          <a:xfrm>
            <a:off x="1555205" y="3291749"/>
            <a:ext cx="1025525" cy="228600"/>
          </a:xfrm>
          <a:prstGeom prst="rect">
            <a:avLst/>
          </a:prstGeom>
          <a:noFill/>
          <a:ln w="9525">
            <a:noFill/>
            <a:miter lim="800000"/>
            <a:headEnd/>
            <a:tailEnd/>
          </a:ln>
        </p:spPr>
        <p:txBody>
          <a:bodyPr/>
          <a:lstStyle/>
          <a:p>
            <a:pPr algn="r"/>
            <a:r>
              <a:rPr lang="en-GB" sz="1000" b="1" dirty="0">
                <a:cs typeface="Times New Roman" pitchFamily="18" charset="0"/>
              </a:rPr>
              <a:t>Main </a:t>
            </a:r>
            <a:r>
              <a:rPr lang="en-GB" sz="1000" b="1" dirty="0" smtClean="0">
                <a:cs typeface="Times New Roman" pitchFamily="18" charset="0"/>
              </a:rPr>
              <a:t>reflector</a:t>
            </a:r>
            <a:endParaRPr lang="it-IT" sz="1000" b="1" dirty="0"/>
          </a:p>
          <a:p>
            <a:pPr eaLnBrk="0" hangingPunct="0"/>
            <a:endParaRPr lang="it-IT" sz="1000" b="1" dirty="0"/>
          </a:p>
        </p:txBody>
      </p:sp>
      <p:sp>
        <p:nvSpPr>
          <p:cNvPr id="5139" name="Text Box 19"/>
          <p:cNvSpPr txBox="1">
            <a:spLocks noChangeArrowheads="1"/>
          </p:cNvSpPr>
          <p:nvPr/>
        </p:nvSpPr>
        <p:spPr bwMode="auto">
          <a:xfrm>
            <a:off x="3602295" y="2931733"/>
            <a:ext cx="979488" cy="228600"/>
          </a:xfrm>
          <a:prstGeom prst="rect">
            <a:avLst/>
          </a:prstGeom>
          <a:solidFill>
            <a:srgbClr val="FFFFFF"/>
          </a:solidFill>
          <a:ln w="9525">
            <a:noFill/>
            <a:miter lim="800000"/>
            <a:headEnd/>
            <a:tailEnd/>
          </a:ln>
        </p:spPr>
        <p:txBody>
          <a:bodyPr/>
          <a:lstStyle/>
          <a:p>
            <a:pPr algn="r"/>
            <a:r>
              <a:rPr lang="en-GB" sz="1000" b="1" dirty="0">
                <a:cs typeface="Times New Roman" pitchFamily="18" charset="0"/>
              </a:rPr>
              <a:t>Sub reflector</a:t>
            </a:r>
            <a:endParaRPr lang="it-IT" sz="1000" b="1" dirty="0"/>
          </a:p>
          <a:p>
            <a:pPr eaLnBrk="0" hangingPunct="0"/>
            <a:endParaRPr lang="it-IT" dirty="0"/>
          </a:p>
        </p:txBody>
      </p:sp>
      <p:sp>
        <p:nvSpPr>
          <p:cNvPr id="5142" name="Line 22"/>
          <p:cNvSpPr>
            <a:spLocks noChangeShapeType="1"/>
          </p:cNvSpPr>
          <p:nvPr/>
        </p:nvSpPr>
        <p:spPr bwMode="auto">
          <a:xfrm flipH="1" flipV="1">
            <a:off x="2952750" y="5962693"/>
            <a:ext cx="679450" cy="0"/>
          </a:xfrm>
          <a:prstGeom prst="line">
            <a:avLst/>
          </a:prstGeom>
          <a:noFill/>
          <a:ln w="9525">
            <a:solidFill>
              <a:srgbClr val="000000"/>
            </a:solidFill>
            <a:round/>
            <a:headEnd/>
            <a:tailEnd type="triangle" w="med" len="med"/>
          </a:ln>
        </p:spPr>
        <p:txBody>
          <a:bodyPr/>
          <a:lstStyle/>
          <a:p>
            <a:endParaRPr lang="en-AU"/>
          </a:p>
        </p:txBody>
      </p:sp>
      <p:sp>
        <p:nvSpPr>
          <p:cNvPr id="5143" name="Text Box 23"/>
          <p:cNvSpPr txBox="1">
            <a:spLocks noChangeArrowheads="1"/>
          </p:cNvSpPr>
          <p:nvPr/>
        </p:nvSpPr>
        <p:spPr bwMode="auto">
          <a:xfrm>
            <a:off x="3702050" y="5848393"/>
            <a:ext cx="909637" cy="228600"/>
          </a:xfrm>
          <a:prstGeom prst="rect">
            <a:avLst/>
          </a:prstGeom>
          <a:solidFill>
            <a:srgbClr val="FFFFFF"/>
          </a:solidFill>
          <a:ln w="9525">
            <a:noFill/>
            <a:miter lim="800000"/>
            <a:headEnd/>
            <a:tailEnd/>
          </a:ln>
        </p:spPr>
        <p:txBody>
          <a:bodyPr/>
          <a:lstStyle/>
          <a:p>
            <a:r>
              <a:rPr lang="en-GB" sz="1000" b="1" dirty="0">
                <a:cs typeface="Times New Roman" pitchFamily="18" charset="0"/>
              </a:rPr>
              <a:t>Pedestal</a:t>
            </a:r>
            <a:endParaRPr lang="en-GB" sz="1000" b="1" dirty="0"/>
          </a:p>
        </p:txBody>
      </p:sp>
      <p:sp>
        <p:nvSpPr>
          <p:cNvPr id="5145" name="Line 25"/>
          <p:cNvSpPr>
            <a:spLocks noChangeShapeType="1"/>
          </p:cNvSpPr>
          <p:nvPr/>
        </p:nvSpPr>
        <p:spPr bwMode="auto">
          <a:xfrm flipH="1">
            <a:off x="4092038" y="4490327"/>
            <a:ext cx="1384011" cy="332623"/>
          </a:xfrm>
          <a:prstGeom prst="line">
            <a:avLst/>
          </a:prstGeom>
          <a:noFill/>
          <a:ln w="9525">
            <a:solidFill>
              <a:srgbClr val="000000"/>
            </a:solidFill>
            <a:round/>
            <a:headEnd/>
            <a:tailEnd type="triangle" w="med" len="med"/>
          </a:ln>
        </p:spPr>
        <p:txBody>
          <a:bodyPr/>
          <a:lstStyle/>
          <a:p>
            <a:endParaRPr lang="en-AU"/>
          </a:p>
        </p:txBody>
      </p:sp>
      <p:sp>
        <p:nvSpPr>
          <p:cNvPr id="5148" name="Line 28"/>
          <p:cNvSpPr>
            <a:spLocks noChangeShapeType="1"/>
          </p:cNvSpPr>
          <p:nvPr/>
        </p:nvSpPr>
        <p:spPr bwMode="auto">
          <a:xfrm flipV="1">
            <a:off x="1222702" y="4807005"/>
            <a:ext cx="427342" cy="271733"/>
          </a:xfrm>
          <a:prstGeom prst="line">
            <a:avLst/>
          </a:prstGeom>
          <a:noFill/>
          <a:ln w="9525">
            <a:solidFill>
              <a:srgbClr val="000000"/>
            </a:solidFill>
            <a:round/>
            <a:headEnd/>
            <a:tailEnd type="triangle" w="med" len="med"/>
          </a:ln>
        </p:spPr>
        <p:txBody>
          <a:bodyPr/>
          <a:lstStyle/>
          <a:p>
            <a:endParaRPr lang="en-AU"/>
          </a:p>
        </p:txBody>
      </p:sp>
      <p:cxnSp>
        <p:nvCxnSpPr>
          <p:cNvPr id="5151" name="AutoShape 31"/>
          <p:cNvCxnSpPr>
            <a:cxnSpLocks noChangeShapeType="1"/>
            <a:stCxn id="5139" idx="2"/>
          </p:cNvCxnSpPr>
          <p:nvPr/>
        </p:nvCxnSpPr>
        <p:spPr bwMode="auto">
          <a:xfrm>
            <a:off x="4092039" y="3160333"/>
            <a:ext cx="142344" cy="749952"/>
          </a:xfrm>
          <a:prstGeom prst="straightConnector1">
            <a:avLst/>
          </a:prstGeom>
          <a:noFill/>
          <a:ln w="9525">
            <a:solidFill>
              <a:srgbClr val="000000"/>
            </a:solidFill>
            <a:round/>
            <a:headEnd/>
            <a:tailEnd type="triangle" w="med" len="med"/>
          </a:ln>
        </p:spPr>
      </p:cxnSp>
      <p:sp>
        <p:nvSpPr>
          <p:cNvPr id="5153" name="Rectangle 33"/>
          <p:cNvSpPr>
            <a:spLocks noChangeArrowheads="1"/>
          </p:cNvSpPr>
          <p:nvPr/>
        </p:nvSpPr>
        <p:spPr bwMode="auto">
          <a:xfrm>
            <a:off x="0" y="420688"/>
            <a:ext cx="9144000" cy="0"/>
          </a:xfrm>
          <a:prstGeom prst="rect">
            <a:avLst/>
          </a:prstGeom>
          <a:noFill/>
          <a:ln w="9525">
            <a:noFill/>
            <a:miter lim="800000"/>
            <a:headEnd/>
            <a:tailEnd/>
          </a:ln>
          <a:effectLst/>
        </p:spPr>
        <p:txBody>
          <a:bodyPr wrap="none" anchor="ctr">
            <a:spAutoFit/>
          </a:bodyPr>
          <a:lstStyle/>
          <a:p>
            <a:endParaRPr lang="en-GB"/>
          </a:p>
        </p:txBody>
      </p:sp>
      <p:sp>
        <p:nvSpPr>
          <p:cNvPr id="5154" name="Rectangle 34"/>
          <p:cNvSpPr>
            <a:spLocks noChangeArrowheads="1"/>
          </p:cNvSpPr>
          <p:nvPr/>
        </p:nvSpPr>
        <p:spPr bwMode="auto">
          <a:xfrm>
            <a:off x="0" y="420688"/>
            <a:ext cx="9144000" cy="0"/>
          </a:xfrm>
          <a:prstGeom prst="rect">
            <a:avLst/>
          </a:prstGeom>
          <a:noFill/>
          <a:ln w="9525">
            <a:noFill/>
            <a:miter lim="800000"/>
            <a:headEnd/>
            <a:tailEnd/>
          </a:ln>
          <a:effectLst/>
        </p:spPr>
        <p:txBody>
          <a:bodyPr wrap="none" anchor="ctr">
            <a:spAutoFit/>
          </a:bodyPr>
          <a:lstStyle/>
          <a:p>
            <a:endParaRPr lang="en-CA"/>
          </a:p>
        </p:txBody>
      </p:sp>
      <p:sp>
        <p:nvSpPr>
          <p:cNvPr id="4" name="Rettangolo 3"/>
          <p:cNvSpPr/>
          <p:nvPr/>
        </p:nvSpPr>
        <p:spPr>
          <a:xfrm>
            <a:off x="5224755" y="2426376"/>
            <a:ext cx="3605486" cy="1231106"/>
          </a:xfrm>
          <a:prstGeom prst="rect">
            <a:avLst/>
          </a:prstGeom>
        </p:spPr>
        <p:txBody>
          <a:bodyPr wrap="square">
            <a:spAutoFit/>
          </a:bodyPr>
          <a:lstStyle/>
          <a:p>
            <a:r>
              <a:rPr lang="en-US" sz="1600" dirty="0" smtClean="0"/>
              <a:t>Structural </a:t>
            </a:r>
            <a:r>
              <a:rPr lang="en-US" sz="1600" dirty="0"/>
              <a:t>members either consist of mild steel or CFRP. </a:t>
            </a:r>
            <a:endParaRPr lang="en-US" sz="1600" dirty="0" smtClean="0"/>
          </a:p>
          <a:p>
            <a:r>
              <a:rPr lang="en-US" sz="1600" dirty="0" smtClean="0"/>
              <a:t>The </a:t>
            </a:r>
            <a:r>
              <a:rPr lang="en-US" sz="1600" dirty="0"/>
              <a:t>panels consist of aluminum</a:t>
            </a:r>
            <a:r>
              <a:rPr lang="en-US" sz="1600" dirty="0" smtClean="0"/>
              <a:t>.</a:t>
            </a:r>
          </a:p>
          <a:p>
            <a:endParaRPr lang="en-US" sz="1600" dirty="0" smtClean="0"/>
          </a:p>
          <a:p>
            <a:r>
              <a:rPr lang="en-US" sz="1000" dirty="0"/>
              <a:t>CFRP: Carbon Fiber-Reinforced </a:t>
            </a:r>
            <a:r>
              <a:rPr lang="en-US" sz="1000" dirty="0" smtClean="0"/>
              <a:t>Polymer</a:t>
            </a:r>
            <a:endParaRPr lang="en-US" sz="1000" dirty="0"/>
          </a:p>
        </p:txBody>
      </p:sp>
      <p:sp>
        <p:nvSpPr>
          <p:cNvPr id="47" name="TextBox 40"/>
          <p:cNvSpPr txBox="1"/>
          <p:nvPr/>
        </p:nvSpPr>
        <p:spPr>
          <a:xfrm>
            <a:off x="104408" y="1107993"/>
            <a:ext cx="1054295" cy="400110"/>
          </a:xfrm>
          <a:prstGeom prst="rect">
            <a:avLst/>
          </a:prstGeom>
          <a:noFill/>
        </p:spPr>
        <p:txBody>
          <a:bodyPr wrap="none" rtlCol="0">
            <a:spAutoFit/>
          </a:bodyPr>
          <a:lstStyle/>
          <a:p>
            <a:pPr marL="342900" indent="-342900" eaLnBrk="0" hangingPunct="0">
              <a:spcBef>
                <a:spcPct val="20000"/>
              </a:spcBef>
            </a:pPr>
            <a:r>
              <a:rPr lang="en-AU" sz="2000" dirty="0" smtClean="0">
                <a:solidFill>
                  <a:srgbClr val="000099"/>
                </a:solidFill>
                <a:cs typeface="Arial" pitchFamily="34" charset="0"/>
              </a:rPr>
              <a:t>Design:</a:t>
            </a:r>
            <a:endParaRPr lang="en-AU" sz="2000" dirty="0">
              <a:solidFill>
                <a:srgbClr val="000099"/>
              </a:solidFill>
              <a:cs typeface="Arial" pitchFamily="34" charset="0"/>
            </a:endParaRPr>
          </a:p>
        </p:txBody>
      </p:sp>
      <p:sp>
        <p:nvSpPr>
          <p:cNvPr id="6" name="CasellaDiTesto 5"/>
          <p:cNvSpPr txBox="1"/>
          <p:nvPr/>
        </p:nvSpPr>
        <p:spPr>
          <a:xfrm>
            <a:off x="1193294" y="1179249"/>
            <a:ext cx="5797490" cy="1520416"/>
          </a:xfrm>
          <a:prstGeom prst="rect">
            <a:avLst/>
          </a:prstGeom>
          <a:noFill/>
        </p:spPr>
        <p:txBody>
          <a:bodyPr wrap="square" rtlCol="0">
            <a:spAutoFit/>
          </a:bodyPr>
          <a:lstStyle/>
          <a:p>
            <a:pPr eaLnBrk="0" hangingPunct="0">
              <a:spcBef>
                <a:spcPct val="20000"/>
              </a:spcBef>
            </a:pPr>
            <a:r>
              <a:rPr lang="en-GB" sz="1600" dirty="0">
                <a:solidFill>
                  <a:srgbClr val="000099"/>
                </a:solidFill>
                <a:latin typeface="Arial"/>
                <a:cs typeface="Arial"/>
              </a:rPr>
              <a:t>Gregorian reflector, offset, unblocked aperture; </a:t>
            </a:r>
          </a:p>
          <a:p>
            <a:pPr eaLnBrk="0" hangingPunct="0">
              <a:spcBef>
                <a:spcPct val="20000"/>
              </a:spcBef>
            </a:pPr>
            <a:r>
              <a:rPr lang="en-GB" sz="1600" dirty="0">
                <a:solidFill>
                  <a:srgbClr val="000099"/>
                </a:solidFill>
                <a:latin typeface="Arial"/>
                <a:cs typeface="Arial"/>
              </a:rPr>
              <a:t>Main reflector projected </a:t>
            </a:r>
            <a:r>
              <a:rPr lang="en-GB" sz="1600" dirty="0" err="1">
                <a:solidFill>
                  <a:srgbClr val="000099"/>
                </a:solidFill>
                <a:latin typeface="Arial"/>
                <a:cs typeface="Arial"/>
              </a:rPr>
              <a:t>diam</a:t>
            </a:r>
            <a:r>
              <a:rPr lang="en-GB" sz="1600" dirty="0">
                <a:solidFill>
                  <a:srgbClr val="000099"/>
                </a:solidFill>
                <a:latin typeface="Arial"/>
                <a:cs typeface="Arial"/>
              </a:rPr>
              <a:t> : 15m </a:t>
            </a:r>
            <a:endParaRPr lang="en-GB" sz="1600" dirty="0" smtClean="0">
              <a:solidFill>
                <a:srgbClr val="000099"/>
              </a:solidFill>
              <a:latin typeface="Arial"/>
              <a:cs typeface="Arial"/>
            </a:endParaRPr>
          </a:p>
          <a:p>
            <a:pPr eaLnBrk="0" hangingPunct="0">
              <a:spcBef>
                <a:spcPct val="20000"/>
              </a:spcBef>
            </a:pPr>
            <a:r>
              <a:rPr lang="en-GB" sz="1600" dirty="0" smtClean="0">
                <a:solidFill>
                  <a:srgbClr val="000099"/>
                </a:solidFill>
                <a:latin typeface="Arial"/>
                <a:cs typeface="Arial"/>
              </a:rPr>
              <a:t>Feed-arm </a:t>
            </a:r>
            <a:r>
              <a:rPr lang="en-GB" sz="1600" dirty="0">
                <a:solidFill>
                  <a:srgbClr val="000099"/>
                </a:solidFill>
                <a:latin typeface="Arial"/>
                <a:cs typeface="Arial"/>
              </a:rPr>
              <a:t>down; </a:t>
            </a:r>
          </a:p>
          <a:p>
            <a:pPr lvl="0" eaLnBrk="0" hangingPunct="0">
              <a:spcBef>
                <a:spcPct val="20000"/>
              </a:spcBef>
            </a:pPr>
            <a:r>
              <a:rPr lang="en-GB" sz="1600" dirty="0">
                <a:solidFill>
                  <a:srgbClr val="000099"/>
                </a:solidFill>
                <a:latin typeface="Arial"/>
                <a:cs typeface="Arial"/>
              </a:rPr>
              <a:t>Feeds at secondary focus</a:t>
            </a:r>
          </a:p>
          <a:p>
            <a:pPr lvl="0" eaLnBrk="0" hangingPunct="0">
              <a:spcBef>
                <a:spcPct val="20000"/>
              </a:spcBef>
            </a:pPr>
            <a:r>
              <a:rPr lang="en-GB" sz="1600" dirty="0">
                <a:solidFill>
                  <a:srgbClr val="000099"/>
                </a:solidFill>
                <a:latin typeface="Arial"/>
                <a:cs typeface="Arial"/>
              </a:rPr>
              <a:t>Sub reflector diameter 5m</a:t>
            </a:r>
          </a:p>
        </p:txBody>
      </p:sp>
      <p:sp>
        <p:nvSpPr>
          <p:cNvPr id="9" name="Rettangolo 8"/>
          <p:cNvSpPr/>
          <p:nvPr/>
        </p:nvSpPr>
        <p:spPr>
          <a:xfrm>
            <a:off x="54381" y="4955628"/>
            <a:ext cx="1253606" cy="246221"/>
          </a:xfrm>
          <a:prstGeom prst="rect">
            <a:avLst/>
          </a:prstGeom>
        </p:spPr>
        <p:txBody>
          <a:bodyPr wrap="none">
            <a:spAutoFit/>
          </a:bodyPr>
          <a:lstStyle/>
          <a:p>
            <a:r>
              <a:rPr lang="en-GB" sz="1000" b="1" dirty="0"/>
              <a:t>Backup Structure</a:t>
            </a:r>
          </a:p>
        </p:txBody>
      </p:sp>
      <p:pic>
        <p:nvPicPr>
          <p:cNvPr id="52" name="Picture 16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51" y="4297444"/>
            <a:ext cx="3394190" cy="2410545"/>
          </a:xfrm>
          <a:prstGeom prst="rect">
            <a:avLst/>
          </a:prstGeom>
          <a:noFill/>
          <a:ln>
            <a:solidFill>
              <a:schemeClr val="tx1"/>
            </a:solidFill>
          </a:ln>
        </p:spPr>
      </p:pic>
      <p:sp>
        <p:nvSpPr>
          <p:cNvPr id="53" name="Text Box 21"/>
          <p:cNvSpPr txBox="1">
            <a:spLocks noChangeArrowheads="1"/>
          </p:cNvSpPr>
          <p:nvPr/>
        </p:nvSpPr>
        <p:spPr bwMode="auto">
          <a:xfrm>
            <a:off x="5476050" y="4347449"/>
            <a:ext cx="1031423" cy="228600"/>
          </a:xfrm>
          <a:prstGeom prst="rect">
            <a:avLst/>
          </a:prstGeom>
          <a:solidFill>
            <a:srgbClr val="FFFFFF"/>
          </a:solidFill>
          <a:ln w="9525">
            <a:noFill/>
            <a:miter lim="800000"/>
            <a:headEnd/>
            <a:tailEnd/>
          </a:ln>
        </p:spPr>
        <p:txBody>
          <a:bodyPr/>
          <a:lstStyle/>
          <a:p>
            <a:pPr algn="ctr"/>
            <a:r>
              <a:rPr lang="en-GB" sz="1000" b="1" dirty="0">
                <a:cs typeface="Times New Roman" pitchFamily="18" charset="0"/>
              </a:rPr>
              <a:t>Feed indexer</a:t>
            </a:r>
            <a:endParaRPr lang="it-IT" sz="1000" b="1" dirty="0"/>
          </a:p>
        </p:txBody>
      </p:sp>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10</a:t>
            </a:fld>
            <a:endParaRPr lang="en">
              <a:solidFill>
                <a:srgbClr val="000000"/>
              </a:solidFill>
            </a:endParaRPr>
          </a:p>
        </p:txBody>
      </p:sp>
    </p:spTree>
    <p:extLst>
      <p:ext uri="{BB962C8B-B14F-4D97-AF65-F5344CB8AC3E}">
        <p14:creationId xmlns:p14="http://schemas.microsoft.com/office/powerpoint/2010/main" val="30044047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6"/>
          <p:cNvSpPr txBox="1">
            <a:spLocks noChangeArrowheads="1"/>
          </p:cNvSpPr>
          <p:nvPr/>
        </p:nvSpPr>
        <p:spPr bwMode="auto">
          <a:xfrm>
            <a:off x="457199" y="328613"/>
            <a:ext cx="6010275" cy="523220"/>
          </a:xfrm>
          <a:prstGeom prst="rect">
            <a:avLst/>
          </a:prstGeom>
          <a:noFill/>
          <a:ln w="9525">
            <a:noFill/>
            <a:miter lim="800000"/>
            <a:headEnd/>
            <a:tailEnd/>
          </a:ln>
        </p:spPr>
        <p:txBody>
          <a:bodyPr wrap="square">
            <a:spAutoFit/>
          </a:bodyPr>
          <a:lstStyle/>
          <a:p>
            <a:r>
              <a:rPr lang="en-US" sz="2800" b="1" dirty="0" smtClean="0">
                <a:solidFill>
                  <a:schemeClr val="bg1"/>
                </a:solidFill>
                <a:cs typeface="Arial" pitchFamily="34" charset="0"/>
              </a:rPr>
              <a:t>Dish Structure – Pedestal </a:t>
            </a:r>
            <a:endParaRPr lang="en-US" sz="2800" b="1" dirty="0">
              <a:solidFill>
                <a:schemeClr val="bg1"/>
              </a:solidFill>
              <a:cs typeface="Arial" pitchFamily="34" charset="0"/>
            </a:endParaRPr>
          </a:p>
        </p:txBody>
      </p:sp>
      <p:sp>
        <p:nvSpPr>
          <p:cNvPr id="5153" name="Rectangle 33"/>
          <p:cNvSpPr>
            <a:spLocks noChangeArrowheads="1"/>
          </p:cNvSpPr>
          <p:nvPr/>
        </p:nvSpPr>
        <p:spPr bwMode="auto">
          <a:xfrm>
            <a:off x="0" y="420688"/>
            <a:ext cx="9144000" cy="0"/>
          </a:xfrm>
          <a:prstGeom prst="rect">
            <a:avLst/>
          </a:prstGeom>
          <a:noFill/>
          <a:ln w="9525">
            <a:noFill/>
            <a:miter lim="800000"/>
            <a:headEnd/>
            <a:tailEnd/>
          </a:ln>
          <a:effectLst/>
        </p:spPr>
        <p:txBody>
          <a:bodyPr wrap="none" anchor="ctr">
            <a:spAutoFit/>
          </a:bodyPr>
          <a:lstStyle/>
          <a:p>
            <a:endParaRPr lang="en-GB"/>
          </a:p>
        </p:txBody>
      </p:sp>
      <p:sp>
        <p:nvSpPr>
          <p:cNvPr id="5154" name="Rectangle 34"/>
          <p:cNvSpPr>
            <a:spLocks noChangeArrowheads="1"/>
          </p:cNvSpPr>
          <p:nvPr/>
        </p:nvSpPr>
        <p:spPr bwMode="auto">
          <a:xfrm>
            <a:off x="0" y="420688"/>
            <a:ext cx="9144000" cy="0"/>
          </a:xfrm>
          <a:prstGeom prst="rect">
            <a:avLst/>
          </a:prstGeom>
          <a:noFill/>
          <a:ln w="9525">
            <a:noFill/>
            <a:miter lim="800000"/>
            <a:headEnd/>
            <a:tailEnd/>
          </a:ln>
          <a:effectLst/>
        </p:spPr>
        <p:txBody>
          <a:bodyPr wrap="none" anchor="ctr">
            <a:spAutoFit/>
          </a:bodyPr>
          <a:lstStyle/>
          <a:p>
            <a:endParaRPr lang="en-CA"/>
          </a:p>
        </p:txBody>
      </p:sp>
      <p:pic>
        <p:nvPicPr>
          <p:cNvPr id="45" name="Grafik 36"/>
          <p:cNvPicPr/>
          <p:nvPr/>
        </p:nvPicPr>
        <p:blipFill rotWithShape="1">
          <a:blip r:embed="rId3" cstate="print"/>
          <a:srcRect l="41174"/>
          <a:stretch/>
        </p:blipFill>
        <p:spPr>
          <a:xfrm>
            <a:off x="1531245" y="2463482"/>
            <a:ext cx="3461665" cy="3810635"/>
          </a:xfrm>
          <a:prstGeom prst="rect">
            <a:avLst/>
          </a:prstGeom>
        </p:spPr>
      </p:pic>
      <p:sp>
        <p:nvSpPr>
          <p:cNvPr id="49" name="Line 10"/>
          <p:cNvSpPr>
            <a:spLocks noChangeShapeType="1"/>
          </p:cNvSpPr>
          <p:nvPr/>
        </p:nvSpPr>
        <p:spPr bwMode="auto">
          <a:xfrm flipH="1">
            <a:off x="3260088" y="5390393"/>
            <a:ext cx="2694616" cy="0"/>
          </a:xfrm>
          <a:prstGeom prst="line">
            <a:avLst/>
          </a:prstGeom>
          <a:noFill/>
          <a:ln w="9525">
            <a:solidFill>
              <a:srgbClr val="000000"/>
            </a:solidFill>
            <a:round/>
            <a:headEnd/>
            <a:tailEnd type="triangle" w="med" len="med"/>
          </a:ln>
        </p:spPr>
        <p:txBody>
          <a:bodyPr/>
          <a:lstStyle/>
          <a:p>
            <a:endParaRPr lang="en-AU" dirty="0"/>
          </a:p>
        </p:txBody>
      </p:sp>
      <p:sp>
        <p:nvSpPr>
          <p:cNvPr id="10" name="CasellaDiTesto 9"/>
          <p:cNvSpPr txBox="1"/>
          <p:nvPr/>
        </p:nvSpPr>
        <p:spPr>
          <a:xfrm>
            <a:off x="5130228" y="1421638"/>
            <a:ext cx="3899787" cy="2283702"/>
          </a:xfrm>
          <a:prstGeom prst="rect">
            <a:avLst/>
          </a:prstGeom>
          <a:noFill/>
          <a:ln>
            <a:solidFill>
              <a:srgbClr val="4F81BD"/>
            </a:solidFill>
          </a:ln>
        </p:spPr>
        <p:txBody>
          <a:bodyPr wrap="square" rtlCol="0">
            <a:spAutoFit/>
          </a:bodyPr>
          <a:lstStyle/>
          <a:p>
            <a:pPr eaLnBrk="0" hangingPunct="0">
              <a:spcBef>
                <a:spcPct val="20000"/>
              </a:spcBef>
            </a:pPr>
            <a:r>
              <a:rPr lang="en-GB" sz="2000" dirty="0" smtClean="0">
                <a:solidFill>
                  <a:srgbClr val="000099"/>
                </a:solidFill>
                <a:latin typeface="Arial"/>
                <a:cs typeface="Arial"/>
              </a:rPr>
              <a:t>Shielded compartment (80dB)</a:t>
            </a:r>
          </a:p>
          <a:p>
            <a:pPr eaLnBrk="0" hangingPunct="0">
              <a:spcBef>
                <a:spcPct val="20000"/>
              </a:spcBef>
            </a:pPr>
            <a:r>
              <a:rPr lang="en-GB" sz="1200" dirty="0"/>
              <a:t>D</a:t>
            </a:r>
            <a:r>
              <a:rPr lang="en-GB" sz="1200" dirty="0" smtClean="0"/>
              <a:t>ouble shielding enclosure inside another enclosure (high risk posed by the high speed digital electronics in the </a:t>
            </a:r>
            <a:r>
              <a:rPr lang="en-GB" sz="1200" dirty="0"/>
              <a:t>pedestal</a:t>
            </a:r>
            <a:r>
              <a:rPr lang="en-GB" sz="1200" dirty="0" smtClean="0"/>
              <a:t>, and the proximity to the antenna focus). </a:t>
            </a:r>
          </a:p>
          <a:p>
            <a:pPr eaLnBrk="0" hangingPunct="0">
              <a:spcBef>
                <a:spcPct val="20000"/>
              </a:spcBef>
            </a:pPr>
            <a:r>
              <a:rPr lang="en-GB" sz="1200" dirty="0" smtClean="0"/>
              <a:t>This reduces the risk of self-induced RFI for the Dish and </a:t>
            </a:r>
            <a:r>
              <a:rPr lang="en-GB" sz="1200" dirty="0" err="1" smtClean="0"/>
              <a:t>SaDT</a:t>
            </a:r>
            <a:r>
              <a:rPr lang="en-GB" sz="1200" dirty="0" smtClean="0"/>
              <a:t> equipment located at the </a:t>
            </a:r>
            <a:r>
              <a:rPr lang="en-GB" sz="1200" dirty="0"/>
              <a:t>Dish</a:t>
            </a:r>
            <a:r>
              <a:rPr lang="en-GB" sz="1200" dirty="0" smtClean="0"/>
              <a:t>.</a:t>
            </a:r>
          </a:p>
          <a:p>
            <a:pPr eaLnBrk="0" hangingPunct="0">
              <a:spcBef>
                <a:spcPct val="20000"/>
              </a:spcBef>
            </a:pPr>
            <a:endParaRPr lang="en-GB" sz="1200" dirty="0">
              <a:solidFill>
                <a:srgbClr val="000099"/>
              </a:solidFill>
              <a:latin typeface="Arial"/>
              <a:cs typeface="Arial"/>
            </a:endParaRPr>
          </a:p>
          <a:p>
            <a:pPr eaLnBrk="0" hangingPunct="0">
              <a:spcBef>
                <a:spcPct val="20000"/>
              </a:spcBef>
            </a:pPr>
            <a:r>
              <a:rPr lang="en-GB" sz="1200" dirty="0" smtClean="0">
                <a:latin typeface="Arial"/>
                <a:cs typeface="Arial"/>
              </a:rPr>
              <a:t>Cooling: outside ambient air ventilation </a:t>
            </a:r>
          </a:p>
          <a:p>
            <a:pPr eaLnBrk="0" hangingPunct="0">
              <a:spcBef>
                <a:spcPct val="20000"/>
              </a:spcBef>
            </a:pPr>
            <a:r>
              <a:rPr lang="en-GB" sz="1200" dirty="0">
                <a:latin typeface="Arial"/>
                <a:cs typeface="Arial"/>
              </a:rPr>
              <a:t> </a:t>
            </a:r>
            <a:r>
              <a:rPr lang="en-GB" sz="1200" dirty="0" smtClean="0">
                <a:latin typeface="Arial"/>
                <a:cs typeface="Arial"/>
              </a:rPr>
              <a:t>             -no air conditioning (save $)       - TBC</a:t>
            </a:r>
          </a:p>
          <a:p>
            <a:pPr eaLnBrk="0" hangingPunct="0">
              <a:spcBef>
                <a:spcPct val="20000"/>
              </a:spcBef>
            </a:pPr>
            <a:r>
              <a:rPr lang="en-GB" sz="1200" dirty="0" smtClean="0">
                <a:latin typeface="Arial"/>
                <a:cs typeface="Arial"/>
              </a:rPr>
              <a:t>Fans for each controller</a:t>
            </a:r>
          </a:p>
        </p:txBody>
      </p:sp>
      <p:sp>
        <p:nvSpPr>
          <p:cNvPr id="14" name="CasellaDiTesto 13"/>
          <p:cNvSpPr txBox="1"/>
          <p:nvPr/>
        </p:nvSpPr>
        <p:spPr>
          <a:xfrm>
            <a:off x="5954704" y="4673915"/>
            <a:ext cx="2920080" cy="1951304"/>
          </a:xfrm>
          <a:prstGeom prst="rect">
            <a:avLst/>
          </a:prstGeom>
          <a:noFill/>
          <a:ln>
            <a:solidFill>
              <a:srgbClr val="4F81BD"/>
            </a:solidFill>
          </a:ln>
        </p:spPr>
        <p:txBody>
          <a:bodyPr wrap="square" rtlCol="0">
            <a:spAutoFit/>
          </a:bodyPr>
          <a:lstStyle/>
          <a:p>
            <a:pPr eaLnBrk="0" hangingPunct="0">
              <a:spcBef>
                <a:spcPct val="20000"/>
              </a:spcBef>
            </a:pPr>
            <a:r>
              <a:rPr lang="en-GB" sz="1800" dirty="0" smtClean="0">
                <a:solidFill>
                  <a:srgbClr val="000099"/>
                </a:solidFill>
                <a:latin typeface="Arial"/>
                <a:cs typeface="Arial"/>
              </a:rPr>
              <a:t>Rack with:</a:t>
            </a:r>
            <a:endParaRPr lang="en-GB" sz="1800" dirty="0" smtClean="0">
              <a:solidFill>
                <a:srgbClr val="000090"/>
              </a:solidFill>
            </a:endParaRPr>
          </a:p>
          <a:p>
            <a:pPr marL="285750" indent="-285750" eaLnBrk="0" hangingPunct="0">
              <a:spcBef>
                <a:spcPct val="20000"/>
              </a:spcBef>
              <a:buFont typeface="Arial"/>
              <a:buChar char="•"/>
            </a:pPr>
            <a:r>
              <a:rPr lang="en-GB" sz="1400" dirty="0" smtClean="0"/>
              <a:t>DS </a:t>
            </a:r>
            <a:r>
              <a:rPr lang="en-GB" sz="1400" dirty="0"/>
              <a:t>Control System</a:t>
            </a:r>
            <a:r>
              <a:rPr lang="it-IT" sz="1400" dirty="0"/>
              <a:t> </a:t>
            </a:r>
            <a:endParaRPr lang="it-IT" sz="1400" dirty="0" smtClean="0"/>
          </a:p>
          <a:p>
            <a:pPr marL="285750" indent="-285750" eaLnBrk="0" hangingPunct="0">
              <a:spcBef>
                <a:spcPct val="20000"/>
              </a:spcBef>
              <a:buFont typeface="Arial"/>
              <a:buChar char="•"/>
            </a:pPr>
            <a:r>
              <a:rPr lang="en-GB" sz="1400" dirty="0"/>
              <a:t>SPF Controller</a:t>
            </a:r>
            <a:r>
              <a:rPr lang="it-IT" sz="1400" dirty="0"/>
              <a:t> </a:t>
            </a:r>
            <a:endParaRPr lang="it-IT" sz="1400" dirty="0" smtClean="0"/>
          </a:p>
          <a:p>
            <a:pPr marL="285750" indent="-285750" eaLnBrk="0" hangingPunct="0">
              <a:spcBef>
                <a:spcPct val="20000"/>
              </a:spcBef>
              <a:buFont typeface="Arial"/>
              <a:buChar char="•"/>
            </a:pPr>
            <a:r>
              <a:rPr lang="en-GB" sz="1400" dirty="0" err="1"/>
              <a:t>SPFRx</a:t>
            </a:r>
            <a:r>
              <a:rPr lang="en-GB" sz="1400" dirty="0"/>
              <a:t> Receiver Pedestal Unit</a:t>
            </a:r>
            <a:r>
              <a:rPr lang="it-IT" sz="1400" dirty="0"/>
              <a:t> </a:t>
            </a:r>
            <a:endParaRPr lang="en-GB" sz="1400" dirty="0" smtClean="0">
              <a:solidFill>
                <a:srgbClr val="000099"/>
              </a:solidFill>
              <a:latin typeface="Arial"/>
              <a:cs typeface="Arial"/>
            </a:endParaRPr>
          </a:p>
          <a:p>
            <a:pPr marL="285750" indent="-285750" eaLnBrk="0" hangingPunct="0">
              <a:spcBef>
                <a:spcPct val="20000"/>
              </a:spcBef>
              <a:buFont typeface="Arial"/>
              <a:buChar char="•"/>
            </a:pPr>
            <a:r>
              <a:rPr lang="en-GB" sz="1400" dirty="0"/>
              <a:t>DI PSC Fibre Routing Panel</a:t>
            </a:r>
            <a:r>
              <a:rPr lang="it-IT" sz="1400" dirty="0"/>
              <a:t> </a:t>
            </a:r>
            <a:endParaRPr lang="it-IT" sz="1400" dirty="0" smtClean="0"/>
          </a:p>
          <a:p>
            <a:pPr marL="285750" indent="-285750" eaLnBrk="0" hangingPunct="0">
              <a:spcBef>
                <a:spcPct val="20000"/>
              </a:spcBef>
              <a:buFont typeface="Arial"/>
              <a:buChar char="•"/>
            </a:pPr>
            <a:r>
              <a:rPr lang="en-GB" sz="1400" b="1" dirty="0"/>
              <a:t>LMC Hardware</a:t>
            </a:r>
            <a:r>
              <a:rPr lang="it-IT" sz="1400" b="1" dirty="0"/>
              <a:t> </a:t>
            </a:r>
            <a:endParaRPr lang="it-IT" sz="1400" b="1" dirty="0" smtClean="0"/>
          </a:p>
          <a:p>
            <a:pPr marL="285750" indent="-285750" eaLnBrk="0" hangingPunct="0">
              <a:spcBef>
                <a:spcPct val="20000"/>
              </a:spcBef>
              <a:buFont typeface="Arial"/>
              <a:buChar char="•"/>
            </a:pPr>
            <a:r>
              <a:rPr lang="en-GB" sz="1400" dirty="0" err="1"/>
              <a:t>SaDT</a:t>
            </a:r>
            <a:r>
              <a:rPr lang="en-GB" sz="1400" dirty="0"/>
              <a:t> </a:t>
            </a:r>
            <a:r>
              <a:rPr lang="en-GB" sz="1400" dirty="0" err="1" smtClean="0"/>
              <a:t>equipments</a:t>
            </a:r>
            <a:endParaRPr lang="en-GB" sz="1400" dirty="0" smtClean="0">
              <a:solidFill>
                <a:srgbClr val="000099"/>
              </a:solidFill>
              <a:latin typeface="Arial"/>
              <a:cs typeface="Arial"/>
            </a:endParaRPr>
          </a:p>
        </p:txBody>
      </p:sp>
      <p:pic>
        <p:nvPicPr>
          <p:cNvPr id="58" name="图片 143" descr="图片5"/>
          <p:cNvPicPr>
            <a:picLocks noChangeAspect="1"/>
          </p:cNvPicPr>
          <p:nvPr/>
        </p:nvPicPr>
        <p:blipFill>
          <a:blip r:embed="rId4" cstate="print"/>
          <a:srcRect/>
          <a:stretch>
            <a:fillRect/>
          </a:stretch>
        </p:blipFill>
        <p:spPr bwMode="auto">
          <a:xfrm>
            <a:off x="182576" y="1106470"/>
            <a:ext cx="2160262" cy="1457019"/>
          </a:xfrm>
          <a:prstGeom prst="rect">
            <a:avLst/>
          </a:prstGeom>
          <a:noFill/>
          <a:ln w="9525">
            <a:noFill/>
            <a:miter lim="800000"/>
            <a:headEnd/>
            <a:tailEnd/>
          </a:ln>
        </p:spPr>
      </p:pic>
      <p:sp>
        <p:nvSpPr>
          <p:cNvPr id="16" name="Rettangolo 15"/>
          <p:cNvSpPr/>
          <p:nvPr/>
        </p:nvSpPr>
        <p:spPr>
          <a:xfrm>
            <a:off x="2930080" y="5113789"/>
            <a:ext cx="690018" cy="963362"/>
          </a:xfrm>
          <a:prstGeom prst="rect">
            <a:avLst/>
          </a:prstGeom>
          <a:noFill/>
          <a:ln w="38100" cmpd="sng">
            <a:solidFill>
              <a:srgbClr val="0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Line 10"/>
          <p:cNvSpPr>
            <a:spLocks noChangeShapeType="1"/>
          </p:cNvSpPr>
          <p:nvPr/>
        </p:nvSpPr>
        <p:spPr bwMode="auto">
          <a:xfrm flipH="1">
            <a:off x="3412485" y="3719237"/>
            <a:ext cx="2811069" cy="1521749"/>
          </a:xfrm>
          <a:prstGeom prst="line">
            <a:avLst/>
          </a:prstGeom>
          <a:noFill/>
          <a:ln w="9525">
            <a:solidFill>
              <a:srgbClr val="000000"/>
            </a:solidFill>
            <a:round/>
            <a:headEnd/>
            <a:tailEnd type="triangle" w="med" len="med"/>
          </a:ln>
        </p:spPr>
        <p:txBody>
          <a:bodyPr/>
          <a:lstStyle/>
          <a:p>
            <a:endParaRPr lang="en-AU" dirty="0"/>
          </a:p>
        </p:txBody>
      </p:sp>
      <p:sp>
        <p:nvSpPr>
          <p:cNvPr id="2" name="Rettangolo 1"/>
          <p:cNvSpPr/>
          <p:nvPr/>
        </p:nvSpPr>
        <p:spPr>
          <a:xfrm>
            <a:off x="2628474" y="1784585"/>
            <a:ext cx="1287463" cy="420628"/>
          </a:xfrm>
          <a:prstGeom prst="rect">
            <a:avLst/>
          </a:prstGeom>
        </p:spPr>
        <p:txBody>
          <a:bodyPr wrap="none">
            <a:spAutoFit/>
          </a:bodyPr>
          <a:lstStyle/>
          <a:p>
            <a:r>
              <a:rPr lang="en-GB" sz="1600" baseline="30000" dirty="0"/>
              <a:t>Turning Head and </a:t>
            </a:r>
            <a:endParaRPr lang="en-GB" sz="1600" baseline="30000" dirty="0" smtClean="0"/>
          </a:p>
          <a:p>
            <a:r>
              <a:rPr lang="en-GB" sz="1600" baseline="30000" dirty="0" smtClean="0"/>
              <a:t>Azimuth </a:t>
            </a:r>
            <a:r>
              <a:rPr lang="en-GB" sz="1600" baseline="30000" dirty="0"/>
              <a:t>Bearing</a:t>
            </a:r>
            <a:endParaRPr lang="en-GB" sz="1600" dirty="0"/>
          </a:p>
        </p:txBody>
      </p:sp>
      <p:sp>
        <p:nvSpPr>
          <p:cNvPr id="15" name="Line 10"/>
          <p:cNvSpPr>
            <a:spLocks noChangeShapeType="1"/>
          </p:cNvSpPr>
          <p:nvPr/>
        </p:nvSpPr>
        <p:spPr bwMode="auto">
          <a:xfrm flipH="1">
            <a:off x="1623169" y="1994899"/>
            <a:ext cx="1059687" cy="0"/>
          </a:xfrm>
          <a:prstGeom prst="line">
            <a:avLst/>
          </a:prstGeom>
          <a:noFill/>
          <a:ln w="9525">
            <a:solidFill>
              <a:srgbClr val="000000"/>
            </a:solidFill>
            <a:round/>
            <a:headEnd/>
            <a:tailEnd type="triangle" w="med" len="med"/>
          </a:ln>
        </p:spPr>
        <p:txBody>
          <a:bodyPr/>
          <a:lstStyle/>
          <a:p>
            <a:endParaRPr lang="en-AU" dirty="0"/>
          </a:p>
        </p:txBody>
      </p:sp>
      <p:grpSp>
        <p:nvGrpSpPr>
          <p:cNvPr id="4" name="Gruppo 3"/>
          <p:cNvGrpSpPr/>
          <p:nvPr/>
        </p:nvGrpSpPr>
        <p:grpSpPr>
          <a:xfrm>
            <a:off x="5198555" y="3752199"/>
            <a:ext cx="3676229" cy="878528"/>
            <a:chOff x="5188084" y="3769987"/>
            <a:chExt cx="3676229" cy="878528"/>
          </a:xfrm>
        </p:grpSpPr>
        <p:pic>
          <p:nvPicPr>
            <p:cNvPr id="3" name="Immagine 2" descr="Senza titolo.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8084" y="3769987"/>
              <a:ext cx="3669879" cy="878528"/>
            </a:xfrm>
            <a:prstGeom prst="rect">
              <a:avLst/>
            </a:prstGeom>
            <a:ln>
              <a:solidFill>
                <a:srgbClr val="FF0000"/>
              </a:solidFill>
            </a:ln>
          </p:spPr>
        </p:pic>
        <p:sp>
          <p:nvSpPr>
            <p:cNvPr id="17" name="CasellaDiTesto 16"/>
            <p:cNvSpPr txBox="1"/>
            <p:nvPr/>
          </p:nvSpPr>
          <p:spPr>
            <a:xfrm>
              <a:off x="7535499" y="3789037"/>
              <a:ext cx="1328814" cy="523220"/>
            </a:xfrm>
            <a:prstGeom prst="rect">
              <a:avLst/>
            </a:prstGeom>
            <a:noFill/>
            <a:ln>
              <a:solidFill>
                <a:srgbClr val="FF0000"/>
              </a:solidFill>
            </a:ln>
          </p:spPr>
          <p:txBody>
            <a:bodyPr wrap="square" rtlCol="0">
              <a:spAutoFit/>
            </a:bodyPr>
            <a:lstStyle/>
            <a:p>
              <a:pPr eaLnBrk="0" hangingPunct="0">
                <a:spcBef>
                  <a:spcPct val="20000"/>
                </a:spcBef>
              </a:pPr>
              <a:r>
                <a:rPr lang="en-GB" sz="1400" b="1" dirty="0" smtClean="0">
                  <a:solidFill>
                    <a:srgbClr val="000099"/>
                  </a:solidFill>
                  <a:latin typeface="Arial"/>
                  <a:cs typeface="Arial"/>
                </a:rPr>
                <a:t>Operating Conditions</a:t>
              </a:r>
            </a:p>
          </p:txBody>
        </p:sp>
      </p:grpSp>
      <p:sp>
        <p:nvSpPr>
          <p:cNvPr id="5" name="Segnaposto numero diapositiva 4"/>
          <p:cNvSpPr>
            <a:spLocks noGrp="1"/>
          </p:cNvSpPr>
          <p:nvPr>
            <p:ph type="sldNum" idx="12"/>
          </p:nvPr>
        </p:nvSpPr>
        <p:spPr/>
        <p:txBody>
          <a:bodyPr/>
          <a:lstStyle/>
          <a:p>
            <a:fld id="{00000000-1234-1234-1234-123412341234}" type="slidenum">
              <a:rPr lang="en" smtClean="0">
                <a:solidFill>
                  <a:srgbClr val="000000"/>
                </a:solidFill>
              </a:rPr>
              <a:pPr/>
              <a:t>11</a:t>
            </a:fld>
            <a:endParaRPr lang="en">
              <a:solidFill>
                <a:srgbClr val="000000"/>
              </a:solidFill>
            </a:endParaRPr>
          </a:p>
        </p:txBody>
      </p:sp>
      <p:sp>
        <p:nvSpPr>
          <p:cNvPr id="6" name="Rettangolo 5"/>
          <p:cNvSpPr/>
          <p:nvPr/>
        </p:nvSpPr>
        <p:spPr>
          <a:xfrm>
            <a:off x="1568553" y="6333134"/>
            <a:ext cx="3383070" cy="369332"/>
          </a:xfrm>
          <a:prstGeom prst="rect">
            <a:avLst/>
          </a:prstGeom>
          <a:ln w="38100" cmpd="sng">
            <a:solidFill>
              <a:srgbClr val="FF0000"/>
            </a:solidFill>
          </a:ln>
        </p:spPr>
        <p:txBody>
          <a:bodyPr wrap="none">
            <a:spAutoFit/>
          </a:bodyPr>
          <a:lstStyle/>
          <a:p>
            <a:pPr eaLnBrk="0" hangingPunct="0">
              <a:spcBef>
                <a:spcPct val="20000"/>
              </a:spcBef>
            </a:pPr>
            <a:r>
              <a:rPr lang="en-GB" sz="1800" dirty="0"/>
              <a:t>DS </a:t>
            </a:r>
            <a:r>
              <a:rPr lang="en-GB" sz="1800" dirty="0" smtClean="0"/>
              <a:t>Controller will use TANGO?</a:t>
            </a:r>
            <a:endParaRPr lang="it-IT" sz="1800" dirty="0"/>
          </a:p>
        </p:txBody>
      </p:sp>
    </p:spTree>
    <p:extLst>
      <p:ext uri="{BB962C8B-B14F-4D97-AF65-F5344CB8AC3E}">
        <p14:creationId xmlns:p14="http://schemas.microsoft.com/office/powerpoint/2010/main" val="3615618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0" grpId="0" animBg="1"/>
      <p:bldP spid="14" grpId="0" animBg="1"/>
      <p:bldP spid="16" grpId="0" animBg="1"/>
      <p:bldP spid="61"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199" y="329002"/>
            <a:ext cx="5348651" cy="523220"/>
          </a:xfrm>
          <a:prstGeom prst="rect">
            <a:avLst/>
          </a:prstGeom>
          <a:noFill/>
        </p:spPr>
        <p:txBody>
          <a:bodyPr wrap="square" rtlCol="0">
            <a:spAutoFit/>
          </a:bodyPr>
          <a:lstStyle/>
          <a:p>
            <a:r>
              <a:rPr lang="en-US" sz="2800" b="1" dirty="0" smtClean="0">
                <a:solidFill>
                  <a:schemeClr val="bg1"/>
                </a:solidFill>
                <a:latin typeface="Arial"/>
                <a:cs typeface="Arial"/>
              </a:rPr>
              <a:t>Previous Dish Prototypes</a:t>
            </a:r>
            <a:endParaRPr lang="en-US" sz="2800" b="1" dirty="0">
              <a:solidFill>
                <a:schemeClr val="bg1"/>
              </a:solidFill>
              <a:latin typeface="Arial"/>
              <a:cs typeface="Arial"/>
            </a:endParaRPr>
          </a:p>
        </p:txBody>
      </p:sp>
      <p:pic>
        <p:nvPicPr>
          <p:cNvPr id="5" name="Picture 4" descr="MKT1.jpg"/>
          <p:cNvPicPr>
            <a:picLocks noChangeAspect="1"/>
          </p:cNvPicPr>
          <p:nvPr/>
        </p:nvPicPr>
        <p:blipFill>
          <a:blip r:embed="rId3"/>
          <a:srcRect l="13656" t="1665" r="22884" b="10545"/>
          <a:stretch>
            <a:fillRect/>
          </a:stretch>
        </p:blipFill>
        <p:spPr>
          <a:xfrm>
            <a:off x="216000" y="1296001"/>
            <a:ext cx="3466196" cy="3188931"/>
          </a:xfrm>
          <a:prstGeom prst="rect">
            <a:avLst/>
          </a:prstGeom>
        </p:spPr>
      </p:pic>
      <p:sp>
        <p:nvSpPr>
          <p:cNvPr id="10" name="TextBox 9"/>
          <p:cNvSpPr txBox="1"/>
          <p:nvPr/>
        </p:nvSpPr>
        <p:spPr>
          <a:xfrm>
            <a:off x="288000" y="4572000"/>
            <a:ext cx="1152742" cy="824841"/>
          </a:xfrm>
          <a:prstGeom prst="rect">
            <a:avLst/>
          </a:prstGeom>
          <a:noFill/>
        </p:spPr>
        <p:txBody>
          <a:bodyPr wrap="none" rtlCol="0">
            <a:spAutoFit/>
          </a:bodyPr>
          <a:lstStyle/>
          <a:p>
            <a:pPr marL="342900" indent="-342900" eaLnBrk="0" hangingPunct="0">
              <a:spcBef>
                <a:spcPct val="20000"/>
              </a:spcBef>
            </a:pPr>
            <a:r>
              <a:rPr lang="en-AU" sz="1400" b="1" dirty="0" smtClean="0">
                <a:solidFill>
                  <a:srgbClr val="000099"/>
                </a:solidFill>
                <a:cs typeface="Arial" pitchFamily="34" charset="0"/>
              </a:rPr>
              <a:t>MKT-1: </a:t>
            </a:r>
          </a:p>
          <a:p>
            <a:pPr marL="342900" indent="-342900" eaLnBrk="0" hangingPunct="0">
              <a:spcBef>
                <a:spcPct val="20000"/>
              </a:spcBef>
            </a:pPr>
            <a:r>
              <a:rPr lang="en-AU" sz="1400" dirty="0" smtClean="0">
                <a:solidFill>
                  <a:srgbClr val="000099"/>
                </a:solidFill>
                <a:cs typeface="Arial" pitchFamily="34" charset="0"/>
              </a:rPr>
              <a:t>South Africa</a:t>
            </a:r>
          </a:p>
          <a:p>
            <a:pPr marL="342900" indent="-342900" eaLnBrk="0" hangingPunct="0">
              <a:spcBef>
                <a:spcPct val="20000"/>
              </a:spcBef>
            </a:pPr>
            <a:r>
              <a:rPr lang="en-AU" sz="1400" dirty="0" smtClean="0">
                <a:solidFill>
                  <a:srgbClr val="000099"/>
                </a:solidFill>
                <a:cs typeface="Arial" pitchFamily="34" charset="0"/>
              </a:rPr>
              <a:t>March 2014</a:t>
            </a:r>
          </a:p>
        </p:txBody>
      </p:sp>
      <p:sp>
        <p:nvSpPr>
          <p:cNvPr id="11" name="TextBox 10"/>
          <p:cNvSpPr txBox="1"/>
          <p:nvPr/>
        </p:nvSpPr>
        <p:spPr>
          <a:xfrm>
            <a:off x="1663584" y="5710034"/>
            <a:ext cx="1252416" cy="824841"/>
          </a:xfrm>
          <a:prstGeom prst="rect">
            <a:avLst/>
          </a:prstGeom>
          <a:noFill/>
        </p:spPr>
        <p:txBody>
          <a:bodyPr wrap="none" rtlCol="0">
            <a:spAutoFit/>
          </a:bodyPr>
          <a:lstStyle/>
          <a:p>
            <a:pPr marL="342900" indent="-342900" eaLnBrk="0" hangingPunct="0">
              <a:spcBef>
                <a:spcPct val="20000"/>
              </a:spcBef>
            </a:pPr>
            <a:r>
              <a:rPr lang="en-AU" sz="1400" b="1" dirty="0" smtClean="0">
                <a:solidFill>
                  <a:srgbClr val="000099"/>
                </a:solidFill>
                <a:cs typeface="Arial" pitchFamily="34" charset="0"/>
              </a:rPr>
              <a:t>DVA-1: </a:t>
            </a:r>
          </a:p>
          <a:p>
            <a:pPr marL="342900" indent="-342900" eaLnBrk="0" hangingPunct="0">
              <a:spcBef>
                <a:spcPct val="20000"/>
              </a:spcBef>
            </a:pPr>
            <a:r>
              <a:rPr lang="en-AU" sz="1400" dirty="0">
                <a:solidFill>
                  <a:srgbClr val="000099"/>
                </a:solidFill>
                <a:cs typeface="Arial" pitchFamily="34" charset="0"/>
              </a:rPr>
              <a:t>NRC </a:t>
            </a:r>
            <a:r>
              <a:rPr lang="en-AU" sz="1400" dirty="0" smtClean="0">
                <a:solidFill>
                  <a:srgbClr val="000099"/>
                </a:solidFill>
                <a:cs typeface="Arial" pitchFamily="34" charset="0"/>
              </a:rPr>
              <a:t>Canada</a:t>
            </a:r>
          </a:p>
          <a:p>
            <a:pPr marL="342900" indent="-342900" eaLnBrk="0" hangingPunct="0">
              <a:spcBef>
                <a:spcPct val="20000"/>
              </a:spcBef>
            </a:pPr>
            <a:r>
              <a:rPr lang="en-AU" sz="1400" dirty="0" smtClean="0">
                <a:solidFill>
                  <a:srgbClr val="000099"/>
                </a:solidFill>
                <a:cs typeface="Arial" pitchFamily="34" charset="0"/>
              </a:rPr>
              <a:t>July 2014</a:t>
            </a:r>
          </a:p>
        </p:txBody>
      </p:sp>
      <p:pic>
        <p:nvPicPr>
          <p:cNvPr id="13" name="Picture 12" descr="DVA_C_18AUG14.JPG"/>
          <p:cNvPicPr>
            <a:picLocks noChangeAspect="1"/>
          </p:cNvPicPr>
          <p:nvPr/>
        </p:nvPicPr>
        <p:blipFill>
          <a:blip r:embed="rId4"/>
          <a:srcRect l="11811" t="11442" r="5906" b="11073"/>
          <a:stretch>
            <a:fillRect/>
          </a:stretch>
        </p:blipFill>
        <p:spPr>
          <a:xfrm>
            <a:off x="5904000" y="1440001"/>
            <a:ext cx="3009583" cy="3778789"/>
          </a:xfrm>
          <a:prstGeom prst="rect">
            <a:avLst/>
          </a:prstGeom>
        </p:spPr>
      </p:pic>
      <p:sp>
        <p:nvSpPr>
          <p:cNvPr id="14" name="Rectangle 13"/>
          <p:cNvSpPr/>
          <p:nvPr/>
        </p:nvSpPr>
        <p:spPr>
          <a:xfrm>
            <a:off x="7056000" y="5256000"/>
            <a:ext cx="1235760" cy="824841"/>
          </a:xfrm>
          <a:prstGeom prst="rect">
            <a:avLst/>
          </a:prstGeom>
        </p:spPr>
        <p:txBody>
          <a:bodyPr wrap="none">
            <a:spAutoFit/>
          </a:bodyPr>
          <a:lstStyle/>
          <a:p>
            <a:pPr marL="342900" indent="-342900" eaLnBrk="0" hangingPunct="0">
              <a:spcBef>
                <a:spcPct val="20000"/>
              </a:spcBef>
            </a:pPr>
            <a:r>
              <a:rPr lang="en-AU" sz="1400" b="1" dirty="0" smtClean="0">
                <a:solidFill>
                  <a:srgbClr val="000099"/>
                </a:solidFill>
                <a:cs typeface="Arial" pitchFamily="34" charset="0"/>
              </a:rPr>
              <a:t>DVA-C: </a:t>
            </a:r>
          </a:p>
          <a:p>
            <a:pPr marL="342900" indent="-342900" eaLnBrk="0" hangingPunct="0">
              <a:spcBef>
                <a:spcPct val="20000"/>
              </a:spcBef>
            </a:pPr>
            <a:r>
              <a:rPr lang="en-AU" sz="1400" dirty="0">
                <a:solidFill>
                  <a:srgbClr val="000099"/>
                </a:solidFill>
                <a:cs typeface="Arial" pitchFamily="34" charset="0"/>
              </a:rPr>
              <a:t>JLRAT China</a:t>
            </a:r>
          </a:p>
          <a:p>
            <a:pPr marL="342900" indent="-342900" eaLnBrk="0" hangingPunct="0">
              <a:spcBef>
                <a:spcPct val="20000"/>
              </a:spcBef>
            </a:pPr>
            <a:r>
              <a:rPr lang="en-AU" sz="1400" dirty="0" smtClean="0">
                <a:solidFill>
                  <a:srgbClr val="000099"/>
                </a:solidFill>
                <a:cs typeface="Arial" pitchFamily="34" charset="0"/>
              </a:rPr>
              <a:t>August 2014</a:t>
            </a:r>
          </a:p>
        </p:txBody>
      </p:sp>
      <p:pic>
        <p:nvPicPr>
          <p:cNvPr id="15" name="Picture 14" descr="DSCN3558"/>
          <p:cNvPicPr>
            <a:picLocks noChangeAspect="1"/>
          </p:cNvPicPr>
          <p:nvPr/>
        </p:nvPicPr>
        <p:blipFill>
          <a:blip r:embed="rId5" cstate="print"/>
          <a:srcRect l="14831" t="2824" r="9640" b="5649"/>
          <a:stretch>
            <a:fillRect/>
          </a:stretch>
        </p:blipFill>
        <p:spPr bwMode="auto">
          <a:xfrm>
            <a:off x="2916000" y="3420000"/>
            <a:ext cx="3263324" cy="3114875"/>
          </a:xfrm>
          <a:prstGeom prst="rect">
            <a:avLst/>
          </a:prstGeom>
          <a:noFill/>
          <a:ln w="9525">
            <a:noFill/>
            <a:miter lim="800000"/>
            <a:headEnd/>
            <a:tailEnd/>
          </a:ln>
        </p:spPr>
      </p:pic>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12</a:t>
            </a:fld>
            <a:endParaRPr lang="en">
              <a:solidFill>
                <a:srgbClr val="000000"/>
              </a:solidFill>
            </a:endParaRPr>
          </a:p>
        </p:txBody>
      </p:sp>
    </p:spTree>
    <p:extLst>
      <p:ext uri="{BB962C8B-B14F-4D97-AF65-F5344CB8AC3E}">
        <p14:creationId xmlns:p14="http://schemas.microsoft.com/office/powerpoint/2010/main" val="5611364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329002"/>
            <a:ext cx="6166800" cy="523220"/>
          </a:xfrm>
          <a:prstGeom prst="rect">
            <a:avLst/>
          </a:prstGeom>
          <a:noFill/>
        </p:spPr>
        <p:txBody>
          <a:bodyPr wrap="square" rtlCol="0">
            <a:spAutoFit/>
          </a:bodyPr>
          <a:lstStyle/>
          <a:p>
            <a:r>
              <a:rPr lang="en-US" sz="2800" b="1" dirty="0" smtClean="0">
                <a:solidFill>
                  <a:schemeClr val="bg1"/>
                </a:solidFill>
                <a:latin typeface="Arial"/>
                <a:cs typeface="Arial"/>
              </a:rPr>
              <a:t>SKA-Mid: SPFs - Bands</a:t>
            </a:r>
            <a:endParaRPr lang="en-US" sz="2400" b="1" dirty="0">
              <a:solidFill>
                <a:schemeClr val="bg1"/>
              </a:solidFill>
              <a:latin typeface="Arial"/>
              <a:cs typeface="Arial"/>
            </a:endParaRPr>
          </a:p>
        </p:txBody>
      </p:sp>
      <p:sp>
        <p:nvSpPr>
          <p:cNvPr id="8" name="Content Placeholder 2"/>
          <p:cNvSpPr txBox="1">
            <a:spLocks/>
          </p:cNvSpPr>
          <p:nvPr/>
        </p:nvSpPr>
        <p:spPr>
          <a:xfrm>
            <a:off x="360000" y="1836001"/>
            <a:ext cx="3769703" cy="3024758"/>
          </a:xfrm>
          <a:prstGeom prst="rect">
            <a:avLst/>
          </a:prstGeom>
          <a:noFill/>
        </p:spPr>
        <p:txBody>
          <a:bodyPr>
            <a:noAutofit/>
          </a:bodyPr>
          <a:lstStyle>
            <a:lvl1pPr marL="342900" indent="-342900" algn="l" defTabSz="457200" rtl="0" eaLnBrk="0" fontAlgn="base" hangingPunct="0">
              <a:spcBef>
                <a:spcPct val="20000"/>
              </a:spcBef>
              <a:spcAft>
                <a:spcPct val="0"/>
              </a:spcAft>
              <a:buFont typeface="Arial" pitchFamily="34" charset="0"/>
              <a:buChar char="•"/>
              <a:defRPr sz="2000">
                <a:solidFill>
                  <a:srgbClr val="000099"/>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000">
                <a:solidFill>
                  <a:srgbClr val="000099"/>
                </a:solidFill>
                <a:latin typeface="+mn-lt"/>
                <a:ea typeface="+mn-ea"/>
              </a:defRPr>
            </a:lvl2pPr>
            <a:lvl3pPr marL="1143000" indent="-228600" algn="l" defTabSz="457200" rtl="0" eaLnBrk="0" fontAlgn="base" hangingPunct="0">
              <a:spcBef>
                <a:spcPct val="20000"/>
              </a:spcBef>
              <a:spcAft>
                <a:spcPct val="0"/>
              </a:spcAft>
              <a:buFont typeface="Arial" pitchFamily="34" charset="0"/>
              <a:buChar char="•"/>
              <a:defRPr sz="2000">
                <a:solidFill>
                  <a:srgbClr val="000099"/>
                </a:solidFill>
                <a:latin typeface="+mn-lt"/>
                <a:ea typeface="+mn-ea"/>
              </a:defRPr>
            </a:lvl3pPr>
            <a:lvl4pPr marL="1600200" indent="-228600" algn="l" defTabSz="457200" rtl="0" eaLnBrk="0" fontAlgn="base" hangingPunct="0">
              <a:spcBef>
                <a:spcPct val="20000"/>
              </a:spcBef>
              <a:spcAft>
                <a:spcPct val="0"/>
              </a:spcAft>
              <a:buFont typeface="Arial" pitchFamily="34" charset="0"/>
              <a:buChar char="–"/>
              <a:defRPr sz="2000">
                <a:solidFill>
                  <a:srgbClr val="000099"/>
                </a:solidFill>
                <a:latin typeface="+mn-lt"/>
                <a:ea typeface="+mn-ea"/>
              </a:defRPr>
            </a:lvl4pPr>
            <a:lvl5pPr marL="2057400" indent="-228600" algn="l" defTabSz="457200" rtl="0" eaLnBrk="0" fontAlgn="base" hangingPunct="0">
              <a:spcBef>
                <a:spcPct val="20000"/>
              </a:spcBef>
              <a:spcAft>
                <a:spcPct val="0"/>
              </a:spcAft>
              <a:buFont typeface="Arial" pitchFamily="34" charset="0"/>
              <a:buChar char="»"/>
              <a:defRPr sz="2000">
                <a:solidFill>
                  <a:srgbClr val="000099"/>
                </a:solidFill>
                <a:latin typeface="+mn-lt"/>
                <a:ea typeface="+mn-ea"/>
              </a:defRPr>
            </a:lvl5pPr>
            <a:lvl6pPr marL="25146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6pPr>
            <a:lvl7pPr marL="29718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7pPr>
            <a:lvl8pPr marL="34290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8pPr>
            <a:lvl9pPr marL="38862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9pPr>
          </a:lstStyle>
          <a:p>
            <a:pPr marL="0" indent="0">
              <a:buNone/>
            </a:pPr>
            <a:r>
              <a:rPr lang="en-AU" sz="2400" dirty="0" smtClean="0">
                <a:latin typeface="Arial" pitchFamily="34" charset="0"/>
                <a:cs typeface="Arial" pitchFamily="34" charset="0"/>
              </a:rPr>
              <a:t>SPF Bands</a:t>
            </a:r>
          </a:p>
          <a:p>
            <a:pPr lvl="1"/>
            <a:r>
              <a:rPr lang="en-AU" sz="2400" u="sng" dirty="0" smtClean="0">
                <a:latin typeface="Arial" pitchFamily="34" charset="0"/>
                <a:cs typeface="Arial" pitchFamily="34" charset="0"/>
              </a:rPr>
              <a:t>2: 950-1760 MHz</a:t>
            </a:r>
          </a:p>
          <a:p>
            <a:pPr lvl="1"/>
            <a:r>
              <a:rPr lang="en-AU" sz="2400" u="sng" dirty="0">
                <a:latin typeface="Arial" pitchFamily="34" charset="0"/>
                <a:cs typeface="Arial" pitchFamily="34" charset="0"/>
              </a:rPr>
              <a:t>5:  4.6-13.8 </a:t>
            </a:r>
            <a:r>
              <a:rPr lang="en-AU" sz="2400" u="sng" dirty="0" smtClean="0">
                <a:latin typeface="Arial" pitchFamily="34" charset="0"/>
                <a:cs typeface="Arial" pitchFamily="34" charset="0"/>
              </a:rPr>
              <a:t>GHz</a:t>
            </a:r>
          </a:p>
          <a:p>
            <a:pPr lvl="1"/>
            <a:r>
              <a:rPr lang="en-AU" sz="2400" u="sng" dirty="0">
                <a:latin typeface="Arial" pitchFamily="34" charset="0"/>
                <a:cs typeface="Arial" pitchFamily="34" charset="0"/>
              </a:rPr>
              <a:t>1: 350-1050 MHz</a:t>
            </a:r>
          </a:p>
          <a:p>
            <a:pPr marL="457200" lvl="1" indent="0">
              <a:buNone/>
            </a:pPr>
            <a:endParaRPr lang="en-AU" sz="2400" u="sng" dirty="0" smtClean="0">
              <a:latin typeface="Arial" pitchFamily="34" charset="0"/>
              <a:cs typeface="Arial" pitchFamily="34" charset="0"/>
            </a:endParaRPr>
          </a:p>
          <a:p>
            <a:pPr lvl="1"/>
            <a:r>
              <a:rPr lang="en-AU" sz="2400" dirty="0" smtClean="0">
                <a:latin typeface="Arial" pitchFamily="34" charset="0"/>
                <a:cs typeface="Arial" pitchFamily="34" charset="0"/>
              </a:rPr>
              <a:t>3: 1.65-3.05 GHz</a:t>
            </a:r>
          </a:p>
          <a:p>
            <a:pPr lvl="1"/>
            <a:r>
              <a:rPr lang="en-AU" sz="2400" dirty="0" smtClean="0">
                <a:latin typeface="Arial" pitchFamily="34" charset="0"/>
                <a:cs typeface="Arial" pitchFamily="34" charset="0"/>
              </a:rPr>
              <a:t>4:  2.8-5.2 GHz</a:t>
            </a:r>
          </a:p>
        </p:txBody>
      </p:sp>
      <p:sp>
        <p:nvSpPr>
          <p:cNvPr id="10" name="TextBox 9"/>
          <p:cNvSpPr txBox="1"/>
          <p:nvPr/>
        </p:nvSpPr>
        <p:spPr>
          <a:xfrm>
            <a:off x="4655921" y="1635946"/>
            <a:ext cx="4376018" cy="461665"/>
          </a:xfrm>
          <a:prstGeom prst="rect">
            <a:avLst/>
          </a:prstGeom>
          <a:noFill/>
          <a:ln w="38100" cmpd="sng">
            <a:solidFill>
              <a:srgbClr val="000090"/>
            </a:solidFill>
          </a:ln>
        </p:spPr>
        <p:txBody>
          <a:bodyPr wrap="none" rtlCol="0">
            <a:spAutoFit/>
          </a:bodyPr>
          <a:lstStyle/>
          <a:p>
            <a:pPr marL="342900" indent="-342900" eaLnBrk="0" hangingPunct="0">
              <a:spcBef>
                <a:spcPct val="20000"/>
              </a:spcBef>
            </a:pPr>
            <a:r>
              <a:rPr lang="en-AU" dirty="0" smtClean="0">
                <a:solidFill>
                  <a:srgbClr val="000099"/>
                </a:solidFill>
                <a:cs typeface="Arial" pitchFamily="34" charset="0"/>
              </a:rPr>
              <a:t>Frequency Coverage for SKA1</a:t>
            </a:r>
          </a:p>
        </p:txBody>
      </p:sp>
      <p:sp>
        <p:nvSpPr>
          <p:cNvPr id="15" name="TextBox 14"/>
          <p:cNvSpPr txBox="1"/>
          <p:nvPr/>
        </p:nvSpPr>
        <p:spPr>
          <a:xfrm>
            <a:off x="360000" y="1366045"/>
            <a:ext cx="4057872" cy="369332"/>
          </a:xfrm>
          <a:prstGeom prst="rect">
            <a:avLst/>
          </a:prstGeom>
          <a:noFill/>
        </p:spPr>
        <p:txBody>
          <a:bodyPr wrap="none" rtlCol="0">
            <a:spAutoFit/>
          </a:bodyPr>
          <a:lstStyle/>
          <a:p>
            <a:pPr marL="342900" indent="-342900" eaLnBrk="0" hangingPunct="0">
              <a:spcBef>
                <a:spcPct val="20000"/>
              </a:spcBef>
            </a:pPr>
            <a:r>
              <a:rPr lang="en-AU" sz="1800" u="sng" dirty="0" smtClean="0">
                <a:solidFill>
                  <a:srgbClr val="000099"/>
                </a:solidFill>
                <a:latin typeface="Arial"/>
                <a:cs typeface="Arial"/>
              </a:rPr>
              <a:t>High</a:t>
            </a:r>
            <a:r>
              <a:rPr lang="en-AU" sz="1600" u="sng" dirty="0" smtClean="0">
                <a:solidFill>
                  <a:srgbClr val="000099"/>
                </a:solidFill>
                <a:latin typeface="Arial"/>
                <a:cs typeface="Arial"/>
              </a:rPr>
              <a:t> priority bands for SKA-1 construction</a:t>
            </a:r>
          </a:p>
        </p:txBody>
      </p:sp>
      <p:pic>
        <p:nvPicPr>
          <p:cNvPr id="4" name="Immagine 3" descr="bande.eps"/>
          <p:cNvPicPr>
            <a:picLocks noChangeAspect="1"/>
          </p:cNvPicPr>
          <p:nvPr/>
        </p:nvPicPr>
        <p:blipFill rotWithShape="1">
          <a:blip r:embed="rId3">
            <a:extLst>
              <a:ext uri="{28A0092B-C50C-407E-A947-70E740481C1C}">
                <a14:useLocalDpi xmlns:a14="http://schemas.microsoft.com/office/drawing/2010/main" val="0"/>
              </a:ext>
            </a:extLst>
          </a:blip>
          <a:srcRect l="28976" t="19390" r="16573" b="46397"/>
          <a:stretch/>
        </p:blipFill>
        <p:spPr>
          <a:xfrm>
            <a:off x="5468488" y="2885327"/>
            <a:ext cx="2885527" cy="2346327"/>
          </a:xfrm>
          <a:prstGeom prst="rect">
            <a:avLst/>
          </a:prstGeom>
        </p:spPr>
      </p:pic>
      <p:cxnSp>
        <p:nvCxnSpPr>
          <p:cNvPr id="6" name="Connettore 1 5"/>
          <p:cNvCxnSpPr/>
          <p:nvPr/>
        </p:nvCxnSpPr>
        <p:spPr>
          <a:xfrm>
            <a:off x="5479629" y="4623152"/>
            <a:ext cx="2952373" cy="1"/>
          </a:xfrm>
          <a:prstGeom prst="line">
            <a:avLst/>
          </a:prstGeom>
          <a:ln>
            <a:headEnd type="none"/>
            <a:tailEnd type="triangle"/>
          </a:ln>
        </p:spPr>
        <p:style>
          <a:lnRef idx="2">
            <a:schemeClr val="accent1"/>
          </a:lnRef>
          <a:fillRef idx="0">
            <a:schemeClr val="accent1"/>
          </a:fillRef>
          <a:effectRef idx="1">
            <a:schemeClr val="accent1"/>
          </a:effectRef>
          <a:fontRef idx="minor">
            <a:schemeClr val="tx1"/>
          </a:fontRef>
        </p:style>
      </p:cxnSp>
      <p:sp>
        <p:nvSpPr>
          <p:cNvPr id="11" name="Rettangolo 10"/>
          <p:cNvSpPr/>
          <p:nvPr/>
        </p:nvSpPr>
        <p:spPr>
          <a:xfrm>
            <a:off x="5858424" y="3720820"/>
            <a:ext cx="668462" cy="880052"/>
          </a:xfrm>
          <a:prstGeom prst="rect">
            <a:avLst/>
          </a:prstGeom>
          <a:solidFill>
            <a:srgbClr val="FF0000">
              <a:alpha val="4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Rettangolo 13"/>
          <p:cNvSpPr/>
          <p:nvPr/>
        </p:nvSpPr>
        <p:spPr>
          <a:xfrm>
            <a:off x="6515745" y="3110137"/>
            <a:ext cx="345372" cy="1511999"/>
          </a:xfrm>
          <a:prstGeom prst="rect">
            <a:avLst/>
          </a:prstGeom>
          <a:solidFill>
            <a:srgbClr val="FF0000">
              <a:alpha val="4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Rettangolo 15"/>
          <p:cNvSpPr/>
          <p:nvPr/>
        </p:nvSpPr>
        <p:spPr>
          <a:xfrm>
            <a:off x="7503723" y="3429637"/>
            <a:ext cx="672036" cy="1171236"/>
          </a:xfrm>
          <a:prstGeom prst="rect">
            <a:avLst/>
          </a:prstGeom>
          <a:solidFill>
            <a:srgbClr val="FF0000">
              <a:alpha val="4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Rettangolo 16"/>
          <p:cNvSpPr/>
          <p:nvPr/>
        </p:nvSpPr>
        <p:spPr>
          <a:xfrm>
            <a:off x="6872258" y="4166416"/>
            <a:ext cx="345372" cy="434457"/>
          </a:xfrm>
          <a:prstGeom prst="rect">
            <a:avLst/>
          </a:prstGeom>
          <a:solidFill>
            <a:srgbClr val="FFFF00">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ttangolo 17"/>
          <p:cNvSpPr/>
          <p:nvPr/>
        </p:nvSpPr>
        <p:spPr>
          <a:xfrm>
            <a:off x="7210482" y="4166416"/>
            <a:ext cx="293241" cy="434456"/>
          </a:xfrm>
          <a:prstGeom prst="rect">
            <a:avLst/>
          </a:prstGeom>
          <a:solidFill>
            <a:srgbClr val="FFFF00">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CasellaDiTesto 18"/>
          <p:cNvSpPr txBox="1"/>
          <p:nvPr/>
        </p:nvSpPr>
        <p:spPr>
          <a:xfrm>
            <a:off x="4950430" y="2402121"/>
            <a:ext cx="1036115" cy="400110"/>
          </a:xfrm>
          <a:prstGeom prst="rect">
            <a:avLst/>
          </a:prstGeom>
          <a:noFill/>
        </p:spPr>
        <p:txBody>
          <a:bodyPr wrap="square" rtlCol="0">
            <a:spAutoFit/>
          </a:bodyPr>
          <a:lstStyle/>
          <a:p>
            <a:pPr eaLnBrk="0" hangingPunct="0">
              <a:spcBef>
                <a:spcPct val="20000"/>
              </a:spcBef>
            </a:pPr>
            <a:r>
              <a:rPr lang="it-IT" sz="2000" dirty="0" err="1" smtClean="0">
                <a:solidFill>
                  <a:srgbClr val="000099"/>
                </a:solidFill>
                <a:latin typeface="Arial"/>
                <a:cs typeface="Arial"/>
              </a:rPr>
              <a:t>Priority</a:t>
            </a:r>
            <a:endParaRPr lang="it-IT" sz="2000" dirty="0" smtClean="0">
              <a:solidFill>
                <a:srgbClr val="000099"/>
              </a:solidFill>
              <a:latin typeface="Arial"/>
              <a:cs typeface="Arial"/>
            </a:endParaRPr>
          </a:p>
        </p:txBody>
      </p:sp>
      <p:cxnSp>
        <p:nvCxnSpPr>
          <p:cNvPr id="20" name="Connettore 1 19"/>
          <p:cNvCxnSpPr/>
          <p:nvPr/>
        </p:nvCxnSpPr>
        <p:spPr>
          <a:xfrm flipH="1" flipV="1">
            <a:off x="5468488" y="2802231"/>
            <a:ext cx="11141" cy="1819906"/>
          </a:xfrm>
          <a:prstGeom prst="line">
            <a:avLst/>
          </a:prstGeom>
          <a:ln>
            <a:headEnd type="none"/>
            <a:tailEnd type="triangle"/>
          </a:ln>
        </p:spPr>
        <p:style>
          <a:lnRef idx="2">
            <a:schemeClr val="accent1"/>
          </a:lnRef>
          <a:fillRef idx="0">
            <a:schemeClr val="accent1"/>
          </a:fillRef>
          <a:effectRef idx="1">
            <a:schemeClr val="accent1"/>
          </a:effectRef>
          <a:fontRef idx="minor">
            <a:schemeClr val="tx1"/>
          </a:fontRef>
        </p:style>
      </p:cxnSp>
      <p:sp>
        <p:nvSpPr>
          <p:cNvPr id="22" name="CasellaDiTesto 21"/>
          <p:cNvSpPr txBox="1"/>
          <p:nvPr/>
        </p:nvSpPr>
        <p:spPr>
          <a:xfrm>
            <a:off x="6515745" y="3110137"/>
            <a:ext cx="334231" cy="400110"/>
          </a:xfrm>
          <a:prstGeom prst="rect">
            <a:avLst/>
          </a:prstGeom>
          <a:noFill/>
        </p:spPr>
        <p:txBody>
          <a:bodyPr wrap="square" rtlCol="0">
            <a:spAutoFit/>
          </a:bodyPr>
          <a:lstStyle/>
          <a:p>
            <a:pPr eaLnBrk="0" hangingPunct="0">
              <a:spcBef>
                <a:spcPct val="20000"/>
              </a:spcBef>
            </a:pPr>
            <a:r>
              <a:rPr lang="it-IT" sz="2000" dirty="0" smtClean="0">
                <a:solidFill>
                  <a:srgbClr val="000099"/>
                </a:solidFill>
                <a:latin typeface="Arial"/>
                <a:cs typeface="Arial"/>
              </a:rPr>
              <a:t>2</a:t>
            </a:r>
          </a:p>
        </p:txBody>
      </p:sp>
      <p:sp>
        <p:nvSpPr>
          <p:cNvPr id="23" name="CasellaDiTesto 22"/>
          <p:cNvSpPr txBox="1"/>
          <p:nvPr/>
        </p:nvSpPr>
        <p:spPr>
          <a:xfrm>
            <a:off x="7663272" y="3510247"/>
            <a:ext cx="334231" cy="400110"/>
          </a:xfrm>
          <a:prstGeom prst="rect">
            <a:avLst/>
          </a:prstGeom>
          <a:noFill/>
        </p:spPr>
        <p:txBody>
          <a:bodyPr wrap="square" rtlCol="0">
            <a:spAutoFit/>
          </a:bodyPr>
          <a:lstStyle/>
          <a:p>
            <a:pPr eaLnBrk="0" hangingPunct="0">
              <a:spcBef>
                <a:spcPct val="20000"/>
              </a:spcBef>
            </a:pPr>
            <a:r>
              <a:rPr lang="it-IT" sz="2000" dirty="0">
                <a:solidFill>
                  <a:srgbClr val="000099"/>
                </a:solidFill>
                <a:latin typeface="Arial"/>
                <a:cs typeface="Arial"/>
              </a:rPr>
              <a:t>5</a:t>
            </a:r>
            <a:endParaRPr lang="it-IT" sz="2000" dirty="0" smtClean="0">
              <a:solidFill>
                <a:srgbClr val="000099"/>
              </a:solidFill>
              <a:latin typeface="Arial"/>
              <a:cs typeface="Arial"/>
            </a:endParaRPr>
          </a:p>
        </p:txBody>
      </p:sp>
      <p:sp>
        <p:nvSpPr>
          <p:cNvPr id="24" name="CasellaDiTesto 23"/>
          <p:cNvSpPr txBox="1"/>
          <p:nvPr/>
        </p:nvSpPr>
        <p:spPr>
          <a:xfrm>
            <a:off x="5992773" y="3766306"/>
            <a:ext cx="334231" cy="400110"/>
          </a:xfrm>
          <a:prstGeom prst="rect">
            <a:avLst/>
          </a:prstGeom>
          <a:noFill/>
        </p:spPr>
        <p:txBody>
          <a:bodyPr wrap="square" rtlCol="0">
            <a:spAutoFit/>
          </a:bodyPr>
          <a:lstStyle/>
          <a:p>
            <a:pPr eaLnBrk="0" hangingPunct="0">
              <a:spcBef>
                <a:spcPct val="20000"/>
              </a:spcBef>
            </a:pPr>
            <a:r>
              <a:rPr lang="it-IT" sz="2000" dirty="0">
                <a:solidFill>
                  <a:srgbClr val="000099"/>
                </a:solidFill>
                <a:latin typeface="Arial"/>
                <a:cs typeface="Arial"/>
              </a:rPr>
              <a:t>1</a:t>
            </a:r>
            <a:endParaRPr lang="it-IT" sz="2000" dirty="0" smtClean="0">
              <a:solidFill>
                <a:srgbClr val="000099"/>
              </a:solidFill>
              <a:latin typeface="Arial"/>
              <a:cs typeface="Arial"/>
            </a:endParaRPr>
          </a:p>
        </p:txBody>
      </p:sp>
      <p:sp>
        <p:nvSpPr>
          <p:cNvPr id="25" name="CasellaDiTesto 24"/>
          <p:cNvSpPr txBox="1"/>
          <p:nvPr/>
        </p:nvSpPr>
        <p:spPr>
          <a:xfrm>
            <a:off x="5992773" y="4891006"/>
            <a:ext cx="2078723" cy="40011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eaLnBrk="0" hangingPunct="0">
              <a:spcBef>
                <a:spcPct val="20000"/>
              </a:spcBef>
            </a:pPr>
            <a:r>
              <a:rPr lang="it-IT" sz="2000" dirty="0" smtClean="0">
                <a:solidFill>
                  <a:srgbClr val="000099"/>
                </a:solidFill>
                <a:latin typeface="Arial"/>
                <a:cs typeface="Arial"/>
              </a:rPr>
              <a:t>Log </a:t>
            </a:r>
            <a:r>
              <a:rPr lang="it-IT" sz="2000" dirty="0" err="1" smtClean="0">
                <a:solidFill>
                  <a:srgbClr val="000099"/>
                </a:solidFill>
                <a:latin typeface="Arial"/>
                <a:cs typeface="Arial"/>
              </a:rPr>
              <a:t>Freq</a:t>
            </a:r>
            <a:r>
              <a:rPr lang="it-IT" sz="2000" dirty="0" smtClean="0">
                <a:solidFill>
                  <a:srgbClr val="000099"/>
                </a:solidFill>
                <a:latin typeface="Arial"/>
                <a:cs typeface="Arial"/>
              </a:rPr>
              <a:t>/GHz</a:t>
            </a:r>
          </a:p>
        </p:txBody>
      </p:sp>
      <p:sp>
        <p:nvSpPr>
          <p:cNvPr id="2" name="CasellaDiTesto 1"/>
          <p:cNvSpPr txBox="1"/>
          <p:nvPr/>
        </p:nvSpPr>
        <p:spPr>
          <a:xfrm>
            <a:off x="2995842" y="5392046"/>
            <a:ext cx="3909176" cy="1040285"/>
          </a:xfrm>
          <a:prstGeom prst="rect">
            <a:avLst/>
          </a:prstGeom>
          <a:noFill/>
        </p:spPr>
        <p:txBody>
          <a:bodyPr wrap="square" rtlCol="0">
            <a:spAutoFit/>
          </a:bodyPr>
          <a:lstStyle/>
          <a:p>
            <a:pPr algn="ctr" eaLnBrk="0" hangingPunct="0">
              <a:spcBef>
                <a:spcPct val="20000"/>
              </a:spcBef>
            </a:pPr>
            <a:r>
              <a:rPr lang="en-GB" sz="1400" dirty="0" smtClean="0">
                <a:solidFill>
                  <a:srgbClr val="000099"/>
                </a:solidFill>
                <a:latin typeface="Arial"/>
                <a:cs typeface="Arial"/>
              </a:rPr>
              <a:t>Band 5 considered as high priority </a:t>
            </a:r>
            <a:r>
              <a:rPr lang="en-GB" sz="1400" dirty="0">
                <a:solidFill>
                  <a:srgbClr val="000099"/>
                </a:solidFill>
                <a:latin typeface="Arial"/>
                <a:cs typeface="Arial"/>
              </a:rPr>
              <a:t>after scientific meeting in </a:t>
            </a:r>
            <a:r>
              <a:rPr lang="en-GB" sz="1400" dirty="0" smtClean="0">
                <a:solidFill>
                  <a:srgbClr val="000099"/>
                </a:solidFill>
                <a:latin typeface="Arial"/>
                <a:cs typeface="Arial"/>
              </a:rPr>
              <a:t>Naxos, </a:t>
            </a:r>
          </a:p>
          <a:p>
            <a:pPr algn="ctr" eaLnBrk="0" hangingPunct="0">
              <a:spcBef>
                <a:spcPct val="20000"/>
              </a:spcBef>
            </a:pPr>
            <a:r>
              <a:rPr lang="en-GB" sz="1400" dirty="0" smtClean="0">
                <a:solidFill>
                  <a:srgbClr val="000099"/>
                </a:solidFill>
                <a:latin typeface="Arial"/>
                <a:cs typeface="Arial"/>
              </a:rPr>
              <a:t>(galactic and extragalactic science</a:t>
            </a:r>
            <a:r>
              <a:rPr lang="en-GB" sz="1400" dirty="0">
                <a:solidFill>
                  <a:srgbClr val="000099"/>
                </a:solidFill>
                <a:latin typeface="Arial"/>
                <a:cs typeface="Arial"/>
              </a:rPr>
              <a:t>) </a:t>
            </a:r>
            <a:endParaRPr lang="en-GB" sz="1400" dirty="0" smtClean="0">
              <a:solidFill>
                <a:srgbClr val="000099"/>
              </a:solidFill>
              <a:latin typeface="Arial"/>
              <a:cs typeface="Arial"/>
            </a:endParaRPr>
          </a:p>
          <a:p>
            <a:pPr algn="ctr" eaLnBrk="0" hangingPunct="0">
              <a:spcBef>
                <a:spcPct val="20000"/>
              </a:spcBef>
            </a:pPr>
            <a:r>
              <a:rPr lang="en-GB" sz="1400" dirty="0" smtClean="0">
                <a:solidFill>
                  <a:srgbClr val="000099"/>
                </a:solidFill>
                <a:latin typeface="Arial"/>
                <a:cs typeface="Arial"/>
              </a:rPr>
              <a:t>and re</a:t>
            </a:r>
            <a:r>
              <a:rPr lang="en-GB" sz="1400" dirty="0">
                <a:solidFill>
                  <a:srgbClr val="000099"/>
                </a:solidFill>
                <a:latin typeface="Arial"/>
                <a:cs typeface="Arial"/>
              </a:rPr>
              <a:t>-baseline </a:t>
            </a:r>
            <a:endParaRPr lang="en-GB" sz="1400" dirty="0" smtClean="0">
              <a:solidFill>
                <a:srgbClr val="000099"/>
              </a:solidFill>
              <a:latin typeface="Arial"/>
              <a:cs typeface="Arial"/>
            </a:endParaRPr>
          </a:p>
        </p:txBody>
      </p:sp>
      <p:sp>
        <p:nvSpPr>
          <p:cNvPr id="3" name="Segnaposto numero diapositiva 2"/>
          <p:cNvSpPr>
            <a:spLocks noGrp="1"/>
          </p:cNvSpPr>
          <p:nvPr>
            <p:ph type="sldNum" idx="12"/>
          </p:nvPr>
        </p:nvSpPr>
        <p:spPr/>
        <p:txBody>
          <a:bodyPr/>
          <a:lstStyle/>
          <a:p>
            <a:fld id="{00000000-1234-1234-1234-123412341234}" type="slidenum">
              <a:rPr lang="en" smtClean="0">
                <a:solidFill>
                  <a:srgbClr val="000000"/>
                </a:solidFill>
              </a:rPr>
              <a:pPr/>
              <a:t>13</a:t>
            </a:fld>
            <a:endParaRPr lang="en">
              <a:solidFill>
                <a:srgbClr val="000000"/>
              </a:solidFill>
            </a:endParaRPr>
          </a:p>
        </p:txBody>
      </p:sp>
      <p:sp>
        <p:nvSpPr>
          <p:cNvPr id="5" name="CasellaDiTesto 4"/>
          <p:cNvSpPr txBox="1"/>
          <p:nvPr/>
        </p:nvSpPr>
        <p:spPr>
          <a:xfrm>
            <a:off x="4950430" y="4077652"/>
            <a:ext cx="907994" cy="523220"/>
          </a:xfrm>
          <a:prstGeom prst="rect">
            <a:avLst/>
          </a:prstGeom>
          <a:solidFill>
            <a:schemeClr val="bg1">
              <a:alpha val="45000"/>
            </a:schemeClr>
          </a:solidFill>
          <a:ln w="19050" cmpd="sng">
            <a:solidFill>
              <a:srgbClr val="FF0000"/>
            </a:solidFill>
          </a:ln>
        </p:spPr>
        <p:txBody>
          <a:bodyPr wrap="square" rtlCol="0">
            <a:spAutoFit/>
          </a:bodyPr>
          <a:lstStyle/>
          <a:p>
            <a:pPr algn="ctr"/>
            <a:r>
              <a:rPr lang="en-GB" sz="1400" dirty="0" smtClean="0"/>
              <a:t>SKA LOW</a:t>
            </a:r>
            <a:endParaRPr lang="en-GB" sz="1400" dirty="0"/>
          </a:p>
        </p:txBody>
      </p:sp>
    </p:spTree>
    <p:extLst>
      <p:ext uri="{BB962C8B-B14F-4D97-AF65-F5344CB8AC3E}">
        <p14:creationId xmlns:p14="http://schemas.microsoft.com/office/powerpoint/2010/main" val="4085074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p:cNvGrpSpPr/>
          <p:nvPr/>
        </p:nvGrpSpPr>
        <p:grpSpPr>
          <a:xfrm>
            <a:off x="6365931" y="1576542"/>
            <a:ext cx="2319212" cy="4295047"/>
            <a:chOff x="6365931" y="1576542"/>
            <a:chExt cx="2319212" cy="4295047"/>
          </a:xfrm>
        </p:grpSpPr>
        <p:pic>
          <p:nvPicPr>
            <p:cNvPr id="8" name="Immagine 7" descr="Senza titolo.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5931" y="1576542"/>
              <a:ext cx="2319212" cy="3796449"/>
            </a:xfrm>
            <a:prstGeom prst="rect">
              <a:avLst/>
            </a:prstGeom>
          </p:spPr>
        </p:pic>
        <p:sp>
          <p:nvSpPr>
            <p:cNvPr id="9" name="CasellaDiTesto 8"/>
            <p:cNvSpPr txBox="1"/>
            <p:nvPr/>
          </p:nvSpPr>
          <p:spPr>
            <a:xfrm>
              <a:off x="6365931" y="5372991"/>
              <a:ext cx="2319212" cy="498598"/>
            </a:xfrm>
            <a:prstGeom prst="rect">
              <a:avLst/>
            </a:prstGeom>
            <a:noFill/>
          </p:spPr>
          <p:txBody>
            <a:bodyPr wrap="square" rtlCol="0">
              <a:spAutoFit/>
            </a:bodyPr>
            <a:lstStyle/>
            <a:p>
              <a:pPr algn="ctr" eaLnBrk="0" hangingPunct="0">
                <a:spcBef>
                  <a:spcPct val="20000"/>
                </a:spcBef>
              </a:pPr>
              <a:r>
                <a:rPr lang="en-GB" sz="1200" dirty="0" smtClean="0">
                  <a:solidFill>
                    <a:srgbClr val="000099"/>
                  </a:solidFill>
                  <a:latin typeface="Arial"/>
                  <a:cs typeface="Arial"/>
                </a:rPr>
                <a:t>Band 1 feed horn prototype</a:t>
              </a:r>
            </a:p>
            <a:p>
              <a:pPr algn="ctr" eaLnBrk="0" hangingPunct="0">
                <a:spcBef>
                  <a:spcPct val="20000"/>
                </a:spcBef>
              </a:pPr>
              <a:r>
                <a:rPr lang="en-GB" sz="1200" dirty="0" smtClean="0">
                  <a:solidFill>
                    <a:srgbClr val="000099"/>
                  </a:solidFill>
                  <a:latin typeface="Arial"/>
                  <a:cs typeface="Arial"/>
                </a:rPr>
                <a:t>Uncooled Feed and LNA </a:t>
              </a:r>
            </a:p>
          </p:txBody>
        </p:sp>
      </p:grpSp>
      <p:sp>
        <p:nvSpPr>
          <p:cNvPr id="10" name="TextBox 6"/>
          <p:cNvSpPr txBox="1"/>
          <p:nvPr/>
        </p:nvSpPr>
        <p:spPr>
          <a:xfrm>
            <a:off x="457200" y="329002"/>
            <a:ext cx="6166800" cy="523220"/>
          </a:xfrm>
          <a:prstGeom prst="rect">
            <a:avLst/>
          </a:prstGeom>
          <a:noFill/>
        </p:spPr>
        <p:txBody>
          <a:bodyPr wrap="square" rtlCol="0">
            <a:spAutoFit/>
          </a:bodyPr>
          <a:lstStyle/>
          <a:p>
            <a:r>
              <a:rPr lang="en-US" sz="2800" b="1" dirty="0" smtClean="0">
                <a:solidFill>
                  <a:schemeClr val="bg1"/>
                </a:solidFill>
                <a:latin typeface="Arial"/>
                <a:cs typeface="Arial"/>
              </a:rPr>
              <a:t>SKA-Mid: SPFs - Bands</a:t>
            </a:r>
            <a:endParaRPr lang="en-US" sz="2400" b="1" dirty="0">
              <a:solidFill>
                <a:schemeClr val="bg1"/>
              </a:solidFill>
              <a:latin typeface="Arial"/>
              <a:cs typeface="Arial"/>
            </a:endParaRPr>
          </a:p>
        </p:txBody>
      </p:sp>
      <p:grpSp>
        <p:nvGrpSpPr>
          <p:cNvPr id="15" name="Gruppo 14"/>
          <p:cNvGrpSpPr/>
          <p:nvPr/>
        </p:nvGrpSpPr>
        <p:grpSpPr>
          <a:xfrm>
            <a:off x="261355" y="1446666"/>
            <a:ext cx="2530879" cy="2609722"/>
            <a:chOff x="735353" y="3069962"/>
            <a:chExt cx="2530879" cy="2609722"/>
          </a:xfrm>
        </p:grpSpPr>
        <p:pic>
          <p:nvPicPr>
            <p:cNvPr id="13" name="Immagine 12" descr="Senza titol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353" y="3069962"/>
              <a:ext cx="2530879" cy="2111124"/>
            </a:xfrm>
            <a:prstGeom prst="rect">
              <a:avLst/>
            </a:prstGeom>
          </p:spPr>
        </p:pic>
        <p:sp>
          <p:nvSpPr>
            <p:cNvPr id="14" name="CasellaDiTesto 13"/>
            <p:cNvSpPr txBox="1"/>
            <p:nvPr/>
          </p:nvSpPr>
          <p:spPr>
            <a:xfrm>
              <a:off x="871328" y="5181086"/>
              <a:ext cx="2319212" cy="498598"/>
            </a:xfrm>
            <a:prstGeom prst="rect">
              <a:avLst/>
            </a:prstGeom>
            <a:noFill/>
          </p:spPr>
          <p:txBody>
            <a:bodyPr wrap="square" rtlCol="0">
              <a:spAutoFit/>
            </a:bodyPr>
            <a:lstStyle/>
            <a:p>
              <a:pPr algn="ctr" eaLnBrk="0" hangingPunct="0">
                <a:spcBef>
                  <a:spcPct val="20000"/>
                </a:spcBef>
              </a:pPr>
              <a:r>
                <a:rPr lang="en-GB" sz="1200" dirty="0" smtClean="0">
                  <a:solidFill>
                    <a:srgbClr val="000099"/>
                  </a:solidFill>
                  <a:latin typeface="Arial"/>
                  <a:cs typeface="Arial"/>
                </a:rPr>
                <a:t>Band 2 feed horn design</a:t>
              </a:r>
            </a:p>
            <a:p>
              <a:pPr algn="ctr" eaLnBrk="0" hangingPunct="0">
                <a:spcBef>
                  <a:spcPct val="20000"/>
                </a:spcBef>
              </a:pPr>
              <a:r>
                <a:rPr lang="en-GB" sz="1200" dirty="0" err="1" smtClean="0">
                  <a:solidFill>
                    <a:srgbClr val="000099"/>
                  </a:solidFill>
                  <a:latin typeface="Arial"/>
                  <a:cs typeface="Arial"/>
                </a:rPr>
                <a:t>Cryo</a:t>
              </a:r>
              <a:r>
                <a:rPr lang="en-GB" sz="1200" dirty="0" smtClean="0">
                  <a:solidFill>
                    <a:srgbClr val="000099"/>
                  </a:solidFill>
                  <a:latin typeface="Arial"/>
                  <a:cs typeface="Arial"/>
                </a:rPr>
                <a:t> system </a:t>
              </a:r>
            </a:p>
          </p:txBody>
        </p:sp>
      </p:grpSp>
      <p:pic>
        <p:nvPicPr>
          <p:cNvPr id="17" name="Picture 16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6458" y="4466555"/>
            <a:ext cx="2552631" cy="1812872"/>
          </a:xfrm>
          <a:prstGeom prst="rect">
            <a:avLst/>
          </a:prstGeom>
          <a:noFill/>
          <a:ln>
            <a:solidFill>
              <a:schemeClr val="tx1"/>
            </a:solidFill>
          </a:ln>
        </p:spPr>
      </p:pic>
      <p:pic>
        <p:nvPicPr>
          <p:cNvPr id="18" name="Immagine 17" descr="Senza titolo.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2259" y="1961832"/>
            <a:ext cx="2436307" cy="1595958"/>
          </a:xfrm>
          <a:prstGeom prst="rect">
            <a:avLst/>
          </a:prstGeom>
        </p:spPr>
      </p:pic>
      <p:sp>
        <p:nvSpPr>
          <p:cNvPr id="4" name="Rettangolo 3"/>
          <p:cNvSpPr/>
          <p:nvPr/>
        </p:nvSpPr>
        <p:spPr>
          <a:xfrm>
            <a:off x="3642259" y="3603956"/>
            <a:ext cx="2306830" cy="461665"/>
          </a:xfrm>
          <a:prstGeom prst="rect">
            <a:avLst/>
          </a:prstGeom>
        </p:spPr>
        <p:txBody>
          <a:bodyPr wrap="square">
            <a:spAutoFit/>
          </a:bodyPr>
          <a:lstStyle/>
          <a:p>
            <a:pPr algn="ctr" eaLnBrk="0" hangingPunct="0">
              <a:spcBef>
                <a:spcPct val="20000"/>
              </a:spcBef>
            </a:pPr>
            <a:r>
              <a:rPr lang="en-GB" sz="1200" dirty="0">
                <a:solidFill>
                  <a:srgbClr val="000099"/>
                </a:solidFill>
                <a:latin typeface="Arial"/>
                <a:cs typeface="Arial"/>
              </a:rPr>
              <a:t>Band 3,4,5 Common cryostat → Band 5 </a:t>
            </a:r>
            <a:r>
              <a:rPr lang="en-GB" sz="1200" dirty="0" smtClean="0">
                <a:solidFill>
                  <a:srgbClr val="000099"/>
                </a:solidFill>
                <a:latin typeface="Arial"/>
                <a:cs typeface="Arial"/>
              </a:rPr>
              <a:t>only </a:t>
            </a:r>
            <a:r>
              <a:rPr lang="en-GB" sz="1200" dirty="0">
                <a:solidFill>
                  <a:srgbClr val="000099"/>
                </a:solidFill>
                <a:latin typeface="Arial"/>
                <a:cs typeface="Arial"/>
              </a:rPr>
              <a:t>for </a:t>
            </a:r>
            <a:r>
              <a:rPr lang="en-GB" sz="1200" dirty="0" smtClean="0">
                <a:solidFill>
                  <a:srgbClr val="000099"/>
                </a:solidFill>
                <a:latin typeface="Arial"/>
                <a:cs typeface="Arial"/>
              </a:rPr>
              <a:t>SKA1</a:t>
            </a:r>
            <a:endParaRPr lang="en-GB" sz="1200" dirty="0">
              <a:solidFill>
                <a:srgbClr val="000099"/>
              </a:solidFill>
              <a:latin typeface="Arial"/>
              <a:cs typeface="Arial"/>
            </a:endParaRPr>
          </a:p>
        </p:txBody>
      </p:sp>
      <p:pic>
        <p:nvPicPr>
          <p:cNvPr id="19" name="Picture 5"/>
          <p:cNvPicPr>
            <a:picLocks noChangeAspect="1" noChangeArrowheads="1"/>
          </p:cNvPicPr>
          <p:nvPr/>
        </p:nvPicPr>
        <p:blipFill>
          <a:blip r:embed="rId6"/>
          <a:srcRect t="4666" b="2666"/>
          <a:stretch>
            <a:fillRect/>
          </a:stretch>
        </p:blipFill>
        <p:spPr bwMode="auto">
          <a:xfrm>
            <a:off x="1007213" y="4466555"/>
            <a:ext cx="1908526" cy="1492251"/>
          </a:xfrm>
          <a:prstGeom prst="rect">
            <a:avLst/>
          </a:prstGeom>
          <a:noFill/>
          <a:ln w="9525">
            <a:noFill/>
            <a:miter lim="800000"/>
            <a:headEnd/>
            <a:tailEnd/>
          </a:ln>
        </p:spPr>
      </p:pic>
      <p:sp>
        <p:nvSpPr>
          <p:cNvPr id="20" name="TextBox 14"/>
          <p:cNvSpPr txBox="1">
            <a:spLocks noChangeAspect="1"/>
          </p:cNvSpPr>
          <p:nvPr/>
        </p:nvSpPr>
        <p:spPr>
          <a:xfrm>
            <a:off x="1007213" y="6082460"/>
            <a:ext cx="2025368" cy="566309"/>
          </a:xfrm>
          <a:prstGeom prst="rect">
            <a:avLst/>
          </a:prstGeom>
          <a:noFill/>
        </p:spPr>
        <p:txBody>
          <a:bodyPr wrap="square" rtlCol="0">
            <a:spAutoFit/>
          </a:bodyPr>
          <a:lstStyle/>
          <a:p>
            <a:pPr marL="342900" indent="-342900" algn="ctr" eaLnBrk="0" hangingPunct="0">
              <a:spcBef>
                <a:spcPct val="20000"/>
              </a:spcBef>
            </a:pPr>
            <a:r>
              <a:rPr lang="en-AU" sz="1400" dirty="0" err="1" smtClean="0">
                <a:solidFill>
                  <a:srgbClr val="000099"/>
                </a:solidFill>
                <a:cs typeface="Arial" pitchFamily="34" charset="0"/>
              </a:rPr>
              <a:t>MeerKAT</a:t>
            </a:r>
            <a:r>
              <a:rPr lang="en-AU" sz="1400" dirty="0" smtClean="0">
                <a:solidFill>
                  <a:srgbClr val="000099"/>
                </a:solidFill>
                <a:cs typeface="Arial" pitchFamily="34" charset="0"/>
              </a:rPr>
              <a:t> </a:t>
            </a:r>
          </a:p>
          <a:p>
            <a:pPr marL="342900" indent="-342900" algn="ctr" eaLnBrk="0" hangingPunct="0">
              <a:spcBef>
                <a:spcPct val="20000"/>
              </a:spcBef>
            </a:pPr>
            <a:r>
              <a:rPr lang="en-AU" sz="1400" dirty="0" smtClean="0">
                <a:solidFill>
                  <a:srgbClr val="000099"/>
                </a:solidFill>
                <a:cs typeface="Arial" pitchFamily="34" charset="0"/>
              </a:rPr>
              <a:t>vacuum assemblies</a:t>
            </a:r>
          </a:p>
        </p:txBody>
      </p:sp>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14</a:t>
            </a:fld>
            <a:endParaRPr lang="en">
              <a:solidFill>
                <a:srgbClr val="000000"/>
              </a:solidFill>
            </a:endParaRPr>
          </a:p>
        </p:txBody>
      </p:sp>
    </p:spTree>
    <p:extLst>
      <p:ext uri="{BB962C8B-B14F-4D97-AF65-F5344CB8AC3E}">
        <p14:creationId xmlns:p14="http://schemas.microsoft.com/office/powerpoint/2010/main" val="387578797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329002"/>
            <a:ext cx="6166800" cy="523220"/>
          </a:xfrm>
          <a:prstGeom prst="rect">
            <a:avLst/>
          </a:prstGeom>
          <a:noFill/>
        </p:spPr>
        <p:txBody>
          <a:bodyPr wrap="square" rtlCol="0">
            <a:spAutoFit/>
          </a:bodyPr>
          <a:lstStyle/>
          <a:p>
            <a:r>
              <a:rPr lang="en-US" sz="2800" b="1" dirty="0" smtClean="0">
                <a:solidFill>
                  <a:schemeClr val="bg1"/>
                </a:solidFill>
                <a:latin typeface="Arial"/>
                <a:cs typeface="Arial"/>
              </a:rPr>
              <a:t>SKA-Mid: SPFs - Bands</a:t>
            </a:r>
            <a:endParaRPr lang="en-US" sz="2400" b="1" dirty="0">
              <a:solidFill>
                <a:schemeClr val="bg1"/>
              </a:solidFill>
              <a:latin typeface="Arial"/>
              <a:cs typeface="Arial"/>
            </a:endParaRPr>
          </a:p>
        </p:txBody>
      </p:sp>
      <p:sp>
        <p:nvSpPr>
          <p:cNvPr id="21" name="CasellaDiTesto 20"/>
          <p:cNvSpPr txBox="1"/>
          <p:nvPr/>
        </p:nvSpPr>
        <p:spPr>
          <a:xfrm>
            <a:off x="198183" y="1246771"/>
            <a:ext cx="8831832" cy="32439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eaLnBrk="0" hangingPunct="0">
              <a:spcBef>
                <a:spcPct val="20000"/>
              </a:spcBef>
              <a:buFont typeface="Arial"/>
              <a:buChar char="•"/>
            </a:pPr>
            <a:r>
              <a:rPr lang="en-GB" sz="1600" dirty="0" smtClean="0">
                <a:solidFill>
                  <a:srgbClr val="000099"/>
                </a:solidFill>
                <a:latin typeface="Arial"/>
                <a:cs typeface="Arial"/>
              </a:rPr>
              <a:t>Band 1 and LNA at room </a:t>
            </a:r>
            <a:r>
              <a:rPr lang="en-GB" sz="1600" dirty="0" smtClean="0">
                <a:solidFill>
                  <a:srgbClr val="000099"/>
                </a:solidFill>
                <a:cs typeface="Arial"/>
              </a:rPr>
              <a:t>temperature. </a:t>
            </a:r>
            <a:r>
              <a:rPr lang="en-GB" sz="1600" dirty="0">
                <a:solidFill>
                  <a:srgbClr val="000099"/>
                </a:solidFill>
                <a:cs typeface="Arial"/>
              </a:rPr>
              <a:t>Two amplification stages, calibration noise. </a:t>
            </a:r>
            <a:endParaRPr lang="en-GB" sz="1600" dirty="0">
              <a:solidFill>
                <a:srgbClr val="000099"/>
              </a:solidFill>
              <a:latin typeface="Arial"/>
              <a:cs typeface="Arial"/>
            </a:endParaRPr>
          </a:p>
          <a:p>
            <a:pPr marL="285750" indent="-285750" eaLnBrk="0" hangingPunct="0">
              <a:spcBef>
                <a:spcPct val="20000"/>
              </a:spcBef>
              <a:buFont typeface="Arial"/>
              <a:buChar char="•"/>
            </a:pPr>
            <a:endParaRPr lang="en-GB" sz="1600" dirty="0" smtClean="0">
              <a:solidFill>
                <a:srgbClr val="000099"/>
              </a:solidFill>
              <a:latin typeface="Arial"/>
              <a:cs typeface="Arial"/>
            </a:endParaRPr>
          </a:p>
          <a:p>
            <a:pPr marL="285750" indent="-285750" eaLnBrk="0" hangingPunct="0">
              <a:spcBef>
                <a:spcPct val="20000"/>
              </a:spcBef>
              <a:buFont typeface="Arial"/>
              <a:buChar char="•"/>
            </a:pPr>
            <a:r>
              <a:rPr lang="en-GB" sz="1600" dirty="0" smtClean="0">
                <a:solidFill>
                  <a:srgbClr val="000099"/>
                </a:solidFill>
                <a:latin typeface="Arial"/>
                <a:cs typeface="Arial"/>
              </a:rPr>
              <a:t>Band 2 cryostat and LNAs to ~20K. Two amplification stages, calibration noise. </a:t>
            </a:r>
          </a:p>
          <a:p>
            <a:pPr marL="285750" indent="-285750" eaLnBrk="0" hangingPunct="0">
              <a:spcBef>
                <a:spcPct val="20000"/>
              </a:spcBef>
              <a:buFont typeface="Arial"/>
              <a:buChar char="•"/>
            </a:pPr>
            <a:endParaRPr lang="en-GB" sz="1600" dirty="0" smtClean="0">
              <a:solidFill>
                <a:srgbClr val="000099"/>
              </a:solidFill>
              <a:latin typeface="Arial"/>
              <a:cs typeface="Arial"/>
            </a:endParaRPr>
          </a:p>
          <a:p>
            <a:pPr marL="285750" indent="-285750" eaLnBrk="0" hangingPunct="0">
              <a:spcBef>
                <a:spcPct val="20000"/>
              </a:spcBef>
              <a:buFont typeface="Arial"/>
              <a:buChar char="•"/>
            </a:pPr>
            <a:r>
              <a:rPr lang="en-GB" sz="1600" dirty="0" smtClean="0">
                <a:solidFill>
                  <a:srgbClr val="000099"/>
                </a:solidFill>
                <a:latin typeface="Arial"/>
                <a:cs typeface="Arial"/>
              </a:rPr>
              <a:t>Bands 3, 4 and 5 in one cryostat. For Band 5 the entire system will be cooled.</a:t>
            </a:r>
          </a:p>
          <a:p>
            <a:pPr eaLnBrk="0" hangingPunct="0">
              <a:spcBef>
                <a:spcPct val="20000"/>
              </a:spcBef>
            </a:pPr>
            <a:endParaRPr lang="en-GB" sz="1600" dirty="0" smtClean="0">
              <a:solidFill>
                <a:srgbClr val="000099"/>
              </a:solidFill>
              <a:latin typeface="Arial"/>
              <a:cs typeface="Arial"/>
            </a:endParaRPr>
          </a:p>
          <a:p>
            <a:pPr marL="285750" indent="-285750" eaLnBrk="0" hangingPunct="0">
              <a:spcBef>
                <a:spcPct val="20000"/>
              </a:spcBef>
              <a:buFont typeface="Arial"/>
              <a:buChar char="•"/>
            </a:pPr>
            <a:r>
              <a:rPr lang="en-GB" sz="1600" dirty="0" smtClean="0">
                <a:solidFill>
                  <a:srgbClr val="000099"/>
                </a:solidFill>
                <a:latin typeface="Arial"/>
                <a:cs typeface="Arial"/>
              </a:rPr>
              <a:t>He System: Common He system; single He compressor and supply at yoke.</a:t>
            </a:r>
          </a:p>
          <a:p>
            <a:pPr marL="285750" indent="-285750" eaLnBrk="0" hangingPunct="0">
              <a:spcBef>
                <a:spcPct val="20000"/>
              </a:spcBef>
              <a:buFont typeface="Arial"/>
              <a:buChar char="•"/>
            </a:pPr>
            <a:r>
              <a:rPr lang="en-GB" sz="1600" dirty="0" smtClean="0">
                <a:solidFill>
                  <a:srgbClr val="000099"/>
                </a:solidFill>
                <a:latin typeface="Arial"/>
                <a:cs typeface="Arial"/>
              </a:rPr>
              <a:t>Vacuum System: Rotary vane vacuum in indexer; vacuum lines to all SPF.</a:t>
            </a:r>
          </a:p>
          <a:p>
            <a:pPr eaLnBrk="0" hangingPunct="0">
              <a:spcBef>
                <a:spcPct val="20000"/>
              </a:spcBef>
            </a:pPr>
            <a:r>
              <a:rPr lang="en-GB" sz="1600" dirty="0" smtClean="0">
                <a:solidFill>
                  <a:srgbClr val="000099"/>
                </a:solidFill>
                <a:latin typeface="Arial"/>
                <a:cs typeface="Arial"/>
              </a:rPr>
              <a:t> </a:t>
            </a:r>
          </a:p>
          <a:p>
            <a:pPr marL="285750" indent="-285750" eaLnBrk="0" hangingPunct="0">
              <a:spcBef>
                <a:spcPct val="20000"/>
              </a:spcBef>
              <a:buFont typeface="Arial"/>
              <a:buChar char="•"/>
            </a:pPr>
            <a:r>
              <a:rPr lang="en-GB" sz="1600" dirty="0">
                <a:solidFill>
                  <a:srgbClr val="000099"/>
                </a:solidFill>
                <a:latin typeface="Arial"/>
                <a:cs typeface="Arial"/>
              </a:rPr>
              <a:t>C</a:t>
            </a:r>
            <a:r>
              <a:rPr lang="en-GB" sz="1600" dirty="0" smtClean="0">
                <a:solidFill>
                  <a:srgbClr val="000099"/>
                </a:solidFill>
                <a:latin typeface="Arial"/>
                <a:cs typeface="Arial"/>
              </a:rPr>
              <a:t>ontroller: in pedestal to C&amp;M all three SPFs, He and vacuum systems, interfaces with the Dish LMC for external control and monitoring, uses </a:t>
            </a:r>
            <a:r>
              <a:rPr lang="en-GB" sz="1600" b="1" dirty="0" smtClean="0">
                <a:solidFill>
                  <a:srgbClr val="000099"/>
                </a:solidFill>
                <a:latin typeface="Arial"/>
                <a:cs typeface="Arial"/>
              </a:rPr>
              <a:t>Tango</a:t>
            </a:r>
            <a:endParaRPr lang="en-GB" sz="1600" b="1" dirty="0">
              <a:solidFill>
                <a:srgbClr val="000099"/>
              </a:solidFill>
              <a:latin typeface="Arial"/>
              <a:cs typeface="Arial"/>
            </a:endParaRPr>
          </a:p>
        </p:txBody>
      </p:sp>
      <p:pic>
        <p:nvPicPr>
          <p:cNvPr id="27" name="Picture 5"/>
          <p:cNvPicPr>
            <a:picLocks noChangeAspect="1" noChangeArrowheads="1"/>
          </p:cNvPicPr>
          <p:nvPr/>
        </p:nvPicPr>
        <p:blipFill>
          <a:blip r:embed="rId3"/>
          <a:srcRect t="4666" b="2666"/>
          <a:stretch>
            <a:fillRect/>
          </a:stretch>
        </p:blipFill>
        <p:spPr bwMode="auto">
          <a:xfrm>
            <a:off x="6928001" y="4675786"/>
            <a:ext cx="1908526" cy="1492251"/>
          </a:xfrm>
          <a:prstGeom prst="rect">
            <a:avLst/>
          </a:prstGeom>
          <a:noFill/>
          <a:ln w="9525">
            <a:noFill/>
            <a:miter lim="800000"/>
            <a:headEnd/>
            <a:tailEnd/>
          </a:ln>
        </p:spPr>
      </p:pic>
      <p:sp>
        <p:nvSpPr>
          <p:cNvPr id="28" name="TextBox 14"/>
          <p:cNvSpPr txBox="1">
            <a:spLocks noChangeAspect="1"/>
          </p:cNvSpPr>
          <p:nvPr/>
        </p:nvSpPr>
        <p:spPr>
          <a:xfrm>
            <a:off x="6928001" y="6291691"/>
            <a:ext cx="2025368" cy="566309"/>
          </a:xfrm>
          <a:prstGeom prst="rect">
            <a:avLst/>
          </a:prstGeom>
          <a:noFill/>
        </p:spPr>
        <p:txBody>
          <a:bodyPr wrap="square" rtlCol="0">
            <a:spAutoFit/>
          </a:bodyPr>
          <a:lstStyle/>
          <a:p>
            <a:pPr marL="342900" indent="-342900" algn="ctr" eaLnBrk="0" hangingPunct="0">
              <a:spcBef>
                <a:spcPct val="20000"/>
              </a:spcBef>
            </a:pPr>
            <a:r>
              <a:rPr lang="en-AU" sz="1400" dirty="0" err="1" smtClean="0">
                <a:solidFill>
                  <a:srgbClr val="000099"/>
                </a:solidFill>
                <a:cs typeface="Arial" pitchFamily="34" charset="0"/>
              </a:rPr>
              <a:t>MeerKAT</a:t>
            </a:r>
            <a:r>
              <a:rPr lang="en-AU" sz="1400" dirty="0" smtClean="0">
                <a:solidFill>
                  <a:srgbClr val="000099"/>
                </a:solidFill>
                <a:cs typeface="Arial" pitchFamily="34" charset="0"/>
              </a:rPr>
              <a:t> </a:t>
            </a:r>
          </a:p>
          <a:p>
            <a:pPr marL="342900" indent="-342900" algn="ctr" eaLnBrk="0" hangingPunct="0">
              <a:spcBef>
                <a:spcPct val="20000"/>
              </a:spcBef>
            </a:pPr>
            <a:r>
              <a:rPr lang="en-AU" sz="1400" dirty="0" smtClean="0">
                <a:solidFill>
                  <a:srgbClr val="000099"/>
                </a:solidFill>
                <a:cs typeface="Arial" pitchFamily="34" charset="0"/>
              </a:rPr>
              <a:t>vacuum assemblies</a:t>
            </a:r>
          </a:p>
        </p:txBody>
      </p:sp>
      <p:sp>
        <p:nvSpPr>
          <p:cNvPr id="5" name="Rettangolo 4"/>
          <p:cNvSpPr/>
          <p:nvPr/>
        </p:nvSpPr>
        <p:spPr>
          <a:xfrm>
            <a:off x="655399" y="6489069"/>
            <a:ext cx="1712587" cy="307777"/>
          </a:xfrm>
          <a:prstGeom prst="rect">
            <a:avLst/>
          </a:prstGeom>
        </p:spPr>
        <p:txBody>
          <a:bodyPr wrap="square">
            <a:spAutoFit/>
          </a:bodyPr>
          <a:lstStyle/>
          <a:p>
            <a:pPr algn="ctr"/>
            <a:r>
              <a:rPr lang="en-AU" sz="1400" dirty="0" smtClean="0">
                <a:solidFill>
                  <a:srgbClr val="000090"/>
                </a:solidFill>
                <a:cs typeface="Arial" pitchFamily="34" charset="0"/>
              </a:rPr>
              <a:t>SPF </a:t>
            </a:r>
            <a:r>
              <a:rPr lang="en-AU" sz="1400" dirty="0">
                <a:solidFill>
                  <a:srgbClr val="000090"/>
                </a:solidFill>
                <a:cs typeface="Arial" pitchFamily="34" charset="0"/>
              </a:rPr>
              <a:t>Band 1</a:t>
            </a:r>
          </a:p>
        </p:txBody>
      </p:sp>
      <p:pic>
        <p:nvPicPr>
          <p:cNvPr id="14" name="Immagine 13" descr="Senza titolo.tiff"/>
          <p:cNvPicPr>
            <a:picLocks noChangeAspect="1"/>
          </p:cNvPicPr>
          <p:nvPr/>
        </p:nvPicPr>
        <p:blipFill rotWithShape="1">
          <a:blip r:embed="rId4">
            <a:extLst>
              <a:ext uri="{28A0092B-C50C-407E-A947-70E740481C1C}">
                <a14:useLocalDpi xmlns:a14="http://schemas.microsoft.com/office/drawing/2010/main" val="0"/>
              </a:ext>
            </a:extLst>
          </a:blip>
          <a:srcRect t="22721" b="17989"/>
          <a:stretch/>
        </p:blipFill>
        <p:spPr>
          <a:xfrm>
            <a:off x="655399" y="4802785"/>
            <a:ext cx="1712587" cy="1662150"/>
          </a:xfrm>
          <a:prstGeom prst="rect">
            <a:avLst/>
          </a:prstGeom>
        </p:spPr>
      </p:pic>
      <p:pic>
        <p:nvPicPr>
          <p:cNvPr id="16" name="Immagine 15" descr="Senza titolo.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0315" y="4726537"/>
            <a:ext cx="2084044" cy="1738398"/>
          </a:xfrm>
          <a:prstGeom prst="rect">
            <a:avLst/>
          </a:prstGeom>
        </p:spPr>
      </p:pic>
      <p:pic>
        <p:nvPicPr>
          <p:cNvPr id="17" name="Immagine 16" descr="Senza titolo.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9487" y="4972940"/>
            <a:ext cx="1824373" cy="1195097"/>
          </a:xfrm>
          <a:prstGeom prst="rect">
            <a:avLst/>
          </a:prstGeom>
        </p:spPr>
      </p:pic>
      <p:sp>
        <p:nvSpPr>
          <p:cNvPr id="18" name="Rettangolo 17"/>
          <p:cNvSpPr/>
          <p:nvPr/>
        </p:nvSpPr>
        <p:spPr>
          <a:xfrm>
            <a:off x="2859891" y="6489069"/>
            <a:ext cx="1712587" cy="307777"/>
          </a:xfrm>
          <a:prstGeom prst="rect">
            <a:avLst/>
          </a:prstGeom>
        </p:spPr>
        <p:txBody>
          <a:bodyPr wrap="square">
            <a:spAutoFit/>
          </a:bodyPr>
          <a:lstStyle/>
          <a:p>
            <a:pPr algn="ctr"/>
            <a:r>
              <a:rPr lang="en-AU" sz="1400" dirty="0" smtClean="0">
                <a:solidFill>
                  <a:srgbClr val="000090"/>
                </a:solidFill>
                <a:cs typeface="Arial" pitchFamily="34" charset="0"/>
              </a:rPr>
              <a:t>SPF </a:t>
            </a:r>
            <a:r>
              <a:rPr lang="en-AU" sz="1400" dirty="0">
                <a:solidFill>
                  <a:srgbClr val="000090"/>
                </a:solidFill>
                <a:cs typeface="Arial" pitchFamily="34" charset="0"/>
              </a:rPr>
              <a:t>Band </a:t>
            </a:r>
            <a:r>
              <a:rPr lang="en-AU" sz="1400" dirty="0" smtClean="0">
                <a:solidFill>
                  <a:srgbClr val="000090"/>
                </a:solidFill>
                <a:cs typeface="Arial" pitchFamily="34" charset="0"/>
              </a:rPr>
              <a:t>2</a:t>
            </a:r>
            <a:endParaRPr lang="en-AU" sz="1400" dirty="0">
              <a:solidFill>
                <a:srgbClr val="000090"/>
              </a:solidFill>
              <a:cs typeface="Arial" pitchFamily="34" charset="0"/>
            </a:endParaRPr>
          </a:p>
        </p:txBody>
      </p:sp>
      <p:sp>
        <p:nvSpPr>
          <p:cNvPr id="19" name="Rettangolo 18"/>
          <p:cNvSpPr/>
          <p:nvPr/>
        </p:nvSpPr>
        <p:spPr>
          <a:xfrm>
            <a:off x="4979487" y="6464935"/>
            <a:ext cx="1712587" cy="307777"/>
          </a:xfrm>
          <a:prstGeom prst="rect">
            <a:avLst/>
          </a:prstGeom>
        </p:spPr>
        <p:txBody>
          <a:bodyPr wrap="square">
            <a:spAutoFit/>
          </a:bodyPr>
          <a:lstStyle/>
          <a:p>
            <a:pPr algn="ctr"/>
            <a:r>
              <a:rPr lang="en-AU" sz="1400" dirty="0" smtClean="0">
                <a:solidFill>
                  <a:srgbClr val="000090"/>
                </a:solidFill>
                <a:cs typeface="Arial" pitchFamily="34" charset="0"/>
              </a:rPr>
              <a:t>SPF </a:t>
            </a:r>
            <a:r>
              <a:rPr lang="en-AU" sz="1400" dirty="0">
                <a:solidFill>
                  <a:srgbClr val="000090"/>
                </a:solidFill>
                <a:cs typeface="Arial" pitchFamily="34" charset="0"/>
              </a:rPr>
              <a:t>Band </a:t>
            </a:r>
            <a:r>
              <a:rPr lang="en-AU" sz="1400" dirty="0" smtClean="0">
                <a:solidFill>
                  <a:srgbClr val="000090"/>
                </a:solidFill>
                <a:cs typeface="Arial" pitchFamily="34" charset="0"/>
              </a:rPr>
              <a:t>3,4,5</a:t>
            </a:r>
            <a:endParaRPr lang="en-AU" sz="1400" dirty="0">
              <a:solidFill>
                <a:srgbClr val="000090"/>
              </a:solidFill>
              <a:cs typeface="Arial" pitchFamily="34" charset="0"/>
            </a:endParaRPr>
          </a:p>
        </p:txBody>
      </p:sp>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15</a:t>
            </a:fld>
            <a:endParaRPr lang="en">
              <a:solidFill>
                <a:srgbClr val="000000"/>
              </a:solidFill>
            </a:endParaRPr>
          </a:p>
        </p:txBody>
      </p:sp>
    </p:spTree>
    <p:extLst>
      <p:ext uri="{BB962C8B-B14F-4D97-AF65-F5344CB8AC3E}">
        <p14:creationId xmlns:p14="http://schemas.microsoft.com/office/powerpoint/2010/main" val="2228255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6"/>
          <p:cNvSpPr txBox="1"/>
          <p:nvPr/>
        </p:nvSpPr>
        <p:spPr>
          <a:xfrm>
            <a:off x="457200" y="329002"/>
            <a:ext cx="6166800" cy="523220"/>
          </a:xfrm>
          <a:prstGeom prst="rect">
            <a:avLst/>
          </a:prstGeom>
          <a:noFill/>
        </p:spPr>
        <p:txBody>
          <a:bodyPr wrap="square" rtlCol="0">
            <a:spAutoFit/>
          </a:bodyPr>
          <a:lstStyle/>
          <a:p>
            <a:r>
              <a:rPr lang="en-US" sz="2800" b="1" dirty="0" smtClean="0">
                <a:solidFill>
                  <a:schemeClr val="bg1"/>
                </a:solidFill>
                <a:latin typeface="Arial"/>
                <a:cs typeface="Arial"/>
              </a:rPr>
              <a:t>SKA-Mid: Receivers</a:t>
            </a:r>
            <a:endParaRPr lang="en-US" sz="2400" b="1" dirty="0">
              <a:solidFill>
                <a:schemeClr val="bg1"/>
              </a:solidFill>
              <a:latin typeface="Arial"/>
              <a:cs typeface="Arial"/>
            </a:endParaRPr>
          </a:p>
        </p:txBody>
      </p:sp>
      <p:sp>
        <p:nvSpPr>
          <p:cNvPr id="4" name="CasellaDiTesto 3"/>
          <p:cNvSpPr txBox="1"/>
          <p:nvPr/>
        </p:nvSpPr>
        <p:spPr>
          <a:xfrm>
            <a:off x="198183" y="1381347"/>
            <a:ext cx="4440659" cy="9910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eaLnBrk="0" hangingPunct="0">
              <a:spcBef>
                <a:spcPct val="20000"/>
              </a:spcBef>
            </a:pPr>
            <a:r>
              <a:rPr lang="en-GB" sz="2000" dirty="0" smtClean="0">
                <a:solidFill>
                  <a:srgbClr val="000099"/>
                </a:solidFill>
                <a:latin typeface="Arial"/>
                <a:cs typeface="Arial"/>
              </a:rPr>
              <a:t>From SPF to RX (location):</a:t>
            </a:r>
          </a:p>
          <a:p>
            <a:pPr eaLnBrk="0" hangingPunct="0">
              <a:spcBef>
                <a:spcPct val="20000"/>
              </a:spcBef>
            </a:pPr>
            <a:endParaRPr lang="en-GB" sz="1600" dirty="0" smtClean="0">
              <a:solidFill>
                <a:srgbClr val="000099"/>
              </a:solidFill>
              <a:latin typeface="Arial"/>
              <a:cs typeface="Arial"/>
            </a:endParaRPr>
          </a:p>
          <a:p>
            <a:pPr marL="285750" indent="-285750" eaLnBrk="0" hangingPunct="0">
              <a:spcBef>
                <a:spcPct val="20000"/>
              </a:spcBef>
              <a:buFont typeface="Arial"/>
              <a:buChar char="•"/>
            </a:pPr>
            <a:r>
              <a:rPr lang="en-GB" sz="1600" dirty="0" smtClean="0">
                <a:solidFill>
                  <a:srgbClr val="000099"/>
                </a:solidFill>
                <a:latin typeface="Arial"/>
                <a:cs typeface="Arial"/>
              </a:rPr>
              <a:t>Pedestal with </a:t>
            </a:r>
            <a:r>
              <a:rPr lang="en-GB" sz="1600" dirty="0" err="1" smtClean="0">
                <a:solidFill>
                  <a:srgbClr val="000099"/>
                </a:solidFill>
                <a:latin typeface="Arial"/>
                <a:cs typeface="Arial"/>
              </a:rPr>
              <a:t>RFoF</a:t>
            </a:r>
            <a:r>
              <a:rPr lang="en-GB" sz="1600" dirty="0" smtClean="0">
                <a:solidFill>
                  <a:srgbClr val="000099"/>
                </a:solidFill>
                <a:latin typeface="Arial"/>
                <a:cs typeface="Arial"/>
              </a:rPr>
              <a:t> links from feeds </a:t>
            </a:r>
            <a:endParaRPr lang="en-GB" sz="1600" dirty="0">
              <a:solidFill>
                <a:srgbClr val="000099"/>
              </a:solidFill>
              <a:latin typeface="Arial"/>
              <a:cs typeface="Arial"/>
            </a:endParaRPr>
          </a:p>
        </p:txBody>
      </p:sp>
      <p:sp>
        <p:nvSpPr>
          <p:cNvPr id="10" name="CasellaDiTesto 9"/>
          <p:cNvSpPr txBox="1"/>
          <p:nvPr/>
        </p:nvSpPr>
        <p:spPr>
          <a:xfrm>
            <a:off x="4829986" y="1381347"/>
            <a:ext cx="4200029" cy="9910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eaLnBrk="0" hangingPunct="0">
              <a:spcBef>
                <a:spcPct val="20000"/>
              </a:spcBef>
            </a:pPr>
            <a:r>
              <a:rPr lang="en-GB" sz="2000" dirty="0" smtClean="0">
                <a:solidFill>
                  <a:srgbClr val="000099"/>
                </a:solidFill>
                <a:latin typeface="Arial"/>
                <a:cs typeface="Arial"/>
              </a:rPr>
              <a:t>Master Clock timer :</a:t>
            </a:r>
          </a:p>
          <a:p>
            <a:pPr marL="285750" indent="-285750" eaLnBrk="0" hangingPunct="0">
              <a:spcBef>
                <a:spcPct val="20000"/>
              </a:spcBef>
              <a:buFont typeface="Arial"/>
              <a:buChar char="•"/>
            </a:pPr>
            <a:r>
              <a:rPr lang="en-GB" sz="1600" dirty="0" smtClean="0">
                <a:solidFill>
                  <a:srgbClr val="000099"/>
                </a:solidFill>
                <a:latin typeface="Arial"/>
                <a:cs typeface="Arial"/>
              </a:rPr>
              <a:t>time and frequency reference (</a:t>
            </a:r>
            <a:r>
              <a:rPr lang="en-GB" sz="1600" dirty="0" err="1" smtClean="0">
                <a:solidFill>
                  <a:srgbClr val="000099"/>
                </a:solidFill>
                <a:latin typeface="Arial"/>
                <a:cs typeface="Arial"/>
              </a:rPr>
              <a:t>SaDT</a:t>
            </a:r>
            <a:r>
              <a:rPr lang="en-GB" sz="1600" dirty="0" smtClean="0">
                <a:solidFill>
                  <a:srgbClr val="000099"/>
                </a:solidFill>
                <a:latin typeface="Arial"/>
                <a:cs typeface="Arial"/>
              </a:rPr>
              <a:t> )</a:t>
            </a:r>
          </a:p>
          <a:p>
            <a:pPr marL="285750" indent="-285750" eaLnBrk="0" hangingPunct="0">
              <a:spcBef>
                <a:spcPct val="20000"/>
              </a:spcBef>
              <a:buFont typeface="Arial"/>
              <a:buChar char="•"/>
            </a:pPr>
            <a:r>
              <a:rPr lang="en-GB" sz="1600" dirty="0" smtClean="0">
                <a:solidFill>
                  <a:srgbClr val="000099"/>
                </a:solidFill>
                <a:latin typeface="Arial"/>
                <a:cs typeface="Arial"/>
              </a:rPr>
              <a:t>control of the calibration noise source</a:t>
            </a:r>
          </a:p>
        </p:txBody>
      </p:sp>
      <p:sp>
        <p:nvSpPr>
          <p:cNvPr id="13" name="CasellaDiTesto 12"/>
          <p:cNvSpPr txBox="1"/>
          <p:nvPr/>
        </p:nvSpPr>
        <p:spPr>
          <a:xfrm>
            <a:off x="209702" y="2495439"/>
            <a:ext cx="8515388" cy="187743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eaLnBrk="0" hangingPunct="0">
              <a:spcBef>
                <a:spcPct val="20000"/>
              </a:spcBef>
            </a:pPr>
            <a:r>
              <a:rPr lang="en-GB" sz="2000" dirty="0" smtClean="0">
                <a:solidFill>
                  <a:srgbClr val="000099"/>
                </a:solidFill>
                <a:latin typeface="Arial"/>
                <a:cs typeface="Arial"/>
              </a:rPr>
              <a:t>Digitisers: </a:t>
            </a:r>
          </a:p>
          <a:p>
            <a:pPr marL="342900" indent="-342900" eaLnBrk="0" hangingPunct="0">
              <a:spcBef>
                <a:spcPct val="20000"/>
              </a:spcBef>
              <a:buFont typeface="Arial"/>
              <a:buChar char="•"/>
            </a:pPr>
            <a:r>
              <a:rPr lang="en-GB" sz="1600" dirty="0" smtClean="0">
                <a:solidFill>
                  <a:srgbClr val="000099"/>
                </a:solidFill>
                <a:latin typeface="Arial"/>
                <a:cs typeface="Arial"/>
              </a:rPr>
              <a:t>RF conditioning (filtering and level control). </a:t>
            </a:r>
          </a:p>
          <a:p>
            <a:pPr marL="342900" indent="-342900" eaLnBrk="0" hangingPunct="0">
              <a:spcBef>
                <a:spcPct val="20000"/>
              </a:spcBef>
              <a:buFont typeface="Arial"/>
              <a:buChar char="•"/>
            </a:pPr>
            <a:r>
              <a:rPr lang="en-GB" sz="1600" dirty="0" smtClean="0">
                <a:solidFill>
                  <a:srgbClr val="000099"/>
                </a:solidFill>
                <a:latin typeface="Arial"/>
                <a:cs typeface="Arial"/>
              </a:rPr>
              <a:t>Bands 1-3 </a:t>
            </a:r>
            <a:r>
              <a:rPr lang="en-GB" sz="1600" b="1" dirty="0" smtClean="0">
                <a:solidFill>
                  <a:srgbClr val="000099"/>
                </a:solidFill>
                <a:latin typeface="Arial"/>
                <a:cs typeface="Arial"/>
              </a:rPr>
              <a:t>direct digitised </a:t>
            </a:r>
            <a:r>
              <a:rPr lang="en-GB" sz="1600" dirty="0" smtClean="0">
                <a:solidFill>
                  <a:srgbClr val="000099"/>
                </a:solidFill>
                <a:latin typeface="Arial"/>
                <a:cs typeface="Arial"/>
              </a:rPr>
              <a:t>(1 and 2 in the 1° and Band 3 in 2nd </a:t>
            </a:r>
            <a:r>
              <a:rPr lang="en-GB" sz="1600" dirty="0" err="1" smtClean="0">
                <a:solidFill>
                  <a:srgbClr val="000099"/>
                </a:solidFill>
                <a:latin typeface="Arial"/>
                <a:cs typeface="Arial"/>
              </a:rPr>
              <a:t>Nyquist</a:t>
            </a:r>
            <a:r>
              <a:rPr lang="en-GB" sz="1600" dirty="0" smtClean="0">
                <a:solidFill>
                  <a:srgbClr val="000099"/>
                </a:solidFill>
                <a:latin typeface="Arial"/>
                <a:cs typeface="Arial"/>
              </a:rPr>
              <a:t> zone)</a:t>
            </a:r>
          </a:p>
          <a:p>
            <a:pPr marL="342900" indent="-342900" eaLnBrk="0" hangingPunct="0">
              <a:spcBef>
                <a:spcPct val="20000"/>
              </a:spcBef>
              <a:buFont typeface="Arial"/>
              <a:buChar char="•"/>
            </a:pPr>
            <a:r>
              <a:rPr lang="en-GB" sz="1600" dirty="0" smtClean="0">
                <a:solidFill>
                  <a:srgbClr val="000099"/>
                </a:solidFill>
                <a:latin typeface="Arial"/>
                <a:cs typeface="Arial"/>
              </a:rPr>
              <a:t>Bands 4 &amp; 5 are band selected and </a:t>
            </a:r>
            <a:r>
              <a:rPr lang="en-GB" sz="1600" b="1" dirty="0" smtClean="0">
                <a:solidFill>
                  <a:srgbClr val="000099"/>
                </a:solidFill>
                <a:latin typeface="Arial"/>
                <a:cs typeface="Arial"/>
              </a:rPr>
              <a:t>direct digitised</a:t>
            </a:r>
          </a:p>
          <a:p>
            <a:pPr marL="342900" indent="-342900" eaLnBrk="0" hangingPunct="0">
              <a:spcBef>
                <a:spcPct val="20000"/>
              </a:spcBef>
              <a:buFont typeface="Arial"/>
              <a:buChar char="•"/>
            </a:pPr>
            <a:r>
              <a:rPr lang="en-GB" sz="1600" dirty="0" smtClean="0">
                <a:solidFill>
                  <a:srgbClr val="000099"/>
                </a:solidFill>
                <a:latin typeface="Arial"/>
                <a:cs typeface="Arial"/>
              </a:rPr>
              <a:t>Band 5, two individually tuneable sub-bands of 2.5GHz bandwidth, </a:t>
            </a:r>
            <a:r>
              <a:rPr lang="en-GB" sz="1600" b="1" dirty="0">
                <a:solidFill>
                  <a:srgbClr val="000099"/>
                </a:solidFill>
                <a:cs typeface="Arial"/>
              </a:rPr>
              <a:t>direct digitised</a:t>
            </a:r>
            <a:endParaRPr lang="en-GB" sz="1600" dirty="0" smtClean="0">
              <a:solidFill>
                <a:srgbClr val="000099"/>
              </a:solidFill>
              <a:latin typeface="Arial"/>
              <a:cs typeface="Arial"/>
            </a:endParaRPr>
          </a:p>
          <a:p>
            <a:pPr marL="342900" indent="-342900" eaLnBrk="0" hangingPunct="0">
              <a:spcBef>
                <a:spcPct val="20000"/>
              </a:spcBef>
              <a:buFont typeface="Arial"/>
              <a:buChar char="•"/>
            </a:pPr>
            <a:r>
              <a:rPr lang="en-GB" sz="1600" dirty="0" smtClean="0">
                <a:solidFill>
                  <a:srgbClr val="000099"/>
                </a:solidFill>
                <a:latin typeface="Arial"/>
                <a:cs typeface="Arial"/>
              </a:rPr>
              <a:t>Data </a:t>
            </a:r>
            <a:r>
              <a:rPr lang="en-GB" sz="1600" dirty="0" err="1" smtClean="0">
                <a:solidFill>
                  <a:srgbClr val="000099"/>
                </a:solidFill>
                <a:latin typeface="Arial"/>
                <a:cs typeface="Arial"/>
              </a:rPr>
              <a:t>packetised</a:t>
            </a:r>
            <a:r>
              <a:rPr lang="en-GB" sz="1600" dirty="0" smtClean="0">
                <a:solidFill>
                  <a:srgbClr val="000099"/>
                </a:solidFill>
                <a:latin typeface="Arial"/>
                <a:cs typeface="Arial"/>
              </a:rPr>
              <a:t> and transmitted to CSP</a:t>
            </a:r>
            <a:endParaRPr lang="en-GB" sz="1600" dirty="0">
              <a:solidFill>
                <a:srgbClr val="000099"/>
              </a:solidFill>
              <a:latin typeface="Arial"/>
              <a:cs typeface="Arial"/>
            </a:endParaRPr>
          </a:p>
        </p:txBody>
      </p:sp>
      <p:graphicFrame>
        <p:nvGraphicFramePr>
          <p:cNvPr id="5" name="Oggetto 4"/>
          <p:cNvGraphicFramePr>
            <a:graphicFrameLocks noChangeAspect="1"/>
          </p:cNvGraphicFramePr>
          <p:nvPr>
            <p:extLst>
              <p:ext uri="{D42A27DB-BD31-4B8C-83A1-F6EECF244321}">
                <p14:modId xmlns:p14="http://schemas.microsoft.com/office/powerpoint/2010/main" val="3212968076"/>
              </p:ext>
            </p:extLst>
          </p:nvPr>
        </p:nvGraphicFramePr>
        <p:xfrm>
          <a:off x="2660735" y="4780979"/>
          <a:ext cx="6286500" cy="1752600"/>
        </p:xfrm>
        <a:graphic>
          <a:graphicData uri="http://schemas.openxmlformats.org/presentationml/2006/ole">
            <mc:AlternateContent xmlns:mc="http://schemas.openxmlformats.org/markup-compatibility/2006">
              <mc:Choice xmlns:v="urn:schemas-microsoft-com:vml" Requires="v">
                <p:oleObj spid="_x0000_s5285" name="Documento" r:id="rId5" imgW="6286500" imgH="1752600" progId="Word.Document.12">
                  <p:embed/>
                </p:oleObj>
              </mc:Choice>
              <mc:Fallback>
                <p:oleObj name="Documento" r:id="rId5" imgW="6286500" imgH="1752600" progId="Word.Document.12">
                  <p:embed/>
                  <p:pic>
                    <p:nvPicPr>
                      <p:cNvPr id="0" name=""/>
                      <p:cNvPicPr/>
                      <p:nvPr/>
                    </p:nvPicPr>
                    <p:blipFill>
                      <a:blip r:embed="rId6"/>
                      <a:stretch>
                        <a:fillRect/>
                      </a:stretch>
                    </p:blipFill>
                    <p:spPr>
                      <a:xfrm>
                        <a:off x="2660735" y="4780979"/>
                        <a:ext cx="6286500" cy="1752600"/>
                      </a:xfrm>
                      <a:prstGeom prst="rect">
                        <a:avLst/>
                      </a:prstGeom>
                    </p:spPr>
                  </p:pic>
                </p:oleObj>
              </mc:Fallback>
            </mc:AlternateContent>
          </a:graphicData>
        </a:graphic>
      </p:graphicFrame>
      <p:sp>
        <p:nvSpPr>
          <p:cNvPr id="8" name="CasellaDiTesto 7"/>
          <p:cNvSpPr txBox="1"/>
          <p:nvPr/>
        </p:nvSpPr>
        <p:spPr>
          <a:xfrm>
            <a:off x="209702" y="4512551"/>
            <a:ext cx="2122019" cy="9910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eaLnBrk="0" hangingPunct="0">
              <a:spcBef>
                <a:spcPct val="20000"/>
              </a:spcBef>
            </a:pPr>
            <a:r>
              <a:rPr lang="en-GB" sz="2000" dirty="0" smtClean="0">
                <a:solidFill>
                  <a:srgbClr val="000099"/>
                </a:solidFill>
                <a:latin typeface="Arial"/>
                <a:cs typeface="Arial"/>
              </a:rPr>
              <a:t>Controller: </a:t>
            </a:r>
          </a:p>
          <a:p>
            <a:pPr marL="285750" indent="-285750" eaLnBrk="0" hangingPunct="0">
              <a:spcBef>
                <a:spcPct val="20000"/>
              </a:spcBef>
              <a:buFont typeface="Arial"/>
              <a:buChar char="•"/>
            </a:pPr>
            <a:r>
              <a:rPr lang="en-GB" sz="1600" dirty="0" smtClean="0">
                <a:solidFill>
                  <a:srgbClr val="000099"/>
                </a:solidFill>
                <a:latin typeface="Arial"/>
                <a:cs typeface="Arial"/>
              </a:rPr>
              <a:t>in pedestal</a:t>
            </a:r>
          </a:p>
          <a:p>
            <a:pPr marL="285750" indent="-285750" eaLnBrk="0" hangingPunct="0">
              <a:spcBef>
                <a:spcPct val="20000"/>
              </a:spcBef>
              <a:buFont typeface="Arial"/>
              <a:buChar char="•"/>
            </a:pPr>
            <a:r>
              <a:rPr lang="en-GB" sz="1600" dirty="0" smtClean="0">
                <a:solidFill>
                  <a:srgbClr val="000099"/>
                </a:solidFill>
                <a:latin typeface="Arial"/>
                <a:cs typeface="Arial"/>
              </a:rPr>
              <a:t>Uses </a:t>
            </a:r>
            <a:r>
              <a:rPr lang="en-GB" sz="1600" b="1" dirty="0" smtClean="0">
                <a:solidFill>
                  <a:srgbClr val="000099"/>
                </a:solidFill>
                <a:latin typeface="Arial"/>
                <a:cs typeface="Arial"/>
              </a:rPr>
              <a:t>Tango</a:t>
            </a:r>
          </a:p>
        </p:txBody>
      </p:sp>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16</a:t>
            </a:fld>
            <a:endParaRPr lang="en">
              <a:solidFill>
                <a:srgbClr val="000000"/>
              </a:solidFill>
            </a:endParaRPr>
          </a:p>
        </p:txBody>
      </p:sp>
    </p:spTree>
    <p:extLst>
      <p:ext uri="{BB962C8B-B14F-4D97-AF65-F5344CB8AC3E}">
        <p14:creationId xmlns:p14="http://schemas.microsoft.com/office/powerpoint/2010/main" val="1234314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ma_LMC-new.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06501"/>
            <a:ext cx="7997585" cy="5651500"/>
          </a:xfrm>
          <a:prstGeom prst="rect">
            <a:avLst/>
          </a:prstGeom>
        </p:spPr>
      </p:pic>
      <p:sp>
        <p:nvSpPr>
          <p:cNvPr id="11" name="TextBox 6"/>
          <p:cNvSpPr txBox="1"/>
          <p:nvPr/>
        </p:nvSpPr>
        <p:spPr>
          <a:xfrm>
            <a:off x="457200" y="329002"/>
            <a:ext cx="6166800" cy="523220"/>
          </a:xfrm>
          <a:prstGeom prst="rect">
            <a:avLst/>
          </a:prstGeom>
          <a:noFill/>
        </p:spPr>
        <p:txBody>
          <a:bodyPr wrap="square" rtlCol="0">
            <a:spAutoFit/>
          </a:bodyPr>
          <a:lstStyle/>
          <a:p>
            <a:r>
              <a:rPr lang="en-US" sz="2800" b="1" dirty="0" smtClean="0">
                <a:solidFill>
                  <a:schemeClr val="bg1"/>
                </a:solidFill>
                <a:latin typeface="Arial"/>
                <a:cs typeface="Arial"/>
              </a:rPr>
              <a:t>LMC physical overview</a:t>
            </a:r>
            <a:endParaRPr lang="en-US" sz="2400" b="1" dirty="0">
              <a:solidFill>
                <a:schemeClr val="bg1"/>
              </a:solidFill>
              <a:latin typeface="Arial"/>
              <a:cs typeface="Arial"/>
            </a:endParaRPr>
          </a:p>
        </p:txBody>
      </p:sp>
      <p:sp>
        <p:nvSpPr>
          <p:cNvPr id="13" name="Rettangolo 12"/>
          <p:cNvSpPr/>
          <p:nvPr/>
        </p:nvSpPr>
        <p:spPr>
          <a:xfrm>
            <a:off x="5959212" y="2032068"/>
            <a:ext cx="3146278"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a:buChar char="•"/>
            </a:pPr>
            <a:r>
              <a:rPr lang="en-GB" sz="1600" dirty="0" smtClean="0">
                <a:solidFill>
                  <a:srgbClr val="000099"/>
                </a:solidFill>
              </a:rPr>
              <a:t>Blue: </a:t>
            </a:r>
            <a:r>
              <a:rPr lang="en-GB" sz="1600" dirty="0">
                <a:solidFill>
                  <a:srgbClr val="000099"/>
                </a:solidFill>
              </a:rPr>
              <a:t>internal </a:t>
            </a:r>
            <a:r>
              <a:rPr lang="en-GB" sz="1600" dirty="0" smtClean="0">
                <a:solidFill>
                  <a:srgbClr val="000099"/>
                </a:solidFill>
              </a:rPr>
              <a:t>sub-elements </a:t>
            </a:r>
            <a:r>
              <a:rPr lang="en-GB" sz="1600" dirty="0">
                <a:solidFill>
                  <a:srgbClr val="000099"/>
                </a:solidFill>
              </a:rPr>
              <a:t>and </a:t>
            </a:r>
            <a:r>
              <a:rPr lang="en-GB" sz="1600" dirty="0" smtClean="0">
                <a:solidFill>
                  <a:srgbClr val="000099"/>
                </a:solidFill>
              </a:rPr>
              <a:t>connections</a:t>
            </a:r>
          </a:p>
          <a:p>
            <a:pPr marL="285750" indent="-285750">
              <a:buFont typeface="Arial"/>
              <a:buChar char="•"/>
            </a:pPr>
            <a:r>
              <a:rPr lang="en-GB" sz="1600" dirty="0" smtClean="0">
                <a:solidFill>
                  <a:srgbClr val="FF0000"/>
                </a:solidFill>
              </a:rPr>
              <a:t>Red: external </a:t>
            </a:r>
            <a:r>
              <a:rPr lang="en-GB" sz="1600" dirty="0">
                <a:solidFill>
                  <a:srgbClr val="FF0000"/>
                </a:solidFill>
              </a:rPr>
              <a:t>elements and connections</a:t>
            </a:r>
          </a:p>
          <a:p>
            <a:pPr marL="285750" indent="-285750">
              <a:buFont typeface="Arial"/>
              <a:buChar char="•"/>
            </a:pPr>
            <a:r>
              <a:rPr lang="en-GB" sz="1600" dirty="0" smtClean="0">
                <a:solidFill>
                  <a:srgbClr val="197A30"/>
                </a:solidFill>
              </a:rPr>
              <a:t>Green: power </a:t>
            </a:r>
            <a:r>
              <a:rPr lang="en-GB" sz="1600" dirty="0">
                <a:solidFill>
                  <a:srgbClr val="197A30"/>
                </a:solidFill>
              </a:rPr>
              <a:t>links</a:t>
            </a:r>
            <a:endParaRPr lang="it-IT" sz="1600" dirty="0">
              <a:solidFill>
                <a:srgbClr val="197A30"/>
              </a:solidFill>
            </a:endParaRPr>
          </a:p>
        </p:txBody>
      </p:sp>
      <p:sp>
        <p:nvSpPr>
          <p:cNvPr id="3" name="CasellaDiTesto 2"/>
          <p:cNvSpPr txBox="1"/>
          <p:nvPr/>
        </p:nvSpPr>
        <p:spPr>
          <a:xfrm>
            <a:off x="7323813" y="3614822"/>
            <a:ext cx="1791368" cy="224676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eaLnBrk="0" hangingPunct="0">
              <a:spcBef>
                <a:spcPct val="20000"/>
              </a:spcBef>
            </a:pPr>
            <a:r>
              <a:rPr lang="it-IT" sz="2000" b="1" dirty="0" err="1" smtClean="0">
                <a:latin typeface="Arial"/>
                <a:cs typeface="Arial"/>
              </a:rPr>
              <a:t>Functional</a:t>
            </a:r>
            <a:endParaRPr lang="it-IT" sz="2000" b="1" dirty="0" smtClean="0">
              <a:latin typeface="Arial"/>
              <a:cs typeface="Arial"/>
            </a:endParaRPr>
          </a:p>
          <a:p>
            <a:pPr eaLnBrk="0" hangingPunct="0">
              <a:spcBef>
                <a:spcPct val="20000"/>
              </a:spcBef>
            </a:pPr>
            <a:endParaRPr lang="it-IT" sz="2000" b="1" dirty="0" smtClean="0">
              <a:latin typeface="Arial"/>
              <a:cs typeface="Arial"/>
            </a:endParaRPr>
          </a:p>
          <a:p>
            <a:pPr eaLnBrk="0" hangingPunct="0">
              <a:spcBef>
                <a:spcPct val="20000"/>
              </a:spcBef>
            </a:pPr>
            <a:r>
              <a:rPr lang="it-IT" sz="1600" b="1" dirty="0" err="1" smtClean="0">
                <a:solidFill>
                  <a:srgbClr val="FF0000"/>
                </a:solidFill>
                <a:latin typeface="Arial"/>
                <a:cs typeface="Arial"/>
              </a:rPr>
              <a:t>External</a:t>
            </a:r>
            <a:r>
              <a:rPr lang="it-IT" sz="1600" b="1" dirty="0" smtClean="0">
                <a:solidFill>
                  <a:srgbClr val="FF0000"/>
                </a:solidFill>
                <a:latin typeface="Arial"/>
                <a:cs typeface="Arial"/>
              </a:rPr>
              <a:t>: TM</a:t>
            </a:r>
          </a:p>
          <a:p>
            <a:pPr eaLnBrk="0" hangingPunct="0">
              <a:spcBef>
                <a:spcPct val="20000"/>
              </a:spcBef>
            </a:pPr>
            <a:r>
              <a:rPr lang="it-IT" sz="1600" b="1" dirty="0" err="1" smtClean="0">
                <a:solidFill>
                  <a:srgbClr val="000099"/>
                </a:solidFill>
                <a:latin typeface="Arial"/>
                <a:cs typeface="Arial"/>
              </a:rPr>
              <a:t>Internal</a:t>
            </a:r>
            <a:r>
              <a:rPr lang="it-IT" sz="1600" b="1" dirty="0" smtClean="0">
                <a:solidFill>
                  <a:srgbClr val="000099"/>
                </a:solidFill>
                <a:latin typeface="Arial"/>
                <a:cs typeface="Arial"/>
              </a:rPr>
              <a:t>:</a:t>
            </a:r>
          </a:p>
          <a:p>
            <a:pPr lvl="2" eaLnBrk="0" hangingPunct="0">
              <a:spcBef>
                <a:spcPct val="20000"/>
              </a:spcBef>
            </a:pPr>
            <a:r>
              <a:rPr lang="it-IT" sz="1600" b="1" dirty="0" smtClean="0">
                <a:solidFill>
                  <a:srgbClr val="000099"/>
                </a:solidFill>
                <a:latin typeface="Arial"/>
                <a:cs typeface="Arial"/>
              </a:rPr>
              <a:t>SPF</a:t>
            </a:r>
          </a:p>
          <a:p>
            <a:pPr lvl="2" eaLnBrk="0" hangingPunct="0">
              <a:spcBef>
                <a:spcPct val="20000"/>
              </a:spcBef>
            </a:pPr>
            <a:r>
              <a:rPr lang="it-IT" sz="1600" b="1" dirty="0" err="1" smtClean="0">
                <a:solidFill>
                  <a:srgbClr val="000099"/>
                </a:solidFill>
                <a:latin typeface="Arial"/>
                <a:cs typeface="Arial"/>
              </a:rPr>
              <a:t>Rx</a:t>
            </a:r>
            <a:endParaRPr lang="it-IT" sz="1600" b="1" dirty="0" smtClean="0">
              <a:solidFill>
                <a:srgbClr val="000099"/>
              </a:solidFill>
              <a:latin typeface="Arial"/>
              <a:cs typeface="Arial"/>
            </a:endParaRPr>
          </a:p>
          <a:p>
            <a:pPr lvl="2" eaLnBrk="0" hangingPunct="0">
              <a:spcBef>
                <a:spcPct val="20000"/>
              </a:spcBef>
            </a:pPr>
            <a:r>
              <a:rPr lang="it-IT" sz="1600" b="1" dirty="0" smtClean="0">
                <a:solidFill>
                  <a:srgbClr val="000099"/>
                </a:solidFill>
                <a:latin typeface="Arial"/>
                <a:cs typeface="Arial"/>
              </a:rPr>
              <a:t>DS</a:t>
            </a:r>
          </a:p>
        </p:txBody>
      </p:sp>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17</a:t>
            </a:fld>
            <a:endParaRPr lang="en">
              <a:solidFill>
                <a:srgbClr val="000000"/>
              </a:solidFill>
            </a:endParaRPr>
          </a:p>
        </p:txBody>
      </p:sp>
    </p:spTree>
    <p:extLst>
      <p:ext uri="{BB962C8B-B14F-4D97-AF65-F5344CB8AC3E}">
        <p14:creationId xmlns:p14="http://schemas.microsoft.com/office/powerpoint/2010/main" val="16966957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p:cNvGraphicFramePr>
            <a:graphicFrameLocks noChangeAspect="1"/>
          </p:cNvGraphicFramePr>
          <p:nvPr>
            <p:extLst>
              <p:ext uri="{D42A27DB-BD31-4B8C-83A1-F6EECF244321}">
                <p14:modId xmlns:p14="http://schemas.microsoft.com/office/powerpoint/2010/main" val="3052102347"/>
              </p:ext>
            </p:extLst>
          </p:nvPr>
        </p:nvGraphicFramePr>
        <p:xfrm>
          <a:off x="785813" y="5296735"/>
          <a:ext cx="7883525" cy="1225550"/>
        </p:xfrm>
        <a:graphic>
          <a:graphicData uri="http://schemas.openxmlformats.org/presentationml/2006/ole">
            <mc:AlternateContent xmlns:mc="http://schemas.openxmlformats.org/markup-compatibility/2006">
              <mc:Choice xmlns:v="urn:schemas-microsoft-com:vml" Requires="v">
                <p:oleObj spid="_x0000_s1193" name="Documento" r:id="rId4" imgW="5880100" imgH="914400" progId="Word.Document.12">
                  <p:embed/>
                </p:oleObj>
              </mc:Choice>
              <mc:Fallback>
                <p:oleObj name="Documento" r:id="rId4" imgW="5880100" imgH="914400" progId="Word.Document.12">
                  <p:embed/>
                  <p:pic>
                    <p:nvPicPr>
                      <p:cNvPr id="0" name=""/>
                      <p:cNvPicPr/>
                      <p:nvPr/>
                    </p:nvPicPr>
                    <p:blipFill>
                      <a:blip r:embed="rId5"/>
                      <a:stretch>
                        <a:fillRect/>
                      </a:stretch>
                    </p:blipFill>
                    <p:spPr>
                      <a:xfrm>
                        <a:off x="785813" y="5296735"/>
                        <a:ext cx="7883525" cy="1225550"/>
                      </a:xfrm>
                      <a:prstGeom prst="rect">
                        <a:avLst/>
                      </a:prstGeom>
                    </p:spPr>
                  </p:pic>
                </p:oleObj>
              </mc:Fallback>
            </mc:AlternateContent>
          </a:graphicData>
        </a:graphic>
      </p:graphicFrame>
      <p:sp>
        <p:nvSpPr>
          <p:cNvPr id="4" name="TextBox 6"/>
          <p:cNvSpPr txBox="1"/>
          <p:nvPr/>
        </p:nvSpPr>
        <p:spPr>
          <a:xfrm>
            <a:off x="457200" y="329002"/>
            <a:ext cx="6166800" cy="523220"/>
          </a:xfrm>
          <a:prstGeom prst="rect">
            <a:avLst/>
          </a:prstGeom>
          <a:noFill/>
        </p:spPr>
        <p:txBody>
          <a:bodyPr wrap="square" rtlCol="0">
            <a:spAutoFit/>
          </a:bodyPr>
          <a:lstStyle/>
          <a:p>
            <a:r>
              <a:rPr lang="en-US" sz="2800" b="1" dirty="0">
                <a:solidFill>
                  <a:schemeClr val="bg1"/>
                </a:solidFill>
                <a:latin typeface="Arial"/>
                <a:cs typeface="Arial"/>
              </a:rPr>
              <a:t>D</a:t>
            </a:r>
            <a:r>
              <a:rPr lang="en-US" sz="2800" b="1" dirty="0" smtClean="0">
                <a:solidFill>
                  <a:schemeClr val="bg1"/>
                </a:solidFill>
                <a:latin typeface="Arial"/>
                <a:cs typeface="Arial"/>
              </a:rPr>
              <a:t>ata </a:t>
            </a:r>
            <a:r>
              <a:rPr lang="en-US" sz="2800" b="1" dirty="0">
                <a:solidFill>
                  <a:schemeClr val="bg1"/>
                </a:solidFill>
                <a:latin typeface="Arial"/>
                <a:cs typeface="Arial"/>
              </a:rPr>
              <a:t>rate for </a:t>
            </a:r>
            <a:r>
              <a:rPr lang="en-US" sz="2800" b="1" dirty="0" err="1" smtClean="0">
                <a:solidFill>
                  <a:schemeClr val="bg1"/>
                </a:solidFill>
                <a:latin typeface="Arial"/>
                <a:cs typeface="Arial"/>
              </a:rPr>
              <a:t>SKA_Mid</a:t>
            </a:r>
            <a:endParaRPr lang="en-US" sz="2800" b="1" dirty="0" smtClean="0">
              <a:solidFill>
                <a:schemeClr val="bg1"/>
              </a:solidFill>
              <a:latin typeface="Arial"/>
              <a:cs typeface="Arial"/>
            </a:endParaRPr>
          </a:p>
        </p:txBody>
      </p:sp>
      <p:pic>
        <p:nvPicPr>
          <p:cNvPr id="5" name="Picture 6"/>
          <p:cNvPicPr>
            <a:picLocks noChangeAspect="1"/>
          </p:cNvPicPr>
          <p:nvPr/>
        </p:nvPicPr>
        <p:blipFill rotWithShape="1">
          <a:blip r:embed="rId6">
            <a:extLst>
              <a:ext uri="{28A0092B-C50C-407E-A947-70E740481C1C}">
                <a14:useLocalDpi xmlns:a14="http://schemas.microsoft.com/office/drawing/2010/main" val="0"/>
              </a:ext>
            </a:extLst>
          </a:blip>
          <a:srcRect l="5195" t="11565" r="16928" b="50162"/>
          <a:stretch/>
        </p:blipFill>
        <p:spPr bwMode="auto">
          <a:xfrm>
            <a:off x="298201" y="1700213"/>
            <a:ext cx="8307699" cy="2885156"/>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cxnSp>
        <p:nvCxnSpPr>
          <p:cNvPr id="7" name="Connettore 1 6"/>
          <p:cNvCxnSpPr/>
          <p:nvPr/>
        </p:nvCxnSpPr>
        <p:spPr>
          <a:xfrm>
            <a:off x="785813" y="5882105"/>
            <a:ext cx="7883525" cy="26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Connettore 1 7"/>
          <p:cNvCxnSpPr/>
          <p:nvPr/>
        </p:nvCxnSpPr>
        <p:spPr>
          <a:xfrm>
            <a:off x="785813" y="6154823"/>
            <a:ext cx="7883525" cy="26737"/>
          </a:xfrm>
          <a:prstGeom prst="line">
            <a:avLst/>
          </a:prstGeom>
        </p:spPr>
        <p:style>
          <a:lnRef idx="2">
            <a:schemeClr val="accent1"/>
          </a:lnRef>
          <a:fillRef idx="0">
            <a:schemeClr val="accent1"/>
          </a:fillRef>
          <a:effectRef idx="1">
            <a:schemeClr val="accent1"/>
          </a:effectRef>
          <a:fontRef idx="minor">
            <a:schemeClr val="tx1"/>
          </a:fontRef>
        </p:style>
      </p:cxnSp>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18</a:t>
            </a:fld>
            <a:endParaRPr lang="en">
              <a:solidFill>
                <a:srgbClr val="000000"/>
              </a:solidFill>
            </a:endParaRPr>
          </a:p>
        </p:txBody>
      </p:sp>
    </p:spTree>
    <p:extLst>
      <p:ext uri="{BB962C8B-B14F-4D97-AF65-F5344CB8AC3E}">
        <p14:creationId xmlns:p14="http://schemas.microsoft.com/office/powerpoint/2010/main" val="279422138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idx="12"/>
          </p:nvPr>
        </p:nvSpPr>
        <p:spPr/>
        <p:txBody>
          <a:bodyPr/>
          <a:lstStyle/>
          <a:p>
            <a:fld id="{00000000-1234-1234-1234-123412341234}" type="slidenum">
              <a:rPr lang="en" smtClean="0">
                <a:solidFill>
                  <a:srgbClr val="000000"/>
                </a:solidFill>
              </a:rPr>
              <a:pPr/>
              <a:t>19</a:t>
            </a:fld>
            <a:endParaRPr lang="en">
              <a:solidFill>
                <a:srgbClr val="000000"/>
              </a:solidFill>
            </a:endParaRPr>
          </a:p>
        </p:txBody>
      </p:sp>
      <p:sp>
        <p:nvSpPr>
          <p:cNvPr id="6" name="Shape 92"/>
          <p:cNvSpPr txBox="1">
            <a:spLocks/>
          </p:cNvSpPr>
          <p:nvPr/>
        </p:nvSpPr>
        <p:spPr>
          <a:xfrm>
            <a:off x="301625" y="226769"/>
            <a:ext cx="8229600" cy="6351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it-IT" sz="2800" b="1" dirty="0" smtClean="0">
                <a:solidFill>
                  <a:srgbClr val="FFFFFF"/>
                </a:solidFill>
              </a:rPr>
              <a:t>DSH</a:t>
            </a:r>
            <a:r>
              <a:rPr lang="en" sz="2800" b="1" dirty="0" smtClean="0">
                <a:solidFill>
                  <a:srgbClr val="FFFFFF"/>
                </a:solidFill>
              </a:rPr>
              <a:t> </a:t>
            </a:r>
            <a:r>
              <a:rPr lang="it-IT" sz="2800" b="1" dirty="0" smtClean="0">
                <a:solidFill>
                  <a:srgbClr val="FFFFFF"/>
                </a:solidFill>
              </a:rPr>
              <a:t>Product Breakdown </a:t>
            </a:r>
            <a:r>
              <a:rPr lang="it-IT" sz="2800" b="1" dirty="0" err="1" smtClean="0">
                <a:solidFill>
                  <a:srgbClr val="FFFFFF"/>
                </a:solidFill>
              </a:rPr>
              <a:t>Structure</a:t>
            </a:r>
            <a:endParaRPr lang="en" sz="2800" b="1" dirty="0">
              <a:solidFill>
                <a:srgbClr val="FFFFFF"/>
              </a:solidFill>
            </a:endParaRPr>
          </a:p>
        </p:txBody>
      </p:sp>
      <p:pic>
        <p:nvPicPr>
          <p:cNvPr id="7" name="Immagine 6" descr="LMC. PBSpptx.pdf"/>
          <p:cNvPicPr>
            <a:picLocks noChangeAspect="1"/>
          </p:cNvPicPr>
          <p:nvPr/>
        </p:nvPicPr>
        <p:blipFill rotWithShape="1">
          <a:blip r:embed="rId2">
            <a:extLst>
              <a:ext uri="{28A0092B-C50C-407E-A947-70E740481C1C}">
                <a14:useLocalDpi xmlns:a14="http://schemas.microsoft.com/office/drawing/2010/main" val="0"/>
              </a:ext>
            </a:extLst>
          </a:blip>
          <a:srcRect l="11129" t="27726" r="8577" b="42596"/>
          <a:stretch/>
        </p:blipFill>
        <p:spPr>
          <a:xfrm>
            <a:off x="117743" y="1946694"/>
            <a:ext cx="8937726" cy="2334431"/>
          </a:xfrm>
          <a:prstGeom prst="rect">
            <a:avLst/>
          </a:prstGeom>
        </p:spPr>
      </p:pic>
      <p:sp>
        <p:nvSpPr>
          <p:cNvPr id="8" name="Ovale 7"/>
          <p:cNvSpPr/>
          <p:nvPr/>
        </p:nvSpPr>
        <p:spPr>
          <a:xfrm>
            <a:off x="4810640" y="3414806"/>
            <a:ext cx="2312807" cy="103453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2484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p:nvPr/>
        </p:nvSpPr>
        <p:spPr>
          <a:xfrm>
            <a:off x="457200" y="329002"/>
            <a:ext cx="4826000" cy="523220"/>
          </a:xfrm>
          <a:prstGeom prst="rect">
            <a:avLst/>
          </a:prstGeom>
          <a:noFill/>
        </p:spPr>
        <p:txBody>
          <a:bodyPr wrap="square" rtlCol="0">
            <a:spAutoFit/>
          </a:bodyPr>
          <a:lstStyle/>
          <a:p>
            <a:pPr marL="0" indent="0">
              <a:buNone/>
            </a:pPr>
            <a:r>
              <a:rPr lang="en-AU" sz="2800" b="1" dirty="0" smtClean="0">
                <a:solidFill>
                  <a:srgbClr val="FFFFFF"/>
                </a:solidFill>
                <a:cs typeface="Arial" pitchFamily="34" charset="0"/>
              </a:rPr>
              <a:t>Outline</a:t>
            </a:r>
            <a:endParaRPr lang="en-AU" sz="2800" b="1" dirty="0">
              <a:solidFill>
                <a:srgbClr val="FFFFFF"/>
              </a:solidFill>
              <a:cs typeface="Arial" pitchFamily="34" charset="0"/>
            </a:endParaRPr>
          </a:p>
        </p:txBody>
      </p:sp>
      <p:sp>
        <p:nvSpPr>
          <p:cNvPr id="4" name="CasellaDiTesto 3"/>
          <p:cNvSpPr txBox="1"/>
          <p:nvPr/>
        </p:nvSpPr>
        <p:spPr>
          <a:xfrm>
            <a:off x="457200" y="1559586"/>
            <a:ext cx="7920854" cy="2456057"/>
          </a:xfrm>
          <a:prstGeom prst="rect">
            <a:avLst/>
          </a:prstGeom>
          <a:noFill/>
        </p:spPr>
        <p:txBody>
          <a:bodyPr wrap="square" rtlCol="0">
            <a:spAutoFit/>
          </a:bodyPr>
          <a:lstStyle/>
          <a:p>
            <a:pPr marL="342900" indent="-342900" eaLnBrk="0" hangingPunct="0">
              <a:spcBef>
                <a:spcPct val="20000"/>
              </a:spcBef>
              <a:buFont typeface="Arial"/>
              <a:buChar char="•"/>
            </a:pPr>
            <a:r>
              <a:rPr lang="en-GB" dirty="0" smtClean="0">
                <a:solidFill>
                  <a:srgbClr val="000099"/>
                </a:solidFill>
                <a:latin typeface="Arial"/>
                <a:cs typeface="Arial"/>
              </a:rPr>
              <a:t>DSH LMC Team</a:t>
            </a:r>
          </a:p>
          <a:p>
            <a:pPr marL="342900" indent="-342900" eaLnBrk="0" hangingPunct="0">
              <a:spcBef>
                <a:spcPct val="20000"/>
              </a:spcBef>
              <a:buFont typeface="Arial"/>
              <a:buChar char="•"/>
            </a:pPr>
            <a:r>
              <a:rPr lang="en-GB" dirty="0" smtClean="0">
                <a:solidFill>
                  <a:srgbClr val="000099"/>
                </a:solidFill>
                <a:latin typeface="Arial"/>
                <a:cs typeface="Arial"/>
              </a:rPr>
              <a:t>Dish Overview – SKA-Mid</a:t>
            </a:r>
          </a:p>
          <a:p>
            <a:pPr marL="342900" indent="-342900" eaLnBrk="0" hangingPunct="0">
              <a:spcBef>
                <a:spcPct val="20000"/>
              </a:spcBef>
              <a:buFont typeface="Arial"/>
              <a:buChar char="•"/>
            </a:pPr>
            <a:r>
              <a:rPr lang="en-GB" dirty="0" smtClean="0">
                <a:solidFill>
                  <a:srgbClr val="000099"/>
                </a:solidFill>
                <a:latin typeface="Arial"/>
                <a:cs typeface="Arial"/>
              </a:rPr>
              <a:t>DSH LMC High level Software architecture</a:t>
            </a:r>
          </a:p>
          <a:p>
            <a:pPr marL="800100" lvl="1" indent="-342900" eaLnBrk="0" hangingPunct="0">
              <a:spcBef>
                <a:spcPct val="20000"/>
              </a:spcBef>
              <a:buFont typeface="Arial"/>
              <a:buChar char="•"/>
            </a:pPr>
            <a:r>
              <a:rPr lang="en-GB" sz="2000" dirty="0" smtClean="0">
                <a:solidFill>
                  <a:srgbClr val="000099"/>
                </a:solidFill>
                <a:latin typeface="Arial"/>
                <a:cs typeface="Arial"/>
              </a:rPr>
              <a:t>PBS </a:t>
            </a:r>
          </a:p>
          <a:p>
            <a:pPr marL="800100" lvl="1" indent="-342900" eaLnBrk="0" hangingPunct="0">
              <a:spcBef>
                <a:spcPct val="20000"/>
              </a:spcBef>
              <a:buFont typeface="Arial"/>
              <a:buChar char="•"/>
            </a:pPr>
            <a:r>
              <a:rPr lang="en-GB" sz="2000" dirty="0" smtClean="0">
                <a:solidFill>
                  <a:srgbClr val="000099"/>
                </a:solidFill>
                <a:latin typeface="Arial"/>
                <a:cs typeface="Arial"/>
              </a:rPr>
              <a:t>DSH LMC SFW specifications </a:t>
            </a:r>
            <a:r>
              <a:rPr lang="en-GB" sz="2000" dirty="0">
                <a:solidFill>
                  <a:srgbClr val="000099"/>
                </a:solidFill>
                <a:latin typeface="Arial"/>
                <a:cs typeface="Arial"/>
              </a:rPr>
              <a:t>derivation from requirements</a:t>
            </a:r>
            <a:endParaRPr lang="en-GB" sz="2000" dirty="0" smtClean="0">
              <a:solidFill>
                <a:srgbClr val="000099"/>
              </a:solidFill>
              <a:latin typeface="Arial"/>
              <a:cs typeface="Arial"/>
            </a:endParaRPr>
          </a:p>
          <a:p>
            <a:pPr marL="800100" lvl="1" indent="-342900" eaLnBrk="0" hangingPunct="0">
              <a:spcBef>
                <a:spcPct val="20000"/>
              </a:spcBef>
              <a:buFont typeface="Arial"/>
              <a:buChar char="•"/>
            </a:pPr>
            <a:r>
              <a:rPr lang="en-GB" sz="2000" dirty="0" smtClean="0">
                <a:solidFill>
                  <a:srgbClr val="000099"/>
                </a:solidFill>
                <a:latin typeface="Arial"/>
                <a:cs typeface="Arial"/>
              </a:rPr>
              <a:t>Example for Pointing functions</a:t>
            </a:r>
          </a:p>
        </p:txBody>
      </p:sp>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2</a:t>
            </a:fld>
            <a:endParaRPr lang="en">
              <a:solidFill>
                <a:srgbClr val="000000"/>
              </a:solidFill>
            </a:endParaRPr>
          </a:p>
        </p:txBody>
      </p:sp>
    </p:spTree>
    <p:extLst>
      <p:ext uri="{BB962C8B-B14F-4D97-AF65-F5344CB8AC3E}">
        <p14:creationId xmlns:p14="http://schemas.microsoft.com/office/powerpoint/2010/main" val="6580481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7" name="Shape 107"/>
          <p:cNvSpPr txBox="1">
            <a:spLocks noGrp="1"/>
          </p:cNvSpPr>
          <p:nvPr>
            <p:ph type="sldNum" idx="12"/>
          </p:nvPr>
        </p:nvSpPr>
        <p:spPr>
          <a:prstGeom prst="rect">
            <a:avLst/>
          </a:prstGeom>
        </p:spPr>
        <p:txBody>
          <a:bodyPr lIns="91425" tIns="91425" rIns="91425" bIns="91425" anchor="ctr" anchorCtr="0">
            <a:noAutofit/>
          </a:bodyPr>
          <a:lstStyle/>
          <a:p>
            <a:fld id="{00000000-1234-1234-1234-123412341234}" type="slidenum">
              <a:rPr lang="en">
                <a:solidFill>
                  <a:srgbClr val="000000"/>
                </a:solidFill>
              </a:rPr>
              <a:pPr/>
              <a:t>20</a:t>
            </a:fld>
            <a:endParaRPr lang="en">
              <a:solidFill>
                <a:srgbClr val="000000"/>
              </a:solidFill>
            </a:endParaRPr>
          </a:p>
        </p:txBody>
      </p:sp>
      <p:sp>
        <p:nvSpPr>
          <p:cNvPr id="7" name="Shape 92"/>
          <p:cNvSpPr txBox="1">
            <a:spLocks/>
          </p:cNvSpPr>
          <p:nvPr/>
        </p:nvSpPr>
        <p:spPr>
          <a:xfrm>
            <a:off x="301625" y="226769"/>
            <a:ext cx="8229600" cy="6351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en" sz="2800" b="1" dirty="0" smtClean="0">
                <a:solidFill>
                  <a:srgbClr val="FFFFFF"/>
                </a:solidFill>
              </a:rPr>
              <a:t>LMC</a:t>
            </a:r>
            <a:r>
              <a:rPr lang="it-IT" sz="2800" b="1" dirty="0" smtClean="0">
                <a:solidFill>
                  <a:srgbClr val="FFFFFF"/>
                </a:solidFill>
              </a:rPr>
              <a:t>.SFW</a:t>
            </a:r>
            <a:r>
              <a:rPr lang="en" sz="2800" b="1" dirty="0" smtClean="0">
                <a:solidFill>
                  <a:srgbClr val="FFFFFF"/>
                </a:solidFill>
              </a:rPr>
              <a:t> </a:t>
            </a:r>
            <a:r>
              <a:rPr lang="it-IT" sz="2800" dirty="0" smtClean="0">
                <a:solidFill>
                  <a:srgbClr val="FFFFFF"/>
                </a:solidFill>
              </a:rPr>
              <a:t>Product Breakdown </a:t>
            </a:r>
            <a:r>
              <a:rPr lang="it-IT" sz="2800" dirty="0" err="1" smtClean="0">
                <a:solidFill>
                  <a:srgbClr val="FFFFFF"/>
                </a:solidFill>
              </a:rPr>
              <a:t>Structure</a:t>
            </a:r>
            <a:endParaRPr lang="en" sz="2800" dirty="0">
              <a:solidFill>
                <a:srgbClr val="FFFFFF"/>
              </a:solidFill>
            </a:endParaRPr>
          </a:p>
        </p:txBody>
      </p:sp>
      <p:pic>
        <p:nvPicPr>
          <p:cNvPr id="4" name="Immagine 3" descr="PBS-Level6.pdf"/>
          <p:cNvPicPr>
            <a:picLocks noChangeAspect="1"/>
          </p:cNvPicPr>
          <p:nvPr/>
        </p:nvPicPr>
        <p:blipFill rotWithShape="1">
          <a:blip r:embed="rId3">
            <a:extLst>
              <a:ext uri="{28A0092B-C50C-407E-A947-70E740481C1C}">
                <a14:useLocalDpi xmlns:a14="http://schemas.microsoft.com/office/drawing/2010/main" val="0"/>
              </a:ext>
            </a:extLst>
          </a:blip>
          <a:srcRect l="10761" t="12482" r="7657" b="17879"/>
          <a:stretch/>
        </p:blipFill>
        <p:spPr>
          <a:xfrm>
            <a:off x="428921" y="1270039"/>
            <a:ext cx="8393683" cy="5063095"/>
          </a:xfrm>
          <a:prstGeom prst="rect">
            <a:avLst/>
          </a:prstGeom>
        </p:spPr>
      </p:pic>
      <p:sp>
        <p:nvSpPr>
          <p:cNvPr id="2" name="CasellaDiTesto 1"/>
          <p:cNvSpPr txBox="1"/>
          <p:nvPr/>
        </p:nvSpPr>
        <p:spPr>
          <a:xfrm>
            <a:off x="5994400" y="1447800"/>
            <a:ext cx="2828204" cy="646331"/>
          </a:xfrm>
          <a:prstGeom prst="rect">
            <a:avLst/>
          </a:prstGeom>
          <a:noFill/>
        </p:spPr>
        <p:txBody>
          <a:bodyPr wrap="square" rtlCol="0">
            <a:spAutoFit/>
          </a:bodyPr>
          <a:lstStyle/>
          <a:p>
            <a:r>
              <a:rPr lang="en-GB" sz="1800" dirty="0" smtClean="0"/>
              <a:t>11 software blocks</a:t>
            </a:r>
          </a:p>
          <a:p>
            <a:r>
              <a:rPr lang="en-GB" sz="1800" dirty="0" smtClean="0"/>
              <a:t>Different functionalities</a:t>
            </a:r>
            <a:endParaRPr lang="en-GB" sz="1800" dirty="0"/>
          </a:p>
        </p:txBody>
      </p:sp>
    </p:spTree>
    <p:extLst>
      <p:ext uri="{BB962C8B-B14F-4D97-AF65-F5344CB8AC3E}">
        <p14:creationId xmlns:p14="http://schemas.microsoft.com/office/powerpoint/2010/main" val="374567271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21</a:t>
            </a:fld>
            <a:endParaRPr lang="en">
              <a:solidFill>
                <a:srgbClr val="000000"/>
              </a:solidFill>
            </a:endParaRPr>
          </a:p>
        </p:txBody>
      </p:sp>
      <p:pic>
        <p:nvPicPr>
          <p:cNvPr id="3" name="Immagine 2" descr="PBS-ISE.tiff"/>
          <p:cNvPicPr>
            <a:picLocks noChangeAspect="1"/>
          </p:cNvPicPr>
          <p:nvPr/>
        </p:nvPicPr>
        <p:blipFill rotWithShape="1">
          <a:blip r:embed="rId2">
            <a:extLst>
              <a:ext uri="{28A0092B-C50C-407E-A947-70E740481C1C}">
                <a14:useLocalDpi xmlns:a14="http://schemas.microsoft.com/office/drawing/2010/main" val="0"/>
              </a:ext>
            </a:extLst>
          </a:blip>
          <a:srcRect t="12300"/>
          <a:stretch/>
        </p:blipFill>
        <p:spPr>
          <a:xfrm>
            <a:off x="1391292" y="2910154"/>
            <a:ext cx="5853506" cy="2823139"/>
          </a:xfrm>
          <a:prstGeom prst="rect">
            <a:avLst/>
          </a:prstGeom>
        </p:spPr>
      </p:pic>
      <p:sp>
        <p:nvSpPr>
          <p:cNvPr id="4" name="Rettangolo 3"/>
          <p:cNvSpPr/>
          <p:nvPr/>
        </p:nvSpPr>
        <p:spPr>
          <a:xfrm>
            <a:off x="604392" y="1219776"/>
            <a:ext cx="7831047" cy="1600438"/>
          </a:xfrm>
          <a:prstGeom prst="rect">
            <a:avLst/>
          </a:prstGeom>
        </p:spPr>
        <p:txBody>
          <a:bodyPr wrap="square">
            <a:spAutoFit/>
          </a:bodyPr>
          <a:lstStyle/>
          <a:p>
            <a:pPr marL="342900" lvl="0" indent="-342900">
              <a:buFont typeface="Symbol"/>
              <a:buChar char=""/>
            </a:pPr>
            <a:r>
              <a:rPr lang="en-GB" sz="1400" dirty="0" smtClean="0"/>
              <a:t>implementing </a:t>
            </a:r>
            <a:r>
              <a:rPr lang="en-GB" sz="1400" dirty="0"/>
              <a:t>communication </a:t>
            </a:r>
            <a:r>
              <a:rPr lang="en-GB" sz="1400" dirty="0" smtClean="0"/>
              <a:t>with the controllers </a:t>
            </a:r>
            <a:r>
              <a:rPr lang="en-GB" sz="1400" dirty="0"/>
              <a:t>of </a:t>
            </a:r>
            <a:r>
              <a:rPr lang="en-GB" sz="1400" dirty="0" smtClean="0"/>
              <a:t>SE according </a:t>
            </a:r>
            <a:r>
              <a:rPr lang="en-GB" sz="1400" dirty="0"/>
              <a:t>to the </a:t>
            </a:r>
            <a:r>
              <a:rPr lang="en-GB" sz="1400" dirty="0" smtClean="0"/>
              <a:t>internal ICD</a:t>
            </a:r>
            <a:endParaRPr lang="it-IT" sz="1400" dirty="0"/>
          </a:p>
          <a:p>
            <a:pPr marL="342900" lvl="0" indent="-342900">
              <a:buFont typeface="Symbol"/>
              <a:buChar char=""/>
            </a:pPr>
            <a:r>
              <a:rPr lang="en-GB" sz="1400" dirty="0"/>
              <a:t>providing commands to control </a:t>
            </a:r>
            <a:r>
              <a:rPr lang="en-GB" sz="1400" dirty="0" smtClean="0"/>
              <a:t>SE systems </a:t>
            </a:r>
            <a:endParaRPr lang="it-IT" sz="1400" dirty="0" smtClean="0"/>
          </a:p>
          <a:p>
            <a:pPr marL="342900" lvl="0" indent="-342900">
              <a:buFont typeface="Symbol"/>
              <a:buChar char=""/>
            </a:pPr>
            <a:r>
              <a:rPr lang="en-GB" sz="1400" dirty="0" smtClean="0"/>
              <a:t>receive monitoring data, event and alarms from SE systems </a:t>
            </a:r>
            <a:endParaRPr lang="it-IT" sz="1400" dirty="0" smtClean="0"/>
          </a:p>
          <a:p>
            <a:pPr marL="342900" lvl="0" indent="-342900">
              <a:buFont typeface="Symbol"/>
              <a:buChar char=""/>
            </a:pPr>
            <a:r>
              <a:rPr lang="en-GB" sz="1400" dirty="0" smtClean="0">
                <a:solidFill>
                  <a:srgbClr val="000000"/>
                </a:solidFill>
                <a:latin typeface="Calibri"/>
                <a:ea typeface="Calibri"/>
                <a:cs typeface="Calibri"/>
              </a:rPr>
              <a:t>providing </a:t>
            </a:r>
            <a:r>
              <a:rPr lang="en-GB" sz="1400" dirty="0">
                <a:solidFill>
                  <a:srgbClr val="000000"/>
                </a:solidFill>
                <a:latin typeface="Calibri"/>
                <a:ea typeface="Calibri"/>
                <a:cs typeface="Calibri"/>
              </a:rPr>
              <a:t>a stream of monitoring data/event/alarms towards other LMC packages higher in the functional </a:t>
            </a:r>
            <a:r>
              <a:rPr lang="en-GB" sz="1400" dirty="0" smtClean="0">
                <a:solidFill>
                  <a:srgbClr val="000000"/>
                </a:solidFill>
                <a:latin typeface="Calibri"/>
                <a:ea typeface="Calibri"/>
                <a:cs typeface="Calibri"/>
              </a:rPr>
              <a:t>hierarchy</a:t>
            </a:r>
          </a:p>
          <a:p>
            <a:pPr lvl="0"/>
            <a:endParaRPr lang="en-GB" sz="1400" dirty="0" smtClean="0">
              <a:solidFill>
                <a:srgbClr val="000000"/>
              </a:solidFill>
              <a:latin typeface="Calibri"/>
              <a:ea typeface="Calibri"/>
              <a:cs typeface="Calibri"/>
            </a:endParaRPr>
          </a:p>
          <a:p>
            <a:pPr lvl="0" algn="ctr"/>
            <a:r>
              <a:rPr lang="en-GB" sz="1400" b="1" dirty="0" smtClean="0">
                <a:solidFill>
                  <a:srgbClr val="000000"/>
                </a:solidFill>
                <a:latin typeface="Calibri"/>
                <a:ea typeface="Calibri"/>
                <a:cs typeface="Calibri"/>
              </a:rPr>
              <a:t>If all SE use TANGO, the ISE block will be almost transparent</a:t>
            </a:r>
            <a:endParaRPr lang="it-IT" sz="1400" b="1" dirty="0">
              <a:solidFill>
                <a:srgbClr val="000000"/>
              </a:solidFill>
              <a:latin typeface="Calibri"/>
              <a:ea typeface="Calibri"/>
              <a:cs typeface="Calibri"/>
            </a:endParaRPr>
          </a:p>
        </p:txBody>
      </p:sp>
      <p:sp>
        <p:nvSpPr>
          <p:cNvPr id="5" name="Rettangolo 4"/>
          <p:cNvSpPr/>
          <p:nvPr/>
        </p:nvSpPr>
        <p:spPr>
          <a:xfrm>
            <a:off x="2198908" y="133587"/>
            <a:ext cx="4572000" cy="830997"/>
          </a:xfrm>
          <a:prstGeom prst="rect">
            <a:avLst/>
          </a:prstGeom>
        </p:spPr>
        <p:txBody>
          <a:bodyPr>
            <a:spAutoFit/>
          </a:bodyPr>
          <a:lstStyle/>
          <a:p>
            <a:pPr algn="ctr">
              <a:spcAft>
                <a:spcPts val="0"/>
              </a:spcAft>
            </a:pPr>
            <a:r>
              <a:rPr lang="en-GB" b="1" dirty="0" smtClean="0">
                <a:solidFill>
                  <a:srgbClr val="FFFFFF"/>
                </a:solidFill>
                <a:latin typeface="Calibri"/>
                <a:ea typeface="Calibri"/>
                <a:cs typeface="Calibri"/>
              </a:rPr>
              <a:t>Sub</a:t>
            </a:r>
            <a:r>
              <a:rPr lang="en-GB" b="1" dirty="0">
                <a:solidFill>
                  <a:srgbClr val="FFFFFF"/>
                </a:solidFill>
                <a:latin typeface="Calibri"/>
                <a:ea typeface="Calibri"/>
                <a:cs typeface="Calibri"/>
              </a:rPr>
              <a:t>-element Monitor &amp; Control Interface Manager</a:t>
            </a:r>
            <a:endParaRPr lang="it-IT" dirty="0">
              <a:solidFill>
                <a:srgbClr val="FFFFFF"/>
              </a:solidFill>
              <a:latin typeface="Calibri"/>
              <a:ea typeface="Calibri"/>
              <a:cs typeface="Calibri"/>
            </a:endParaRPr>
          </a:p>
        </p:txBody>
      </p:sp>
      <p:sp>
        <p:nvSpPr>
          <p:cNvPr id="6" name="Shape 92"/>
          <p:cNvSpPr txBox="1">
            <a:spLocks/>
          </p:cNvSpPr>
          <p:nvPr/>
        </p:nvSpPr>
        <p:spPr>
          <a:xfrm>
            <a:off x="301625" y="226769"/>
            <a:ext cx="8229600" cy="6351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it-IT" sz="2800" b="1" dirty="0" smtClean="0">
                <a:solidFill>
                  <a:schemeClr val="bg1"/>
                </a:solidFill>
                <a:ea typeface="Times New Roman"/>
              </a:rPr>
              <a:t>PBS</a:t>
            </a:r>
            <a:r>
              <a:rPr lang="it-IT" sz="2800" b="1" dirty="0">
                <a:solidFill>
                  <a:schemeClr val="bg1"/>
                </a:solidFill>
                <a:ea typeface="Times New Roman"/>
              </a:rPr>
              <a:t>: </a:t>
            </a:r>
            <a:r>
              <a:rPr lang="it-IT" sz="2800" b="1" dirty="0" smtClean="0">
                <a:solidFill>
                  <a:schemeClr val="bg1"/>
                </a:solidFill>
                <a:ea typeface="Times New Roman"/>
              </a:rPr>
              <a:t>ISE</a:t>
            </a:r>
            <a:endParaRPr lang="it-IT" sz="2800" b="1" dirty="0">
              <a:solidFill>
                <a:schemeClr val="bg1"/>
              </a:solidFill>
              <a:ea typeface="Times New Roman"/>
            </a:endParaRPr>
          </a:p>
        </p:txBody>
      </p:sp>
      <p:sp>
        <p:nvSpPr>
          <p:cNvPr id="7" name="CasellaDiTesto 6"/>
          <p:cNvSpPr txBox="1"/>
          <p:nvPr/>
        </p:nvSpPr>
        <p:spPr>
          <a:xfrm>
            <a:off x="1120929" y="5495068"/>
            <a:ext cx="1934348" cy="1200329"/>
          </a:xfrm>
          <a:prstGeom prst="rect">
            <a:avLst/>
          </a:prstGeom>
          <a:noFill/>
        </p:spPr>
        <p:txBody>
          <a:bodyPr wrap="square" rtlCol="0">
            <a:spAutoFit/>
          </a:bodyPr>
          <a:lstStyle/>
          <a:p>
            <a:r>
              <a:rPr lang="en-GB" sz="1200" dirty="0" smtClean="0"/>
              <a:t>Interface with Dish Structure controller (Antenna ACU, Indexer, sensors…)</a:t>
            </a:r>
          </a:p>
          <a:p>
            <a:endParaRPr lang="en-GB" sz="1200" dirty="0"/>
          </a:p>
          <a:p>
            <a:r>
              <a:rPr lang="en-GB" sz="1200" dirty="0" smtClean="0"/>
              <a:t>Tango??? Hope!</a:t>
            </a:r>
            <a:endParaRPr lang="en-GB" sz="1200" dirty="0"/>
          </a:p>
        </p:txBody>
      </p:sp>
      <p:sp>
        <p:nvSpPr>
          <p:cNvPr id="8" name="CasellaDiTesto 7"/>
          <p:cNvSpPr txBox="1"/>
          <p:nvPr/>
        </p:nvSpPr>
        <p:spPr>
          <a:xfrm>
            <a:off x="3398740" y="5502461"/>
            <a:ext cx="1934348" cy="1200329"/>
          </a:xfrm>
          <a:prstGeom prst="rect">
            <a:avLst/>
          </a:prstGeom>
          <a:noFill/>
        </p:spPr>
        <p:txBody>
          <a:bodyPr wrap="square" rtlCol="0">
            <a:spAutoFit/>
          </a:bodyPr>
          <a:lstStyle/>
          <a:p>
            <a:r>
              <a:rPr lang="en-GB" sz="1200" dirty="0" smtClean="0"/>
              <a:t>Interface with SPF Receiver (</a:t>
            </a:r>
            <a:r>
              <a:rPr lang="en-GB" sz="1200" dirty="0" err="1" smtClean="0"/>
              <a:t>digitaliser</a:t>
            </a:r>
            <a:r>
              <a:rPr lang="en-GB" sz="1200" dirty="0" smtClean="0"/>
              <a:t>, time and </a:t>
            </a:r>
            <a:r>
              <a:rPr lang="en-GB" sz="1200" dirty="0" err="1" smtClean="0"/>
              <a:t>freq</a:t>
            </a:r>
            <a:r>
              <a:rPr lang="en-GB" sz="1200" dirty="0" smtClean="0"/>
              <a:t>, noise </a:t>
            </a:r>
            <a:r>
              <a:rPr lang="en-GB" sz="1200" dirty="0" err="1" smtClean="0"/>
              <a:t>cal</a:t>
            </a:r>
            <a:r>
              <a:rPr lang="en-GB" sz="1200" dirty="0" smtClean="0"/>
              <a:t>) controller)</a:t>
            </a:r>
          </a:p>
          <a:p>
            <a:endParaRPr lang="en-GB" sz="1200" dirty="0" smtClean="0"/>
          </a:p>
          <a:p>
            <a:r>
              <a:rPr lang="en-GB" sz="1200" dirty="0" smtClean="0"/>
              <a:t>Uses TANGO</a:t>
            </a:r>
            <a:endParaRPr lang="en-GB" sz="1200" dirty="0"/>
          </a:p>
        </p:txBody>
      </p:sp>
      <p:sp>
        <p:nvSpPr>
          <p:cNvPr id="9" name="CasellaDiTesto 8"/>
          <p:cNvSpPr txBox="1"/>
          <p:nvPr/>
        </p:nvSpPr>
        <p:spPr>
          <a:xfrm>
            <a:off x="5486234" y="5495068"/>
            <a:ext cx="1934348" cy="1200329"/>
          </a:xfrm>
          <a:prstGeom prst="rect">
            <a:avLst/>
          </a:prstGeom>
          <a:noFill/>
        </p:spPr>
        <p:txBody>
          <a:bodyPr wrap="square" rtlCol="0">
            <a:spAutoFit/>
          </a:bodyPr>
          <a:lstStyle/>
          <a:p>
            <a:r>
              <a:rPr lang="en-GB" sz="1200" dirty="0" smtClean="0"/>
              <a:t>Interface with Single Pixel Feed controller (Pump, </a:t>
            </a:r>
            <a:r>
              <a:rPr lang="en-GB" sz="1200" dirty="0" err="1" smtClean="0"/>
              <a:t>cryo</a:t>
            </a:r>
            <a:r>
              <a:rPr lang="en-GB" sz="1200" dirty="0"/>
              <a:t> </a:t>
            </a:r>
            <a:r>
              <a:rPr lang="en-GB" sz="1200" dirty="0" smtClean="0"/>
              <a:t>system, LNA…)</a:t>
            </a:r>
          </a:p>
          <a:p>
            <a:endParaRPr lang="en-GB" sz="1200" dirty="0"/>
          </a:p>
          <a:p>
            <a:endParaRPr lang="en-GB" sz="1200" dirty="0" smtClean="0"/>
          </a:p>
          <a:p>
            <a:r>
              <a:rPr lang="en-GB" sz="1200" dirty="0" smtClean="0"/>
              <a:t>Uses TANGO</a:t>
            </a:r>
            <a:endParaRPr lang="en-GB" sz="1200" dirty="0"/>
          </a:p>
        </p:txBody>
      </p:sp>
    </p:spTree>
    <p:extLst>
      <p:ext uri="{BB962C8B-B14F-4D97-AF65-F5344CB8AC3E}">
        <p14:creationId xmlns:p14="http://schemas.microsoft.com/office/powerpoint/2010/main" val="24413503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22</a:t>
            </a:fld>
            <a:endParaRPr lang="en">
              <a:solidFill>
                <a:srgbClr val="000000"/>
              </a:solidFill>
            </a:endParaRPr>
          </a:p>
        </p:txBody>
      </p:sp>
      <p:pic>
        <p:nvPicPr>
          <p:cNvPr id="3" name="Immagine 2" descr="PBS-ITM.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272" y="2216193"/>
            <a:ext cx="5824548" cy="3763364"/>
          </a:xfrm>
          <a:prstGeom prst="rect">
            <a:avLst/>
          </a:prstGeom>
        </p:spPr>
      </p:pic>
      <p:sp>
        <p:nvSpPr>
          <p:cNvPr id="4" name="Shape 92"/>
          <p:cNvSpPr txBox="1">
            <a:spLocks/>
          </p:cNvSpPr>
          <p:nvPr/>
        </p:nvSpPr>
        <p:spPr>
          <a:xfrm>
            <a:off x="301625" y="226769"/>
            <a:ext cx="8229600" cy="6351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it-IT" sz="2800" b="1" dirty="0" smtClean="0">
                <a:solidFill>
                  <a:schemeClr val="bg1"/>
                </a:solidFill>
                <a:ea typeface="Times New Roman"/>
              </a:rPr>
              <a:t>PBS</a:t>
            </a:r>
            <a:r>
              <a:rPr lang="it-IT" sz="2800" b="1" dirty="0">
                <a:solidFill>
                  <a:schemeClr val="bg1"/>
                </a:solidFill>
                <a:ea typeface="Times New Roman"/>
              </a:rPr>
              <a:t>: </a:t>
            </a:r>
            <a:r>
              <a:rPr lang="it-IT" sz="2800" b="1" dirty="0" smtClean="0">
                <a:solidFill>
                  <a:schemeClr val="bg1"/>
                </a:solidFill>
                <a:ea typeface="Times New Roman"/>
              </a:rPr>
              <a:t>ITM</a:t>
            </a:r>
            <a:endParaRPr lang="it-IT" sz="2800" b="1" dirty="0">
              <a:solidFill>
                <a:schemeClr val="bg1"/>
              </a:solidFill>
              <a:ea typeface="Times New Roman"/>
            </a:endParaRPr>
          </a:p>
        </p:txBody>
      </p:sp>
      <p:sp>
        <p:nvSpPr>
          <p:cNvPr id="5" name="Rettangolo 4"/>
          <p:cNvSpPr/>
          <p:nvPr/>
        </p:nvSpPr>
        <p:spPr>
          <a:xfrm>
            <a:off x="2360224" y="151965"/>
            <a:ext cx="4572000" cy="830997"/>
          </a:xfrm>
          <a:prstGeom prst="rect">
            <a:avLst/>
          </a:prstGeom>
        </p:spPr>
        <p:txBody>
          <a:bodyPr>
            <a:spAutoFit/>
          </a:bodyPr>
          <a:lstStyle/>
          <a:p>
            <a:pPr algn="ctr"/>
            <a:r>
              <a:rPr lang="en-GB" b="1" dirty="0">
                <a:solidFill>
                  <a:srgbClr val="FFFFFF"/>
                </a:solidFill>
              </a:rPr>
              <a:t>TM Monitor &amp; Control Interface Manager</a:t>
            </a:r>
            <a:r>
              <a:rPr lang="it-IT" dirty="0">
                <a:solidFill>
                  <a:srgbClr val="FFFFFF"/>
                </a:solidFill>
              </a:rPr>
              <a:t> </a:t>
            </a:r>
            <a:endParaRPr lang="en-GB" dirty="0">
              <a:solidFill>
                <a:srgbClr val="FFFFFF"/>
              </a:solidFill>
            </a:endParaRPr>
          </a:p>
        </p:txBody>
      </p:sp>
      <p:sp>
        <p:nvSpPr>
          <p:cNvPr id="6" name="Rettangolo 5"/>
          <p:cNvSpPr/>
          <p:nvPr/>
        </p:nvSpPr>
        <p:spPr>
          <a:xfrm>
            <a:off x="593793" y="1124620"/>
            <a:ext cx="7962998" cy="954107"/>
          </a:xfrm>
          <a:prstGeom prst="rect">
            <a:avLst/>
          </a:prstGeom>
        </p:spPr>
        <p:txBody>
          <a:bodyPr wrap="square">
            <a:spAutoFit/>
          </a:bodyPr>
          <a:lstStyle/>
          <a:p>
            <a:r>
              <a:rPr lang="en-GB" sz="1400" dirty="0" smtClean="0"/>
              <a:t>Implement </a:t>
            </a:r>
            <a:r>
              <a:rPr lang="en-GB" sz="1400" dirty="0"/>
              <a:t>external interface with TM.TELMGT according to the TM-</a:t>
            </a:r>
            <a:r>
              <a:rPr lang="en-GB" sz="1400" dirty="0" smtClean="0"/>
              <a:t>LMC ICD (</a:t>
            </a:r>
            <a:r>
              <a:rPr lang="en-GB" sz="1400" b="1" dirty="0" smtClean="0"/>
              <a:t>non well defined</a:t>
            </a:r>
            <a:r>
              <a:rPr lang="en-GB" sz="1400" dirty="0" smtClean="0"/>
              <a:t>).</a:t>
            </a:r>
            <a:endParaRPr lang="it-IT" sz="1400" dirty="0"/>
          </a:p>
          <a:p>
            <a:r>
              <a:rPr lang="en-GB" sz="1400" dirty="0"/>
              <a:t>It contains components handling and dispatching TM.TELMGT commands to internal LMC components, reporting </a:t>
            </a:r>
            <a:r>
              <a:rPr lang="en-GB" sz="1400" dirty="0" smtClean="0"/>
              <a:t>data, metadata, </a:t>
            </a:r>
            <a:r>
              <a:rPr lang="en-GB" sz="1400" dirty="0"/>
              <a:t>software and firmware versions </a:t>
            </a:r>
            <a:r>
              <a:rPr lang="en-GB" sz="1400" dirty="0" smtClean="0"/>
              <a:t>from </a:t>
            </a:r>
            <a:r>
              <a:rPr lang="en-GB" sz="1400" dirty="0"/>
              <a:t>LMC </a:t>
            </a:r>
            <a:r>
              <a:rPr lang="en-GB" sz="1400" dirty="0" smtClean="0"/>
              <a:t>components</a:t>
            </a:r>
            <a:r>
              <a:rPr lang="en-GB" sz="1400" dirty="0"/>
              <a:t> </a:t>
            </a:r>
            <a:r>
              <a:rPr lang="en-GB" sz="1400" dirty="0" smtClean="0"/>
              <a:t>to TM.TELMGT; services </a:t>
            </a:r>
            <a:r>
              <a:rPr lang="en-GB" sz="1400" dirty="0"/>
              <a:t>interfacing with Telescope </a:t>
            </a:r>
            <a:r>
              <a:rPr lang="en-GB" sz="1400" dirty="0" smtClean="0"/>
              <a:t>Model. </a:t>
            </a:r>
            <a:endParaRPr lang="en-GB" sz="1400" dirty="0"/>
          </a:p>
        </p:txBody>
      </p:sp>
      <p:sp>
        <p:nvSpPr>
          <p:cNvPr id="7" name="CasellaDiTesto 6"/>
          <p:cNvSpPr txBox="1"/>
          <p:nvPr/>
        </p:nvSpPr>
        <p:spPr>
          <a:xfrm>
            <a:off x="64324" y="3880109"/>
            <a:ext cx="1934348" cy="646331"/>
          </a:xfrm>
          <a:prstGeom prst="rect">
            <a:avLst/>
          </a:prstGeom>
          <a:noFill/>
        </p:spPr>
        <p:txBody>
          <a:bodyPr wrap="square" rtlCol="0">
            <a:spAutoFit/>
          </a:bodyPr>
          <a:lstStyle/>
          <a:p>
            <a:r>
              <a:rPr lang="en-GB" sz="1200" dirty="0" smtClean="0"/>
              <a:t>Manages commands from/to/ TM and sends to LMC components</a:t>
            </a:r>
            <a:endParaRPr lang="en-GB" sz="1200" dirty="0"/>
          </a:p>
        </p:txBody>
      </p:sp>
      <p:sp>
        <p:nvSpPr>
          <p:cNvPr id="8" name="CasellaDiTesto 7"/>
          <p:cNvSpPr txBox="1"/>
          <p:nvPr/>
        </p:nvSpPr>
        <p:spPr>
          <a:xfrm>
            <a:off x="530114" y="5333226"/>
            <a:ext cx="2749868" cy="461665"/>
          </a:xfrm>
          <a:prstGeom prst="rect">
            <a:avLst/>
          </a:prstGeom>
          <a:noFill/>
        </p:spPr>
        <p:txBody>
          <a:bodyPr wrap="square" rtlCol="0">
            <a:spAutoFit/>
          </a:bodyPr>
          <a:lstStyle/>
          <a:p>
            <a:r>
              <a:rPr lang="en-GB" sz="1200" dirty="0" smtClean="0"/>
              <a:t>Manages time scheduled commands (non implemented in Tango)</a:t>
            </a:r>
            <a:endParaRPr lang="en-GB" sz="1200" dirty="0"/>
          </a:p>
        </p:txBody>
      </p:sp>
      <p:cxnSp>
        <p:nvCxnSpPr>
          <p:cNvPr id="10" name="Connettore 1 9"/>
          <p:cNvCxnSpPr/>
          <p:nvPr/>
        </p:nvCxnSpPr>
        <p:spPr>
          <a:xfrm flipV="1">
            <a:off x="2300948" y="4667522"/>
            <a:ext cx="1278304" cy="66570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2" name="CasellaDiTesto 11"/>
          <p:cNvSpPr txBox="1"/>
          <p:nvPr/>
        </p:nvSpPr>
        <p:spPr>
          <a:xfrm>
            <a:off x="3831934" y="5973813"/>
            <a:ext cx="4510993" cy="276999"/>
          </a:xfrm>
          <a:prstGeom prst="rect">
            <a:avLst/>
          </a:prstGeom>
          <a:noFill/>
        </p:spPr>
        <p:txBody>
          <a:bodyPr wrap="square" rtlCol="0">
            <a:spAutoFit/>
          </a:bodyPr>
          <a:lstStyle/>
          <a:p>
            <a:r>
              <a:rPr lang="en-GB" sz="1200" dirty="0" smtClean="0"/>
              <a:t>Utilities as message parser and Self Description Data (SDD)</a:t>
            </a:r>
            <a:endParaRPr lang="en-GB" sz="1200" dirty="0"/>
          </a:p>
        </p:txBody>
      </p:sp>
    </p:spTree>
    <p:extLst>
      <p:ext uri="{BB962C8B-B14F-4D97-AF65-F5344CB8AC3E}">
        <p14:creationId xmlns:p14="http://schemas.microsoft.com/office/powerpoint/2010/main" val="25754215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23</a:t>
            </a:fld>
            <a:endParaRPr lang="en">
              <a:solidFill>
                <a:srgbClr val="000000"/>
              </a:solidFill>
            </a:endParaRPr>
          </a:p>
        </p:txBody>
      </p:sp>
      <p:pic>
        <p:nvPicPr>
          <p:cNvPr id="3" name="Immagine 2" descr="PBS-SMC.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521" y="2401780"/>
            <a:ext cx="7506270" cy="3287499"/>
          </a:xfrm>
          <a:prstGeom prst="rect">
            <a:avLst/>
          </a:prstGeom>
        </p:spPr>
      </p:pic>
      <p:sp>
        <p:nvSpPr>
          <p:cNvPr id="4" name="Shape 92"/>
          <p:cNvSpPr txBox="1">
            <a:spLocks/>
          </p:cNvSpPr>
          <p:nvPr/>
        </p:nvSpPr>
        <p:spPr>
          <a:xfrm>
            <a:off x="301625" y="226769"/>
            <a:ext cx="6098144" cy="6351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it-IT" sz="2800" b="1" dirty="0" smtClean="0">
                <a:solidFill>
                  <a:schemeClr val="bg1"/>
                </a:solidFill>
                <a:ea typeface="Times New Roman"/>
              </a:rPr>
              <a:t>PBS</a:t>
            </a:r>
            <a:r>
              <a:rPr lang="it-IT" sz="2800" b="1" dirty="0">
                <a:solidFill>
                  <a:schemeClr val="bg1"/>
                </a:solidFill>
                <a:ea typeface="Times New Roman"/>
              </a:rPr>
              <a:t>: </a:t>
            </a:r>
            <a:r>
              <a:rPr lang="it-IT" sz="2800" b="1" dirty="0" smtClean="0">
                <a:solidFill>
                  <a:schemeClr val="bg1"/>
                </a:solidFill>
                <a:ea typeface="Times New Roman"/>
              </a:rPr>
              <a:t>SMC</a:t>
            </a:r>
            <a:endParaRPr lang="it-IT" sz="2800" b="1" dirty="0">
              <a:solidFill>
                <a:schemeClr val="bg1"/>
              </a:solidFill>
              <a:ea typeface="Times New Roman"/>
            </a:endParaRPr>
          </a:p>
        </p:txBody>
      </p:sp>
      <p:sp>
        <p:nvSpPr>
          <p:cNvPr id="5" name="Rettangolo 4"/>
          <p:cNvSpPr/>
          <p:nvPr/>
        </p:nvSpPr>
        <p:spPr>
          <a:xfrm>
            <a:off x="2360224" y="151965"/>
            <a:ext cx="4328194" cy="830997"/>
          </a:xfrm>
          <a:prstGeom prst="rect">
            <a:avLst/>
          </a:prstGeom>
        </p:spPr>
        <p:txBody>
          <a:bodyPr wrap="square">
            <a:spAutoFit/>
          </a:bodyPr>
          <a:lstStyle/>
          <a:p>
            <a:pPr algn="ctr"/>
            <a:r>
              <a:rPr lang="en-GB" b="1" dirty="0" smtClean="0">
                <a:solidFill>
                  <a:srgbClr val="FFFFFF"/>
                </a:solidFill>
              </a:rPr>
              <a:t>LMC </a:t>
            </a:r>
          </a:p>
          <a:p>
            <a:pPr algn="ctr"/>
            <a:r>
              <a:rPr lang="en-GB" b="1" dirty="0" smtClean="0">
                <a:solidFill>
                  <a:srgbClr val="FFFFFF"/>
                </a:solidFill>
              </a:rPr>
              <a:t>Self </a:t>
            </a:r>
            <a:r>
              <a:rPr lang="en-GB" b="1" dirty="0">
                <a:solidFill>
                  <a:srgbClr val="FFFFFF"/>
                </a:solidFill>
              </a:rPr>
              <a:t>Monitor and </a:t>
            </a:r>
            <a:r>
              <a:rPr lang="en-GB" b="1" dirty="0" smtClean="0">
                <a:solidFill>
                  <a:srgbClr val="FFFFFF"/>
                </a:solidFill>
              </a:rPr>
              <a:t>Control</a:t>
            </a:r>
            <a:endParaRPr lang="en-GB" dirty="0">
              <a:solidFill>
                <a:srgbClr val="FFFFFF"/>
              </a:solidFill>
            </a:endParaRPr>
          </a:p>
        </p:txBody>
      </p:sp>
      <p:sp>
        <p:nvSpPr>
          <p:cNvPr id="6" name="Rettangolo 5"/>
          <p:cNvSpPr/>
          <p:nvPr/>
        </p:nvSpPr>
        <p:spPr>
          <a:xfrm>
            <a:off x="536063" y="1282573"/>
            <a:ext cx="7818275" cy="954107"/>
          </a:xfrm>
          <a:prstGeom prst="rect">
            <a:avLst/>
          </a:prstGeom>
        </p:spPr>
        <p:txBody>
          <a:bodyPr wrap="square">
            <a:spAutoFit/>
          </a:bodyPr>
          <a:lstStyle/>
          <a:p>
            <a:pPr marL="285750" lvl="0" indent="-285750">
              <a:buFont typeface="Arial"/>
              <a:buChar char="•"/>
            </a:pPr>
            <a:r>
              <a:rPr lang="en-GB" sz="1400" dirty="0" smtClean="0"/>
              <a:t>Monitor </a:t>
            </a:r>
            <a:r>
              <a:rPr lang="en-GB" sz="1400" dirty="0"/>
              <a:t>and control of the LMC hardware  (i.e. disk status, </a:t>
            </a:r>
            <a:r>
              <a:rPr lang="en-GB" sz="1400" dirty="0" smtClean="0"/>
              <a:t>CPU </a:t>
            </a:r>
            <a:r>
              <a:rPr lang="en-GB" sz="1400" dirty="0"/>
              <a:t>temperatures, ...) and OS system services (i.e. networking, DBs, daemons, ...), </a:t>
            </a:r>
            <a:r>
              <a:rPr lang="en-GB" sz="1400" dirty="0" smtClean="0"/>
              <a:t>start-up/</a:t>
            </a:r>
            <a:r>
              <a:rPr lang="en-GB" sz="1400" dirty="0"/>
              <a:t>shutdown of the </a:t>
            </a:r>
            <a:r>
              <a:rPr lang="en-GB" sz="1400" dirty="0" smtClean="0"/>
              <a:t>components</a:t>
            </a:r>
            <a:endParaRPr lang="it-IT" sz="1400" dirty="0"/>
          </a:p>
          <a:p>
            <a:pPr marL="285750" lvl="0" indent="-285750">
              <a:buFont typeface="Arial"/>
              <a:buChar char="•"/>
            </a:pPr>
            <a:r>
              <a:rPr lang="en-GB" sz="1400" dirty="0" smtClean="0"/>
              <a:t>Monitor </a:t>
            </a:r>
            <a:r>
              <a:rPr lang="en-GB" sz="1400" dirty="0"/>
              <a:t>and control of all LMC software components according to predefined hierarchy </a:t>
            </a:r>
            <a:r>
              <a:rPr lang="en-GB" sz="1400" dirty="0" smtClean="0"/>
              <a:t>levels</a:t>
            </a:r>
            <a:r>
              <a:rPr lang="it-IT" sz="1400" dirty="0"/>
              <a:t> </a:t>
            </a:r>
            <a:r>
              <a:rPr lang="en-GB" sz="1400" dirty="0" smtClean="0"/>
              <a:t>reporting </a:t>
            </a:r>
            <a:r>
              <a:rPr lang="en-GB" sz="1400" dirty="0"/>
              <a:t>monitoring information and faults to </a:t>
            </a:r>
            <a:r>
              <a:rPr lang="en-GB" sz="1400" dirty="0" smtClean="0"/>
              <a:t>Monitoring</a:t>
            </a:r>
            <a:endParaRPr lang="it-IT" sz="1400" dirty="0">
              <a:effectLst/>
            </a:endParaRPr>
          </a:p>
        </p:txBody>
      </p:sp>
    </p:spTree>
    <p:extLst>
      <p:ext uri="{BB962C8B-B14F-4D97-AF65-F5344CB8AC3E}">
        <p14:creationId xmlns:p14="http://schemas.microsoft.com/office/powerpoint/2010/main" val="3765578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24</a:t>
            </a:fld>
            <a:endParaRPr lang="en">
              <a:solidFill>
                <a:srgbClr val="000000"/>
              </a:solidFill>
            </a:endParaRPr>
          </a:p>
        </p:txBody>
      </p:sp>
      <p:pic>
        <p:nvPicPr>
          <p:cNvPr id="3" name="Immagine 2" descr="PBS-CF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996" y="2368512"/>
            <a:ext cx="3129969" cy="3184404"/>
          </a:xfrm>
          <a:prstGeom prst="rect">
            <a:avLst/>
          </a:prstGeom>
        </p:spPr>
      </p:pic>
      <p:sp>
        <p:nvSpPr>
          <p:cNvPr id="5" name="Shape 92"/>
          <p:cNvSpPr txBox="1">
            <a:spLocks/>
          </p:cNvSpPr>
          <p:nvPr/>
        </p:nvSpPr>
        <p:spPr>
          <a:xfrm>
            <a:off x="301625" y="226769"/>
            <a:ext cx="6098144" cy="6351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it-IT" sz="2800" b="1" dirty="0" smtClean="0">
                <a:solidFill>
                  <a:schemeClr val="bg1"/>
                </a:solidFill>
                <a:ea typeface="Times New Roman"/>
              </a:rPr>
              <a:t>PBS</a:t>
            </a:r>
            <a:r>
              <a:rPr lang="it-IT" sz="2800" b="1" dirty="0">
                <a:solidFill>
                  <a:schemeClr val="bg1"/>
                </a:solidFill>
                <a:ea typeface="Times New Roman"/>
              </a:rPr>
              <a:t>: </a:t>
            </a:r>
            <a:r>
              <a:rPr lang="it-IT" sz="2800" b="1" dirty="0" smtClean="0">
                <a:solidFill>
                  <a:schemeClr val="bg1"/>
                </a:solidFill>
                <a:ea typeface="Times New Roman"/>
              </a:rPr>
              <a:t>CFG</a:t>
            </a:r>
            <a:endParaRPr lang="it-IT" sz="2800" b="1" dirty="0">
              <a:solidFill>
                <a:schemeClr val="bg1"/>
              </a:solidFill>
              <a:ea typeface="Times New Roman"/>
            </a:endParaRPr>
          </a:p>
        </p:txBody>
      </p:sp>
      <p:sp>
        <p:nvSpPr>
          <p:cNvPr id="6" name="Rettangolo 5"/>
          <p:cNvSpPr/>
          <p:nvPr/>
        </p:nvSpPr>
        <p:spPr>
          <a:xfrm>
            <a:off x="2360224" y="151965"/>
            <a:ext cx="4328194" cy="830997"/>
          </a:xfrm>
          <a:prstGeom prst="rect">
            <a:avLst/>
          </a:prstGeom>
        </p:spPr>
        <p:txBody>
          <a:bodyPr wrap="square">
            <a:spAutoFit/>
          </a:bodyPr>
          <a:lstStyle/>
          <a:p>
            <a:pPr algn="ctr"/>
            <a:r>
              <a:rPr lang="en-GB" b="1" dirty="0" smtClean="0">
                <a:solidFill>
                  <a:srgbClr val="FFFFFF"/>
                </a:solidFill>
              </a:rPr>
              <a:t>Configuration </a:t>
            </a:r>
          </a:p>
          <a:p>
            <a:pPr algn="ctr"/>
            <a:r>
              <a:rPr lang="en-GB" b="1" dirty="0" smtClean="0">
                <a:solidFill>
                  <a:srgbClr val="FFFFFF"/>
                </a:solidFill>
              </a:rPr>
              <a:t>Manager</a:t>
            </a:r>
            <a:endParaRPr lang="en-GB" dirty="0">
              <a:solidFill>
                <a:srgbClr val="FFFFFF"/>
              </a:solidFill>
            </a:endParaRPr>
          </a:p>
        </p:txBody>
      </p:sp>
      <p:sp>
        <p:nvSpPr>
          <p:cNvPr id="7" name="Rettangolo 6"/>
          <p:cNvSpPr/>
          <p:nvPr/>
        </p:nvSpPr>
        <p:spPr>
          <a:xfrm>
            <a:off x="776775" y="1414405"/>
            <a:ext cx="4649833" cy="523220"/>
          </a:xfrm>
          <a:prstGeom prst="rect">
            <a:avLst/>
          </a:prstGeom>
        </p:spPr>
        <p:txBody>
          <a:bodyPr wrap="square">
            <a:spAutoFit/>
          </a:bodyPr>
          <a:lstStyle/>
          <a:p>
            <a:r>
              <a:rPr lang="en-GB" sz="1400" dirty="0"/>
              <a:t>R</a:t>
            </a:r>
            <a:r>
              <a:rPr lang="en-GB" sz="1400" dirty="0" smtClean="0"/>
              <a:t>esponsible </a:t>
            </a:r>
            <a:r>
              <a:rPr lang="en-GB" sz="1400" dirty="0"/>
              <a:t>to </a:t>
            </a:r>
            <a:r>
              <a:rPr lang="en-GB" sz="1400" dirty="0" smtClean="0"/>
              <a:t>set monitoring </a:t>
            </a:r>
            <a:r>
              <a:rPr lang="en-GB" sz="1400" dirty="0"/>
              <a:t>information reporting (level, drill-down...) </a:t>
            </a:r>
            <a:r>
              <a:rPr lang="en-GB" sz="1400" dirty="0" smtClean="0"/>
              <a:t>requested by TM</a:t>
            </a:r>
            <a:endParaRPr lang="it-IT" sz="1400" dirty="0"/>
          </a:p>
        </p:txBody>
      </p:sp>
    </p:spTree>
    <p:extLst>
      <p:ext uri="{BB962C8B-B14F-4D97-AF65-F5344CB8AC3E}">
        <p14:creationId xmlns:p14="http://schemas.microsoft.com/office/powerpoint/2010/main" val="26061043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25</a:t>
            </a:fld>
            <a:endParaRPr lang="en">
              <a:solidFill>
                <a:srgbClr val="000000"/>
              </a:solidFill>
            </a:endParaRPr>
          </a:p>
        </p:txBody>
      </p:sp>
      <p:pic>
        <p:nvPicPr>
          <p:cNvPr id="3" name="Immagine 2" descr="PBS-MO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631" y="3152515"/>
            <a:ext cx="4595162" cy="2570474"/>
          </a:xfrm>
          <a:prstGeom prst="rect">
            <a:avLst/>
          </a:prstGeom>
        </p:spPr>
      </p:pic>
      <p:sp>
        <p:nvSpPr>
          <p:cNvPr id="4" name="Shape 92"/>
          <p:cNvSpPr txBox="1">
            <a:spLocks/>
          </p:cNvSpPr>
          <p:nvPr/>
        </p:nvSpPr>
        <p:spPr>
          <a:xfrm>
            <a:off x="301625" y="226769"/>
            <a:ext cx="6098144" cy="6351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it-IT" sz="2800" b="1" dirty="0" smtClean="0">
                <a:solidFill>
                  <a:schemeClr val="bg1"/>
                </a:solidFill>
                <a:ea typeface="Times New Roman"/>
              </a:rPr>
              <a:t>PBS</a:t>
            </a:r>
            <a:r>
              <a:rPr lang="it-IT" sz="2800" b="1" dirty="0">
                <a:solidFill>
                  <a:schemeClr val="bg1"/>
                </a:solidFill>
                <a:ea typeface="Times New Roman"/>
              </a:rPr>
              <a:t>: </a:t>
            </a:r>
            <a:r>
              <a:rPr lang="it-IT" sz="2800" b="1" dirty="0" smtClean="0">
                <a:solidFill>
                  <a:schemeClr val="bg1"/>
                </a:solidFill>
                <a:ea typeface="Times New Roman"/>
              </a:rPr>
              <a:t>MON</a:t>
            </a:r>
            <a:endParaRPr lang="it-IT" sz="2800" b="1" dirty="0">
              <a:solidFill>
                <a:schemeClr val="bg1"/>
              </a:solidFill>
              <a:ea typeface="Times New Roman"/>
            </a:endParaRPr>
          </a:p>
        </p:txBody>
      </p:sp>
      <p:sp>
        <p:nvSpPr>
          <p:cNvPr id="5" name="Rettangolo 4"/>
          <p:cNvSpPr/>
          <p:nvPr/>
        </p:nvSpPr>
        <p:spPr>
          <a:xfrm>
            <a:off x="2360224" y="151965"/>
            <a:ext cx="4328194" cy="830997"/>
          </a:xfrm>
          <a:prstGeom prst="rect">
            <a:avLst/>
          </a:prstGeom>
        </p:spPr>
        <p:txBody>
          <a:bodyPr wrap="square">
            <a:spAutoFit/>
          </a:bodyPr>
          <a:lstStyle/>
          <a:p>
            <a:pPr algn="ctr"/>
            <a:r>
              <a:rPr lang="en-GB" b="1" dirty="0" smtClean="0">
                <a:solidFill>
                  <a:srgbClr val="FFFFFF"/>
                </a:solidFill>
              </a:rPr>
              <a:t>Monitoring </a:t>
            </a:r>
          </a:p>
          <a:p>
            <a:pPr algn="ctr"/>
            <a:r>
              <a:rPr lang="en-GB" b="1" dirty="0" smtClean="0">
                <a:solidFill>
                  <a:srgbClr val="FFFFFF"/>
                </a:solidFill>
              </a:rPr>
              <a:t>Manager</a:t>
            </a:r>
            <a:endParaRPr lang="en-GB" dirty="0">
              <a:solidFill>
                <a:srgbClr val="FFFFFF"/>
              </a:solidFill>
            </a:endParaRPr>
          </a:p>
        </p:txBody>
      </p:sp>
      <p:sp>
        <p:nvSpPr>
          <p:cNvPr id="6" name="Rettangolo 5"/>
          <p:cNvSpPr/>
          <p:nvPr/>
        </p:nvSpPr>
        <p:spPr>
          <a:xfrm>
            <a:off x="1278305" y="1540277"/>
            <a:ext cx="6206781" cy="1169551"/>
          </a:xfrm>
          <a:prstGeom prst="rect">
            <a:avLst/>
          </a:prstGeom>
        </p:spPr>
        <p:txBody>
          <a:bodyPr wrap="square">
            <a:spAutoFit/>
          </a:bodyPr>
          <a:lstStyle/>
          <a:p>
            <a:pPr lvl="0"/>
            <a:r>
              <a:rPr lang="en-GB" sz="1400" dirty="0"/>
              <a:t>C</a:t>
            </a:r>
            <a:r>
              <a:rPr lang="en-GB" sz="1400" dirty="0" smtClean="0"/>
              <a:t>ollecting </a:t>
            </a:r>
            <a:r>
              <a:rPr lang="en-GB" sz="1400" dirty="0"/>
              <a:t>and aggregating monitoring data </a:t>
            </a:r>
            <a:r>
              <a:rPr lang="en-GB" sz="1400" dirty="0" smtClean="0"/>
              <a:t>(</a:t>
            </a:r>
            <a:r>
              <a:rPr lang="en-GB" sz="1400" dirty="0"/>
              <a:t>including self-monitoring data), capabilities </a:t>
            </a:r>
            <a:r>
              <a:rPr lang="en-GB" sz="1400" dirty="0" smtClean="0"/>
              <a:t>from </a:t>
            </a:r>
            <a:r>
              <a:rPr lang="en-GB" sz="1400" dirty="0"/>
              <a:t>dish sub-elements to be reported to TM.TELMGT</a:t>
            </a:r>
            <a:endParaRPr lang="it-IT" sz="1400" dirty="0"/>
          </a:p>
          <a:p>
            <a:pPr lvl="0"/>
            <a:r>
              <a:rPr lang="en-GB" sz="1400" dirty="0"/>
              <a:t>processing alarms, logs and events detected in sub-elements and LMC (filtering according to the </a:t>
            </a:r>
            <a:r>
              <a:rPr lang="en-GB" sz="1400" dirty="0" smtClean="0"/>
              <a:t>Log </a:t>
            </a:r>
            <a:r>
              <a:rPr lang="en-GB" sz="1400" dirty="0"/>
              <a:t>Level in CFG, corrective actions, ...) before sending them to </a:t>
            </a:r>
            <a:r>
              <a:rPr lang="en-GB" sz="1400" dirty="0" smtClean="0"/>
              <a:t>TM.TELMGT.</a:t>
            </a:r>
            <a:endParaRPr lang="it-IT" sz="1400" dirty="0">
              <a:effectLst/>
            </a:endParaRPr>
          </a:p>
        </p:txBody>
      </p:sp>
    </p:spTree>
    <p:extLst>
      <p:ext uri="{BB962C8B-B14F-4D97-AF65-F5344CB8AC3E}">
        <p14:creationId xmlns:p14="http://schemas.microsoft.com/office/powerpoint/2010/main" val="269349543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26</a:t>
            </a:fld>
            <a:endParaRPr lang="en">
              <a:solidFill>
                <a:srgbClr val="000000"/>
              </a:solidFill>
            </a:endParaRPr>
          </a:p>
        </p:txBody>
      </p:sp>
      <p:pic>
        <p:nvPicPr>
          <p:cNvPr id="3" name="Immagine 2" descr="PBS-CA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329" y="2279196"/>
            <a:ext cx="7012296" cy="3308804"/>
          </a:xfrm>
          <a:prstGeom prst="rect">
            <a:avLst/>
          </a:prstGeom>
        </p:spPr>
      </p:pic>
      <p:sp>
        <p:nvSpPr>
          <p:cNvPr id="4" name="Shape 92"/>
          <p:cNvSpPr txBox="1">
            <a:spLocks/>
          </p:cNvSpPr>
          <p:nvPr/>
        </p:nvSpPr>
        <p:spPr>
          <a:xfrm>
            <a:off x="301625" y="226769"/>
            <a:ext cx="6098144" cy="6351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it-IT" sz="2800" b="1" dirty="0" smtClean="0">
                <a:solidFill>
                  <a:schemeClr val="bg1"/>
                </a:solidFill>
                <a:ea typeface="Times New Roman"/>
              </a:rPr>
              <a:t>PBS</a:t>
            </a:r>
            <a:r>
              <a:rPr lang="it-IT" sz="2800" b="1" dirty="0">
                <a:solidFill>
                  <a:schemeClr val="bg1"/>
                </a:solidFill>
                <a:ea typeface="Times New Roman"/>
              </a:rPr>
              <a:t>: </a:t>
            </a:r>
            <a:r>
              <a:rPr lang="it-IT" sz="2800" b="1" dirty="0" smtClean="0">
                <a:solidFill>
                  <a:schemeClr val="bg1"/>
                </a:solidFill>
                <a:ea typeface="Times New Roman"/>
              </a:rPr>
              <a:t>CAP</a:t>
            </a:r>
            <a:endParaRPr lang="it-IT" sz="2800" b="1" dirty="0">
              <a:solidFill>
                <a:schemeClr val="bg1"/>
              </a:solidFill>
              <a:ea typeface="Times New Roman"/>
            </a:endParaRPr>
          </a:p>
        </p:txBody>
      </p:sp>
      <p:sp>
        <p:nvSpPr>
          <p:cNvPr id="5" name="Rettangolo 4"/>
          <p:cNvSpPr/>
          <p:nvPr/>
        </p:nvSpPr>
        <p:spPr>
          <a:xfrm>
            <a:off x="2360224" y="151965"/>
            <a:ext cx="4328194" cy="830997"/>
          </a:xfrm>
          <a:prstGeom prst="rect">
            <a:avLst/>
          </a:prstGeom>
        </p:spPr>
        <p:txBody>
          <a:bodyPr wrap="square">
            <a:spAutoFit/>
          </a:bodyPr>
          <a:lstStyle/>
          <a:p>
            <a:pPr algn="ctr"/>
            <a:r>
              <a:rPr lang="en-GB" b="1" dirty="0" err="1" smtClean="0">
                <a:solidFill>
                  <a:srgbClr val="FFFFFF"/>
                </a:solidFill>
              </a:rPr>
              <a:t>Capabilty</a:t>
            </a:r>
            <a:r>
              <a:rPr lang="en-GB" b="1" dirty="0" smtClean="0">
                <a:solidFill>
                  <a:srgbClr val="FFFFFF"/>
                </a:solidFill>
              </a:rPr>
              <a:t> </a:t>
            </a:r>
          </a:p>
          <a:p>
            <a:pPr algn="ctr"/>
            <a:r>
              <a:rPr lang="en-GB" b="1" dirty="0" smtClean="0">
                <a:solidFill>
                  <a:srgbClr val="FFFFFF"/>
                </a:solidFill>
              </a:rPr>
              <a:t>Manager</a:t>
            </a:r>
            <a:endParaRPr lang="en-GB" dirty="0">
              <a:solidFill>
                <a:srgbClr val="FFFFFF"/>
              </a:solidFill>
            </a:endParaRPr>
          </a:p>
        </p:txBody>
      </p:sp>
      <p:sp>
        <p:nvSpPr>
          <p:cNvPr id="6" name="Rettangolo 5"/>
          <p:cNvSpPr/>
          <p:nvPr/>
        </p:nvSpPr>
        <p:spPr>
          <a:xfrm>
            <a:off x="992404" y="1325089"/>
            <a:ext cx="6492682" cy="954107"/>
          </a:xfrm>
          <a:prstGeom prst="rect">
            <a:avLst/>
          </a:prstGeom>
        </p:spPr>
        <p:txBody>
          <a:bodyPr wrap="square">
            <a:spAutoFit/>
          </a:bodyPr>
          <a:lstStyle/>
          <a:p>
            <a:r>
              <a:rPr lang="en-GB" sz="1400" dirty="0" smtClean="0"/>
              <a:t>To identify </a:t>
            </a:r>
            <a:r>
              <a:rPr lang="en-GB" sz="1400" dirty="0"/>
              <a:t>capabilities and availability of </a:t>
            </a:r>
            <a:r>
              <a:rPr lang="en-GB" sz="1400" dirty="0" smtClean="0"/>
              <a:t>capabilities, to detect </a:t>
            </a:r>
            <a:r>
              <a:rPr lang="en-GB" sz="1400" dirty="0"/>
              <a:t>missing components in dish sub-elements, </a:t>
            </a:r>
            <a:r>
              <a:rPr lang="en-GB" sz="1400" dirty="0" smtClean="0"/>
              <a:t>to perform </a:t>
            </a:r>
            <a:r>
              <a:rPr lang="en-GB" sz="1400" dirty="0"/>
              <a:t>mapping of sub-element operating states and modes </a:t>
            </a:r>
            <a:r>
              <a:rPr lang="en-GB" sz="1400" dirty="0" smtClean="0"/>
              <a:t>from internal (to DSH) to </a:t>
            </a:r>
            <a:r>
              <a:rPr lang="en-GB" sz="1400" dirty="0"/>
              <a:t>external state </a:t>
            </a:r>
            <a:r>
              <a:rPr lang="en-GB" sz="1400" dirty="0" smtClean="0"/>
              <a:t>model (SCM), to derive </a:t>
            </a:r>
            <a:r>
              <a:rPr lang="en-GB" sz="1400" dirty="0"/>
              <a:t>global states from sub-system states, configure the capabilities.</a:t>
            </a:r>
            <a:endParaRPr lang="it-IT" sz="1400" dirty="0"/>
          </a:p>
        </p:txBody>
      </p:sp>
      <p:sp>
        <p:nvSpPr>
          <p:cNvPr id="7" name="Rettangolo 6"/>
          <p:cNvSpPr/>
          <p:nvPr/>
        </p:nvSpPr>
        <p:spPr>
          <a:xfrm>
            <a:off x="342928" y="5588000"/>
            <a:ext cx="4572000" cy="954107"/>
          </a:xfrm>
          <a:prstGeom prst="rect">
            <a:avLst/>
          </a:prstGeom>
        </p:spPr>
        <p:txBody>
          <a:bodyPr>
            <a:spAutoFit/>
          </a:bodyPr>
          <a:lstStyle/>
          <a:p>
            <a:r>
              <a:rPr lang="en-GB" sz="1400" dirty="0" smtClean="0"/>
              <a:t>SKA </a:t>
            </a:r>
            <a:r>
              <a:rPr lang="en-GB" sz="1400" dirty="0"/>
              <a:t>Control Model (SCM</a:t>
            </a:r>
            <a:r>
              <a:rPr lang="en-GB" sz="1400" dirty="0" smtClean="0"/>
              <a:t>):</a:t>
            </a:r>
            <a:endParaRPr lang="it-IT" sz="1400" dirty="0"/>
          </a:p>
          <a:p>
            <a:pPr marL="285750" indent="-285750">
              <a:buFontTx/>
              <a:buChar char="-"/>
            </a:pPr>
            <a:r>
              <a:rPr lang="en-GB" sz="1400" dirty="0" smtClean="0"/>
              <a:t>SCM </a:t>
            </a:r>
            <a:r>
              <a:rPr lang="en-GB" sz="1400" dirty="0"/>
              <a:t>Mapper (external S&amp;M notation</a:t>
            </a:r>
            <a:r>
              <a:rPr lang="en-GB" sz="1400" dirty="0" smtClean="0"/>
              <a:t>)</a:t>
            </a:r>
            <a:endParaRPr lang="it-IT" sz="1400" dirty="0"/>
          </a:p>
          <a:p>
            <a:pPr marL="285750" indent="-285750">
              <a:buFontTx/>
              <a:buChar char="-"/>
            </a:pPr>
            <a:r>
              <a:rPr lang="en-GB" sz="1400" dirty="0" smtClean="0"/>
              <a:t>DSH </a:t>
            </a:r>
            <a:r>
              <a:rPr lang="en-GB" sz="1400" dirty="0"/>
              <a:t>S&amp;M Mapper (internal S&amp;M notation) </a:t>
            </a:r>
            <a:endParaRPr lang="it-IT" sz="1400" dirty="0"/>
          </a:p>
          <a:p>
            <a:pPr marL="285750" indent="-285750">
              <a:buFontTx/>
              <a:buChar char="-"/>
            </a:pPr>
            <a:r>
              <a:rPr lang="en-GB" sz="1400" dirty="0" smtClean="0"/>
              <a:t>Sub</a:t>
            </a:r>
            <a:r>
              <a:rPr lang="en-GB" sz="1400" dirty="0"/>
              <a:t>-elements S&amp;M Mapper (internal notation</a:t>
            </a:r>
            <a:r>
              <a:rPr lang="en-GB" sz="1400" dirty="0" smtClean="0"/>
              <a:t>)</a:t>
            </a:r>
            <a:endParaRPr lang="it-IT" sz="1400" dirty="0"/>
          </a:p>
        </p:txBody>
      </p:sp>
      <p:sp>
        <p:nvSpPr>
          <p:cNvPr id="8" name="Rettangolo 7"/>
          <p:cNvSpPr/>
          <p:nvPr/>
        </p:nvSpPr>
        <p:spPr>
          <a:xfrm>
            <a:off x="5302399" y="5461710"/>
            <a:ext cx="2182687" cy="738664"/>
          </a:xfrm>
          <a:prstGeom prst="rect">
            <a:avLst/>
          </a:prstGeom>
        </p:spPr>
        <p:txBody>
          <a:bodyPr wrap="square">
            <a:spAutoFit/>
          </a:bodyPr>
          <a:lstStyle/>
          <a:p>
            <a:r>
              <a:rPr lang="en-GB" sz="1400" dirty="0" smtClean="0"/>
              <a:t>Capability Manager</a:t>
            </a:r>
            <a:r>
              <a:rPr lang="en-GB" sz="1400" dirty="0"/>
              <a:t>:</a:t>
            </a:r>
            <a:endParaRPr lang="it-IT" sz="1400" dirty="0"/>
          </a:p>
          <a:p>
            <a:pPr marL="285750" indent="-285750">
              <a:buFontTx/>
              <a:buChar char="-"/>
            </a:pPr>
            <a:r>
              <a:rPr lang="en-GB" sz="1400" dirty="0" smtClean="0"/>
              <a:t>Configurator</a:t>
            </a:r>
            <a:endParaRPr lang="it-IT" sz="1400" dirty="0"/>
          </a:p>
          <a:p>
            <a:pPr marL="285750" indent="-285750">
              <a:buFontTx/>
              <a:buChar char="-"/>
            </a:pPr>
            <a:r>
              <a:rPr lang="en-GB" sz="1400" dirty="0" smtClean="0"/>
              <a:t>Health manager</a:t>
            </a:r>
            <a:endParaRPr lang="it-IT" sz="1400" dirty="0"/>
          </a:p>
        </p:txBody>
      </p:sp>
    </p:spTree>
    <p:extLst>
      <p:ext uri="{BB962C8B-B14F-4D97-AF65-F5344CB8AC3E}">
        <p14:creationId xmlns:p14="http://schemas.microsoft.com/office/powerpoint/2010/main" val="256206020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27</a:t>
            </a:fld>
            <a:endParaRPr lang="en">
              <a:solidFill>
                <a:srgbClr val="000000"/>
              </a:solidFill>
            </a:endParaRPr>
          </a:p>
        </p:txBody>
      </p:sp>
      <p:pic>
        <p:nvPicPr>
          <p:cNvPr id="3" name="Immagine 2" descr="PBS-PN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046" y="2392723"/>
            <a:ext cx="6559963" cy="2734363"/>
          </a:xfrm>
          <a:prstGeom prst="rect">
            <a:avLst/>
          </a:prstGeom>
        </p:spPr>
      </p:pic>
      <p:sp>
        <p:nvSpPr>
          <p:cNvPr id="4" name="Shape 92"/>
          <p:cNvSpPr txBox="1">
            <a:spLocks/>
          </p:cNvSpPr>
          <p:nvPr/>
        </p:nvSpPr>
        <p:spPr>
          <a:xfrm>
            <a:off x="301625" y="226769"/>
            <a:ext cx="6098144" cy="6351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it-IT" sz="2800" b="1" dirty="0" smtClean="0">
                <a:solidFill>
                  <a:schemeClr val="bg1"/>
                </a:solidFill>
                <a:ea typeface="Times New Roman"/>
              </a:rPr>
              <a:t>PBS</a:t>
            </a:r>
            <a:r>
              <a:rPr lang="it-IT" sz="2800" b="1" dirty="0">
                <a:solidFill>
                  <a:schemeClr val="bg1"/>
                </a:solidFill>
                <a:ea typeface="Times New Roman"/>
              </a:rPr>
              <a:t>: </a:t>
            </a:r>
            <a:r>
              <a:rPr lang="it-IT" sz="2800" b="1" dirty="0" smtClean="0">
                <a:solidFill>
                  <a:schemeClr val="bg1"/>
                </a:solidFill>
                <a:ea typeface="Times New Roman"/>
              </a:rPr>
              <a:t>PNT</a:t>
            </a:r>
            <a:endParaRPr lang="it-IT" sz="2800" b="1" dirty="0">
              <a:solidFill>
                <a:schemeClr val="bg1"/>
              </a:solidFill>
              <a:ea typeface="Times New Roman"/>
            </a:endParaRPr>
          </a:p>
        </p:txBody>
      </p:sp>
      <p:sp>
        <p:nvSpPr>
          <p:cNvPr id="5" name="Rettangolo 4"/>
          <p:cNvSpPr/>
          <p:nvPr/>
        </p:nvSpPr>
        <p:spPr>
          <a:xfrm>
            <a:off x="2360224" y="151965"/>
            <a:ext cx="4328194" cy="830997"/>
          </a:xfrm>
          <a:prstGeom prst="rect">
            <a:avLst/>
          </a:prstGeom>
        </p:spPr>
        <p:txBody>
          <a:bodyPr wrap="square">
            <a:spAutoFit/>
          </a:bodyPr>
          <a:lstStyle/>
          <a:p>
            <a:pPr algn="ctr"/>
            <a:r>
              <a:rPr lang="en-GB" b="1" dirty="0" smtClean="0">
                <a:solidFill>
                  <a:srgbClr val="FFFFFF"/>
                </a:solidFill>
              </a:rPr>
              <a:t>Pointing </a:t>
            </a:r>
          </a:p>
          <a:p>
            <a:pPr algn="ctr"/>
            <a:r>
              <a:rPr lang="en-GB" b="1" dirty="0" smtClean="0">
                <a:solidFill>
                  <a:srgbClr val="FFFFFF"/>
                </a:solidFill>
              </a:rPr>
              <a:t>Manager</a:t>
            </a:r>
            <a:endParaRPr lang="en-GB" dirty="0">
              <a:solidFill>
                <a:srgbClr val="FFFFFF"/>
              </a:solidFill>
            </a:endParaRPr>
          </a:p>
        </p:txBody>
      </p:sp>
      <p:sp>
        <p:nvSpPr>
          <p:cNvPr id="8" name="Rettangolo 7"/>
          <p:cNvSpPr/>
          <p:nvPr/>
        </p:nvSpPr>
        <p:spPr>
          <a:xfrm>
            <a:off x="807381" y="1377487"/>
            <a:ext cx="7501905" cy="954107"/>
          </a:xfrm>
          <a:prstGeom prst="rect">
            <a:avLst/>
          </a:prstGeom>
        </p:spPr>
        <p:txBody>
          <a:bodyPr wrap="square">
            <a:spAutoFit/>
          </a:bodyPr>
          <a:lstStyle/>
          <a:p>
            <a:r>
              <a:rPr lang="en-GB" sz="1400" dirty="0"/>
              <a:t>R</a:t>
            </a:r>
            <a:r>
              <a:rPr lang="en-GB" sz="1400" dirty="0" smtClean="0"/>
              <a:t>esponsible </a:t>
            </a:r>
            <a:r>
              <a:rPr lang="en-GB" sz="1400" dirty="0"/>
              <a:t>for executing pointing of the dish. This includes the acquisition of the telescope model and parameters for static and dynamic pointing corrections, acquisition of the sensor values for dynamical pointing corrections, time stamp </a:t>
            </a:r>
            <a:r>
              <a:rPr lang="en-GB" sz="1400" dirty="0" err="1"/>
              <a:t>Az</a:t>
            </a:r>
            <a:r>
              <a:rPr lang="en-GB" sz="1400" dirty="0"/>
              <a:t>/El interpolation, computation of static and dynamic corrections, sending pointing coordinates to DS, TM and archive.</a:t>
            </a:r>
            <a:r>
              <a:rPr lang="it-IT" sz="1400" dirty="0"/>
              <a:t> </a:t>
            </a:r>
            <a:endParaRPr lang="en-GB" sz="1400" dirty="0"/>
          </a:p>
        </p:txBody>
      </p:sp>
    </p:spTree>
    <p:extLst>
      <p:ext uri="{BB962C8B-B14F-4D97-AF65-F5344CB8AC3E}">
        <p14:creationId xmlns:p14="http://schemas.microsoft.com/office/powerpoint/2010/main" val="9586439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28</a:t>
            </a:fld>
            <a:endParaRPr lang="en">
              <a:solidFill>
                <a:srgbClr val="000000"/>
              </a:solidFill>
            </a:endParaRPr>
          </a:p>
        </p:txBody>
      </p:sp>
      <p:pic>
        <p:nvPicPr>
          <p:cNvPr id="3" name="Immagine 2" descr="PBS-SAF.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96" y="3907357"/>
            <a:ext cx="2552700" cy="2095500"/>
          </a:xfrm>
          <a:prstGeom prst="rect">
            <a:avLst/>
          </a:prstGeom>
        </p:spPr>
      </p:pic>
      <p:pic>
        <p:nvPicPr>
          <p:cNvPr id="4" name="Immagine 3" descr="PBS-ARC.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736" y="1808331"/>
            <a:ext cx="2517498" cy="2817638"/>
          </a:xfrm>
          <a:prstGeom prst="rect">
            <a:avLst/>
          </a:prstGeom>
        </p:spPr>
      </p:pic>
      <p:pic>
        <p:nvPicPr>
          <p:cNvPr id="5" name="Immagine 4" descr="PBS-POW.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235" y="3271582"/>
            <a:ext cx="3498916" cy="3061552"/>
          </a:xfrm>
          <a:prstGeom prst="rect">
            <a:avLst/>
          </a:prstGeom>
        </p:spPr>
      </p:pic>
      <p:sp>
        <p:nvSpPr>
          <p:cNvPr id="6" name="Shape 92"/>
          <p:cNvSpPr txBox="1">
            <a:spLocks/>
          </p:cNvSpPr>
          <p:nvPr/>
        </p:nvSpPr>
        <p:spPr>
          <a:xfrm>
            <a:off x="301625" y="226769"/>
            <a:ext cx="6098144" cy="6351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it-IT" sz="2800" b="1" dirty="0" smtClean="0">
                <a:solidFill>
                  <a:schemeClr val="bg1"/>
                </a:solidFill>
                <a:ea typeface="Times New Roman"/>
              </a:rPr>
              <a:t>PBS:</a:t>
            </a:r>
            <a:endParaRPr lang="it-IT" sz="2800" b="1" dirty="0">
              <a:solidFill>
                <a:schemeClr val="bg1"/>
              </a:solidFill>
              <a:ea typeface="Times New Roman"/>
            </a:endParaRPr>
          </a:p>
        </p:txBody>
      </p:sp>
      <p:sp>
        <p:nvSpPr>
          <p:cNvPr id="7" name="Rettangolo 6"/>
          <p:cNvSpPr/>
          <p:nvPr/>
        </p:nvSpPr>
        <p:spPr>
          <a:xfrm>
            <a:off x="2360224" y="151965"/>
            <a:ext cx="4328194" cy="830997"/>
          </a:xfrm>
          <a:prstGeom prst="rect">
            <a:avLst/>
          </a:prstGeom>
        </p:spPr>
        <p:txBody>
          <a:bodyPr wrap="square">
            <a:spAutoFit/>
          </a:bodyPr>
          <a:lstStyle/>
          <a:p>
            <a:pPr algn="ctr"/>
            <a:r>
              <a:rPr lang="en-GB" b="1" dirty="0" smtClean="0">
                <a:solidFill>
                  <a:srgbClr val="FFFFFF"/>
                </a:solidFill>
              </a:rPr>
              <a:t>Safety, Archive, Power </a:t>
            </a:r>
          </a:p>
          <a:p>
            <a:pPr algn="ctr"/>
            <a:r>
              <a:rPr lang="en-GB" b="1" dirty="0" smtClean="0">
                <a:solidFill>
                  <a:srgbClr val="FFFFFF"/>
                </a:solidFill>
              </a:rPr>
              <a:t>Managers</a:t>
            </a:r>
            <a:endParaRPr lang="en-GB" dirty="0">
              <a:solidFill>
                <a:srgbClr val="FFFFFF"/>
              </a:solidFill>
            </a:endParaRPr>
          </a:p>
        </p:txBody>
      </p:sp>
      <p:sp>
        <p:nvSpPr>
          <p:cNvPr id="8" name="Rettangolo 7"/>
          <p:cNvSpPr/>
          <p:nvPr/>
        </p:nvSpPr>
        <p:spPr>
          <a:xfrm>
            <a:off x="1265755" y="-22620"/>
            <a:ext cx="926266" cy="1200328"/>
          </a:xfrm>
          <a:prstGeom prst="rect">
            <a:avLst/>
          </a:prstGeom>
        </p:spPr>
        <p:txBody>
          <a:bodyPr wrap="square">
            <a:spAutoFit/>
          </a:bodyPr>
          <a:lstStyle/>
          <a:p>
            <a:pPr algn="ctr"/>
            <a:r>
              <a:rPr lang="it-IT" b="1" dirty="0">
                <a:solidFill>
                  <a:schemeClr val="bg1"/>
                </a:solidFill>
                <a:ea typeface="Times New Roman"/>
              </a:rPr>
              <a:t>SAF, ARC, POW</a:t>
            </a:r>
          </a:p>
        </p:txBody>
      </p:sp>
      <p:sp>
        <p:nvSpPr>
          <p:cNvPr id="9" name="Rettangolo 8"/>
          <p:cNvSpPr/>
          <p:nvPr/>
        </p:nvSpPr>
        <p:spPr>
          <a:xfrm>
            <a:off x="79696" y="1808331"/>
            <a:ext cx="2596040" cy="2031325"/>
          </a:xfrm>
          <a:prstGeom prst="rect">
            <a:avLst/>
          </a:prstGeom>
        </p:spPr>
        <p:txBody>
          <a:bodyPr wrap="square">
            <a:spAutoFit/>
          </a:bodyPr>
          <a:lstStyle/>
          <a:p>
            <a:r>
              <a:rPr lang="en-GB" sz="1400" dirty="0"/>
              <a:t>R</a:t>
            </a:r>
            <a:r>
              <a:rPr lang="en-GB" sz="1400" dirty="0" smtClean="0"/>
              <a:t>esponsible </a:t>
            </a:r>
            <a:r>
              <a:rPr lang="en-GB" sz="1400" dirty="0"/>
              <a:t>to take safety actions in presence of critical or </a:t>
            </a:r>
            <a:r>
              <a:rPr lang="en-GB" sz="1400" b="1" dirty="0"/>
              <a:t>emergency</a:t>
            </a:r>
            <a:r>
              <a:rPr lang="en-GB" sz="1400" dirty="0"/>
              <a:t> </a:t>
            </a:r>
            <a:r>
              <a:rPr lang="en-GB" sz="1400" dirty="0" smtClean="0"/>
              <a:t>scenarios for </a:t>
            </a:r>
            <a:r>
              <a:rPr lang="en-GB" sz="1400" b="1" dirty="0" smtClean="0"/>
              <a:t>people or instrumentation</a:t>
            </a:r>
            <a:r>
              <a:rPr lang="en-GB" sz="1400" dirty="0" smtClean="0"/>
              <a:t>, </a:t>
            </a:r>
            <a:r>
              <a:rPr lang="en-GB" sz="1400" dirty="0"/>
              <a:t>such as </a:t>
            </a:r>
            <a:r>
              <a:rPr lang="en-GB" sz="1400" dirty="0" smtClean="0"/>
              <a:t>power failure </a:t>
            </a:r>
            <a:r>
              <a:rPr lang="en-GB" sz="1400" dirty="0"/>
              <a:t>or TM communication cuts, strong wind at the </a:t>
            </a:r>
            <a:r>
              <a:rPr lang="en-GB" sz="1400" dirty="0" smtClean="0"/>
              <a:t>station…</a:t>
            </a:r>
          </a:p>
          <a:p>
            <a:endParaRPr lang="en-GB" sz="1400" dirty="0" smtClean="0"/>
          </a:p>
          <a:p>
            <a:r>
              <a:rPr lang="en-GB" sz="1400" b="1" dirty="0" smtClean="0"/>
              <a:t>STOW</a:t>
            </a:r>
            <a:r>
              <a:rPr lang="en-GB" sz="1400" dirty="0" smtClean="0"/>
              <a:t> manager</a:t>
            </a:r>
            <a:endParaRPr lang="it-IT" sz="1400" dirty="0"/>
          </a:p>
        </p:txBody>
      </p:sp>
      <p:sp>
        <p:nvSpPr>
          <p:cNvPr id="10" name="Rettangolo 9"/>
          <p:cNvSpPr/>
          <p:nvPr/>
        </p:nvSpPr>
        <p:spPr>
          <a:xfrm>
            <a:off x="3049861" y="4256637"/>
            <a:ext cx="2231750" cy="738664"/>
          </a:xfrm>
          <a:prstGeom prst="rect">
            <a:avLst/>
          </a:prstGeom>
        </p:spPr>
        <p:txBody>
          <a:bodyPr wrap="square">
            <a:spAutoFit/>
          </a:bodyPr>
          <a:lstStyle/>
          <a:p>
            <a:r>
              <a:rPr lang="en-GB" sz="1400" dirty="0" smtClean="0"/>
              <a:t>To store </a:t>
            </a:r>
            <a:r>
              <a:rPr lang="en-GB" sz="1400" dirty="0"/>
              <a:t>and retrieve data from/to the circular monitoring archive.</a:t>
            </a:r>
            <a:endParaRPr lang="it-IT" sz="1400" dirty="0"/>
          </a:p>
        </p:txBody>
      </p:sp>
      <p:sp>
        <p:nvSpPr>
          <p:cNvPr id="11" name="Rettangolo 10"/>
          <p:cNvSpPr/>
          <p:nvPr/>
        </p:nvSpPr>
        <p:spPr>
          <a:xfrm>
            <a:off x="5922819" y="1808331"/>
            <a:ext cx="2633972" cy="1384995"/>
          </a:xfrm>
          <a:prstGeom prst="rect">
            <a:avLst/>
          </a:prstGeom>
        </p:spPr>
        <p:txBody>
          <a:bodyPr wrap="square">
            <a:spAutoFit/>
          </a:bodyPr>
          <a:lstStyle/>
          <a:p>
            <a:r>
              <a:rPr lang="en-GB" sz="1400" dirty="0"/>
              <a:t>M</a:t>
            </a:r>
            <a:r>
              <a:rPr lang="en-GB" sz="1400" dirty="0" smtClean="0"/>
              <a:t>onitor power distribution within </a:t>
            </a:r>
            <a:r>
              <a:rPr lang="en-GB" sz="1400" dirty="0"/>
              <a:t>the dish and capabilities of emergency power supply (UPS status...), allowing power cycling operations on hardware components.</a:t>
            </a:r>
            <a:endParaRPr lang="it-IT" sz="1400" dirty="0"/>
          </a:p>
        </p:txBody>
      </p:sp>
    </p:spTree>
    <p:extLst>
      <p:ext uri="{BB962C8B-B14F-4D97-AF65-F5344CB8AC3E}">
        <p14:creationId xmlns:p14="http://schemas.microsoft.com/office/powerpoint/2010/main" val="18411643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29</a:t>
            </a:fld>
            <a:endParaRPr lang="en">
              <a:solidFill>
                <a:srgbClr val="000000"/>
              </a:solidFill>
            </a:endParaRPr>
          </a:p>
        </p:txBody>
      </p:sp>
      <p:pic>
        <p:nvPicPr>
          <p:cNvPr id="3" name="Immagine 2" descr="PBS-US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223" y="3385629"/>
            <a:ext cx="5920787" cy="3296251"/>
          </a:xfrm>
          <a:prstGeom prst="rect">
            <a:avLst/>
          </a:prstGeom>
        </p:spPr>
      </p:pic>
      <p:sp>
        <p:nvSpPr>
          <p:cNvPr id="4" name="Shape 92"/>
          <p:cNvSpPr txBox="1">
            <a:spLocks/>
          </p:cNvSpPr>
          <p:nvPr/>
        </p:nvSpPr>
        <p:spPr>
          <a:xfrm>
            <a:off x="301625" y="226769"/>
            <a:ext cx="6098144" cy="6351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it-IT" sz="2800" b="1" dirty="0" smtClean="0">
                <a:solidFill>
                  <a:schemeClr val="bg1"/>
                </a:solidFill>
                <a:ea typeface="Times New Roman"/>
              </a:rPr>
              <a:t>PBS</a:t>
            </a:r>
            <a:r>
              <a:rPr lang="it-IT" sz="2800" b="1" dirty="0">
                <a:solidFill>
                  <a:schemeClr val="bg1"/>
                </a:solidFill>
                <a:ea typeface="Times New Roman"/>
              </a:rPr>
              <a:t>: </a:t>
            </a:r>
            <a:r>
              <a:rPr lang="it-IT" sz="2800" b="1" dirty="0" smtClean="0">
                <a:solidFill>
                  <a:schemeClr val="bg1"/>
                </a:solidFill>
                <a:ea typeface="Times New Roman"/>
              </a:rPr>
              <a:t>USR</a:t>
            </a:r>
            <a:endParaRPr lang="it-IT" sz="2800" b="1" dirty="0">
              <a:solidFill>
                <a:schemeClr val="bg1"/>
              </a:solidFill>
              <a:ea typeface="Times New Roman"/>
            </a:endParaRPr>
          </a:p>
        </p:txBody>
      </p:sp>
      <p:sp>
        <p:nvSpPr>
          <p:cNvPr id="5" name="Rettangolo 4"/>
          <p:cNvSpPr/>
          <p:nvPr/>
        </p:nvSpPr>
        <p:spPr>
          <a:xfrm>
            <a:off x="1925938" y="151965"/>
            <a:ext cx="4987254" cy="830997"/>
          </a:xfrm>
          <a:prstGeom prst="rect">
            <a:avLst/>
          </a:prstGeom>
        </p:spPr>
        <p:txBody>
          <a:bodyPr wrap="square">
            <a:spAutoFit/>
          </a:bodyPr>
          <a:lstStyle/>
          <a:p>
            <a:pPr algn="ctr"/>
            <a:r>
              <a:rPr lang="en-GB" b="1" dirty="0">
                <a:solidFill>
                  <a:srgbClr val="FFFFFF"/>
                </a:solidFill>
              </a:rPr>
              <a:t>User interface, </a:t>
            </a:r>
            <a:r>
              <a:rPr lang="en-GB" b="1" dirty="0" smtClean="0">
                <a:solidFill>
                  <a:srgbClr val="FFFFFF"/>
                </a:solidFill>
              </a:rPr>
              <a:t>Tests, </a:t>
            </a:r>
          </a:p>
          <a:p>
            <a:pPr algn="ctr"/>
            <a:r>
              <a:rPr lang="en-GB" b="1" dirty="0" smtClean="0">
                <a:solidFill>
                  <a:srgbClr val="FFFFFF"/>
                </a:solidFill>
              </a:rPr>
              <a:t>Integration, Remote </a:t>
            </a:r>
            <a:r>
              <a:rPr lang="en-GB" b="1" dirty="0">
                <a:solidFill>
                  <a:srgbClr val="FFFFFF"/>
                </a:solidFill>
              </a:rPr>
              <a:t>Support </a:t>
            </a:r>
            <a:endParaRPr lang="en-GB" dirty="0">
              <a:solidFill>
                <a:srgbClr val="FFFFFF"/>
              </a:solidFill>
            </a:endParaRPr>
          </a:p>
        </p:txBody>
      </p:sp>
      <p:sp>
        <p:nvSpPr>
          <p:cNvPr id="6" name="Rettangolo 5"/>
          <p:cNvSpPr/>
          <p:nvPr/>
        </p:nvSpPr>
        <p:spPr>
          <a:xfrm>
            <a:off x="561906" y="1200415"/>
            <a:ext cx="7722149" cy="2185214"/>
          </a:xfrm>
          <a:prstGeom prst="rect">
            <a:avLst/>
          </a:prstGeom>
        </p:spPr>
        <p:txBody>
          <a:bodyPr wrap="square">
            <a:spAutoFit/>
          </a:bodyPr>
          <a:lstStyle/>
          <a:p>
            <a:r>
              <a:rPr lang="en-GB" sz="1400" dirty="0" smtClean="0"/>
              <a:t>Utilities to </a:t>
            </a:r>
            <a:r>
              <a:rPr lang="en-GB" sz="1400" dirty="0"/>
              <a:t>build, test, integrate and maintain the LMC software system. </a:t>
            </a:r>
            <a:endParaRPr lang="en-GB" sz="1400" dirty="0" smtClean="0"/>
          </a:p>
          <a:p>
            <a:endParaRPr lang="en-GB" sz="1400" dirty="0" smtClean="0"/>
          </a:p>
          <a:p>
            <a:pPr marL="285750" indent="-285750">
              <a:buFont typeface="Arial"/>
              <a:buChar char="•"/>
            </a:pPr>
            <a:r>
              <a:rPr lang="en-GB" sz="1200" dirty="0" smtClean="0"/>
              <a:t>supplying </a:t>
            </a:r>
            <a:r>
              <a:rPr lang="en-GB" sz="1200" dirty="0"/>
              <a:t>a build and verification suite for the entire LMC software, to be used during development and pre-integration stage</a:t>
            </a:r>
            <a:endParaRPr lang="it-IT" sz="1200" dirty="0"/>
          </a:p>
          <a:p>
            <a:pPr marL="285750" lvl="0" indent="-285750">
              <a:buFont typeface="Arial"/>
              <a:buChar char="•"/>
            </a:pPr>
            <a:r>
              <a:rPr lang="en-GB" sz="1200" dirty="0"/>
              <a:t>providing detailed emulators of each sub-element controller, including exposed commands, monitored data, alarms and faults to test the sub-element interface package</a:t>
            </a:r>
            <a:endParaRPr lang="it-IT" sz="1200" dirty="0"/>
          </a:p>
          <a:p>
            <a:pPr marL="285750" lvl="0" indent="-285750">
              <a:buFont typeface="Arial"/>
              <a:buChar char="•"/>
            </a:pPr>
            <a:r>
              <a:rPr lang="en-GB" sz="1200" dirty="0"/>
              <a:t>providing tools to generate emergency or severe failure scenarios to test system response under such circumstances.</a:t>
            </a:r>
            <a:endParaRPr lang="it-IT" sz="1200" dirty="0"/>
          </a:p>
          <a:p>
            <a:pPr marL="285750" lvl="0" indent="-285750">
              <a:buFont typeface="Arial"/>
              <a:buChar char="•"/>
            </a:pPr>
            <a:r>
              <a:rPr lang="en-GB" sz="1200" dirty="0"/>
              <a:t>providing the LMC GUI tools to view monitoring data in real-time, browse historical data, send commands to sub-element components supporting remote service operations, such software/firmware update, download of circular monitoring buffer and tunnelling capabilities to access engineering sub-element </a:t>
            </a:r>
            <a:r>
              <a:rPr lang="en-GB" sz="1200" dirty="0" smtClean="0"/>
              <a:t>GUIs</a:t>
            </a:r>
            <a:r>
              <a:rPr lang="it-IT" sz="1200" dirty="0"/>
              <a:t>.</a:t>
            </a:r>
          </a:p>
        </p:txBody>
      </p:sp>
    </p:spTree>
    <p:extLst>
      <p:ext uri="{BB962C8B-B14F-4D97-AF65-F5344CB8AC3E}">
        <p14:creationId xmlns:p14="http://schemas.microsoft.com/office/powerpoint/2010/main" val="16389893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457200" y="329002"/>
            <a:ext cx="4826000" cy="523220"/>
          </a:xfrm>
          <a:prstGeom prst="rect">
            <a:avLst/>
          </a:prstGeom>
          <a:noFill/>
        </p:spPr>
        <p:txBody>
          <a:bodyPr wrap="square" rtlCol="0">
            <a:spAutoFit/>
          </a:bodyPr>
          <a:lstStyle/>
          <a:p>
            <a:pPr marL="0" indent="0">
              <a:buNone/>
            </a:pPr>
            <a:r>
              <a:rPr lang="en-AU" sz="2800" b="1" dirty="0" smtClean="0">
                <a:solidFill>
                  <a:srgbClr val="FFFFFF"/>
                </a:solidFill>
                <a:cs typeface="Arial" pitchFamily="34" charset="0"/>
              </a:rPr>
              <a:t>DSH LMC team</a:t>
            </a:r>
            <a:endParaRPr lang="en-AU" sz="2800" b="1" dirty="0">
              <a:solidFill>
                <a:srgbClr val="FFFFFF"/>
              </a:solidFill>
              <a:cs typeface="Arial" pitchFamily="34" charset="0"/>
            </a:endParaRPr>
          </a:p>
        </p:txBody>
      </p:sp>
      <p:sp>
        <p:nvSpPr>
          <p:cNvPr id="3" name="CasellaDiTesto 2"/>
          <p:cNvSpPr txBox="1"/>
          <p:nvPr/>
        </p:nvSpPr>
        <p:spPr>
          <a:xfrm>
            <a:off x="457201" y="1261524"/>
            <a:ext cx="1891530" cy="461665"/>
          </a:xfrm>
          <a:prstGeom prst="rect">
            <a:avLst/>
          </a:prstGeom>
          <a:noFill/>
        </p:spPr>
        <p:txBody>
          <a:bodyPr wrap="square" rtlCol="0">
            <a:spAutoFit/>
          </a:bodyPr>
          <a:lstStyle/>
          <a:p>
            <a:pPr eaLnBrk="0" hangingPunct="0">
              <a:spcBef>
                <a:spcPct val="20000"/>
              </a:spcBef>
            </a:pPr>
            <a:r>
              <a:rPr lang="it-IT" b="1" dirty="0" smtClean="0">
                <a:solidFill>
                  <a:srgbClr val="000099"/>
                </a:solidFill>
                <a:latin typeface="Arial"/>
                <a:cs typeface="Arial"/>
              </a:rPr>
              <a:t>INAF – </a:t>
            </a:r>
            <a:r>
              <a:rPr lang="it-IT" b="1" dirty="0" err="1" smtClean="0">
                <a:solidFill>
                  <a:srgbClr val="000099"/>
                </a:solidFill>
                <a:latin typeface="Arial"/>
                <a:cs typeface="Arial"/>
              </a:rPr>
              <a:t>Italy</a:t>
            </a:r>
            <a:endParaRPr lang="it-IT" b="1" dirty="0" smtClean="0">
              <a:solidFill>
                <a:srgbClr val="000099"/>
              </a:solidFill>
              <a:latin typeface="Arial"/>
              <a:cs typeface="Arial"/>
            </a:endParaRPr>
          </a:p>
        </p:txBody>
      </p:sp>
      <p:sp>
        <p:nvSpPr>
          <p:cNvPr id="4" name="CasellaDiTesto 3"/>
          <p:cNvSpPr txBox="1"/>
          <p:nvPr/>
        </p:nvSpPr>
        <p:spPr>
          <a:xfrm>
            <a:off x="2801559" y="1261524"/>
            <a:ext cx="5960997" cy="2800767"/>
          </a:xfrm>
          <a:prstGeom prst="rect">
            <a:avLst/>
          </a:prstGeom>
          <a:noFill/>
        </p:spPr>
        <p:txBody>
          <a:bodyPr wrap="square" rtlCol="0">
            <a:spAutoFit/>
          </a:bodyPr>
          <a:lstStyle/>
          <a:p>
            <a:pPr eaLnBrk="0" hangingPunct="0">
              <a:spcBef>
                <a:spcPct val="20000"/>
              </a:spcBef>
            </a:pPr>
            <a:r>
              <a:rPr lang="it-IT" sz="2000" b="1" dirty="0">
                <a:solidFill>
                  <a:srgbClr val="000099"/>
                </a:solidFill>
                <a:latin typeface="Arial"/>
                <a:cs typeface="Arial"/>
              </a:rPr>
              <a:t>Catania, Trieste, </a:t>
            </a:r>
            <a:r>
              <a:rPr lang="it-IT" sz="2000" b="1" dirty="0" smtClean="0">
                <a:solidFill>
                  <a:srgbClr val="000099"/>
                </a:solidFill>
                <a:latin typeface="Arial"/>
                <a:cs typeface="Arial"/>
              </a:rPr>
              <a:t>Noto</a:t>
            </a:r>
          </a:p>
          <a:p>
            <a:pPr eaLnBrk="0" hangingPunct="0">
              <a:spcBef>
                <a:spcPct val="20000"/>
              </a:spcBef>
            </a:pPr>
            <a:endParaRPr lang="it-IT" sz="2000" dirty="0" smtClean="0">
              <a:solidFill>
                <a:srgbClr val="000099"/>
              </a:solidFill>
              <a:latin typeface="Arial"/>
              <a:cs typeface="Arial"/>
            </a:endParaRPr>
          </a:p>
          <a:p>
            <a:pPr eaLnBrk="0" hangingPunct="0">
              <a:spcBef>
                <a:spcPct val="20000"/>
              </a:spcBef>
            </a:pPr>
            <a:r>
              <a:rPr lang="it-IT" sz="2000" b="1" dirty="0" smtClean="0">
                <a:solidFill>
                  <a:srgbClr val="FF0000"/>
                </a:solidFill>
                <a:latin typeface="Arial"/>
                <a:cs typeface="Arial"/>
              </a:rPr>
              <a:t>Corrado Trigilio,</a:t>
            </a:r>
            <a:r>
              <a:rPr lang="it-IT" sz="2000" b="1" dirty="0" smtClean="0">
                <a:solidFill>
                  <a:srgbClr val="000099"/>
                </a:solidFill>
                <a:latin typeface="Arial"/>
                <a:cs typeface="Arial"/>
              </a:rPr>
              <a:t> </a:t>
            </a:r>
          </a:p>
          <a:p>
            <a:pPr eaLnBrk="0" hangingPunct="0">
              <a:spcBef>
                <a:spcPct val="20000"/>
              </a:spcBef>
            </a:pPr>
            <a:r>
              <a:rPr lang="it-IT" sz="2000" b="1" dirty="0">
                <a:solidFill>
                  <a:srgbClr val="FF0000"/>
                </a:solidFill>
                <a:latin typeface="Arial"/>
                <a:cs typeface="Arial"/>
              </a:rPr>
              <a:t>Adriano </a:t>
            </a:r>
            <a:r>
              <a:rPr lang="it-IT" sz="2000" b="1" dirty="0" err="1">
                <a:solidFill>
                  <a:srgbClr val="FF0000"/>
                </a:solidFill>
                <a:latin typeface="Arial"/>
                <a:cs typeface="Arial"/>
              </a:rPr>
              <a:t>Ingallinera</a:t>
            </a:r>
            <a:r>
              <a:rPr lang="it-IT" sz="2000" b="1" dirty="0">
                <a:solidFill>
                  <a:srgbClr val="FF0000"/>
                </a:solidFill>
                <a:latin typeface="Arial"/>
                <a:cs typeface="Arial"/>
              </a:rPr>
              <a:t>,</a:t>
            </a:r>
            <a:r>
              <a:rPr lang="it-IT" sz="2000" dirty="0">
                <a:solidFill>
                  <a:srgbClr val="000099"/>
                </a:solidFill>
                <a:latin typeface="Arial"/>
                <a:cs typeface="Arial"/>
              </a:rPr>
              <a:t> </a:t>
            </a:r>
            <a:r>
              <a:rPr lang="it-IT" sz="2000" b="1" dirty="0">
                <a:solidFill>
                  <a:srgbClr val="FF0000"/>
                </a:solidFill>
                <a:latin typeface="Arial"/>
                <a:cs typeface="Arial"/>
              </a:rPr>
              <a:t>Alessandro Marassi,</a:t>
            </a:r>
            <a:r>
              <a:rPr lang="it-IT" sz="2000" dirty="0">
                <a:solidFill>
                  <a:srgbClr val="000099"/>
                </a:solidFill>
                <a:latin typeface="Arial"/>
                <a:cs typeface="Arial"/>
              </a:rPr>
              <a:t> </a:t>
            </a:r>
            <a:r>
              <a:rPr lang="it-IT" sz="2000" b="1" dirty="0">
                <a:solidFill>
                  <a:srgbClr val="FF0000"/>
                </a:solidFill>
                <a:latin typeface="Arial"/>
                <a:cs typeface="Arial"/>
              </a:rPr>
              <a:t>Simone </a:t>
            </a:r>
            <a:r>
              <a:rPr lang="it-IT" sz="2000" b="1" dirty="0" err="1">
                <a:solidFill>
                  <a:srgbClr val="FF0000"/>
                </a:solidFill>
                <a:latin typeface="Arial"/>
                <a:cs typeface="Arial"/>
              </a:rPr>
              <a:t>Riggi</a:t>
            </a:r>
            <a:r>
              <a:rPr lang="it-IT" sz="2000" dirty="0">
                <a:solidFill>
                  <a:srgbClr val="FF0000"/>
                </a:solidFill>
                <a:latin typeface="Arial"/>
                <a:cs typeface="Arial"/>
              </a:rPr>
              <a:t>, </a:t>
            </a:r>
            <a:r>
              <a:rPr lang="it-IT" sz="2000" b="1" dirty="0">
                <a:solidFill>
                  <a:srgbClr val="FF0000"/>
                </a:solidFill>
                <a:latin typeface="Arial"/>
                <a:cs typeface="Arial"/>
              </a:rPr>
              <a:t>Francesco </a:t>
            </a:r>
            <a:r>
              <a:rPr lang="it-IT" sz="2000" b="1" dirty="0" err="1">
                <a:solidFill>
                  <a:srgbClr val="FF0000"/>
                </a:solidFill>
                <a:latin typeface="Arial"/>
                <a:cs typeface="Arial"/>
              </a:rPr>
              <a:t>Schillirò</a:t>
            </a:r>
            <a:r>
              <a:rPr lang="it-IT" sz="2000" b="1" dirty="0">
                <a:solidFill>
                  <a:srgbClr val="FF0000"/>
                </a:solidFill>
                <a:latin typeface="Arial"/>
                <a:cs typeface="Arial"/>
              </a:rPr>
              <a:t> </a:t>
            </a:r>
            <a:endParaRPr lang="it-IT" sz="2000" b="1" dirty="0" smtClean="0">
              <a:solidFill>
                <a:srgbClr val="FF0000"/>
              </a:solidFill>
              <a:latin typeface="Arial"/>
              <a:cs typeface="Arial"/>
            </a:endParaRPr>
          </a:p>
          <a:p>
            <a:pPr eaLnBrk="0" hangingPunct="0">
              <a:spcBef>
                <a:spcPct val="20000"/>
              </a:spcBef>
            </a:pPr>
            <a:r>
              <a:rPr lang="it-IT" sz="2000" dirty="0" smtClean="0">
                <a:solidFill>
                  <a:srgbClr val="000099"/>
                </a:solidFill>
                <a:latin typeface="Arial"/>
                <a:cs typeface="Arial"/>
              </a:rPr>
              <a:t>Veronica Baldini, </a:t>
            </a:r>
            <a:r>
              <a:rPr lang="it-IT" sz="2000" dirty="0" smtClean="0">
                <a:solidFill>
                  <a:srgbClr val="FF0000"/>
                </a:solidFill>
                <a:latin typeface="Arial"/>
                <a:cs typeface="Arial"/>
              </a:rPr>
              <a:t>Ugo </a:t>
            </a:r>
            <a:r>
              <a:rPr lang="it-IT" sz="2000" dirty="0" err="1" smtClean="0">
                <a:solidFill>
                  <a:srgbClr val="FF0000"/>
                </a:solidFill>
                <a:latin typeface="Arial"/>
                <a:cs typeface="Arial"/>
              </a:rPr>
              <a:t>Becciani</a:t>
            </a:r>
            <a:r>
              <a:rPr lang="it-IT" sz="2000" dirty="0" smtClean="0">
                <a:solidFill>
                  <a:srgbClr val="FF0000"/>
                </a:solidFill>
                <a:latin typeface="Arial"/>
                <a:cs typeface="Arial"/>
              </a:rPr>
              <a:t>,</a:t>
            </a:r>
            <a:r>
              <a:rPr lang="it-IT" sz="2000" dirty="0" smtClean="0">
                <a:solidFill>
                  <a:srgbClr val="000099"/>
                </a:solidFill>
                <a:latin typeface="Arial"/>
                <a:cs typeface="Arial"/>
              </a:rPr>
              <a:t> </a:t>
            </a:r>
            <a:r>
              <a:rPr lang="it-IT" sz="2000" dirty="0" smtClean="0">
                <a:solidFill>
                  <a:srgbClr val="FF0000"/>
                </a:solidFill>
                <a:latin typeface="Arial"/>
                <a:cs typeface="Arial"/>
              </a:rPr>
              <a:t>Salvo </a:t>
            </a:r>
            <a:r>
              <a:rPr lang="it-IT" sz="2000" dirty="0" err="1" smtClean="0">
                <a:solidFill>
                  <a:srgbClr val="FF0000"/>
                </a:solidFill>
                <a:latin typeface="Arial"/>
                <a:cs typeface="Arial"/>
              </a:rPr>
              <a:t>Buttaccio</a:t>
            </a:r>
            <a:r>
              <a:rPr lang="it-IT" sz="2000" dirty="0" smtClean="0">
                <a:solidFill>
                  <a:srgbClr val="000099"/>
                </a:solidFill>
                <a:latin typeface="Arial"/>
                <a:cs typeface="Arial"/>
              </a:rPr>
              <a:t>,  Igor Coretti, </a:t>
            </a:r>
            <a:r>
              <a:rPr lang="it-IT" sz="2000" dirty="0" smtClean="0">
                <a:solidFill>
                  <a:srgbClr val="FF0000"/>
                </a:solidFill>
                <a:latin typeface="Arial"/>
                <a:cs typeface="Arial"/>
              </a:rPr>
              <a:t>Alessandro Costa, </a:t>
            </a:r>
            <a:r>
              <a:rPr lang="it-IT" sz="2000" dirty="0" smtClean="0">
                <a:solidFill>
                  <a:srgbClr val="000099"/>
                </a:solidFill>
                <a:latin typeface="Arial"/>
                <a:cs typeface="Arial"/>
              </a:rPr>
              <a:t>Gaetano </a:t>
            </a:r>
            <a:r>
              <a:rPr lang="it-IT" sz="2000" dirty="0" err="1" smtClean="0">
                <a:solidFill>
                  <a:srgbClr val="000099"/>
                </a:solidFill>
                <a:latin typeface="Arial"/>
                <a:cs typeface="Arial"/>
              </a:rPr>
              <a:t>Nicotra</a:t>
            </a:r>
            <a:r>
              <a:rPr lang="it-IT" sz="2000" dirty="0" smtClean="0">
                <a:solidFill>
                  <a:srgbClr val="000099"/>
                </a:solidFill>
                <a:latin typeface="Arial"/>
                <a:cs typeface="Arial"/>
              </a:rPr>
              <a:t>, Carlo </a:t>
            </a:r>
            <a:r>
              <a:rPr lang="it-IT" sz="2000" dirty="0" err="1" smtClean="0">
                <a:solidFill>
                  <a:srgbClr val="000099"/>
                </a:solidFill>
                <a:latin typeface="Arial"/>
                <a:cs typeface="Arial"/>
              </a:rPr>
              <a:t>Nocita</a:t>
            </a:r>
            <a:r>
              <a:rPr lang="it-IT" sz="2000" dirty="0" smtClean="0">
                <a:solidFill>
                  <a:srgbClr val="000099"/>
                </a:solidFill>
                <a:latin typeface="Arial"/>
                <a:cs typeface="Arial"/>
              </a:rPr>
              <a:t>, </a:t>
            </a:r>
            <a:endParaRPr lang="it-IT" sz="2000" b="1" dirty="0" smtClean="0">
              <a:solidFill>
                <a:srgbClr val="FF0000"/>
              </a:solidFill>
              <a:latin typeface="Arial"/>
              <a:cs typeface="Arial"/>
            </a:endParaRPr>
          </a:p>
        </p:txBody>
      </p:sp>
      <p:sp>
        <p:nvSpPr>
          <p:cNvPr id="5" name="CasellaDiTesto 4"/>
          <p:cNvSpPr txBox="1"/>
          <p:nvPr/>
        </p:nvSpPr>
        <p:spPr>
          <a:xfrm>
            <a:off x="2809127" y="4389004"/>
            <a:ext cx="4187325" cy="2246769"/>
          </a:xfrm>
          <a:prstGeom prst="rect">
            <a:avLst/>
          </a:prstGeom>
          <a:noFill/>
        </p:spPr>
        <p:txBody>
          <a:bodyPr wrap="square" rtlCol="0">
            <a:spAutoFit/>
          </a:bodyPr>
          <a:lstStyle/>
          <a:p>
            <a:pPr eaLnBrk="0" hangingPunct="0">
              <a:spcBef>
                <a:spcPct val="20000"/>
              </a:spcBef>
            </a:pPr>
            <a:r>
              <a:rPr lang="it-IT" sz="2000" b="1" dirty="0">
                <a:solidFill>
                  <a:srgbClr val="000099"/>
                </a:solidFill>
                <a:latin typeface="Arial"/>
                <a:cs typeface="Arial"/>
              </a:rPr>
              <a:t>Shijiazhuang</a:t>
            </a:r>
            <a:endParaRPr lang="it-IT" sz="2000" b="1" dirty="0" smtClean="0">
              <a:solidFill>
                <a:srgbClr val="000099"/>
              </a:solidFill>
              <a:latin typeface="Arial"/>
              <a:cs typeface="Arial"/>
            </a:endParaRPr>
          </a:p>
          <a:p>
            <a:pPr eaLnBrk="0" hangingPunct="0">
              <a:spcBef>
                <a:spcPct val="20000"/>
              </a:spcBef>
            </a:pPr>
            <a:endParaRPr lang="it-IT" sz="2000" dirty="0">
              <a:solidFill>
                <a:srgbClr val="000099"/>
              </a:solidFill>
              <a:latin typeface="Arial"/>
              <a:cs typeface="Arial"/>
            </a:endParaRPr>
          </a:p>
          <a:p>
            <a:pPr eaLnBrk="0" hangingPunct="0">
              <a:spcBef>
                <a:spcPct val="20000"/>
              </a:spcBef>
            </a:pPr>
            <a:r>
              <a:rPr lang="it-IT" sz="2000" dirty="0" smtClean="0">
                <a:solidFill>
                  <a:srgbClr val="000099"/>
                </a:solidFill>
              </a:rPr>
              <a:t>Zhang </a:t>
            </a:r>
            <a:r>
              <a:rPr lang="it-IT" sz="2000" dirty="0" err="1" smtClean="0">
                <a:solidFill>
                  <a:srgbClr val="000099"/>
                </a:solidFill>
              </a:rPr>
              <a:t>Yifan</a:t>
            </a:r>
            <a:endParaRPr lang="it-IT" sz="2000" dirty="0" smtClean="0">
              <a:solidFill>
                <a:srgbClr val="000099"/>
              </a:solidFill>
            </a:endParaRPr>
          </a:p>
          <a:p>
            <a:pPr eaLnBrk="0" hangingPunct="0">
              <a:spcBef>
                <a:spcPct val="20000"/>
              </a:spcBef>
            </a:pPr>
            <a:r>
              <a:rPr lang="it-IT" sz="2000" dirty="0" smtClean="0">
                <a:solidFill>
                  <a:srgbClr val="000099"/>
                </a:solidFill>
              </a:rPr>
              <a:t>Zhang </a:t>
            </a:r>
            <a:r>
              <a:rPr lang="it-IT" sz="2000" dirty="0" err="1" smtClean="0">
                <a:solidFill>
                  <a:srgbClr val="000099"/>
                </a:solidFill>
              </a:rPr>
              <a:t>Qiang</a:t>
            </a:r>
            <a:r>
              <a:rPr lang="it-IT" sz="2000" dirty="0" smtClean="0">
                <a:solidFill>
                  <a:srgbClr val="000099"/>
                </a:solidFill>
              </a:rPr>
              <a:t>,</a:t>
            </a:r>
            <a:r>
              <a:rPr lang="it-IT" sz="2000" dirty="0">
                <a:solidFill>
                  <a:srgbClr val="000099"/>
                </a:solidFill>
              </a:rPr>
              <a:t> </a:t>
            </a:r>
            <a:r>
              <a:rPr lang="it-IT" sz="2000" dirty="0" err="1" smtClean="0">
                <a:solidFill>
                  <a:srgbClr val="000099"/>
                </a:solidFill>
              </a:rPr>
              <a:t>Qiao</a:t>
            </a:r>
            <a:r>
              <a:rPr lang="it-IT" sz="2000" dirty="0" smtClean="0">
                <a:solidFill>
                  <a:srgbClr val="000099"/>
                </a:solidFill>
              </a:rPr>
              <a:t> </a:t>
            </a:r>
            <a:r>
              <a:rPr lang="it-IT" sz="2000" dirty="0" err="1" smtClean="0">
                <a:solidFill>
                  <a:srgbClr val="000099"/>
                </a:solidFill>
              </a:rPr>
              <a:t>Jianjiang</a:t>
            </a:r>
            <a:r>
              <a:rPr lang="it-IT" sz="2000" dirty="0" smtClean="0">
                <a:solidFill>
                  <a:srgbClr val="000099"/>
                </a:solidFill>
              </a:rPr>
              <a:t>,</a:t>
            </a:r>
            <a:r>
              <a:rPr lang="it-IT" sz="2000" dirty="0">
                <a:solidFill>
                  <a:srgbClr val="000099"/>
                </a:solidFill>
              </a:rPr>
              <a:t> </a:t>
            </a:r>
            <a:endParaRPr lang="it-IT" sz="2000" dirty="0" smtClean="0">
              <a:solidFill>
                <a:srgbClr val="000099"/>
              </a:solidFill>
            </a:endParaRPr>
          </a:p>
          <a:p>
            <a:pPr eaLnBrk="0" hangingPunct="0">
              <a:spcBef>
                <a:spcPct val="20000"/>
              </a:spcBef>
            </a:pPr>
            <a:r>
              <a:rPr lang="it-IT" sz="2000" dirty="0" err="1" smtClean="0">
                <a:solidFill>
                  <a:srgbClr val="000099"/>
                </a:solidFill>
              </a:rPr>
              <a:t>Geng</a:t>
            </a:r>
            <a:r>
              <a:rPr lang="it-IT" sz="2000" dirty="0" smtClean="0">
                <a:solidFill>
                  <a:srgbClr val="000099"/>
                </a:solidFill>
              </a:rPr>
              <a:t> </a:t>
            </a:r>
            <a:r>
              <a:rPr lang="it-IT" sz="2000" dirty="0" err="1">
                <a:solidFill>
                  <a:srgbClr val="000099"/>
                </a:solidFill>
              </a:rPr>
              <a:t>X</a:t>
            </a:r>
            <a:r>
              <a:rPr lang="it-IT" sz="2000" dirty="0" err="1" smtClean="0">
                <a:solidFill>
                  <a:srgbClr val="000099"/>
                </a:solidFill>
              </a:rPr>
              <a:t>uguang</a:t>
            </a:r>
            <a:r>
              <a:rPr lang="it-IT" sz="2000" dirty="0" smtClean="0">
                <a:solidFill>
                  <a:srgbClr val="000099"/>
                </a:solidFill>
              </a:rPr>
              <a:t>,</a:t>
            </a:r>
            <a:r>
              <a:rPr lang="it-IT" sz="2000" dirty="0">
                <a:solidFill>
                  <a:srgbClr val="000099"/>
                </a:solidFill>
              </a:rPr>
              <a:t> </a:t>
            </a:r>
            <a:r>
              <a:rPr lang="it-IT" sz="2000" dirty="0" smtClean="0">
                <a:solidFill>
                  <a:srgbClr val="000099"/>
                </a:solidFill>
              </a:rPr>
              <a:t>Zhang </a:t>
            </a:r>
            <a:r>
              <a:rPr lang="it-IT" sz="2000" dirty="0" err="1" smtClean="0">
                <a:solidFill>
                  <a:srgbClr val="000099"/>
                </a:solidFill>
              </a:rPr>
              <a:t>Bing</a:t>
            </a:r>
            <a:r>
              <a:rPr lang="it-IT" sz="2000" dirty="0" smtClean="0">
                <a:solidFill>
                  <a:srgbClr val="000099"/>
                </a:solidFill>
              </a:rPr>
              <a:t>,</a:t>
            </a:r>
            <a:r>
              <a:rPr lang="it-IT" sz="2000" dirty="0">
                <a:solidFill>
                  <a:srgbClr val="000099"/>
                </a:solidFill>
              </a:rPr>
              <a:t> </a:t>
            </a:r>
            <a:endParaRPr lang="it-IT" sz="2000" dirty="0" smtClean="0">
              <a:solidFill>
                <a:srgbClr val="000099"/>
              </a:solidFill>
            </a:endParaRPr>
          </a:p>
          <a:p>
            <a:pPr eaLnBrk="0" hangingPunct="0">
              <a:spcBef>
                <a:spcPct val="20000"/>
              </a:spcBef>
            </a:pPr>
            <a:r>
              <a:rPr lang="it-IT" sz="2000" dirty="0" smtClean="0">
                <a:solidFill>
                  <a:srgbClr val="000099"/>
                </a:solidFill>
              </a:rPr>
              <a:t>Chen </a:t>
            </a:r>
            <a:r>
              <a:rPr lang="it-IT" sz="2000" dirty="0">
                <a:solidFill>
                  <a:srgbClr val="000099"/>
                </a:solidFill>
              </a:rPr>
              <a:t>Long</a:t>
            </a:r>
            <a:endParaRPr lang="it-IT" sz="2000" dirty="0" smtClean="0">
              <a:solidFill>
                <a:srgbClr val="000099"/>
              </a:solidFill>
              <a:latin typeface="Arial"/>
              <a:cs typeface="Arial"/>
            </a:endParaRPr>
          </a:p>
        </p:txBody>
      </p:sp>
      <p:sp>
        <p:nvSpPr>
          <p:cNvPr id="6" name="Rettangolo 5"/>
          <p:cNvSpPr/>
          <p:nvPr/>
        </p:nvSpPr>
        <p:spPr>
          <a:xfrm>
            <a:off x="457201" y="4352353"/>
            <a:ext cx="2351926" cy="461665"/>
          </a:xfrm>
          <a:prstGeom prst="rect">
            <a:avLst/>
          </a:prstGeom>
        </p:spPr>
        <p:txBody>
          <a:bodyPr wrap="none">
            <a:spAutoFit/>
          </a:bodyPr>
          <a:lstStyle/>
          <a:p>
            <a:pPr eaLnBrk="0" hangingPunct="0">
              <a:spcBef>
                <a:spcPct val="20000"/>
              </a:spcBef>
            </a:pPr>
            <a:r>
              <a:rPr lang="it-IT" b="1" dirty="0">
                <a:solidFill>
                  <a:srgbClr val="000099"/>
                </a:solidFill>
                <a:latin typeface="Arial"/>
                <a:cs typeface="Arial"/>
              </a:rPr>
              <a:t>JLRAT – China</a:t>
            </a:r>
          </a:p>
        </p:txBody>
      </p:sp>
      <p:sp>
        <p:nvSpPr>
          <p:cNvPr id="7" name="Segnaposto numero diapositiva 6"/>
          <p:cNvSpPr>
            <a:spLocks noGrp="1"/>
          </p:cNvSpPr>
          <p:nvPr>
            <p:ph type="sldNum" idx="12"/>
          </p:nvPr>
        </p:nvSpPr>
        <p:spPr/>
        <p:txBody>
          <a:bodyPr/>
          <a:lstStyle/>
          <a:p>
            <a:fld id="{00000000-1234-1234-1234-123412341234}" type="slidenum">
              <a:rPr lang="en" smtClean="0">
                <a:solidFill>
                  <a:srgbClr val="000000"/>
                </a:solidFill>
              </a:rPr>
              <a:pPr/>
              <a:t>3</a:t>
            </a:fld>
            <a:endParaRPr lang="en">
              <a:solidFill>
                <a:srgbClr val="000000"/>
              </a:solidFill>
            </a:endParaRPr>
          </a:p>
        </p:txBody>
      </p:sp>
    </p:spTree>
    <p:extLst>
      <p:ext uri="{BB962C8B-B14F-4D97-AF65-F5344CB8AC3E}">
        <p14:creationId xmlns:p14="http://schemas.microsoft.com/office/powerpoint/2010/main" val="371815098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02243" y="373359"/>
            <a:ext cx="6135313" cy="523220"/>
          </a:xfrm>
          <a:prstGeom prst="rect">
            <a:avLst/>
          </a:prstGeom>
        </p:spPr>
        <p:txBody>
          <a:bodyPr wrap="none">
            <a:spAutoFit/>
          </a:bodyPr>
          <a:lstStyle/>
          <a:p>
            <a:r>
              <a:rPr lang="en-GB" sz="2800" b="1" dirty="0" smtClean="0">
                <a:solidFill>
                  <a:srgbClr val="FFFFFF"/>
                </a:solidFill>
              </a:rPr>
              <a:t>PBS </a:t>
            </a:r>
            <a:r>
              <a:rPr lang="en-GB" sz="2800" b="1" dirty="0" smtClean="0">
                <a:solidFill>
                  <a:srgbClr val="FFFFFF"/>
                </a:solidFill>
                <a:sym typeface="Wingdings"/>
              </a:rPr>
              <a:t> Requirements  Functions </a:t>
            </a:r>
            <a:endParaRPr lang="en-GB" sz="2800" dirty="0">
              <a:solidFill>
                <a:srgbClr val="FFFFFF"/>
              </a:solidFill>
            </a:endParaRPr>
          </a:p>
        </p:txBody>
      </p:sp>
      <p:sp>
        <p:nvSpPr>
          <p:cNvPr id="6" name="CasellaDiTesto 5"/>
          <p:cNvSpPr txBox="1"/>
          <p:nvPr/>
        </p:nvSpPr>
        <p:spPr>
          <a:xfrm>
            <a:off x="3756533" y="960019"/>
            <a:ext cx="2667000" cy="369332"/>
          </a:xfrm>
          <a:prstGeom prst="rect">
            <a:avLst/>
          </a:prstGeom>
          <a:noFill/>
        </p:spPr>
        <p:txBody>
          <a:bodyPr wrap="square" rtlCol="0">
            <a:spAutoFit/>
          </a:bodyPr>
          <a:lstStyle/>
          <a:p>
            <a:pPr eaLnBrk="0" hangingPunct="0">
              <a:spcBef>
                <a:spcPct val="20000"/>
              </a:spcBef>
            </a:pPr>
            <a:r>
              <a:rPr lang="en-GB" sz="1800" dirty="0" smtClean="0">
                <a:latin typeface="Arial"/>
                <a:cs typeface="Arial"/>
              </a:rPr>
              <a:t>Iterative procedure</a:t>
            </a:r>
          </a:p>
        </p:txBody>
      </p:sp>
      <p:sp>
        <p:nvSpPr>
          <p:cNvPr id="7" name="Rettangolo 6"/>
          <p:cNvSpPr/>
          <p:nvPr/>
        </p:nvSpPr>
        <p:spPr>
          <a:xfrm>
            <a:off x="4452385" y="1794527"/>
            <a:ext cx="1942509"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eaLnBrk="0" hangingPunct="0">
              <a:spcBef>
                <a:spcPct val="20000"/>
              </a:spcBef>
            </a:pPr>
            <a:r>
              <a:rPr lang="en-GB" sz="1800" dirty="0" smtClean="0">
                <a:latin typeface="Arial"/>
                <a:cs typeface="Arial"/>
              </a:rPr>
              <a:t>Requirements L4</a:t>
            </a:r>
            <a:endParaRPr lang="en-GB" sz="1800" dirty="0">
              <a:latin typeface="Arial"/>
              <a:cs typeface="Arial"/>
            </a:endParaRPr>
          </a:p>
        </p:txBody>
      </p:sp>
      <p:sp>
        <p:nvSpPr>
          <p:cNvPr id="11" name="Rettangolo 10"/>
          <p:cNvSpPr/>
          <p:nvPr/>
        </p:nvSpPr>
        <p:spPr>
          <a:xfrm>
            <a:off x="2151242" y="3777585"/>
            <a:ext cx="2032227"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eaLnBrk="0" hangingPunct="0">
              <a:spcBef>
                <a:spcPct val="20000"/>
              </a:spcBef>
            </a:pPr>
            <a:r>
              <a:rPr lang="en-GB" sz="1800" dirty="0" smtClean="0">
                <a:latin typeface="Arial"/>
                <a:cs typeface="Arial"/>
              </a:rPr>
              <a:t>PBS L6 (</a:t>
            </a:r>
            <a:r>
              <a:rPr lang="en-GB" sz="1800" dirty="0" err="1" smtClean="0">
                <a:latin typeface="Arial"/>
                <a:cs typeface="Arial"/>
              </a:rPr>
              <a:t>consolid</a:t>
            </a:r>
            <a:r>
              <a:rPr lang="en-GB" sz="1800" dirty="0" smtClean="0">
                <a:latin typeface="Arial"/>
                <a:cs typeface="Arial"/>
              </a:rPr>
              <a:t>)</a:t>
            </a:r>
            <a:endParaRPr lang="en-GB" sz="1800" dirty="0">
              <a:latin typeface="Arial"/>
              <a:cs typeface="Arial"/>
            </a:endParaRPr>
          </a:p>
        </p:txBody>
      </p:sp>
      <p:sp>
        <p:nvSpPr>
          <p:cNvPr id="9" name="CasellaDiTesto 8"/>
          <p:cNvSpPr txBox="1"/>
          <p:nvPr/>
        </p:nvSpPr>
        <p:spPr>
          <a:xfrm>
            <a:off x="2335004" y="1595073"/>
            <a:ext cx="1656917" cy="7017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eaLnBrk="0" hangingPunct="0">
              <a:spcBef>
                <a:spcPct val="20000"/>
              </a:spcBef>
            </a:pPr>
            <a:r>
              <a:rPr lang="en-GB" sz="1800" dirty="0" smtClean="0">
                <a:latin typeface="Arial"/>
                <a:cs typeface="Arial"/>
              </a:rPr>
              <a:t>PBS L5</a:t>
            </a:r>
          </a:p>
          <a:p>
            <a:pPr eaLnBrk="0" hangingPunct="0">
              <a:spcBef>
                <a:spcPct val="20000"/>
              </a:spcBef>
            </a:pPr>
            <a:r>
              <a:rPr lang="en-GB" sz="1800" dirty="0" smtClean="0">
                <a:latin typeface="Arial"/>
                <a:cs typeface="Arial"/>
              </a:rPr>
              <a:t>PBS L6 (draft) </a:t>
            </a:r>
          </a:p>
        </p:txBody>
      </p:sp>
      <p:sp>
        <p:nvSpPr>
          <p:cNvPr id="12" name="Rettangolo 11"/>
          <p:cNvSpPr/>
          <p:nvPr/>
        </p:nvSpPr>
        <p:spPr>
          <a:xfrm>
            <a:off x="4274903" y="2961314"/>
            <a:ext cx="2429196"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eaLnBrk="0" hangingPunct="0">
              <a:spcBef>
                <a:spcPct val="20000"/>
              </a:spcBef>
            </a:pPr>
            <a:r>
              <a:rPr lang="en-GB" sz="1800" dirty="0" smtClean="0">
                <a:latin typeface="Arial"/>
                <a:cs typeface="Arial"/>
              </a:rPr>
              <a:t>Spec L5 (HDW, SFW)</a:t>
            </a:r>
            <a:endParaRPr lang="en-GB" sz="1800" dirty="0">
              <a:latin typeface="Arial"/>
              <a:cs typeface="Arial"/>
            </a:endParaRPr>
          </a:p>
        </p:txBody>
      </p:sp>
      <p:sp>
        <p:nvSpPr>
          <p:cNvPr id="13" name="CasellaDiTesto 12"/>
          <p:cNvSpPr txBox="1"/>
          <p:nvPr/>
        </p:nvSpPr>
        <p:spPr>
          <a:xfrm>
            <a:off x="1998990" y="4562073"/>
            <a:ext cx="2184479" cy="7017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eaLnBrk="0" hangingPunct="0">
              <a:spcBef>
                <a:spcPct val="20000"/>
              </a:spcBef>
            </a:pPr>
            <a:r>
              <a:rPr lang="en-GB" sz="1800" dirty="0" smtClean="0">
                <a:latin typeface="Arial"/>
                <a:cs typeface="Arial"/>
              </a:rPr>
              <a:t>PBS L7</a:t>
            </a:r>
          </a:p>
          <a:p>
            <a:pPr algn="ctr" eaLnBrk="0" hangingPunct="0">
              <a:spcBef>
                <a:spcPct val="20000"/>
              </a:spcBef>
            </a:pPr>
            <a:r>
              <a:rPr lang="en-GB" sz="1800" dirty="0" smtClean="0">
                <a:latin typeface="Arial"/>
                <a:cs typeface="Arial"/>
              </a:rPr>
              <a:t>Interfaces </a:t>
            </a:r>
            <a:r>
              <a:rPr lang="en-GB" sz="1400" dirty="0" smtClean="0">
                <a:latin typeface="Arial"/>
                <a:cs typeface="Arial"/>
              </a:rPr>
              <a:t>LMC-LMC</a:t>
            </a:r>
          </a:p>
        </p:txBody>
      </p:sp>
      <p:sp>
        <p:nvSpPr>
          <p:cNvPr id="14" name="Rettangolo 13"/>
          <p:cNvSpPr/>
          <p:nvPr/>
        </p:nvSpPr>
        <p:spPr>
          <a:xfrm>
            <a:off x="5016899" y="3780435"/>
            <a:ext cx="1031690"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eaLnBrk="0" hangingPunct="0">
              <a:spcBef>
                <a:spcPct val="20000"/>
              </a:spcBef>
            </a:pPr>
            <a:r>
              <a:rPr lang="en-GB" sz="1800" dirty="0" smtClean="0">
                <a:latin typeface="Arial"/>
                <a:cs typeface="Arial"/>
              </a:rPr>
              <a:t>Spec L6</a:t>
            </a:r>
            <a:endParaRPr lang="en-GB" sz="1800" dirty="0">
              <a:latin typeface="Arial"/>
              <a:cs typeface="Arial"/>
            </a:endParaRPr>
          </a:p>
        </p:txBody>
      </p:sp>
      <p:sp>
        <p:nvSpPr>
          <p:cNvPr id="5" name="Rettangolo 4"/>
          <p:cNvSpPr/>
          <p:nvPr/>
        </p:nvSpPr>
        <p:spPr>
          <a:xfrm>
            <a:off x="181499" y="1679388"/>
            <a:ext cx="1236236" cy="369332"/>
          </a:xfrm>
          <a:prstGeom prst="rect">
            <a:avLst/>
          </a:prstGeom>
        </p:spPr>
        <p:txBody>
          <a:bodyPr wrap="none">
            <a:spAutoFit/>
          </a:bodyPr>
          <a:lstStyle/>
          <a:p>
            <a:pPr eaLnBrk="0" hangingPunct="0">
              <a:spcBef>
                <a:spcPct val="20000"/>
              </a:spcBef>
            </a:pPr>
            <a:r>
              <a:rPr lang="en-GB" sz="1800" b="1" dirty="0" smtClean="0">
                <a:latin typeface="Arial"/>
                <a:cs typeface="Arial"/>
              </a:rPr>
              <a:t>LMC </a:t>
            </a:r>
            <a:r>
              <a:rPr lang="en-GB" sz="1800" b="1" dirty="0">
                <a:latin typeface="Arial"/>
                <a:cs typeface="Arial"/>
              </a:rPr>
              <a:t>PDR </a:t>
            </a:r>
          </a:p>
        </p:txBody>
      </p:sp>
      <p:cxnSp>
        <p:nvCxnSpPr>
          <p:cNvPr id="15" name="Connettore 2 14"/>
          <p:cNvCxnSpPr>
            <a:stCxn id="7" idx="2"/>
            <a:endCxn id="12" idx="0"/>
          </p:cNvCxnSpPr>
          <p:nvPr/>
        </p:nvCxnSpPr>
        <p:spPr>
          <a:xfrm>
            <a:off x="5423639" y="2163859"/>
            <a:ext cx="0" cy="7974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Connettore 2 15"/>
          <p:cNvCxnSpPr/>
          <p:nvPr/>
        </p:nvCxnSpPr>
        <p:spPr>
          <a:xfrm>
            <a:off x="3208596" y="2303989"/>
            <a:ext cx="0" cy="14764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Connettore 2 18"/>
          <p:cNvCxnSpPr/>
          <p:nvPr/>
        </p:nvCxnSpPr>
        <p:spPr>
          <a:xfrm>
            <a:off x="5414039" y="3330646"/>
            <a:ext cx="0" cy="4497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Connettore 2 20"/>
          <p:cNvCxnSpPr/>
          <p:nvPr/>
        </p:nvCxnSpPr>
        <p:spPr>
          <a:xfrm>
            <a:off x="3185398" y="4149767"/>
            <a:ext cx="0" cy="3662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Rettangolo 21"/>
          <p:cNvSpPr/>
          <p:nvPr/>
        </p:nvSpPr>
        <p:spPr>
          <a:xfrm>
            <a:off x="6782223" y="1788526"/>
            <a:ext cx="2147756"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eaLnBrk="0" hangingPunct="0">
              <a:spcBef>
                <a:spcPct val="20000"/>
              </a:spcBef>
            </a:pPr>
            <a:r>
              <a:rPr lang="en-GB" sz="1800" dirty="0" err="1" smtClean="0">
                <a:latin typeface="Arial"/>
                <a:cs typeface="Arial"/>
              </a:rPr>
              <a:t>Funct</a:t>
            </a:r>
            <a:r>
              <a:rPr lang="en-GB" sz="1800" dirty="0" smtClean="0">
                <a:latin typeface="Arial"/>
                <a:cs typeface="Arial"/>
              </a:rPr>
              <a:t> </a:t>
            </a:r>
            <a:r>
              <a:rPr lang="en-GB" sz="1800" dirty="0" err="1" smtClean="0">
                <a:latin typeface="Arial"/>
                <a:cs typeface="Arial"/>
              </a:rPr>
              <a:t>alloc</a:t>
            </a:r>
            <a:r>
              <a:rPr lang="en-GB" sz="1800" dirty="0" smtClean="0">
                <a:latin typeface="Arial"/>
                <a:cs typeface="Arial"/>
              </a:rPr>
              <a:t> PBS L4</a:t>
            </a:r>
            <a:endParaRPr lang="en-GB" sz="1800" dirty="0">
              <a:latin typeface="Arial"/>
              <a:cs typeface="Arial"/>
            </a:endParaRPr>
          </a:p>
        </p:txBody>
      </p:sp>
      <p:cxnSp>
        <p:nvCxnSpPr>
          <p:cNvPr id="27" name="Connettore 2 26"/>
          <p:cNvCxnSpPr>
            <a:endCxn id="49" idx="0"/>
          </p:cNvCxnSpPr>
          <p:nvPr/>
        </p:nvCxnSpPr>
        <p:spPr>
          <a:xfrm>
            <a:off x="7857494" y="2119200"/>
            <a:ext cx="0" cy="16075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Connettore 2 35"/>
          <p:cNvCxnSpPr/>
          <p:nvPr/>
        </p:nvCxnSpPr>
        <p:spPr>
          <a:xfrm flipH="1">
            <a:off x="6037443" y="3993804"/>
            <a:ext cx="791999"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8" name="Connettore 2 37"/>
          <p:cNvCxnSpPr/>
          <p:nvPr/>
        </p:nvCxnSpPr>
        <p:spPr>
          <a:xfrm flipH="1">
            <a:off x="4218104" y="3993804"/>
            <a:ext cx="748145"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9" name="Rettangolo 38"/>
          <p:cNvSpPr/>
          <p:nvPr/>
        </p:nvSpPr>
        <p:spPr>
          <a:xfrm>
            <a:off x="4984952" y="4602474"/>
            <a:ext cx="1031690"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eaLnBrk="0" hangingPunct="0">
              <a:spcBef>
                <a:spcPct val="20000"/>
              </a:spcBef>
            </a:pPr>
            <a:r>
              <a:rPr lang="en-GB" sz="1800" dirty="0" smtClean="0">
                <a:latin typeface="Arial"/>
                <a:cs typeface="Arial"/>
              </a:rPr>
              <a:t>Spec L7</a:t>
            </a:r>
            <a:endParaRPr lang="en-GB" sz="1800" dirty="0">
              <a:latin typeface="Arial"/>
              <a:cs typeface="Arial"/>
            </a:endParaRPr>
          </a:p>
        </p:txBody>
      </p:sp>
      <p:cxnSp>
        <p:nvCxnSpPr>
          <p:cNvPr id="41" name="Connettore 2 40"/>
          <p:cNvCxnSpPr/>
          <p:nvPr/>
        </p:nvCxnSpPr>
        <p:spPr>
          <a:xfrm flipH="1">
            <a:off x="6018195" y="4815843"/>
            <a:ext cx="827998"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2" name="Connettore 2 41"/>
          <p:cNvCxnSpPr/>
          <p:nvPr/>
        </p:nvCxnSpPr>
        <p:spPr>
          <a:xfrm>
            <a:off x="5484092" y="4195851"/>
            <a:ext cx="0" cy="3662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Connettore 2 42"/>
          <p:cNvCxnSpPr/>
          <p:nvPr/>
        </p:nvCxnSpPr>
        <p:spPr>
          <a:xfrm>
            <a:off x="7857494" y="4236252"/>
            <a:ext cx="0" cy="32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Connettore 2 43"/>
          <p:cNvCxnSpPr/>
          <p:nvPr/>
        </p:nvCxnSpPr>
        <p:spPr>
          <a:xfrm flipH="1">
            <a:off x="4218104" y="4851877"/>
            <a:ext cx="748145"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5" name="Rettangolo 44"/>
          <p:cNvSpPr/>
          <p:nvPr/>
        </p:nvSpPr>
        <p:spPr>
          <a:xfrm>
            <a:off x="213447" y="4331323"/>
            <a:ext cx="1082185" cy="369332"/>
          </a:xfrm>
          <a:prstGeom prst="rect">
            <a:avLst/>
          </a:prstGeom>
        </p:spPr>
        <p:txBody>
          <a:bodyPr wrap="none">
            <a:spAutoFit/>
          </a:bodyPr>
          <a:lstStyle/>
          <a:p>
            <a:pPr eaLnBrk="0" hangingPunct="0">
              <a:spcBef>
                <a:spcPct val="20000"/>
              </a:spcBef>
            </a:pPr>
            <a:r>
              <a:rPr lang="en-GB" sz="1800" b="1" dirty="0" smtClean="0">
                <a:latin typeface="Arial"/>
                <a:cs typeface="Arial"/>
              </a:rPr>
              <a:t>LMC DD </a:t>
            </a:r>
            <a:endParaRPr lang="en-GB" sz="1800" b="1" dirty="0">
              <a:latin typeface="Arial"/>
              <a:cs typeface="Arial"/>
            </a:endParaRPr>
          </a:p>
        </p:txBody>
      </p:sp>
      <p:cxnSp>
        <p:nvCxnSpPr>
          <p:cNvPr id="46" name="Connettore 2 45"/>
          <p:cNvCxnSpPr/>
          <p:nvPr/>
        </p:nvCxnSpPr>
        <p:spPr>
          <a:xfrm flipH="1">
            <a:off x="3189837" y="5263804"/>
            <a:ext cx="0" cy="687903"/>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47" name="CasellaDiTesto 46"/>
          <p:cNvSpPr txBox="1"/>
          <p:nvPr/>
        </p:nvSpPr>
        <p:spPr>
          <a:xfrm>
            <a:off x="2020739" y="5951707"/>
            <a:ext cx="218447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eaLnBrk="0" hangingPunct="0">
              <a:spcBef>
                <a:spcPct val="20000"/>
              </a:spcBef>
            </a:pPr>
            <a:r>
              <a:rPr lang="en-GB" sz="1800" dirty="0" smtClean="0">
                <a:latin typeface="Arial"/>
                <a:cs typeface="Arial"/>
              </a:rPr>
              <a:t>PBS L8 ?</a:t>
            </a:r>
          </a:p>
        </p:txBody>
      </p:sp>
      <p:sp>
        <p:nvSpPr>
          <p:cNvPr id="48" name="Rettangolo 47"/>
          <p:cNvSpPr/>
          <p:nvPr/>
        </p:nvSpPr>
        <p:spPr>
          <a:xfrm>
            <a:off x="4953363" y="5926775"/>
            <a:ext cx="1121521"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eaLnBrk="0" hangingPunct="0">
              <a:spcBef>
                <a:spcPct val="20000"/>
              </a:spcBef>
            </a:pPr>
            <a:r>
              <a:rPr lang="en-GB" sz="1800" dirty="0" err="1" smtClean="0">
                <a:latin typeface="Arial"/>
                <a:cs typeface="Arial"/>
              </a:rPr>
              <a:t>Req</a:t>
            </a:r>
            <a:r>
              <a:rPr lang="en-GB" sz="1800" dirty="0" smtClean="0">
                <a:latin typeface="Arial"/>
                <a:cs typeface="Arial"/>
              </a:rPr>
              <a:t> L8 ?</a:t>
            </a:r>
            <a:endParaRPr lang="en-GB" sz="1800" dirty="0">
              <a:latin typeface="Arial"/>
              <a:cs typeface="Arial"/>
            </a:endParaRPr>
          </a:p>
        </p:txBody>
      </p:sp>
      <p:cxnSp>
        <p:nvCxnSpPr>
          <p:cNvPr id="51" name="Connettore 2 50"/>
          <p:cNvCxnSpPr/>
          <p:nvPr/>
        </p:nvCxnSpPr>
        <p:spPr>
          <a:xfrm flipH="1">
            <a:off x="5474855" y="4971806"/>
            <a:ext cx="0" cy="928400"/>
          </a:xfrm>
          <a:prstGeom prst="straightConnector1">
            <a:avLst/>
          </a:prstGeom>
          <a:ln>
            <a:solidFill>
              <a:srgbClr val="4F81BD"/>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52" name="Connettore 2 51"/>
          <p:cNvCxnSpPr>
            <a:stCxn id="53" idx="2"/>
          </p:cNvCxnSpPr>
          <p:nvPr/>
        </p:nvCxnSpPr>
        <p:spPr>
          <a:xfrm>
            <a:off x="7857493" y="5125381"/>
            <a:ext cx="0" cy="720000"/>
          </a:xfrm>
          <a:prstGeom prst="straightConnector1">
            <a:avLst/>
          </a:prstGeom>
          <a:ln>
            <a:solidFill>
              <a:srgbClr val="4F81BD"/>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61" name="Rettangolo 60"/>
          <p:cNvSpPr/>
          <p:nvPr/>
        </p:nvSpPr>
        <p:spPr>
          <a:xfrm>
            <a:off x="213447" y="2791489"/>
            <a:ext cx="8823760" cy="384987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2" name="Rettangolo 61"/>
          <p:cNvSpPr/>
          <p:nvPr/>
        </p:nvSpPr>
        <p:spPr>
          <a:xfrm>
            <a:off x="213447" y="1329358"/>
            <a:ext cx="8823760" cy="114985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Rettangolo 48"/>
          <p:cNvSpPr/>
          <p:nvPr/>
        </p:nvSpPr>
        <p:spPr>
          <a:xfrm>
            <a:off x="6856916" y="3726785"/>
            <a:ext cx="2001156" cy="56630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eaLnBrk="0" hangingPunct="0">
              <a:spcBef>
                <a:spcPct val="20000"/>
              </a:spcBef>
            </a:pPr>
            <a:r>
              <a:rPr lang="en-GB" sz="1400" dirty="0" smtClean="0">
                <a:latin typeface="Arial"/>
                <a:cs typeface="Arial"/>
              </a:rPr>
              <a:t>Activity, use case, </a:t>
            </a:r>
          </a:p>
          <a:p>
            <a:pPr algn="ctr" eaLnBrk="0" hangingPunct="0">
              <a:spcBef>
                <a:spcPct val="20000"/>
              </a:spcBef>
            </a:pPr>
            <a:r>
              <a:rPr lang="en-GB" sz="1400" dirty="0" smtClean="0">
                <a:latin typeface="Arial"/>
                <a:cs typeface="Arial"/>
              </a:rPr>
              <a:t>sequence diagrams L6</a:t>
            </a:r>
            <a:endParaRPr lang="en-GB" sz="1400" dirty="0">
              <a:latin typeface="Arial"/>
              <a:cs typeface="Arial"/>
            </a:endParaRPr>
          </a:p>
        </p:txBody>
      </p:sp>
      <p:sp>
        <p:nvSpPr>
          <p:cNvPr id="53" name="Rettangolo 52"/>
          <p:cNvSpPr/>
          <p:nvPr/>
        </p:nvSpPr>
        <p:spPr>
          <a:xfrm>
            <a:off x="6856916" y="4559073"/>
            <a:ext cx="2001156" cy="56630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eaLnBrk="0" hangingPunct="0">
              <a:spcBef>
                <a:spcPct val="20000"/>
              </a:spcBef>
            </a:pPr>
            <a:r>
              <a:rPr lang="en-GB" sz="1400" dirty="0" smtClean="0">
                <a:latin typeface="Arial"/>
                <a:cs typeface="Arial"/>
              </a:rPr>
              <a:t>Activity, use case, </a:t>
            </a:r>
          </a:p>
          <a:p>
            <a:pPr algn="ctr" eaLnBrk="0" hangingPunct="0">
              <a:spcBef>
                <a:spcPct val="20000"/>
              </a:spcBef>
            </a:pPr>
            <a:r>
              <a:rPr lang="en-GB" sz="1400" dirty="0" smtClean="0">
                <a:latin typeface="Arial"/>
                <a:cs typeface="Arial"/>
              </a:rPr>
              <a:t>sequence diagrams L7</a:t>
            </a:r>
            <a:endParaRPr lang="en-GB" sz="1400" dirty="0">
              <a:latin typeface="Arial"/>
              <a:cs typeface="Arial"/>
            </a:endParaRPr>
          </a:p>
        </p:txBody>
      </p:sp>
      <p:sp>
        <p:nvSpPr>
          <p:cNvPr id="54" name="Rettangolo 53"/>
          <p:cNvSpPr/>
          <p:nvPr/>
        </p:nvSpPr>
        <p:spPr>
          <a:xfrm>
            <a:off x="6880351" y="5834255"/>
            <a:ext cx="2001156" cy="56630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eaLnBrk="0" hangingPunct="0">
              <a:spcBef>
                <a:spcPct val="20000"/>
              </a:spcBef>
            </a:pPr>
            <a:r>
              <a:rPr lang="en-GB" sz="1400" dirty="0" smtClean="0">
                <a:latin typeface="Arial"/>
                <a:cs typeface="Arial"/>
              </a:rPr>
              <a:t>Activity, use case, </a:t>
            </a:r>
          </a:p>
          <a:p>
            <a:pPr algn="ctr" eaLnBrk="0" hangingPunct="0">
              <a:spcBef>
                <a:spcPct val="20000"/>
              </a:spcBef>
            </a:pPr>
            <a:r>
              <a:rPr lang="en-GB" sz="1400" dirty="0" smtClean="0">
                <a:latin typeface="Arial"/>
                <a:cs typeface="Arial"/>
              </a:rPr>
              <a:t>sequence diagrams L8</a:t>
            </a:r>
            <a:endParaRPr lang="en-GB" sz="1400" dirty="0">
              <a:latin typeface="Arial"/>
              <a:cs typeface="Arial"/>
            </a:endParaRPr>
          </a:p>
        </p:txBody>
      </p:sp>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30</a:t>
            </a:fld>
            <a:endParaRPr lang="en">
              <a:solidFill>
                <a:srgbClr val="000000"/>
              </a:solidFill>
            </a:endParaRPr>
          </a:p>
        </p:txBody>
      </p:sp>
    </p:spTree>
    <p:extLst>
      <p:ext uri="{BB962C8B-B14F-4D97-AF65-F5344CB8AC3E}">
        <p14:creationId xmlns:p14="http://schemas.microsoft.com/office/powerpoint/2010/main" val="1477283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39" grpId="0" animBg="1"/>
      <p:bldP spid="47" grpId="0" animBg="1"/>
      <p:bldP spid="48" grpId="0" animBg="1"/>
      <p:bldP spid="49" grpId="0" animBg="1"/>
      <p:bldP spid="53" grpId="0" animBg="1"/>
      <p:bldP spid="5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31</a:t>
            </a:fld>
            <a:endParaRPr lang="en">
              <a:solidFill>
                <a:srgbClr val="000000"/>
              </a:solidFill>
            </a:endParaRPr>
          </a:p>
        </p:txBody>
      </p:sp>
      <p:sp>
        <p:nvSpPr>
          <p:cNvPr id="3" name="Shape 92"/>
          <p:cNvSpPr txBox="1">
            <a:spLocks/>
          </p:cNvSpPr>
          <p:nvPr/>
        </p:nvSpPr>
        <p:spPr>
          <a:xfrm>
            <a:off x="301625" y="226769"/>
            <a:ext cx="6098144" cy="6351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it-IT" sz="2800" b="1" dirty="0" err="1" smtClean="0">
                <a:solidFill>
                  <a:schemeClr val="bg1"/>
                </a:solidFill>
                <a:ea typeface="Times New Roman"/>
              </a:rPr>
              <a:t>Specifications</a:t>
            </a:r>
            <a:r>
              <a:rPr lang="it-IT" sz="2800" b="1" dirty="0" smtClean="0">
                <a:solidFill>
                  <a:schemeClr val="bg1"/>
                </a:solidFill>
                <a:ea typeface="Times New Roman"/>
              </a:rPr>
              <a:t> </a:t>
            </a:r>
            <a:r>
              <a:rPr lang="it-IT" sz="2800" b="1" dirty="0" err="1" smtClean="0">
                <a:solidFill>
                  <a:schemeClr val="bg1"/>
                </a:solidFill>
                <a:ea typeface="Times New Roman"/>
              </a:rPr>
              <a:t>derivation</a:t>
            </a:r>
            <a:r>
              <a:rPr lang="it-IT" sz="2800" b="1" dirty="0" smtClean="0">
                <a:solidFill>
                  <a:schemeClr val="bg1"/>
                </a:solidFill>
                <a:ea typeface="Times New Roman"/>
              </a:rPr>
              <a:t>: L4</a:t>
            </a:r>
            <a:r>
              <a:rPr lang="it-IT" sz="2800" b="1" dirty="0" smtClean="0">
                <a:solidFill>
                  <a:schemeClr val="bg1"/>
                </a:solidFill>
                <a:ea typeface="Times New Roman"/>
                <a:sym typeface="Wingdings"/>
              </a:rPr>
              <a:t>L5</a:t>
            </a:r>
            <a:endParaRPr lang="it-IT" sz="2800" b="1" dirty="0">
              <a:solidFill>
                <a:schemeClr val="bg1"/>
              </a:solidFill>
              <a:ea typeface="Times New Roman"/>
            </a:endParaRPr>
          </a:p>
        </p:txBody>
      </p:sp>
      <p:sp>
        <p:nvSpPr>
          <p:cNvPr id="4" name="CasellaDiTesto 3"/>
          <p:cNvSpPr txBox="1"/>
          <p:nvPr/>
        </p:nvSpPr>
        <p:spPr>
          <a:xfrm>
            <a:off x="301624" y="1195743"/>
            <a:ext cx="7475415" cy="369332"/>
          </a:xfrm>
          <a:prstGeom prst="rect">
            <a:avLst/>
          </a:prstGeom>
          <a:noFill/>
        </p:spPr>
        <p:txBody>
          <a:bodyPr wrap="square" rtlCol="0">
            <a:spAutoFit/>
          </a:bodyPr>
          <a:lstStyle/>
          <a:p>
            <a:r>
              <a:rPr lang="en-GB" sz="1800" dirty="0" smtClean="0"/>
              <a:t>From Level 4 Requirements (LMC) to Level 5,6,7 Specifications </a:t>
            </a:r>
            <a:endParaRPr lang="en-GB" sz="1800" dirty="0"/>
          </a:p>
        </p:txBody>
      </p:sp>
      <p:sp>
        <p:nvSpPr>
          <p:cNvPr id="5" name="CasellaDiTesto 4"/>
          <p:cNvSpPr txBox="1"/>
          <p:nvPr/>
        </p:nvSpPr>
        <p:spPr>
          <a:xfrm>
            <a:off x="301625" y="1750020"/>
            <a:ext cx="6589454" cy="369332"/>
          </a:xfrm>
          <a:prstGeom prst="rect">
            <a:avLst/>
          </a:prstGeom>
          <a:noFill/>
        </p:spPr>
        <p:txBody>
          <a:bodyPr wrap="square" rtlCol="0">
            <a:spAutoFit/>
          </a:bodyPr>
          <a:lstStyle/>
          <a:p>
            <a:r>
              <a:rPr lang="en-GB" sz="1800" b="1" dirty="0" smtClean="0"/>
              <a:t>Level 5</a:t>
            </a:r>
            <a:r>
              <a:rPr lang="en-GB" sz="1800" dirty="0" smtClean="0"/>
              <a:t>: split specifications for and software…</a:t>
            </a:r>
            <a:endParaRPr lang="en-GB" sz="1800" dirty="0"/>
          </a:p>
        </p:txBody>
      </p:sp>
      <p:graphicFrame>
        <p:nvGraphicFramePr>
          <p:cNvPr id="6" name="Oggetto 5"/>
          <p:cNvGraphicFramePr>
            <a:graphicFrameLocks noChangeAspect="1"/>
          </p:cNvGraphicFramePr>
          <p:nvPr>
            <p:extLst>
              <p:ext uri="{D42A27DB-BD31-4B8C-83A1-F6EECF244321}">
                <p14:modId xmlns:p14="http://schemas.microsoft.com/office/powerpoint/2010/main" val="2032405065"/>
              </p:ext>
            </p:extLst>
          </p:nvPr>
        </p:nvGraphicFramePr>
        <p:xfrm>
          <a:off x="1231399" y="2119352"/>
          <a:ext cx="5943600" cy="3111500"/>
        </p:xfrm>
        <a:graphic>
          <a:graphicData uri="http://schemas.openxmlformats.org/presentationml/2006/ole">
            <mc:AlternateContent xmlns:mc="http://schemas.openxmlformats.org/markup-compatibility/2006">
              <mc:Choice xmlns:v="urn:schemas-microsoft-com:vml" Requires="v">
                <p:oleObj spid="_x0000_s11355" name="Documento" r:id="rId4" imgW="5943600" imgH="3111500" progId="Word.Document.12">
                  <p:embed/>
                </p:oleObj>
              </mc:Choice>
              <mc:Fallback>
                <p:oleObj name="Documento" r:id="rId4" imgW="5943600" imgH="3111500" progId="Word.Document.12">
                  <p:embed/>
                  <p:pic>
                    <p:nvPicPr>
                      <p:cNvPr id="0" name=""/>
                      <p:cNvPicPr/>
                      <p:nvPr/>
                    </p:nvPicPr>
                    <p:blipFill>
                      <a:blip r:embed="rId5"/>
                      <a:stretch>
                        <a:fillRect/>
                      </a:stretch>
                    </p:blipFill>
                    <p:spPr>
                      <a:xfrm>
                        <a:off x="1231399" y="2119352"/>
                        <a:ext cx="5943600" cy="3111500"/>
                      </a:xfrm>
                      <a:prstGeom prst="rect">
                        <a:avLst/>
                      </a:prstGeom>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3764068158"/>
              </p:ext>
            </p:extLst>
          </p:nvPr>
        </p:nvGraphicFramePr>
        <p:xfrm>
          <a:off x="1231399" y="5669210"/>
          <a:ext cx="5943600" cy="1028700"/>
        </p:xfrm>
        <a:graphic>
          <a:graphicData uri="http://schemas.openxmlformats.org/presentationml/2006/ole">
            <mc:AlternateContent xmlns:mc="http://schemas.openxmlformats.org/markup-compatibility/2006">
              <mc:Choice xmlns:v="urn:schemas-microsoft-com:vml" Requires="v">
                <p:oleObj spid="_x0000_s11356" name="Documento" r:id="rId7" imgW="5943600" imgH="1028700" progId="Word.Document.12">
                  <p:embed/>
                </p:oleObj>
              </mc:Choice>
              <mc:Fallback>
                <p:oleObj name="Documento" r:id="rId7" imgW="5943600" imgH="1028700" progId="Word.Document.12">
                  <p:embed/>
                  <p:pic>
                    <p:nvPicPr>
                      <p:cNvPr id="0" name=""/>
                      <p:cNvPicPr/>
                      <p:nvPr/>
                    </p:nvPicPr>
                    <p:blipFill>
                      <a:blip r:embed="rId8"/>
                      <a:stretch>
                        <a:fillRect/>
                      </a:stretch>
                    </p:blipFill>
                    <p:spPr>
                      <a:xfrm>
                        <a:off x="1231399" y="5669210"/>
                        <a:ext cx="5943600" cy="1028700"/>
                      </a:xfrm>
                      <a:prstGeom prst="rect">
                        <a:avLst/>
                      </a:prstGeom>
                    </p:spPr>
                  </p:pic>
                </p:oleObj>
              </mc:Fallback>
            </mc:AlternateContent>
          </a:graphicData>
        </a:graphic>
      </p:graphicFrame>
      <p:sp>
        <p:nvSpPr>
          <p:cNvPr id="9" name="Rettangolo 8"/>
          <p:cNvSpPr/>
          <p:nvPr/>
        </p:nvSpPr>
        <p:spPr>
          <a:xfrm>
            <a:off x="5061795" y="5221129"/>
            <a:ext cx="1891225" cy="369332"/>
          </a:xfrm>
          <a:prstGeom prst="rect">
            <a:avLst/>
          </a:prstGeom>
        </p:spPr>
        <p:txBody>
          <a:bodyPr wrap="none">
            <a:spAutoFit/>
          </a:bodyPr>
          <a:lstStyle/>
          <a:p>
            <a:r>
              <a:rPr lang="en-GB" sz="1800" dirty="0" smtClean="0">
                <a:solidFill>
                  <a:srgbClr val="000000"/>
                </a:solidFill>
              </a:rPr>
              <a:t>… and hardware</a:t>
            </a:r>
            <a:endParaRPr lang="en-GB" dirty="0"/>
          </a:p>
        </p:txBody>
      </p:sp>
    </p:spTree>
    <p:extLst>
      <p:ext uri="{BB962C8B-B14F-4D97-AF65-F5344CB8AC3E}">
        <p14:creationId xmlns:p14="http://schemas.microsoft.com/office/powerpoint/2010/main" val="7843609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32</a:t>
            </a:fld>
            <a:endParaRPr lang="en">
              <a:solidFill>
                <a:srgbClr val="000000"/>
              </a:solidFill>
            </a:endParaRPr>
          </a:p>
        </p:txBody>
      </p:sp>
      <p:sp>
        <p:nvSpPr>
          <p:cNvPr id="3" name="Shape 92"/>
          <p:cNvSpPr txBox="1">
            <a:spLocks/>
          </p:cNvSpPr>
          <p:nvPr/>
        </p:nvSpPr>
        <p:spPr>
          <a:xfrm>
            <a:off x="301625" y="226769"/>
            <a:ext cx="6098144" cy="6351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it-IT" sz="2800" b="1" dirty="0" err="1">
                <a:solidFill>
                  <a:schemeClr val="bg1"/>
                </a:solidFill>
                <a:ea typeface="Times New Roman"/>
              </a:rPr>
              <a:t>Specifications</a:t>
            </a:r>
            <a:r>
              <a:rPr lang="it-IT" sz="2800" b="1" dirty="0">
                <a:solidFill>
                  <a:schemeClr val="bg1"/>
                </a:solidFill>
                <a:ea typeface="Times New Roman"/>
              </a:rPr>
              <a:t> </a:t>
            </a:r>
            <a:r>
              <a:rPr lang="it-IT" sz="2800" b="1" dirty="0" err="1">
                <a:solidFill>
                  <a:schemeClr val="bg1"/>
                </a:solidFill>
                <a:ea typeface="Times New Roman"/>
              </a:rPr>
              <a:t>derivation</a:t>
            </a:r>
            <a:r>
              <a:rPr lang="it-IT" sz="2800" b="1" dirty="0">
                <a:solidFill>
                  <a:schemeClr val="bg1"/>
                </a:solidFill>
                <a:ea typeface="Times New Roman"/>
              </a:rPr>
              <a:t>: </a:t>
            </a:r>
            <a:r>
              <a:rPr lang="it-IT" sz="2800" b="1" dirty="0" smtClean="0">
                <a:solidFill>
                  <a:schemeClr val="bg1"/>
                </a:solidFill>
                <a:ea typeface="Times New Roman"/>
              </a:rPr>
              <a:t>L5</a:t>
            </a:r>
            <a:r>
              <a:rPr lang="it-IT" sz="2800" b="1" dirty="0" smtClean="0">
                <a:solidFill>
                  <a:schemeClr val="bg1"/>
                </a:solidFill>
                <a:ea typeface="Times New Roman"/>
                <a:sym typeface="Wingdings"/>
              </a:rPr>
              <a:t>L6</a:t>
            </a:r>
            <a:endParaRPr lang="it-IT" sz="2800" b="1" dirty="0">
              <a:solidFill>
                <a:schemeClr val="bg1"/>
              </a:solidFill>
              <a:ea typeface="Times New Roman"/>
            </a:endParaRPr>
          </a:p>
        </p:txBody>
      </p:sp>
      <p:sp>
        <p:nvSpPr>
          <p:cNvPr id="4" name="CasellaDiTesto 3"/>
          <p:cNvSpPr txBox="1"/>
          <p:nvPr/>
        </p:nvSpPr>
        <p:spPr>
          <a:xfrm>
            <a:off x="301624" y="1195743"/>
            <a:ext cx="7475415" cy="369332"/>
          </a:xfrm>
          <a:prstGeom prst="rect">
            <a:avLst/>
          </a:prstGeom>
          <a:noFill/>
        </p:spPr>
        <p:txBody>
          <a:bodyPr wrap="square" rtlCol="0">
            <a:spAutoFit/>
          </a:bodyPr>
          <a:lstStyle/>
          <a:p>
            <a:r>
              <a:rPr lang="en-GB" sz="1800" dirty="0" smtClean="0"/>
              <a:t>From Level 5 specifications (LMC.STW) to Level 6 Specifications </a:t>
            </a:r>
            <a:endParaRPr lang="en-GB" sz="1800" dirty="0"/>
          </a:p>
        </p:txBody>
      </p:sp>
      <p:sp>
        <p:nvSpPr>
          <p:cNvPr id="5" name="CasellaDiTesto 4"/>
          <p:cNvSpPr txBox="1"/>
          <p:nvPr/>
        </p:nvSpPr>
        <p:spPr>
          <a:xfrm>
            <a:off x="301625" y="1750020"/>
            <a:ext cx="6589454" cy="369332"/>
          </a:xfrm>
          <a:prstGeom prst="rect">
            <a:avLst/>
          </a:prstGeom>
          <a:noFill/>
        </p:spPr>
        <p:txBody>
          <a:bodyPr wrap="square" rtlCol="0">
            <a:spAutoFit/>
          </a:bodyPr>
          <a:lstStyle/>
          <a:p>
            <a:r>
              <a:rPr lang="en-GB" sz="1800" b="1" dirty="0" smtClean="0"/>
              <a:t>Level 6</a:t>
            </a:r>
            <a:r>
              <a:rPr lang="en-GB" sz="1800" dirty="0" smtClean="0"/>
              <a:t>: definitions for software PBS items</a:t>
            </a:r>
            <a:endParaRPr lang="en-GB" sz="1800" dirty="0"/>
          </a:p>
        </p:txBody>
      </p:sp>
      <p:graphicFrame>
        <p:nvGraphicFramePr>
          <p:cNvPr id="11" name="Oggetto 10"/>
          <p:cNvGraphicFramePr>
            <a:graphicFrameLocks noChangeAspect="1"/>
          </p:cNvGraphicFramePr>
          <p:nvPr>
            <p:extLst>
              <p:ext uri="{D42A27DB-BD31-4B8C-83A1-F6EECF244321}">
                <p14:modId xmlns:p14="http://schemas.microsoft.com/office/powerpoint/2010/main" val="1048676835"/>
              </p:ext>
            </p:extLst>
          </p:nvPr>
        </p:nvGraphicFramePr>
        <p:xfrm>
          <a:off x="116811" y="2371861"/>
          <a:ext cx="8857015" cy="1531526"/>
        </p:xfrm>
        <a:graphic>
          <a:graphicData uri="http://schemas.openxmlformats.org/presentationml/2006/ole">
            <mc:AlternateContent xmlns:mc="http://schemas.openxmlformats.org/markup-compatibility/2006">
              <mc:Choice xmlns:v="urn:schemas-microsoft-com:vml" Requires="v">
                <p:oleObj spid="_x0000_s8301" name="Documento" r:id="rId4" imgW="9842500" imgH="1701800" progId="Word.Document.12">
                  <p:embed/>
                </p:oleObj>
              </mc:Choice>
              <mc:Fallback>
                <p:oleObj name="Documento" r:id="rId4" imgW="9842500" imgH="1701800" progId="Word.Document.12">
                  <p:embed/>
                  <p:pic>
                    <p:nvPicPr>
                      <p:cNvPr id="0" name=""/>
                      <p:cNvPicPr/>
                      <p:nvPr/>
                    </p:nvPicPr>
                    <p:blipFill>
                      <a:blip r:embed="rId5"/>
                      <a:stretch>
                        <a:fillRect/>
                      </a:stretch>
                    </p:blipFill>
                    <p:spPr>
                      <a:xfrm>
                        <a:off x="116811" y="2371861"/>
                        <a:ext cx="8857015" cy="1531526"/>
                      </a:xfrm>
                      <a:prstGeom prst="rect">
                        <a:avLst/>
                      </a:prstGeom>
                    </p:spPr>
                  </p:pic>
                </p:oleObj>
              </mc:Fallback>
            </mc:AlternateContent>
          </a:graphicData>
        </a:graphic>
      </p:graphicFrame>
      <p:graphicFrame>
        <p:nvGraphicFramePr>
          <p:cNvPr id="12" name="Oggetto 11"/>
          <p:cNvGraphicFramePr>
            <a:graphicFrameLocks noChangeAspect="1"/>
          </p:cNvGraphicFramePr>
          <p:nvPr>
            <p:extLst>
              <p:ext uri="{D42A27DB-BD31-4B8C-83A1-F6EECF244321}">
                <p14:modId xmlns:p14="http://schemas.microsoft.com/office/powerpoint/2010/main" val="2393781114"/>
              </p:ext>
            </p:extLst>
          </p:nvPr>
        </p:nvGraphicFramePr>
        <p:xfrm>
          <a:off x="116810" y="4489848"/>
          <a:ext cx="8877367" cy="1843286"/>
        </p:xfrm>
        <a:graphic>
          <a:graphicData uri="http://schemas.openxmlformats.org/presentationml/2006/ole">
            <mc:AlternateContent xmlns:mc="http://schemas.openxmlformats.org/markup-compatibility/2006">
              <mc:Choice xmlns:v="urn:schemas-microsoft-com:vml" Requires="v">
                <p:oleObj spid="_x0000_s8302" name="Documento" r:id="rId7" imgW="9842500" imgH="2044700" progId="Word.Document.12">
                  <p:embed/>
                </p:oleObj>
              </mc:Choice>
              <mc:Fallback>
                <p:oleObj name="Documento" r:id="rId7" imgW="9842500" imgH="2044700" progId="Word.Document.12">
                  <p:embed/>
                  <p:pic>
                    <p:nvPicPr>
                      <p:cNvPr id="0" name=""/>
                      <p:cNvPicPr/>
                      <p:nvPr/>
                    </p:nvPicPr>
                    <p:blipFill>
                      <a:blip r:embed="rId8"/>
                      <a:stretch>
                        <a:fillRect/>
                      </a:stretch>
                    </p:blipFill>
                    <p:spPr>
                      <a:xfrm>
                        <a:off x="116810" y="4489848"/>
                        <a:ext cx="8877367" cy="1843286"/>
                      </a:xfrm>
                      <a:prstGeom prst="rect">
                        <a:avLst/>
                      </a:prstGeom>
                    </p:spPr>
                  </p:pic>
                </p:oleObj>
              </mc:Fallback>
            </mc:AlternateContent>
          </a:graphicData>
        </a:graphic>
      </p:graphicFrame>
    </p:spTree>
    <p:extLst>
      <p:ext uri="{BB962C8B-B14F-4D97-AF65-F5344CB8AC3E}">
        <p14:creationId xmlns:p14="http://schemas.microsoft.com/office/powerpoint/2010/main" val="120755103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33</a:t>
            </a:fld>
            <a:endParaRPr lang="en">
              <a:solidFill>
                <a:srgbClr val="000000"/>
              </a:solidFill>
            </a:endParaRPr>
          </a:p>
        </p:txBody>
      </p:sp>
      <p:sp>
        <p:nvSpPr>
          <p:cNvPr id="3" name="Shape 92"/>
          <p:cNvSpPr txBox="1">
            <a:spLocks/>
          </p:cNvSpPr>
          <p:nvPr/>
        </p:nvSpPr>
        <p:spPr>
          <a:xfrm>
            <a:off x="301625" y="226769"/>
            <a:ext cx="6098144" cy="6351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it-IT" sz="2800" b="1" dirty="0" err="1">
                <a:solidFill>
                  <a:schemeClr val="bg1"/>
                </a:solidFill>
                <a:ea typeface="Times New Roman"/>
              </a:rPr>
              <a:t>Specifications</a:t>
            </a:r>
            <a:r>
              <a:rPr lang="it-IT" sz="2800" b="1" dirty="0">
                <a:solidFill>
                  <a:schemeClr val="bg1"/>
                </a:solidFill>
                <a:ea typeface="Times New Roman"/>
              </a:rPr>
              <a:t> </a:t>
            </a:r>
            <a:r>
              <a:rPr lang="it-IT" sz="2800" b="1" dirty="0" err="1">
                <a:solidFill>
                  <a:schemeClr val="bg1"/>
                </a:solidFill>
                <a:ea typeface="Times New Roman"/>
              </a:rPr>
              <a:t>derivation</a:t>
            </a:r>
            <a:r>
              <a:rPr lang="it-IT" sz="2800" b="1" dirty="0">
                <a:solidFill>
                  <a:schemeClr val="bg1"/>
                </a:solidFill>
                <a:ea typeface="Times New Roman"/>
              </a:rPr>
              <a:t>: </a:t>
            </a:r>
            <a:r>
              <a:rPr lang="it-IT" sz="2800" b="1" dirty="0" smtClean="0">
                <a:solidFill>
                  <a:schemeClr val="bg1"/>
                </a:solidFill>
                <a:ea typeface="Times New Roman"/>
              </a:rPr>
              <a:t>L6</a:t>
            </a:r>
            <a:r>
              <a:rPr lang="it-IT" sz="2800" b="1" dirty="0" smtClean="0">
                <a:solidFill>
                  <a:schemeClr val="bg1"/>
                </a:solidFill>
                <a:ea typeface="Times New Roman"/>
                <a:sym typeface="Wingdings"/>
              </a:rPr>
              <a:t>L7</a:t>
            </a:r>
            <a:endParaRPr lang="it-IT" sz="2800" b="1" dirty="0">
              <a:solidFill>
                <a:schemeClr val="bg1"/>
              </a:solidFill>
              <a:ea typeface="Times New Roman"/>
            </a:endParaRPr>
          </a:p>
        </p:txBody>
      </p:sp>
      <p:sp>
        <p:nvSpPr>
          <p:cNvPr id="4" name="CasellaDiTesto 3"/>
          <p:cNvSpPr txBox="1"/>
          <p:nvPr/>
        </p:nvSpPr>
        <p:spPr>
          <a:xfrm>
            <a:off x="301624" y="1195743"/>
            <a:ext cx="7475415" cy="369332"/>
          </a:xfrm>
          <a:prstGeom prst="rect">
            <a:avLst/>
          </a:prstGeom>
          <a:noFill/>
        </p:spPr>
        <p:txBody>
          <a:bodyPr wrap="square" rtlCol="0">
            <a:spAutoFit/>
          </a:bodyPr>
          <a:lstStyle/>
          <a:p>
            <a:r>
              <a:rPr lang="en-GB" sz="1800" dirty="0" smtClean="0"/>
              <a:t>From Level 6 specifications (</a:t>
            </a:r>
            <a:r>
              <a:rPr lang="en-GB" sz="1800" dirty="0" err="1" smtClean="0"/>
              <a:t>LMC.STW.item</a:t>
            </a:r>
            <a:r>
              <a:rPr lang="en-GB" sz="1800" dirty="0" smtClean="0"/>
              <a:t>) to Level 7 Specifications </a:t>
            </a:r>
            <a:endParaRPr lang="en-GB" sz="1800" dirty="0"/>
          </a:p>
        </p:txBody>
      </p:sp>
      <p:sp>
        <p:nvSpPr>
          <p:cNvPr id="5" name="CasellaDiTesto 4"/>
          <p:cNvSpPr txBox="1"/>
          <p:nvPr/>
        </p:nvSpPr>
        <p:spPr>
          <a:xfrm>
            <a:off x="301625" y="1750020"/>
            <a:ext cx="6589454" cy="369332"/>
          </a:xfrm>
          <a:prstGeom prst="rect">
            <a:avLst/>
          </a:prstGeom>
          <a:noFill/>
        </p:spPr>
        <p:txBody>
          <a:bodyPr wrap="square" rtlCol="0">
            <a:spAutoFit/>
          </a:bodyPr>
          <a:lstStyle/>
          <a:p>
            <a:r>
              <a:rPr lang="en-GB" sz="1800" b="1" dirty="0" smtClean="0"/>
              <a:t>Level 7</a:t>
            </a:r>
            <a:r>
              <a:rPr lang="en-GB" sz="1800" dirty="0" smtClean="0"/>
              <a:t>: definitions for components of PBS items (leaf level)</a:t>
            </a:r>
            <a:endParaRPr lang="en-GB" sz="1800" dirty="0"/>
          </a:p>
        </p:txBody>
      </p:sp>
      <p:graphicFrame>
        <p:nvGraphicFramePr>
          <p:cNvPr id="7" name="Oggetto 6"/>
          <p:cNvGraphicFramePr>
            <a:graphicFrameLocks noChangeAspect="1"/>
          </p:cNvGraphicFramePr>
          <p:nvPr>
            <p:extLst>
              <p:ext uri="{D42A27DB-BD31-4B8C-83A1-F6EECF244321}">
                <p14:modId xmlns:p14="http://schemas.microsoft.com/office/powerpoint/2010/main" val="612619923"/>
              </p:ext>
            </p:extLst>
          </p:nvPr>
        </p:nvGraphicFramePr>
        <p:xfrm>
          <a:off x="301624" y="2363451"/>
          <a:ext cx="8403891" cy="4157202"/>
        </p:xfrm>
        <a:graphic>
          <a:graphicData uri="http://schemas.openxmlformats.org/presentationml/2006/ole">
            <mc:AlternateContent xmlns:mc="http://schemas.openxmlformats.org/markup-compatibility/2006">
              <mc:Choice xmlns:v="urn:schemas-microsoft-com:vml" Requires="v">
                <p:oleObj spid="_x0000_s9272" name="Documento" r:id="rId4" imgW="9372600" imgH="4635500" progId="Word.Document.12">
                  <p:embed/>
                </p:oleObj>
              </mc:Choice>
              <mc:Fallback>
                <p:oleObj name="Documento" r:id="rId4" imgW="9372600" imgH="4635500" progId="Word.Document.12">
                  <p:embed/>
                  <p:pic>
                    <p:nvPicPr>
                      <p:cNvPr id="0" name=""/>
                      <p:cNvPicPr/>
                      <p:nvPr/>
                    </p:nvPicPr>
                    <p:blipFill>
                      <a:blip r:embed="rId5"/>
                      <a:stretch>
                        <a:fillRect/>
                      </a:stretch>
                    </p:blipFill>
                    <p:spPr>
                      <a:xfrm>
                        <a:off x="301624" y="2363451"/>
                        <a:ext cx="8403891" cy="4157202"/>
                      </a:xfrm>
                      <a:prstGeom prst="rect">
                        <a:avLst/>
                      </a:prstGeom>
                    </p:spPr>
                  </p:pic>
                </p:oleObj>
              </mc:Fallback>
            </mc:AlternateContent>
          </a:graphicData>
        </a:graphic>
      </p:graphicFrame>
    </p:spTree>
    <p:extLst>
      <p:ext uri="{BB962C8B-B14F-4D97-AF65-F5344CB8AC3E}">
        <p14:creationId xmlns:p14="http://schemas.microsoft.com/office/powerpoint/2010/main" val="299696814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34</a:t>
            </a:fld>
            <a:endParaRPr lang="en">
              <a:solidFill>
                <a:srgbClr val="000000"/>
              </a:solidFill>
            </a:endParaRPr>
          </a:p>
        </p:txBody>
      </p:sp>
      <p:pic>
        <p:nvPicPr>
          <p:cNvPr id="3" name="Immagine 2" descr="Macintosh HD:Users:trigilio:Dropbox:cameo:Pointing-activity.pdf"/>
          <p:cNvPicPr/>
          <p:nvPr/>
        </p:nvPicPr>
        <p:blipFill rotWithShape="1">
          <a:blip r:embed="rId2">
            <a:extLst>
              <a:ext uri="{28A0092B-C50C-407E-A947-70E740481C1C}">
                <a14:useLocalDpi xmlns:a14="http://schemas.microsoft.com/office/drawing/2010/main" val="0"/>
              </a:ext>
            </a:extLst>
          </a:blip>
          <a:srcRect l="7933" t="7151" r="1882" b="18423"/>
          <a:stretch/>
        </p:blipFill>
        <p:spPr bwMode="auto">
          <a:xfrm>
            <a:off x="-15263" y="1312094"/>
            <a:ext cx="9120753" cy="5316574"/>
          </a:xfrm>
          <a:prstGeom prst="rect">
            <a:avLst/>
          </a:prstGeom>
          <a:noFill/>
          <a:ln>
            <a:noFill/>
          </a:ln>
          <a:extLst>
            <a:ext uri="{53640926-AAD7-44d8-BBD7-CCE9431645EC}">
              <a14:shadowObscured xmlns:a14="http://schemas.microsoft.com/office/drawing/2010/main"/>
            </a:ext>
          </a:extLst>
        </p:spPr>
      </p:pic>
      <p:sp>
        <p:nvSpPr>
          <p:cNvPr id="5" name="Shape 92"/>
          <p:cNvSpPr txBox="1">
            <a:spLocks/>
          </p:cNvSpPr>
          <p:nvPr/>
        </p:nvSpPr>
        <p:spPr>
          <a:xfrm>
            <a:off x="301625" y="226769"/>
            <a:ext cx="6342440" cy="635100"/>
          </a:xfrm>
          <a:prstGeom prst="rect">
            <a:avLst/>
          </a:prstGeom>
        </p:spPr>
        <p:txBody>
          <a:bodyPr lIns="91425" tIns="91425" rIns="91425" bIns="91425" anchor="b"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r>
              <a:rPr lang="it-IT" sz="2800" b="1" dirty="0" smtClean="0">
                <a:solidFill>
                  <a:schemeClr val="bg1"/>
                </a:solidFill>
                <a:ea typeface="Times New Roman"/>
              </a:rPr>
              <a:t>Activity </a:t>
            </a:r>
            <a:r>
              <a:rPr lang="it-IT" sz="2800" b="1" dirty="0" err="1" smtClean="0">
                <a:solidFill>
                  <a:schemeClr val="bg1"/>
                </a:solidFill>
                <a:ea typeface="Times New Roman"/>
              </a:rPr>
              <a:t>Diagram</a:t>
            </a:r>
            <a:r>
              <a:rPr lang="it-IT" sz="2800" b="1" dirty="0" smtClean="0">
                <a:solidFill>
                  <a:schemeClr val="bg1"/>
                </a:solidFill>
                <a:ea typeface="Times New Roman"/>
              </a:rPr>
              <a:t> (</a:t>
            </a:r>
            <a:r>
              <a:rPr lang="it-IT" sz="2800" b="1" dirty="0" err="1" smtClean="0">
                <a:solidFill>
                  <a:schemeClr val="bg1"/>
                </a:solidFill>
                <a:ea typeface="Times New Roman"/>
              </a:rPr>
              <a:t>example</a:t>
            </a:r>
            <a:r>
              <a:rPr lang="it-IT" sz="2800" b="1" dirty="0" smtClean="0">
                <a:solidFill>
                  <a:schemeClr val="bg1"/>
                </a:solidFill>
                <a:ea typeface="Times New Roman"/>
              </a:rPr>
              <a:t> for PNT)</a:t>
            </a:r>
            <a:endParaRPr lang="it-IT" sz="2800" b="1" dirty="0">
              <a:solidFill>
                <a:schemeClr val="bg1"/>
              </a:solidFill>
              <a:ea typeface="Times New Roman"/>
            </a:endParaRPr>
          </a:p>
        </p:txBody>
      </p:sp>
    </p:spTree>
    <p:extLst>
      <p:ext uri="{BB962C8B-B14F-4D97-AF65-F5344CB8AC3E}">
        <p14:creationId xmlns:p14="http://schemas.microsoft.com/office/powerpoint/2010/main" val="13717486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 name="Picture 2" descr="dish_logo.png"/>
          <p:cNvPicPr>
            <a:picLocks noChangeAspect="1"/>
          </p:cNvPicPr>
          <p:nvPr/>
        </p:nvPicPr>
        <p:blipFill>
          <a:blip r:embed="rId4"/>
          <a:stretch>
            <a:fillRect/>
          </a:stretch>
        </p:blipFill>
        <p:spPr>
          <a:xfrm>
            <a:off x="144000" y="0"/>
            <a:ext cx="2406015" cy="1700213"/>
          </a:xfrm>
          <a:prstGeom prst="rect">
            <a:avLst/>
          </a:prstGeom>
        </p:spPr>
      </p:pic>
      <p:sp>
        <p:nvSpPr>
          <p:cNvPr id="2" name="CasellaDiTesto 1"/>
          <p:cNvSpPr txBox="1"/>
          <p:nvPr/>
        </p:nvSpPr>
        <p:spPr>
          <a:xfrm>
            <a:off x="3019265" y="3330698"/>
            <a:ext cx="2783779" cy="707886"/>
          </a:xfrm>
          <a:prstGeom prst="rect">
            <a:avLst/>
          </a:prstGeom>
          <a:noFill/>
        </p:spPr>
        <p:txBody>
          <a:bodyPr wrap="square" rtlCol="0">
            <a:spAutoFit/>
          </a:bodyPr>
          <a:lstStyle/>
          <a:p>
            <a:pPr algn="ctr" eaLnBrk="0" hangingPunct="0">
              <a:spcBef>
                <a:spcPct val="20000"/>
              </a:spcBef>
            </a:pPr>
            <a:r>
              <a:rPr lang="en-GB" sz="4000" dirty="0" smtClean="0">
                <a:solidFill>
                  <a:schemeClr val="bg1"/>
                </a:solidFill>
                <a:latin typeface="Arial"/>
                <a:cs typeface="Arial"/>
              </a:rPr>
              <a:t>Thanks</a:t>
            </a:r>
          </a:p>
        </p:txBody>
      </p:sp>
    </p:spTree>
    <p:extLst>
      <p:ext uri="{BB962C8B-B14F-4D97-AF65-F5344CB8AC3E}">
        <p14:creationId xmlns:p14="http://schemas.microsoft.com/office/powerpoint/2010/main" val="24748271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329002"/>
            <a:ext cx="4826000" cy="523220"/>
          </a:xfrm>
          <a:prstGeom prst="rect">
            <a:avLst/>
          </a:prstGeom>
          <a:noFill/>
        </p:spPr>
        <p:txBody>
          <a:bodyPr wrap="square" rtlCol="0">
            <a:spAutoFit/>
          </a:bodyPr>
          <a:lstStyle/>
          <a:p>
            <a:r>
              <a:rPr lang="en-AU" sz="2800" b="1" dirty="0">
                <a:solidFill>
                  <a:schemeClr val="bg1"/>
                </a:solidFill>
                <a:cs typeface="Arial" pitchFamily="34" charset="0"/>
              </a:rPr>
              <a:t>SKA1 Mid </a:t>
            </a:r>
          </a:p>
        </p:txBody>
      </p:sp>
      <p:sp>
        <p:nvSpPr>
          <p:cNvPr id="10" name="CasellaDiTesto 9"/>
          <p:cNvSpPr txBox="1"/>
          <p:nvPr/>
        </p:nvSpPr>
        <p:spPr>
          <a:xfrm>
            <a:off x="374451" y="1385912"/>
            <a:ext cx="8383978" cy="1848711"/>
          </a:xfrm>
          <a:prstGeom prst="rect">
            <a:avLst/>
          </a:prstGeom>
          <a:noFill/>
        </p:spPr>
        <p:txBody>
          <a:bodyPr wrap="square" rtlCol="0">
            <a:spAutoFit/>
          </a:bodyPr>
          <a:lstStyle/>
          <a:p>
            <a:pPr eaLnBrk="0" hangingPunct="0">
              <a:spcBef>
                <a:spcPct val="20000"/>
              </a:spcBef>
            </a:pPr>
            <a:r>
              <a:rPr lang="en-AU" sz="2000" b="1" dirty="0">
                <a:solidFill>
                  <a:srgbClr val="000090"/>
                </a:solidFill>
                <a:cs typeface="Arial" pitchFamily="34" charset="0"/>
              </a:rPr>
              <a:t>S</a:t>
            </a:r>
            <a:r>
              <a:rPr lang="en-AU" sz="2000" b="1" dirty="0" smtClean="0">
                <a:solidFill>
                  <a:srgbClr val="000090"/>
                </a:solidFill>
                <a:cs typeface="Arial" pitchFamily="34" charset="0"/>
              </a:rPr>
              <a:t>cience Drivers</a:t>
            </a:r>
            <a:endParaRPr lang="en-GB" sz="2000" dirty="0" smtClean="0">
              <a:solidFill>
                <a:srgbClr val="000099"/>
              </a:solidFill>
              <a:latin typeface="Arial"/>
              <a:cs typeface="Arial"/>
            </a:endParaRPr>
          </a:p>
          <a:p>
            <a:pPr eaLnBrk="0" hangingPunct="0">
              <a:spcBef>
                <a:spcPct val="20000"/>
              </a:spcBef>
            </a:pPr>
            <a:endParaRPr lang="en-GB" sz="2000" dirty="0" smtClean="0">
              <a:solidFill>
                <a:srgbClr val="000099"/>
              </a:solidFill>
              <a:latin typeface="Arial"/>
              <a:cs typeface="Arial"/>
            </a:endParaRPr>
          </a:p>
          <a:p>
            <a:pPr marL="342900" indent="-342900">
              <a:lnSpc>
                <a:spcPct val="110000"/>
              </a:lnSpc>
              <a:buFont typeface="Arial"/>
              <a:buChar char="•"/>
            </a:pPr>
            <a:r>
              <a:rPr lang="en-GB" sz="1600" dirty="0" smtClean="0"/>
              <a:t>21</a:t>
            </a:r>
            <a:r>
              <a:rPr lang="en-GB" sz="1600" dirty="0"/>
              <a:t>-cm HI-</a:t>
            </a:r>
            <a:r>
              <a:rPr lang="en-GB" sz="1600" dirty="0" smtClean="0"/>
              <a:t>line: evolution </a:t>
            </a:r>
            <a:r>
              <a:rPr lang="en-GB" sz="1600" dirty="0"/>
              <a:t>of galaxies, </a:t>
            </a:r>
            <a:r>
              <a:rPr lang="en-GB" sz="1600" dirty="0" smtClean="0"/>
              <a:t>(local, z </a:t>
            </a:r>
            <a:r>
              <a:rPr lang="en-GB" sz="1600" dirty="0"/>
              <a:t>~ </a:t>
            </a:r>
            <a:r>
              <a:rPr lang="en-GB" sz="1600" dirty="0" smtClean="0"/>
              <a:t>0 to Hi z) </a:t>
            </a:r>
          </a:p>
          <a:p>
            <a:pPr marL="342900" indent="-342900">
              <a:lnSpc>
                <a:spcPct val="110000"/>
              </a:lnSpc>
              <a:buFont typeface="Arial"/>
              <a:buChar char="•"/>
            </a:pPr>
            <a:r>
              <a:rPr lang="en-GB" sz="1600" dirty="0" smtClean="0"/>
              <a:t>All southern sky survey </a:t>
            </a:r>
            <a:r>
              <a:rPr lang="en-GB" sz="1600" dirty="0"/>
              <a:t>to </a:t>
            </a:r>
            <a:r>
              <a:rPr lang="en-GB" sz="1600" dirty="0" smtClean="0"/>
              <a:t>detect all pulsars at </a:t>
            </a:r>
            <a:r>
              <a:rPr lang="en-GB" sz="1600" dirty="0"/>
              <a:t>1400 MHz out to a distance of 10 </a:t>
            </a:r>
            <a:r>
              <a:rPr lang="en-GB" sz="1600" dirty="0" err="1"/>
              <a:t>kpc</a:t>
            </a:r>
            <a:r>
              <a:rPr lang="en-GB" sz="1600" dirty="0"/>
              <a:t>. </a:t>
            </a:r>
            <a:endParaRPr lang="en-GB" sz="1600" dirty="0" smtClean="0"/>
          </a:p>
          <a:p>
            <a:pPr marL="342900" indent="-342900">
              <a:lnSpc>
                <a:spcPct val="110000"/>
              </a:lnSpc>
              <a:buFont typeface="Arial"/>
              <a:buChar char="•"/>
            </a:pPr>
            <a:r>
              <a:rPr lang="en-GB" sz="1600" dirty="0" smtClean="0"/>
              <a:t>Follow</a:t>
            </a:r>
            <a:r>
              <a:rPr lang="en-GB" sz="1600" dirty="0"/>
              <a:t>-up observations of detected pulsars at high resolution (&lt;20 mas resolution). </a:t>
            </a:r>
            <a:endParaRPr lang="en-GB" sz="1600" dirty="0" smtClean="0"/>
          </a:p>
          <a:p>
            <a:pPr marL="342900" indent="-342900">
              <a:lnSpc>
                <a:spcPct val="110000"/>
              </a:lnSpc>
              <a:buFont typeface="Arial"/>
              <a:buChar char="•"/>
            </a:pPr>
            <a:r>
              <a:rPr lang="en-GB" sz="1600" dirty="0" smtClean="0"/>
              <a:t>Carrying </a:t>
            </a:r>
            <a:r>
              <a:rPr lang="en-GB" sz="1600" dirty="0"/>
              <a:t>out a decade long timing campaign to time most detected pulsars and others. </a:t>
            </a:r>
          </a:p>
        </p:txBody>
      </p:sp>
      <p:pic>
        <p:nvPicPr>
          <p:cNvPr id="11" name="Immagine 10" descr="a.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3144"/>
            <a:ext cx="9144000" cy="1134612"/>
          </a:xfrm>
          <a:prstGeom prst="rect">
            <a:avLst/>
          </a:prstGeom>
        </p:spPr>
      </p:pic>
      <p:sp>
        <p:nvSpPr>
          <p:cNvPr id="2" name="CasellaDiTesto 1"/>
          <p:cNvSpPr txBox="1"/>
          <p:nvPr/>
        </p:nvSpPr>
        <p:spPr>
          <a:xfrm>
            <a:off x="374451" y="3861022"/>
            <a:ext cx="8140912" cy="1367998"/>
          </a:xfrm>
          <a:prstGeom prst="rect">
            <a:avLst/>
          </a:prstGeom>
          <a:noFill/>
        </p:spPr>
        <p:txBody>
          <a:bodyPr wrap="square" numCol="2" rtlCol="0">
            <a:spAutoFit/>
          </a:bodyPr>
          <a:lstStyle/>
          <a:p>
            <a:pPr marL="285750" indent="-285750">
              <a:buFont typeface="Arial"/>
              <a:buChar char="•"/>
            </a:pPr>
            <a:r>
              <a:rPr lang="en-GB" sz="1600" dirty="0" smtClean="0"/>
              <a:t>Cosmic magnetism</a:t>
            </a:r>
          </a:p>
          <a:p>
            <a:pPr marL="285750" indent="-285750">
              <a:buFont typeface="Arial"/>
              <a:buChar char="•"/>
            </a:pPr>
            <a:r>
              <a:rPr lang="en-GB" sz="1600" dirty="0" smtClean="0"/>
              <a:t>Star formation history</a:t>
            </a:r>
          </a:p>
          <a:p>
            <a:pPr marL="285750" indent="-285750">
              <a:buFont typeface="Arial"/>
              <a:buChar char="•"/>
            </a:pPr>
            <a:r>
              <a:rPr lang="en-GB" sz="1600" dirty="0"/>
              <a:t>Cradle of </a:t>
            </a:r>
            <a:r>
              <a:rPr lang="en-GB" sz="1600" dirty="0" smtClean="0"/>
              <a:t>life</a:t>
            </a:r>
          </a:p>
          <a:p>
            <a:pPr marL="285750" indent="-285750">
              <a:buFont typeface="Arial"/>
              <a:buChar char="•"/>
            </a:pPr>
            <a:r>
              <a:rPr lang="en-GB" sz="1600" dirty="0" err="1" smtClean="0"/>
              <a:t>Exoplanets</a:t>
            </a:r>
            <a:r>
              <a:rPr lang="en-GB" sz="1600" dirty="0" smtClean="0"/>
              <a:t> </a:t>
            </a:r>
          </a:p>
          <a:p>
            <a:pPr marL="285750" indent="-285750">
              <a:buFont typeface="Arial"/>
              <a:buChar char="•"/>
            </a:pPr>
            <a:r>
              <a:rPr lang="en-GB" sz="1600" dirty="0" smtClean="0"/>
              <a:t>SETI </a:t>
            </a:r>
          </a:p>
          <a:p>
            <a:pPr marL="285750" indent="-285750">
              <a:buFont typeface="Arial"/>
              <a:buChar char="•"/>
            </a:pPr>
            <a:r>
              <a:rPr lang="en-GB" sz="1600" dirty="0" smtClean="0"/>
              <a:t>Transients (GRB, FRB, SN…)</a:t>
            </a:r>
          </a:p>
          <a:p>
            <a:pPr marL="285750" indent="-285750">
              <a:buFont typeface="Arial"/>
              <a:buChar char="•"/>
            </a:pPr>
            <a:r>
              <a:rPr lang="en-GB" sz="1600" dirty="0" smtClean="0"/>
              <a:t>GW with pulsars</a:t>
            </a:r>
          </a:p>
          <a:p>
            <a:pPr marL="285750" indent="-285750">
              <a:buFont typeface="Arial"/>
              <a:buChar char="•"/>
            </a:pPr>
            <a:r>
              <a:rPr lang="en-GB" sz="1600" dirty="0" smtClean="0"/>
              <a:t>AGN, radio jets</a:t>
            </a:r>
          </a:p>
          <a:p>
            <a:pPr marL="285750" indent="-285750">
              <a:buFont typeface="Arial"/>
              <a:buChar char="•"/>
            </a:pPr>
            <a:r>
              <a:rPr lang="en-GB" sz="1600" dirty="0" smtClean="0"/>
              <a:t>…other unknown?...</a:t>
            </a:r>
          </a:p>
        </p:txBody>
      </p:sp>
      <p:sp>
        <p:nvSpPr>
          <p:cNvPr id="3" name="Rettangolo 2"/>
          <p:cNvSpPr/>
          <p:nvPr/>
        </p:nvSpPr>
        <p:spPr>
          <a:xfrm>
            <a:off x="374451" y="3307311"/>
            <a:ext cx="3320666" cy="400110"/>
          </a:xfrm>
          <a:prstGeom prst="rect">
            <a:avLst/>
          </a:prstGeom>
        </p:spPr>
        <p:txBody>
          <a:bodyPr wrap="none">
            <a:spAutoFit/>
          </a:bodyPr>
          <a:lstStyle/>
          <a:p>
            <a:pPr lvl="0"/>
            <a:r>
              <a:rPr lang="en-GB" sz="2000" b="1" dirty="0">
                <a:solidFill>
                  <a:srgbClr val="000090"/>
                </a:solidFill>
              </a:rPr>
              <a:t>Other Science </a:t>
            </a:r>
            <a:r>
              <a:rPr lang="en-GB" sz="2000" b="1" dirty="0" smtClean="0">
                <a:solidFill>
                  <a:srgbClr val="000090"/>
                </a:solidFill>
              </a:rPr>
              <a:t>objectives:</a:t>
            </a:r>
            <a:endParaRPr lang="en-GB" sz="2000" b="1" dirty="0">
              <a:solidFill>
                <a:srgbClr val="000090"/>
              </a:solidFill>
            </a:endParaRPr>
          </a:p>
        </p:txBody>
      </p:sp>
      <p:sp>
        <p:nvSpPr>
          <p:cNvPr id="4" name="Segnaposto numero diapositiva 3"/>
          <p:cNvSpPr>
            <a:spLocks noGrp="1"/>
          </p:cNvSpPr>
          <p:nvPr>
            <p:ph type="sldNum" idx="12"/>
          </p:nvPr>
        </p:nvSpPr>
        <p:spPr/>
        <p:txBody>
          <a:bodyPr/>
          <a:lstStyle/>
          <a:p>
            <a:fld id="{00000000-1234-1234-1234-123412341234}" type="slidenum">
              <a:rPr lang="en" smtClean="0">
                <a:solidFill>
                  <a:srgbClr val="000000"/>
                </a:solidFill>
              </a:rPr>
              <a:pPr/>
              <a:t>4</a:t>
            </a:fld>
            <a:endParaRPr lang="en">
              <a:solidFill>
                <a:srgbClr val="000000"/>
              </a:solidFill>
            </a:endParaRPr>
          </a:p>
        </p:txBody>
      </p:sp>
    </p:spTree>
    <p:extLst>
      <p:ext uri="{BB962C8B-B14F-4D97-AF65-F5344CB8AC3E}">
        <p14:creationId xmlns:p14="http://schemas.microsoft.com/office/powerpoint/2010/main" val="39419010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306259" y="1363544"/>
            <a:ext cx="4976941" cy="461665"/>
          </a:xfrm>
          <a:prstGeom prst="rect">
            <a:avLst/>
          </a:prstGeom>
          <a:noFill/>
        </p:spPr>
        <p:txBody>
          <a:bodyPr wrap="square" rtlCol="0">
            <a:spAutoFit/>
          </a:bodyPr>
          <a:lstStyle/>
          <a:p>
            <a:pPr eaLnBrk="0" hangingPunct="0">
              <a:spcBef>
                <a:spcPct val="20000"/>
              </a:spcBef>
            </a:pPr>
            <a:r>
              <a:rPr lang="en-AU" b="1" dirty="0">
                <a:solidFill>
                  <a:srgbClr val="000090"/>
                </a:solidFill>
                <a:cs typeface="Arial" pitchFamily="34" charset="0"/>
              </a:rPr>
              <a:t>After Re-</a:t>
            </a:r>
            <a:r>
              <a:rPr lang="en-AU" b="1" dirty="0" smtClean="0">
                <a:solidFill>
                  <a:srgbClr val="000090"/>
                </a:solidFill>
                <a:cs typeface="Arial" pitchFamily="34" charset="0"/>
              </a:rPr>
              <a:t>baseline:</a:t>
            </a:r>
          </a:p>
        </p:txBody>
      </p:sp>
      <p:sp>
        <p:nvSpPr>
          <p:cNvPr id="10" name="CasellaDiTesto 9"/>
          <p:cNvSpPr txBox="1"/>
          <p:nvPr/>
        </p:nvSpPr>
        <p:spPr>
          <a:xfrm>
            <a:off x="306260" y="2400175"/>
            <a:ext cx="6581041" cy="1441420"/>
          </a:xfrm>
          <a:prstGeom prst="rect">
            <a:avLst/>
          </a:prstGeom>
          <a:noFill/>
        </p:spPr>
        <p:txBody>
          <a:bodyPr wrap="square" rtlCol="0">
            <a:spAutoFit/>
          </a:bodyPr>
          <a:lstStyle/>
          <a:p>
            <a:pPr marL="285750" indent="-285750">
              <a:lnSpc>
                <a:spcPct val="110000"/>
              </a:lnSpc>
              <a:buFont typeface="Arial"/>
              <a:buChar char="•"/>
            </a:pPr>
            <a:r>
              <a:rPr lang="en-GB" sz="2000" dirty="0" smtClean="0">
                <a:solidFill>
                  <a:srgbClr val="000090"/>
                </a:solidFill>
              </a:rPr>
              <a:t>SKA Survey in Australia deferred</a:t>
            </a:r>
          </a:p>
          <a:p>
            <a:pPr marL="285750" indent="-285750">
              <a:lnSpc>
                <a:spcPct val="110000"/>
              </a:lnSpc>
              <a:buFont typeface="Arial"/>
              <a:buChar char="•"/>
            </a:pPr>
            <a:r>
              <a:rPr lang="en-GB" sz="2000" dirty="0" smtClean="0">
                <a:solidFill>
                  <a:srgbClr val="000090"/>
                </a:solidFill>
              </a:rPr>
              <a:t>PAF deferred</a:t>
            </a:r>
          </a:p>
          <a:p>
            <a:pPr marL="285750" indent="-285750">
              <a:lnSpc>
                <a:spcPct val="110000"/>
              </a:lnSpc>
              <a:buFont typeface="Arial"/>
              <a:buChar char="•"/>
            </a:pPr>
            <a:r>
              <a:rPr lang="en-GB" sz="2000" dirty="0" smtClean="0">
                <a:solidFill>
                  <a:srgbClr val="000090"/>
                </a:solidFill>
              </a:rPr>
              <a:t>Inclusion of high frequency band in the first phase (from both Gal and </a:t>
            </a:r>
            <a:r>
              <a:rPr lang="en-GB" sz="2000" dirty="0" err="1" smtClean="0">
                <a:solidFill>
                  <a:srgbClr val="000090"/>
                </a:solidFill>
              </a:rPr>
              <a:t>extraGal</a:t>
            </a:r>
            <a:r>
              <a:rPr lang="en-GB" sz="2000" dirty="0" smtClean="0">
                <a:solidFill>
                  <a:srgbClr val="000090"/>
                </a:solidFill>
              </a:rPr>
              <a:t> science needs)</a:t>
            </a:r>
            <a:endParaRPr lang="en-GB" sz="2000" dirty="0">
              <a:solidFill>
                <a:srgbClr val="000090"/>
              </a:solidFill>
            </a:endParaRPr>
          </a:p>
        </p:txBody>
      </p:sp>
      <p:pic>
        <p:nvPicPr>
          <p:cNvPr id="11" name="Immagine 10" descr="a.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3144"/>
            <a:ext cx="9144000" cy="1134612"/>
          </a:xfrm>
          <a:prstGeom prst="rect">
            <a:avLst/>
          </a:prstGeom>
        </p:spPr>
      </p:pic>
      <p:sp>
        <p:nvSpPr>
          <p:cNvPr id="6" name="TextBox 6"/>
          <p:cNvSpPr txBox="1"/>
          <p:nvPr/>
        </p:nvSpPr>
        <p:spPr>
          <a:xfrm>
            <a:off x="457200" y="329002"/>
            <a:ext cx="5901620" cy="523220"/>
          </a:xfrm>
          <a:prstGeom prst="rect">
            <a:avLst/>
          </a:prstGeom>
          <a:noFill/>
        </p:spPr>
        <p:txBody>
          <a:bodyPr wrap="square" rtlCol="0">
            <a:spAutoFit/>
          </a:bodyPr>
          <a:lstStyle/>
          <a:p>
            <a:pPr marL="0" indent="0">
              <a:buNone/>
            </a:pPr>
            <a:r>
              <a:rPr lang="en-AU" sz="2800" b="1" dirty="0" smtClean="0">
                <a:solidFill>
                  <a:srgbClr val="FFFFFF"/>
                </a:solidFill>
                <a:cs typeface="Arial" pitchFamily="34" charset="0"/>
              </a:rPr>
              <a:t>SKA1-MID After Re-baseline:</a:t>
            </a:r>
            <a:endParaRPr lang="en-AU" sz="2800" b="1" dirty="0">
              <a:solidFill>
                <a:srgbClr val="FFFFFF"/>
              </a:solidFill>
              <a:cs typeface="Arial" pitchFamily="34" charset="0"/>
            </a:endParaRPr>
          </a:p>
        </p:txBody>
      </p:sp>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5</a:t>
            </a:fld>
            <a:endParaRPr lang="en">
              <a:solidFill>
                <a:srgbClr val="000000"/>
              </a:solidFill>
            </a:endParaRPr>
          </a:p>
        </p:txBody>
      </p:sp>
    </p:spTree>
    <p:extLst>
      <p:ext uri="{BB962C8B-B14F-4D97-AF65-F5344CB8AC3E}">
        <p14:creationId xmlns:p14="http://schemas.microsoft.com/office/powerpoint/2010/main" val="18004087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4192339" y="1540201"/>
            <a:ext cx="4699317" cy="5157787"/>
          </a:xfrm>
          <a:prstGeom prst="rect">
            <a:avLst/>
          </a:prstGeom>
        </p:spPr>
      </p:pic>
      <p:sp>
        <p:nvSpPr>
          <p:cNvPr id="8" name="TextBox 6"/>
          <p:cNvSpPr txBox="1"/>
          <p:nvPr/>
        </p:nvSpPr>
        <p:spPr>
          <a:xfrm>
            <a:off x="457200" y="329002"/>
            <a:ext cx="4826000" cy="523220"/>
          </a:xfrm>
          <a:prstGeom prst="rect">
            <a:avLst/>
          </a:prstGeom>
          <a:noFill/>
        </p:spPr>
        <p:txBody>
          <a:bodyPr wrap="square" rtlCol="0">
            <a:spAutoFit/>
          </a:bodyPr>
          <a:lstStyle/>
          <a:p>
            <a:pPr marL="0" indent="0">
              <a:buNone/>
            </a:pPr>
            <a:r>
              <a:rPr lang="en-AU" sz="2800" b="1" dirty="0" smtClean="0">
                <a:solidFill>
                  <a:srgbClr val="FFFFFF"/>
                </a:solidFill>
                <a:cs typeface="Arial" pitchFamily="34" charset="0"/>
              </a:rPr>
              <a:t>After Re-baseline:</a:t>
            </a:r>
            <a:endParaRPr lang="en-AU" sz="2800" b="1" dirty="0">
              <a:solidFill>
                <a:srgbClr val="FFFFFF"/>
              </a:solidFill>
              <a:cs typeface="Arial" pitchFamily="34" charset="0"/>
            </a:endParaRPr>
          </a:p>
        </p:txBody>
      </p:sp>
      <p:sp>
        <p:nvSpPr>
          <p:cNvPr id="12" name="CasellaDiTesto 11"/>
          <p:cNvSpPr txBox="1"/>
          <p:nvPr/>
        </p:nvSpPr>
        <p:spPr>
          <a:xfrm>
            <a:off x="306259" y="1363544"/>
            <a:ext cx="4976941" cy="1348061"/>
          </a:xfrm>
          <a:prstGeom prst="rect">
            <a:avLst/>
          </a:prstGeom>
          <a:noFill/>
        </p:spPr>
        <p:txBody>
          <a:bodyPr wrap="square" rtlCol="0">
            <a:spAutoFit/>
          </a:bodyPr>
          <a:lstStyle/>
          <a:p>
            <a:pPr eaLnBrk="0" hangingPunct="0">
              <a:spcBef>
                <a:spcPct val="20000"/>
              </a:spcBef>
            </a:pPr>
            <a:r>
              <a:rPr lang="en-AU" b="1" dirty="0">
                <a:solidFill>
                  <a:srgbClr val="000090"/>
                </a:solidFill>
                <a:cs typeface="Arial" pitchFamily="34" charset="0"/>
              </a:rPr>
              <a:t>SKA1 </a:t>
            </a:r>
            <a:r>
              <a:rPr lang="en-AU" b="1" dirty="0" smtClean="0">
                <a:solidFill>
                  <a:srgbClr val="000090"/>
                </a:solidFill>
                <a:cs typeface="Arial" pitchFamily="34" charset="0"/>
              </a:rPr>
              <a:t>Mid</a:t>
            </a:r>
          </a:p>
          <a:p>
            <a:pPr eaLnBrk="0" hangingPunct="0">
              <a:spcBef>
                <a:spcPct val="20000"/>
              </a:spcBef>
            </a:pPr>
            <a:endParaRPr lang="en-AU" b="1" dirty="0">
              <a:solidFill>
                <a:srgbClr val="000090"/>
              </a:solidFill>
              <a:cs typeface="Arial" pitchFamily="34" charset="0"/>
            </a:endParaRPr>
          </a:p>
          <a:p>
            <a:pPr eaLnBrk="0" hangingPunct="0">
              <a:spcBef>
                <a:spcPct val="20000"/>
              </a:spcBef>
            </a:pPr>
            <a:r>
              <a:rPr lang="en-AU" b="1" dirty="0" smtClean="0">
                <a:solidFill>
                  <a:srgbClr val="000090"/>
                </a:solidFill>
                <a:cs typeface="Arial" pitchFamily="34" charset="0"/>
              </a:rPr>
              <a:t>Location: </a:t>
            </a:r>
            <a:r>
              <a:rPr lang="en-AU" sz="2000" dirty="0" smtClean="0">
                <a:solidFill>
                  <a:srgbClr val="000090"/>
                </a:solidFill>
                <a:cs typeface="Arial" pitchFamily="34" charset="0"/>
              </a:rPr>
              <a:t>Karoo in SA</a:t>
            </a:r>
            <a:endParaRPr lang="en-AU" sz="2000" dirty="0">
              <a:solidFill>
                <a:srgbClr val="000090"/>
              </a:solidFill>
              <a:cs typeface="Arial" pitchFamily="34" charset="0"/>
            </a:endParaRPr>
          </a:p>
        </p:txBody>
      </p:sp>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6</a:t>
            </a:fld>
            <a:endParaRPr lang="en">
              <a:solidFill>
                <a:srgbClr val="000000"/>
              </a:solidFill>
            </a:endParaRPr>
          </a:p>
        </p:txBody>
      </p:sp>
    </p:spTree>
    <p:extLst>
      <p:ext uri="{BB962C8B-B14F-4D97-AF65-F5344CB8AC3E}">
        <p14:creationId xmlns:p14="http://schemas.microsoft.com/office/powerpoint/2010/main" val="357776901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457200" y="329002"/>
            <a:ext cx="4826000" cy="523220"/>
          </a:xfrm>
          <a:prstGeom prst="rect">
            <a:avLst/>
          </a:prstGeom>
          <a:noFill/>
        </p:spPr>
        <p:txBody>
          <a:bodyPr wrap="square" rtlCol="0">
            <a:spAutoFit/>
          </a:bodyPr>
          <a:lstStyle/>
          <a:p>
            <a:pPr marL="0" indent="0">
              <a:buNone/>
            </a:pPr>
            <a:r>
              <a:rPr lang="en-AU" sz="2800" b="1" dirty="0" smtClean="0">
                <a:solidFill>
                  <a:srgbClr val="FFFFFF"/>
                </a:solidFill>
                <a:cs typeface="Arial" pitchFamily="34" charset="0"/>
              </a:rPr>
              <a:t>After Re-baseline:</a:t>
            </a:r>
            <a:endParaRPr lang="en-AU" sz="2800" b="1" dirty="0">
              <a:solidFill>
                <a:srgbClr val="FFFFFF"/>
              </a:solidFill>
              <a:cs typeface="Arial" pitchFamily="34" charset="0"/>
            </a:endParaRPr>
          </a:p>
        </p:txBody>
      </p:sp>
      <p:pic>
        <p:nvPicPr>
          <p:cNvPr id="12" name="Immagine 11"/>
          <p:cNvPicPr>
            <a:picLocks noChangeAspect="1"/>
          </p:cNvPicPr>
          <p:nvPr/>
        </p:nvPicPr>
        <p:blipFill>
          <a:blip r:embed="rId2"/>
          <a:stretch>
            <a:fillRect/>
          </a:stretch>
        </p:blipFill>
        <p:spPr>
          <a:xfrm>
            <a:off x="4027868" y="2000146"/>
            <a:ext cx="5002146" cy="4170304"/>
          </a:xfrm>
          <a:prstGeom prst="rect">
            <a:avLst/>
          </a:prstGeom>
        </p:spPr>
      </p:pic>
      <p:sp>
        <p:nvSpPr>
          <p:cNvPr id="13" name="CasellaDiTesto 12"/>
          <p:cNvSpPr txBox="1"/>
          <p:nvPr/>
        </p:nvSpPr>
        <p:spPr>
          <a:xfrm>
            <a:off x="306260" y="1363544"/>
            <a:ext cx="3253838" cy="3564053"/>
          </a:xfrm>
          <a:prstGeom prst="rect">
            <a:avLst/>
          </a:prstGeom>
          <a:noFill/>
        </p:spPr>
        <p:txBody>
          <a:bodyPr wrap="square" rtlCol="0">
            <a:spAutoFit/>
          </a:bodyPr>
          <a:lstStyle/>
          <a:p>
            <a:pPr eaLnBrk="0" hangingPunct="0">
              <a:spcBef>
                <a:spcPct val="20000"/>
              </a:spcBef>
            </a:pPr>
            <a:r>
              <a:rPr lang="en-AU" b="1" dirty="0">
                <a:solidFill>
                  <a:srgbClr val="000090"/>
                </a:solidFill>
                <a:cs typeface="Arial" pitchFamily="34" charset="0"/>
              </a:rPr>
              <a:t>SKA1 </a:t>
            </a:r>
            <a:r>
              <a:rPr lang="en-AU" b="1" dirty="0" smtClean="0">
                <a:solidFill>
                  <a:srgbClr val="000090"/>
                </a:solidFill>
                <a:cs typeface="Arial" pitchFamily="34" charset="0"/>
              </a:rPr>
              <a:t>Mid</a:t>
            </a:r>
          </a:p>
          <a:p>
            <a:pPr eaLnBrk="0" hangingPunct="0">
              <a:spcBef>
                <a:spcPct val="20000"/>
              </a:spcBef>
            </a:pPr>
            <a:endParaRPr lang="en-AU" b="1" dirty="0">
              <a:solidFill>
                <a:srgbClr val="000090"/>
              </a:solidFill>
              <a:cs typeface="Arial" pitchFamily="34" charset="0"/>
            </a:endParaRPr>
          </a:p>
          <a:p>
            <a:pPr eaLnBrk="0" hangingPunct="0">
              <a:spcBef>
                <a:spcPct val="20000"/>
              </a:spcBef>
            </a:pPr>
            <a:r>
              <a:rPr lang="en-AU" b="1" dirty="0" smtClean="0">
                <a:solidFill>
                  <a:srgbClr val="000090"/>
                </a:solidFill>
                <a:cs typeface="Arial" pitchFamily="34" charset="0"/>
              </a:rPr>
              <a:t>Location: </a:t>
            </a:r>
            <a:r>
              <a:rPr lang="en-AU" sz="2000" dirty="0" smtClean="0">
                <a:solidFill>
                  <a:srgbClr val="000090"/>
                </a:solidFill>
                <a:cs typeface="Arial" pitchFamily="34" charset="0"/>
              </a:rPr>
              <a:t>Karoo </a:t>
            </a:r>
            <a:r>
              <a:rPr lang="en-AU" sz="2000" dirty="0">
                <a:solidFill>
                  <a:srgbClr val="000090"/>
                </a:solidFill>
                <a:cs typeface="Arial" pitchFamily="34" charset="0"/>
              </a:rPr>
              <a:t>in </a:t>
            </a:r>
            <a:r>
              <a:rPr lang="en-AU" sz="2000" dirty="0" smtClean="0">
                <a:solidFill>
                  <a:srgbClr val="000090"/>
                </a:solidFill>
                <a:cs typeface="Arial" pitchFamily="34" charset="0"/>
              </a:rPr>
              <a:t>SA</a:t>
            </a:r>
          </a:p>
          <a:p>
            <a:pPr eaLnBrk="0" hangingPunct="0">
              <a:spcBef>
                <a:spcPct val="20000"/>
              </a:spcBef>
            </a:pPr>
            <a:endParaRPr lang="en-AU" sz="2000" b="1" dirty="0" smtClean="0">
              <a:solidFill>
                <a:srgbClr val="000090"/>
              </a:solidFill>
              <a:cs typeface="Arial" pitchFamily="34" charset="0"/>
            </a:endParaRPr>
          </a:p>
          <a:p>
            <a:pPr eaLnBrk="0" hangingPunct="0">
              <a:spcBef>
                <a:spcPct val="20000"/>
              </a:spcBef>
            </a:pPr>
            <a:r>
              <a:rPr lang="en-AU" sz="2000" b="1" dirty="0" smtClean="0">
                <a:solidFill>
                  <a:srgbClr val="000090"/>
                </a:solidFill>
                <a:cs typeface="Arial" pitchFamily="34" charset="0"/>
              </a:rPr>
              <a:t>Array Configuration: </a:t>
            </a:r>
          </a:p>
          <a:p>
            <a:pPr eaLnBrk="0" hangingPunct="0">
              <a:spcBef>
                <a:spcPct val="20000"/>
              </a:spcBef>
            </a:pPr>
            <a:r>
              <a:rPr lang="en-AU" sz="2000" dirty="0" smtClean="0">
                <a:solidFill>
                  <a:srgbClr val="000090"/>
                </a:solidFill>
                <a:cs typeface="Arial" pitchFamily="34" charset="0"/>
              </a:rPr>
              <a:t>3 spiral </a:t>
            </a:r>
            <a:r>
              <a:rPr lang="en-AU" sz="2000" dirty="0">
                <a:solidFill>
                  <a:srgbClr val="000090"/>
                </a:solidFill>
                <a:cs typeface="Arial" pitchFamily="34" charset="0"/>
              </a:rPr>
              <a:t>arms, </a:t>
            </a:r>
          </a:p>
          <a:p>
            <a:pPr eaLnBrk="0" hangingPunct="0">
              <a:spcBef>
                <a:spcPct val="20000"/>
              </a:spcBef>
            </a:pPr>
            <a:r>
              <a:rPr lang="en-AU" sz="2000" dirty="0">
                <a:solidFill>
                  <a:srgbClr val="000090"/>
                </a:solidFill>
                <a:cs typeface="Arial" pitchFamily="34" charset="0"/>
              </a:rPr>
              <a:t>high density at </a:t>
            </a:r>
            <a:r>
              <a:rPr lang="en-AU" sz="2000" dirty="0" err="1">
                <a:solidFill>
                  <a:srgbClr val="000090"/>
                </a:solidFill>
                <a:cs typeface="Arial" pitchFamily="34" charset="0"/>
              </a:rPr>
              <a:t>center</a:t>
            </a:r>
            <a:r>
              <a:rPr lang="en-AU" sz="2000" dirty="0">
                <a:solidFill>
                  <a:srgbClr val="000090"/>
                </a:solidFill>
                <a:cs typeface="Arial" pitchFamily="34" charset="0"/>
              </a:rPr>
              <a:t> </a:t>
            </a:r>
          </a:p>
          <a:p>
            <a:pPr eaLnBrk="0" hangingPunct="0">
              <a:spcBef>
                <a:spcPct val="20000"/>
              </a:spcBef>
            </a:pPr>
            <a:r>
              <a:rPr lang="en-AU" sz="2000" b="1" dirty="0" smtClean="0">
                <a:solidFill>
                  <a:srgbClr val="000090"/>
                </a:solidFill>
                <a:cs typeface="Arial" pitchFamily="34" charset="0"/>
              </a:rPr>
              <a:t>Max Baseline: </a:t>
            </a:r>
            <a:r>
              <a:rPr lang="en-AU" sz="2000" dirty="0" smtClean="0">
                <a:solidFill>
                  <a:srgbClr val="000090"/>
                </a:solidFill>
                <a:cs typeface="Arial" pitchFamily="34" charset="0"/>
              </a:rPr>
              <a:t>150 km</a:t>
            </a:r>
          </a:p>
          <a:p>
            <a:pPr eaLnBrk="0" hangingPunct="0">
              <a:spcBef>
                <a:spcPct val="20000"/>
              </a:spcBef>
            </a:pPr>
            <a:endParaRPr lang="en-AU" sz="2000" b="1" dirty="0">
              <a:solidFill>
                <a:srgbClr val="000090"/>
              </a:solidFill>
              <a:cs typeface="Arial" pitchFamily="34" charset="0"/>
            </a:endParaRPr>
          </a:p>
        </p:txBody>
      </p:sp>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7</a:t>
            </a:fld>
            <a:endParaRPr lang="en">
              <a:solidFill>
                <a:srgbClr val="000000"/>
              </a:solidFill>
            </a:endParaRPr>
          </a:p>
        </p:txBody>
      </p:sp>
    </p:spTree>
    <p:extLst>
      <p:ext uri="{BB962C8B-B14F-4D97-AF65-F5344CB8AC3E}">
        <p14:creationId xmlns:p14="http://schemas.microsoft.com/office/powerpoint/2010/main" val="200800522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457200" y="329002"/>
            <a:ext cx="4826000" cy="523220"/>
          </a:xfrm>
          <a:prstGeom prst="rect">
            <a:avLst/>
          </a:prstGeom>
          <a:noFill/>
        </p:spPr>
        <p:txBody>
          <a:bodyPr wrap="square" rtlCol="0">
            <a:spAutoFit/>
          </a:bodyPr>
          <a:lstStyle/>
          <a:p>
            <a:pPr marL="0" indent="0">
              <a:buNone/>
            </a:pPr>
            <a:r>
              <a:rPr lang="en-AU" sz="2800" b="1" dirty="0" smtClean="0">
                <a:solidFill>
                  <a:srgbClr val="FFFFFF"/>
                </a:solidFill>
                <a:cs typeface="Arial" pitchFamily="34" charset="0"/>
              </a:rPr>
              <a:t>After Re-baseline:</a:t>
            </a:r>
            <a:endParaRPr lang="en-AU" sz="2800" b="1" dirty="0">
              <a:solidFill>
                <a:srgbClr val="FFFFFF"/>
              </a:solidFill>
              <a:cs typeface="Arial" pitchFamily="34" charset="0"/>
            </a:endParaRPr>
          </a:p>
        </p:txBody>
      </p:sp>
      <p:pic>
        <p:nvPicPr>
          <p:cNvPr id="8" name="Immagine 7"/>
          <p:cNvPicPr>
            <a:picLocks noChangeAspect="1"/>
          </p:cNvPicPr>
          <p:nvPr/>
        </p:nvPicPr>
        <p:blipFill>
          <a:blip r:embed="rId2"/>
          <a:stretch>
            <a:fillRect/>
          </a:stretch>
        </p:blipFill>
        <p:spPr>
          <a:xfrm>
            <a:off x="4020971" y="1907658"/>
            <a:ext cx="5009044" cy="4042776"/>
          </a:xfrm>
          <a:prstGeom prst="rect">
            <a:avLst/>
          </a:prstGeom>
        </p:spPr>
      </p:pic>
      <p:sp>
        <p:nvSpPr>
          <p:cNvPr id="12" name="CasellaDiTesto 11"/>
          <p:cNvSpPr txBox="1"/>
          <p:nvPr/>
        </p:nvSpPr>
        <p:spPr>
          <a:xfrm>
            <a:off x="306259" y="1363544"/>
            <a:ext cx="4364831" cy="5336846"/>
          </a:xfrm>
          <a:prstGeom prst="rect">
            <a:avLst/>
          </a:prstGeom>
          <a:noFill/>
        </p:spPr>
        <p:txBody>
          <a:bodyPr wrap="square" rtlCol="0">
            <a:spAutoFit/>
          </a:bodyPr>
          <a:lstStyle/>
          <a:p>
            <a:pPr eaLnBrk="0" hangingPunct="0">
              <a:spcBef>
                <a:spcPct val="20000"/>
              </a:spcBef>
            </a:pPr>
            <a:r>
              <a:rPr lang="en-AU" b="1" dirty="0">
                <a:solidFill>
                  <a:srgbClr val="000090"/>
                </a:solidFill>
                <a:cs typeface="Arial" pitchFamily="34" charset="0"/>
              </a:rPr>
              <a:t>SKA1 </a:t>
            </a:r>
            <a:r>
              <a:rPr lang="en-AU" b="1" dirty="0" smtClean="0">
                <a:solidFill>
                  <a:srgbClr val="000090"/>
                </a:solidFill>
                <a:cs typeface="Arial" pitchFamily="34" charset="0"/>
              </a:rPr>
              <a:t>Mid</a:t>
            </a:r>
          </a:p>
          <a:p>
            <a:pPr eaLnBrk="0" hangingPunct="0">
              <a:spcBef>
                <a:spcPct val="20000"/>
              </a:spcBef>
            </a:pPr>
            <a:endParaRPr lang="en-AU" b="1" dirty="0">
              <a:solidFill>
                <a:srgbClr val="000090"/>
              </a:solidFill>
              <a:cs typeface="Arial" pitchFamily="34" charset="0"/>
            </a:endParaRPr>
          </a:p>
          <a:p>
            <a:pPr eaLnBrk="0" hangingPunct="0">
              <a:spcBef>
                <a:spcPct val="20000"/>
              </a:spcBef>
            </a:pPr>
            <a:r>
              <a:rPr lang="en-AU" b="1" dirty="0" smtClean="0">
                <a:solidFill>
                  <a:srgbClr val="000090"/>
                </a:solidFill>
                <a:cs typeface="Arial" pitchFamily="34" charset="0"/>
              </a:rPr>
              <a:t>Location: </a:t>
            </a:r>
            <a:r>
              <a:rPr lang="en-AU" sz="2000" dirty="0" smtClean="0">
                <a:solidFill>
                  <a:srgbClr val="000090"/>
                </a:solidFill>
                <a:cs typeface="Arial" pitchFamily="34" charset="0"/>
              </a:rPr>
              <a:t>Karoo </a:t>
            </a:r>
            <a:r>
              <a:rPr lang="en-AU" sz="2000" dirty="0">
                <a:solidFill>
                  <a:srgbClr val="000090"/>
                </a:solidFill>
                <a:cs typeface="Arial" pitchFamily="34" charset="0"/>
              </a:rPr>
              <a:t>in </a:t>
            </a:r>
            <a:r>
              <a:rPr lang="en-AU" sz="2000" dirty="0" smtClean="0">
                <a:solidFill>
                  <a:srgbClr val="000090"/>
                </a:solidFill>
                <a:cs typeface="Arial" pitchFamily="34" charset="0"/>
              </a:rPr>
              <a:t>SA</a:t>
            </a:r>
          </a:p>
          <a:p>
            <a:pPr eaLnBrk="0" hangingPunct="0">
              <a:spcBef>
                <a:spcPct val="20000"/>
              </a:spcBef>
            </a:pPr>
            <a:endParaRPr lang="en-AU" sz="2000" b="1" dirty="0" smtClean="0">
              <a:solidFill>
                <a:srgbClr val="000090"/>
              </a:solidFill>
              <a:cs typeface="Arial" pitchFamily="34" charset="0"/>
            </a:endParaRPr>
          </a:p>
          <a:p>
            <a:pPr eaLnBrk="0" hangingPunct="0">
              <a:spcBef>
                <a:spcPct val="20000"/>
              </a:spcBef>
            </a:pPr>
            <a:r>
              <a:rPr lang="en-AU" sz="2000" b="1" dirty="0" smtClean="0">
                <a:solidFill>
                  <a:srgbClr val="000090"/>
                </a:solidFill>
                <a:cs typeface="Arial" pitchFamily="34" charset="0"/>
              </a:rPr>
              <a:t>Array Configuration: </a:t>
            </a:r>
          </a:p>
          <a:p>
            <a:pPr eaLnBrk="0" hangingPunct="0">
              <a:spcBef>
                <a:spcPct val="20000"/>
              </a:spcBef>
            </a:pPr>
            <a:r>
              <a:rPr lang="en-AU" sz="2000" dirty="0" smtClean="0">
                <a:solidFill>
                  <a:srgbClr val="000090"/>
                </a:solidFill>
                <a:cs typeface="Arial" pitchFamily="34" charset="0"/>
              </a:rPr>
              <a:t>3 spiral arms, </a:t>
            </a:r>
          </a:p>
          <a:p>
            <a:pPr eaLnBrk="0" hangingPunct="0">
              <a:spcBef>
                <a:spcPct val="20000"/>
              </a:spcBef>
            </a:pPr>
            <a:r>
              <a:rPr lang="en-AU" sz="2000" dirty="0" smtClean="0">
                <a:solidFill>
                  <a:srgbClr val="000090"/>
                </a:solidFill>
                <a:cs typeface="Arial" pitchFamily="34" charset="0"/>
              </a:rPr>
              <a:t>high density at </a:t>
            </a:r>
            <a:r>
              <a:rPr lang="en-AU" sz="2000" dirty="0" err="1" smtClean="0">
                <a:solidFill>
                  <a:srgbClr val="000090"/>
                </a:solidFill>
                <a:cs typeface="Arial" pitchFamily="34" charset="0"/>
              </a:rPr>
              <a:t>center</a:t>
            </a:r>
            <a:r>
              <a:rPr lang="en-AU" sz="2000" dirty="0" smtClean="0">
                <a:solidFill>
                  <a:srgbClr val="000090"/>
                </a:solidFill>
                <a:cs typeface="Arial" pitchFamily="34" charset="0"/>
              </a:rPr>
              <a:t> </a:t>
            </a:r>
          </a:p>
          <a:p>
            <a:pPr eaLnBrk="0" hangingPunct="0">
              <a:spcBef>
                <a:spcPct val="20000"/>
              </a:spcBef>
            </a:pPr>
            <a:r>
              <a:rPr lang="en-AU" sz="2000" b="1" dirty="0" smtClean="0">
                <a:solidFill>
                  <a:srgbClr val="000090"/>
                </a:solidFill>
                <a:cs typeface="Arial" pitchFamily="34" charset="0"/>
              </a:rPr>
              <a:t>Max Baseline: </a:t>
            </a:r>
            <a:r>
              <a:rPr lang="en-AU" sz="2000" dirty="0" smtClean="0">
                <a:solidFill>
                  <a:srgbClr val="000090"/>
                </a:solidFill>
                <a:cs typeface="Arial" pitchFamily="34" charset="0"/>
              </a:rPr>
              <a:t>150 km</a:t>
            </a:r>
          </a:p>
          <a:p>
            <a:pPr eaLnBrk="0" hangingPunct="0">
              <a:spcBef>
                <a:spcPct val="20000"/>
              </a:spcBef>
            </a:pPr>
            <a:endParaRPr lang="en-AU" sz="2000" b="1" dirty="0" smtClean="0">
              <a:solidFill>
                <a:srgbClr val="000090"/>
              </a:solidFill>
              <a:cs typeface="Arial" pitchFamily="34" charset="0"/>
            </a:endParaRPr>
          </a:p>
          <a:p>
            <a:pPr eaLnBrk="0" hangingPunct="0">
              <a:spcBef>
                <a:spcPct val="20000"/>
              </a:spcBef>
            </a:pPr>
            <a:r>
              <a:rPr lang="en-AU" sz="2000" b="1" dirty="0" smtClean="0">
                <a:solidFill>
                  <a:srgbClr val="000090"/>
                </a:solidFill>
                <a:cs typeface="Arial" pitchFamily="34" charset="0"/>
              </a:rPr>
              <a:t>Aperture:  </a:t>
            </a:r>
            <a:r>
              <a:rPr lang="en-AU" sz="2000" dirty="0" smtClean="0">
                <a:solidFill>
                  <a:srgbClr val="000090"/>
                </a:solidFill>
                <a:cs typeface="Arial" pitchFamily="34" charset="0"/>
              </a:rPr>
              <a:t>32 664 m</a:t>
            </a:r>
            <a:r>
              <a:rPr lang="en-AU" sz="2000" baseline="30000" dirty="0" smtClean="0">
                <a:solidFill>
                  <a:srgbClr val="000090"/>
                </a:solidFill>
                <a:cs typeface="Arial" pitchFamily="34" charset="0"/>
              </a:rPr>
              <a:t>2</a:t>
            </a:r>
          </a:p>
          <a:p>
            <a:pPr eaLnBrk="0" hangingPunct="0">
              <a:spcBef>
                <a:spcPct val="20000"/>
              </a:spcBef>
            </a:pPr>
            <a:r>
              <a:rPr lang="en-AU" sz="2000" baseline="30000" dirty="0">
                <a:solidFill>
                  <a:srgbClr val="000090"/>
                </a:solidFill>
                <a:cs typeface="Arial" pitchFamily="34" charset="0"/>
              </a:rPr>
              <a:t> </a:t>
            </a:r>
            <a:r>
              <a:rPr lang="en-AU" sz="2000" baseline="30000" dirty="0" smtClean="0">
                <a:solidFill>
                  <a:srgbClr val="000090"/>
                </a:solidFill>
                <a:cs typeface="Arial" pitchFamily="34" charset="0"/>
              </a:rPr>
              <a:t>                         </a:t>
            </a:r>
            <a:r>
              <a:rPr lang="en-AU" sz="2000" dirty="0" smtClean="0">
                <a:solidFill>
                  <a:srgbClr val="000090"/>
                </a:solidFill>
                <a:cs typeface="Arial" pitchFamily="34" charset="0"/>
              </a:rPr>
              <a:t>(3% of 1km</a:t>
            </a:r>
            <a:r>
              <a:rPr lang="en-AU" sz="2000" baseline="30000" dirty="0" smtClean="0">
                <a:solidFill>
                  <a:srgbClr val="000090"/>
                </a:solidFill>
                <a:cs typeface="Arial" pitchFamily="34" charset="0"/>
              </a:rPr>
              <a:t>2</a:t>
            </a:r>
            <a:r>
              <a:rPr lang="en-AU" sz="2000" dirty="0" smtClean="0">
                <a:solidFill>
                  <a:srgbClr val="000090"/>
                </a:solidFill>
                <a:cs typeface="Arial" pitchFamily="34" charset="0"/>
              </a:rPr>
              <a:t>) </a:t>
            </a:r>
          </a:p>
          <a:p>
            <a:pPr eaLnBrk="0" hangingPunct="0">
              <a:spcBef>
                <a:spcPct val="20000"/>
              </a:spcBef>
            </a:pPr>
            <a:r>
              <a:rPr lang="en-AU" sz="2000" dirty="0" smtClean="0">
                <a:solidFill>
                  <a:srgbClr val="000090"/>
                </a:solidFill>
                <a:cs typeface="Arial" pitchFamily="34" charset="0"/>
              </a:rPr>
              <a:t>197 dishes </a:t>
            </a:r>
            <a:endParaRPr lang="en-AU" sz="2000" dirty="0">
              <a:solidFill>
                <a:srgbClr val="000090"/>
              </a:solidFill>
              <a:cs typeface="Arial" pitchFamily="34" charset="0"/>
            </a:endParaRPr>
          </a:p>
          <a:p>
            <a:pPr lvl="1" eaLnBrk="0" hangingPunct="0">
              <a:spcBef>
                <a:spcPct val="20000"/>
              </a:spcBef>
            </a:pPr>
            <a:r>
              <a:rPr lang="en-AU" sz="1800" dirty="0">
                <a:solidFill>
                  <a:srgbClr val="000090"/>
                </a:solidFill>
                <a:cs typeface="Arial" pitchFamily="34" charset="0"/>
              </a:rPr>
              <a:t>133 SKA     </a:t>
            </a:r>
            <a:r>
              <a:rPr lang="en-AU" sz="1800" dirty="0" smtClean="0">
                <a:solidFill>
                  <a:srgbClr val="000090"/>
                </a:solidFill>
                <a:cs typeface="Arial" pitchFamily="34" charset="0"/>
              </a:rPr>
              <a:t> 15 m</a:t>
            </a:r>
          </a:p>
          <a:p>
            <a:pPr lvl="1" eaLnBrk="0" hangingPunct="0">
              <a:spcBef>
                <a:spcPct val="20000"/>
              </a:spcBef>
            </a:pPr>
            <a:r>
              <a:rPr lang="en-AU" sz="1800" dirty="0" smtClean="0">
                <a:solidFill>
                  <a:srgbClr val="008000"/>
                </a:solidFill>
                <a:cs typeface="Arial" pitchFamily="34" charset="0"/>
              </a:rPr>
              <a:t>64 Meerkat  13.5 m</a:t>
            </a:r>
          </a:p>
        </p:txBody>
      </p:sp>
      <p:sp>
        <p:nvSpPr>
          <p:cNvPr id="2" name="Segnaposto numero diapositiva 1"/>
          <p:cNvSpPr>
            <a:spLocks noGrp="1"/>
          </p:cNvSpPr>
          <p:nvPr>
            <p:ph type="sldNum" idx="12"/>
          </p:nvPr>
        </p:nvSpPr>
        <p:spPr/>
        <p:txBody>
          <a:bodyPr/>
          <a:lstStyle/>
          <a:p>
            <a:fld id="{00000000-1234-1234-1234-123412341234}" type="slidenum">
              <a:rPr lang="en" smtClean="0">
                <a:solidFill>
                  <a:srgbClr val="000000"/>
                </a:solidFill>
              </a:rPr>
              <a:pPr/>
              <a:t>8</a:t>
            </a:fld>
            <a:endParaRPr lang="en">
              <a:solidFill>
                <a:srgbClr val="000000"/>
              </a:solidFill>
            </a:endParaRPr>
          </a:p>
        </p:txBody>
      </p:sp>
    </p:spTree>
    <p:extLst>
      <p:ext uri="{BB962C8B-B14F-4D97-AF65-F5344CB8AC3E}">
        <p14:creationId xmlns:p14="http://schemas.microsoft.com/office/powerpoint/2010/main" val="78764152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enza titol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331" y="2728815"/>
            <a:ext cx="2708087" cy="2734379"/>
          </a:xfrm>
          <a:prstGeom prst="rect">
            <a:avLst/>
          </a:prstGeom>
        </p:spPr>
      </p:pic>
      <p:pic>
        <p:nvPicPr>
          <p:cNvPr id="5" name="Immagine 4" descr="Senza titolo.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3931" y="2545777"/>
            <a:ext cx="4220284" cy="2938541"/>
          </a:xfrm>
          <a:prstGeom prst="rect">
            <a:avLst/>
          </a:prstGeom>
        </p:spPr>
      </p:pic>
      <p:sp>
        <p:nvSpPr>
          <p:cNvPr id="5122" name="TextBox 6"/>
          <p:cNvSpPr txBox="1">
            <a:spLocks noChangeArrowheads="1"/>
          </p:cNvSpPr>
          <p:nvPr/>
        </p:nvSpPr>
        <p:spPr bwMode="auto">
          <a:xfrm>
            <a:off x="457199" y="328613"/>
            <a:ext cx="6010275" cy="523220"/>
          </a:xfrm>
          <a:prstGeom prst="rect">
            <a:avLst/>
          </a:prstGeom>
          <a:noFill/>
          <a:ln w="9525">
            <a:noFill/>
            <a:miter lim="800000"/>
            <a:headEnd/>
            <a:tailEnd/>
          </a:ln>
        </p:spPr>
        <p:txBody>
          <a:bodyPr wrap="square">
            <a:spAutoFit/>
          </a:bodyPr>
          <a:lstStyle/>
          <a:p>
            <a:r>
              <a:rPr lang="en-US" sz="2800" b="1" dirty="0" smtClean="0">
                <a:solidFill>
                  <a:schemeClr val="bg1"/>
                </a:solidFill>
                <a:cs typeface="Arial" pitchFamily="34" charset="0"/>
              </a:rPr>
              <a:t>Dish Structure – Antenna </a:t>
            </a:r>
            <a:endParaRPr lang="en-US" sz="2800" b="1" dirty="0">
              <a:solidFill>
                <a:schemeClr val="bg1"/>
              </a:solidFill>
              <a:cs typeface="Arial" pitchFamily="34" charset="0"/>
            </a:endParaRPr>
          </a:p>
        </p:txBody>
      </p:sp>
      <p:sp>
        <p:nvSpPr>
          <p:cNvPr id="5153" name="Rectangle 33"/>
          <p:cNvSpPr>
            <a:spLocks noChangeArrowheads="1"/>
          </p:cNvSpPr>
          <p:nvPr/>
        </p:nvSpPr>
        <p:spPr bwMode="auto">
          <a:xfrm>
            <a:off x="0" y="420688"/>
            <a:ext cx="9144000" cy="0"/>
          </a:xfrm>
          <a:prstGeom prst="rect">
            <a:avLst/>
          </a:prstGeom>
          <a:noFill/>
          <a:ln w="9525">
            <a:noFill/>
            <a:miter lim="800000"/>
            <a:headEnd/>
            <a:tailEnd/>
          </a:ln>
          <a:effectLst/>
        </p:spPr>
        <p:txBody>
          <a:bodyPr wrap="none" anchor="ctr">
            <a:spAutoFit/>
          </a:bodyPr>
          <a:lstStyle/>
          <a:p>
            <a:endParaRPr lang="en-GB"/>
          </a:p>
        </p:txBody>
      </p:sp>
      <p:sp>
        <p:nvSpPr>
          <p:cNvPr id="5154" name="Rectangle 34"/>
          <p:cNvSpPr>
            <a:spLocks noChangeArrowheads="1"/>
          </p:cNvSpPr>
          <p:nvPr/>
        </p:nvSpPr>
        <p:spPr bwMode="auto">
          <a:xfrm>
            <a:off x="0" y="420688"/>
            <a:ext cx="9144000" cy="0"/>
          </a:xfrm>
          <a:prstGeom prst="rect">
            <a:avLst/>
          </a:prstGeom>
          <a:noFill/>
          <a:ln w="9525">
            <a:noFill/>
            <a:miter lim="800000"/>
            <a:headEnd/>
            <a:tailEnd/>
          </a:ln>
          <a:effectLst/>
        </p:spPr>
        <p:txBody>
          <a:bodyPr wrap="none" anchor="ctr">
            <a:spAutoFit/>
          </a:bodyPr>
          <a:lstStyle/>
          <a:p>
            <a:endParaRPr lang="en-CA"/>
          </a:p>
        </p:txBody>
      </p:sp>
      <p:sp>
        <p:nvSpPr>
          <p:cNvPr id="6" name="CasellaDiTesto 5"/>
          <p:cNvSpPr txBox="1"/>
          <p:nvPr/>
        </p:nvSpPr>
        <p:spPr>
          <a:xfrm>
            <a:off x="1193294" y="1179249"/>
            <a:ext cx="5797490" cy="634020"/>
          </a:xfrm>
          <a:prstGeom prst="rect">
            <a:avLst/>
          </a:prstGeom>
          <a:noFill/>
        </p:spPr>
        <p:txBody>
          <a:bodyPr wrap="square" rtlCol="0">
            <a:spAutoFit/>
          </a:bodyPr>
          <a:lstStyle/>
          <a:p>
            <a:pPr eaLnBrk="0" hangingPunct="0">
              <a:spcBef>
                <a:spcPct val="20000"/>
              </a:spcBef>
            </a:pPr>
            <a:r>
              <a:rPr lang="en-GB" sz="1600" dirty="0" smtClean="0">
                <a:solidFill>
                  <a:srgbClr val="000099"/>
                </a:solidFill>
                <a:latin typeface="Arial"/>
                <a:cs typeface="Arial"/>
              </a:rPr>
              <a:t>Gregorian </a:t>
            </a:r>
            <a:r>
              <a:rPr lang="en-GB" sz="1600" dirty="0">
                <a:solidFill>
                  <a:srgbClr val="000099"/>
                </a:solidFill>
                <a:latin typeface="Arial"/>
                <a:cs typeface="Arial"/>
              </a:rPr>
              <a:t>reflector, offset, unblocked </a:t>
            </a:r>
            <a:r>
              <a:rPr lang="en-GB" sz="1600" dirty="0" smtClean="0">
                <a:solidFill>
                  <a:srgbClr val="000099"/>
                </a:solidFill>
                <a:latin typeface="Arial"/>
                <a:cs typeface="Arial"/>
              </a:rPr>
              <a:t>aperture</a:t>
            </a:r>
            <a:r>
              <a:rPr lang="en-GB" sz="1600" dirty="0">
                <a:solidFill>
                  <a:srgbClr val="000099"/>
                </a:solidFill>
                <a:latin typeface="Arial"/>
                <a:cs typeface="Arial"/>
              </a:rPr>
              <a:t>; </a:t>
            </a:r>
            <a:endParaRPr lang="en-GB" sz="1600" dirty="0" smtClean="0">
              <a:solidFill>
                <a:srgbClr val="000099"/>
              </a:solidFill>
              <a:latin typeface="Arial"/>
              <a:cs typeface="Arial"/>
            </a:endParaRPr>
          </a:p>
          <a:p>
            <a:pPr eaLnBrk="0" hangingPunct="0">
              <a:spcBef>
                <a:spcPct val="20000"/>
              </a:spcBef>
            </a:pPr>
            <a:r>
              <a:rPr lang="en-GB" sz="1600" dirty="0" smtClean="0">
                <a:solidFill>
                  <a:srgbClr val="000099"/>
                </a:solidFill>
                <a:latin typeface="Arial"/>
                <a:cs typeface="Arial"/>
              </a:rPr>
              <a:t>Main </a:t>
            </a:r>
            <a:r>
              <a:rPr lang="en-GB" sz="1600" dirty="0">
                <a:solidFill>
                  <a:srgbClr val="000099"/>
                </a:solidFill>
                <a:latin typeface="Arial"/>
                <a:cs typeface="Arial"/>
              </a:rPr>
              <a:t>reflector projected </a:t>
            </a:r>
            <a:r>
              <a:rPr lang="en-GB" sz="1600" dirty="0" err="1">
                <a:solidFill>
                  <a:srgbClr val="000099"/>
                </a:solidFill>
                <a:latin typeface="Arial"/>
                <a:cs typeface="Arial"/>
              </a:rPr>
              <a:t>diam</a:t>
            </a:r>
            <a:r>
              <a:rPr lang="en-GB" sz="1600" dirty="0">
                <a:solidFill>
                  <a:srgbClr val="000099"/>
                </a:solidFill>
                <a:latin typeface="Arial"/>
                <a:cs typeface="Arial"/>
              </a:rPr>
              <a:t> : 15m </a:t>
            </a:r>
          </a:p>
        </p:txBody>
      </p:sp>
      <p:sp>
        <p:nvSpPr>
          <p:cNvPr id="20" name="TextBox 40"/>
          <p:cNvSpPr txBox="1"/>
          <p:nvPr/>
        </p:nvSpPr>
        <p:spPr>
          <a:xfrm>
            <a:off x="104408" y="1107993"/>
            <a:ext cx="1054295" cy="400110"/>
          </a:xfrm>
          <a:prstGeom prst="rect">
            <a:avLst/>
          </a:prstGeom>
          <a:noFill/>
        </p:spPr>
        <p:txBody>
          <a:bodyPr wrap="none" rtlCol="0">
            <a:spAutoFit/>
          </a:bodyPr>
          <a:lstStyle/>
          <a:p>
            <a:pPr marL="342900" indent="-342900" eaLnBrk="0" hangingPunct="0">
              <a:spcBef>
                <a:spcPct val="20000"/>
              </a:spcBef>
            </a:pPr>
            <a:r>
              <a:rPr lang="en-AU" sz="2000" dirty="0" smtClean="0">
                <a:solidFill>
                  <a:srgbClr val="000099"/>
                </a:solidFill>
                <a:cs typeface="Arial" pitchFamily="34" charset="0"/>
              </a:rPr>
              <a:t>Design:</a:t>
            </a:r>
            <a:endParaRPr lang="en-AU" sz="2000" dirty="0">
              <a:solidFill>
                <a:srgbClr val="000099"/>
              </a:solidFill>
              <a:cs typeface="Arial" pitchFamily="34" charset="0"/>
            </a:endParaRPr>
          </a:p>
        </p:txBody>
      </p:sp>
      <p:sp>
        <p:nvSpPr>
          <p:cNvPr id="3" name="Ovale 2"/>
          <p:cNvSpPr/>
          <p:nvPr/>
        </p:nvSpPr>
        <p:spPr>
          <a:xfrm>
            <a:off x="5070535" y="2024085"/>
            <a:ext cx="2539883" cy="521692"/>
          </a:xfrm>
          <a:prstGeom prst="ellipse">
            <a:avLst/>
          </a:prstGeom>
          <a:gradFill flip="none" rotWithShape="1">
            <a:gsLst>
              <a:gs pos="26000">
                <a:schemeClr val="tx2"/>
              </a:gs>
              <a:gs pos="100000">
                <a:srgbClr val="FFFFFF"/>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FFFF"/>
              </a:solidFill>
            </a:endParaRPr>
          </a:p>
        </p:txBody>
      </p:sp>
      <p:sp>
        <p:nvSpPr>
          <p:cNvPr id="7" name="CasellaDiTesto 6"/>
          <p:cNvSpPr txBox="1"/>
          <p:nvPr/>
        </p:nvSpPr>
        <p:spPr>
          <a:xfrm>
            <a:off x="5398534" y="2108193"/>
            <a:ext cx="1892297" cy="307777"/>
          </a:xfrm>
          <a:prstGeom prst="rect">
            <a:avLst/>
          </a:prstGeom>
          <a:noFill/>
        </p:spPr>
        <p:txBody>
          <a:bodyPr wrap="square" rtlCol="0">
            <a:spAutoFit/>
          </a:bodyPr>
          <a:lstStyle/>
          <a:p>
            <a:pPr algn="ctr" eaLnBrk="0" hangingPunct="0">
              <a:spcBef>
                <a:spcPct val="20000"/>
              </a:spcBef>
            </a:pPr>
            <a:r>
              <a:rPr lang="en-GB" sz="1400" dirty="0" smtClean="0">
                <a:solidFill>
                  <a:srgbClr val="FFFFFF"/>
                </a:solidFill>
                <a:latin typeface="Arial"/>
                <a:cs typeface="Arial"/>
              </a:rPr>
              <a:t>Projected aperture</a:t>
            </a:r>
          </a:p>
        </p:txBody>
      </p:sp>
      <p:pic>
        <p:nvPicPr>
          <p:cNvPr id="8" name="Immagine 7" descr="subr-ska.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0799" y="2817226"/>
            <a:ext cx="1953271" cy="2478878"/>
          </a:xfrm>
          <a:prstGeom prst="rect">
            <a:avLst/>
          </a:prstGeom>
        </p:spPr>
      </p:pic>
      <p:sp>
        <p:nvSpPr>
          <p:cNvPr id="10" name="Rettangolo 9"/>
          <p:cNvSpPr/>
          <p:nvPr/>
        </p:nvSpPr>
        <p:spPr>
          <a:xfrm>
            <a:off x="4415360" y="3137249"/>
            <a:ext cx="983174" cy="121957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2" name="Connettore 1 11"/>
          <p:cNvCxnSpPr/>
          <p:nvPr/>
        </p:nvCxnSpPr>
        <p:spPr>
          <a:xfrm flipH="1" flipV="1">
            <a:off x="3304070" y="2817227"/>
            <a:ext cx="2094464" cy="32002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Connettore 1 29"/>
          <p:cNvCxnSpPr/>
          <p:nvPr/>
        </p:nvCxnSpPr>
        <p:spPr>
          <a:xfrm flipH="1">
            <a:off x="3304070" y="4356823"/>
            <a:ext cx="2094464" cy="9392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6" name="Immagine 15" descr="Senza titolo.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5773" y="5200992"/>
            <a:ext cx="4121002" cy="1330605"/>
          </a:xfrm>
          <a:prstGeom prst="rect">
            <a:avLst/>
          </a:prstGeom>
          <a:ln>
            <a:solidFill>
              <a:srgbClr val="FF0000"/>
            </a:solidFill>
          </a:ln>
        </p:spPr>
      </p:pic>
      <p:pic>
        <p:nvPicPr>
          <p:cNvPr id="17" name="Immagine 16" descr="Senza titolo.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076" y="5602512"/>
            <a:ext cx="3010855" cy="984036"/>
          </a:xfrm>
          <a:prstGeom prst="rect">
            <a:avLst/>
          </a:prstGeom>
          <a:ln>
            <a:solidFill>
              <a:srgbClr val="FF0000"/>
            </a:solidFill>
          </a:ln>
        </p:spPr>
      </p:pic>
      <p:sp>
        <p:nvSpPr>
          <p:cNvPr id="18" name="CasellaDiTesto 17"/>
          <p:cNvSpPr txBox="1"/>
          <p:nvPr/>
        </p:nvSpPr>
        <p:spPr>
          <a:xfrm>
            <a:off x="6887961" y="6072637"/>
            <a:ext cx="1328814" cy="307777"/>
          </a:xfrm>
          <a:prstGeom prst="rect">
            <a:avLst/>
          </a:prstGeom>
          <a:noFill/>
          <a:ln>
            <a:solidFill>
              <a:srgbClr val="FF0000"/>
            </a:solidFill>
          </a:ln>
        </p:spPr>
        <p:txBody>
          <a:bodyPr wrap="square" rtlCol="0">
            <a:spAutoFit/>
          </a:bodyPr>
          <a:lstStyle/>
          <a:p>
            <a:pPr eaLnBrk="0" hangingPunct="0">
              <a:spcBef>
                <a:spcPct val="20000"/>
              </a:spcBef>
            </a:pPr>
            <a:r>
              <a:rPr lang="en-GB" sz="1400" b="1" dirty="0" smtClean="0">
                <a:solidFill>
                  <a:srgbClr val="000099"/>
                </a:solidFill>
                <a:latin typeface="Arial"/>
                <a:cs typeface="Arial"/>
              </a:rPr>
              <a:t>Requirement</a:t>
            </a:r>
          </a:p>
        </p:txBody>
      </p:sp>
      <p:sp>
        <p:nvSpPr>
          <p:cNvPr id="4" name="Segnaposto numero diapositiva 3"/>
          <p:cNvSpPr>
            <a:spLocks noGrp="1"/>
          </p:cNvSpPr>
          <p:nvPr>
            <p:ph type="sldNum" idx="12"/>
          </p:nvPr>
        </p:nvSpPr>
        <p:spPr/>
        <p:txBody>
          <a:bodyPr/>
          <a:lstStyle/>
          <a:p>
            <a:fld id="{00000000-1234-1234-1234-123412341234}" type="slidenum">
              <a:rPr lang="en" smtClean="0">
                <a:solidFill>
                  <a:srgbClr val="000000"/>
                </a:solidFill>
              </a:rPr>
              <a:pPr/>
              <a:t>9</a:t>
            </a:fld>
            <a:endParaRPr lang="en">
              <a:solidFill>
                <a:srgbClr val="000000"/>
              </a:solidFill>
            </a:endParaRPr>
          </a:p>
        </p:txBody>
      </p:sp>
      <p:sp>
        <p:nvSpPr>
          <p:cNvPr id="9" name="Rettangolo 8"/>
          <p:cNvSpPr/>
          <p:nvPr/>
        </p:nvSpPr>
        <p:spPr>
          <a:xfrm>
            <a:off x="1188794" y="1765238"/>
            <a:ext cx="4572000" cy="929485"/>
          </a:xfrm>
          <a:prstGeom prst="rect">
            <a:avLst/>
          </a:prstGeom>
        </p:spPr>
        <p:txBody>
          <a:bodyPr>
            <a:spAutoFit/>
          </a:bodyPr>
          <a:lstStyle/>
          <a:p>
            <a:pPr eaLnBrk="0" hangingPunct="0">
              <a:spcBef>
                <a:spcPct val="20000"/>
              </a:spcBef>
            </a:pPr>
            <a:r>
              <a:rPr lang="en-GB" sz="1600" dirty="0" smtClean="0">
                <a:solidFill>
                  <a:srgbClr val="000099"/>
                </a:solidFill>
                <a:latin typeface="Arial"/>
                <a:cs typeface="Arial"/>
              </a:rPr>
              <a:t>Feed-arm </a:t>
            </a:r>
            <a:r>
              <a:rPr lang="en-GB" sz="1600" dirty="0">
                <a:solidFill>
                  <a:srgbClr val="000099"/>
                </a:solidFill>
                <a:latin typeface="Arial"/>
                <a:cs typeface="Arial"/>
              </a:rPr>
              <a:t>down; </a:t>
            </a:r>
          </a:p>
          <a:p>
            <a:pPr lvl="0" eaLnBrk="0" hangingPunct="0">
              <a:spcBef>
                <a:spcPct val="20000"/>
              </a:spcBef>
            </a:pPr>
            <a:r>
              <a:rPr lang="en-GB" sz="1600" dirty="0" smtClean="0">
                <a:solidFill>
                  <a:srgbClr val="000099"/>
                </a:solidFill>
                <a:latin typeface="Arial"/>
                <a:cs typeface="Arial"/>
              </a:rPr>
              <a:t>Feeds </a:t>
            </a:r>
            <a:r>
              <a:rPr lang="en-GB" sz="1600" dirty="0">
                <a:solidFill>
                  <a:srgbClr val="000099"/>
                </a:solidFill>
                <a:latin typeface="Arial"/>
                <a:cs typeface="Arial"/>
              </a:rPr>
              <a:t>at secondary focus</a:t>
            </a:r>
          </a:p>
          <a:p>
            <a:pPr lvl="0" eaLnBrk="0" hangingPunct="0">
              <a:spcBef>
                <a:spcPct val="20000"/>
              </a:spcBef>
            </a:pPr>
            <a:r>
              <a:rPr lang="en-GB" sz="1600" dirty="0">
                <a:solidFill>
                  <a:srgbClr val="000099"/>
                </a:solidFill>
                <a:latin typeface="Arial"/>
                <a:cs typeface="Arial"/>
              </a:rPr>
              <a:t>Sub reflector diameter 5m</a:t>
            </a:r>
          </a:p>
        </p:txBody>
      </p:sp>
    </p:spTree>
    <p:extLst>
      <p:ext uri="{BB962C8B-B14F-4D97-AF65-F5344CB8AC3E}">
        <p14:creationId xmlns:p14="http://schemas.microsoft.com/office/powerpoint/2010/main" val="40883363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9" grpId="0"/>
    </p:bldLst>
  </p:timing>
</p:sld>
</file>

<file path=ppt/theme/theme1.xml><?xml version="1.0" encoding="utf-8"?>
<a:theme xmlns:a="http://schemas.openxmlformats.org/drawingml/2006/main" name="8_NTC Background">
  <a:themeElements>
    <a:clrScheme name="2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GBT backgrnd">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eaLnBrk="0" hangingPunct="0">
          <a:spcBef>
            <a:spcPct val="20000"/>
          </a:spcBef>
          <a:defRPr sz="2000" dirty="0" smtClean="0">
            <a:solidFill>
              <a:srgbClr val="000099"/>
            </a:solidFill>
            <a:latin typeface="Arial"/>
            <a:cs typeface="Arial"/>
          </a:defRPr>
        </a:defPPr>
      </a:lstStyle>
    </a:txDef>
  </a:objectDefaults>
  <a:extraClrSchemeLst>
    <a:extraClrScheme>
      <a:clrScheme name="2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3731</TotalTime>
  <Words>1992</Words>
  <Application>Microsoft Macintosh PowerPoint</Application>
  <PresentationFormat>Presentazione su schermo (4:3)</PresentationFormat>
  <Paragraphs>354</Paragraphs>
  <Slides>35</Slides>
  <Notes>12</Notes>
  <HiddenSlides>0</HiddenSlides>
  <MMClips>0</MMClips>
  <ScaleCrop>false</ScaleCrop>
  <HeadingPairs>
    <vt:vector size="6" baseType="variant">
      <vt:variant>
        <vt:lpstr>Tema</vt:lpstr>
      </vt:variant>
      <vt:variant>
        <vt:i4>2</vt:i4>
      </vt:variant>
      <vt:variant>
        <vt:lpstr>Server OLE incorporati</vt:lpstr>
      </vt:variant>
      <vt:variant>
        <vt:i4>1</vt:i4>
      </vt:variant>
      <vt:variant>
        <vt:lpstr>Titoli diapositive</vt:lpstr>
      </vt:variant>
      <vt:variant>
        <vt:i4>35</vt:i4>
      </vt:variant>
    </vt:vector>
  </HeadingPairs>
  <TitlesOfParts>
    <vt:vector size="38" baseType="lpstr">
      <vt:lpstr>8_NTC Background</vt:lpstr>
      <vt:lpstr>simple-light</vt:lpstr>
      <vt:lpstr>Documento</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NRAO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2013 Users Committee Meeting</dc:title>
  <dc:creator>mmckinno</dc:creator>
  <cp:lastModifiedBy>Corrado Trigilio</cp:lastModifiedBy>
  <cp:revision>277</cp:revision>
  <dcterms:created xsi:type="dcterms:W3CDTF">2013-04-08T01:41:05Z</dcterms:created>
  <dcterms:modified xsi:type="dcterms:W3CDTF">2016-04-11T13:38:47Z</dcterms:modified>
</cp:coreProperties>
</file>