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7" r:id="rId2"/>
    <p:sldId id="277" r:id="rId3"/>
    <p:sldId id="278" r:id="rId4"/>
    <p:sldId id="261" r:id="rId5"/>
    <p:sldId id="262" r:id="rId6"/>
    <p:sldId id="269" r:id="rId7"/>
    <p:sldId id="275" r:id="rId8"/>
    <p:sldId id="276" r:id="rId9"/>
    <p:sldId id="270" r:id="rId10"/>
    <p:sldId id="264" r:id="rId11"/>
    <p:sldId id="271" r:id="rId12"/>
    <p:sldId id="265" r:id="rId13"/>
    <p:sldId id="266" r:id="rId14"/>
    <p:sldId id="272" r:id="rId15"/>
    <p:sldId id="273" r:id="rId16"/>
    <p:sldId id="267" r:id="rId17"/>
    <p:sldId id="274" r:id="rId18"/>
    <p:sldId id="268" r:id="rId19"/>
    <p:sldId id="279" r:id="rId20"/>
    <p:sldId id="280" r:id="rId2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4857-04EF-4646-9F60-1D1ADC45F2C8}" type="datetimeFigureOut">
              <a:rPr lang="it-IT" smtClean="0"/>
              <a:t>09/04/2016</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1332E-FF7E-7B42-BB4E-27D105CD3040}" type="slidenum">
              <a:rPr lang="en-GB" smtClean="0"/>
              <a:t>‹N›</a:t>
            </a:fld>
            <a:endParaRPr lang="en-GB"/>
          </a:p>
        </p:txBody>
      </p:sp>
    </p:spTree>
    <p:extLst>
      <p:ext uri="{BB962C8B-B14F-4D97-AF65-F5344CB8AC3E}">
        <p14:creationId xmlns:p14="http://schemas.microsoft.com/office/powerpoint/2010/main" val="35785557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17B318B0-61E9-48BE-82BE-AF882D3E2C6F}"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415481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181332E-FF7E-7B42-BB4E-27D105CD3040}" type="slidenum">
              <a:rPr lang="en-GB" smtClean="0"/>
              <a:t>2</a:t>
            </a:fld>
            <a:endParaRPr lang="en-GB"/>
          </a:p>
        </p:txBody>
      </p:sp>
    </p:spTree>
    <p:extLst>
      <p:ext uri="{BB962C8B-B14F-4D97-AF65-F5344CB8AC3E}">
        <p14:creationId xmlns:p14="http://schemas.microsoft.com/office/powerpoint/2010/main" val="400311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17B318B0-61E9-48BE-82BE-AF882D3E2C6F}" type="slidenum">
              <a:rPr lang="en-US" smtClean="0"/>
              <a:pPr>
                <a:defRPr/>
              </a:pPr>
              <a:t>4</a:t>
            </a:fld>
            <a:endParaRPr lang="en-US"/>
          </a:p>
        </p:txBody>
      </p:sp>
    </p:spTree>
    <p:extLst>
      <p:ext uri="{BB962C8B-B14F-4D97-AF65-F5344CB8AC3E}">
        <p14:creationId xmlns:p14="http://schemas.microsoft.com/office/powerpoint/2010/main" val="373352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70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9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108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350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package" Target="../embeddings/Documento_di_Microsoft_Word1.docx"/><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7" name="Title 1"/>
          <p:cNvSpPr txBox="1">
            <a:spLocks/>
          </p:cNvSpPr>
          <p:nvPr/>
        </p:nvSpPr>
        <p:spPr>
          <a:xfrm>
            <a:off x="427587" y="1327160"/>
            <a:ext cx="5116413" cy="975773"/>
          </a:xfrm>
          <a:prstGeom prst="rect">
            <a:avLst/>
          </a:prstGeom>
        </p:spPr>
        <p:txBody>
          <a:bodyPr anchor="t" anchorCtr="0">
            <a:normAutofit fontScale="97500"/>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r>
              <a:rPr lang="en-US" sz="3200" dirty="0" smtClean="0">
                <a:solidFill>
                  <a:srgbClr val="FFFFFF"/>
                </a:solidFill>
                <a:latin typeface="Arial"/>
                <a:ea typeface="ＭＳ Ｐゴシック"/>
                <a:cs typeface="Arial"/>
              </a:rPr>
              <a:t>Capability reporting</a:t>
            </a:r>
            <a:endParaRPr lang="en-US" sz="3200" dirty="0">
              <a:solidFill>
                <a:srgbClr val="FFFFFF"/>
              </a:solidFill>
              <a:latin typeface="Arial"/>
              <a:ea typeface="ＭＳ Ｐゴシック"/>
              <a:cs typeface="Arial"/>
            </a:endParaRPr>
          </a:p>
          <a:p>
            <a:endParaRPr lang="en-US" dirty="0">
              <a:solidFill>
                <a:srgbClr val="FFFFFF"/>
              </a:solidFill>
              <a:latin typeface="Arial"/>
              <a:ea typeface="ＭＳ Ｐゴシック"/>
              <a:cs typeface="Arial"/>
            </a:endParaRPr>
          </a:p>
        </p:txBody>
      </p:sp>
      <p:sp>
        <p:nvSpPr>
          <p:cNvPr id="19" name="Subtitle 2"/>
          <p:cNvSpPr txBox="1">
            <a:spLocks/>
          </p:cNvSpPr>
          <p:nvPr/>
        </p:nvSpPr>
        <p:spPr>
          <a:xfrm>
            <a:off x="217274" y="5267714"/>
            <a:ext cx="4706846" cy="1414303"/>
          </a:xfrm>
          <a:prstGeom prst="rect">
            <a:avLst/>
          </a:prstGeom>
        </p:spPr>
        <p:txBody>
          <a:bodyPr>
            <a:normAutofit/>
          </a:bodyPr>
          <a:lstStyle>
            <a:lvl1pPr marL="342900" indent="-342900" algn="l" defTabSz="457200" rtl="0" eaLnBrk="0" fontAlgn="base" hangingPunct="0">
              <a:spcBef>
                <a:spcPct val="20000"/>
              </a:spcBef>
              <a:spcAft>
                <a:spcPct val="0"/>
              </a:spcAft>
              <a:buFont typeface="Arial" pitchFamily="34" charset="0"/>
              <a:buChar char="•"/>
              <a:defRPr sz="2000">
                <a:solidFill>
                  <a:srgbClr val="000099"/>
                </a:solidFill>
                <a:latin typeface="+mn-lt"/>
                <a:ea typeface="+mn-ea"/>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2pPr>
            <a:lvl3pPr marL="11430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3pPr>
            <a:lvl4pPr marL="16002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4pPr>
            <a:lvl5pPr marL="2057400" indent="-228600" algn="l" defTabSz="457200" rtl="0" eaLnBrk="0" fontAlgn="base" hangingPunct="0">
              <a:spcBef>
                <a:spcPct val="20000"/>
              </a:spcBef>
              <a:spcAft>
                <a:spcPct val="0"/>
              </a:spcAft>
              <a:buFont typeface="Arial" pitchFamily="34" charset="0"/>
              <a:buChar char="»"/>
              <a:defRPr sz="2000">
                <a:solidFill>
                  <a:srgbClr val="000099"/>
                </a:solidFill>
                <a:latin typeface="+mn-lt"/>
                <a:ea typeface="+mn-ea"/>
              </a:defRPr>
            </a:lvl5pPr>
            <a:lvl6pPr marL="25146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rgbClr val="000099"/>
                </a:solidFill>
                <a:latin typeface="+mn-lt"/>
                <a:ea typeface="+mn-ea"/>
              </a:defRPr>
            </a:lvl9pPr>
          </a:lstStyle>
          <a:p>
            <a:pPr marL="0" indent="0">
              <a:buFont typeface="Arial" pitchFamily="34" charset="0"/>
              <a:buNone/>
            </a:pPr>
            <a:r>
              <a:rPr lang="en-US" sz="1400" dirty="0" smtClean="0">
                <a:solidFill>
                  <a:srgbClr val="FFFFFF"/>
                </a:solidFill>
                <a:latin typeface="Arial" pitchFamily="34" charset="0"/>
                <a:ea typeface="ＭＳ Ｐゴシック"/>
                <a:cs typeface="Arial" pitchFamily="34" charset="0"/>
              </a:rPr>
              <a:t>Francesco </a:t>
            </a:r>
            <a:r>
              <a:rPr lang="en-US" sz="1400" dirty="0" err="1" smtClean="0">
                <a:solidFill>
                  <a:srgbClr val="FFFFFF"/>
                </a:solidFill>
                <a:latin typeface="Arial" pitchFamily="34" charset="0"/>
                <a:ea typeface="ＭＳ Ｐゴシック"/>
                <a:cs typeface="Arial" pitchFamily="34" charset="0"/>
              </a:rPr>
              <a:t>Schillirò</a:t>
            </a:r>
            <a:endParaRPr lang="en-US" sz="1400" dirty="0" smtClean="0">
              <a:solidFill>
                <a:srgbClr val="FFFFFF"/>
              </a:solidFill>
              <a:latin typeface="Arial" pitchFamily="34" charset="0"/>
              <a:ea typeface="ＭＳ Ｐゴシック"/>
              <a:cs typeface="Arial" pitchFamily="34" charset="0"/>
            </a:endParaRPr>
          </a:p>
          <a:p>
            <a:pPr marL="0" indent="0">
              <a:buFont typeface="Arial" pitchFamily="34" charset="0"/>
              <a:buNone/>
            </a:pPr>
            <a:r>
              <a:rPr lang="en-US" sz="1400" dirty="0" smtClean="0">
                <a:solidFill>
                  <a:srgbClr val="FFFFFF"/>
                </a:solidFill>
                <a:latin typeface="Arial" pitchFamily="34" charset="0"/>
                <a:ea typeface="ＭＳ Ｐゴシック"/>
                <a:cs typeface="Arial" pitchFamily="34" charset="0"/>
              </a:rPr>
              <a:t>INAF- OACT</a:t>
            </a:r>
          </a:p>
          <a:p>
            <a:pPr marL="0" indent="0">
              <a:buFont typeface="Arial" pitchFamily="34" charset="0"/>
              <a:buNone/>
            </a:pPr>
            <a:r>
              <a:rPr lang="en-US" sz="1400" dirty="0">
                <a:solidFill>
                  <a:srgbClr val="FFFFFF"/>
                </a:solidFill>
                <a:latin typeface="Arial" pitchFamily="34" charset="0"/>
                <a:ea typeface="ＭＳ Ｐゴシック"/>
                <a:cs typeface="Arial" pitchFamily="34" charset="0"/>
              </a:rPr>
              <a:t>LMC </a:t>
            </a:r>
            <a:r>
              <a:rPr lang="en-US" sz="1400" dirty="0" err="1" smtClean="0">
                <a:solidFill>
                  <a:srgbClr val="FFFFFF"/>
                </a:solidFill>
                <a:latin typeface="Arial" pitchFamily="34" charset="0"/>
                <a:ea typeface="ＭＳ Ｐゴシック"/>
                <a:cs typeface="Arial" pitchFamily="34" charset="0"/>
              </a:rPr>
              <a:t>Harmonisation</a:t>
            </a:r>
            <a:r>
              <a:rPr lang="en-US" sz="1400" dirty="0" smtClean="0">
                <a:solidFill>
                  <a:srgbClr val="FFFFFF"/>
                </a:solidFill>
                <a:latin typeface="Arial" pitchFamily="34" charset="0"/>
                <a:ea typeface="ＭＳ Ｐゴシック"/>
                <a:cs typeface="Arial" pitchFamily="34" charset="0"/>
              </a:rPr>
              <a:t> Workshop</a:t>
            </a:r>
          </a:p>
          <a:p>
            <a:pPr marL="0" indent="0">
              <a:buFont typeface="Arial" pitchFamily="34" charset="0"/>
              <a:buNone/>
            </a:pPr>
            <a:r>
              <a:rPr lang="en-US" sz="1400" dirty="0" smtClean="0">
                <a:solidFill>
                  <a:srgbClr val="FFFFFF"/>
                </a:solidFill>
                <a:latin typeface="Arial" pitchFamily="34" charset="0"/>
                <a:ea typeface="ＭＳ Ｐゴシック"/>
                <a:cs typeface="Arial" pitchFamily="34" charset="0"/>
              </a:rPr>
              <a:t>Madrid 11-13 April 2016</a:t>
            </a:r>
          </a:p>
          <a:p>
            <a:pPr marL="0" indent="0">
              <a:buFont typeface="Arial" pitchFamily="34" charset="0"/>
              <a:buNone/>
            </a:pPr>
            <a:endParaRPr lang="en-US" sz="2400" dirty="0">
              <a:solidFill>
                <a:srgbClr val="FFFFFF"/>
              </a:solidFill>
              <a:latin typeface="Arial" pitchFamily="34" charset="0"/>
              <a:ea typeface="ＭＳ Ｐゴシック"/>
              <a:cs typeface="Arial" pitchFamily="34" charset="0"/>
            </a:endParaRPr>
          </a:p>
        </p:txBody>
      </p:sp>
      <p:pic>
        <p:nvPicPr>
          <p:cNvPr id="6" name="Picture 5" descr="dish_logo.png"/>
          <p:cNvPicPr>
            <a:picLocks noChangeAspect="1"/>
          </p:cNvPicPr>
          <p:nvPr/>
        </p:nvPicPr>
        <p:blipFill>
          <a:blip r:embed="rId4"/>
          <a:stretch>
            <a:fillRect/>
          </a:stretch>
        </p:blipFill>
        <p:spPr>
          <a:xfrm>
            <a:off x="5544000" y="4356000"/>
            <a:ext cx="3528822" cy="2493645"/>
          </a:xfrm>
          <a:prstGeom prst="rect">
            <a:avLst/>
          </a:prstGeom>
        </p:spPr>
      </p:pic>
    </p:spTree>
    <p:extLst>
      <p:ext uri="{BB962C8B-B14F-4D97-AF65-F5344CB8AC3E}">
        <p14:creationId xmlns:p14="http://schemas.microsoft.com/office/powerpoint/2010/main" val="1427513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SKA-MID DISH CAPABILITY</a:t>
            </a:r>
            <a:endParaRPr lang="en" sz="2800" dirty="0">
              <a:solidFill>
                <a:srgbClr val="FFFFFF"/>
              </a:solidFill>
            </a:endParaRPr>
          </a:p>
        </p:txBody>
      </p:sp>
      <p:sp>
        <p:nvSpPr>
          <p:cNvPr id="4" name="Rettangolo 3"/>
          <p:cNvSpPr/>
          <p:nvPr/>
        </p:nvSpPr>
        <p:spPr>
          <a:xfrm>
            <a:off x="97436" y="2885016"/>
            <a:ext cx="4024860" cy="1323439"/>
          </a:xfrm>
          <a:prstGeom prst="rect">
            <a:avLst/>
          </a:prstGeom>
        </p:spPr>
        <p:txBody>
          <a:bodyPr wrap="square">
            <a:spAutoFit/>
          </a:bodyPr>
          <a:lstStyle/>
          <a:p>
            <a:pPr marL="285750" indent="-285750" algn="just">
              <a:buFont typeface="Arial" panose="020B0604020202020204" pitchFamily="34" charset="0"/>
              <a:buChar char="•"/>
            </a:pPr>
            <a:r>
              <a:rPr lang="en-US" sz="1600" dirty="0" smtClean="0">
                <a:latin typeface="Calibri" panose="020F0502020204030204" pitchFamily="34" charset="0"/>
              </a:rPr>
              <a:t> An Element may provide one or more capabilities.</a:t>
            </a:r>
          </a:p>
          <a:p>
            <a:pPr marL="285750" indent="-285750" algn="just">
              <a:buFont typeface="Arial" panose="020B0604020202020204" pitchFamily="34" charset="0"/>
              <a:buChar char="•"/>
            </a:pPr>
            <a:r>
              <a:rPr lang="en-US" sz="1600" dirty="0" smtClean="0">
                <a:latin typeface="Calibri" panose="020F0502020204030204" pitchFamily="34" charset="0"/>
              </a:rPr>
              <a:t>An Element may need certain dependencies to be satisfied in order to deliver certain capabilities.</a:t>
            </a:r>
            <a:endParaRPr lang="it-IT" sz="1600" dirty="0"/>
          </a:p>
        </p:txBody>
      </p:sp>
      <p:sp>
        <p:nvSpPr>
          <p:cNvPr id="5" name="Rettangolo 4"/>
          <p:cNvSpPr/>
          <p:nvPr/>
        </p:nvSpPr>
        <p:spPr>
          <a:xfrm>
            <a:off x="119921" y="1122905"/>
            <a:ext cx="7854847" cy="830997"/>
          </a:xfrm>
          <a:prstGeom prst="rect">
            <a:avLst/>
          </a:prstGeom>
        </p:spPr>
        <p:txBody>
          <a:bodyPr wrap="square">
            <a:spAutoFit/>
          </a:bodyPr>
          <a:lstStyle/>
          <a:p>
            <a:r>
              <a:rPr lang="en-US" sz="2000" b="1" dirty="0">
                <a:solidFill>
                  <a:schemeClr val="tx2"/>
                </a:solidFill>
                <a:latin typeface="Calibri" panose="020F0502020204030204" pitchFamily="34" charset="0"/>
              </a:rPr>
              <a:t>A Capability is a functional grouping that is implemented by an Element. </a:t>
            </a:r>
            <a:r>
              <a:rPr lang="en-US" sz="1400" dirty="0">
                <a:latin typeface="Calibri" panose="020F0502020204030204" pitchFamily="34" charset="0"/>
              </a:rPr>
              <a:t>For example, receive </a:t>
            </a:r>
            <a:r>
              <a:rPr lang="en-US" sz="1400" dirty="0" smtClean="0">
                <a:latin typeface="Calibri" panose="020F0502020204030204" pitchFamily="34" charset="0"/>
              </a:rPr>
              <a:t>signal at </a:t>
            </a:r>
            <a:r>
              <a:rPr lang="en-US" sz="1400" dirty="0">
                <a:latin typeface="Calibri" panose="020F0502020204030204" pitchFamily="34" charset="0"/>
              </a:rPr>
              <a:t>particular frequency band, beam-forming for sub array, continuum imaging for sub array etc. </a:t>
            </a:r>
          </a:p>
        </p:txBody>
      </p:sp>
      <p:pic>
        <p:nvPicPr>
          <p:cNvPr id="6" name="Immagine 5"/>
          <p:cNvPicPr>
            <a:picLocks noChangeAspect="1"/>
          </p:cNvPicPr>
          <p:nvPr/>
        </p:nvPicPr>
        <p:blipFill>
          <a:blip r:embed="rId2"/>
          <a:stretch>
            <a:fillRect/>
          </a:stretch>
        </p:blipFill>
        <p:spPr>
          <a:xfrm>
            <a:off x="4281714" y="3138407"/>
            <a:ext cx="4595781" cy="2530967"/>
          </a:xfrm>
          <a:prstGeom prst="rect">
            <a:avLst/>
          </a:prstGeom>
        </p:spPr>
      </p:pic>
      <p:sp>
        <p:nvSpPr>
          <p:cNvPr id="7" name="Rettangolo 6"/>
          <p:cNvSpPr/>
          <p:nvPr/>
        </p:nvSpPr>
        <p:spPr>
          <a:xfrm>
            <a:off x="119921" y="2078010"/>
            <a:ext cx="8244591" cy="830997"/>
          </a:xfrm>
          <a:prstGeom prst="rect">
            <a:avLst/>
          </a:prstGeom>
        </p:spPr>
        <p:txBody>
          <a:bodyPr wrap="square">
            <a:spAutoFit/>
          </a:bodyPr>
          <a:lstStyle/>
          <a:p>
            <a:pPr marL="285750" indent="-285750" algn="just">
              <a:buFont typeface="Arial" panose="020B0604020202020204" pitchFamily="34" charset="0"/>
              <a:buChar char="•"/>
            </a:pPr>
            <a:r>
              <a:rPr lang="en-US" sz="1600" dirty="0">
                <a:latin typeface="Calibri" panose="020F0502020204030204" pitchFamily="34" charset="0"/>
              </a:rPr>
              <a:t>Multiple physical and logical internal resources (components e.g. feeds, compute nodes, data buffers, network ports) may be required to deliver a Capability, and the same internal resources may contribute to multiple Capabilities.</a:t>
            </a:r>
          </a:p>
        </p:txBody>
      </p:sp>
    </p:spTree>
    <p:extLst>
      <p:ext uri="{BB962C8B-B14F-4D97-AF65-F5344CB8AC3E}">
        <p14:creationId xmlns:p14="http://schemas.microsoft.com/office/powerpoint/2010/main" val="3966893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SKA-MID DISH CAPABILITY</a:t>
            </a:r>
            <a:endParaRPr lang="en" sz="2800" dirty="0">
              <a:solidFill>
                <a:srgbClr val="FFFFFF"/>
              </a:solidFill>
            </a:endParaRPr>
          </a:p>
        </p:txBody>
      </p:sp>
      <p:sp>
        <p:nvSpPr>
          <p:cNvPr id="5" name="Rettangolo 4"/>
          <p:cNvSpPr/>
          <p:nvPr/>
        </p:nvSpPr>
        <p:spPr>
          <a:xfrm>
            <a:off x="119921" y="1047955"/>
            <a:ext cx="3552669" cy="400110"/>
          </a:xfrm>
          <a:prstGeom prst="rect">
            <a:avLst/>
          </a:prstGeom>
        </p:spPr>
        <p:txBody>
          <a:bodyPr wrap="square">
            <a:spAutoFit/>
          </a:bodyPr>
          <a:lstStyle/>
          <a:p>
            <a:r>
              <a:rPr lang="en-US" sz="2000" b="1" dirty="0" smtClean="0">
                <a:solidFill>
                  <a:schemeClr val="tx2"/>
                </a:solidFill>
                <a:latin typeface="Calibri" panose="020F0502020204030204" pitchFamily="34" charset="0"/>
              </a:rPr>
              <a:t>SKA MID DISH CAPABILITY:</a:t>
            </a:r>
          </a:p>
        </p:txBody>
      </p:sp>
      <p:pic>
        <p:nvPicPr>
          <p:cNvPr id="6" name="Immagine 5"/>
          <p:cNvPicPr>
            <a:picLocks noChangeAspect="1"/>
          </p:cNvPicPr>
          <p:nvPr/>
        </p:nvPicPr>
        <p:blipFill>
          <a:blip r:embed="rId3"/>
          <a:stretch>
            <a:fillRect/>
          </a:stretch>
        </p:blipFill>
        <p:spPr>
          <a:xfrm>
            <a:off x="5697343" y="1151406"/>
            <a:ext cx="2908877" cy="1601963"/>
          </a:xfrm>
          <a:prstGeom prst="rect">
            <a:avLst/>
          </a:prstGeom>
        </p:spPr>
      </p:pic>
      <p:pic>
        <p:nvPicPr>
          <p:cNvPr id="8" name="Picture 4"/>
          <p:cNvPicPr>
            <a:picLocks noChangeAspect="1" noChangeArrowheads="1"/>
          </p:cNvPicPr>
          <p:nvPr/>
        </p:nvPicPr>
        <p:blipFill>
          <a:blip r:embed="rId4"/>
          <a:srcRect/>
          <a:stretch>
            <a:fillRect/>
          </a:stretch>
        </p:blipFill>
        <p:spPr bwMode="auto">
          <a:xfrm>
            <a:off x="659567" y="3280299"/>
            <a:ext cx="1684910" cy="2254375"/>
          </a:xfrm>
          <a:prstGeom prst="rect">
            <a:avLst/>
          </a:prstGeom>
          <a:noFill/>
          <a:ln w="9525">
            <a:noFill/>
            <a:miter lim="800000"/>
            <a:headEnd/>
            <a:tailEnd/>
          </a:ln>
        </p:spPr>
      </p:pic>
      <p:sp>
        <p:nvSpPr>
          <p:cNvPr id="20" name="Rettangolo 19"/>
          <p:cNvSpPr/>
          <p:nvPr/>
        </p:nvSpPr>
        <p:spPr>
          <a:xfrm>
            <a:off x="3277892" y="2960176"/>
            <a:ext cx="4841104" cy="3908762"/>
          </a:xfrm>
          <a:prstGeom prst="rect">
            <a:avLst/>
          </a:prstGeom>
        </p:spPr>
        <p:txBody>
          <a:bodyPr wrap="square">
            <a:spAutoFit/>
          </a:bodyPr>
          <a:lstStyle/>
          <a:p>
            <a:r>
              <a:rPr lang="en-US" sz="1600" b="1" dirty="0" smtClean="0">
                <a:solidFill>
                  <a:schemeClr val="tx2"/>
                </a:solidFill>
                <a:latin typeface="Calibri" panose="020F0502020204030204" pitchFamily="34" charset="0"/>
              </a:rPr>
              <a:t>SKA MID DISH CAPABILITY EXAMPLE:</a:t>
            </a:r>
            <a:endParaRPr lang="en-US" sz="1600" b="1" dirty="0">
              <a:solidFill>
                <a:schemeClr val="tx2"/>
              </a:solidFill>
              <a:latin typeface="Calibri" panose="020F0502020204030204" pitchFamily="34" charset="0"/>
            </a:endParaRPr>
          </a:p>
          <a:p>
            <a:pPr marL="0" lvl="1"/>
            <a:r>
              <a:rPr lang="en-US" sz="2000" b="1" dirty="0" smtClean="0">
                <a:solidFill>
                  <a:schemeClr val="tx2"/>
                </a:solidFill>
                <a:latin typeface="Calibri" panose="020F0502020204030204" pitchFamily="34" charset="0"/>
              </a:rPr>
              <a:t>           BAND5 </a:t>
            </a:r>
            <a:r>
              <a:rPr lang="en-AU" sz="2000" b="1" u="sng" dirty="0" smtClean="0">
                <a:solidFill>
                  <a:schemeClr val="tx2"/>
                </a:solidFill>
                <a:latin typeface="Calibri" panose="020F0502020204030204" pitchFamily="34" charset="0"/>
                <a:cs typeface="Arial" pitchFamily="34" charset="0"/>
              </a:rPr>
              <a:t> </a:t>
            </a:r>
            <a:r>
              <a:rPr lang="en-AU" sz="2000" b="1" u="sng" dirty="0">
                <a:solidFill>
                  <a:schemeClr val="tx2"/>
                </a:solidFill>
                <a:latin typeface="Calibri" panose="020F0502020204030204" pitchFamily="34" charset="0"/>
                <a:cs typeface="Arial" pitchFamily="34" charset="0"/>
              </a:rPr>
              <a:t>4.6-13.8 </a:t>
            </a:r>
            <a:r>
              <a:rPr lang="en-AU" sz="2000" b="1" u="sng" dirty="0" smtClean="0">
                <a:solidFill>
                  <a:schemeClr val="tx2"/>
                </a:solidFill>
                <a:latin typeface="Calibri" panose="020F0502020204030204" pitchFamily="34" charset="0"/>
                <a:cs typeface="Arial" pitchFamily="34" charset="0"/>
              </a:rPr>
              <a:t>GHz</a:t>
            </a:r>
          </a:p>
          <a:p>
            <a:pPr marL="285750" lvl="1" indent="-285750">
              <a:buFont typeface="Arial" panose="020B0604020202020204" pitchFamily="34" charset="0"/>
              <a:buChar char="•"/>
            </a:pPr>
            <a:r>
              <a:rPr lang="en-AU" sz="1600" b="1" u="sng" dirty="0" smtClean="0">
                <a:solidFill>
                  <a:schemeClr val="tx2"/>
                </a:solidFill>
                <a:latin typeface="Calibri" panose="020F0502020204030204" pitchFamily="34" charset="0"/>
                <a:cs typeface="Arial" pitchFamily="34" charset="0"/>
              </a:rPr>
              <a:t>Res1 : DS </a:t>
            </a:r>
          </a:p>
          <a:p>
            <a:pPr marL="285750" lvl="1" indent="-285750">
              <a:buFont typeface="Arial" panose="020B0604020202020204" pitchFamily="34" charset="0"/>
              <a:buChar char="•"/>
            </a:pPr>
            <a:r>
              <a:rPr lang="en-AU" sz="1600" b="1" dirty="0" smtClean="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Res 1.1 </a:t>
            </a:r>
            <a:r>
              <a:rPr lang="en-AU" sz="1600" b="1" u="sng" dirty="0" smtClean="0">
                <a:solidFill>
                  <a:schemeClr val="tx2"/>
                </a:solidFill>
                <a:latin typeface="Calibri" panose="020F0502020204030204" pitchFamily="34" charset="0"/>
                <a:cs typeface="Arial" pitchFamily="34" charset="0"/>
              </a:rPr>
              <a:t>: Indexer</a:t>
            </a:r>
          </a:p>
          <a:p>
            <a:pPr marL="285750" lvl="1" indent="-285750">
              <a:buFont typeface="Arial" panose="020B0604020202020204" pitchFamily="34" charset="0"/>
              <a:buChar char="•"/>
            </a:pPr>
            <a:r>
              <a:rPr lang="en-AU" sz="1600" b="1" dirty="0">
                <a:solidFill>
                  <a:schemeClr val="tx2"/>
                </a:solidFill>
                <a:latin typeface="Calibri" panose="020F0502020204030204" pitchFamily="34" charset="0"/>
                <a:cs typeface="Arial" pitchFamily="34" charset="0"/>
              </a:rPr>
              <a:t> </a:t>
            </a:r>
            <a:r>
              <a:rPr lang="en-AU" sz="1600" b="1" dirty="0" smtClean="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Res 1.2 </a:t>
            </a:r>
            <a:r>
              <a:rPr lang="en-AU" sz="1600" b="1" u="sng" dirty="0" smtClean="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Sensors</a:t>
            </a:r>
          </a:p>
          <a:p>
            <a:pPr marL="285750" lvl="1" indent="-285750">
              <a:buFont typeface="Arial" panose="020B0604020202020204" pitchFamily="34" charset="0"/>
              <a:buChar char="•"/>
            </a:pPr>
            <a:r>
              <a:rPr lang="en-AU" sz="1600" b="1" u="sng" dirty="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   Res 1.3 : Antenna</a:t>
            </a:r>
            <a:endParaRPr lang="en-AU" sz="1600" b="1" u="sng" dirty="0" smtClean="0">
              <a:solidFill>
                <a:schemeClr val="tx2"/>
              </a:solidFill>
              <a:latin typeface="Calibri" panose="020F0502020204030204" pitchFamily="34" charset="0"/>
              <a:cs typeface="Arial" pitchFamily="34" charset="0"/>
            </a:endParaRPr>
          </a:p>
          <a:p>
            <a:pPr marL="285750" lvl="1" indent="-285750">
              <a:buFont typeface="Arial" panose="020B0604020202020204" pitchFamily="34" charset="0"/>
              <a:buChar char="•"/>
            </a:pPr>
            <a:r>
              <a:rPr lang="en-AU" sz="1600" b="1" u="sng" dirty="0" smtClean="0">
                <a:solidFill>
                  <a:schemeClr val="tx2"/>
                </a:solidFill>
                <a:latin typeface="Calibri" panose="020F0502020204030204" pitchFamily="34" charset="0"/>
                <a:cs typeface="Arial" pitchFamily="34" charset="0"/>
              </a:rPr>
              <a:t>Res2 </a:t>
            </a:r>
            <a:r>
              <a:rPr lang="en-AU" sz="1600" b="1" u="sng" dirty="0" smtClean="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LMC</a:t>
            </a:r>
            <a:endParaRPr lang="en-AU" sz="1600" b="1" u="sng" dirty="0" smtClean="0">
              <a:solidFill>
                <a:schemeClr val="tx2"/>
              </a:solidFill>
              <a:latin typeface="Calibri" panose="020F0502020204030204" pitchFamily="34" charset="0"/>
              <a:cs typeface="Arial" pitchFamily="34" charset="0"/>
            </a:endParaRPr>
          </a:p>
          <a:p>
            <a:pPr marL="285750" lvl="1" indent="-285750">
              <a:buFont typeface="Arial" panose="020B0604020202020204" pitchFamily="34" charset="0"/>
              <a:buChar char="•"/>
            </a:pPr>
            <a:r>
              <a:rPr lang="en-AU" sz="1600" b="1" u="sng" dirty="0" smtClean="0">
                <a:solidFill>
                  <a:schemeClr val="tx2"/>
                </a:solidFill>
                <a:latin typeface="Calibri" panose="020F0502020204030204" pitchFamily="34" charset="0"/>
                <a:cs typeface="Arial" pitchFamily="34" charset="0"/>
              </a:rPr>
              <a:t>Res3 </a:t>
            </a:r>
            <a:r>
              <a:rPr lang="en-AU" sz="1600" b="1" u="sng" dirty="0" smtClean="0">
                <a:solidFill>
                  <a:schemeClr val="tx2"/>
                </a:solidFill>
                <a:latin typeface="Calibri" panose="020F0502020204030204" pitchFamily="34" charset="0"/>
                <a:cs typeface="Arial" pitchFamily="34" charset="0"/>
              </a:rPr>
              <a:t>: BAND 5 SPF</a:t>
            </a:r>
          </a:p>
          <a:p>
            <a:pPr marL="285750" lvl="1" indent="-285750">
              <a:buFont typeface="Arial" panose="020B0604020202020204" pitchFamily="34" charset="0"/>
              <a:buChar char="•"/>
            </a:pPr>
            <a:r>
              <a:rPr lang="en-AU" sz="1600" b="1" dirty="0">
                <a:solidFill>
                  <a:schemeClr val="tx2"/>
                </a:solidFill>
                <a:latin typeface="Calibri" panose="020F0502020204030204" pitchFamily="34" charset="0"/>
                <a:cs typeface="Arial" pitchFamily="34" charset="0"/>
              </a:rPr>
              <a:t> </a:t>
            </a:r>
            <a:r>
              <a:rPr lang="en-AU" sz="1600" b="1" dirty="0" smtClean="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Res 3.1: </a:t>
            </a:r>
            <a:r>
              <a:rPr lang="en-AU" sz="1600" b="1" u="sng" dirty="0" smtClean="0">
                <a:solidFill>
                  <a:schemeClr val="tx2"/>
                </a:solidFill>
                <a:latin typeface="Calibri" panose="020F0502020204030204" pitchFamily="34" charset="0"/>
                <a:cs typeface="Arial" pitchFamily="34" charset="0"/>
              </a:rPr>
              <a:t>Feed</a:t>
            </a:r>
          </a:p>
          <a:p>
            <a:pPr marL="285750" lvl="1" indent="-285750">
              <a:buFont typeface="Arial" panose="020B0604020202020204" pitchFamily="34" charset="0"/>
              <a:buChar char="•"/>
            </a:pPr>
            <a:r>
              <a:rPr lang="en-AU" sz="1600" b="1" dirty="0" smtClean="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Res 3.2 </a:t>
            </a:r>
            <a:r>
              <a:rPr lang="en-AU" sz="1600" b="1" u="sng" dirty="0" smtClean="0">
                <a:solidFill>
                  <a:schemeClr val="tx2"/>
                </a:solidFill>
                <a:latin typeface="Calibri" panose="020F0502020204030204" pitchFamily="34" charset="0"/>
                <a:cs typeface="Arial" pitchFamily="34" charset="0"/>
              </a:rPr>
              <a:t>:Vacuum Equipment</a:t>
            </a:r>
          </a:p>
          <a:p>
            <a:pPr marL="285750" lvl="1" indent="-285750">
              <a:buFont typeface="Arial" panose="020B0604020202020204" pitchFamily="34" charset="0"/>
              <a:buChar char="•"/>
            </a:pPr>
            <a:r>
              <a:rPr lang="en-AU" sz="1600" b="1" dirty="0" smtClean="0">
                <a:solidFill>
                  <a:schemeClr val="tx2"/>
                </a:solidFill>
                <a:latin typeface="Calibri" panose="020F0502020204030204" pitchFamily="34" charset="0"/>
                <a:cs typeface="Arial" pitchFamily="34" charset="0"/>
              </a:rPr>
              <a:t>    </a:t>
            </a:r>
            <a:r>
              <a:rPr lang="en-AU" sz="1600" b="1" u="sng" dirty="0" smtClean="0">
                <a:solidFill>
                  <a:schemeClr val="tx2"/>
                </a:solidFill>
                <a:latin typeface="Calibri" panose="020F0502020204030204" pitchFamily="34" charset="0"/>
                <a:cs typeface="Arial" pitchFamily="34" charset="0"/>
              </a:rPr>
              <a:t>Res 3.3 </a:t>
            </a:r>
            <a:r>
              <a:rPr lang="en-AU" sz="1600" b="1" u="sng" dirty="0" smtClean="0">
                <a:solidFill>
                  <a:schemeClr val="tx2"/>
                </a:solidFill>
                <a:latin typeface="Calibri" panose="020F0502020204030204" pitchFamily="34" charset="0"/>
                <a:cs typeface="Arial" pitchFamily="34" charset="0"/>
              </a:rPr>
              <a:t>:</a:t>
            </a:r>
            <a:r>
              <a:rPr lang="en-AU" sz="1600" b="1" u="sng" dirty="0" err="1" smtClean="0">
                <a:solidFill>
                  <a:schemeClr val="tx2"/>
                </a:solidFill>
                <a:latin typeface="Calibri" panose="020F0502020204030204" pitchFamily="34" charset="0"/>
                <a:cs typeface="Arial" pitchFamily="34" charset="0"/>
              </a:rPr>
              <a:t>Crio</a:t>
            </a:r>
            <a:r>
              <a:rPr lang="en-AU" sz="1600" b="1" u="sng" dirty="0" smtClean="0">
                <a:solidFill>
                  <a:schemeClr val="tx2"/>
                </a:solidFill>
                <a:latin typeface="Calibri" panose="020F0502020204030204" pitchFamily="34" charset="0"/>
                <a:cs typeface="Arial" pitchFamily="34" charset="0"/>
              </a:rPr>
              <a:t>-Cooling Equipment </a:t>
            </a:r>
          </a:p>
          <a:p>
            <a:pPr marL="285750" lvl="1" indent="-285750">
              <a:buFont typeface="Arial" panose="020B0604020202020204" pitchFamily="34" charset="0"/>
              <a:buChar char="•"/>
            </a:pPr>
            <a:r>
              <a:rPr lang="en-AU" sz="1600" b="1" u="sng" dirty="0" smtClean="0">
                <a:solidFill>
                  <a:schemeClr val="tx2"/>
                </a:solidFill>
                <a:latin typeface="Calibri" panose="020F0502020204030204" pitchFamily="34" charset="0"/>
                <a:cs typeface="Arial" pitchFamily="34" charset="0"/>
              </a:rPr>
              <a:t>Res4 </a:t>
            </a:r>
            <a:r>
              <a:rPr lang="en-AU" sz="1600" b="1" u="sng" dirty="0" smtClean="0">
                <a:solidFill>
                  <a:schemeClr val="tx2"/>
                </a:solidFill>
                <a:latin typeface="Calibri" panose="020F0502020204030204" pitchFamily="34" charset="0"/>
                <a:cs typeface="Arial" pitchFamily="34" charset="0"/>
              </a:rPr>
              <a:t>: BAND 5 Rx (digitizers, processing)</a:t>
            </a:r>
          </a:p>
          <a:p>
            <a:pPr marL="285750" lvl="1" indent="-285750">
              <a:buFont typeface="Arial" panose="020B0604020202020204" pitchFamily="34" charset="0"/>
              <a:buChar char="•"/>
            </a:pPr>
            <a:r>
              <a:rPr lang="en-AU" sz="1600" b="1" u="sng" dirty="0" smtClean="0">
                <a:solidFill>
                  <a:schemeClr val="tx2"/>
                </a:solidFill>
                <a:latin typeface="Calibri" panose="020F0502020204030204" pitchFamily="34" charset="0"/>
                <a:cs typeface="Arial" pitchFamily="34" charset="0"/>
              </a:rPr>
              <a:t>Res5 </a:t>
            </a:r>
            <a:r>
              <a:rPr lang="en-AU" sz="1600" b="1" u="sng" dirty="0" smtClean="0">
                <a:solidFill>
                  <a:schemeClr val="tx2"/>
                </a:solidFill>
                <a:latin typeface="Calibri" panose="020F0502020204030204" pitchFamily="34" charset="0"/>
                <a:cs typeface="Arial" pitchFamily="34" charset="0"/>
              </a:rPr>
              <a:t>: Noise Diode</a:t>
            </a:r>
          </a:p>
          <a:p>
            <a:pPr marL="285750" lvl="1" indent="-285750">
              <a:buFont typeface="Arial" panose="020B0604020202020204" pitchFamily="34" charset="0"/>
              <a:buChar char="•"/>
            </a:pPr>
            <a:endParaRPr lang="en-AU" b="1" u="sng" dirty="0">
              <a:solidFill>
                <a:schemeClr val="tx2"/>
              </a:solidFill>
              <a:latin typeface="Calibri" panose="020F0502020204030204" pitchFamily="34" charset="0"/>
              <a:cs typeface="Arial" pitchFamily="34" charset="0"/>
            </a:endParaRPr>
          </a:p>
          <a:p>
            <a:endParaRPr lang="en-US" b="1" dirty="0" smtClean="0">
              <a:solidFill>
                <a:schemeClr val="tx2"/>
              </a:solidFill>
              <a:latin typeface="Calibri" panose="020F0502020204030204" pitchFamily="34" charset="0"/>
            </a:endParaRPr>
          </a:p>
        </p:txBody>
      </p:sp>
      <p:graphicFrame>
        <p:nvGraphicFramePr>
          <p:cNvPr id="21" name="Oggetto 20"/>
          <p:cNvGraphicFramePr>
            <a:graphicFrameLocks noChangeAspect="1"/>
          </p:cNvGraphicFramePr>
          <p:nvPr>
            <p:extLst>
              <p:ext uri="{D42A27DB-BD31-4B8C-83A1-F6EECF244321}">
                <p14:modId xmlns:p14="http://schemas.microsoft.com/office/powerpoint/2010/main" val="1100872600"/>
              </p:ext>
            </p:extLst>
          </p:nvPr>
        </p:nvGraphicFramePr>
        <p:xfrm>
          <a:off x="222169" y="1654228"/>
          <a:ext cx="4887512" cy="1362579"/>
        </p:xfrm>
        <a:graphic>
          <a:graphicData uri="http://schemas.openxmlformats.org/presentationml/2006/ole">
            <mc:AlternateContent xmlns:mc="http://schemas.openxmlformats.org/markup-compatibility/2006">
              <mc:Choice xmlns:v="urn:schemas-microsoft-com:vml" Requires="v">
                <p:oleObj spid="_x0000_s1050" name="Documento" r:id="rId5" imgW="6286500" imgH="1752600" progId="Word.Document.12">
                  <p:embed/>
                </p:oleObj>
              </mc:Choice>
              <mc:Fallback>
                <p:oleObj name="Documento" r:id="rId5" imgW="6286500" imgH="1752600" progId="Word.Document.12">
                  <p:embed/>
                  <p:pic>
                    <p:nvPicPr>
                      <p:cNvPr id="0" name=""/>
                      <p:cNvPicPr/>
                      <p:nvPr/>
                    </p:nvPicPr>
                    <p:blipFill>
                      <a:blip r:embed="rId6"/>
                      <a:stretch>
                        <a:fillRect/>
                      </a:stretch>
                    </p:blipFill>
                    <p:spPr>
                      <a:xfrm>
                        <a:off x="222169" y="1654228"/>
                        <a:ext cx="4887512" cy="1362579"/>
                      </a:xfrm>
                      <a:prstGeom prst="rect">
                        <a:avLst/>
                      </a:prstGeom>
                    </p:spPr>
                  </p:pic>
                </p:oleObj>
              </mc:Fallback>
            </mc:AlternateContent>
          </a:graphicData>
        </a:graphic>
      </p:graphicFrame>
    </p:spTree>
    <p:extLst>
      <p:ext uri="{BB962C8B-B14F-4D97-AF65-F5344CB8AC3E}">
        <p14:creationId xmlns:p14="http://schemas.microsoft.com/office/powerpoint/2010/main" val="30969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CAPABILITY HEALTH  :    SCM</a:t>
            </a:r>
            <a:endParaRPr lang="en" sz="2800" dirty="0">
              <a:solidFill>
                <a:srgbClr val="FFFFFF"/>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73137076"/>
              </p:ext>
            </p:extLst>
          </p:nvPr>
        </p:nvGraphicFramePr>
        <p:xfrm>
          <a:off x="1438548" y="5564028"/>
          <a:ext cx="6385809" cy="1005840"/>
        </p:xfrm>
        <a:graphic>
          <a:graphicData uri="http://schemas.openxmlformats.org/drawingml/2006/table">
            <a:tbl>
              <a:tblPr firstRow="1" firstCol="1" bandRow="1">
                <a:tableStyleId>{5C22544A-7EE6-4342-B048-85BDC9FD1C3A}</a:tableStyleId>
              </a:tblPr>
              <a:tblGrid>
                <a:gridCol w="1386064"/>
                <a:gridCol w="2945692"/>
                <a:gridCol w="2054053"/>
              </a:tblGrid>
              <a:tr h="952910">
                <a:tc>
                  <a:txBody>
                    <a:bodyPr/>
                    <a:lstStyle/>
                    <a:p>
                      <a:pPr algn="ctr">
                        <a:spcBef>
                          <a:spcPts val="200"/>
                        </a:spcBef>
                        <a:spcAft>
                          <a:spcPts val="200"/>
                        </a:spcAft>
                      </a:pPr>
                      <a:r>
                        <a:rPr lang="en-GB" sz="1100" i="1" dirty="0">
                          <a:solidFill>
                            <a:schemeClr val="tx1"/>
                          </a:solidFill>
                          <a:effectLst/>
                        </a:rPr>
                        <a:t>R.LMC.FMON.10</a:t>
                      </a:r>
                      <a:endParaRPr lang="it-IT" sz="1100" i="1" dirty="0">
                        <a:solidFill>
                          <a:schemeClr val="tx1"/>
                        </a:solidFill>
                        <a:effectLst/>
                      </a:endParaRPr>
                    </a:p>
                    <a:p>
                      <a:pPr algn="ctr">
                        <a:spcBef>
                          <a:spcPts val="200"/>
                        </a:spcBef>
                        <a:spcAft>
                          <a:spcPts val="200"/>
                        </a:spcAft>
                      </a:pPr>
                      <a:r>
                        <a:rPr lang="en-GB" sz="1100" i="1" dirty="0">
                          <a:solidFill>
                            <a:schemeClr val="tx1"/>
                          </a:solidFill>
                          <a:effectLst/>
                        </a:rPr>
                        <a:t> </a:t>
                      </a:r>
                      <a:endParaRPr lang="it-IT" sz="1100" i="1" dirty="0">
                        <a:solidFill>
                          <a:schemeClr val="tx1"/>
                        </a:solidFill>
                        <a:effectLst/>
                      </a:endParaRPr>
                    </a:p>
                    <a:p>
                      <a:pPr algn="ctr">
                        <a:spcBef>
                          <a:spcPts val="200"/>
                        </a:spcBef>
                        <a:spcAft>
                          <a:spcPts val="200"/>
                        </a:spcAft>
                      </a:pPr>
                      <a:r>
                        <a:rPr lang="en-GB" sz="1100" i="1" dirty="0">
                          <a:solidFill>
                            <a:schemeClr val="tx1"/>
                          </a:solidFill>
                          <a:effectLst/>
                        </a:rPr>
                        <a:t>LMC Report External State</a:t>
                      </a:r>
                      <a:endParaRPr lang="it-IT" sz="1100" i="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200"/>
                        </a:spcBef>
                        <a:spcAft>
                          <a:spcPts val="200"/>
                        </a:spcAft>
                      </a:pPr>
                      <a:r>
                        <a:rPr lang="en-GB" sz="1100" i="1" dirty="0">
                          <a:solidFill>
                            <a:schemeClr val="tx1"/>
                          </a:solidFill>
                          <a:effectLst/>
                        </a:rPr>
                        <a:t>LMC shall report the DSH element external state to TM as per the SKA Control Model, based on the mapping of sub-element states &amp; modes, according to the LMC interface guideline [SKA-TEL-TM-0000031].</a:t>
                      </a:r>
                      <a:endParaRPr lang="it-IT" sz="1100" i="1" dirty="0">
                        <a:solidFill>
                          <a:schemeClr val="tx1"/>
                        </a:solidFill>
                        <a:effectLst/>
                        <a:latin typeface="Times New Roman" panose="02020603050405020304" pitchFamily="18" charset="0"/>
                        <a:ea typeface="MS Mincho" panose="02020609040205080304" pitchFamily="49"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100" i="1" dirty="0">
                          <a:solidFill>
                            <a:schemeClr val="tx1"/>
                          </a:solidFill>
                          <a:effectLst/>
                        </a:rPr>
                        <a:t>R.LMC.FMON.SFW.10</a:t>
                      </a:r>
                      <a:endParaRPr lang="it-IT" sz="1100" i="1" dirty="0">
                        <a:solidFill>
                          <a:schemeClr val="tx1"/>
                        </a:solidFill>
                        <a:effectLst/>
                      </a:endParaRPr>
                    </a:p>
                    <a:p>
                      <a:pPr algn="ctr">
                        <a:spcAft>
                          <a:spcPts val="0"/>
                        </a:spcAft>
                      </a:pPr>
                      <a:r>
                        <a:rPr lang="en-GB" sz="1100" i="1" dirty="0">
                          <a:solidFill>
                            <a:schemeClr val="tx1"/>
                          </a:solidFill>
                          <a:effectLst/>
                        </a:rPr>
                        <a:t> </a:t>
                      </a:r>
                      <a:endParaRPr lang="it-IT" sz="1100" i="1" dirty="0">
                        <a:solidFill>
                          <a:schemeClr val="tx1"/>
                        </a:solidFill>
                        <a:effectLst/>
                      </a:endParaRPr>
                    </a:p>
                    <a:p>
                      <a:pPr algn="ctr">
                        <a:spcAft>
                          <a:spcPts val="0"/>
                        </a:spcAft>
                      </a:pPr>
                      <a:r>
                        <a:rPr lang="en-GB" sz="1100" i="1" dirty="0">
                          <a:solidFill>
                            <a:schemeClr val="tx1"/>
                          </a:solidFill>
                          <a:effectLst/>
                        </a:rPr>
                        <a:t>LMC Report External State</a:t>
                      </a:r>
                      <a:endParaRPr lang="it-IT" sz="1100" i="1" dirty="0">
                        <a:solidFill>
                          <a:schemeClr val="tx1"/>
                        </a:solidFill>
                        <a:effectLst/>
                      </a:endParaRPr>
                    </a:p>
                    <a:p>
                      <a:pPr algn="ctr">
                        <a:spcAft>
                          <a:spcPts val="0"/>
                        </a:spcAft>
                      </a:pPr>
                      <a:r>
                        <a:rPr lang="en-GB" sz="1100" i="1" dirty="0">
                          <a:solidFill>
                            <a:schemeClr val="tx1"/>
                          </a:solidFill>
                          <a:effectLst/>
                        </a:rPr>
                        <a:t> </a:t>
                      </a:r>
                      <a:endParaRPr lang="it-IT" sz="1100" i="1" dirty="0">
                        <a:solidFill>
                          <a:schemeClr val="tx1"/>
                        </a:solidFill>
                        <a:effectLst/>
                      </a:endParaRPr>
                    </a:p>
                    <a:p>
                      <a:pPr algn="ctr">
                        <a:spcAft>
                          <a:spcPts val="0"/>
                        </a:spcAft>
                      </a:pPr>
                      <a:r>
                        <a:rPr lang="en-GB" sz="1100" i="1" dirty="0">
                          <a:solidFill>
                            <a:schemeClr val="tx1"/>
                          </a:solidFill>
                          <a:effectLst/>
                        </a:rPr>
                        <a:t>D.I.M.LMC_SRx.D006</a:t>
                      </a:r>
                      <a:endParaRPr lang="it-IT" sz="1100" i="1" dirty="0">
                        <a:solidFill>
                          <a:schemeClr val="tx1"/>
                        </a:solidFill>
                        <a:effectLst/>
                      </a:endParaRPr>
                    </a:p>
                    <a:p>
                      <a:pPr algn="ctr">
                        <a:spcAft>
                          <a:spcPts val="0"/>
                        </a:spcAft>
                      </a:pPr>
                      <a:r>
                        <a:rPr lang="en-GB" sz="1100" i="1" dirty="0">
                          <a:solidFill>
                            <a:schemeClr val="tx1"/>
                          </a:solidFill>
                          <a:effectLst/>
                        </a:rPr>
                        <a:t>D.I.M.LMC_ SPF.D006</a:t>
                      </a:r>
                      <a:endParaRPr lang="it-IT"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Immagine 4"/>
          <p:cNvPicPr>
            <a:picLocks noChangeAspect="1"/>
          </p:cNvPicPr>
          <p:nvPr/>
        </p:nvPicPr>
        <p:blipFill>
          <a:blip r:embed="rId2"/>
          <a:stretch>
            <a:fillRect/>
          </a:stretch>
        </p:blipFill>
        <p:spPr>
          <a:xfrm>
            <a:off x="1141422" y="736255"/>
            <a:ext cx="7377803" cy="4734645"/>
          </a:xfrm>
          <a:prstGeom prst="rect">
            <a:avLst/>
          </a:prstGeom>
        </p:spPr>
      </p:pic>
    </p:spTree>
    <p:extLst>
      <p:ext uri="{BB962C8B-B14F-4D97-AF65-F5344CB8AC3E}">
        <p14:creationId xmlns:p14="http://schemas.microsoft.com/office/powerpoint/2010/main" val="4040489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DISH CAPABILITY: MAPPING</a:t>
            </a:r>
            <a:endParaRPr lang="en" sz="2800" dirty="0">
              <a:solidFill>
                <a:srgbClr val="FFFFFF"/>
              </a:solidFill>
            </a:endParaRPr>
          </a:p>
        </p:txBody>
      </p:sp>
      <p:pic>
        <p:nvPicPr>
          <p:cNvPr id="7" name="Immagine 6"/>
          <p:cNvPicPr>
            <a:picLocks noChangeAspect="1"/>
          </p:cNvPicPr>
          <p:nvPr/>
        </p:nvPicPr>
        <p:blipFill>
          <a:blip r:embed="rId2"/>
          <a:stretch>
            <a:fillRect/>
          </a:stretch>
        </p:blipFill>
        <p:spPr>
          <a:xfrm>
            <a:off x="3244978" y="1929037"/>
            <a:ext cx="3097226" cy="1987620"/>
          </a:xfrm>
          <a:prstGeom prst="rect">
            <a:avLst/>
          </a:prstGeom>
        </p:spPr>
      </p:pic>
      <p:sp>
        <p:nvSpPr>
          <p:cNvPr id="8" name="CasellaDiTesto 7"/>
          <p:cNvSpPr txBox="1"/>
          <p:nvPr/>
        </p:nvSpPr>
        <p:spPr>
          <a:xfrm>
            <a:off x="4165577" y="1483184"/>
            <a:ext cx="965329" cy="369332"/>
          </a:xfrm>
          <a:prstGeom prst="rect">
            <a:avLst/>
          </a:prstGeom>
          <a:noFill/>
        </p:spPr>
        <p:txBody>
          <a:bodyPr wrap="none" rtlCol="0">
            <a:spAutoFit/>
          </a:bodyPr>
          <a:lstStyle/>
          <a:p>
            <a:r>
              <a:rPr lang="it-IT" dirty="0" smtClean="0"/>
              <a:t>DS  SCM</a:t>
            </a:r>
            <a:endParaRPr lang="it-IT" dirty="0"/>
          </a:p>
        </p:txBody>
      </p:sp>
      <p:pic>
        <p:nvPicPr>
          <p:cNvPr id="9" name="Immagine 8"/>
          <p:cNvPicPr>
            <a:picLocks noChangeAspect="1"/>
          </p:cNvPicPr>
          <p:nvPr/>
        </p:nvPicPr>
        <p:blipFill>
          <a:blip r:embed="rId2"/>
          <a:stretch>
            <a:fillRect/>
          </a:stretch>
        </p:blipFill>
        <p:spPr>
          <a:xfrm>
            <a:off x="5689226" y="4850180"/>
            <a:ext cx="1963673" cy="1260171"/>
          </a:xfrm>
          <a:prstGeom prst="rect">
            <a:avLst/>
          </a:prstGeom>
        </p:spPr>
      </p:pic>
      <p:pic>
        <p:nvPicPr>
          <p:cNvPr id="10" name="Immagine 9"/>
          <p:cNvPicPr>
            <a:picLocks noChangeAspect="1"/>
          </p:cNvPicPr>
          <p:nvPr/>
        </p:nvPicPr>
        <p:blipFill>
          <a:blip r:embed="rId2"/>
          <a:stretch>
            <a:fillRect/>
          </a:stretch>
        </p:blipFill>
        <p:spPr>
          <a:xfrm>
            <a:off x="3480643" y="5318563"/>
            <a:ext cx="1972918" cy="1266104"/>
          </a:xfrm>
          <a:prstGeom prst="rect">
            <a:avLst/>
          </a:prstGeom>
        </p:spPr>
      </p:pic>
      <p:pic>
        <p:nvPicPr>
          <p:cNvPr id="11" name="Immagine 10"/>
          <p:cNvPicPr>
            <a:picLocks noChangeAspect="1"/>
          </p:cNvPicPr>
          <p:nvPr/>
        </p:nvPicPr>
        <p:blipFill>
          <a:blip r:embed="rId2"/>
          <a:stretch>
            <a:fillRect/>
          </a:stretch>
        </p:blipFill>
        <p:spPr>
          <a:xfrm>
            <a:off x="1567873" y="4242294"/>
            <a:ext cx="1677105" cy="1076269"/>
          </a:xfrm>
          <a:prstGeom prst="rect">
            <a:avLst/>
          </a:prstGeom>
        </p:spPr>
      </p:pic>
      <p:sp>
        <p:nvSpPr>
          <p:cNvPr id="12" name="CasellaDiTesto 11"/>
          <p:cNvSpPr txBox="1"/>
          <p:nvPr/>
        </p:nvSpPr>
        <p:spPr>
          <a:xfrm>
            <a:off x="1841148" y="3916657"/>
            <a:ext cx="1234633" cy="307777"/>
          </a:xfrm>
          <a:prstGeom prst="rect">
            <a:avLst/>
          </a:prstGeom>
          <a:noFill/>
        </p:spPr>
        <p:txBody>
          <a:bodyPr wrap="none" rtlCol="0">
            <a:spAutoFit/>
          </a:bodyPr>
          <a:lstStyle/>
          <a:p>
            <a:r>
              <a:rPr lang="it-IT" sz="1400" dirty="0" smtClean="0"/>
              <a:t>INDEXER  SCM</a:t>
            </a:r>
            <a:endParaRPr lang="it-IT" sz="1400" dirty="0"/>
          </a:p>
        </p:txBody>
      </p:sp>
      <p:sp>
        <p:nvSpPr>
          <p:cNvPr id="13" name="CasellaDiTesto 12"/>
          <p:cNvSpPr txBox="1"/>
          <p:nvPr/>
        </p:nvSpPr>
        <p:spPr>
          <a:xfrm>
            <a:off x="3803298" y="4860990"/>
            <a:ext cx="1327608" cy="307777"/>
          </a:xfrm>
          <a:prstGeom prst="rect">
            <a:avLst/>
          </a:prstGeom>
          <a:noFill/>
        </p:spPr>
        <p:txBody>
          <a:bodyPr wrap="none" rtlCol="0">
            <a:spAutoFit/>
          </a:bodyPr>
          <a:lstStyle/>
          <a:p>
            <a:r>
              <a:rPr lang="it-IT" sz="1400" dirty="0" smtClean="0"/>
              <a:t>ANTENNA  SCM</a:t>
            </a:r>
            <a:endParaRPr lang="it-IT" sz="1400" dirty="0"/>
          </a:p>
        </p:txBody>
      </p:sp>
      <p:sp>
        <p:nvSpPr>
          <p:cNvPr id="14" name="CasellaDiTesto 13"/>
          <p:cNvSpPr txBox="1"/>
          <p:nvPr/>
        </p:nvSpPr>
        <p:spPr>
          <a:xfrm>
            <a:off x="6061344" y="4492956"/>
            <a:ext cx="1219436" cy="307777"/>
          </a:xfrm>
          <a:prstGeom prst="rect">
            <a:avLst/>
          </a:prstGeom>
          <a:noFill/>
        </p:spPr>
        <p:txBody>
          <a:bodyPr wrap="none" rtlCol="0">
            <a:spAutoFit/>
          </a:bodyPr>
          <a:lstStyle/>
          <a:p>
            <a:r>
              <a:rPr lang="it-IT" sz="1400" dirty="0" smtClean="0"/>
              <a:t>SENSORS SCM</a:t>
            </a:r>
            <a:endParaRPr lang="it-IT" sz="1400" dirty="0"/>
          </a:p>
        </p:txBody>
      </p:sp>
      <p:cxnSp>
        <p:nvCxnSpPr>
          <p:cNvPr id="15" name="Connettore 2 14"/>
          <p:cNvCxnSpPr/>
          <p:nvPr/>
        </p:nvCxnSpPr>
        <p:spPr>
          <a:xfrm>
            <a:off x="6342204" y="3916657"/>
            <a:ext cx="571148" cy="576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7" idx="2"/>
          </p:cNvCxnSpPr>
          <p:nvPr/>
        </p:nvCxnSpPr>
        <p:spPr>
          <a:xfrm>
            <a:off x="4793591" y="3916657"/>
            <a:ext cx="0" cy="794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2263081" y="3384949"/>
            <a:ext cx="825626" cy="531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119921" y="1114902"/>
            <a:ext cx="8670118" cy="707886"/>
          </a:xfrm>
          <a:prstGeom prst="rect">
            <a:avLst/>
          </a:prstGeom>
        </p:spPr>
        <p:txBody>
          <a:bodyPr wrap="square">
            <a:spAutoFit/>
          </a:bodyPr>
          <a:lstStyle/>
          <a:p>
            <a:r>
              <a:rPr lang="en-US" sz="2000" b="1" dirty="0" smtClean="0">
                <a:solidFill>
                  <a:schemeClr val="tx2"/>
                </a:solidFill>
                <a:latin typeface="Calibri" panose="020F0502020204030204" pitchFamily="34" charset="0"/>
              </a:rPr>
              <a:t>Each Dish sub-elements produces a SCM according the SCMs of its controlled </a:t>
            </a:r>
            <a:r>
              <a:rPr lang="en-US" sz="2000" b="1" dirty="0" smtClean="0">
                <a:solidFill>
                  <a:schemeClr val="tx2"/>
                </a:solidFill>
                <a:latin typeface="Calibri" panose="020F0502020204030204" pitchFamily="34" charset="0"/>
              </a:rPr>
              <a:t>resources </a:t>
            </a:r>
            <a:endParaRPr lang="en-US" sz="2000" b="1" dirty="0" smtClean="0">
              <a:solidFill>
                <a:schemeClr val="tx2"/>
              </a:solidFill>
              <a:latin typeface="Calibri" panose="020F0502020204030204" pitchFamily="34" charset="0"/>
            </a:endParaRPr>
          </a:p>
        </p:txBody>
      </p:sp>
    </p:spTree>
    <p:extLst>
      <p:ext uri="{BB962C8B-B14F-4D97-AF65-F5344CB8AC3E}">
        <p14:creationId xmlns:p14="http://schemas.microsoft.com/office/powerpoint/2010/main" val="2398088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DISH CAPABILITY: MAPPING</a:t>
            </a:r>
            <a:endParaRPr lang="en" sz="2800" dirty="0">
              <a:solidFill>
                <a:srgbClr val="FFFFFF"/>
              </a:solidFill>
            </a:endParaRPr>
          </a:p>
        </p:txBody>
      </p:sp>
      <p:sp>
        <p:nvSpPr>
          <p:cNvPr id="18" name="Ovale 17"/>
          <p:cNvSpPr/>
          <p:nvPr/>
        </p:nvSpPr>
        <p:spPr>
          <a:xfrm>
            <a:off x="269961" y="1967058"/>
            <a:ext cx="1953524" cy="9492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1 22"/>
          <p:cNvCxnSpPr/>
          <p:nvPr/>
        </p:nvCxnSpPr>
        <p:spPr>
          <a:xfrm>
            <a:off x="4023685" y="2628227"/>
            <a:ext cx="0" cy="504056"/>
          </a:xfrm>
          <a:prstGeom prst="line">
            <a:avLst/>
          </a:prstGeom>
          <a:ln w="19050">
            <a:solidFill>
              <a:schemeClr val="accent4"/>
            </a:solidFill>
            <a:prstDash val="dash"/>
          </a:ln>
        </p:spPr>
        <p:style>
          <a:lnRef idx="1">
            <a:schemeClr val="dk1"/>
          </a:lnRef>
          <a:fillRef idx="0">
            <a:schemeClr val="dk1"/>
          </a:fillRef>
          <a:effectRef idx="0">
            <a:schemeClr val="dk1"/>
          </a:effectRef>
          <a:fontRef idx="minor">
            <a:schemeClr val="tx1"/>
          </a:fontRef>
        </p:style>
      </p:cxnSp>
      <p:sp>
        <p:nvSpPr>
          <p:cNvPr id="24" name="Rettangolo 23"/>
          <p:cNvSpPr/>
          <p:nvPr/>
        </p:nvSpPr>
        <p:spPr>
          <a:xfrm>
            <a:off x="3707760" y="1119492"/>
            <a:ext cx="1393330" cy="276999"/>
          </a:xfrm>
          <a:prstGeom prst="rect">
            <a:avLst/>
          </a:prstGeom>
        </p:spPr>
        <p:txBody>
          <a:bodyPr wrap="none">
            <a:spAutoFit/>
          </a:bodyPr>
          <a:lstStyle/>
          <a:p>
            <a:r>
              <a:rPr lang="it-IT" sz="1200" dirty="0" smtClean="0"/>
              <a:t>RESOURCE 1.SCM</a:t>
            </a:r>
            <a:endParaRPr lang="it-IT" sz="1200" dirty="0"/>
          </a:p>
        </p:txBody>
      </p:sp>
      <p:sp>
        <p:nvSpPr>
          <p:cNvPr id="25" name="Rettangolo 24"/>
          <p:cNvSpPr/>
          <p:nvPr/>
        </p:nvSpPr>
        <p:spPr>
          <a:xfrm>
            <a:off x="3707760" y="1921450"/>
            <a:ext cx="1393330" cy="276999"/>
          </a:xfrm>
          <a:prstGeom prst="rect">
            <a:avLst/>
          </a:prstGeom>
        </p:spPr>
        <p:txBody>
          <a:bodyPr wrap="none">
            <a:spAutoFit/>
          </a:bodyPr>
          <a:lstStyle/>
          <a:p>
            <a:r>
              <a:rPr lang="it-IT" sz="1200" dirty="0" smtClean="0"/>
              <a:t>RESOURCE 2.SCM</a:t>
            </a:r>
            <a:endParaRPr lang="it-IT" sz="1200" dirty="0"/>
          </a:p>
        </p:txBody>
      </p:sp>
      <p:sp>
        <p:nvSpPr>
          <p:cNvPr id="26" name="Rettangolo 25"/>
          <p:cNvSpPr/>
          <p:nvPr/>
        </p:nvSpPr>
        <p:spPr>
          <a:xfrm>
            <a:off x="3727265" y="2891070"/>
            <a:ext cx="1436612" cy="276999"/>
          </a:xfrm>
          <a:prstGeom prst="rect">
            <a:avLst/>
          </a:prstGeom>
        </p:spPr>
        <p:txBody>
          <a:bodyPr wrap="none">
            <a:spAutoFit/>
          </a:bodyPr>
          <a:lstStyle/>
          <a:p>
            <a:r>
              <a:rPr lang="it-IT" sz="1200" dirty="0" smtClean="0"/>
              <a:t>RESOURCE N.SCM</a:t>
            </a:r>
            <a:endParaRPr lang="it-IT" sz="1200" dirty="0"/>
          </a:p>
        </p:txBody>
      </p:sp>
      <p:cxnSp>
        <p:nvCxnSpPr>
          <p:cNvPr id="27" name="Connettore 2 26"/>
          <p:cNvCxnSpPr>
            <a:stCxn id="36" idx="2"/>
          </p:cNvCxnSpPr>
          <p:nvPr/>
        </p:nvCxnSpPr>
        <p:spPr>
          <a:xfrm flipH="1">
            <a:off x="2295493" y="1654254"/>
            <a:ext cx="1281396" cy="569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flipH="1">
            <a:off x="2295493" y="2433934"/>
            <a:ext cx="1224137" cy="25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flipV="1">
            <a:off x="2295493" y="2603038"/>
            <a:ext cx="1224136" cy="731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ttangolo 29"/>
          <p:cNvSpPr/>
          <p:nvPr/>
        </p:nvSpPr>
        <p:spPr>
          <a:xfrm>
            <a:off x="689691" y="2295434"/>
            <a:ext cx="993734" cy="276999"/>
          </a:xfrm>
          <a:prstGeom prst="rect">
            <a:avLst/>
          </a:prstGeom>
        </p:spPr>
        <p:txBody>
          <a:bodyPr wrap="none">
            <a:spAutoFit/>
          </a:bodyPr>
          <a:lstStyle/>
          <a:p>
            <a:r>
              <a:rPr lang="it-IT" sz="1200" dirty="0" smtClean="0">
                <a:solidFill>
                  <a:schemeClr val="bg1"/>
                </a:solidFill>
              </a:rPr>
              <a:t>CAPABILITY</a:t>
            </a:r>
            <a:endParaRPr lang="it-IT" sz="1200" dirty="0">
              <a:solidFill>
                <a:schemeClr val="bg1"/>
              </a:solidFill>
            </a:endParaRPr>
          </a:p>
        </p:txBody>
      </p:sp>
      <p:pic>
        <p:nvPicPr>
          <p:cNvPr id="31" name="Immagine 30"/>
          <p:cNvPicPr>
            <a:picLocks noChangeAspect="1"/>
          </p:cNvPicPr>
          <p:nvPr/>
        </p:nvPicPr>
        <p:blipFill>
          <a:blip r:embed="rId2"/>
          <a:stretch>
            <a:fillRect/>
          </a:stretch>
        </p:blipFill>
        <p:spPr>
          <a:xfrm>
            <a:off x="4023685" y="3504789"/>
            <a:ext cx="5112307" cy="3197388"/>
          </a:xfrm>
          <a:prstGeom prst="rect">
            <a:avLst/>
          </a:prstGeom>
        </p:spPr>
      </p:pic>
      <p:sp>
        <p:nvSpPr>
          <p:cNvPr id="32" name="Rettangolo 31"/>
          <p:cNvSpPr/>
          <p:nvPr/>
        </p:nvSpPr>
        <p:spPr>
          <a:xfrm>
            <a:off x="6548284" y="994547"/>
            <a:ext cx="2055877" cy="1015663"/>
          </a:xfrm>
          <a:prstGeom prst="rect">
            <a:avLst/>
          </a:prstGeom>
        </p:spPr>
        <p:txBody>
          <a:bodyPr wrap="square">
            <a:spAutoFit/>
          </a:bodyPr>
          <a:lstStyle/>
          <a:p>
            <a:r>
              <a:rPr lang="it-IT" sz="1200" b="1" dirty="0" smtClean="0"/>
              <a:t>Resource </a:t>
            </a:r>
            <a:r>
              <a:rPr lang="it-IT" sz="1200" b="1" dirty="0" err="1" smtClean="0"/>
              <a:t>Health</a:t>
            </a:r>
            <a:r>
              <a:rPr lang="it-IT" sz="1200" b="1" dirty="0" smtClean="0"/>
              <a:t> Status</a:t>
            </a:r>
          </a:p>
          <a:p>
            <a:pPr marL="171450" indent="-171450">
              <a:buFont typeface="Arial" panose="020B0604020202020204" pitchFamily="34" charset="0"/>
              <a:buChar char="•"/>
            </a:pPr>
            <a:r>
              <a:rPr lang="it-IT" sz="1200" dirty="0" err="1" smtClean="0"/>
              <a:t>Normal</a:t>
            </a:r>
            <a:endParaRPr lang="it-IT" sz="1200" dirty="0" smtClean="0"/>
          </a:p>
          <a:p>
            <a:pPr marL="171450" indent="-171450">
              <a:buFont typeface="Arial" panose="020B0604020202020204" pitchFamily="34" charset="0"/>
              <a:buChar char="•"/>
            </a:pPr>
            <a:r>
              <a:rPr lang="it-IT" sz="1200" dirty="0" err="1" smtClean="0"/>
              <a:t>Degraded</a:t>
            </a:r>
            <a:endParaRPr lang="it-IT" sz="1200" dirty="0" smtClean="0"/>
          </a:p>
          <a:p>
            <a:pPr marL="171450" indent="-171450">
              <a:buFont typeface="Arial" panose="020B0604020202020204" pitchFamily="34" charset="0"/>
              <a:buChar char="•"/>
            </a:pPr>
            <a:r>
              <a:rPr lang="it-IT" sz="1200" dirty="0" err="1" smtClean="0"/>
              <a:t>Failed</a:t>
            </a:r>
            <a:endParaRPr lang="it-IT" sz="1200" dirty="0"/>
          </a:p>
          <a:p>
            <a:pPr marL="171450" indent="-171450">
              <a:buFont typeface="Arial" panose="020B0604020202020204" pitchFamily="34" charset="0"/>
              <a:buChar char="•"/>
            </a:pPr>
            <a:r>
              <a:rPr lang="it-IT" sz="1200" dirty="0" err="1" smtClean="0"/>
              <a:t>Not-Operable</a:t>
            </a:r>
            <a:endParaRPr lang="it-IT" sz="1200" dirty="0"/>
          </a:p>
        </p:txBody>
      </p:sp>
      <p:cxnSp>
        <p:nvCxnSpPr>
          <p:cNvPr id="33" name="Connettore 2 32"/>
          <p:cNvCxnSpPr/>
          <p:nvPr/>
        </p:nvCxnSpPr>
        <p:spPr>
          <a:xfrm flipV="1">
            <a:off x="6837809" y="2010210"/>
            <a:ext cx="516720" cy="251262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621561" y="4026715"/>
            <a:ext cx="4572000" cy="1477328"/>
          </a:xfrm>
          <a:prstGeom prst="rect">
            <a:avLst/>
          </a:prstGeom>
        </p:spPr>
        <p:txBody>
          <a:bodyPr>
            <a:spAutoFit/>
          </a:bodyPr>
          <a:lstStyle/>
          <a:p>
            <a:r>
              <a:rPr lang="it-IT" b="1" dirty="0" err="1" smtClean="0"/>
              <a:t>Capability</a:t>
            </a:r>
            <a:r>
              <a:rPr lang="it-IT" b="1" dirty="0" smtClean="0"/>
              <a:t> </a:t>
            </a:r>
            <a:r>
              <a:rPr lang="it-IT" b="1" dirty="0" err="1"/>
              <a:t>Health</a:t>
            </a:r>
            <a:r>
              <a:rPr lang="it-IT" b="1" dirty="0"/>
              <a:t> Status</a:t>
            </a:r>
          </a:p>
          <a:p>
            <a:pPr marL="171450" indent="-171450">
              <a:buFont typeface="Arial" panose="020B0604020202020204" pitchFamily="34" charset="0"/>
              <a:buChar char="•"/>
            </a:pPr>
            <a:r>
              <a:rPr lang="it-IT" dirty="0" err="1"/>
              <a:t>Normal</a:t>
            </a:r>
            <a:endParaRPr lang="it-IT" dirty="0"/>
          </a:p>
          <a:p>
            <a:pPr marL="171450" indent="-171450">
              <a:buFont typeface="Arial" panose="020B0604020202020204" pitchFamily="34" charset="0"/>
              <a:buChar char="•"/>
            </a:pPr>
            <a:r>
              <a:rPr lang="it-IT" dirty="0" err="1"/>
              <a:t>Degraded</a:t>
            </a:r>
            <a:endParaRPr lang="it-IT" dirty="0"/>
          </a:p>
          <a:p>
            <a:pPr marL="171450" indent="-171450">
              <a:buFont typeface="Arial" panose="020B0604020202020204" pitchFamily="34" charset="0"/>
              <a:buChar char="•"/>
            </a:pPr>
            <a:r>
              <a:rPr lang="it-IT" dirty="0" err="1"/>
              <a:t>Failed</a:t>
            </a:r>
            <a:endParaRPr lang="it-IT" dirty="0"/>
          </a:p>
          <a:p>
            <a:pPr marL="171450" indent="-171450">
              <a:buFont typeface="Arial" panose="020B0604020202020204" pitchFamily="34" charset="0"/>
              <a:buChar char="•"/>
            </a:pPr>
            <a:r>
              <a:rPr lang="it-IT" dirty="0" err="1"/>
              <a:t>Not-Operable</a:t>
            </a:r>
            <a:endParaRPr lang="it-IT" dirty="0"/>
          </a:p>
        </p:txBody>
      </p:sp>
      <p:sp>
        <p:nvSpPr>
          <p:cNvPr id="35" name="Ovale 34"/>
          <p:cNvSpPr/>
          <p:nvPr/>
        </p:nvSpPr>
        <p:spPr>
          <a:xfrm>
            <a:off x="3586725" y="2163805"/>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6" name="Ovale 35"/>
          <p:cNvSpPr/>
          <p:nvPr/>
        </p:nvSpPr>
        <p:spPr>
          <a:xfrm>
            <a:off x="3576889" y="1387058"/>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2" name="Ovale 21"/>
          <p:cNvSpPr/>
          <p:nvPr/>
        </p:nvSpPr>
        <p:spPr>
          <a:xfrm>
            <a:off x="3591637" y="3132283"/>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09881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4"/>
          <p:cNvSpPr txBox="1">
            <a:spLocks/>
          </p:cNvSpPr>
          <p:nvPr/>
        </p:nvSpPr>
        <p:spPr>
          <a:xfrm>
            <a:off x="310091" y="294588"/>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DISH CAPABILITY: MAPPING</a:t>
            </a:r>
            <a:endParaRPr lang="en" sz="2800" dirty="0">
              <a:solidFill>
                <a:srgbClr val="FFFFFF"/>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833624465"/>
              </p:ext>
            </p:extLst>
          </p:nvPr>
        </p:nvGraphicFramePr>
        <p:xfrm>
          <a:off x="469558" y="3077973"/>
          <a:ext cx="8139397" cy="2290736"/>
        </p:xfrm>
        <a:graphic>
          <a:graphicData uri="http://schemas.openxmlformats.org/drawingml/2006/table">
            <a:tbl>
              <a:tblPr firstRow="1" bandRow="1">
                <a:tableStyleId>{5C22544A-7EE6-4342-B048-85BDC9FD1C3A}</a:tableStyleId>
              </a:tblPr>
              <a:tblGrid>
                <a:gridCol w="1673522"/>
                <a:gridCol w="1673521"/>
                <a:gridCol w="1819705"/>
                <a:gridCol w="1302103"/>
                <a:gridCol w="1670546"/>
              </a:tblGrid>
              <a:tr h="576065">
                <a:tc>
                  <a:txBody>
                    <a:bodyPr/>
                    <a:lstStyle/>
                    <a:p>
                      <a:r>
                        <a:rPr lang="it-IT" sz="1400" dirty="0" smtClean="0"/>
                        <a:t>     H</a:t>
                      </a:r>
                      <a:r>
                        <a:rPr lang="it-IT" sz="1400" baseline="0" dirty="0" smtClean="0"/>
                        <a:t> </a:t>
                      </a:r>
                      <a:r>
                        <a:rPr lang="it-IT" sz="1400" baseline="0" dirty="0" err="1" smtClean="0"/>
                        <a:t>function</a:t>
                      </a:r>
                      <a:endParaRPr lang="it-IT" sz="1400" dirty="0"/>
                    </a:p>
                  </a:txBody>
                  <a:tcPr/>
                </a:tc>
                <a:tc>
                  <a:txBody>
                    <a:bodyPr/>
                    <a:lstStyle/>
                    <a:p>
                      <a:r>
                        <a:rPr lang="it-IT" sz="1400" dirty="0" smtClean="0"/>
                        <a:t>NORMAL</a:t>
                      </a:r>
                      <a:endParaRPr lang="it-I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DEGRADED</a:t>
                      </a:r>
                    </a:p>
                    <a:p>
                      <a:endParaRPr lang="it-IT" sz="1400" dirty="0"/>
                    </a:p>
                  </a:txBody>
                  <a:tcPr/>
                </a:tc>
                <a:tc>
                  <a:txBody>
                    <a:bodyPr/>
                    <a:lstStyle/>
                    <a:p>
                      <a:r>
                        <a:rPr lang="it-IT" sz="1400" dirty="0" smtClean="0"/>
                        <a:t>FAILED</a:t>
                      </a:r>
                      <a:endParaRPr lang="it-IT" sz="1400" dirty="0"/>
                    </a:p>
                  </a:txBody>
                  <a:tcPr/>
                </a:tc>
                <a:tc>
                  <a:txBody>
                    <a:bodyPr/>
                    <a:lstStyle/>
                    <a:p>
                      <a:r>
                        <a:rPr lang="it-IT" sz="1400" dirty="0" smtClean="0"/>
                        <a:t>NOT-OPERABLE</a:t>
                      </a:r>
                      <a:endParaRPr lang="it-IT" sz="1400" dirty="0"/>
                    </a:p>
                  </a:txBody>
                  <a:tcPr/>
                </a:tc>
              </a:tr>
              <a:tr h="539589">
                <a:tc>
                  <a:txBody>
                    <a:bodyPr/>
                    <a:lstStyle/>
                    <a:p>
                      <a:r>
                        <a:rPr lang="it-IT" sz="1400" dirty="0" smtClean="0">
                          <a:solidFill>
                            <a:schemeClr val="bg1"/>
                          </a:solidFill>
                        </a:rPr>
                        <a:t>NORMAL</a:t>
                      </a:r>
                      <a:endParaRPr lang="it-IT" sz="1400" dirty="0">
                        <a:solidFill>
                          <a:schemeClr val="bg1"/>
                        </a:solidFill>
                      </a:endParaRPr>
                    </a:p>
                  </a:txBody>
                  <a:tcPr>
                    <a:solidFill>
                      <a:schemeClr val="accent1"/>
                    </a:solidFill>
                  </a:tcPr>
                </a:tc>
                <a:tc>
                  <a:txBody>
                    <a:bodyPr/>
                    <a:lstStyle/>
                    <a:p>
                      <a:r>
                        <a:rPr lang="it-IT" sz="1400" dirty="0" smtClean="0"/>
                        <a:t>NORMAL</a:t>
                      </a:r>
                      <a:endParaRPr lang="it-IT" sz="1400" dirty="0"/>
                    </a:p>
                  </a:txBody>
                  <a:tcPr/>
                </a:tc>
                <a:tc>
                  <a:txBody>
                    <a:bodyPr/>
                    <a:lstStyle/>
                    <a:p>
                      <a:r>
                        <a:rPr lang="it-IT" sz="1400" dirty="0" smtClean="0"/>
                        <a:t>DEGRADED</a:t>
                      </a:r>
                      <a:endParaRPr lang="it-IT" sz="1400" dirty="0"/>
                    </a:p>
                  </a:txBody>
                  <a:tcPr/>
                </a:tc>
                <a:tc>
                  <a:txBody>
                    <a:bodyPr/>
                    <a:lstStyle/>
                    <a:p>
                      <a:r>
                        <a:rPr lang="it-IT" sz="1400" dirty="0" smtClean="0"/>
                        <a:t>FAILED</a:t>
                      </a:r>
                      <a:endParaRPr lang="it-IT" sz="1400" dirty="0"/>
                    </a:p>
                  </a:txBody>
                  <a:tcPr/>
                </a:tc>
                <a:tc>
                  <a:txBody>
                    <a:bodyPr/>
                    <a:lstStyle/>
                    <a:p>
                      <a:r>
                        <a:rPr lang="it-IT" sz="1400" dirty="0" smtClean="0"/>
                        <a:t>NOT-OPERABLE</a:t>
                      </a:r>
                      <a:endParaRPr lang="it-IT" sz="1400" dirty="0"/>
                    </a:p>
                  </a:txBody>
                  <a:tcPr/>
                </a:tc>
              </a:tr>
              <a:tr h="426933">
                <a:tc>
                  <a:txBody>
                    <a:bodyPr/>
                    <a:lstStyle/>
                    <a:p>
                      <a:r>
                        <a:rPr lang="it-IT" sz="1400" dirty="0" smtClean="0">
                          <a:solidFill>
                            <a:schemeClr val="bg1"/>
                          </a:solidFill>
                        </a:rPr>
                        <a:t>DEGRADED</a:t>
                      </a:r>
                      <a:endParaRPr lang="it-IT" sz="1400" dirty="0">
                        <a:solidFill>
                          <a:schemeClr val="bg1"/>
                        </a:solidFill>
                      </a:endParaRPr>
                    </a:p>
                  </a:txBody>
                  <a:tcPr>
                    <a:solidFill>
                      <a:schemeClr val="accent1"/>
                    </a:solidFill>
                  </a:tcPr>
                </a:tc>
                <a:tc>
                  <a:txBody>
                    <a:bodyPr/>
                    <a:lstStyle/>
                    <a:p>
                      <a:r>
                        <a:rPr lang="it-IT" sz="1400" dirty="0" smtClean="0"/>
                        <a:t>DEGRADED</a:t>
                      </a:r>
                      <a:endParaRPr lang="it-IT" sz="1400" dirty="0"/>
                    </a:p>
                  </a:txBody>
                  <a:tcPr/>
                </a:tc>
                <a:tc>
                  <a:txBody>
                    <a:bodyPr/>
                    <a:lstStyle/>
                    <a:p>
                      <a:r>
                        <a:rPr lang="it-IT" sz="1400" dirty="0" smtClean="0"/>
                        <a:t>DEGRADED</a:t>
                      </a:r>
                      <a:endParaRPr lang="it-IT" sz="1400" dirty="0"/>
                    </a:p>
                  </a:txBody>
                  <a:tcPr/>
                </a:tc>
                <a:tc>
                  <a:txBody>
                    <a:bodyPr/>
                    <a:lstStyle/>
                    <a:p>
                      <a:r>
                        <a:rPr lang="it-IT" sz="1400" smtClean="0"/>
                        <a:t>FAILED</a:t>
                      </a:r>
                      <a:endParaRPr lang="it-IT"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DEGRADED</a:t>
                      </a:r>
                    </a:p>
                  </a:txBody>
                  <a:tcPr/>
                </a:tc>
              </a:tr>
              <a:tr h="426933">
                <a:tc>
                  <a:txBody>
                    <a:bodyPr/>
                    <a:lstStyle/>
                    <a:p>
                      <a:r>
                        <a:rPr lang="it-IT" sz="1400" dirty="0" smtClean="0">
                          <a:solidFill>
                            <a:schemeClr val="bg1"/>
                          </a:solidFill>
                        </a:rPr>
                        <a:t>FAILED</a:t>
                      </a:r>
                      <a:endParaRPr lang="it-IT" sz="1400" dirty="0">
                        <a:solidFill>
                          <a:schemeClr val="bg1"/>
                        </a:solidFill>
                      </a:endParaRPr>
                    </a:p>
                  </a:txBody>
                  <a:tcPr>
                    <a:solidFill>
                      <a:schemeClr val="accent1"/>
                    </a:solidFill>
                  </a:tcPr>
                </a:tc>
                <a:tc>
                  <a:txBody>
                    <a:bodyPr/>
                    <a:lstStyle/>
                    <a:p>
                      <a:r>
                        <a:rPr lang="it-IT" sz="1400" dirty="0" smtClean="0"/>
                        <a:t>FAILED</a:t>
                      </a:r>
                      <a:endParaRPr lang="it-IT" sz="1400" dirty="0"/>
                    </a:p>
                  </a:txBody>
                  <a:tcPr/>
                </a:tc>
                <a:tc>
                  <a:txBody>
                    <a:bodyPr/>
                    <a:lstStyle/>
                    <a:p>
                      <a:r>
                        <a:rPr lang="it-IT" sz="1400" dirty="0" smtClean="0"/>
                        <a:t>FAILED</a:t>
                      </a:r>
                      <a:endParaRPr lang="it-IT" sz="1400" dirty="0"/>
                    </a:p>
                  </a:txBody>
                  <a:tcPr/>
                </a:tc>
                <a:tc>
                  <a:txBody>
                    <a:bodyPr/>
                    <a:lstStyle/>
                    <a:p>
                      <a:r>
                        <a:rPr lang="it-IT" sz="1400" smtClean="0"/>
                        <a:t>FAILED</a:t>
                      </a:r>
                      <a:endParaRPr lang="it-IT" sz="1400" dirty="0"/>
                    </a:p>
                  </a:txBody>
                  <a:tcPr/>
                </a:tc>
                <a:tc>
                  <a:txBody>
                    <a:bodyPr/>
                    <a:lstStyle/>
                    <a:p>
                      <a:r>
                        <a:rPr lang="it-IT" sz="1400" dirty="0" smtClean="0"/>
                        <a:t>FAILED</a:t>
                      </a:r>
                      <a:endParaRPr lang="it-IT" sz="1400" dirty="0"/>
                    </a:p>
                  </a:txBody>
                  <a:tcPr/>
                </a:tc>
              </a:tr>
              <a:tr h="321216">
                <a:tc>
                  <a:txBody>
                    <a:bodyPr/>
                    <a:lstStyle/>
                    <a:p>
                      <a:r>
                        <a:rPr lang="it-IT" sz="1400" dirty="0" smtClean="0">
                          <a:solidFill>
                            <a:schemeClr val="bg1"/>
                          </a:solidFill>
                        </a:rPr>
                        <a:t>NOT-OPERABLE</a:t>
                      </a:r>
                      <a:endParaRPr lang="it-IT" sz="1400" dirty="0">
                        <a:solidFill>
                          <a:schemeClr val="bg1"/>
                        </a:solidFill>
                      </a:endParaRPr>
                    </a:p>
                  </a:txBody>
                  <a:tcPr>
                    <a:solidFill>
                      <a:schemeClr val="accent1"/>
                    </a:solidFill>
                  </a:tcPr>
                </a:tc>
                <a:tc>
                  <a:txBody>
                    <a:bodyPr/>
                    <a:lstStyle/>
                    <a:p>
                      <a:r>
                        <a:rPr lang="it-IT" sz="1400" dirty="0" smtClean="0"/>
                        <a:t>NOT-OPERABLE</a:t>
                      </a:r>
                      <a:endParaRPr lang="it-IT" sz="1400" dirty="0"/>
                    </a:p>
                  </a:txBody>
                  <a:tcPr/>
                </a:tc>
                <a:tc>
                  <a:txBody>
                    <a:bodyPr/>
                    <a:lstStyle/>
                    <a:p>
                      <a:r>
                        <a:rPr lang="it-IT" sz="1400" dirty="0" smtClean="0"/>
                        <a:t>DEGRADED</a:t>
                      </a:r>
                      <a:endParaRPr lang="it-IT" sz="1400" dirty="0"/>
                    </a:p>
                  </a:txBody>
                  <a:tcPr/>
                </a:tc>
                <a:tc>
                  <a:txBody>
                    <a:bodyPr/>
                    <a:lstStyle/>
                    <a:p>
                      <a:r>
                        <a:rPr lang="it-IT" sz="1400" dirty="0" smtClean="0"/>
                        <a:t>FAILED</a:t>
                      </a:r>
                      <a:endParaRPr lang="it-IT" sz="1400" dirty="0"/>
                    </a:p>
                  </a:txBody>
                  <a:tcPr/>
                </a:tc>
                <a:tc>
                  <a:txBody>
                    <a:bodyPr/>
                    <a:lstStyle/>
                    <a:p>
                      <a:r>
                        <a:rPr lang="it-IT" sz="1400" dirty="0" smtClean="0"/>
                        <a:t>NOT-OPERABLE</a:t>
                      </a:r>
                      <a:endParaRPr lang="it-IT" sz="1400" dirty="0"/>
                    </a:p>
                  </a:txBody>
                  <a:tcPr/>
                </a:tc>
              </a:tr>
            </a:tbl>
          </a:graphicData>
        </a:graphic>
      </p:graphicFrame>
      <p:sp>
        <p:nvSpPr>
          <p:cNvPr id="6" name="Rettangolo 5"/>
          <p:cNvSpPr/>
          <p:nvPr/>
        </p:nvSpPr>
        <p:spPr>
          <a:xfrm>
            <a:off x="90260" y="1765609"/>
            <a:ext cx="1720343" cy="246221"/>
          </a:xfrm>
          <a:prstGeom prst="rect">
            <a:avLst/>
          </a:prstGeom>
        </p:spPr>
        <p:txBody>
          <a:bodyPr wrap="none">
            <a:spAutoFit/>
          </a:bodyPr>
          <a:lstStyle/>
          <a:p>
            <a:r>
              <a:rPr lang="it-IT" sz="1000" dirty="0"/>
              <a:t>RESOURCES1.SCM.HEALTH</a:t>
            </a:r>
          </a:p>
        </p:txBody>
      </p:sp>
      <p:sp>
        <p:nvSpPr>
          <p:cNvPr id="8" name="Rettangolo 7"/>
          <p:cNvSpPr/>
          <p:nvPr/>
        </p:nvSpPr>
        <p:spPr>
          <a:xfrm>
            <a:off x="-26915" y="2700117"/>
            <a:ext cx="1720343" cy="246221"/>
          </a:xfrm>
          <a:prstGeom prst="rect">
            <a:avLst/>
          </a:prstGeom>
        </p:spPr>
        <p:txBody>
          <a:bodyPr wrap="none">
            <a:spAutoFit/>
          </a:bodyPr>
          <a:lstStyle/>
          <a:p>
            <a:r>
              <a:rPr lang="it-IT" sz="1000" dirty="0" smtClean="0"/>
              <a:t>RESOURCES2.SCM.HEALTH</a:t>
            </a:r>
            <a:endParaRPr lang="it-IT" sz="1000" dirty="0"/>
          </a:p>
        </p:txBody>
      </p:sp>
      <p:sp>
        <p:nvSpPr>
          <p:cNvPr id="9" name="Ovale 8"/>
          <p:cNvSpPr/>
          <p:nvPr/>
        </p:nvSpPr>
        <p:spPr>
          <a:xfrm>
            <a:off x="2269967" y="1281879"/>
            <a:ext cx="648072" cy="62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a:t>
            </a:r>
            <a:endParaRPr lang="it-IT" dirty="0"/>
          </a:p>
        </p:txBody>
      </p:sp>
      <p:cxnSp>
        <p:nvCxnSpPr>
          <p:cNvPr id="10" name="Connettore 2 9"/>
          <p:cNvCxnSpPr>
            <a:stCxn id="35" idx="6"/>
          </p:cNvCxnSpPr>
          <p:nvPr/>
        </p:nvCxnSpPr>
        <p:spPr>
          <a:xfrm>
            <a:off x="1158375" y="1463945"/>
            <a:ext cx="1118791" cy="10133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2583510" y="2123596"/>
            <a:ext cx="720080" cy="529730"/>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3" name="Rettangolo 12"/>
          <p:cNvSpPr/>
          <p:nvPr/>
        </p:nvSpPr>
        <p:spPr>
          <a:xfrm>
            <a:off x="2269967" y="2702267"/>
            <a:ext cx="1720343" cy="246221"/>
          </a:xfrm>
          <a:prstGeom prst="rect">
            <a:avLst/>
          </a:prstGeom>
        </p:spPr>
        <p:txBody>
          <a:bodyPr wrap="none">
            <a:spAutoFit/>
          </a:bodyPr>
          <a:lstStyle/>
          <a:p>
            <a:r>
              <a:rPr lang="it-IT" sz="1000" dirty="0" smtClean="0"/>
              <a:t>RESOURCES3.SCM.HEALTH</a:t>
            </a:r>
            <a:endParaRPr lang="it-IT" sz="1000" dirty="0"/>
          </a:p>
        </p:txBody>
      </p:sp>
      <p:cxnSp>
        <p:nvCxnSpPr>
          <p:cNvPr id="14" name="Connettore 2 13"/>
          <p:cNvCxnSpPr>
            <a:stCxn id="9" idx="6"/>
          </p:cNvCxnSpPr>
          <p:nvPr/>
        </p:nvCxnSpPr>
        <p:spPr>
          <a:xfrm flipV="1">
            <a:off x="2918039" y="1591947"/>
            <a:ext cx="933880"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12" idx="7"/>
            <a:endCxn id="16" idx="3"/>
          </p:cNvCxnSpPr>
          <p:nvPr/>
        </p:nvCxnSpPr>
        <p:spPr>
          <a:xfrm flipV="1">
            <a:off x="3198137" y="1811199"/>
            <a:ext cx="768323" cy="3899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Ovale 15"/>
          <p:cNvSpPr/>
          <p:nvPr/>
        </p:nvSpPr>
        <p:spPr>
          <a:xfrm>
            <a:off x="3871552" y="1281879"/>
            <a:ext cx="648072" cy="62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a:t>
            </a:r>
            <a:endParaRPr lang="it-IT" dirty="0"/>
          </a:p>
        </p:txBody>
      </p:sp>
      <p:sp>
        <p:nvSpPr>
          <p:cNvPr id="17" name="Ovale 16"/>
          <p:cNvSpPr/>
          <p:nvPr/>
        </p:nvSpPr>
        <p:spPr>
          <a:xfrm>
            <a:off x="6228184" y="1281879"/>
            <a:ext cx="648072" cy="62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H</a:t>
            </a:r>
            <a:endParaRPr lang="it-IT" dirty="0"/>
          </a:p>
        </p:txBody>
      </p:sp>
      <p:sp>
        <p:nvSpPr>
          <p:cNvPr id="18" name="Rettangolo 17"/>
          <p:cNvSpPr/>
          <p:nvPr/>
        </p:nvSpPr>
        <p:spPr>
          <a:xfrm>
            <a:off x="5702351" y="2651737"/>
            <a:ext cx="1755609" cy="246221"/>
          </a:xfrm>
          <a:prstGeom prst="rect">
            <a:avLst/>
          </a:prstGeom>
        </p:spPr>
        <p:txBody>
          <a:bodyPr wrap="none">
            <a:spAutoFit/>
          </a:bodyPr>
          <a:lstStyle/>
          <a:p>
            <a:r>
              <a:rPr lang="it-IT" sz="1000" dirty="0" smtClean="0"/>
              <a:t>RESOURCESN.SCM.HEALTH</a:t>
            </a:r>
            <a:endParaRPr lang="it-IT" sz="1000" dirty="0"/>
          </a:p>
        </p:txBody>
      </p:sp>
      <p:cxnSp>
        <p:nvCxnSpPr>
          <p:cNvPr id="19" name="Connettore 2 18"/>
          <p:cNvCxnSpPr/>
          <p:nvPr/>
        </p:nvCxnSpPr>
        <p:spPr>
          <a:xfrm>
            <a:off x="4539257" y="1636021"/>
            <a:ext cx="60880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Ovale 19"/>
          <p:cNvSpPr/>
          <p:nvPr/>
        </p:nvSpPr>
        <p:spPr>
          <a:xfrm>
            <a:off x="4921467" y="2225130"/>
            <a:ext cx="720080" cy="529730"/>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cxnSp>
        <p:nvCxnSpPr>
          <p:cNvPr id="21" name="Connettore 2 20"/>
          <p:cNvCxnSpPr/>
          <p:nvPr/>
        </p:nvCxnSpPr>
        <p:spPr>
          <a:xfrm>
            <a:off x="5619377" y="1636021"/>
            <a:ext cx="60880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292080" y="1636021"/>
            <a:ext cx="177342" cy="0"/>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Connettore 2 22"/>
          <p:cNvCxnSpPr>
            <a:endCxn id="17" idx="3"/>
          </p:cNvCxnSpPr>
          <p:nvPr/>
        </p:nvCxnSpPr>
        <p:spPr>
          <a:xfrm flipV="1">
            <a:off x="5574349" y="1811199"/>
            <a:ext cx="748743" cy="5008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Ovale 23"/>
          <p:cNvSpPr/>
          <p:nvPr/>
        </p:nvSpPr>
        <p:spPr>
          <a:xfrm>
            <a:off x="7556184" y="1332895"/>
            <a:ext cx="1488531" cy="6062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7564689" y="1504829"/>
            <a:ext cx="1510350" cy="246221"/>
          </a:xfrm>
          <a:prstGeom prst="rect">
            <a:avLst/>
          </a:prstGeom>
        </p:spPr>
        <p:txBody>
          <a:bodyPr wrap="none">
            <a:spAutoFit/>
          </a:bodyPr>
          <a:lstStyle/>
          <a:p>
            <a:r>
              <a:rPr lang="it-IT" sz="1000" b="1" dirty="0" smtClean="0"/>
              <a:t>CAPABILITY HEALTH</a:t>
            </a:r>
            <a:endParaRPr lang="it-IT" sz="1000" b="1" dirty="0"/>
          </a:p>
        </p:txBody>
      </p:sp>
      <p:cxnSp>
        <p:nvCxnSpPr>
          <p:cNvPr id="26" name="Connettore 2 25"/>
          <p:cNvCxnSpPr/>
          <p:nvPr/>
        </p:nvCxnSpPr>
        <p:spPr>
          <a:xfrm>
            <a:off x="6915521" y="1636021"/>
            <a:ext cx="60880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Rettangolo 26"/>
          <p:cNvSpPr/>
          <p:nvPr/>
        </p:nvSpPr>
        <p:spPr>
          <a:xfrm>
            <a:off x="2277166" y="5349706"/>
            <a:ext cx="2311851" cy="1169551"/>
          </a:xfrm>
          <a:prstGeom prst="rect">
            <a:avLst/>
          </a:prstGeom>
        </p:spPr>
        <p:txBody>
          <a:bodyPr wrap="none">
            <a:spAutoFit/>
          </a:bodyPr>
          <a:lstStyle/>
          <a:p>
            <a:endParaRPr lang="it-IT" sz="1400" dirty="0" smtClean="0"/>
          </a:p>
          <a:p>
            <a:r>
              <a:rPr lang="it-IT" sz="1400" dirty="0" smtClean="0"/>
              <a:t>FAILED                             </a:t>
            </a:r>
            <a:r>
              <a:rPr lang="it-IT" sz="1400" dirty="0"/>
              <a:t> </a:t>
            </a:r>
            <a:r>
              <a:rPr lang="it-IT" sz="1400" dirty="0" smtClean="0"/>
              <a:t>4</a:t>
            </a:r>
          </a:p>
          <a:p>
            <a:r>
              <a:rPr lang="it-IT" sz="1400" dirty="0"/>
              <a:t> </a:t>
            </a:r>
            <a:r>
              <a:rPr lang="it-IT" sz="1400" dirty="0" smtClean="0"/>
              <a:t>                                        3</a:t>
            </a:r>
          </a:p>
          <a:p>
            <a:r>
              <a:rPr lang="it-IT" sz="1400" dirty="0"/>
              <a:t> </a:t>
            </a:r>
            <a:r>
              <a:rPr lang="it-IT" sz="1400" dirty="0" smtClean="0"/>
              <a:t>                                        2</a:t>
            </a:r>
          </a:p>
          <a:p>
            <a:r>
              <a:rPr lang="it-IT" sz="1400" dirty="0"/>
              <a:t> </a:t>
            </a:r>
            <a:r>
              <a:rPr lang="it-IT" sz="1400" dirty="0" smtClean="0"/>
              <a:t>                                        1</a:t>
            </a:r>
            <a:endParaRPr lang="it-IT" sz="1400" dirty="0"/>
          </a:p>
        </p:txBody>
      </p:sp>
      <p:sp>
        <p:nvSpPr>
          <p:cNvPr id="28" name="Rettangolo 27"/>
          <p:cNvSpPr/>
          <p:nvPr/>
        </p:nvSpPr>
        <p:spPr>
          <a:xfrm>
            <a:off x="2269967" y="5780594"/>
            <a:ext cx="1204176" cy="307777"/>
          </a:xfrm>
          <a:prstGeom prst="rect">
            <a:avLst/>
          </a:prstGeom>
        </p:spPr>
        <p:txBody>
          <a:bodyPr wrap="none">
            <a:spAutoFit/>
          </a:bodyPr>
          <a:lstStyle/>
          <a:p>
            <a:pPr fontAlgn="auto">
              <a:spcBef>
                <a:spcPts val="0"/>
              </a:spcBef>
              <a:spcAft>
                <a:spcPts val="0"/>
              </a:spcAft>
              <a:defRPr/>
            </a:pPr>
            <a:r>
              <a:rPr lang="it-IT" sz="1400" dirty="0"/>
              <a:t>DEGRADED</a:t>
            </a:r>
          </a:p>
        </p:txBody>
      </p:sp>
      <p:sp>
        <p:nvSpPr>
          <p:cNvPr id="29" name="Rettangolo 28"/>
          <p:cNvSpPr/>
          <p:nvPr/>
        </p:nvSpPr>
        <p:spPr>
          <a:xfrm>
            <a:off x="2269967" y="6017934"/>
            <a:ext cx="1582228" cy="307777"/>
          </a:xfrm>
          <a:prstGeom prst="rect">
            <a:avLst/>
          </a:prstGeom>
        </p:spPr>
        <p:txBody>
          <a:bodyPr wrap="none">
            <a:spAutoFit/>
          </a:bodyPr>
          <a:lstStyle/>
          <a:p>
            <a:r>
              <a:rPr lang="it-IT" sz="1400" dirty="0"/>
              <a:t>NOT-OPERABLE</a:t>
            </a:r>
          </a:p>
        </p:txBody>
      </p:sp>
      <p:sp>
        <p:nvSpPr>
          <p:cNvPr id="30" name="Rettangolo 29"/>
          <p:cNvSpPr/>
          <p:nvPr/>
        </p:nvSpPr>
        <p:spPr>
          <a:xfrm>
            <a:off x="2277166" y="6278324"/>
            <a:ext cx="952505" cy="307777"/>
          </a:xfrm>
          <a:prstGeom prst="rect">
            <a:avLst/>
          </a:prstGeom>
        </p:spPr>
        <p:txBody>
          <a:bodyPr wrap="none">
            <a:spAutoFit/>
          </a:bodyPr>
          <a:lstStyle/>
          <a:p>
            <a:r>
              <a:rPr lang="it-IT" sz="1400" dirty="0"/>
              <a:t>NORMAL</a:t>
            </a:r>
          </a:p>
        </p:txBody>
      </p:sp>
      <p:sp>
        <p:nvSpPr>
          <p:cNvPr id="31" name="Rettangolo 30"/>
          <p:cNvSpPr/>
          <p:nvPr/>
        </p:nvSpPr>
        <p:spPr>
          <a:xfrm>
            <a:off x="250040" y="5756901"/>
            <a:ext cx="2232247" cy="523220"/>
          </a:xfrm>
          <a:prstGeom prst="rect">
            <a:avLst/>
          </a:prstGeom>
        </p:spPr>
        <p:txBody>
          <a:bodyPr wrap="square">
            <a:spAutoFit/>
          </a:bodyPr>
          <a:lstStyle/>
          <a:p>
            <a:r>
              <a:rPr lang="it-IT" sz="1400" dirty="0" smtClean="0">
                <a:solidFill>
                  <a:srgbClr val="FF0000"/>
                </a:solidFill>
              </a:rPr>
              <a:t>LEVEL of  HEALTH=h(n)</a:t>
            </a:r>
            <a:endParaRPr lang="it-IT" sz="1400" dirty="0">
              <a:solidFill>
                <a:srgbClr val="FF0000"/>
              </a:solidFill>
            </a:endParaRPr>
          </a:p>
          <a:p>
            <a:r>
              <a:rPr lang="it-IT" sz="1400" dirty="0">
                <a:solidFill>
                  <a:srgbClr val="FF0000"/>
                </a:solidFill>
              </a:rPr>
              <a:t>f</a:t>
            </a:r>
            <a:r>
              <a:rPr lang="it-IT" sz="1400" dirty="0" smtClean="0">
                <a:solidFill>
                  <a:srgbClr val="FF0000"/>
                </a:solidFill>
              </a:rPr>
              <a:t>or </a:t>
            </a:r>
            <a:r>
              <a:rPr lang="it-IT" sz="1400" dirty="0" err="1" smtClean="0">
                <a:solidFill>
                  <a:srgbClr val="FF0000"/>
                </a:solidFill>
              </a:rPr>
              <a:t>nth</a:t>
            </a:r>
            <a:r>
              <a:rPr lang="it-IT" sz="1400" dirty="0" smtClean="0">
                <a:solidFill>
                  <a:srgbClr val="FF0000"/>
                </a:solidFill>
              </a:rPr>
              <a:t> component </a:t>
            </a:r>
            <a:endParaRPr lang="it-IT" sz="1400" dirty="0">
              <a:solidFill>
                <a:srgbClr val="FF0000"/>
              </a:solidFill>
            </a:endParaRPr>
          </a:p>
        </p:txBody>
      </p:sp>
      <p:sp>
        <p:nvSpPr>
          <p:cNvPr id="33" name="Rettangolo 32"/>
          <p:cNvSpPr/>
          <p:nvPr/>
        </p:nvSpPr>
        <p:spPr>
          <a:xfrm>
            <a:off x="5574349" y="5845537"/>
            <a:ext cx="3170483" cy="707886"/>
          </a:xfrm>
          <a:prstGeom prst="rect">
            <a:avLst/>
          </a:prstGeom>
        </p:spPr>
        <p:txBody>
          <a:bodyPr wrap="none">
            <a:spAutoFit/>
          </a:bodyPr>
          <a:lstStyle/>
          <a:p>
            <a:r>
              <a:rPr lang="it-IT" sz="2000" dirty="0" err="1" smtClean="0"/>
              <a:t>Capability.Health</a:t>
            </a:r>
            <a:r>
              <a:rPr lang="it-IT" sz="2000" dirty="0" smtClean="0"/>
              <a:t> =</a:t>
            </a:r>
            <a:r>
              <a:rPr lang="it-IT" sz="2000" dirty="0" err="1" smtClean="0"/>
              <a:t>max</a:t>
            </a:r>
            <a:r>
              <a:rPr lang="it-IT" sz="2000" dirty="0" smtClean="0"/>
              <a:t> (h(i))</a:t>
            </a:r>
          </a:p>
          <a:p>
            <a:r>
              <a:rPr lang="it-IT" sz="2000" dirty="0" smtClean="0"/>
              <a:t>For i=1 to n </a:t>
            </a:r>
            <a:r>
              <a:rPr lang="it-IT" sz="2000" dirty="0" err="1" smtClean="0"/>
              <a:t>resources</a:t>
            </a:r>
            <a:endParaRPr lang="it-IT" sz="2000" dirty="0"/>
          </a:p>
        </p:txBody>
      </p:sp>
      <p:sp>
        <p:nvSpPr>
          <p:cNvPr id="34" name="Ovale 33"/>
          <p:cNvSpPr/>
          <p:nvPr/>
        </p:nvSpPr>
        <p:spPr>
          <a:xfrm>
            <a:off x="310091" y="2130480"/>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5" name="Ovale 34"/>
          <p:cNvSpPr/>
          <p:nvPr/>
        </p:nvSpPr>
        <p:spPr>
          <a:xfrm>
            <a:off x="347732" y="1196749"/>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cxnSp>
        <p:nvCxnSpPr>
          <p:cNvPr id="36" name="Connettore 2 35"/>
          <p:cNvCxnSpPr>
            <a:stCxn id="34" idx="6"/>
            <a:endCxn id="9" idx="3"/>
          </p:cNvCxnSpPr>
          <p:nvPr/>
        </p:nvCxnSpPr>
        <p:spPr>
          <a:xfrm flipV="1">
            <a:off x="1120734" y="1811199"/>
            <a:ext cx="1244141" cy="58647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ttore 2 49"/>
          <p:cNvCxnSpPr/>
          <p:nvPr/>
        </p:nvCxnSpPr>
        <p:spPr>
          <a:xfrm>
            <a:off x="4683273" y="6045592"/>
            <a:ext cx="608807"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978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DISH CAPABILITY : </a:t>
            </a:r>
            <a:r>
              <a:rPr lang="it-IT" sz="2800" dirty="0" smtClean="0">
                <a:solidFill>
                  <a:srgbClr val="FFFFFF"/>
                </a:solidFill>
              </a:rPr>
              <a:t>STATES</a:t>
            </a:r>
            <a:endParaRPr lang="en" sz="2800" dirty="0">
              <a:solidFill>
                <a:srgbClr val="FFFFFF"/>
              </a:solidFill>
            </a:endParaRPr>
          </a:p>
        </p:txBody>
      </p:sp>
      <p:graphicFrame>
        <p:nvGraphicFramePr>
          <p:cNvPr id="3" name="Tabella 2"/>
          <p:cNvGraphicFramePr>
            <a:graphicFrameLocks noGrp="1"/>
          </p:cNvGraphicFramePr>
          <p:nvPr>
            <p:extLst>
              <p:ext uri="{D42A27DB-BD31-4B8C-83A1-F6EECF244321}">
                <p14:modId xmlns:p14="http://schemas.microsoft.com/office/powerpoint/2010/main" val="2930978433"/>
              </p:ext>
            </p:extLst>
          </p:nvPr>
        </p:nvGraphicFramePr>
        <p:xfrm>
          <a:off x="456220" y="2910774"/>
          <a:ext cx="6280816" cy="3484880"/>
        </p:xfrm>
        <a:graphic>
          <a:graphicData uri="http://schemas.openxmlformats.org/drawingml/2006/table">
            <a:tbl>
              <a:tblPr firstRow="1" bandRow="1">
                <a:tableStyleId>{5C22544A-7EE6-4342-B048-85BDC9FD1C3A}</a:tableStyleId>
              </a:tblPr>
              <a:tblGrid>
                <a:gridCol w="815752"/>
                <a:gridCol w="827532"/>
                <a:gridCol w="827532"/>
                <a:gridCol w="666328"/>
                <a:gridCol w="864096"/>
                <a:gridCol w="802798"/>
                <a:gridCol w="517010"/>
                <a:gridCol w="959768"/>
              </a:tblGrid>
              <a:tr h="370840">
                <a:tc>
                  <a:txBody>
                    <a:bodyPr/>
                    <a:lstStyle/>
                    <a:p>
                      <a:r>
                        <a:rPr lang="it-IT" sz="1200" dirty="0" smtClean="0"/>
                        <a:t> OS </a:t>
                      </a:r>
                      <a:r>
                        <a:rPr lang="it-IT" sz="1200" dirty="0" err="1" smtClean="0"/>
                        <a:t>function</a:t>
                      </a:r>
                      <a:endParaRPr lang="it-IT" sz="1200" dirty="0"/>
                    </a:p>
                  </a:txBody>
                  <a:tcPr>
                    <a:solidFill>
                      <a:schemeClr val="tx2">
                        <a:lumMod val="40000"/>
                        <a:lumOff val="60000"/>
                        <a:alpha val="96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0" dirty="0" err="1" smtClean="0"/>
                        <a:t>Init</a:t>
                      </a:r>
                      <a:endParaRPr lang="it-IT" sz="1200" b="0" dirty="0" smtClean="0"/>
                    </a:p>
                    <a:p>
                      <a:endParaRPr lang="it-IT" sz="1200" b="0" dirty="0"/>
                    </a:p>
                  </a:txBody>
                  <a:tcPr/>
                </a:tc>
                <a:tc>
                  <a:txBody>
                    <a:bodyPr/>
                    <a:lstStyle/>
                    <a:p>
                      <a:r>
                        <a:rPr lang="it-IT" sz="1200" b="0" dirty="0" smtClean="0"/>
                        <a:t>Ready</a:t>
                      </a:r>
                      <a:endParaRPr lang="it-IT" sz="1200" b="0" dirty="0"/>
                    </a:p>
                  </a:txBody>
                  <a:tcPr/>
                </a:tc>
                <a:tc>
                  <a:txBody>
                    <a:bodyPr/>
                    <a:lstStyle/>
                    <a:p>
                      <a:r>
                        <a:rPr lang="it-IT" sz="1200" b="0" dirty="0" err="1" smtClean="0"/>
                        <a:t>Error</a:t>
                      </a:r>
                      <a:endParaRPr lang="it-IT" sz="1200" b="0" dirty="0"/>
                    </a:p>
                  </a:txBody>
                  <a:tcPr/>
                </a:tc>
                <a:tc>
                  <a:txBody>
                    <a:bodyPr/>
                    <a:lstStyle/>
                    <a:p>
                      <a:r>
                        <a:rPr lang="it-IT" sz="1200" b="0" dirty="0" err="1" smtClean="0"/>
                        <a:t>ShutD</a:t>
                      </a:r>
                      <a:endParaRPr lang="it-IT" sz="1200" b="0" dirty="0"/>
                    </a:p>
                  </a:txBody>
                  <a:tcPr/>
                </a:tc>
                <a:tc>
                  <a:txBody>
                    <a:bodyPr/>
                    <a:lstStyle/>
                    <a:p>
                      <a:r>
                        <a:rPr lang="it-IT" sz="1200" b="0" dirty="0" smtClean="0"/>
                        <a:t>Off-Duty</a:t>
                      </a:r>
                      <a:endParaRPr lang="it-IT" sz="1200" b="0" dirty="0"/>
                    </a:p>
                  </a:txBody>
                  <a:tcPr/>
                </a:tc>
                <a:tc>
                  <a:txBody>
                    <a:bodyPr/>
                    <a:lstStyle/>
                    <a:p>
                      <a:r>
                        <a:rPr lang="it-IT" sz="1200" b="0" dirty="0" smtClean="0"/>
                        <a:t>Off</a:t>
                      </a:r>
                      <a:endParaRPr lang="it-IT" sz="1200" b="0" dirty="0"/>
                    </a:p>
                  </a:txBody>
                  <a:tcPr/>
                </a:tc>
                <a:tc>
                  <a:txBody>
                    <a:bodyPr/>
                    <a:lstStyle/>
                    <a:p>
                      <a:r>
                        <a:rPr lang="it-IT" sz="1200" b="0" dirty="0" err="1" smtClean="0"/>
                        <a:t>Unknown</a:t>
                      </a:r>
                      <a:endParaRPr lang="it-IT" sz="1200" b="0" dirty="0"/>
                    </a:p>
                  </a:txBody>
                  <a:tcPr/>
                </a:tc>
              </a:tr>
              <a:tr h="370840">
                <a:tc>
                  <a:txBody>
                    <a:bodyPr/>
                    <a:lstStyle/>
                    <a:p>
                      <a:r>
                        <a:rPr lang="it-IT" sz="1200" dirty="0" err="1" smtClean="0">
                          <a:solidFill>
                            <a:schemeClr val="bg1"/>
                          </a:solidFill>
                        </a:rPr>
                        <a:t>Init</a:t>
                      </a:r>
                      <a:endParaRPr lang="it-IT" sz="1200" dirty="0">
                        <a:solidFill>
                          <a:schemeClr val="bg1"/>
                        </a:solidFill>
                      </a:endParaRPr>
                    </a:p>
                  </a:txBody>
                  <a:tcPr>
                    <a:solidFill>
                      <a:schemeClr val="accent1">
                        <a:alpha val="96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Init</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Init</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ShutD</a:t>
                      </a:r>
                      <a:endParaRPr lang="it-IT" sz="1200" dirty="0" smtClean="0"/>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Off-Duty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Off</a:t>
                      </a:r>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r>
              <a:tr h="370840">
                <a:tc>
                  <a:txBody>
                    <a:bodyPr/>
                    <a:lstStyle/>
                    <a:p>
                      <a:r>
                        <a:rPr lang="it-IT" sz="1200" dirty="0" smtClean="0">
                          <a:solidFill>
                            <a:schemeClr val="bg1"/>
                          </a:solidFill>
                        </a:rPr>
                        <a:t>Ready</a:t>
                      </a:r>
                      <a:endParaRPr lang="it-IT" sz="1200" dirty="0">
                        <a:solidFill>
                          <a:schemeClr val="bg1"/>
                        </a:solidFill>
                      </a:endParaRPr>
                    </a:p>
                  </a:txBody>
                  <a:tcPr>
                    <a:solidFill>
                      <a:schemeClr val="accent1">
                        <a:alpha val="96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Init</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Ready</a:t>
                      </a:r>
                    </a:p>
                    <a:p>
                      <a:endParaRPr lang="it-IT" sz="1200" dirty="0"/>
                    </a:p>
                  </a:txBody>
                  <a:tcPr/>
                </a:tc>
                <a:tc>
                  <a:txBody>
                    <a:bodyPr/>
                    <a:lstStyle/>
                    <a:p>
                      <a:r>
                        <a:rPr lang="it-IT" sz="1200" dirty="0" err="1" smtClean="0"/>
                        <a:t>Error</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ShutD</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Off-Duty</a:t>
                      </a:r>
                    </a:p>
                  </a:txBody>
                  <a:tcPr/>
                </a:tc>
                <a:tc>
                  <a:txBody>
                    <a:bodyPr/>
                    <a:lstStyle/>
                    <a:p>
                      <a:r>
                        <a:rPr lang="it-IT" sz="1200" smtClean="0"/>
                        <a:t>Off</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r>
              <a:tr h="370840">
                <a:tc>
                  <a:txBody>
                    <a:bodyPr/>
                    <a:lstStyle/>
                    <a:p>
                      <a:r>
                        <a:rPr lang="it-IT" sz="1200" dirty="0" err="1" smtClean="0">
                          <a:solidFill>
                            <a:schemeClr val="bg1"/>
                          </a:solidFill>
                        </a:rPr>
                        <a:t>Error</a:t>
                      </a:r>
                      <a:endParaRPr lang="it-IT" sz="1200" dirty="0">
                        <a:solidFill>
                          <a:schemeClr val="bg1"/>
                        </a:solidFill>
                      </a:endParaRPr>
                    </a:p>
                  </a:txBody>
                  <a:tcPr>
                    <a:solidFill>
                      <a:schemeClr val="accent1">
                        <a:alpha val="96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Error</a:t>
                      </a:r>
                      <a:endParaRPr lang="it-IT" sz="1200" dirty="0" smtClean="0"/>
                    </a:p>
                  </a:txBody>
                  <a:tcPr/>
                </a:tc>
              </a:tr>
              <a:tr h="370840">
                <a:tc>
                  <a:txBody>
                    <a:bodyPr/>
                    <a:lstStyle/>
                    <a:p>
                      <a:r>
                        <a:rPr lang="it-IT" sz="1200" dirty="0" err="1" smtClean="0">
                          <a:solidFill>
                            <a:schemeClr val="bg1"/>
                          </a:solidFill>
                        </a:rPr>
                        <a:t>ShutD</a:t>
                      </a:r>
                      <a:endParaRPr lang="it-IT" sz="1200" dirty="0">
                        <a:solidFill>
                          <a:schemeClr val="bg1"/>
                        </a:solidFill>
                      </a:endParaRPr>
                    </a:p>
                  </a:txBody>
                  <a:tcPr>
                    <a:solidFill>
                      <a:schemeClr val="accent1">
                        <a:alpha val="96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ShutD</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ShutD</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ShutD</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ShutD</a:t>
                      </a:r>
                      <a:endParaRPr lang="it-IT" sz="1200" dirty="0" smtClean="0"/>
                    </a:p>
                  </a:txBody>
                  <a:tcPr/>
                </a:tc>
                <a:tc>
                  <a:txBody>
                    <a:bodyPr/>
                    <a:lstStyle/>
                    <a:p>
                      <a:r>
                        <a:rPr lang="it-IT" sz="1200" smtClean="0"/>
                        <a:t>Off</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r>
              <a:tr h="370840">
                <a:tc>
                  <a:txBody>
                    <a:bodyPr/>
                    <a:lstStyle/>
                    <a:p>
                      <a:r>
                        <a:rPr lang="it-IT" sz="1200" dirty="0" smtClean="0">
                          <a:solidFill>
                            <a:schemeClr val="bg1"/>
                          </a:solidFill>
                        </a:rPr>
                        <a:t>Off-Duty</a:t>
                      </a:r>
                      <a:endParaRPr lang="it-IT" sz="1200" dirty="0">
                        <a:solidFill>
                          <a:schemeClr val="bg1"/>
                        </a:solidFill>
                      </a:endParaRPr>
                    </a:p>
                  </a:txBody>
                  <a:tcPr>
                    <a:solidFill>
                      <a:schemeClr val="accent1">
                        <a:alpha val="96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Off-Duty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Off-Duty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Off-Duty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t>Off-Duty</a:t>
                      </a:r>
                    </a:p>
                    <a:p>
                      <a:endParaRPr lang="it-IT" sz="1200" dirty="0"/>
                    </a:p>
                  </a:txBody>
                  <a:tcPr/>
                </a:tc>
                <a:tc>
                  <a:txBody>
                    <a:bodyPr/>
                    <a:lstStyle/>
                    <a:p>
                      <a:r>
                        <a:rPr lang="it-IT" sz="1200" smtClean="0"/>
                        <a:t>Off</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r>
              <a:tr h="370840">
                <a:tc>
                  <a:txBody>
                    <a:bodyPr/>
                    <a:lstStyle/>
                    <a:p>
                      <a:r>
                        <a:rPr lang="it-IT" sz="1200" dirty="0" smtClean="0">
                          <a:solidFill>
                            <a:schemeClr val="bg1"/>
                          </a:solidFill>
                        </a:rPr>
                        <a:t>Off</a:t>
                      </a:r>
                      <a:endParaRPr lang="it-IT" sz="1200" dirty="0">
                        <a:solidFill>
                          <a:schemeClr val="bg1"/>
                        </a:solidFill>
                      </a:endParaRPr>
                    </a:p>
                  </a:txBody>
                  <a:tcPr>
                    <a:solidFill>
                      <a:schemeClr val="accent1">
                        <a:alpha val="96000"/>
                      </a:schemeClr>
                    </a:solidFill>
                  </a:tcPr>
                </a:tc>
                <a:tc>
                  <a:txBody>
                    <a:bodyPr/>
                    <a:lstStyle/>
                    <a:p>
                      <a:r>
                        <a:rPr lang="it-IT" sz="1200" smtClean="0"/>
                        <a:t>Off</a:t>
                      </a:r>
                      <a:endParaRPr lang="it-IT" sz="1200" dirty="0"/>
                    </a:p>
                  </a:txBody>
                  <a:tcPr/>
                </a:tc>
                <a:tc>
                  <a:txBody>
                    <a:bodyPr/>
                    <a:lstStyle/>
                    <a:p>
                      <a:r>
                        <a:rPr lang="it-IT" sz="1200" smtClean="0"/>
                        <a:t>Off</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smtClean="0"/>
                        <a:t>Error</a:t>
                      </a:r>
                      <a:endParaRPr lang="it-IT" sz="1200" dirty="0" smtClean="0"/>
                    </a:p>
                  </a:txBody>
                  <a:tcPr/>
                </a:tc>
                <a:tc>
                  <a:txBody>
                    <a:bodyPr/>
                    <a:lstStyle/>
                    <a:p>
                      <a:r>
                        <a:rPr lang="it-IT" sz="1200" smtClean="0"/>
                        <a:t>Off</a:t>
                      </a:r>
                      <a:endParaRPr lang="it-IT" sz="1200" dirty="0"/>
                    </a:p>
                  </a:txBody>
                  <a:tcPr/>
                </a:tc>
                <a:tc>
                  <a:txBody>
                    <a:bodyPr/>
                    <a:lstStyle/>
                    <a:p>
                      <a:r>
                        <a:rPr lang="it-IT" sz="1200" smtClean="0"/>
                        <a:t>Off</a:t>
                      </a:r>
                      <a:endParaRPr lang="it-IT" sz="1200" dirty="0"/>
                    </a:p>
                  </a:txBody>
                  <a:tcPr/>
                </a:tc>
                <a:tc>
                  <a:txBody>
                    <a:bodyPr/>
                    <a:lstStyle/>
                    <a:p>
                      <a:r>
                        <a:rPr lang="it-IT" sz="1200" smtClean="0"/>
                        <a:t>Off</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r>
              <a:tr h="370840">
                <a:tc>
                  <a:txBody>
                    <a:bodyPr/>
                    <a:lstStyle/>
                    <a:p>
                      <a:r>
                        <a:rPr lang="it-IT" sz="1200" dirty="0" err="1" smtClean="0">
                          <a:solidFill>
                            <a:schemeClr val="bg1"/>
                          </a:solidFill>
                        </a:rPr>
                        <a:t>Unknown</a:t>
                      </a:r>
                      <a:endParaRPr lang="it-IT" sz="1200" dirty="0">
                        <a:solidFill>
                          <a:schemeClr val="bg1"/>
                        </a:solidFill>
                      </a:endParaRPr>
                    </a:p>
                  </a:txBody>
                  <a:tcPr>
                    <a:solidFill>
                      <a:schemeClr val="accent1">
                        <a:alpha val="96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p>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Error</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c>
                  <a:txBody>
                    <a:bodyPr/>
                    <a:lstStyle/>
                    <a:p>
                      <a:r>
                        <a:rPr lang="it-IT" sz="1200" dirty="0" smtClean="0"/>
                        <a:t>Off</a:t>
                      </a:r>
                      <a:endParaRPr lang="it-IT"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err="1" smtClean="0"/>
                        <a:t>Unknown</a:t>
                      </a:r>
                      <a:endParaRPr lang="it-IT" sz="1200" dirty="0" smtClean="0"/>
                    </a:p>
                  </a:txBody>
                  <a:tcPr/>
                </a:tc>
              </a:tr>
            </a:tbl>
          </a:graphicData>
        </a:graphic>
      </p:graphicFrame>
      <p:sp>
        <p:nvSpPr>
          <p:cNvPr id="8" name="Ovale 7"/>
          <p:cNvSpPr/>
          <p:nvPr/>
        </p:nvSpPr>
        <p:spPr>
          <a:xfrm>
            <a:off x="2211204" y="1106236"/>
            <a:ext cx="648072" cy="62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OS</a:t>
            </a:r>
            <a:endParaRPr lang="it-IT" sz="1400" dirty="0"/>
          </a:p>
        </p:txBody>
      </p:sp>
      <p:sp>
        <p:nvSpPr>
          <p:cNvPr id="15" name="Ovale 14"/>
          <p:cNvSpPr/>
          <p:nvPr/>
        </p:nvSpPr>
        <p:spPr>
          <a:xfrm>
            <a:off x="3531145" y="1080670"/>
            <a:ext cx="648072" cy="62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smtClean="0"/>
          </a:p>
          <a:p>
            <a:pPr algn="ctr"/>
            <a:r>
              <a:rPr lang="it-IT" sz="1400" dirty="0" smtClean="0"/>
              <a:t>OS</a:t>
            </a:r>
            <a:endParaRPr lang="it-IT" sz="1400" dirty="0"/>
          </a:p>
          <a:p>
            <a:pPr algn="ctr"/>
            <a:endParaRPr lang="it-IT" dirty="0"/>
          </a:p>
        </p:txBody>
      </p:sp>
      <p:sp>
        <p:nvSpPr>
          <p:cNvPr id="16" name="Ovale 15"/>
          <p:cNvSpPr/>
          <p:nvPr/>
        </p:nvSpPr>
        <p:spPr>
          <a:xfrm>
            <a:off x="5693402" y="1099936"/>
            <a:ext cx="648072" cy="620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smtClean="0"/>
              <a:t>OS</a:t>
            </a:r>
            <a:endParaRPr lang="it-IT" sz="1400" dirty="0"/>
          </a:p>
        </p:txBody>
      </p:sp>
      <p:sp>
        <p:nvSpPr>
          <p:cNvPr id="25" name="Rettangolo 24"/>
          <p:cNvSpPr/>
          <p:nvPr/>
        </p:nvSpPr>
        <p:spPr>
          <a:xfrm>
            <a:off x="6878904" y="2780927"/>
            <a:ext cx="2385946" cy="2893100"/>
          </a:xfrm>
          <a:prstGeom prst="rect">
            <a:avLst/>
          </a:prstGeom>
        </p:spPr>
        <p:txBody>
          <a:bodyPr wrap="square">
            <a:spAutoFit/>
          </a:bodyPr>
          <a:lstStyle/>
          <a:p>
            <a:r>
              <a:rPr lang="it-IT" sz="1200" dirty="0">
                <a:solidFill>
                  <a:srgbClr val="FF0000"/>
                </a:solidFill>
              </a:rPr>
              <a:t>LEVEL of </a:t>
            </a:r>
            <a:r>
              <a:rPr lang="it-IT" sz="1200" dirty="0" smtClean="0">
                <a:solidFill>
                  <a:srgbClr val="FF0000"/>
                </a:solidFill>
              </a:rPr>
              <a:t> STATE= </a:t>
            </a:r>
            <a:r>
              <a:rPr lang="it-IT" sz="1200" b="1" dirty="0" smtClean="0">
                <a:solidFill>
                  <a:srgbClr val="FF0000"/>
                </a:solidFill>
              </a:rPr>
              <a:t>s</a:t>
            </a:r>
          </a:p>
          <a:p>
            <a:endParaRPr lang="it-IT" sz="1200" dirty="0">
              <a:solidFill>
                <a:srgbClr val="FF0000"/>
              </a:solidFill>
            </a:endParaRPr>
          </a:p>
          <a:p>
            <a:pPr algn="just"/>
            <a:r>
              <a:rPr lang="it-IT" sz="1200" b="1" dirty="0" err="1" smtClean="0"/>
              <a:t>Error</a:t>
            </a:r>
            <a:r>
              <a:rPr lang="it-IT" sz="1200" b="1" dirty="0" smtClean="0"/>
              <a:t>          7                       </a:t>
            </a:r>
          </a:p>
          <a:p>
            <a:pPr algn="just"/>
            <a:r>
              <a:rPr lang="it-IT" sz="1200" b="1" dirty="0" err="1" smtClean="0"/>
              <a:t>Unknown</a:t>
            </a:r>
            <a:r>
              <a:rPr lang="it-IT" sz="1200" b="1" dirty="0" smtClean="0"/>
              <a:t>   6</a:t>
            </a:r>
          </a:p>
          <a:p>
            <a:pPr algn="just"/>
            <a:r>
              <a:rPr lang="it-IT" sz="1200" b="1" dirty="0" smtClean="0"/>
              <a:t>Off              5</a:t>
            </a:r>
          </a:p>
          <a:p>
            <a:pPr algn="just"/>
            <a:r>
              <a:rPr lang="it-IT" sz="1200" b="1" dirty="0" smtClean="0"/>
              <a:t>Off Duty     4</a:t>
            </a:r>
          </a:p>
          <a:p>
            <a:pPr algn="just"/>
            <a:r>
              <a:rPr lang="it-IT" sz="1200" b="1" dirty="0" err="1" smtClean="0"/>
              <a:t>ShutD</a:t>
            </a:r>
            <a:r>
              <a:rPr lang="it-IT" sz="1200" b="1" dirty="0" smtClean="0"/>
              <a:t>         3</a:t>
            </a:r>
          </a:p>
          <a:p>
            <a:pPr algn="just"/>
            <a:r>
              <a:rPr lang="it-IT" sz="1200" b="1" dirty="0" err="1" smtClean="0"/>
              <a:t>Init</a:t>
            </a:r>
            <a:r>
              <a:rPr lang="it-IT" sz="1200" b="1" dirty="0" smtClean="0"/>
              <a:t>             </a:t>
            </a:r>
            <a:r>
              <a:rPr lang="it-IT" sz="1200" b="1" dirty="0" smtClean="0"/>
              <a:t> 2</a:t>
            </a:r>
            <a:endParaRPr lang="it-IT" sz="1200" b="1" dirty="0" smtClean="0"/>
          </a:p>
          <a:p>
            <a:pPr algn="just"/>
            <a:r>
              <a:rPr lang="it-IT" sz="1200" b="1" dirty="0" smtClean="0"/>
              <a:t>Ready         </a:t>
            </a:r>
            <a:r>
              <a:rPr lang="it-IT" sz="1200" b="1" dirty="0" smtClean="0"/>
              <a:t>1</a:t>
            </a:r>
            <a:endParaRPr lang="it-IT" sz="1200" b="1" dirty="0" smtClean="0"/>
          </a:p>
          <a:p>
            <a:endParaRPr lang="it-IT" sz="1200" dirty="0">
              <a:solidFill>
                <a:srgbClr val="FF0000"/>
              </a:solidFill>
            </a:endParaRPr>
          </a:p>
          <a:p>
            <a:r>
              <a:rPr lang="it-IT" sz="1200" dirty="0" smtClean="0">
                <a:solidFill>
                  <a:srgbClr val="FF0000"/>
                </a:solidFill>
              </a:rPr>
              <a:t>ORDERE BY DESCENDING</a:t>
            </a:r>
          </a:p>
          <a:p>
            <a:r>
              <a:rPr lang="it-IT" sz="1200" dirty="0" smtClean="0">
                <a:solidFill>
                  <a:srgbClr val="FF0000"/>
                </a:solidFill>
              </a:rPr>
              <a:t>SEVERITY LEVEL</a:t>
            </a:r>
          </a:p>
          <a:p>
            <a:endParaRPr lang="it-IT" sz="1200" dirty="0">
              <a:solidFill>
                <a:srgbClr val="FF0000"/>
              </a:solidFill>
            </a:endParaRPr>
          </a:p>
          <a:p>
            <a:endParaRPr lang="it-IT" sz="1200" dirty="0" smtClean="0">
              <a:solidFill>
                <a:srgbClr val="FF0000"/>
              </a:solidFill>
            </a:endParaRPr>
          </a:p>
          <a:p>
            <a:r>
              <a:rPr lang="it-IT" sz="1400" dirty="0" err="1" smtClean="0">
                <a:solidFill>
                  <a:srgbClr val="FF0000"/>
                </a:solidFill>
              </a:rPr>
              <a:t>Capability.OpState</a:t>
            </a:r>
            <a:r>
              <a:rPr lang="it-IT" sz="1400" dirty="0" smtClean="0">
                <a:solidFill>
                  <a:srgbClr val="FF0000"/>
                </a:solidFill>
              </a:rPr>
              <a:t>=</a:t>
            </a:r>
            <a:r>
              <a:rPr lang="it-IT" sz="1400" dirty="0" err="1" smtClean="0">
                <a:solidFill>
                  <a:srgbClr val="FF0000"/>
                </a:solidFill>
              </a:rPr>
              <a:t>max</a:t>
            </a:r>
            <a:r>
              <a:rPr lang="it-IT" sz="1400" dirty="0" smtClean="0">
                <a:solidFill>
                  <a:srgbClr val="FF0000"/>
                </a:solidFill>
              </a:rPr>
              <a:t>(s(i))</a:t>
            </a:r>
            <a:endParaRPr lang="it-IT" sz="1400" dirty="0">
              <a:solidFill>
                <a:srgbClr val="FF0000"/>
              </a:solidFill>
            </a:endParaRPr>
          </a:p>
        </p:txBody>
      </p:sp>
      <p:sp>
        <p:nvSpPr>
          <p:cNvPr id="26" name="Rettangolo 25"/>
          <p:cNvSpPr/>
          <p:nvPr/>
        </p:nvSpPr>
        <p:spPr>
          <a:xfrm>
            <a:off x="90260" y="1529632"/>
            <a:ext cx="1936749" cy="246221"/>
          </a:xfrm>
          <a:prstGeom prst="rect">
            <a:avLst/>
          </a:prstGeom>
        </p:spPr>
        <p:txBody>
          <a:bodyPr wrap="none">
            <a:spAutoFit/>
          </a:bodyPr>
          <a:lstStyle/>
          <a:p>
            <a:r>
              <a:rPr lang="it-IT" sz="1000" dirty="0" smtClean="0"/>
              <a:t>RESOURCES1.SCM.OP_STATUS</a:t>
            </a:r>
            <a:endParaRPr lang="it-IT" sz="1000" dirty="0"/>
          </a:p>
        </p:txBody>
      </p:sp>
      <p:sp>
        <p:nvSpPr>
          <p:cNvPr id="27" name="Rettangolo 26"/>
          <p:cNvSpPr/>
          <p:nvPr/>
        </p:nvSpPr>
        <p:spPr>
          <a:xfrm>
            <a:off x="-26915" y="2464140"/>
            <a:ext cx="1936749" cy="246221"/>
          </a:xfrm>
          <a:prstGeom prst="rect">
            <a:avLst/>
          </a:prstGeom>
        </p:spPr>
        <p:txBody>
          <a:bodyPr wrap="none">
            <a:spAutoFit/>
          </a:bodyPr>
          <a:lstStyle/>
          <a:p>
            <a:r>
              <a:rPr lang="it-IT" sz="1000" dirty="0" smtClean="0"/>
              <a:t>RESOURCES2.SCM.OP_STATUS</a:t>
            </a:r>
            <a:endParaRPr lang="it-IT" sz="1000" dirty="0"/>
          </a:p>
        </p:txBody>
      </p:sp>
      <p:cxnSp>
        <p:nvCxnSpPr>
          <p:cNvPr id="28" name="Connettore 2 27"/>
          <p:cNvCxnSpPr>
            <a:stCxn id="30" idx="6"/>
            <a:endCxn id="8" idx="2"/>
          </p:cNvCxnSpPr>
          <p:nvPr/>
        </p:nvCxnSpPr>
        <p:spPr>
          <a:xfrm>
            <a:off x="1158375" y="1227968"/>
            <a:ext cx="1052829" cy="188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Ovale 28"/>
          <p:cNvSpPr/>
          <p:nvPr/>
        </p:nvSpPr>
        <p:spPr>
          <a:xfrm>
            <a:off x="310091" y="1894503"/>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0" name="Ovale 29"/>
          <p:cNvSpPr/>
          <p:nvPr/>
        </p:nvSpPr>
        <p:spPr>
          <a:xfrm>
            <a:off x="347732" y="960772"/>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cxnSp>
        <p:nvCxnSpPr>
          <p:cNvPr id="31" name="Connettore 2 30"/>
          <p:cNvCxnSpPr>
            <a:endCxn id="8" idx="3"/>
          </p:cNvCxnSpPr>
          <p:nvPr/>
        </p:nvCxnSpPr>
        <p:spPr>
          <a:xfrm flipV="1">
            <a:off x="1120734" y="1635556"/>
            <a:ext cx="1185378" cy="55554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flipV="1">
            <a:off x="2977981" y="1710813"/>
            <a:ext cx="709116" cy="48028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Ovale 38"/>
          <p:cNvSpPr/>
          <p:nvPr/>
        </p:nvSpPr>
        <p:spPr>
          <a:xfrm>
            <a:off x="2330624" y="2007575"/>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cxnSp>
        <p:nvCxnSpPr>
          <p:cNvPr id="41" name="Connettore 2 40"/>
          <p:cNvCxnSpPr>
            <a:endCxn id="16" idx="4"/>
          </p:cNvCxnSpPr>
          <p:nvPr/>
        </p:nvCxnSpPr>
        <p:spPr>
          <a:xfrm flipV="1">
            <a:off x="5322976" y="1720073"/>
            <a:ext cx="694462" cy="44644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2" name="Ovale 41"/>
          <p:cNvSpPr/>
          <p:nvPr/>
        </p:nvSpPr>
        <p:spPr>
          <a:xfrm>
            <a:off x="4557634" y="2002660"/>
            <a:ext cx="810643" cy="534392"/>
          </a:xfrm>
          <a:prstGeom prst="ellipse">
            <a:avLst/>
          </a:prstGeom>
          <a:solidFill>
            <a:schemeClr val="tx2">
              <a:lumMod val="20000"/>
              <a:lumOff val="80000"/>
            </a:schemeClr>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3" name="Rettangolo 42"/>
          <p:cNvSpPr/>
          <p:nvPr/>
        </p:nvSpPr>
        <p:spPr>
          <a:xfrm>
            <a:off x="2487940" y="2600803"/>
            <a:ext cx="1972015" cy="246221"/>
          </a:xfrm>
          <a:prstGeom prst="rect">
            <a:avLst/>
          </a:prstGeom>
        </p:spPr>
        <p:txBody>
          <a:bodyPr wrap="none">
            <a:spAutoFit/>
          </a:bodyPr>
          <a:lstStyle/>
          <a:p>
            <a:r>
              <a:rPr lang="it-IT" sz="1000" dirty="0" smtClean="0"/>
              <a:t>RESOURCES 3.SCM.OP_STATUS</a:t>
            </a:r>
            <a:endParaRPr lang="it-IT" sz="1000" dirty="0"/>
          </a:p>
        </p:txBody>
      </p:sp>
      <p:sp>
        <p:nvSpPr>
          <p:cNvPr id="45" name="Rettangolo 44"/>
          <p:cNvSpPr/>
          <p:nvPr/>
        </p:nvSpPr>
        <p:spPr>
          <a:xfrm>
            <a:off x="4665789" y="2586055"/>
            <a:ext cx="2007281" cy="246221"/>
          </a:xfrm>
          <a:prstGeom prst="rect">
            <a:avLst/>
          </a:prstGeom>
        </p:spPr>
        <p:txBody>
          <a:bodyPr wrap="none">
            <a:spAutoFit/>
          </a:bodyPr>
          <a:lstStyle/>
          <a:p>
            <a:r>
              <a:rPr lang="it-IT" sz="1000" dirty="0" smtClean="0"/>
              <a:t>RESOURCES N.SCM.OP_STATUS</a:t>
            </a:r>
            <a:endParaRPr lang="it-IT" sz="1000" dirty="0"/>
          </a:p>
        </p:txBody>
      </p:sp>
      <p:cxnSp>
        <p:nvCxnSpPr>
          <p:cNvPr id="47" name="Connettore 2 46"/>
          <p:cNvCxnSpPr/>
          <p:nvPr/>
        </p:nvCxnSpPr>
        <p:spPr>
          <a:xfrm>
            <a:off x="2938653" y="1430066"/>
            <a:ext cx="553164" cy="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51"/>
          <p:cNvCxnSpPr/>
          <p:nvPr/>
        </p:nvCxnSpPr>
        <p:spPr>
          <a:xfrm>
            <a:off x="4373461" y="1409307"/>
            <a:ext cx="1123564" cy="465"/>
          </a:xfrm>
          <a:prstGeom prst="straightConnector1">
            <a:avLst/>
          </a:prstGeom>
          <a:ln>
            <a:solidFill>
              <a:schemeClr val="tx2"/>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55" name="Ovale 54"/>
          <p:cNvSpPr/>
          <p:nvPr/>
        </p:nvSpPr>
        <p:spPr>
          <a:xfrm>
            <a:off x="7470713" y="1127445"/>
            <a:ext cx="1602185" cy="648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6" name="Rettangolo 55"/>
          <p:cNvSpPr/>
          <p:nvPr/>
        </p:nvSpPr>
        <p:spPr>
          <a:xfrm>
            <a:off x="7399612" y="1307461"/>
            <a:ext cx="1744388" cy="246221"/>
          </a:xfrm>
          <a:prstGeom prst="rect">
            <a:avLst/>
          </a:prstGeom>
        </p:spPr>
        <p:txBody>
          <a:bodyPr wrap="none">
            <a:spAutoFit/>
          </a:bodyPr>
          <a:lstStyle/>
          <a:p>
            <a:r>
              <a:rPr lang="it-IT" sz="1000" b="1" dirty="0" smtClean="0"/>
              <a:t>CAPABILITY OP_STATE</a:t>
            </a:r>
            <a:endParaRPr lang="it-IT" sz="1000" b="1" dirty="0"/>
          </a:p>
        </p:txBody>
      </p:sp>
      <p:cxnSp>
        <p:nvCxnSpPr>
          <p:cNvPr id="57" name="Connettore 2 56"/>
          <p:cNvCxnSpPr/>
          <p:nvPr/>
        </p:nvCxnSpPr>
        <p:spPr>
          <a:xfrm>
            <a:off x="6537851" y="1430572"/>
            <a:ext cx="97210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415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S</a:t>
            </a:r>
            <a:r>
              <a:rPr lang="it-IT" sz="2800" dirty="0" smtClean="0">
                <a:solidFill>
                  <a:srgbClr val="FFFFFF"/>
                </a:solidFill>
              </a:rPr>
              <a:t>TATES</a:t>
            </a:r>
            <a:r>
              <a:rPr lang="it-IT" sz="2800" dirty="0" smtClean="0">
                <a:solidFill>
                  <a:srgbClr val="FFFFFF"/>
                </a:solidFill>
              </a:rPr>
              <a:t>  </a:t>
            </a:r>
            <a:r>
              <a:rPr lang="it-IT" sz="2800" dirty="0" smtClean="0">
                <a:solidFill>
                  <a:srgbClr val="FFFFFF"/>
                </a:solidFill>
              </a:rPr>
              <a:t>MAPPING</a:t>
            </a:r>
            <a:endParaRPr lang="en" sz="2800" dirty="0">
              <a:solidFill>
                <a:srgbClr val="FFFFFF"/>
              </a:solidFill>
            </a:endParaRPr>
          </a:p>
        </p:txBody>
      </p:sp>
      <p:pic>
        <p:nvPicPr>
          <p:cNvPr id="7" name="Immagine 6"/>
          <p:cNvPicPr>
            <a:picLocks noChangeAspect="1"/>
          </p:cNvPicPr>
          <p:nvPr/>
        </p:nvPicPr>
        <p:blipFill>
          <a:blip r:embed="rId2"/>
          <a:stretch>
            <a:fillRect/>
          </a:stretch>
        </p:blipFill>
        <p:spPr>
          <a:xfrm>
            <a:off x="994357" y="2403012"/>
            <a:ext cx="2615048" cy="1678186"/>
          </a:xfrm>
          <a:prstGeom prst="rect">
            <a:avLst/>
          </a:prstGeom>
        </p:spPr>
      </p:pic>
      <p:sp>
        <p:nvSpPr>
          <p:cNvPr id="8" name="CasellaDiTesto 7"/>
          <p:cNvSpPr txBox="1"/>
          <p:nvPr/>
        </p:nvSpPr>
        <p:spPr>
          <a:xfrm>
            <a:off x="2150136" y="1922433"/>
            <a:ext cx="1369983" cy="369332"/>
          </a:xfrm>
          <a:prstGeom prst="rect">
            <a:avLst/>
          </a:prstGeom>
          <a:noFill/>
        </p:spPr>
        <p:txBody>
          <a:bodyPr wrap="square" rtlCol="0">
            <a:spAutoFit/>
          </a:bodyPr>
          <a:lstStyle/>
          <a:p>
            <a:r>
              <a:rPr lang="it-IT" dirty="0" smtClean="0"/>
              <a:t>DS  SCM</a:t>
            </a:r>
            <a:endParaRPr lang="it-IT" dirty="0"/>
          </a:p>
        </p:txBody>
      </p:sp>
      <p:pic>
        <p:nvPicPr>
          <p:cNvPr id="9" name="Immagine 8"/>
          <p:cNvPicPr>
            <a:picLocks noChangeAspect="1"/>
          </p:cNvPicPr>
          <p:nvPr/>
        </p:nvPicPr>
        <p:blipFill>
          <a:blip r:embed="rId2"/>
          <a:stretch>
            <a:fillRect/>
          </a:stretch>
        </p:blipFill>
        <p:spPr>
          <a:xfrm>
            <a:off x="3539645" y="4939754"/>
            <a:ext cx="1657967" cy="1063987"/>
          </a:xfrm>
          <a:prstGeom prst="rect">
            <a:avLst/>
          </a:prstGeom>
        </p:spPr>
      </p:pic>
      <p:pic>
        <p:nvPicPr>
          <p:cNvPr id="10" name="Immagine 9"/>
          <p:cNvPicPr>
            <a:picLocks noChangeAspect="1"/>
          </p:cNvPicPr>
          <p:nvPr/>
        </p:nvPicPr>
        <p:blipFill>
          <a:blip r:embed="rId2"/>
          <a:stretch>
            <a:fillRect/>
          </a:stretch>
        </p:blipFill>
        <p:spPr>
          <a:xfrm>
            <a:off x="1658058" y="5318562"/>
            <a:ext cx="1665773" cy="1068996"/>
          </a:xfrm>
          <a:prstGeom prst="rect">
            <a:avLst/>
          </a:prstGeom>
        </p:spPr>
      </p:pic>
      <p:pic>
        <p:nvPicPr>
          <p:cNvPr id="11" name="Immagine 10"/>
          <p:cNvPicPr>
            <a:picLocks noChangeAspect="1"/>
          </p:cNvPicPr>
          <p:nvPr/>
        </p:nvPicPr>
        <p:blipFill>
          <a:blip r:embed="rId2"/>
          <a:stretch>
            <a:fillRect/>
          </a:stretch>
        </p:blipFill>
        <p:spPr>
          <a:xfrm>
            <a:off x="34040" y="4864205"/>
            <a:ext cx="1416012" cy="908715"/>
          </a:xfrm>
          <a:prstGeom prst="rect">
            <a:avLst/>
          </a:prstGeom>
        </p:spPr>
      </p:pic>
      <p:sp>
        <p:nvSpPr>
          <p:cNvPr id="12" name="CasellaDiTesto 11"/>
          <p:cNvSpPr txBox="1"/>
          <p:nvPr/>
        </p:nvSpPr>
        <p:spPr>
          <a:xfrm>
            <a:off x="110670" y="4416534"/>
            <a:ext cx="1042425" cy="523220"/>
          </a:xfrm>
          <a:prstGeom prst="rect">
            <a:avLst/>
          </a:prstGeom>
          <a:noFill/>
        </p:spPr>
        <p:txBody>
          <a:bodyPr wrap="square" rtlCol="0">
            <a:spAutoFit/>
          </a:bodyPr>
          <a:lstStyle/>
          <a:p>
            <a:r>
              <a:rPr lang="it-IT" sz="1400" dirty="0" smtClean="0"/>
              <a:t>INDEXER  SCM</a:t>
            </a:r>
            <a:endParaRPr lang="it-IT" sz="1400" dirty="0"/>
          </a:p>
        </p:txBody>
      </p:sp>
      <p:sp>
        <p:nvSpPr>
          <p:cNvPr id="13" name="CasellaDiTesto 12"/>
          <p:cNvSpPr txBox="1"/>
          <p:nvPr/>
        </p:nvSpPr>
        <p:spPr>
          <a:xfrm>
            <a:off x="2016848" y="4877998"/>
            <a:ext cx="1120925" cy="523220"/>
          </a:xfrm>
          <a:prstGeom prst="rect">
            <a:avLst/>
          </a:prstGeom>
          <a:noFill/>
        </p:spPr>
        <p:txBody>
          <a:bodyPr wrap="square" rtlCol="0">
            <a:spAutoFit/>
          </a:bodyPr>
          <a:lstStyle/>
          <a:p>
            <a:r>
              <a:rPr lang="it-IT" sz="1400" dirty="0" smtClean="0"/>
              <a:t>ANTENNA  SCM</a:t>
            </a:r>
            <a:endParaRPr lang="it-IT" sz="1400" dirty="0"/>
          </a:p>
        </p:txBody>
      </p:sp>
      <p:sp>
        <p:nvSpPr>
          <p:cNvPr id="14" name="CasellaDiTesto 13"/>
          <p:cNvSpPr txBox="1"/>
          <p:nvPr/>
        </p:nvSpPr>
        <p:spPr>
          <a:xfrm>
            <a:off x="3520119" y="4429240"/>
            <a:ext cx="1029593" cy="523220"/>
          </a:xfrm>
          <a:prstGeom prst="rect">
            <a:avLst/>
          </a:prstGeom>
          <a:noFill/>
        </p:spPr>
        <p:txBody>
          <a:bodyPr wrap="square" rtlCol="0">
            <a:spAutoFit/>
          </a:bodyPr>
          <a:lstStyle/>
          <a:p>
            <a:r>
              <a:rPr lang="it-IT" sz="1400" dirty="0" smtClean="0"/>
              <a:t>SENSORS SCM</a:t>
            </a:r>
            <a:endParaRPr lang="it-IT" sz="1400" dirty="0"/>
          </a:p>
        </p:txBody>
      </p:sp>
      <p:cxnSp>
        <p:nvCxnSpPr>
          <p:cNvPr id="15" name="Connettore 2 14"/>
          <p:cNvCxnSpPr/>
          <p:nvPr/>
        </p:nvCxnSpPr>
        <p:spPr>
          <a:xfrm>
            <a:off x="3323831" y="3844629"/>
            <a:ext cx="571148" cy="5762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2235528" y="4019265"/>
            <a:ext cx="241089" cy="7945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H="1">
            <a:off x="392161" y="3844629"/>
            <a:ext cx="825626" cy="5317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5243817" y="2687153"/>
            <a:ext cx="3765242" cy="3785652"/>
          </a:xfrm>
          <a:prstGeom prst="rect">
            <a:avLst/>
          </a:prstGeom>
        </p:spPr>
        <p:txBody>
          <a:bodyPr wrap="square">
            <a:spAutoFit/>
          </a:bodyPr>
          <a:lstStyle/>
          <a:p>
            <a:pPr algn="just"/>
            <a:r>
              <a:rPr lang="en-US" sz="2000" dirty="0" smtClean="0">
                <a:solidFill>
                  <a:schemeClr val="tx2"/>
                </a:solidFill>
                <a:latin typeface="Calibri" panose="020F0502020204030204" pitchFamily="34" charset="0"/>
              </a:rPr>
              <a:t>Each Dish sub-elements produces a SCM according the SCMs of its controlled sub-systems, and transmit to upper level.</a:t>
            </a:r>
          </a:p>
          <a:p>
            <a:pPr algn="just"/>
            <a:endParaRPr lang="en-US" sz="2000" dirty="0">
              <a:solidFill>
                <a:schemeClr val="tx2"/>
              </a:solidFill>
              <a:latin typeface="Calibri" panose="020F0502020204030204" pitchFamily="34" charset="0"/>
            </a:endParaRPr>
          </a:p>
          <a:p>
            <a:pPr algn="just"/>
            <a:r>
              <a:rPr lang="en-US" sz="2000" dirty="0" smtClean="0">
                <a:solidFill>
                  <a:schemeClr val="tx2"/>
                </a:solidFill>
                <a:latin typeface="Calibri" panose="020F0502020204030204" pitchFamily="34" charset="0"/>
              </a:rPr>
              <a:t>Overall STATE is calculated by the formula  </a:t>
            </a:r>
            <a:r>
              <a:rPr lang="it-IT" sz="2000" dirty="0" err="1" smtClean="0">
                <a:solidFill>
                  <a:srgbClr val="FF0000"/>
                </a:solidFill>
              </a:rPr>
              <a:t>OpState</a:t>
            </a:r>
            <a:r>
              <a:rPr lang="it-IT" sz="2000" dirty="0" smtClean="0">
                <a:solidFill>
                  <a:srgbClr val="FF0000"/>
                </a:solidFill>
              </a:rPr>
              <a:t>=</a:t>
            </a:r>
            <a:r>
              <a:rPr lang="it-IT" sz="2000" dirty="0" err="1" smtClean="0">
                <a:solidFill>
                  <a:srgbClr val="FF0000"/>
                </a:solidFill>
              </a:rPr>
              <a:t>max</a:t>
            </a:r>
            <a:r>
              <a:rPr lang="it-IT" sz="2000" dirty="0" smtClean="0">
                <a:solidFill>
                  <a:srgbClr val="FF0000"/>
                </a:solidFill>
              </a:rPr>
              <a:t>(s(i))</a:t>
            </a:r>
          </a:p>
          <a:p>
            <a:pPr algn="just"/>
            <a:endParaRPr lang="it-IT" sz="2000" dirty="0">
              <a:solidFill>
                <a:srgbClr val="FF0000"/>
              </a:solidFill>
            </a:endParaRPr>
          </a:p>
          <a:p>
            <a:pPr algn="just"/>
            <a:r>
              <a:rPr lang="it-IT" sz="2000" dirty="0" smtClean="0">
                <a:solidFill>
                  <a:schemeClr val="tx2"/>
                </a:solidFill>
              </a:rPr>
              <a:t>Mode </a:t>
            </a:r>
            <a:r>
              <a:rPr lang="it-IT" sz="2000" dirty="0" err="1" smtClean="0">
                <a:solidFill>
                  <a:schemeClr val="tx2"/>
                </a:solidFill>
              </a:rPr>
              <a:t>is</a:t>
            </a:r>
            <a:r>
              <a:rPr lang="it-IT" sz="2000" dirty="0" smtClean="0">
                <a:solidFill>
                  <a:schemeClr val="tx2"/>
                </a:solidFill>
              </a:rPr>
              <a:t> set by TM, and </a:t>
            </a:r>
            <a:r>
              <a:rPr lang="it-IT" sz="2000" dirty="0" err="1" smtClean="0">
                <a:solidFill>
                  <a:schemeClr val="tx2"/>
                </a:solidFill>
              </a:rPr>
              <a:t>shall</a:t>
            </a:r>
            <a:r>
              <a:rPr lang="it-IT" sz="2000" dirty="0" smtClean="0">
                <a:solidFill>
                  <a:schemeClr val="tx2"/>
                </a:solidFill>
              </a:rPr>
              <a:t> be </a:t>
            </a:r>
            <a:r>
              <a:rPr lang="it-IT" sz="2000" dirty="0" err="1" smtClean="0">
                <a:solidFill>
                  <a:schemeClr val="tx2"/>
                </a:solidFill>
              </a:rPr>
              <a:t>verified</a:t>
            </a:r>
            <a:r>
              <a:rPr lang="it-IT" sz="2000" dirty="0">
                <a:solidFill>
                  <a:schemeClr val="tx2"/>
                </a:solidFill>
              </a:rPr>
              <a:t> </a:t>
            </a:r>
            <a:r>
              <a:rPr lang="it-IT" sz="2000" dirty="0" err="1" smtClean="0">
                <a:solidFill>
                  <a:schemeClr val="tx2"/>
                </a:solidFill>
              </a:rPr>
              <a:t>only</a:t>
            </a:r>
            <a:r>
              <a:rPr lang="it-IT" sz="2000" dirty="0" smtClean="0">
                <a:solidFill>
                  <a:schemeClr val="tx2"/>
                </a:solidFill>
              </a:rPr>
              <a:t> </a:t>
            </a:r>
            <a:r>
              <a:rPr lang="it-IT" sz="2000" dirty="0" err="1" smtClean="0">
                <a:solidFill>
                  <a:schemeClr val="tx2"/>
                </a:solidFill>
              </a:rPr>
              <a:t>if</a:t>
            </a:r>
            <a:r>
              <a:rPr lang="it-IT" sz="2000" dirty="0" smtClean="0">
                <a:solidFill>
                  <a:schemeClr val="tx2"/>
                </a:solidFill>
              </a:rPr>
              <a:t> </a:t>
            </a:r>
            <a:r>
              <a:rPr lang="it-IT" sz="2000" dirty="0" err="1" smtClean="0">
                <a:solidFill>
                  <a:schemeClr val="tx2"/>
                </a:solidFill>
              </a:rPr>
              <a:t>it</a:t>
            </a:r>
            <a:r>
              <a:rPr lang="it-IT" sz="2000" dirty="0" smtClean="0">
                <a:solidFill>
                  <a:schemeClr val="tx2"/>
                </a:solidFill>
              </a:rPr>
              <a:t> </a:t>
            </a:r>
            <a:r>
              <a:rPr lang="it-IT" sz="2000" dirty="0" err="1" smtClean="0">
                <a:solidFill>
                  <a:schemeClr val="tx2"/>
                </a:solidFill>
              </a:rPr>
              <a:t>is</a:t>
            </a:r>
            <a:r>
              <a:rPr lang="it-IT" sz="2000" dirty="0" smtClean="0">
                <a:solidFill>
                  <a:schemeClr val="tx2"/>
                </a:solidFill>
              </a:rPr>
              <a:t> </a:t>
            </a:r>
            <a:r>
              <a:rPr lang="it-IT" sz="2000" dirty="0" err="1" smtClean="0">
                <a:solidFill>
                  <a:schemeClr val="tx2"/>
                </a:solidFill>
              </a:rPr>
              <a:t>compliant</a:t>
            </a:r>
            <a:r>
              <a:rPr lang="it-IT" sz="2000" dirty="0" smtClean="0">
                <a:solidFill>
                  <a:schemeClr val="tx2"/>
                </a:solidFill>
              </a:rPr>
              <a:t> with</a:t>
            </a:r>
          </a:p>
          <a:p>
            <a:pPr algn="just"/>
            <a:r>
              <a:rPr lang="it-IT" sz="2000" dirty="0" smtClean="0">
                <a:solidFill>
                  <a:schemeClr val="tx2"/>
                </a:solidFill>
              </a:rPr>
              <a:t>STATE and </a:t>
            </a:r>
            <a:r>
              <a:rPr lang="it-IT" sz="2000" dirty="0" err="1" smtClean="0">
                <a:solidFill>
                  <a:schemeClr val="tx2"/>
                </a:solidFill>
              </a:rPr>
              <a:t>equipment</a:t>
            </a:r>
            <a:r>
              <a:rPr lang="it-IT" sz="2000" dirty="0" smtClean="0">
                <a:solidFill>
                  <a:schemeClr val="tx2"/>
                </a:solidFill>
              </a:rPr>
              <a:t> </a:t>
            </a:r>
            <a:r>
              <a:rPr lang="it-IT" sz="2000" dirty="0" err="1" smtClean="0">
                <a:solidFill>
                  <a:schemeClr val="tx2"/>
                </a:solidFill>
              </a:rPr>
              <a:t>operativity</a:t>
            </a:r>
            <a:r>
              <a:rPr lang="it-IT" sz="2000" dirty="0" smtClean="0">
                <a:solidFill>
                  <a:schemeClr val="tx2"/>
                </a:solidFill>
              </a:rPr>
              <a:t>. </a:t>
            </a:r>
            <a:endParaRPr lang="it-IT" sz="2000" dirty="0">
              <a:solidFill>
                <a:schemeClr val="tx2"/>
              </a:solidFill>
            </a:endParaRPr>
          </a:p>
          <a:p>
            <a:pPr algn="just"/>
            <a:endParaRPr lang="en-US" sz="2000" b="1" dirty="0" smtClean="0">
              <a:solidFill>
                <a:schemeClr val="tx2"/>
              </a:solidFill>
              <a:latin typeface="Calibri" panose="020F0502020204030204" pitchFamily="34" charset="0"/>
            </a:endParaRPr>
          </a:p>
        </p:txBody>
      </p:sp>
      <p:cxnSp>
        <p:nvCxnSpPr>
          <p:cNvPr id="18" name="Connettore 2 17"/>
          <p:cNvCxnSpPr/>
          <p:nvPr/>
        </p:nvCxnSpPr>
        <p:spPr>
          <a:xfrm flipV="1">
            <a:off x="3875702" y="1375652"/>
            <a:ext cx="1813524" cy="9621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825257" y="970274"/>
            <a:ext cx="1369983" cy="369332"/>
          </a:xfrm>
          <a:prstGeom prst="rect">
            <a:avLst/>
          </a:prstGeom>
          <a:noFill/>
        </p:spPr>
        <p:txBody>
          <a:bodyPr wrap="square" rtlCol="0">
            <a:spAutoFit/>
          </a:bodyPr>
          <a:lstStyle/>
          <a:p>
            <a:r>
              <a:rPr lang="it-IT" dirty="0" smtClean="0"/>
              <a:t>DSH  SCM</a:t>
            </a:r>
            <a:endParaRPr lang="it-IT" dirty="0"/>
          </a:p>
        </p:txBody>
      </p:sp>
      <p:cxnSp>
        <p:nvCxnSpPr>
          <p:cNvPr id="20" name="Connettore 2 19"/>
          <p:cNvCxnSpPr/>
          <p:nvPr/>
        </p:nvCxnSpPr>
        <p:spPr>
          <a:xfrm flipV="1">
            <a:off x="6087498" y="1366242"/>
            <a:ext cx="282885" cy="620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5334971" y="2127721"/>
            <a:ext cx="1369983" cy="369332"/>
          </a:xfrm>
          <a:prstGeom prst="rect">
            <a:avLst/>
          </a:prstGeom>
          <a:noFill/>
        </p:spPr>
        <p:txBody>
          <a:bodyPr wrap="square" rtlCol="0">
            <a:spAutoFit/>
          </a:bodyPr>
          <a:lstStyle/>
          <a:p>
            <a:r>
              <a:rPr lang="it-IT" dirty="0" smtClean="0"/>
              <a:t>SPF  SCM</a:t>
            </a:r>
            <a:endParaRPr lang="it-IT" dirty="0"/>
          </a:p>
        </p:txBody>
      </p:sp>
      <p:sp>
        <p:nvSpPr>
          <p:cNvPr id="27" name="CasellaDiTesto 26"/>
          <p:cNvSpPr txBox="1"/>
          <p:nvPr/>
        </p:nvSpPr>
        <p:spPr>
          <a:xfrm>
            <a:off x="6794240" y="2150611"/>
            <a:ext cx="1369983" cy="369332"/>
          </a:xfrm>
          <a:prstGeom prst="rect">
            <a:avLst/>
          </a:prstGeom>
          <a:noFill/>
        </p:spPr>
        <p:txBody>
          <a:bodyPr wrap="square" rtlCol="0">
            <a:spAutoFit/>
          </a:bodyPr>
          <a:lstStyle/>
          <a:p>
            <a:r>
              <a:rPr lang="it-IT" dirty="0" smtClean="0"/>
              <a:t>RX  SCM</a:t>
            </a:r>
            <a:endParaRPr lang="it-IT" dirty="0"/>
          </a:p>
        </p:txBody>
      </p:sp>
      <p:cxnSp>
        <p:nvCxnSpPr>
          <p:cNvPr id="28" name="Connettore 2 27"/>
          <p:cNvCxnSpPr/>
          <p:nvPr/>
        </p:nvCxnSpPr>
        <p:spPr>
          <a:xfrm flipH="1" flipV="1">
            <a:off x="6768715" y="1352291"/>
            <a:ext cx="426525" cy="6436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32"/>
          <p:cNvCxnSpPr/>
          <p:nvPr/>
        </p:nvCxnSpPr>
        <p:spPr>
          <a:xfrm flipH="1" flipV="1">
            <a:off x="7134378" y="1315103"/>
            <a:ext cx="1527841" cy="6436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7977227" y="2127721"/>
            <a:ext cx="1369983" cy="369332"/>
          </a:xfrm>
          <a:prstGeom prst="rect">
            <a:avLst/>
          </a:prstGeom>
          <a:noFill/>
        </p:spPr>
        <p:txBody>
          <a:bodyPr wrap="square" rtlCol="0">
            <a:spAutoFit/>
          </a:bodyPr>
          <a:lstStyle/>
          <a:p>
            <a:r>
              <a:rPr lang="it-IT" dirty="0" smtClean="0"/>
              <a:t>LMC  SCM</a:t>
            </a:r>
            <a:endParaRPr lang="it-IT" dirty="0"/>
          </a:p>
        </p:txBody>
      </p:sp>
    </p:spTree>
    <p:extLst>
      <p:ext uri="{BB962C8B-B14F-4D97-AF65-F5344CB8AC3E}">
        <p14:creationId xmlns:p14="http://schemas.microsoft.com/office/powerpoint/2010/main" val="2698262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1254157"/>
            <a:ext cx="5577840" cy="5095902"/>
          </a:xfrm>
          <a:prstGeom prst="rect">
            <a:avLst/>
          </a:prstGeom>
        </p:spPr>
      </p:pic>
      <p:sp>
        <p:nvSpPr>
          <p:cNvPr id="3"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S&amp;M,  MAPPING ?</a:t>
            </a:r>
            <a:endParaRPr lang="en" sz="2800" dirty="0">
              <a:solidFill>
                <a:srgbClr val="FFFFFF"/>
              </a:solidFill>
            </a:endParaRPr>
          </a:p>
        </p:txBody>
      </p:sp>
      <p:pic>
        <p:nvPicPr>
          <p:cNvPr id="4" name="Immagine 3"/>
          <p:cNvPicPr>
            <a:picLocks noChangeAspect="1"/>
          </p:cNvPicPr>
          <p:nvPr/>
        </p:nvPicPr>
        <p:blipFill>
          <a:blip r:embed="rId3"/>
          <a:stretch>
            <a:fillRect/>
          </a:stretch>
        </p:blipFill>
        <p:spPr>
          <a:xfrm>
            <a:off x="4624314" y="1189704"/>
            <a:ext cx="4378881" cy="2810112"/>
          </a:xfrm>
          <a:prstGeom prst="rect">
            <a:avLst/>
          </a:prstGeom>
        </p:spPr>
      </p:pic>
      <p:sp>
        <p:nvSpPr>
          <p:cNvPr id="5" name="Rettangolo 4"/>
          <p:cNvSpPr/>
          <p:nvPr/>
        </p:nvSpPr>
        <p:spPr>
          <a:xfrm>
            <a:off x="5761703" y="1592826"/>
            <a:ext cx="1052052" cy="22712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84301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SKA-MID DISH CAPABILITY</a:t>
            </a:r>
            <a:endParaRPr lang="en" sz="2800" dirty="0">
              <a:solidFill>
                <a:srgbClr val="FFFFFF"/>
              </a:solidFill>
            </a:endParaRPr>
          </a:p>
        </p:txBody>
      </p:sp>
      <p:pic>
        <p:nvPicPr>
          <p:cNvPr id="3" name="Immagine 2"/>
          <p:cNvPicPr>
            <a:picLocks noChangeAspect="1"/>
          </p:cNvPicPr>
          <p:nvPr/>
        </p:nvPicPr>
        <p:blipFill>
          <a:blip r:embed="rId2"/>
          <a:stretch>
            <a:fillRect/>
          </a:stretch>
        </p:blipFill>
        <p:spPr>
          <a:xfrm>
            <a:off x="1215536" y="1087286"/>
            <a:ext cx="6712927" cy="3443890"/>
          </a:xfrm>
          <a:prstGeom prst="rect">
            <a:avLst/>
          </a:prstGeom>
        </p:spPr>
      </p:pic>
      <p:sp>
        <p:nvSpPr>
          <p:cNvPr id="4" name="Rettangolo 3"/>
          <p:cNvSpPr/>
          <p:nvPr/>
        </p:nvSpPr>
        <p:spPr>
          <a:xfrm>
            <a:off x="152555" y="4531177"/>
            <a:ext cx="2188029" cy="954107"/>
          </a:xfrm>
          <a:prstGeom prst="rect">
            <a:avLst/>
          </a:prstGeom>
        </p:spPr>
        <p:txBody>
          <a:bodyPr wrap="square">
            <a:spAutoFit/>
          </a:bodyPr>
          <a:lstStyle/>
          <a:p>
            <a:pPr algn="just"/>
            <a:r>
              <a:rPr lang="it-IT" sz="1400" b="1" dirty="0" err="1" smtClean="0">
                <a:solidFill>
                  <a:schemeClr val="tx2"/>
                </a:solidFill>
                <a:latin typeface="Calibri" panose="020F0502020204030204" pitchFamily="34" charset="0"/>
              </a:rPr>
              <a:t>Functionalities</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responsible</a:t>
            </a:r>
            <a:r>
              <a:rPr lang="it-IT" sz="1400" b="1" dirty="0" smtClean="0">
                <a:solidFill>
                  <a:schemeClr val="tx2"/>
                </a:solidFill>
                <a:latin typeface="Calibri" panose="020F0502020204030204" pitchFamily="34" charset="0"/>
              </a:rPr>
              <a:t> for </a:t>
            </a:r>
            <a:r>
              <a:rPr lang="it-IT" sz="1400" b="1" dirty="0" err="1" smtClean="0">
                <a:solidFill>
                  <a:schemeClr val="tx2"/>
                </a:solidFill>
                <a:latin typeface="Calibri" panose="020F0502020204030204" pitchFamily="34" charset="0"/>
              </a:rPr>
              <a:t>map</a:t>
            </a:r>
            <a:r>
              <a:rPr lang="it-IT" sz="1400" b="1" dirty="0" smtClean="0">
                <a:solidFill>
                  <a:schemeClr val="tx2"/>
                </a:solidFill>
                <a:latin typeface="Calibri" panose="020F0502020204030204" pitchFamily="34" charset="0"/>
              </a:rPr>
              <a:t> the SCM of Sub-</a:t>
            </a:r>
            <a:r>
              <a:rPr lang="it-IT" sz="1400" b="1" dirty="0" err="1" smtClean="0">
                <a:solidFill>
                  <a:schemeClr val="tx2"/>
                </a:solidFill>
                <a:latin typeface="Calibri" panose="020F0502020204030204" pitchFamily="34" charset="0"/>
              </a:rPr>
              <a:t>el</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into</a:t>
            </a:r>
            <a:r>
              <a:rPr lang="it-IT" sz="1400" b="1" dirty="0" smtClean="0">
                <a:solidFill>
                  <a:schemeClr val="tx2"/>
                </a:solidFill>
                <a:latin typeface="Calibri" panose="020F0502020204030204" pitchFamily="34" charset="0"/>
              </a:rPr>
              <a:t> a SCM for Sub-</a:t>
            </a:r>
            <a:r>
              <a:rPr lang="it-IT" sz="1400" b="1" dirty="0" err="1" smtClean="0">
                <a:solidFill>
                  <a:schemeClr val="tx2"/>
                </a:solidFill>
                <a:latin typeface="Calibri" panose="020F0502020204030204" pitchFamily="34" charset="0"/>
              </a:rPr>
              <a:t>element</a:t>
            </a:r>
            <a:r>
              <a:rPr lang="it-IT" sz="1400" b="1" dirty="0" smtClean="0">
                <a:solidFill>
                  <a:schemeClr val="tx2"/>
                </a:solidFill>
                <a:latin typeface="Calibri" panose="020F0502020204030204" pitchFamily="34" charset="0"/>
              </a:rPr>
              <a:t> and </a:t>
            </a:r>
            <a:r>
              <a:rPr lang="it-IT" sz="1400" b="1" dirty="0" err="1" smtClean="0">
                <a:solidFill>
                  <a:schemeClr val="tx2"/>
                </a:solidFill>
                <a:latin typeface="Calibri" panose="020F0502020204030204" pitchFamily="34" charset="0"/>
              </a:rPr>
              <a:t>Capability</a:t>
            </a:r>
            <a:r>
              <a:rPr lang="it-IT" sz="1400" b="1" dirty="0" smtClean="0">
                <a:solidFill>
                  <a:schemeClr val="tx2"/>
                </a:solidFill>
                <a:latin typeface="Calibri" panose="020F0502020204030204" pitchFamily="34" charset="0"/>
              </a:rPr>
              <a:t> </a:t>
            </a:r>
            <a:endParaRPr lang="en-AU" sz="1400" b="1" u="sng" dirty="0">
              <a:solidFill>
                <a:schemeClr val="tx2"/>
              </a:solidFill>
              <a:latin typeface="Calibri" panose="020F0502020204030204" pitchFamily="34" charset="0"/>
              <a:cs typeface="Arial" pitchFamily="34" charset="0"/>
            </a:endParaRPr>
          </a:p>
        </p:txBody>
      </p:sp>
      <p:cxnSp>
        <p:nvCxnSpPr>
          <p:cNvPr id="6" name="Connettore 2 5"/>
          <p:cNvCxnSpPr/>
          <p:nvPr/>
        </p:nvCxnSpPr>
        <p:spPr>
          <a:xfrm flipV="1">
            <a:off x="914085" y="4174013"/>
            <a:ext cx="635746" cy="305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1662119" y="5641839"/>
            <a:ext cx="2188029" cy="954107"/>
          </a:xfrm>
          <a:prstGeom prst="rect">
            <a:avLst/>
          </a:prstGeom>
        </p:spPr>
        <p:txBody>
          <a:bodyPr wrap="square">
            <a:spAutoFit/>
          </a:bodyPr>
          <a:lstStyle/>
          <a:p>
            <a:pPr algn="just"/>
            <a:r>
              <a:rPr lang="it-IT" sz="1400" b="1" dirty="0" err="1" smtClean="0">
                <a:solidFill>
                  <a:schemeClr val="tx2"/>
                </a:solidFill>
                <a:latin typeface="Calibri" panose="020F0502020204030204" pitchFamily="34" charset="0"/>
              </a:rPr>
              <a:t>Functionalities</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responsible</a:t>
            </a:r>
            <a:r>
              <a:rPr lang="it-IT" sz="1400" b="1" dirty="0" smtClean="0">
                <a:solidFill>
                  <a:schemeClr val="tx2"/>
                </a:solidFill>
                <a:latin typeface="Calibri" panose="020F0502020204030204" pitchFamily="34" charset="0"/>
              </a:rPr>
              <a:t> for </a:t>
            </a:r>
            <a:r>
              <a:rPr lang="it-IT" sz="1400" b="1" dirty="0" err="1" smtClean="0">
                <a:solidFill>
                  <a:schemeClr val="tx2"/>
                </a:solidFill>
                <a:latin typeface="Calibri" panose="020F0502020204030204" pitchFamily="34" charset="0"/>
              </a:rPr>
              <a:t>map</a:t>
            </a:r>
            <a:r>
              <a:rPr lang="it-IT" sz="1400" b="1" dirty="0" smtClean="0">
                <a:solidFill>
                  <a:schemeClr val="tx2"/>
                </a:solidFill>
                <a:latin typeface="Calibri" panose="020F0502020204030204" pitchFamily="34" charset="0"/>
              </a:rPr>
              <a:t> the SCM of Sub-</a:t>
            </a:r>
            <a:r>
              <a:rPr lang="it-IT" sz="1400" b="1" dirty="0" err="1" smtClean="0">
                <a:solidFill>
                  <a:schemeClr val="tx2"/>
                </a:solidFill>
                <a:latin typeface="Calibri" panose="020F0502020204030204" pitchFamily="34" charset="0"/>
              </a:rPr>
              <a:t>el</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into</a:t>
            </a:r>
            <a:r>
              <a:rPr lang="it-IT" sz="1400" b="1" dirty="0" smtClean="0">
                <a:solidFill>
                  <a:schemeClr val="tx2"/>
                </a:solidFill>
                <a:latin typeface="Calibri" panose="020F0502020204030204" pitchFamily="34" charset="0"/>
              </a:rPr>
              <a:t> a DISH State and Mode </a:t>
            </a:r>
            <a:r>
              <a:rPr lang="it-IT" sz="1400" b="1" dirty="0" err="1" smtClean="0">
                <a:solidFill>
                  <a:schemeClr val="tx2"/>
                </a:solidFill>
                <a:latin typeface="Calibri" panose="020F0502020204030204" pitchFamily="34" charset="0"/>
              </a:rPr>
              <a:t>map</a:t>
            </a:r>
            <a:endParaRPr lang="en-AU" sz="1400" b="1" u="sng" dirty="0">
              <a:solidFill>
                <a:schemeClr val="tx2"/>
              </a:solidFill>
              <a:latin typeface="Calibri" panose="020F0502020204030204" pitchFamily="34" charset="0"/>
              <a:cs typeface="Arial" pitchFamily="34" charset="0"/>
            </a:endParaRPr>
          </a:p>
        </p:txBody>
      </p:sp>
      <p:cxnSp>
        <p:nvCxnSpPr>
          <p:cNvPr id="9" name="Connettore 2 8"/>
          <p:cNvCxnSpPr/>
          <p:nvPr/>
        </p:nvCxnSpPr>
        <p:spPr>
          <a:xfrm flipV="1">
            <a:off x="2596251" y="4531177"/>
            <a:ext cx="144174" cy="954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p:cNvSpPr/>
          <p:nvPr/>
        </p:nvSpPr>
        <p:spPr>
          <a:xfrm>
            <a:off x="3607680" y="4988786"/>
            <a:ext cx="2188029" cy="738664"/>
          </a:xfrm>
          <a:prstGeom prst="rect">
            <a:avLst/>
          </a:prstGeom>
        </p:spPr>
        <p:txBody>
          <a:bodyPr wrap="square">
            <a:spAutoFit/>
          </a:bodyPr>
          <a:lstStyle/>
          <a:p>
            <a:pPr algn="just"/>
            <a:r>
              <a:rPr lang="it-IT" sz="1400" b="1" dirty="0" err="1" smtClean="0">
                <a:solidFill>
                  <a:schemeClr val="tx2"/>
                </a:solidFill>
                <a:latin typeface="Calibri" panose="020F0502020204030204" pitchFamily="34" charset="0"/>
              </a:rPr>
              <a:t>Functionalities</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responsible</a:t>
            </a:r>
            <a:r>
              <a:rPr lang="it-IT" sz="1400" b="1" dirty="0" smtClean="0">
                <a:solidFill>
                  <a:schemeClr val="tx2"/>
                </a:solidFill>
                <a:latin typeface="Calibri" panose="020F0502020204030204" pitchFamily="34" charset="0"/>
              </a:rPr>
              <a:t> for manager the SCM of Sub-</a:t>
            </a:r>
            <a:r>
              <a:rPr lang="it-IT" sz="1400" b="1" dirty="0" err="1" smtClean="0">
                <a:solidFill>
                  <a:schemeClr val="tx2"/>
                </a:solidFill>
                <a:latin typeface="Calibri" panose="020F0502020204030204" pitchFamily="34" charset="0"/>
              </a:rPr>
              <a:t>elements</a:t>
            </a:r>
            <a:endParaRPr lang="en-AU" sz="1400" b="1" u="sng" dirty="0">
              <a:solidFill>
                <a:schemeClr val="tx2"/>
              </a:solidFill>
              <a:latin typeface="Calibri" panose="020F0502020204030204" pitchFamily="34" charset="0"/>
              <a:cs typeface="Arial" pitchFamily="34" charset="0"/>
            </a:endParaRPr>
          </a:p>
        </p:txBody>
      </p:sp>
      <p:cxnSp>
        <p:nvCxnSpPr>
          <p:cNvPr id="15" name="Connettore 2 14"/>
          <p:cNvCxnSpPr/>
          <p:nvPr/>
        </p:nvCxnSpPr>
        <p:spPr>
          <a:xfrm flipH="1" flipV="1">
            <a:off x="4404425" y="4479914"/>
            <a:ext cx="157526" cy="59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6265044" y="4146598"/>
            <a:ext cx="0" cy="1580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7653391" y="4197860"/>
            <a:ext cx="0" cy="666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6988629" y="4886850"/>
            <a:ext cx="2255855" cy="738664"/>
          </a:xfrm>
          <a:prstGeom prst="rect">
            <a:avLst/>
          </a:prstGeom>
        </p:spPr>
        <p:txBody>
          <a:bodyPr wrap="square">
            <a:spAutoFit/>
          </a:bodyPr>
          <a:lstStyle/>
          <a:p>
            <a:pPr algn="just"/>
            <a:r>
              <a:rPr lang="it-IT" sz="1400" b="1" dirty="0" err="1">
                <a:solidFill>
                  <a:schemeClr val="tx2"/>
                </a:solidFill>
                <a:latin typeface="Calibri" panose="020F0502020204030204" pitchFamily="34" charset="0"/>
              </a:rPr>
              <a:t>Functionalities</a:t>
            </a:r>
            <a:r>
              <a:rPr lang="it-IT" sz="1400" b="1" dirty="0">
                <a:solidFill>
                  <a:schemeClr val="tx2"/>
                </a:solidFill>
                <a:latin typeface="Calibri" panose="020F0502020204030204" pitchFamily="34" charset="0"/>
              </a:rPr>
              <a:t> </a:t>
            </a:r>
            <a:r>
              <a:rPr lang="it-IT" sz="1400" b="1" dirty="0" err="1">
                <a:solidFill>
                  <a:schemeClr val="tx2"/>
                </a:solidFill>
                <a:latin typeface="Calibri" panose="020F0502020204030204" pitchFamily="34" charset="0"/>
              </a:rPr>
              <a:t>responsible</a:t>
            </a:r>
            <a:r>
              <a:rPr lang="it-IT" sz="1400" b="1" dirty="0">
                <a:solidFill>
                  <a:schemeClr val="tx2"/>
                </a:solidFill>
                <a:latin typeface="Calibri" panose="020F0502020204030204" pitchFamily="34" charset="0"/>
              </a:rPr>
              <a:t> for </a:t>
            </a:r>
            <a:r>
              <a:rPr lang="it-IT" sz="1400" b="1" dirty="0" err="1" smtClean="0">
                <a:solidFill>
                  <a:schemeClr val="tx2"/>
                </a:solidFill>
                <a:latin typeface="Calibri" panose="020F0502020204030204" pitchFamily="34" charset="0"/>
              </a:rPr>
              <a:t>Capability</a:t>
            </a:r>
            <a:r>
              <a:rPr lang="it-IT" sz="1400" b="1" dirty="0" smtClean="0">
                <a:solidFill>
                  <a:schemeClr val="tx2"/>
                </a:solidFill>
                <a:latin typeface="Calibri" panose="020F0502020204030204" pitchFamily="34" charset="0"/>
              </a:rPr>
              <a:t> and </a:t>
            </a:r>
            <a:r>
              <a:rPr lang="it-IT" sz="1400" b="1" dirty="0" err="1" smtClean="0">
                <a:solidFill>
                  <a:schemeClr val="tx2"/>
                </a:solidFill>
                <a:latin typeface="Calibri" panose="020F0502020204030204" pitchFamily="34" charset="0"/>
              </a:rPr>
              <a:t>Element’s</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health</a:t>
            </a:r>
            <a:endParaRPr lang="en-AU" sz="1400" b="1" u="sng" dirty="0">
              <a:solidFill>
                <a:schemeClr val="tx2"/>
              </a:solidFill>
              <a:latin typeface="Calibri" panose="020F0502020204030204" pitchFamily="34" charset="0"/>
              <a:cs typeface="Arial" pitchFamily="34" charset="0"/>
            </a:endParaRPr>
          </a:p>
        </p:txBody>
      </p:sp>
      <p:sp>
        <p:nvSpPr>
          <p:cNvPr id="22" name="Rettangolo 21"/>
          <p:cNvSpPr/>
          <p:nvPr/>
        </p:nvSpPr>
        <p:spPr>
          <a:xfrm>
            <a:off x="5440190" y="5777914"/>
            <a:ext cx="2255855" cy="523220"/>
          </a:xfrm>
          <a:prstGeom prst="rect">
            <a:avLst/>
          </a:prstGeom>
        </p:spPr>
        <p:txBody>
          <a:bodyPr wrap="square">
            <a:spAutoFit/>
          </a:bodyPr>
          <a:lstStyle/>
          <a:p>
            <a:pPr algn="just"/>
            <a:r>
              <a:rPr lang="it-IT" sz="1400" b="1" dirty="0" err="1" smtClean="0">
                <a:solidFill>
                  <a:schemeClr val="tx2"/>
                </a:solidFill>
                <a:latin typeface="Calibri" panose="020F0502020204030204" pitchFamily="34" charset="0"/>
              </a:rPr>
              <a:t>Functionalities</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responsible</a:t>
            </a:r>
            <a:r>
              <a:rPr lang="it-IT" sz="1400" b="1" dirty="0" smtClean="0">
                <a:solidFill>
                  <a:schemeClr val="tx2"/>
                </a:solidFill>
                <a:latin typeface="Calibri" panose="020F0502020204030204" pitchFamily="34" charset="0"/>
              </a:rPr>
              <a:t> for </a:t>
            </a:r>
            <a:r>
              <a:rPr lang="it-IT" sz="1400" b="1" dirty="0" err="1" smtClean="0">
                <a:solidFill>
                  <a:schemeClr val="tx2"/>
                </a:solidFill>
                <a:latin typeface="Calibri" panose="020F0502020204030204" pitchFamily="34" charset="0"/>
              </a:rPr>
              <a:t>Capability</a:t>
            </a:r>
            <a:r>
              <a:rPr lang="it-IT" sz="1400" b="1" dirty="0" smtClean="0">
                <a:solidFill>
                  <a:schemeClr val="tx2"/>
                </a:solidFill>
                <a:latin typeface="Calibri" panose="020F0502020204030204" pitchFamily="34" charset="0"/>
              </a:rPr>
              <a:t> </a:t>
            </a:r>
            <a:r>
              <a:rPr lang="it-IT" sz="1400" b="1" dirty="0" err="1" smtClean="0">
                <a:solidFill>
                  <a:schemeClr val="tx2"/>
                </a:solidFill>
                <a:latin typeface="Calibri" panose="020F0502020204030204" pitchFamily="34" charset="0"/>
              </a:rPr>
              <a:t>Configuration</a:t>
            </a:r>
            <a:endParaRPr lang="en-AU" sz="1400" b="1" u="sng" dirty="0">
              <a:solidFill>
                <a:schemeClr val="tx2"/>
              </a:solidFill>
              <a:latin typeface="Calibri" panose="020F0502020204030204" pitchFamily="34" charset="0"/>
              <a:cs typeface="Arial" pitchFamily="34" charset="0"/>
            </a:endParaRPr>
          </a:p>
        </p:txBody>
      </p:sp>
      <p:sp>
        <p:nvSpPr>
          <p:cNvPr id="23" name="Rettangolo 22"/>
          <p:cNvSpPr/>
          <p:nvPr/>
        </p:nvSpPr>
        <p:spPr>
          <a:xfrm>
            <a:off x="1099456" y="2716340"/>
            <a:ext cx="1734179" cy="307777"/>
          </a:xfrm>
          <a:prstGeom prst="rect">
            <a:avLst/>
          </a:prstGeom>
        </p:spPr>
        <p:txBody>
          <a:bodyPr wrap="square">
            <a:spAutoFit/>
          </a:bodyPr>
          <a:lstStyle/>
          <a:p>
            <a:pPr algn="just"/>
            <a:r>
              <a:rPr lang="it-IT" sz="1400" b="1" dirty="0" smtClean="0">
                <a:solidFill>
                  <a:schemeClr val="tx2"/>
                </a:solidFill>
                <a:latin typeface="Calibri" panose="020F0502020204030204" pitchFamily="34" charset="0"/>
              </a:rPr>
              <a:t>SCM  </a:t>
            </a:r>
            <a:r>
              <a:rPr lang="it-IT" sz="1400" b="1" dirty="0" err="1" smtClean="0">
                <a:solidFill>
                  <a:schemeClr val="tx2"/>
                </a:solidFill>
                <a:latin typeface="Calibri" panose="020F0502020204030204" pitchFamily="34" charset="0"/>
              </a:rPr>
              <a:t>functionalities</a:t>
            </a:r>
            <a:endParaRPr lang="en-AU" sz="1400" b="1" u="sng" dirty="0">
              <a:solidFill>
                <a:schemeClr val="tx2"/>
              </a:solidFill>
              <a:latin typeface="Calibri" panose="020F0502020204030204" pitchFamily="34" charset="0"/>
              <a:cs typeface="Arial" pitchFamily="34" charset="0"/>
            </a:endParaRPr>
          </a:p>
        </p:txBody>
      </p:sp>
      <p:sp>
        <p:nvSpPr>
          <p:cNvPr id="24" name="Rettangolo 23"/>
          <p:cNvSpPr/>
          <p:nvPr/>
        </p:nvSpPr>
        <p:spPr>
          <a:xfrm>
            <a:off x="7177454" y="2697481"/>
            <a:ext cx="1433984" cy="307777"/>
          </a:xfrm>
          <a:prstGeom prst="rect">
            <a:avLst/>
          </a:prstGeom>
        </p:spPr>
        <p:txBody>
          <a:bodyPr wrap="square">
            <a:spAutoFit/>
          </a:bodyPr>
          <a:lstStyle/>
          <a:p>
            <a:pPr algn="just"/>
            <a:r>
              <a:rPr lang="it-IT" sz="1400" b="1" dirty="0" err="1" smtClean="0">
                <a:solidFill>
                  <a:schemeClr val="tx2"/>
                </a:solidFill>
                <a:latin typeface="Calibri" panose="020F0502020204030204" pitchFamily="34" charset="0"/>
              </a:rPr>
              <a:t>Capability</a:t>
            </a:r>
            <a:r>
              <a:rPr lang="it-IT" sz="1400" b="1" dirty="0" smtClean="0">
                <a:solidFill>
                  <a:schemeClr val="tx2"/>
                </a:solidFill>
                <a:latin typeface="Calibri" panose="020F0502020204030204" pitchFamily="34" charset="0"/>
              </a:rPr>
              <a:t> Status</a:t>
            </a:r>
            <a:endParaRPr lang="en-AU" sz="1400" b="1" u="sng" dirty="0">
              <a:solidFill>
                <a:schemeClr val="tx2"/>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105755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MY EXPERIENCE</a:t>
            </a:r>
            <a:endParaRPr lang="en" sz="2800" dirty="0">
              <a:solidFill>
                <a:srgbClr val="FFFFFF"/>
              </a:solidFill>
            </a:endParaRPr>
          </a:p>
        </p:txBody>
      </p:sp>
      <p:sp>
        <p:nvSpPr>
          <p:cNvPr id="4" name="Rettangolo 3"/>
          <p:cNvSpPr/>
          <p:nvPr/>
        </p:nvSpPr>
        <p:spPr>
          <a:xfrm>
            <a:off x="0" y="1289196"/>
            <a:ext cx="4556695" cy="861774"/>
          </a:xfrm>
          <a:prstGeom prst="rect">
            <a:avLst/>
          </a:prstGeom>
        </p:spPr>
        <p:txBody>
          <a:bodyPr wrap="square">
            <a:spAutoFit/>
          </a:bodyPr>
          <a:lstStyle/>
          <a:p>
            <a:pPr marL="285750" indent="-285750" algn="just">
              <a:buFont typeface="Arial" panose="020B0604020202020204" pitchFamily="34" charset="0"/>
              <a:buChar char="•"/>
            </a:pPr>
            <a:r>
              <a:rPr lang="en-US" dirty="0" smtClean="0">
                <a:solidFill>
                  <a:schemeClr val="tx2"/>
                </a:solidFill>
                <a:latin typeface="Calibri" panose="020F0502020204030204" pitchFamily="34" charset="0"/>
              </a:rPr>
              <a:t>Control Software for Noto </a:t>
            </a:r>
            <a:r>
              <a:rPr lang="en-US" dirty="0" err="1" smtClean="0">
                <a:solidFill>
                  <a:schemeClr val="tx2"/>
                </a:solidFill>
                <a:latin typeface="Calibri" panose="020F0502020204030204" pitchFamily="34" charset="0"/>
              </a:rPr>
              <a:t>Radiotelescope</a:t>
            </a:r>
            <a:r>
              <a:rPr lang="en-US" dirty="0" smtClean="0">
                <a:solidFill>
                  <a:schemeClr val="tx2"/>
                </a:solidFill>
                <a:latin typeface="Calibri" panose="020F0502020204030204" pitchFamily="34" charset="0"/>
              </a:rPr>
              <a:t> </a:t>
            </a:r>
          </a:p>
          <a:p>
            <a:pPr algn="just"/>
            <a:r>
              <a:rPr lang="en-US" dirty="0" smtClean="0">
                <a:solidFill>
                  <a:schemeClr val="tx2"/>
                </a:solidFill>
                <a:latin typeface="Calibri" panose="020F0502020204030204" pitchFamily="34" charset="0"/>
              </a:rPr>
              <a:t>Facilities</a:t>
            </a:r>
          </a:p>
          <a:p>
            <a:pPr algn="just"/>
            <a:endParaRPr lang="en-US" sz="1400" dirty="0">
              <a:solidFill>
                <a:schemeClr val="tx2"/>
              </a:solidFill>
              <a:latin typeface="Calibri" panose="020F0502020204030204" pitchFamily="34" charset="0"/>
            </a:endParaRPr>
          </a:p>
        </p:txBody>
      </p:sp>
      <p:pic>
        <p:nvPicPr>
          <p:cNvPr id="2052" name="Picture 4" descr="http://www.media.inaf.it/wp-content/uploads/2012/05/antenna-n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984" y="1028733"/>
            <a:ext cx="4498848" cy="2999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srcRect/>
          <a:stretch>
            <a:fillRect/>
          </a:stretch>
        </p:blipFill>
        <p:spPr bwMode="auto">
          <a:xfrm>
            <a:off x="1894274" y="1728755"/>
            <a:ext cx="1684910" cy="2254375"/>
          </a:xfrm>
          <a:prstGeom prst="rect">
            <a:avLst/>
          </a:prstGeom>
          <a:noFill/>
          <a:ln w="9525">
            <a:noFill/>
            <a:miter lim="800000"/>
            <a:headEnd/>
            <a:tailEnd/>
          </a:ln>
        </p:spPr>
      </p:pic>
      <p:pic>
        <p:nvPicPr>
          <p:cNvPr id="7" name="Picture 5" descr="dish_logo.png"/>
          <p:cNvPicPr>
            <a:picLocks noChangeAspect="1"/>
          </p:cNvPicPr>
          <p:nvPr/>
        </p:nvPicPr>
        <p:blipFill>
          <a:blip r:embed="rId5"/>
          <a:stretch>
            <a:fillRect/>
          </a:stretch>
        </p:blipFill>
        <p:spPr>
          <a:xfrm>
            <a:off x="529844" y="2958758"/>
            <a:ext cx="1364430" cy="964176"/>
          </a:xfrm>
          <a:prstGeom prst="rect">
            <a:avLst/>
          </a:prstGeom>
        </p:spPr>
      </p:pic>
      <p:sp>
        <p:nvSpPr>
          <p:cNvPr id="3" name="Rettangolo 2"/>
          <p:cNvSpPr/>
          <p:nvPr/>
        </p:nvSpPr>
        <p:spPr>
          <a:xfrm>
            <a:off x="6693408" y="3719571"/>
            <a:ext cx="2450592" cy="369332"/>
          </a:xfrm>
          <a:prstGeom prst="rect">
            <a:avLst/>
          </a:prstGeom>
        </p:spPr>
        <p:txBody>
          <a:bodyPr wrap="square">
            <a:spAutoFit/>
          </a:bodyPr>
          <a:lstStyle/>
          <a:p>
            <a:pPr marL="285750" indent="-285750" algn="just">
              <a:buFont typeface="Arial" panose="020B0604020202020204" pitchFamily="34" charset="0"/>
              <a:buChar char="•"/>
            </a:pPr>
            <a:r>
              <a:rPr lang="en-US" dirty="0" smtClean="0">
                <a:solidFill>
                  <a:schemeClr val="tx2"/>
                </a:solidFill>
                <a:latin typeface="Calibri" panose="020F0502020204030204" pitchFamily="34" charset="0"/>
              </a:rPr>
              <a:t>LMD DISH DESIGN</a:t>
            </a:r>
            <a:endParaRPr lang="en-US" dirty="0">
              <a:solidFill>
                <a:schemeClr val="tx2"/>
              </a:solidFill>
              <a:latin typeface="Calibri" panose="020F0502020204030204" pitchFamily="34" charset="0"/>
            </a:endParaRPr>
          </a:p>
        </p:txBody>
      </p:sp>
      <p:sp>
        <p:nvSpPr>
          <p:cNvPr id="5" name="Rettangolo 4"/>
          <p:cNvSpPr/>
          <p:nvPr/>
        </p:nvSpPr>
        <p:spPr>
          <a:xfrm>
            <a:off x="47613" y="4467752"/>
            <a:ext cx="3679846" cy="646331"/>
          </a:xfrm>
          <a:prstGeom prst="rect">
            <a:avLst/>
          </a:prstGeom>
        </p:spPr>
        <p:txBody>
          <a:bodyPr wrap="square">
            <a:spAutoFit/>
          </a:bodyPr>
          <a:lstStyle/>
          <a:p>
            <a:pPr marL="285750" indent="-285750" algn="just">
              <a:buFont typeface="Arial" panose="020B0604020202020204" pitchFamily="34" charset="0"/>
              <a:buChar char="•"/>
            </a:pPr>
            <a:r>
              <a:rPr lang="en-US" dirty="0">
                <a:solidFill>
                  <a:schemeClr val="tx2"/>
                </a:solidFill>
                <a:latin typeface="Calibri" panose="020F0502020204030204" pitchFamily="34" charset="0"/>
              </a:rPr>
              <a:t>Digital equipment design</a:t>
            </a:r>
          </a:p>
          <a:p>
            <a:pPr marL="285750" indent="-285750" algn="just">
              <a:buFont typeface="Arial" panose="020B0604020202020204" pitchFamily="34" charset="0"/>
              <a:buChar char="•"/>
            </a:pPr>
            <a:r>
              <a:rPr lang="en-US" dirty="0">
                <a:solidFill>
                  <a:schemeClr val="tx2"/>
                </a:solidFill>
                <a:latin typeface="Calibri" panose="020F0502020204030204" pitchFamily="34" charset="0"/>
              </a:rPr>
              <a:t>Signal Processing Development</a:t>
            </a:r>
          </a:p>
        </p:txBody>
      </p:sp>
      <p:sp>
        <p:nvSpPr>
          <p:cNvPr id="10" name="CasellaDiTesto 9"/>
          <p:cNvSpPr txBox="1"/>
          <p:nvPr/>
        </p:nvSpPr>
        <p:spPr>
          <a:xfrm>
            <a:off x="145514" y="2455832"/>
            <a:ext cx="1439818" cy="400110"/>
          </a:xfrm>
          <a:prstGeom prst="rect">
            <a:avLst/>
          </a:prstGeom>
          <a:noFill/>
        </p:spPr>
        <p:txBody>
          <a:bodyPr wrap="none" rtlCol="0">
            <a:spAutoFit/>
          </a:bodyPr>
          <a:lstStyle/>
          <a:p>
            <a:pPr eaLnBrk="0" hangingPunct="0">
              <a:spcBef>
                <a:spcPct val="20000"/>
              </a:spcBef>
            </a:pPr>
            <a:r>
              <a:rPr lang="it-IT" sz="2000" b="1" dirty="0" smtClean="0">
                <a:solidFill>
                  <a:schemeClr val="tx2"/>
                </a:solidFill>
                <a:latin typeface="Arial"/>
                <a:cs typeface="Arial"/>
              </a:rPr>
              <a:t>DISH-LMC</a:t>
            </a:r>
            <a:endParaRPr lang="it-IT" sz="2000" b="1" dirty="0" smtClean="0">
              <a:solidFill>
                <a:schemeClr val="tx2"/>
              </a:solidFill>
              <a:latin typeface="Arial"/>
              <a:cs typeface="Arial"/>
            </a:endParaRPr>
          </a:p>
        </p:txBody>
      </p:sp>
      <p:sp>
        <p:nvSpPr>
          <p:cNvPr id="14" name="CasellaDiTesto 13"/>
          <p:cNvSpPr txBox="1"/>
          <p:nvPr/>
        </p:nvSpPr>
        <p:spPr>
          <a:xfrm>
            <a:off x="314226" y="5310826"/>
            <a:ext cx="3160096" cy="634020"/>
          </a:xfrm>
          <a:prstGeom prst="rect">
            <a:avLst/>
          </a:prstGeom>
          <a:noFill/>
        </p:spPr>
        <p:txBody>
          <a:bodyPr wrap="none" rtlCol="0">
            <a:spAutoFit/>
          </a:bodyPr>
          <a:lstStyle/>
          <a:p>
            <a:pPr eaLnBrk="0" hangingPunct="0">
              <a:spcBef>
                <a:spcPct val="20000"/>
              </a:spcBef>
            </a:pPr>
            <a:r>
              <a:rPr lang="it-IT" sz="1600" b="1" dirty="0" smtClean="0">
                <a:solidFill>
                  <a:schemeClr val="tx2"/>
                </a:solidFill>
                <a:latin typeface="Arial"/>
                <a:cs typeface="Arial"/>
              </a:rPr>
              <a:t>SKA-LOW</a:t>
            </a:r>
          </a:p>
          <a:p>
            <a:pPr eaLnBrk="0" hangingPunct="0">
              <a:spcBef>
                <a:spcPct val="20000"/>
              </a:spcBef>
            </a:pPr>
            <a:r>
              <a:rPr lang="it-IT" sz="1600" b="1" dirty="0" smtClean="0">
                <a:solidFill>
                  <a:schemeClr val="tx2"/>
                </a:solidFill>
                <a:latin typeface="Arial"/>
                <a:cs typeface="Arial"/>
              </a:rPr>
              <a:t>DIGITAL PROCESSOR BOARD</a:t>
            </a:r>
            <a:endParaRPr lang="it-IT" sz="1600" b="1" dirty="0" smtClean="0">
              <a:solidFill>
                <a:schemeClr val="tx2"/>
              </a:solidFill>
              <a:latin typeface="Arial"/>
              <a:cs typeface="Arial"/>
            </a:endParaRPr>
          </a:p>
        </p:txBody>
      </p:sp>
      <p:pic>
        <p:nvPicPr>
          <p:cNvPr id="16" name="Picture 288"/>
          <p:cNvPicPr/>
          <p:nvPr/>
        </p:nvPicPr>
        <p:blipFill rotWithShape="1">
          <a:blip r:embed="rId6" cstate="print">
            <a:extLst>
              <a:ext uri="{28A0092B-C50C-407E-A947-70E740481C1C}">
                <a14:useLocalDpi xmlns:a14="http://schemas.microsoft.com/office/drawing/2010/main"/>
              </a:ext>
            </a:extLst>
          </a:blip>
          <a:srcRect l="-1246" t="-1402" r="-1246" b="-1402"/>
          <a:stretch/>
        </p:blipFill>
        <p:spPr>
          <a:xfrm>
            <a:off x="3498267" y="4210676"/>
            <a:ext cx="3085263" cy="2466889"/>
          </a:xfrm>
          <a:prstGeom prst="rect">
            <a:avLst/>
          </a:prstGeom>
          <a:ln>
            <a:solidFill>
              <a:srgbClr val="4F81BD"/>
            </a:solidFill>
          </a:ln>
        </p:spPr>
      </p:pic>
      <p:pic>
        <p:nvPicPr>
          <p:cNvPr id="17" name="Picture 2"/>
          <p:cNvPicPr/>
          <p:nvPr/>
        </p:nvPicPr>
        <p:blipFill>
          <a:blip r:embed="rId7" cstate="print">
            <a:extLst>
              <a:ext uri="{28A0092B-C50C-407E-A947-70E740481C1C}">
                <a14:useLocalDpi xmlns:a14="http://schemas.microsoft.com/office/drawing/2010/main"/>
              </a:ext>
            </a:extLst>
          </a:blip>
          <a:srcRect l="-1370" t="-2441" r="17" b="-2441"/>
          <a:stretch>
            <a:fillRect/>
          </a:stretch>
        </p:blipFill>
        <p:spPr bwMode="auto">
          <a:xfrm>
            <a:off x="6209881" y="4664381"/>
            <a:ext cx="2816362" cy="899404"/>
          </a:xfrm>
          <a:prstGeom prst="rect">
            <a:avLst/>
          </a:prstGeom>
          <a:noFill/>
          <a:ln w="9525" cmpd="sng">
            <a:solidFill>
              <a:srgbClr val="4F81BD"/>
            </a:solidFill>
            <a:miter lim="800000"/>
            <a:headEnd/>
            <a:tailEnd/>
          </a:ln>
          <a:effectLst/>
        </p:spPr>
      </p:pic>
      <p:cxnSp>
        <p:nvCxnSpPr>
          <p:cNvPr id="13" name="Connettore 2 12"/>
          <p:cNvCxnSpPr/>
          <p:nvPr/>
        </p:nvCxnSpPr>
        <p:spPr>
          <a:xfrm flipV="1">
            <a:off x="5819171" y="5114083"/>
            <a:ext cx="612949" cy="612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370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4"/>
          <p:cNvSpPr txBox="1">
            <a:spLocks/>
          </p:cNvSpPr>
          <p:nvPr/>
        </p:nvSpPr>
        <p:spPr>
          <a:xfrm>
            <a:off x="2813537" y="3179090"/>
            <a:ext cx="3275763" cy="35793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3600" dirty="0" smtClean="0">
                <a:solidFill>
                  <a:schemeClr val="tx2"/>
                </a:solidFill>
              </a:rPr>
              <a:t>THANKS!</a:t>
            </a:r>
            <a:endParaRPr lang="en" sz="3600" dirty="0">
              <a:solidFill>
                <a:schemeClr val="tx2"/>
              </a:solidFill>
            </a:endParaRPr>
          </a:p>
        </p:txBody>
      </p:sp>
    </p:spTree>
    <p:extLst>
      <p:ext uri="{BB962C8B-B14F-4D97-AF65-F5344CB8AC3E}">
        <p14:creationId xmlns:p14="http://schemas.microsoft.com/office/powerpoint/2010/main" val="330185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magine 5" descr="SKA TPM BOARD.jpg"/>
          <p:cNvPicPr>
            <a:picLocks noChangeAspect="1"/>
          </p:cNvPicPr>
          <p:nvPr/>
        </p:nvPicPr>
        <p:blipFill>
          <a:blip r:embed="rId2" cstate="print"/>
          <a:stretch>
            <a:fillRect/>
          </a:stretch>
        </p:blipFill>
        <p:spPr>
          <a:xfrm>
            <a:off x="289625" y="3098494"/>
            <a:ext cx="4448069" cy="3336052"/>
          </a:xfrm>
          <a:prstGeom prst="rect">
            <a:avLst/>
          </a:prstGeom>
        </p:spPr>
      </p:pic>
      <p:sp>
        <p:nvSpPr>
          <p:cNvPr id="7"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MY EXPERIENCE</a:t>
            </a:r>
            <a:endParaRPr lang="en" sz="2800" dirty="0">
              <a:solidFill>
                <a:srgbClr val="FFFFFF"/>
              </a:solidFill>
            </a:endParaRPr>
          </a:p>
        </p:txBody>
      </p:sp>
      <p:sp>
        <p:nvSpPr>
          <p:cNvPr id="8" name="CasellaDiTesto 7"/>
          <p:cNvSpPr txBox="1"/>
          <p:nvPr/>
        </p:nvSpPr>
        <p:spPr>
          <a:xfrm>
            <a:off x="1421655" y="949063"/>
            <a:ext cx="4841582" cy="830997"/>
          </a:xfrm>
          <a:prstGeom prst="rect">
            <a:avLst/>
          </a:prstGeom>
          <a:noFill/>
        </p:spPr>
        <p:txBody>
          <a:bodyPr wrap="none" rtlCol="0">
            <a:spAutoFit/>
          </a:bodyPr>
          <a:lstStyle/>
          <a:p>
            <a:pPr eaLnBrk="0" hangingPunct="0">
              <a:spcBef>
                <a:spcPct val="20000"/>
              </a:spcBef>
            </a:pPr>
            <a:r>
              <a:rPr lang="it-IT" sz="2400" b="1" dirty="0" smtClean="0">
                <a:solidFill>
                  <a:schemeClr val="tx2"/>
                </a:solidFill>
                <a:latin typeface="Arial"/>
                <a:cs typeface="Arial"/>
              </a:rPr>
              <a:t>                       ITPM</a:t>
            </a:r>
          </a:p>
          <a:p>
            <a:pPr eaLnBrk="0" hangingPunct="0">
              <a:spcBef>
                <a:spcPct val="20000"/>
              </a:spcBef>
            </a:pPr>
            <a:r>
              <a:rPr lang="it-IT" sz="2000" b="1" dirty="0" smtClean="0">
                <a:solidFill>
                  <a:schemeClr val="tx2"/>
                </a:solidFill>
                <a:latin typeface="Arial"/>
                <a:cs typeface="Arial"/>
              </a:rPr>
              <a:t>ITALIAN TILE PROCESSOR MODULE  </a:t>
            </a:r>
            <a:endParaRPr lang="it-IT" sz="2000" b="1" dirty="0" smtClean="0">
              <a:solidFill>
                <a:schemeClr val="tx2"/>
              </a:solidFill>
              <a:latin typeface="Arial"/>
              <a:cs typeface="Arial"/>
            </a:endParaRPr>
          </a:p>
        </p:txBody>
      </p:sp>
      <p:sp>
        <p:nvSpPr>
          <p:cNvPr id="9" name="CasellaDiTesto 8"/>
          <p:cNvSpPr txBox="1"/>
          <p:nvPr/>
        </p:nvSpPr>
        <p:spPr>
          <a:xfrm>
            <a:off x="219287" y="1780060"/>
            <a:ext cx="8201541" cy="1138773"/>
          </a:xfrm>
          <a:prstGeom prst="rect">
            <a:avLst/>
          </a:prstGeom>
          <a:noFill/>
        </p:spPr>
        <p:txBody>
          <a:bodyPr wrap="none" rtlCol="0">
            <a:spAutoFit/>
          </a:bodyPr>
          <a:lstStyle/>
          <a:p>
            <a:pPr marL="342900" indent="-342900" eaLnBrk="0" hangingPunct="0">
              <a:spcBef>
                <a:spcPct val="20000"/>
              </a:spcBef>
              <a:buFont typeface="Arial" panose="020B0604020202020204" pitchFamily="34" charset="0"/>
              <a:buChar char="•"/>
            </a:pPr>
            <a:r>
              <a:rPr lang="it-IT" sz="2000" b="1" dirty="0">
                <a:solidFill>
                  <a:schemeClr val="tx2"/>
                </a:solidFill>
                <a:latin typeface="Arial"/>
                <a:cs typeface="Arial"/>
              </a:rPr>
              <a:t>3</a:t>
            </a:r>
            <a:r>
              <a:rPr lang="it-IT" sz="2000" b="1" dirty="0" smtClean="0">
                <a:solidFill>
                  <a:schemeClr val="tx2"/>
                </a:solidFill>
                <a:latin typeface="Arial"/>
                <a:cs typeface="Arial"/>
              </a:rPr>
              <a:t> </a:t>
            </a:r>
            <a:r>
              <a:rPr lang="it-IT" sz="2000" b="1" dirty="0" err="1" smtClean="0">
                <a:solidFill>
                  <a:schemeClr val="tx2"/>
                </a:solidFill>
                <a:latin typeface="Arial"/>
                <a:cs typeface="Arial"/>
              </a:rPr>
              <a:t>versions</a:t>
            </a:r>
            <a:r>
              <a:rPr lang="it-IT" sz="2000" b="1" dirty="0" smtClean="0">
                <a:solidFill>
                  <a:schemeClr val="tx2"/>
                </a:solidFill>
                <a:latin typeface="Arial"/>
                <a:cs typeface="Arial"/>
              </a:rPr>
              <a:t> </a:t>
            </a:r>
            <a:r>
              <a:rPr lang="it-IT" sz="2000" b="1" dirty="0" err="1" smtClean="0">
                <a:solidFill>
                  <a:schemeClr val="tx2"/>
                </a:solidFill>
                <a:latin typeface="Arial"/>
                <a:cs typeface="Arial"/>
              </a:rPr>
              <a:t>designed</a:t>
            </a:r>
            <a:r>
              <a:rPr lang="it-IT" sz="2000" b="1" dirty="0" smtClean="0">
                <a:solidFill>
                  <a:schemeClr val="tx2"/>
                </a:solidFill>
                <a:latin typeface="Arial"/>
                <a:cs typeface="Arial"/>
              </a:rPr>
              <a:t>,  </a:t>
            </a:r>
            <a:r>
              <a:rPr lang="it-IT" sz="2000" b="1" dirty="0" err="1" smtClean="0">
                <a:solidFill>
                  <a:schemeClr val="tx2"/>
                </a:solidFill>
                <a:latin typeface="Arial"/>
                <a:cs typeface="Arial"/>
              </a:rPr>
              <a:t>produced</a:t>
            </a:r>
            <a:r>
              <a:rPr lang="it-IT" sz="2000" b="1" dirty="0">
                <a:solidFill>
                  <a:schemeClr val="tx2"/>
                </a:solidFill>
                <a:latin typeface="Arial"/>
                <a:cs typeface="Arial"/>
              </a:rPr>
              <a:t> </a:t>
            </a:r>
            <a:r>
              <a:rPr lang="it-IT" sz="2000" b="1" dirty="0" smtClean="0">
                <a:solidFill>
                  <a:schemeClr val="tx2"/>
                </a:solidFill>
                <a:latin typeface="Arial"/>
                <a:cs typeface="Arial"/>
              </a:rPr>
              <a:t>and </a:t>
            </a:r>
            <a:r>
              <a:rPr lang="it-IT" sz="2000" b="1" dirty="0" err="1" smtClean="0">
                <a:solidFill>
                  <a:schemeClr val="tx2"/>
                </a:solidFill>
                <a:latin typeface="Arial"/>
                <a:cs typeface="Arial"/>
              </a:rPr>
              <a:t>qualified</a:t>
            </a:r>
            <a:r>
              <a:rPr lang="it-IT" sz="2000" b="1" dirty="0" smtClean="0">
                <a:solidFill>
                  <a:schemeClr val="tx2"/>
                </a:solidFill>
                <a:latin typeface="Arial"/>
                <a:cs typeface="Arial"/>
              </a:rPr>
              <a:t>  (ver. 1.0, 1.1, 1.2)</a:t>
            </a:r>
          </a:p>
          <a:p>
            <a:pPr marL="342900" indent="-342900" eaLnBrk="0" hangingPunct="0">
              <a:spcBef>
                <a:spcPct val="20000"/>
              </a:spcBef>
              <a:buFont typeface="Arial" panose="020B0604020202020204" pitchFamily="34" charset="0"/>
              <a:buChar char="•"/>
            </a:pPr>
            <a:r>
              <a:rPr lang="it-IT" sz="2000" b="1" dirty="0" smtClean="0">
                <a:solidFill>
                  <a:schemeClr val="tx2"/>
                </a:solidFill>
                <a:latin typeface="Arial"/>
                <a:cs typeface="Arial"/>
              </a:rPr>
              <a:t>Version 2.0  </a:t>
            </a:r>
            <a:r>
              <a:rPr lang="it-IT" sz="2000" b="1" dirty="0" err="1" smtClean="0">
                <a:solidFill>
                  <a:schemeClr val="tx2"/>
                </a:solidFill>
                <a:latin typeface="Arial"/>
                <a:cs typeface="Arial"/>
              </a:rPr>
              <a:t>engineered</a:t>
            </a:r>
            <a:r>
              <a:rPr lang="it-IT" sz="2000" b="1" dirty="0" smtClean="0">
                <a:solidFill>
                  <a:schemeClr val="tx2"/>
                </a:solidFill>
                <a:latin typeface="Arial"/>
                <a:cs typeface="Arial"/>
              </a:rPr>
              <a:t> for SKA 1</a:t>
            </a:r>
          </a:p>
          <a:p>
            <a:pPr marL="342900" indent="-342900" eaLnBrk="0" hangingPunct="0">
              <a:spcBef>
                <a:spcPct val="20000"/>
              </a:spcBef>
              <a:buFont typeface="Arial" panose="020B0604020202020204" pitchFamily="34" charset="0"/>
              <a:buChar char="•"/>
            </a:pPr>
            <a:r>
              <a:rPr lang="it-IT" sz="2000" b="1" dirty="0" smtClean="0">
                <a:solidFill>
                  <a:schemeClr val="tx2"/>
                </a:solidFill>
                <a:latin typeface="Arial"/>
                <a:cs typeface="Arial"/>
              </a:rPr>
              <a:t>35  ITPM ver.1.2 in production (</a:t>
            </a:r>
            <a:r>
              <a:rPr lang="it-IT" sz="2000" b="1" dirty="0" err="1" smtClean="0">
                <a:solidFill>
                  <a:schemeClr val="tx2"/>
                </a:solidFill>
                <a:latin typeface="Arial"/>
                <a:cs typeface="Arial"/>
              </a:rPr>
              <a:t>Italy</a:t>
            </a:r>
            <a:r>
              <a:rPr lang="it-IT" sz="2000" b="1" dirty="0" smtClean="0">
                <a:solidFill>
                  <a:schemeClr val="tx2"/>
                </a:solidFill>
                <a:latin typeface="Arial"/>
                <a:cs typeface="Arial"/>
              </a:rPr>
              <a:t>, </a:t>
            </a:r>
            <a:r>
              <a:rPr lang="it-IT" sz="2000" b="1" dirty="0" err="1" smtClean="0">
                <a:solidFill>
                  <a:schemeClr val="tx2"/>
                </a:solidFill>
                <a:latin typeface="Arial"/>
                <a:cs typeface="Arial"/>
              </a:rPr>
              <a:t>Neder</a:t>
            </a:r>
            <a:r>
              <a:rPr lang="it-IT" sz="2000" b="1" dirty="0" err="1" smtClean="0">
                <a:solidFill>
                  <a:schemeClr val="tx2"/>
                </a:solidFill>
                <a:latin typeface="Arial"/>
                <a:cs typeface="Arial"/>
              </a:rPr>
              <a:t>land</a:t>
            </a:r>
            <a:r>
              <a:rPr lang="it-IT" sz="2000" b="1" dirty="0" smtClean="0">
                <a:solidFill>
                  <a:schemeClr val="tx2"/>
                </a:solidFill>
                <a:latin typeface="Arial"/>
                <a:cs typeface="Arial"/>
              </a:rPr>
              <a:t>) </a:t>
            </a:r>
            <a:r>
              <a:rPr lang="it-IT" sz="2000" b="1" dirty="0" smtClean="0">
                <a:solidFill>
                  <a:schemeClr val="tx2"/>
                </a:solidFill>
                <a:latin typeface="Arial"/>
                <a:cs typeface="Arial"/>
              </a:rPr>
              <a:t>for AAVS1 </a:t>
            </a:r>
            <a:endParaRPr lang="it-IT" sz="2000" b="1" dirty="0" smtClean="0">
              <a:solidFill>
                <a:schemeClr val="tx2"/>
              </a:solidFill>
              <a:latin typeface="Arial"/>
              <a:cs typeface="Arial"/>
            </a:endParaRPr>
          </a:p>
        </p:txBody>
      </p:sp>
      <p:pic>
        <p:nvPicPr>
          <p:cNvPr id="36" name="Immagine 35"/>
          <p:cNvPicPr>
            <a:picLocks noChangeAspect="1"/>
          </p:cNvPicPr>
          <p:nvPr/>
        </p:nvPicPr>
        <p:blipFill>
          <a:blip r:embed="rId3"/>
          <a:stretch>
            <a:fillRect/>
          </a:stretch>
        </p:blipFill>
        <p:spPr>
          <a:xfrm>
            <a:off x="5364234" y="3681517"/>
            <a:ext cx="1253690" cy="382900"/>
          </a:xfrm>
          <a:prstGeom prst="rect">
            <a:avLst/>
          </a:prstGeom>
        </p:spPr>
      </p:pic>
      <p:pic>
        <p:nvPicPr>
          <p:cNvPr id="37" name="Immagine 36"/>
          <p:cNvPicPr>
            <a:picLocks noChangeAspect="1"/>
          </p:cNvPicPr>
          <p:nvPr/>
        </p:nvPicPr>
        <p:blipFill>
          <a:blip r:embed="rId4"/>
          <a:stretch>
            <a:fillRect/>
          </a:stretch>
        </p:blipFill>
        <p:spPr>
          <a:xfrm>
            <a:off x="6718032" y="3074811"/>
            <a:ext cx="896663" cy="900264"/>
          </a:xfrm>
          <a:prstGeom prst="rect">
            <a:avLst/>
          </a:prstGeom>
        </p:spPr>
      </p:pic>
      <p:pic>
        <p:nvPicPr>
          <p:cNvPr id="38" name="Immagine 37"/>
          <p:cNvPicPr>
            <a:picLocks noChangeAspect="1"/>
          </p:cNvPicPr>
          <p:nvPr/>
        </p:nvPicPr>
        <p:blipFill>
          <a:blip r:embed="rId5"/>
          <a:stretch>
            <a:fillRect/>
          </a:stretch>
        </p:blipFill>
        <p:spPr>
          <a:xfrm>
            <a:off x="5672134" y="4387395"/>
            <a:ext cx="1234611" cy="462979"/>
          </a:xfrm>
          <a:prstGeom prst="rect">
            <a:avLst/>
          </a:prstGeom>
        </p:spPr>
      </p:pic>
      <p:pic>
        <p:nvPicPr>
          <p:cNvPr id="39" name="Immagine 38"/>
          <p:cNvPicPr>
            <a:picLocks noChangeAspect="1"/>
          </p:cNvPicPr>
          <p:nvPr/>
        </p:nvPicPr>
        <p:blipFill>
          <a:blip r:embed="rId6"/>
          <a:stretch>
            <a:fillRect/>
          </a:stretch>
        </p:blipFill>
        <p:spPr>
          <a:xfrm>
            <a:off x="5499141" y="5036631"/>
            <a:ext cx="857140" cy="362171"/>
          </a:xfrm>
          <a:prstGeom prst="rect">
            <a:avLst/>
          </a:prstGeom>
        </p:spPr>
      </p:pic>
      <p:pic>
        <p:nvPicPr>
          <p:cNvPr id="40" name="Immagine 39"/>
          <p:cNvPicPr>
            <a:picLocks noChangeAspect="1"/>
          </p:cNvPicPr>
          <p:nvPr/>
        </p:nvPicPr>
        <p:blipFill>
          <a:blip r:embed="rId7"/>
          <a:stretch>
            <a:fillRect/>
          </a:stretch>
        </p:blipFill>
        <p:spPr>
          <a:xfrm>
            <a:off x="6289397" y="6045159"/>
            <a:ext cx="895302" cy="384823"/>
          </a:xfrm>
          <a:prstGeom prst="rect">
            <a:avLst/>
          </a:prstGeom>
        </p:spPr>
      </p:pic>
      <p:pic>
        <p:nvPicPr>
          <p:cNvPr id="41" name="Immagine 40"/>
          <p:cNvPicPr>
            <a:picLocks noChangeAspect="1"/>
          </p:cNvPicPr>
          <p:nvPr/>
        </p:nvPicPr>
        <p:blipFill>
          <a:blip r:embed="rId8"/>
          <a:stretch>
            <a:fillRect/>
          </a:stretch>
        </p:blipFill>
        <p:spPr>
          <a:xfrm>
            <a:off x="7970924" y="2982719"/>
            <a:ext cx="816516" cy="1051573"/>
          </a:xfrm>
          <a:prstGeom prst="rect">
            <a:avLst/>
          </a:prstGeom>
        </p:spPr>
      </p:pic>
      <p:pic>
        <p:nvPicPr>
          <p:cNvPr id="42" name="Immagine 41"/>
          <p:cNvPicPr>
            <a:picLocks noChangeAspect="1"/>
          </p:cNvPicPr>
          <p:nvPr/>
        </p:nvPicPr>
        <p:blipFill>
          <a:blip r:embed="rId9"/>
          <a:stretch>
            <a:fillRect/>
          </a:stretch>
        </p:blipFill>
        <p:spPr>
          <a:xfrm>
            <a:off x="8263100" y="4195956"/>
            <a:ext cx="751055" cy="751055"/>
          </a:xfrm>
          <a:prstGeom prst="rect">
            <a:avLst/>
          </a:prstGeom>
        </p:spPr>
      </p:pic>
      <p:pic>
        <p:nvPicPr>
          <p:cNvPr id="43" name="Immagine 42"/>
          <p:cNvPicPr>
            <a:picLocks noChangeAspect="1"/>
          </p:cNvPicPr>
          <p:nvPr/>
        </p:nvPicPr>
        <p:blipFill>
          <a:blip r:embed="rId10"/>
          <a:stretch>
            <a:fillRect/>
          </a:stretch>
        </p:blipFill>
        <p:spPr>
          <a:xfrm>
            <a:off x="6906745" y="4103804"/>
            <a:ext cx="994627" cy="351045"/>
          </a:xfrm>
          <a:prstGeom prst="rect">
            <a:avLst/>
          </a:prstGeom>
        </p:spPr>
      </p:pic>
      <p:pic>
        <p:nvPicPr>
          <p:cNvPr id="44" name="Immagine 43"/>
          <p:cNvPicPr>
            <a:picLocks noChangeAspect="1"/>
          </p:cNvPicPr>
          <p:nvPr/>
        </p:nvPicPr>
        <p:blipFill>
          <a:blip r:embed="rId11"/>
          <a:stretch>
            <a:fillRect/>
          </a:stretch>
        </p:blipFill>
        <p:spPr>
          <a:xfrm>
            <a:off x="7293962" y="5238677"/>
            <a:ext cx="1493478" cy="320251"/>
          </a:xfrm>
          <a:prstGeom prst="rect">
            <a:avLst/>
          </a:prstGeom>
        </p:spPr>
      </p:pic>
      <p:pic>
        <p:nvPicPr>
          <p:cNvPr id="45" name="Picture 5"/>
          <p:cNvPicPr>
            <a:picLocks noChangeAspect="1" noChangeArrowheads="1"/>
          </p:cNvPicPr>
          <p:nvPr/>
        </p:nvPicPr>
        <p:blipFill>
          <a:blip r:embed="rId12"/>
          <a:srcRect/>
          <a:stretch>
            <a:fillRect/>
          </a:stretch>
        </p:blipFill>
        <p:spPr bwMode="auto">
          <a:xfrm>
            <a:off x="7761474" y="6116005"/>
            <a:ext cx="1069035" cy="522087"/>
          </a:xfrm>
          <a:prstGeom prst="rect">
            <a:avLst/>
          </a:prstGeom>
          <a:noFill/>
          <a:ln w="9525">
            <a:noFill/>
            <a:miter lim="800000"/>
            <a:headEnd/>
            <a:tailEnd/>
          </a:ln>
        </p:spPr>
      </p:pic>
      <p:pic>
        <p:nvPicPr>
          <p:cNvPr id="46" name="Immagine 45"/>
          <p:cNvPicPr>
            <a:picLocks noChangeAspect="1"/>
          </p:cNvPicPr>
          <p:nvPr/>
        </p:nvPicPr>
        <p:blipFill>
          <a:blip r:embed="rId13"/>
          <a:stretch>
            <a:fillRect/>
          </a:stretch>
        </p:blipFill>
        <p:spPr>
          <a:xfrm>
            <a:off x="7710329" y="5692756"/>
            <a:ext cx="1059595" cy="302741"/>
          </a:xfrm>
          <a:prstGeom prst="rect">
            <a:avLst/>
          </a:prstGeom>
        </p:spPr>
      </p:pic>
      <p:pic>
        <p:nvPicPr>
          <p:cNvPr id="47" name="Immagine 46"/>
          <p:cNvPicPr>
            <a:picLocks noChangeAspect="1"/>
          </p:cNvPicPr>
          <p:nvPr/>
        </p:nvPicPr>
        <p:blipFill>
          <a:blip r:embed="rId14"/>
          <a:stretch>
            <a:fillRect/>
          </a:stretch>
        </p:blipFill>
        <p:spPr>
          <a:xfrm>
            <a:off x="5566295" y="5558928"/>
            <a:ext cx="1130696" cy="330253"/>
          </a:xfrm>
          <a:prstGeom prst="rect">
            <a:avLst/>
          </a:prstGeom>
        </p:spPr>
      </p:pic>
    </p:spTree>
    <p:extLst>
      <p:ext uri="{BB962C8B-B14F-4D97-AF65-F5344CB8AC3E}">
        <p14:creationId xmlns:p14="http://schemas.microsoft.com/office/powerpoint/2010/main" val="1709657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h_logo.png"/>
          <p:cNvPicPr>
            <a:picLocks noChangeAspect="1"/>
          </p:cNvPicPr>
          <p:nvPr/>
        </p:nvPicPr>
        <p:blipFill>
          <a:blip r:embed="rId3"/>
          <a:stretch>
            <a:fillRect/>
          </a:stretch>
        </p:blipFill>
        <p:spPr>
          <a:xfrm>
            <a:off x="6519212" y="-83558"/>
            <a:ext cx="2406015" cy="1700213"/>
          </a:xfrm>
          <a:prstGeom prst="rect">
            <a:avLst/>
          </a:prstGeom>
        </p:spPr>
      </p:pic>
      <p:sp>
        <p:nvSpPr>
          <p:cNvPr id="2" name="CasellaDiTesto 1"/>
          <p:cNvSpPr txBox="1"/>
          <p:nvPr/>
        </p:nvSpPr>
        <p:spPr>
          <a:xfrm>
            <a:off x="2578608" y="898631"/>
            <a:ext cx="5372557" cy="523220"/>
          </a:xfrm>
          <a:prstGeom prst="rect">
            <a:avLst/>
          </a:prstGeom>
          <a:noFill/>
        </p:spPr>
        <p:txBody>
          <a:bodyPr wrap="square" rtlCol="0">
            <a:spAutoFit/>
          </a:bodyPr>
          <a:lstStyle/>
          <a:p>
            <a:pPr algn="ctr" eaLnBrk="0" hangingPunct="0">
              <a:spcBef>
                <a:spcPct val="20000"/>
              </a:spcBef>
            </a:pPr>
            <a:r>
              <a:rPr lang="en-GB" sz="2800" b="1" dirty="0" smtClean="0">
                <a:solidFill>
                  <a:schemeClr val="tx2">
                    <a:lumMod val="75000"/>
                  </a:schemeClr>
                </a:solidFill>
                <a:latin typeface="Arial"/>
                <a:cs typeface="Arial"/>
              </a:rPr>
              <a:t>MID and Survey </a:t>
            </a:r>
          </a:p>
        </p:txBody>
      </p:sp>
      <p:sp>
        <p:nvSpPr>
          <p:cNvPr id="4"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err="1" smtClean="0">
                <a:solidFill>
                  <a:srgbClr val="FFFFFF"/>
                </a:solidFill>
              </a:rPr>
              <a:t>Functional</a:t>
            </a:r>
            <a:r>
              <a:rPr lang="it-IT" sz="2800" dirty="0" smtClean="0">
                <a:solidFill>
                  <a:srgbClr val="FFFFFF"/>
                </a:solidFill>
              </a:rPr>
              <a:t> and Fata Flow</a:t>
            </a:r>
            <a:endParaRPr lang="en" sz="2800" dirty="0">
              <a:solidFill>
                <a:srgbClr val="FFFFFF"/>
              </a:solidFill>
            </a:endParaRPr>
          </a:p>
        </p:txBody>
      </p:sp>
      <p:pic>
        <p:nvPicPr>
          <p:cNvPr id="6" name="Immagine 5"/>
          <p:cNvPicPr>
            <a:picLocks noChangeAspect="1"/>
          </p:cNvPicPr>
          <p:nvPr/>
        </p:nvPicPr>
        <p:blipFill>
          <a:blip r:embed="rId4"/>
          <a:stretch>
            <a:fillRect/>
          </a:stretch>
        </p:blipFill>
        <p:spPr>
          <a:xfrm>
            <a:off x="301791" y="1689360"/>
            <a:ext cx="6720801" cy="4694547"/>
          </a:xfrm>
          <a:prstGeom prst="rect">
            <a:avLst/>
          </a:prstGeom>
        </p:spPr>
      </p:pic>
      <p:sp>
        <p:nvSpPr>
          <p:cNvPr id="7" name="Elaborazione 6"/>
          <p:cNvSpPr/>
          <p:nvPr/>
        </p:nvSpPr>
        <p:spPr>
          <a:xfrm>
            <a:off x="2600607" y="4537244"/>
            <a:ext cx="843697" cy="48471"/>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Elaborazione 7"/>
          <p:cNvSpPr/>
          <p:nvPr/>
        </p:nvSpPr>
        <p:spPr>
          <a:xfrm>
            <a:off x="6141453" y="5799138"/>
            <a:ext cx="47042" cy="450786"/>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Elaborazione 8"/>
          <p:cNvSpPr/>
          <p:nvPr/>
        </p:nvSpPr>
        <p:spPr>
          <a:xfrm>
            <a:off x="6146486" y="5753525"/>
            <a:ext cx="843697" cy="48471"/>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Elaborazione 9"/>
          <p:cNvSpPr/>
          <p:nvPr/>
        </p:nvSpPr>
        <p:spPr>
          <a:xfrm>
            <a:off x="4849101" y="5210164"/>
            <a:ext cx="47042" cy="450786"/>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Elaborazione 10"/>
          <p:cNvSpPr/>
          <p:nvPr/>
        </p:nvSpPr>
        <p:spPr>
          <a:xfrm>
            <a:off x="7158424" y="2004547"/>
            <a:ext cx="373614" cy="48471"/>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7447829" y="1848625"/>
            <a:ext cx="1976404" cy="498598"/>
          </a:xfrm>
          <a:prstGeom prst="rect">
            <a:avLst/>
          </a:prstGeom>
          <a:noFill/>
        </p:spPr>
        <p:txBody>
          <a:bodyPr wrap="square" rtlCol="0">
            <a:spAutoFit/>
          </a:bodyPr>
          <a:lstStyle/>
          <a:p>
            <a:pPr algn="ctr" eaLnBrk="0" hangingPunct="0">
              <a:spcBef>
                <a:spcPct val="20000"/>
              </a:spcBef>
            </a:pPr>
            <a:r>
              <a:rPr lang="en-GB" sz="1200" b="1" dirty="0" smtClean="0">
                <a:solidFill>
                  <a:schemeClr val="tx2">
                    <a:lumMod val="75000"/>
                  </a:schemeClr>
                </a:solidFill>
                <a:latin typeface="Arial"/>
                <a:cs typeface="Arial"/>
              </a:rPr>
              <a:t>Internal Interface</a:t>
            </a:r>
          </a:p>
          <a:p>
            <a:pPr algn="ctr" eaLnBrk="0" hangingPunct="0">
              <a:spcBef>
                <a:spcPct val="20000"/>
              </a:spcBef>
            </a:pPr>
            <a:r>
              <a:rPr lang="en-GB" sz="1200" b="1" dirty="0" smtClean="0">
                <a:solidFill>
                  <a:schemeClr val="tx2">
                    <a:lumMod val="75000"/>
                  </a:schemeClr>
                </a:solidFill>
                <a:latin typeface="Arial"/>
                <a:cs typeface="Arial"/>
              </a:rPr>
              <a:t>(sub-elements)</a:t>
            </a:r>
          </a:p>
        </p:txBody>
      </p:sp>
      <p:sp>
        <p:nvSpPr>
          <p:cNvPr id="13" name="Elaborazione 12"/>
          <p:cNvSpPr/>
          <p:nvPr/>
        </p:nvSpPr>
        <p:spPr>
          <a:xfrm>
            <a:off x="3726351" y="4531862"/>
            <a:ext cx="1055240" cy="63618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Elaborazione 13"/>
          <p:cNvSpPr/>
          <p:nvPr/>
        </p:nvSpPr>
        <p:spPr>
          <a:xfrm>
            <a:off x="5058394" y="3528356"/>
            <a:ext cx="949214" cy="48471"/>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Elaborazione 14"/>
          <p:cNvSpPr/>
          <p:nvPr/>
        </p:nvSpPr>
        <p:spPr>
          <a:xfrm>
            <a:off x="4028925" y="2401084"/>
            <a:ext cx="843697" cy="48471"/>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Elaborazione 15"/>
          <p:cNvSpPr/>
          <p:nvPr/>
        </p:nvSpPr>
        <p:spPr>
          <a:xfrm>
            <a:off x="3877218" y="4421367"/>
            <a:ext cx="843697" cy="48471"/>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Elaborazione 16"/>
          <p:cNvSpPr/>
          <p:nvPr/>
        </p:nvSpPr>
        <p:spPr>
          <a:xfrm>
            <a:off x="7164520" y="2449555"/>
            <a:ext cx="373614" cy="48471"/>
          </a:xfrm>
          <a:prstGeom prst="flowChart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7453925" y="2302777"/>
            <a:ext cx="1976404" cy="276999"/>
          </a:xfrm>
          <a:prstGeom prst="rect">
            <a:avLst/>
          </a:prstGeom>
          <a:noFill/>
        </p:spPr>
        <p:txBody>
          <a:bodyPr wrap="square" rtlCol="0">
            <a:spAutoFit/>
          </a:bodyPr>
          <a:lstStyle/>
          <a:p>
            <a:pPr algn="ctr" eaLnBrk="0" hangingPunct="0">
              <a:spcBef>
                <a:spcPct val="20000"/>
              </a:spcBef>
            </a:pPr>
            <a:r>
              <a:rPr lang="en-GB" sz="1200" b="1" dirty="0" smtClean="0">
                <a:solidFill>
                  <a:schemeClr val="tx2">
                    <a:lumMod val="75000"/>
                  </a:schemeClr>
                </a:solidFill>
                <a:latin typeface="Arial"/>
                <a:cs typeface="Arial"/>
              </a:rPr>
              <a:t>External Interface</a:t>
            </a:r>
          </a:p>
        </p:txBody>
      </p:sp>
      <p:sp>
        <p:nvSpPr>
          <p:cNvPr id="19" name="Elaborazione 18"/>
          <p:cNvSpPr/>
          <p:nvPr/>
        </p:nvSpPr>
        <p:spPr>
          <a:xfrm>
            <a:off x="493489" y="3148730"/>
            <a:ext cx="548831" cy="48471"/>
          </a:xfrm>
          <a:prstGeom prst="flowChartProcess">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Elaborazione 20"/>
          <p:cNvSpPr/>
          <p:nvPr/>
        </p:nvSpPr>
        <p:spPr>
          <a:xfrm>
            <a:off x="3307947" y="3714631"/>
            <a:ext cx="211650" cy="121179"/>
          </a:xfrm>
          <a:prstGeom prst="flowChart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Elaborazione 23"/>
          <p:cNvSpPr/>
          <p:nvPr/>
        </p:nvSpPr>
        <p:spPr>
          <a:xfrm>
            <a:off x="5796266" y="5001052"/>
            <a:ext cx="105825" cy="121179"/>
          </a:xfrm>
          <a:prstGeom prst="flowChartProcess">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213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0127" y="1175559"/>
            <a:ext cx="3919537" cy="5472700"/>
          </a:xfrm>
          <a:prstGeom prst="rect">
            <a:avLst/>
          </a:prstGeom>
        </p:spPr>
      </p:pic>
      <p:sp>
        <p:nvSpPr>
          <p:cNvPr id="3" name="Rettangolo 2"/>
          <p:cNvSpPr/>
          <p:nvPr/>
        </p:nvSpPr>
        <p:spPr>
          <a:xfrm>
            <a:off x="4169664" y="1175559"/>
            <a:ext cx="4873752" cy="6186309"/>
          </a:xfrm>
          <a:prstGeom prst="rect">
            <a:avLst/>
          </a:prstGeom>
        </p:spPr>
        <p:txBody>
          <a:bodyPr wrap="square">
            <a:spAutoFit/>
          </a:bodyPr>
          <a:lstStyle/>
          <a:p>
            <a:r>
              <a:rPr lang="it-IT" b="1" dirty="0" err="1">
                <a:solidFill>
                  <a:srgbClr val="000000"/>
                </a:solidFill>
                <a:latin typeface="Arial" panose="020B0604020202020204" pitchFamily="34" charset="0"/>
              </a:rPr>
              <a:t>Functional</a:t>
            </a:r>
            <a:r>
              <a:rPr lang="it-IT" b="1" dirty="0">
                <a:solidFill>
                  <a:srgbClr val="000000"/>
                </a:solidFill>
                <a:latin typeface="Arial" panose="020B0604020202020204" pitchFamily="34" charset="0"/>
              </a:rPr>
              <a:t> breakdown </a:t>
            </a:r>
            <a:endParaRPr lang="it-IT" dirty="0">
              <a:solidFill>
                <a:srgbClr val="000000"/>
              </a:solidFill>
              <a:latin typeface="Arial" panose="020B0604020202020204" pitchFamily="34" charset="0"/>
            </a:endParaRPr>
          </a:p>
          <a:p>
            <a:r>
              <a:rPr lang="en-US" sz="1400" dirty="0">
                <a:solidFill>
                  <a:srgbClr val="000000"/>
                </a:solidFill>
                <a:latin typeface="Arial" panose="020B0604020202020204" pitchFamily="34" charset="0"/>
              </a:rPr>
              <a:t>The following basic functions shall be implemented by the LMC: </a:t>
            </a:r>
            <a:endParaRPr lang="en-US" sz="1400" dirty="0" smtClean="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smtClean="0">
                <a:solidFill>
                  <a:srgbClr val="000000"/>
                </a:solidFill>
                <a:latin typeface="Arial" panose="020B0604020202020204" pitchFamily="34" charset="0"/>
              </a:rPr>
              <a:t>Managing </a:t>
            </a:r>
            <a:r>
              <a:rPr lang="en-US" sz="1400" dirty="0">
                <a:solidFill>
                  <a:srgbClr val="000000"/>
                </a:solidFill>
                <a:latin typeface="Arial" panose="020B0604020202020204" pitchFamily="34" charset="0"/>
              </a:rPr>
              <a:t>the TM_LMC </a:t>
            </a:r>
            <a:r>
              <a:rPr lang="en-US" sz="1400" dirty="0" smtClean="0">
                <a:solidFill>
                  <a:srgbClr val="000000"/>
                </a:solidFill>
                <a:latin typeface="Arial" panose="020B0604020202020204" pitchFamily="34" charset="0"/>
              </a:rPr>
              <a:t>interface;</a:t>
            </a:r>
          </a:p>
          <a:p>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Configuring all the components of the Dish in preparation for an </a:t>
            </a:r>
            <a:r>
              <a:rPr lang="en-US" sz="1400" dirty="0" smtClean="0">
                <a:solidFill>
                  <a:srgbClr val="000000"/>
                </a:solidFill>
                <a:latin typeface="Arial" panose="020B0604020202020204" pitchFamily="34" charset="0"/>
              </a:rPr>
              <a:t>observation;</a:t>
            </a:r>
          </a:p>
          <a:p>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Real-time control of the Dish pointing and Beam forming during an </a:t>
            </a:r>
            <a:r>
              <a:rPr lang="en-US" sz="1400" dirty="0" smtClean="0">
                <a:solidFill>
                  <a:srgbClr val="000000"/>
                </a:solidFill>
                <a:latin typeface="Arial" panose="020B0604020202020204" pitchFamily="34" charset="0"/>
              </a:rPr>
              <a:t>observation;</a:t>
            </a:r>
          </a:p>
          <a:p>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Monitoring of all Dish components and reporting of this monitoring information to the Telescope </a:t>
            </a:r>
            <a:r>
              <a:rPr lang="en-US" sz="1400" dirty="0" smtClean="0">
                <a:solidFill>
                  <a:srgbClr val="000000"/>
                </a:solidFill>
                <a:latin typeface="Arial" panose="020B0604020202020204" pitchFamily="34" charset="0"/>
              </a:rPr>
              <a:t>Manager;</a:t>
            </a:r>
          </a:p>
          <a:p>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Sending meta-data to the TM that is required for the processing of </a:t>
            </a:r>
            <a:r>
              <a:rPr lang="en-US" sz="1400" dirty="0" smtClean="0">
                <a:solidFill>
                  <a:srgbClr val="000000"/>
                </a:solidFill>
                <a:latin typeface="Arial" panose="020B0604020202020204" pitchFamily="34" charset="0"/>
              </a:rPr>
              <a:t>signals;</a:t>
            </a:r>
          </a:p>
          <a:p>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Providing functionality for the remote support of the Dish and all its </a:t>
            </a:r>
            <a:r>
              <a:rPr lang="en-US" sz="1400" dirty="0" smtClean="0">
                <a:solidFill>
                  <a:srgbClr val="000000"/>
                </a:solidFill>
                <a:latin typeface="Arial" panose="020B0604020202020204" pitchFamily="34" charset="0"/>
              </a:rPr>
              <a:t>sub-elements;</a:t>
            </a:r>
          </a:p>
          <a:p>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r>
              <a:rPr lang="it-IT" sz="1400" dirty="0" err="1">
                <a:solidFill>
                  <a:srgbClr val="000000"/>
                </a:solidFill>
                <a:latin typeface="Arial" panose="020B0604020202020204" pitchFamily="34" charset="0"/>
              </a:rPr>
              <a:t>Managing</a:t>
            </a:r>
            <a:r>
              <a:rPr lang="it-IT" sz="1400" dirty="0">
                <a:solidFill>
                  <a:srgbClr val="000000"/>
                </a:solidFill>
                <a:latin typeface="Arial" panose="020B0604020202020204" pitchFamily="34" charset="0"/>
              </a:rPr>
              <a:t> </a:t>
            </a:r>
            <a:r>
              <a:rPr lang="it-IT" sz="1400" dirty="0" err="1">
                <a:solidFill>
                  <a:srgbClr val="000000"/>
                </a:solidFill>
                <a:latin typeface="Arial" panose="020B0604020202020204" pitchFamily="34" charset="0"/>
              </a:rPr>
              <a:t>equipment</a:t>
            </a:r>
            <a:r>
              <a:rPr lang="it-IT" sz="1400" dirty="0">
                <a:solidFill>
                  <a:srgbClr val="000000"/>
                </a:solidFill>
                <a:latin typeface="Arial" panose="020B0604020202020204" pitchFamily="34" charset="0"/>
              </a:rPr>
              <a:t> </a:t>
            </a:r>
            <a:r>
              <a:rPr lang="it-IT" sz="1400" dirty="0" err="1" smtClean="0">
                <a:solidFill>
                  <a:srgbClr val="000000"/>
                </a:solidFill>
                <a:latin typeface="Arial" panose="020B0604020202020204" pitchFamily="34" charset="0"/>
              </a:rPr>
              <a:t>safety</a:t>
            </a:r>
            <a:r>
              <a:rPr lang="it-IT" sz="1400" dirty="0" smtClean="0">
                <a:solidFill>
                  <a:srgbClr val="000000"/>
                </a:solidFill>
                <a:latin typeface="Arial" panose="020B0604020202020204" pitchFamily="34" charset="0"/>
              </a:rPr>
              <a:t>;</a:t>
            </a:r>
            <a:endParaRPr lang="it-IT" sz="1400" dirty="0"/>
          </a:p>
          <a:p>
            <a:pPr marL="285750" indent="-2857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1400" dirty="0" smtClean="0">
              <a:solidFill>
                <a:srgbClr val="000000"/>
              </a:solidFill>
              <a:latin typeface="Arial" panose="020B0604020202020204" pitchFamily="34" charset="0"/>
            </a:endParaRPr>
          </a:p>
          <a:p>
            <a:pPr marL="285750" indent="-285750">
              <a:buFont typeface="Arial" panose="020B0604020202020204" pitchFamily="34" charset="0"/>
              <a:buChar char="•"/>
            </a:pPr>
            <a:endParaRPr lang="en-US" sz="1400" dirty="0" smtClean="0">
              <a:solidFill>
                <a:srgbClr val="000000"/>
              </a:solidFill>
              <a:latin typeface="Arial" panose="020B0604020202020204" pitchFamily="34" charset="0"/>
            </a:endParaRPr>
          </a:p>
          <a:p>
            <a:endParaRPr lang="en-US" sz="1400" dirty="0">
              <a:solidFill>
                <a:srgbClr val="000000"/>
              </a:solidFill>
              <a:latin typeface="Arial" panose="020B0604020202020204" pitchFamily="34" charset="0"/>
            </a:endParaRPr>
          </a:p>
        </p:txBody>
      </p:sp>
      <p:sp>
        <p:nvSpPr>
          <p:cNvPr id="4"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err="1" smtClean="0">
                <a:solidFill>
                  <a:srgbClr val="FFFFFF"/>
                </a:solidFill>
              </a:rPr>
              <a:t>Functional</a:t>
            </a:r>
            <a:r>
              <a:rPr lang="it-IT" sz="2800" dirty="0" smtClean="0">
                <a:solidFill>
                  <a:srgbClr val="FFFFFF"/>
                </a:solidFill>
              </a:rPr>
              <a:t> Breakdown</a:t>
            </a:r>
            <a:endParaRPr lang="en" sz="2800" dirty="0">
              <a:solidFill>
                <a:srgbClr val="FFFFFF"/>
              </a:solidFill>
            </a:endParaRPr>
          </a:p>
        </p:txBody>
      </p:sp>
      <p:sp>
        <p:nvSpPr>
          <p:cNvPr id="5" name="Rettangolo 4"/>
          <p:cNvSpPr/>
          <p:nvPr/>
        </p:nvSpPr>
        <p:spPr>
          <a:xfrm>
            <a:off x="1723868" y="2518348"/>
            <a:ext cx="824460" cy="569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723868" y="3152794"/>
            <a:ext cx="824460" cy="569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733862" y="3826092"/>
            <a:ext cx="824460" cy="569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4484556" y="2508846"/>
            <a:ext cx="3924926" cy="5791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5927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7367" y="1309240"/>
            <a:ext cx="8071857" cy="4708981"/>
          </a:xfrm>
          <a:prstGeom prst="rect">
            <a:avLst/>
          </a:prstGeom>
        </p:spPr>
        <p:txBody>
          <a:bodyPr wrap="square">
            <a:spAutoFit/>
          </a:bodyPr>
          <a:lstStyle/>
          <a:p>
            <a:r>
              <a:rPr lang="it-IT" b="1" dirty="0" smtClean="0">
                <a:latin typeface="Calibri-Bold"/>
              </a:rPr>
              <a:t>……from LMC </a:t>
            </a:r>
            <a:r>
              <a:rPr lang="it-IT" b="1" dirty="0" err="1" smtClean="0">
                <a:latin typeface="Calibri-Bold"/>
              </a:rPr>
              <a:t>interface</a:t>
            </a:r>
            <a:r>
              <a:rPr lang="it-IT" b="1" dirty="0" smtClean="0">
                <a:latin typeface="Calibri-Bold"/>
              </a:rPr>
              <a:t> </a:t>
            </a:r>
            <a:r>
              <a:rPr lang="it-IT" b="1" dirty="0" err="1" smtClean="0">
                <a:latin typeface="Calibri-Bold"/>
              </a:rPr>
              <a:t>guidelines</a:t>
            </a:r>
            <a:r>
              <a:rPr lang="it-IT" b="1" dirty="0" smtClean="0">
                <a:latin typeface="Calibri-Bold"/>
              </a:rPr>
              <a:t> </a:t>
            </a:r>
            <a:r>
              <a:rPr lang="it-IT" b="1" dirty="0" err="1" smtClean="0">
                <a:latin typeface="Calibri-Bold"/>
              </a:rPr>
              <a:t>document</a:t>
            </a:r>
            <a:endParaRPr lang="it-IT" b="1" dirty="0" smtClean="0">
              <a:latin typeface="Calibri-Bold"/>
            </a:endParaRPr>
          </a:p>
          <a:p>
            <a:endParaRPr lang="it-IT" b="1" dirty="0" smtClean="0">
              <a:latin typeface="Calibri-Bold"/>
            </a:endParaRPr>
          </a:p>
          <a:p>
            <a:r>
              <a:rPr lang="it-IT" b="1" dirty="0" smtClean="0">
                <a:latin typeface="Calibri-Bold"/>
              </a:rPr>
              <a:t>4.1.4.4 </a:t>
            </a:r>
            <a:r>
              <a:rPr lang="it-IT" b="1" dirty="0">
                <a:latin typeface="Calibri-Bold"/>
              </a:rPr>
              <a:t>Operating State</a:t>
            </a:r>
          </a:p>
          <a:p>
            <a:r>
              <a:rPr lang="en-US" dirty="0" smtClean="0">
                <a:latin typeface="Calibri" panose="020F0502020204030204" pitchFamily="34" charset="0"/>
              </a:rPr>
              <a:t>…..the </a:t>
            </a:r>
            <a:r>
              <a:rPr lang="en-US" dirty="0">
                <a:latin typeface="Calibri" panose="020F0502020204030204" pitchFamily="34" charset="0"/>
              </a:rPr>
              <a:t>actual internal Operating State is detected/derived/assigned by the Element LMC (or </a:t>
            </a:r>
            <a:r>
              <a:rPr lang="en-US" dirty="0" smtClean="0">
                <a:latin typeface="Calibri" panose="020F0502020204030204" pitchFamily="34" charset="0"/>
              </a:rPr>
              <a:t>entity controller</a:t>
            </a:r>
            <a:r>
              <a:rPr lang="en-US" dirty="0">
                <a:latin typeface="Calibri" panose="020F0502020204030204" pitchFamily="34" charset="0"/>
              </a:rPr>
              <a:t>, for entities within the Element</a:t>
            </a:r>
            <a:r>
              <a:rPr lang="en-US" dirty="0" smtClean="0">
                <a:latin typeface="Calibri" panose="020F0502020204030204" pitchFamily="34" charset="0"/>
              </a:rPr>
              <a:t>).</a:t>
            </a:r>
          </a:p>
          <a:p>
            <a:endParaRPr lang="en-US" dirty="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 </a:t>
            </a:r>
            <a:r>
              <a:rPr lang="en-US" dirty="0">
                <a:latin typeface="Calibri" panose="020F0502020204030204" pitchFamily="34" charset="0"/>
              </a:rPr>
              <a:t>This actual operating state must be mapped to an abstract </a:t>
            </a:r>
            <a:r>
              <a:rPr lang="en-US" dirty="0" smtClean="0">
                <a:latin typeface="Calibri" panose="020F0502020204030204" pitchFamily="34" charset="0"/>
              </a:rPr>
              <a:t>operating state </a:t>
            </a:r>
            <a:r>
              <a:rPr lang="en-US" dirty="0">
                <a:latin typeface="Calibri" panose="020F0502020204030204" pitchFamily="34" charset="0"/>
              </a:rPr>
              <a:t>as defined by the SCM. Each Element will provide its current operating state to TM. </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This </a:t>
            </a:r>
            <a:r>
              <a:rPr lang="en-US" dirty="0">
                <a:latin typeface="Calibri" panose="020F0502020204030204" pitchFamily="34" charset="0"/>
              </a:rPr>
              <a:t>will enable TM </a:t>
            </a:r>
            <a:r>
              <a:rPr lang="en-US" dirty="0" smtClean="0">
                <a:latin typeface="Calibri" panose="020F0502020204030204" pitchFamily="34" charset="0"/>
              </a:rPr>
              <a:t>to generate </a:t>
            </a:r>
            <a:r>
              <a:rPr lang="en-US" dirty="0">
                <a:latin typeface="Calibri" panose="020F0502020204030204" pitchFamily="34" charset="0"/>
              </a:rPr>
              <a:t>an aggregated state for the entire SKA telescope. </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Each </a:t>
            </a:r>
            <a:r>
              <a:rPr lang="en-US" dirty="0">
                <a:latin typeface="Calibri" panose="020F0502020204030204" pitchFamily="34" charset="0"/>
              </a:rPr>
              <a:t>state corresponds to a set of valid </a:t>
            </a:r>
            <a:r>
              <a:rPr lang="en-US" dirty="0" smtClean="0">
                <a:latin typeface="Calibri" panose="020F0502020204030204" pitchFamily="34" charset="0"/>
              </a:rPr>
              <a:t>commands. </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Operating </a:t>
            </a:r>
            <a:r>
              <a:rPr lang="en-US" dirty="0">
                <a:latin typeface="Calibri" panose="020F0502020204030204" pitchFamily="34" charset="0"/>
              </a:rPr>
              <a:t>States are used by TM (and users) to determine what commands may be sent to the Element, and </a:t>
            </a:r>
            <a:r>
              <a:rPr lang="en-US" dirty="0" smtClean="0">
                <a:latin typeface="Calibri" panose="020F0502020204030204" pitchFamily="34" charset="0"/>
              </a:rPr>
              <a:t>to monitor </a:t>
            </a:r>
            <a:r>
              <a:rPr lang="en-US" dirty="0">
                <a:latin typeface="Calibri" panose="020F0502020204030204" pitchFamily="34" charset="0"/>
              </a:rPr>
              <a:t>and manage their </a:t>
            </a:r>
            <a:r>
              <a:rPr lang="en-US" dirty="0" err="1">
                <a:latin typeface="Calibri" panose="020F0502020204030204" pitchFamily="34" charset="0"/>
              </a:rPr>
              <a:t>behaviour</a:t>
            </a:r>
            <a:r>
              <a:rPr lang="en-US" dirty="0">
                <a:latin typeface="Calibri" panose="020F0502020204030204" pitchFamily="34" charset="0"/>
              </a:rPr>
              <a:t>. </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The </a:t>
            </a:r>
            <a:r>
              <a:rPr lang="en-US" dirty="0">
                <a:latin typeface="Calibri" panose="020F0502020204030204" pitchFamily="34" charset="0"/>
              </a:rPr>
              <a:t>Operating State of the Element changes in response to internal </a:t>
            </a:r>
            <a:r>
              <a:rPr lang="en-US" dirty="0" smtClean="0">
                <a:latin typeface="Calibri" panose="020F0502020204030204" pitchFamily="34" charset="0"/>
              </a:rPr>
              <a:t>events </a:t>
            </a:r>
            <a:r>
              <a:rPr lang="en-US" dirty="0"/>
              <a:t>or </a:t>
            </a:r>
            <a:r>
              <a:rPr lang="en-US" dirty="0">
                <a:latin typeface="Calibri" panose="020F0502020204030204" pitchFamily="34" charset="0"/>
              </a:rPr>
              <a:t>Commands issued by TM</a:t>
            </a:r>
            <a:r>
              <a:rPr lang="en-US" dirty="0"/>
              <a:t>, </a:t>
            </a:r>
            <a:endParaRPr lang="en-US" dirty="0" smtClean="0"/>
          </a:p>
          <a:p>
            <a:endParaRPr lang="en-US" sz="2400" b="1" dirty="0">
              <a:solidFill>
                <a:schemeClr val="accent2"/>
              </a:solidFill>
            </a:endParaRPr>
          </a:p>
          <a:p>
            <a:r>
              <a:rPr lang="en-US" sz="2400" b="1" dirty="0" smtClean="0">
                <a:solidFill>
                  <a:schemeClr val="accent2"/>
                </a:solidFill>
              </a:rPr>
              <a:t>it </a:t>
            </a:r>
            <a:r>
              <a:rPr lang="en-US" sz="2400" b="1" dirty="0">
                <a:solidFill>
                  <a:schemeClr val="accent2"/>
                </a:solidFill>
              </a:rPr>
              <a:t>cannot be assigned directly by TM.</a:t>
            </a:r>
            <a:endParaRPr lang="it-IT" sz="2400" b="1" dirty="0">
              <a:solidFill>
                <a:schemeClr val="accent2"/>
              </a:solidFill>
            </a:endParaRPr>
          </a:p>
        </p:txBody>
      </p:sp>
      <p:sp>
        <p:nvSpPr>
          <p:cNvPr id="3"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OPERATING STATES</a:t>
            </a:r>
            <a:endParaRPr lang="en" sz="2800" dirty="0">
              <a:solidFill>
                <a:srgbClr val="FFFFFF"/>
              </a:solidFill>
            </a:endParaRPr>
          </a:p>
        </p:txBody>
      </p:sp>
    </p:spTree>
    <p:extLst>
      <p:ext uri="{BB962C8B-B14F-4D97-AF65-F5344CB8AC3E}">
        <p14:creationId xmlns:p14="http://schemas.microsoft.com/office/powerpoint/2010/main" val="139204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6888" y="4459510"/>
            <a:ext cx="4572000" cy="1446550"/>
          </a:xfrm>
          <a:prstGeom prst="rect">
            <a:avLst/>
          </a:prstGeom>
        </p:spPr>
        <p:txBody>
          <a:bodyPr>
            <a:spAutoFit/>
          </a:bodyPr>
          <a:lstStyle/>
          <a:p>
            <a:pPr algn="just"/>
            <a:r>
              <a:rPr lang="en-US" dirty="0" smtClean="0">
                <a:latin typeface="Calibri" panose="020F0502020204030204" pitchFamily="34" charset="0"/>
              </a:rPr>
              <a:t>UNKNOWN</a:t>
            </a:r>
            <a:r>
              <a:rPr lang="en-US" sz="1400" dirty="0">
                <a:latin typeface="Calibri" panose="020F0502020204030204" pitchFamily="34" charset="0"/>
              </a:rPr>
              <a:t>: TM is not aware of actual state of Element. This is never reported by the Element, but </a:t>
            </a:r>
            <a:r>
              <a:rPr lang="en-US" sz="1400" dirty="0" smtClean="0">
                <a:latin typeface="Calibri" panose="020F0502020204030204" pitchFamily="34" charset="0"/>
              </a:rPr>
              <a:t>TM may </a:t>
            </a:r>
            <a:r>
              <a:rPr lang="en-US" sz="1400" dirty="0">
                <a:latin typeface="Calibri" panose="020F0502020204030204" pitchFamily="34" charset="0"/>
              </a:rPr>
              <a:t>assign this state when there is no response from the Element. When Element is reporting </a:t>
            </a:r>
            <a:r>
              <a:rPr lang="en-US" sz="1400" dirty="0" smtClean="0">
                <a:latin typeface="Calibri" panose="020F0502020204030204" pitchFamily="34" charset="0"/>
              </a:rPr>
              <a:t>some state </a:t>
            </a:r>
            <a:r>
              <a:rPr lang="en-US" sz="1400" dirty="0">
                <a:latin typeface="Calibri" panose="020F0502020204030204" pitchFamily="34" charset="0"/>
              </a:rPr>
              <a:t>and it stops reporting its state then TM assigns UNKNOWN state to the Element. For </a:t>
            </a:r>
            <a:r>
              <a:rPr lang="en-US" sz="1400" dirty="0" smtClean="0">
                <a:latin typeface="Calibri" panose="020F0502020204030204" pitchFamily="34" charset="0"/>
              </a:rPr>
              <a:t>example </a:t>
            </a:r>
            <a:r>
              <a:rPr lang="it-IT" sz="1400" dirty="0" err="1" smtClean="0">
                <a:latin typeface="Calibri" panose="020F0502020204030204" pitchFamily="34" charset="0"/>
              </a:rPr>
              <a:t>when</a:t>
            </a:r>
            <a:r>
              <a:rPr lang="it-IT" sz="1400" dirty="0" smtClean="0">
                <a:latin typeface="Calibri" panose="020F0502020204030204" pitchFamily="34" charset="0"/>
              </a:rPr>
              <a:t> </a:t>
            </a:r>
            <a:r>
              <a:rPr lang="it-IT" sz="1400" dirty="0" err="1">
                <a:latin typeface="Calibri" panose="020F0502020204030204" pitchFamily="34" charset="0"/>
              </a:rPr>
              <a:t>connectivity</a:t>
            </a:r>
            <a:r>
              <a:rPr lang="it-IT" sz="1400" dirty="0">
                <a:latin typeface="Calibri" panose="020F0502020204030204" pitchFamily="34" charset="0"/>
              </a:rPr>
              <a:t> </a:t>
            </a:r>
            <a:r>
              <a:rPr lang="it-IT" sz="1400" dirty="0" err="1">
                <a:latin typeface="Calibri" panose="020F0502020204030204" pitchFamily="34" charset="0"/>
              </a:rPr>
              <a:t>is</a:t>
            </a:r>
            <a:r>
              <a:rPr lang="it-IT" sz="1400" dirty="0">
                <a:latin typeface="Calibri" panose="020F0502020204030204" pitchFamily="34" charset="0"/>
              </a:rPr>
              <a:t> </a:t>
            </a:r>
            <a:r>
              <a:rPr lang="it-IT" sz="1400" dirty="0" err="1">
                <a:latin typeface="Calibri" panose="020F0502020204030204" pitchFamily="34" charset="0"/>
              </a:rPr>
              <a:t>lost</a:t>
            </a:r>
            <a:r>
              <a:rPr lang="it-IT" sz="1400" dirty="0">
                <a:latin typeface="Calibri" panose="020F0502020204030204" pitchFamily="34" charset="0"/>
              </a:rPr>
              <a:t>.</a:t>
            </a:r>
            <a:endParaRPr lang="it-IT" sz="1400" dirty="0"/>
          </a:p>
        </p:txBody>
      </p:sp>
      <p:sp>
        <p:nvSpPr>
          <p:cNvPr id="3" name="Rettangolo 2"/>
          <p:cNvSpPr/>
          <p:nvPr/>
        </p:nvSpPr>
        <p:spPr>
          <a:xfrm>
            <a:off x="246888" y="1137844"/>
            <a:ext cx="4572000" cy="1661993"/>
          </a:xfrm>
          <a:prstGeom prst="rect">
            <a:avLst/>
          </a:prstGeom>
        </p:spPr>
        <p:txBody>
          <a:bodyPr>
            <a:spAutoFit/>
          </a:bodyPr>
          <a:lstStyle/>
          <a:p>
            <a:pPr algn="just"/>
            <a:r>
              <a:rPr lang="en-US" dirty="0" smtClean="0">
                <a:latin typeface="Calibri" panose="020F0502020204030204" pitchFamily="34" charset="0"/>
              </a:rPr>
              <a:t>INITIALIZING</a:t>
            </a:r>
            <a:r>
              <a:rPr lang="en-US" dirty="0">
                <a:latin typeface="Calibri" panose="020F0502020204030204" pitchFamily="34" charset="0"/>
              </a:rPr>
              <a:t>: </a:t>
            </a:r>
            <a:r>
              <a:rPr lang="en-US" sz="1400" dirty="0">
                <a:latin typeface="Calibri" panose="020F0502020204030204" pitchFamily="34" charset="0"/>
              </a:rPr>
              <a:t>This is a transient state in which the Element exists when it is starting up its processes,</a:t>
            </a:r>
          </a:p>
          <a:p>
            <a:pPr algn="just"/>
            <a:r>
              <a:rPr lang="en-US" sz="1400" dirty="0" smtClean="0">
                <a:latin typeface="Calibri" panose="020F0502020204030204" pitchFamily="34" charset="0"/>
              </a:rPr>
              <a:t>initializing the components, or configuring the sub-elements in order to get ready for use. Element is not ready to perform its function. Initialization may take different time for each Element. During the Element startup, Element may report this state.</a:t>
            </a:r>
            <a:endParaRPr lang="en-US" sz="1400" dirty="0">
              <a:latin typeface="Calibri" panose="020F0502020204030204" pitchFamily="34" charset="0"/>
            </a:endParaRPr>
          </a:p>
        </p:txBody>
      </p:sp>
      <p:sp>
        <p:nvSpPr>
          <p:cNvPr id="4" name="Rettangolo 3"/>
          <p:cNvSpPr/>
          <p:nvPr/>
        </p:nvSpPr>
        <p:spPr>
          <a:xfrm>
            <a:off x="5102352" y="1058870"/>
            <a:ext cx="3547872" cy="584775"/>
          </a:xfrm>
          <a:prstGeom prst="rect">
            <a:avLst/>
          </a:prstGeom>
        </p:spPr>
        <p:txBody>
          <a:bodyPr wrap="square">
            <a:spAutoFit/>
          </a:bodyPr>
          <a:lstStyle/>
          <a:p>
            <a:r>
              <a:rPr lang="en-US" dirty="0" smtClean="0">
                <a:latin typeface="Calibri" panose="020F0502020204030204" pitchFamily="34" charset="0"/>
              </a:rPr>
              <a:t>READY</a:t>
            </a:r>
            <a:r>
              <a:rPr lang="en-US" dirty="0">
                <a:latin typeface="Calibri" panose="020F0502020204030204" pitchFamily="34" charset="0"/>
              </a:rPr>
              <a:t>: </a:t>
            </a:r>
            <a:r>
              <a:rPr lang="en-US" sz="1400" dirty="0">
                <a:latin typeface="Calibri" panose="020F0502020204030204" pitchFamily="34" charset="0"/>
              </a:rPr>
              <a:t>Implies that the Element is available for use or being used in an observation.</a:t>
            </a:r>
            <a:endParaRPr lang="en-US" sz="1400" dirty="0">
              <a:latin typeface="Calibri" panose="020F0502020204030204" pitchFamily="34" charset="0"/>
            </a:endParaRPr>
          </a:p>
        </p:txBody>
      </p:sp>
      <p:sp>
        <p:nvSpPr>
          <p:cNvPr id="5" name="Rettangolo 4"/>
          <p:cNvSpPr/>
          <p:nvPr/>
        </p:nvSpPr>
        <p:spPr>
          <a:xfrm>
            <a:off x="246888" y="2945381"/>
            <a:ext cx="4754880" cy="1231106"/>
          </a:xfrm>
          <a:prstGeom prst="rect">
            <a:avLst/>
          </a:prstGeom>
        </p:spPr>
        <p:txBody>
          <a:bodyPr wrap="square">
            <a:spAutoFit/>
          </a:bodyPr>
          <a:lstStyle/>
          <a:p>
            <a:pPr algn="just"/>
            <a:r>
              <a:rPr lang="en-US" dirty="0" smtClean="0">
                <a:latin typeface="Calibri" panose="020F0502020204030204" pitchFamily="34" charset="0"/>
              </a:rPr>
              <a:t>SHUTTING-DOWN</a:t>
            </a:r>
            <a:r>
              <a:rPr lang="en-US" sz="1400" dirty="0">
                <a:latin typeface="Calibri" panose="020F0502020204030204" pitchFamily="34" charset="0"/>
              </a:rPr>
              <a:t>: This is a transient state in which Element is shutting down its processes, </a:t>
            </a:r>
            <a:r>
              <a:rPr lang="en-US" sz="1400" dirty="0" smtClean="0">
                <a:latin typeface="Calibri" panose="020F0502020204030204" pitchFamily="34" charset="0"/>
              </a:rPr>
              <a:t>unloading its </a:t>
            </a:r>
            <a:r>
              <a:rPr lang="en-US" sz="1400" dirty="0">
                <a:latin typeface="Calibri" panose="020F0502020204030204" pitchFamily="34" charset="0"/>
              </a:rPr>
              <a:t>components, or performing a power off in order to attain a non-operational state. The Element </a:t>
            </a:r>
            <a:r>
              <a:rPr lang="en-US" sz="1400" dirty="0" smtClean="0">
                <a:latin typeface="Calibri" panose="020F0502020204030204" pitchFamily="34" charset="0"/>
              </a:rPr>
              <a:t>is not </a:t>
            </a:r>
            <a:r>
              <a:rPr lang="en-US" sz="1400" dirty="0">
                <a:latin typeface="Calibri" panose="020F0502020204030204" pitchFamily="34" charset="0"/>
              </a:rPr>
              <a:t>available for use in this state.</a:t>
            </a:r>
            <a:endParaRPr lang="en-US" sz="1400" dirty="0">
              <a:latin typeface="Calibri" panose="020F0502020204030204" pitchFamily="34" charset="0"/>
            </a:endParaRPr>
          </a:p>
        </p:txBody>
      </p:sp>
      <p:sp>
        <p:nvSpPr>
          <p:cNvPr id="6" name="Rettangolo 5"/>
          <p:cNvSpPr/>
          <p:nvPr/>
        </p:nvSpPr>
        <p:spPr>
          <a:xfrm>
            <a:off x="5120640" y="1676703"/>
            <a:ext cx="3794760" cy="1661993"/>
          </a:xfrm>
          <a:prstGeom prst="rect">
            <a:avLst/>
          </a:prstGeom>
        </p:spPr>
        <p:txBody>
          <a:bodyPr wrap="square">
            <a:spAutoFit/>
          </a:bodyPr>
          <a:lstStyle/>
          <a:p>
            <a:pPr algn="just"/>
            <a:r>
              <a:rPr lang="en-US" dirty="0" smtClean="0">
                <a:latin typeface="Calibri" panose="020F0502020204030204" pitchFamily="34" charset="0"/>
              </a:rPr>
              <a:t>ERROR</a:t>
            </a:r>
            <a:r>
              <a:rPr lang="en-US" dirty="0">
                <a:latin typeface="Calibri" panose="020F0502020204030204" pitchFamily="34" charset="0"/>
              </a:rPr>
              <a:t>: </a:t>
            </a:r>
            <a:r>
              <a:rPr lang="en-US" sz="1400" dirty="0">
                <a:latin typeface="Calibri" panose="020F0502020204030204" pitchFamily="34" charset="0"/>
              </a:rPr>
              <a:t>An Element reports an ‘Error’ state when it detects a problem that affects its ability to </a:t>
            </a:r>
            <a:r>
              <a:rPr lang="en-US" sz="1400" dirty="0" smtClean="0">
                <a:latin typeface="Calibri" panose="020F0502020204030204" pitchFamily="34" charset="0"/>
              </a:rPr>
              <a:t>accept certain </a:t>
            </a:r>
            <a:r>
              <a:rPr lang="en-US" sz="1400" dirty="0">
                <a:latin typeface="Calibri" panose="020F0502020204030204" pitchFamily="34" charset="0"/>
              </a:rPr>
              <a:t>commands or execute certain processes/operations. </a:t>
            </a:r>
            <a:endParaRPr lang="en-US" sz="1400" dirty="0" smtClean="0">
              <a:latin typeface="Calibri" panose="020F0502020204030204" pitchFamily="34" charset="0"/>
            </a:endParaRPr>
          </a:p>
          <a:p>
            <a:pPr algn="just"/>
            <a:r>
              <a:rPr lang="en-US" sz="1400" dirty="0" smtClean="0">
                <a:latin typeface="Calibri" panose="020F0502020204030204" pitchFamily="34" charset="0"/>
              </a:rPr>
              <a:t>This </a:t>
            </a:r>
            <a:r>
              <a:rPr lang="en-US" sz="1400" dirty="0">
                <a:latin typeface="Calibri" panose="020F0502020204030204" pitchFamily="34" charset="0"/>
              </a:rPr>
              <a:t>could be a transient internal </a:t>
            </a:r>
            <a:r>
              <a:rPr lang="en-US" sz="1400" dirty="0" smtClean="0">
                <a:latin typeface="Calibri" panose="020F0502020204030204" pitchFamily="34" charset="0"/>
              </a:rPr>
              <a:t>problem, which </a:t>
            </a:r>
            <a:r>
              <a:rPr lang="en-US" sz="1400" dirty="0">
                <a:latin typeface="Calibri" panose="020F0502020204030204" pitchFamily="34" charset="0"/>
              </a:rPr>
              <a:t>the Element is not able to recover immediately, or it can be a persistent </a:t>
            </a:r>
            <a:r>
              <a:rPr lang="en-US" sz="1400" dirty="0" smtClean="0">
                <a:latin typeface="Calibri" panose="020F0502020204030204" pitchFamily="34" charset="0"/>
              </a:rPr>
              <a:t>problem</a:t>
            </a:r>
            <a:endParaRPr lang="en-US" sz="1400" dirty="0">
              <a:latin typeface="Calibri" panose="020F0502020204030204" pitchFamily="34" charset="0"/>
            </a:endParaRPr>
          </a:p>
        </p:txBody>
      </p:sp>
      <p:sp>
        <p:nvSpPr>
          <p:cNvPr id="7" name="Rettangolo 6"/>
          <p:cNvSpPr/>
          <p:nvPr/>
        </p:nvSpPr>
        <p:spPr>
          <a:xfrm>
            <a:off x="5120640" y="3379160"/>
            <a:ext cx="3794760" cy="1446550"/>
          </a:xfrm>
          <a:prstGeom prst="rect">
            <a:avLst/>
          </a:prstGeom>
        </p:spPr>
        <p:txBody>
          <a:bodyPr wrap="square">
            <a:spAutoFit/>
          </a:bodyPr>
          <a:lstStyle/>
          <a:p>
            <a:pPr algn="just"/>
            <a:r>
              <a:rPr lang="en-US" dirty="0">
                <a:latin typeface="Calibri" panose="020F0502020204030204" pitchFamily="34" charset="0"/>
              </a:rPr>
              <a:t>OFF-DUTY: </a:t>
            </a:r>
            <a:r>
              <a:rPr lang="en-US" sz="1400" dirty="0">
                <a:latin typeface="Calibri" panose="020F0502020204030204" pitchFamily="34" charset="0"/>
              </a:rPr>
              <a:t>Special non-operational state in which Entity has been placed to reduce power </a:t>
            </a:r>
            <a:r>
              <a:rPr lang="en-US" sz="1400" dirty="0" smtClean="0">
                <a:latin typeface="Calibri" panose="020F0502020204030204" pitchFamily="34" charset="0"/>
              </a:rPr>
              <a:t>consumption or </a:t>
            </a:r>
            <a:r>
              <a:rPr lang="en-US" sz="1400" dirty="0">
                <a:latin typeface="Calibri" panose="020F0502020204030204" pitchFamily="34" charset="0"/>
              </a:rPr>
              <a:t>improve its resistance to threats and avoid equipment damage. For example, a Dish LMC may </a:t>
            </a:r>
            <a:r>
              <a:rPr lang="en-US" sz="1400" dirty="0" smtClean="0">
                <a:latin typeface="Calibri" panose="020F0502020204030204" pitchFamily="34" charset="0"/>
              </a:rPr>
              <a:t>report this </a:t>
            </a:r>
            <a:r>
              <a:rPr lang="en-US" sz="1400" dirty="0">
                <a:latin typeface="Calibri" panose="020F0502020204030204" pitchFamily="34" charset="0"/>
              </a:rPr>
              <a:t>state when the dish is stowed in the event of high wind/storm.</a:t>
            </a:r>
            <a:endParaRPr lang="en-US" sz="1400" dirty="0">
              <a:latin typeface="Calibri" panose="020F0502020204030204" pitchFamily="34" charset="0"/>
            </a:endParaRPr>
          </a:p>
        </p:txBody>
      </p:sp>
      <p:sp>
        <p:nvSpPr>
          <p:cNvPr id="8" name="Rettangolo 7"/>
          <p:cNvSpPr/>
          <p:nvPr/>
        </p:nvSpPr>
        <p:spPr>
          <a:xfrm>
            <a:off x="5038344" y="5050315"/>
            <a:ext cx="3877056" cy="1015663"/>
          </a:xfrm>
          <a:prstGeom prst="rect">
            <a:avLst/>
          </a:prstGeom>
        </p:spPr>
        <p:txBody>
          <a:bodyPr wrap="square">
            <a:spAutoFit/>
          </a:bodyPr>
          <a:lstStyle/>
          <a:p>
            <a:pPr algn="just"/>
            <a:r>
              <a:rPr lang="en-US" dirty="0">
                <a:latin typeface="Calibri" panose="020F0502020204030204" pitchFamily="34" charset="0"/>
              </a:rPr>
              <a:t>OFF</a:t>
            </a:r>
            <a:r>
              <a:rPr lang="en-US" sz="1400" dirty="0">
                <a:latin typeface="Calibri" panose="020F0502020204030204" pitchFamily="34" charset="0"/>
              </a:rPr>
              <a:t>: This is a Powered off state. This will never be reported by the Element, but TM may assign </a:t>
            </a:r>
            <a:r>
              <a:rPr lang="en-US" sz="1400" dirty="0" smtClean="0">
                <a:latin typeface="Calibri" panose="020F0502020204030204" pitchFamily="34" charset="0"/>
              </a:rPr>
              <a:t>this state </a:t>
            </a:r>
            <a:r>
              <a:rPr lang="en-US" sz="1400" dirty="0">
                <a:latin typeface="Calibri" panose="020F0502020204030204" pitchFamily="34" charset="0"/>
              </a:rPr>
              <a:t>when Element has not reported its state. The Element is not available for use in this state.</a:t>
            </a:r>
            <a:endParaRPr lang="it-IT" sz="1400" dirty="0"/>
          </a:p>
        </p:txBody>
      </p:sp>
      <p:sp>
        <p:nvSpPr>
          <p:cNvPr id="9"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OPERATING STATES</a:t>
            </a:r>
            <a:endParaRPr lang="en" sz="2800" dirty="0">
              <a:solidFill>
                <a:srgbClr val="FFFFFF"/>
              </a:solidFill>
            </a:endParaRPr>
          </a:p>
        </p:txBody>
      </p:sp>
    </p:spTree>
    <p:extLst>
      <p:ext uri="{BB962C8B-B14F-4D97-AF65-F5344CB8AC3E}">
        <p14:creationId xmlns:p14="http://schemas.microsoft.com/office/powerpoint/2010/main" val="3124080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72495" y="1512479"/>
            <a:ext cx="6719853" cy="5052913"/>
          </a:xfrm>
          <a:prstGeom prst="rect">
            <a:avLst/>
          </a:prstGeom>
        </p:spPr>
      </p:pic>
      <p:sp>
        <p:nvSpPr>
          <p:cNvPr id="3"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OPERATING STATE MACHINE</a:t>
            </a:r>
            <a:endParaRPr lang="en" sz="2800" dirty="0">
              <a:solidFill>
                <a:srgbClr val="FFFFFF"/>
              </a:solidFill>
            </a:endParaRPr>
          </a:p>
        </p:txBody>
      </p:sp>
    </p:spTree>
    <p:extLst>
      <p:ext uri="{BB962C8B-B14F-4D97-AF65-F5344CB8AC3E}">
        <p14:creationId xmlns:p14="http://schemas.microsoft.com/office/powerpoint/2010/main" val="3213538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6527" y="1045397"/>
            <a:ext cx="8264013" cy="5386090"/>
          </a:xfrm>
          <a:prstGeom prst="rect">
            <a:avLst/>
          </a:prstGeom>
        </p:spPr>
        <p:txBody>
          <a:bodyPr wrap="square">
            <a:spAutoFit/>
          </a:bodyPr>
          <a:lstStyle/>
          <a:p>
            <a:r>
              <a:rPr lang="it-IT" b="1" dirty="0">
                <a:latin typeface="Calibri-Bold"/>
              </a:rPr>
              <a:t>4.1.4.3 Operating Mode</a:t>
            </a:r>
          </a:p>
          <a:p>
            <a:r>
              <a:rPr lang="en-US" dirty="0">
                <a:latin typeface="Calibri" panose="020F0502020204030204" pitchFamily="34" charset="0"/>
              </a:rPr>
              <a:t>Operating Mode is an engineering concept handled by TELMGT. </a:t>
            </a:r>
            <a:endParaRPr lang="en-US" dirty="0" smtClean="0">
              <a:latin typeface="Calibri" panose="020F0502020204030204" pitchFamily="34" charset="0"/>
            </a:endParaRPr>
          </a:p>
          <a:p>
            <a:pPr marL="342900" indent="-342900">
              <a:buFont typeface="Arial" panose="020B0604020202020204" pitchFamily="34" charset="0"/>
              <a:buChar char="•"/>
            </a:pPr>
            <a:r>
              <a:rPr lang="en-US" sz="2000" b="1" dirty="0" smtClean="0">
                <a:latin typeface="Calibri" panose="020F0502020204030204" pitchFamily="34" charset="0"/>
              </a:rPr>
              <a:t>Operating </a:t>
            </a:r>
            <a:r>
              <a:rPr lang="en-US" sz="2000" b="1" dirty="0">
                <a:latin typeface="Calibri" panose="020F0502020204030204" pitchFamily="34" charset="0"/>
              </a:rPr>
              <a:t>mode of Element can be set by </a:t>
            </a:r>
            <a:r>
              <a:rPr lang="en-US" sz="2000" b="1" dirty="0" smtClean="0">
                <a:latin typeface="Calibri" panose="020F0502020204030204" pitchFamily="34" charset="0"/>
              </a:rPr>
              <a:t>TM </a:t>
            </a:r>
            <a:r>
              <a:rPr lang="en-US" dirty="0" smtClean="0">
                <a:latin typeface="Calibri" panose="020F0502020204030204" pitchFamily="34" charset="0"/>
              </a:rPr>
              <a:t>(when </a:t>
            </a:r>
            <a:r>
              <a:rPr lang="en-US" dirty="0">
                <a:latin typeface="Calibri" panose="020F0502020204030204" pitchFamily="34" charset="0"/>
              </a:rPr>
              <a:t>the Element is under Central control) </a:t>
            </a:r>
            <a:endParaRPr lang="en-US" dirty="0" smtClean="0">
              <a:latin typeface="Calibri" panose="020F0502020204030204" pitchFamily="34" charset="0"/>
            </a:endParaRPr>
          </a:p>
          <a:p>
            <a:pPr marL="342900" indent="-342900">
              <a:buFont typeface="Arial" panose="020B0604020202020204" pitchFamily="34" charset="0"/>
              <a:buChar char="•"/>
            </a:pPr>
            <a:endParaRPr lang="en-US" dirty="0">
              <a:latin typeface="Calibri" panose="020F0502020204030204" pitchFamily="34" charset="0"/>
            </a:endParaRPr>
          </a:p>
          <a:p>
            <a:r>
              <a:rPr lang="en-US" dirty="0" smtClean="0">
                <a:latin typeface="Calibri" panose="020F0502020204030204" pitchFamily="34" charset="0"/>
              </a:rPr>
              <a:t>       or </a:t>
            </a:r>
            <a:r>
              <a:rPr lang="en-US" dirty="0">
                <a:latin typeface="Calibri" panose="020F0502020204030204" pitchFamily="34" charset="0"/>
              </a:rPr>
              <a:t>by operator/Engineer remotely using console tools (when </a:t>
            </a:r>
            <a:r>
              <a:rPr lang="en-US" dirty="0" smtClean="0">
                <a:latin typeface="Calibri" panose="020F0502020204030204" pitchFamily="34" charset="0"/>
              </a:rPr>
              <a:t>the Element </a:t>
            </a:r>
            <a:r>
              <a:rPr lang="en-US" dirty="0">
                <a:latin typeface="Calibri" panose="020F0502020204030204" pitchFamily="34" charset="0"/>
              </a:rPr>
              <a:t>is under </a:t>
            </a:r>
            <a:r>
              <a:rPr lang="en-US" dirty="0" smtClean="0">
                <a:latin typeface="Calibri" panose="020F0502020204030204" pitchFamily="34" charset="0"/>
              </a:rPr>
              <a:t>    </a:t>
            </a:r>
          </a:p>
          <a:p>
            <a:r>
              <a:rPr lang="en-US" dirty="0">
                <a:latin typeface="Calibri" panose="020F0502020204030204" pitchFamily="34" charset="0"/>
              </a:rPr>
              <a:t> </a:t>
            </a:r>
            <a:r>
              <a:rPr lang="en-US" dirty="0" smtClean="0">
                <a:latin typeface="Calibri" panose="020F0502020204030204" pitchFamily="34" charset="0"/>
              </a:rPr>
              <a:t>      </a:t>
            </a:r>
            <a:r>
              <a:rPr lang="en-US" dirty="0" smtClean="0">
                <a:latin typeface="Calibri" panose="020F0502020204030204" pitchFamily="34" charset="0"/>
              </a:rPr>
              <a:t>Local </a:t>
            </a:r>
            <a:r>
              <a:rPr lang="en-US" dirty="0">
                <a:latin typeface="Calibri" panose="020F0502020204030204" pitchFamily="34" charset="0"/>
              </a:rPr>
              <a:t>control). This is used to determine what operations may be performed on the </a:t>
            </a:r>
            <a:r>
              <a:rPr lang="en-US" dirty="0" smtClean="0">
                <a:latin typeface="Calibri" panose="020F0502020204030204" pitchFamily="34" charset="0"/>
              </a:rPr>
              <a:t>  </a:t>
            </a:r>
          </a:p>
          <a:p>
            <a:r>
              <a:rPr lang="en-US" dirty="0">
                <a:latin typeface="Calibri" panose="020F0502020204030204" pitchFamily="34" charset="0"/>
              </a:rPr>
              <a:t> </a:t>
            </a:r>
            <a:r>
              <a:rPr lang="en-US" dirty="0" smtClean="0">
                <a:latin typeface="Calibri" panose="020F0502020204030204" pitchFamily="34" charset="0"/>
              </a:rPr>
              <a:t>      </a:t>
            </a:r>
            <a:r>
              <a:rPr lang="en-US" dirty="0" smtClean="0">
                <a:latin typeface="Calibri" panose="020F0502020204030204" pitchFamily="34" charset="0"/>
              </a:rPr>
              <a:t>Element</a:t>
            </a:r>
            <a:r>
              <a:rPr lang="en-US" dirty="0" smtClean="0">
                <a:latin typeface="Calibri" panose="020F0502020204030204" pitchFamily="34" charset="0"/>
              </a:rPr>
              <a:t>…….</a:t>
            </a:r>
            <a:endParaRPr lang="en-US" dirty="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Operating </a:t>
            </a:r>
            <a:r>
              <a:rPr lang="en-US" dirty="0">
                <a:latin typeface="Calibri" panose="020F0502020204030204" pitchFamily="34" charset="0"/>
              </a:rPr>
              <a:t>Modes facilitate resource allocation, maintaining integrity of control and</a:t>
            </a:r>
          </a:p>
          <a:p>
            <a:r>
              <a:rPr lang="en-US" dirty="0" smtClean="0">
                <a:latin typeface="Calibri" panose="020F0502020204030204" pitchFamily="34" charset="0"/>
              </a:rPr>
              <a:t>      system </a:t>
            </a:r>
            <a:r>
              <a:rPr lang="en-US" dirty="0">
                <a:latin typeface="Calibri" panose="020F0502020204030204" pitchFamily="34" charset="0"/>
              </a:rPr>
              <a:t>status assessment. </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Operating </a:t>
            </a:r>
            <a:r>
              <a:rPr lang="en-US" dirty="0">
                <a:latin typeface="Calibri" panose="020F0502020204030204" pitchFamily="34" charset="0"/>
              </a:rPr>
              <a:t>mode is changed usually on user/operator request. User may </a:t>
            </a:r>
            <a:r>
              <a:rPr lang="en-US" dirty="0" smtClean="0">
                <a:latin typeface="Calibri" panose="020F0502020204030204" pitchFamily="34" charset="0"/>
              </a:rPr>
              <a:t>request mode </a:t>
            </a:r>
            <a:r>
              <a:rPr lang="en-US" dirty="0">
                <a:latin typeface="Calibri" panose="020F0502020204030204" pitchFamily="34" charset="0"/>
              </a:rPr>
              <a:t>change on change of state/status or as per observation need. </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Operating </a:t>
            </a:r>
            <a:r>
              <a:rPr lang="en-US" dirty="0">
                <a:latin typeface="Calibri" panose="020F0502020204030204" pitchFamily="34" charset="0"/>
              </a:rPr>
              <a:t>Mode is indicative of </a:t>
            </a:r>
            <a:r>
              <a:rPr lang="en-US" dirty="0" smtClean="0">
                <a:latin typeface="Calibri" panose="020F0502020204030204" pitchFamily="34" charset="0"/>
              </a:rPr>
              <a:t>the operator/engineer </a:t>
            </a:r>
            <a:r>
              <a:rPr lang="en-US" dirty="0">
                <a:latin typeface="Calibri" panose="020F0502020204030204" pitchFamily="34" charset="0"/>
              </a:rPr>
              <a:t>intention; it does not reflect the actual status of the equipment. </a:t>
            </a:r>
            <a:endParaRPr lang="en-US" dirty="0" smtClean="0">
              <a:latin typeface="Calibri" panose="020F0502020204030204" pitchFamily="34" charset="0"/>
            </a:endParaRPr>
          </a:p>
          <a:p>
            <a:endParaRPr lang="en-US" dirty="0">
              <a:latin typeface="Calibri" panose="020F0502020204030204" pitchFamily="34" charset="0"/>
            </a:endParaRPr>
          </a:p>
          <a:p>
            <a:r>
              <a:rPr lang="en-US" dirty="0" smtClean="0">
                <a:latin typeface="Calibri" panose="020F0502020204030204" pitchFamily="34" charset="0"/>
              </a:rPr>
              <a:t>For </a:t>
            </a:r>
            <a:r>
              <a:rPr lang="en-US" dirty="0">
                <a:latin typeface="Calibri" panose="020F0502020204030204" pitchFamily="34" charset="0"/>
              </a:rPr>
              <a:t>example, </a:t>
            </a:r>
            <a:r>
              <a:rPr lang="en-US" dirty="0" smtClean="0">
                <a:latin typeface="Calibri" panose="020F0502020204030204" pitchFamily="34" charset="0"/>
              </a:rPr>
              <a:t>Equipment </a:t>
            </a:r>
            <a:r>
              <a:rPr lang="en-US" dirty="0"/>
              <a:t>may be Normal and still be taken in Maintenance mode. </a:t>
            </a:r>
            <a:endParaRPr lang="en-US" dirty="0" smtClean="0"/>
          </a:p>
          <a:p>
            <a:endParaRPr lang="en-US" dirty="0"/>
          </a:p>
          <a:p>
            <a:r>
              <a:rPr lang="en-US" dirty="0" smtClean="0"/>
              <a:t>Not </a:t>
            </a:r>
            <a:r>
              <a:rPr lang="en-US" dirty="0"/>
              <a:t>all modes might be applicable to an Element. </a:t>
            </a:r>
            <a:r>
              <a:rPr lang="en-US" dirty="0" smtClean="0"/>
              <a:t>Hence, it </a:t>
            </a:r>
            <a:r>
              <a:rPr lang="en-US" dirty="0"/>
              <a:t>is not mandatory for Elements to implement all modes.</a:t>
            </a:r>
            <a:endParaRPr lang="it-IT" dirty="0"/>
          </a:p>
        </p:txBody>
      </p:sp>
      <p:sp>
        <p:nvSpPr>
          <p:cNvPr id="3" name="Shape 84"/>
          <p:cNvSpPr txBox="1">
            <a:spLocks/>
          </p:cNvSpPr>
          <p:nvPr/>
        </p:nvSpPr>
        <p:spPr>
          <a:xfrm>
            <a:off x="289625" y="214826"/>
            <a:ext cx="8229600" cy="611100"/>
          </a:xfrm>
          <a:prstGeom prst="rect">
            <a:avLst/>
          </a:prstGeom>
        </p:spPr>
        <p:txBody>
          <a:bodyPr lIns="91425" tIns="91425" rIns="91425" bIns="91425" anchor="b" anchorCtr="0">
            <a:noAutofit/>
          </a:bodyPr>
          <a:lstStyle>
            <a:lvl1pPr algn="l" defTabSz="457200" rtl="0" eaLnBrk="0" fontAlgn="base" hangingPunct="0">
              <a:spcBef>
                <a:spcPct val="0"/>
              </a:spcBef>
              <a:spcAft>
                <a:spcPct val="0"/>
              </a:spcAft>
              <a:defRPr sz="3300" b="1">
                <a:solidFill>
                  <a:srgbClr val="990033"/>
                </a:solidFill>
                <a:latin typeface="+mj-lt"/>
                <a:ea typeface="+mj-ea"/>
                <a:cs typeface="ＭＳ Ｐゴシック" charset="0"/>
              </a:defRPr>
            </a:lvl1pPr>
            <a:lvl2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2pPr>
            <a:lvl3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3pPr>
            <a:lvl4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4pPr>
            <a:lvl5pPr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cs typeface="ＭＳ Ｐゴシック" charset="0"/>
              </a:defRPr>
            </a:lvl5pPr>
            <a:lvl6pPr marL="4572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6pPr>
            <a:lvl7pPr marL="9144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7pPr>
            <a:lvl8pPr marL="13716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8pPr>
            <a:lvl9pPr marL="1828800" algn="l" defTabSz="457200" rtl="0" eaLnBrk="0" fontAlgn="base" hangingPunct="0">
              <a:spcBef>
                <a:spcPct val="0"/>
              </a:spcBef>
              <a:spcAft>
                <a:spcPct val="0"/>
              </a:spcAft>
              <a:defRPr sz="3300" b="1">
                <a:solidFill>
                  <a:srgbClr val="990033"/>
                </a:solidFill>
                <a:latin typeface="Gill Sans MT" pitchFamily="34" charset="0"/>
                <a:ea typeface="ＭＳ Ｐゴシック" pitchFamily="17" charset="-128"/>
              </a:defRPr>
            </a:lvl9pPr>
          </a:lstStyle>
          <a:p>
            <a:pPr>
              <a:spcBef>
                <a:spcPts val="0"/>
              </a:spcBef>
            </a:pPr>
            <a:r>
              <a:rPr lang="it-IT" sz="2800" dirty="0" smtClean="0">
                <a:solidFill>
                  <a:srgbClr val="FFFFFF"/>
                </a:solidFill>
              </a:rPr>
              <a:t>OPERATING MODES</a:t>
            </a:r>
            <a:endParaRPr lang="en" sz="2800" dirty="0">
              <a:solidFill>
                <a:srgbClr val="FFFFFF"/>
              </a:solidFill>
            </a:endParaRPr>
          </a:p>
        </p:txBody>
      </p:sp>
    </p:spTree>
    <p:extLst>
      <p:ext uri="{BB962C8B-B14F-4D97-AF65-F5344CB8AC3E}">
        <p14:creationId xmlns:p14="http://schemas.microsoft.com/office/powerpoint/2010/main" val="45745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8_NTC Background">
  <a:themeElements>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GBT backgrnd">
      <a:majorFont>
        <a:latin typeface="Gill Sans MT"/>
        <a:ea typeface="ＭＳ Ｐゴシック"/>
        <a:cs typeface=""/>
      </a:majorFont>
      <a:minorFont>
        <a:latin typeface="Gill Sans M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eaLnBrk="0" hangingPunct="0">
          <a:spcBef>
            <a:spcPct val="20000"/>
          </a:spcBef>
          <a:defRPr sz="2000" dirty="0" smtClean="0">
            <a:solidFill>
              <a:srgbClr val="000099"/>
            </a:solidFill>
            <a:latin typeface="Arial"/>
            <a:cs typeface="Arial"/>
          </a:defRPr>
        </a:defPPr>
      </a:lstStyle>
    </a:txDef>
  </a:objectDefaults>
  <a:extraClrSchemeLst>
    <a:extraClrScheme>
      <a:clrScheme name="2_GBT backgrn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10746</TotalTime>
  <Words>1413</Words>
  <Application>Microsoft Office PowerPoint</Application>
  <PresentationFormat>Presentazione su schermo (4:3)</PresentationFormat>
  <Paragraphs>301</Paragraphs>
  <Slides>20</Slides>
  <Notes>3</Notes>
  <HiddenSlides>1</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29" baseType="lpstr">
      <vt:lpstr>MS Mincho</vt:lpstr>
      <vt:lpstr>ＭＳ Ｐゴシック</vt:lpstr>
      <vt:lpstr>Arial</vt:lpstr>
      <vt:lpstr>Calibri</vt:lpstr>
      <vt:lpstr>Calibri-Bold</vt:lpstr>
      <vt:lpstr>Gill Sans MT</vt:lpstr>
      <vt:lpstr>Times New Roman</vt:lpstr>
      <vt:lpstr>8_NTC Background</vt:lpstr>
      <vt:lpstr>Documento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INAF-OACT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Corrado Trigilio</dc:creator>
  <cp:lastModifiedBy>Fra</cp:lastModifiedBy>
  <cp:revision>72</cp:revision>
  <dcterms:created xsi:type="dcterms:W3CDTF">2016-04-04T08:18:49Z</dcterms:created>
  <dcterms:modified xsi:type="dcterms:W3CDTF">2016-04-12T07:18:21Z</dcterms:modified>
</cp:coreProperties>
</file>