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8">
  <p:sldMasterIdLst>
    <p:sldMasterId id="2147483660" r:id="rId1"/>
    <p:sldMasterId id="2147483710" r:id="rId2"/>
    <p:sldMasterId id="2147483723" r:id="rId3"/>
    <p:sldMasterId id="2147483728" r:id="rId4"/>
    <p:sldMasterId id="2147483747" r:id="rId5"/>
  </p:sldMasterIdLst>
  <p:notesMasterIdLst>
    <p:notesMasterId r:id="rId23"/>
  </p:notesMasterIdLst>
  <p:handoutMasterIdLst>
    <p:handoutMasterId r:id="rId24"/>
  </p:handoutMasterIdLst>
  <p:sldIdLst>
    <p:sldId id="646" r:id="rId6"/>
    <p:sldId id="775" r:id="rId7"/>
    <p:sldId id="774" r:id="rId8"/>
    <p:sldId id="788" r:id="rId9"/>
    <p:sldId id="751" r:id="rId10"/>
    <p:sldId id="777" r:id="rId11"/>
    <p:sldId id="786" r:id="rId12"/>
    <p:sldId id="787" r:id="rId13"/>
    <p:sldId id="776" r:id="rId14"/>
    <p:sldId id="780" r:id="rId15"/>
    <p:sldId id="785" r:id="rId16"/>
    <p:sldId id="782" r:id="rId17"/>
    <p:sldId id="783" r:id="rId18"/>
    <p:sldId id="784" r:id="rId19"/>
    <p:sldId id="773" r:id="rId20"/>
    <p:sldId id="778" r:id="rId21"/>
    <p:sldId id="7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, Gie Han" initials="TGH" lastIdx="10" clrIdx="0">
    <p:extLst/>
  </p:cmAuthor>
  <p:cmAuthor id="2" name="Casson, Andrea" initials="CA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2" autoAdjust="0"/>
    <p:restoredTop sz="95405" autoAdjust="0"/>
  </p:normalViewPr>
  <p:slideViewPr>
    <p:cSldViewPr snapToGrid="0" snapToObjects="1">
      <p:cViewPr varScale="1">
        <p:scale>
          <a:sx n="76" d="100"/>
          <a:sy n="76" d="100"/>
        </p:scale>
        <p:origin x="-112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40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25/02/2016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25/02/2016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5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5" y="2543"/>
            <a:ext cx="9173210" cy="6877135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2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62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48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34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5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06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3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04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h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9153" y="-148277"/>
            <a:ext cx="1380868" cy="11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6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25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87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084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24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07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2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05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76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12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01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9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" y="2545"/>
            <a:ext cx="9173216" cy="687713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047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040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459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71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60320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7E8A20-8AA2-2B44-B255-5649A28F6DD9}" type="datetimeFigureOut">
              <a:rPr lang="en-US" smtClean="0"/>
              <a:pPr/>
              <a:t>25/02/2016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2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4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9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0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4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760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061862" y="45453"/>
            <a:ext cx="201720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78140" y="152400"/>
            <a:ext cx="5798584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152400" y="751394"/>
            <a:ext cx="6857" cy="5557331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159209" y="-2729664"/>
            <a:ext cx="11943" cy="5782253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Andrew Faulkner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July 2015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6603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SKA Low Frequency Aperture Array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974" y="125611"/>
            <a:ext cx="1124333" cy="5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0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3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hf hd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342900"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685800"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028700"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371600" algn="l" defTabSz="342900" rtl="0" eaLnBrk="0" fontAlgn="base" hangingPunct="0">
        <a:spcBef>
          <a:spcPct val="0"/>
        </a:spcBef>
        <a:spcAft>
          <a:spcPct val="0"/>
        </a:spcAft>
        <a:defRPr sz="2475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>
          <a:solidFill>
            <a:srgbClr val="000099"/>
          </a:solidFill>
          <a:latin typeface="+mn-lt"/>
          <a:ea typeface="+mn-ea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rgbClr val="000099"/>
          </a:solidFill>
          <a:latin typeface="+mn-lt"/>
          <a:ea typeface="+mn-ea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>
          <a:solidFill>
            <a:srgbClr val="000099"/>
          </a:solidFill>
          <a:latin typeface="+mn-lt"/>
          <a:ea typeface="+mn-ea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rgbClr val="000099"/>
          </a:solidFill>
          <a:latin typeface="+mn-lt"/>
          <a:ea typeface="+mn-ea"/>
        </a:defRPr>
      </a:lvl5pPr>
      <a:lvl6pPr marL="18859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000099"/>
          </a:solidFill>
          <a:latin typeface="+mn-lt"/>
          <a:ea typeface="+mn-ea"/>
        </a:defRPr>
      </a:lvl6pPr>
      <a:lvl7pPr marL="22288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000099"/>
          </a:solidFill>
          <a:latin typeface="+mn-lt"/>
          <a:ea typeface="+mn-ea"/>
        </a:defRPr>
      </a:lvl7pPr>
      <a:lvl8pPr marL="25717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000099"/>
          </a:solidFill>
          <a:latin typeface="+mn-lt"/>
          <a:ea typeface="+mn-ea"/>
        </a:defRPr>
      </a:lvl8pPr>
      <a:lvl9pPr marL="29146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2547" y="203200"/>
            <a:ext cx="75376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49382" y="796705"/>
            <a:ext cx="3018" cy="551202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5184766" y="-3678875"/>
            <a:ext cx="6039" cy="7668587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5760720" y="6502400"/>
            <a:ext cx="313245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 July 2015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78319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LFAA CL meeting Edinburg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3611" y="125275"/>
            <a:ext cx="1197357" cy="6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22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1208375"/>
            <a:ext cx="9144000" cy="639740"/>
          </a:xfrm>
        </p:spPr>
        <p:txBody>
          <a:bodyPr/>
          <a:lstStyle/>
          <a:p>
            <a:r>
              <a:rPr lang="en-GB" sz="2400" cap="all" dirty="0" smtClean="0"/>
              <a:t>SKA1-low Configuration consultation </a:t>
            </a:r>
            <a:r>
              <a:rPr lang="en-GB" sz="2400" cap="all" dirty="0" err="1" smtClean="0"/>
              <a:t>ws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131461" y="5977464"/>
            <a:ext cx="1572768" cy="354613"/>
          </a:xfrm>
        </p:spPr>
        <p:txBody>
          <a:bodyPr/>
          <a:lstStyle/>
          <a:p>
            <a:pPr algn="l"/>
            <a:r>
              <a:rPr lang="en-US" dirty="0" smtClean="0"/>
              <a:t>P. Dewdney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48727" y="6332077"/>
            <a:ext cx="1355502" cy="354613"/>
          </a:xfrm>
        </p:spPr>
        <p:txBody>
          <a:bodyPr/>
          <a:lstStyle/>
          <a:p>
            <a:r>
              <a:rPr lang="en-US" dirty="0" smtClean="0"/>
              <a:t>2016-02-25</a:t>
            </a:r>
          </a:p>
        </p:txBody>
      </p:sp>
    </p:spTree>
    <p:extLst>
      <p:ext uri="{BB962C8B-B14F-4D97-AF65-F5344CB8AC3E}">
        <p14:creationId xmlns:p14="http://schemas.microsoft.com/office/powerpoint/2010/main" val="126270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39604"/>
            <a:ext cx="8156448" cy="619941"/>
          </a:xfrm>
        </p:spPr>
        <p:txBody>
          <a:bodyPr/>
          <a:lstStyle/>
          <a:p>
            <a:r>
              <a:rPr lang="en-GB" sz="2400" dirty="0" smtClean="0"/>
              <a:t>‘Entities’ that can be </a:t>
            </a:r>
            <a:r>
              <a:rPr lang="en-GB" sz="2400" dirty="0" err="1" smtClean="0"/>
              <a:t>beamformed</a:t>
            </a:r>
            <a:r>
              <a:rPr lang="en-GB" sz="2400" dirty="0" smtClean="0"/>
              <a:t> and correlated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302136" y="1183783"/>
            <a:ext cx="3640696" cy="2378925"/>
          </a:xfrm>
        </p:spPr>
        <p:txBody>
          <a:bodyPr>
            <a:noAutofit/>
          </a:bodyPr>
          <a:lstStyle/>
          <a:p>
            <a:pPr lvl="0"/>
            <a:r>
              <a:rPr lang="en-GB" sz="1400" dirty="0"/>
              <a:t>The discussion at the meeting will need to centre on something specific. </a:t>
            </a:r>
            <a:endParaRPr lang="en-GB" sz="1400" dirty="0" smtClean="0"/>
          </a:p>
          <a:p>
            <a:pPr lvl="0"/>
            <a:r>
              <a:rPr lang="en-GB" sz="1400" dirty="0" smtClean="0"/>
              <a:t>Columns</a:t>
            </a:r>
          </a:p>
          <a:p>
            <a:pPr lvl="1"/>
            <a:r>
              <a:rPr lang="en-GB" sz="1200" dirty="0" smtClean="0"/>
              <a:t>Left: Baseline Design – after re-baselining</a:t>
            </a:r>
          </a:p>
          <a:p>
            <a:pPr lvl="1"/>
            <a:r>
              <a:rPr lang="en-GB" sz="1200" dirty="0" smtClean="0"/>
              <a:t>Middle: V4A configuration as per Braun et al document.</a:t>
            </a:r>
          </a:p>
          <a:p>
            <a:pPr lvl="1"/>
            <a:r>
              <a:rPr lang="en-GB" sz="1200" dirty="0" smtClean="0"/>
              <a:t>V4D: default configuration </a:t>
            </a:r>
          </a:p>
          <a:p>
            <a:r>
              <a:rPr lang="en-GB" sz="1400" dirty="0" smtClean="0"/>
              <a:t>Total number of antennas is not likely to increase.</a:t>
            </a:r>
            <a:endParaRPr lang="en-GB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90597"/>
              </p:ext>
            </p:extLst>
          </p:nvPr>
        </p:nvGraphicFramePr>
        <p:xfrm>
          <a:off x="164592" y="1181036"/>
          <a:ext cx="4992024" cy="4934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736"/>
                <a:gridCol w="812476"/>
                <a:gridCol w="934377"/>
                <a:gridCol w="815435"/>
              </a:tblGrid>
              <a:tr h="19739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Table 1: Properties of SKA1-low Station Configurations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BD - RBS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V4A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V4D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number of antennas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131072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162432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131072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Antennas per station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stations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sub-stations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outer superstation/stations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48 stn’s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36 s-stn’s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36 s-stn’s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Average ant. Element spacing (m)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Antennas per superstation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1728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Antennas per sub-station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antennas in outer stations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12288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62208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55296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Antennas in core (radius &lt; 1700 m)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118784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100224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75776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Fraction in core (%)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58%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Diameter of Superstation 'Sea' (m)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Diameter of Station 'Sea' (m)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Diameter of Superstation (flower) (m)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Superstations in core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464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Superstations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Correlatable entities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Superstation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564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Substation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3384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  <a:tr h="197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 baselines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130816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5724036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130816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6" marR="598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6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96693"/>
            <a:ext cx="8156448" cy="619941"/>
          </a:xfrm>
        </p:spPr>
        <p:txBody>
          <a:bodyPr/>
          <a:lstStyle/>
          <a:p>
            <a:r>
              <a:rPr lang="en-GB" sz="2400" dirty="0" smtClean="0"/>
              <a:t>Notes on V4D adapted from V4A: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7601" y="1221698"/>
            <a:ext cx="8912222" cy="5543378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/>
              <a:t>Total </a:t>
            </a:r>
            <a:r>
              <a:rPr lang="en-GB" sz="2000" dirty="0"/>
              <a:t>number of antenna elements (</a:t>
            </a:r>
            <a:r>
              <a:rPr lang="en-GB" sz="2000" dirty="0" smtClean="0"/>
              <a:t>same </a:t>
            </a:r>
            <a:r>
              <a:rPr lang="en-GB" sz="2000" dirty="0"/>
              <a:t>as for </a:t>
            </a:r>
            <a:r>
              <a:rPr lang="en-GB" sz="2000" dirty="0" smtClean="0"/>
              <a:t>RBS baseline design): </a:t>
            </a:r>
            <a:r>
              <a:rPr lang="en-GB" sz="2000" dirty="0"/>
              <a:t>131072.</a:t>
            </a:r>
          </a:p>
          <a:p>
            <a:pPr lvl="0"/>
            <a:r>
              <a:rPr lang="en-GB" sz="2000" dirty="0"/>
              <a:t>Number of antenna elements per station also same as </a:t>
            </a:r>
            <a:r>
              <a:rPr lang="en-GB" sz="2000" dirty="0" smtClean="0"/>
              <a:t>BD-RBS: 256.</a:t>
            </a:r>
            <a:endParaRPr lang="en-GB" sz="2000" dirty="0"/>
          </a:p>
          <a:p>
            <a:pPr lvl="0"/>
            <a:r>
              <a:rPr lang="en-GB" sz="2000" dirty="0"/>
              <a:t>Retain the number of outer </a:t>
            </a:r>
            <a:r>
              <a:rPr lang="en-GB" sz="2000" dirty="0" smtClean="0"/>
              <a:t>station positions: 36 (established earlier).</a:t>
            </a:r>
            <a:endParaRPr lang="en-GB" sz="2000" dirty="0"/>
          </a:p>
          <a:p>
            <a:pPr lvl="0"/>
            <a:r>
              <a:rPr lang="en-GB" sz="2000" dirty="0"/>
              <a:t>No physical substations.</a:t>
            </a:r>
          </a:p>
          <a:p>
            <a:pPr lvl="0"/>
            <a:r>
              <a:rPr lang="en-GB" sz="2000" dirty="0"/>
              <a:t>Retain average spacing between antenna elements at 1.5 m.</a:t>
            </a:r>
          </a:p>
          <a:p>
            <a:pPr lvl="1"/>
            <a:r>
              <a:rPr lang="en-GB" sz="1800" dirty="0"/>
              <a:t>However, this may have to be increased if the antenna design must be increased in size in order to improve its band-shape.</a:t>
            </a:r>
          </a:p>
          <a:p>
            <a:pPr lvl="1"/>
            <a:r>
              <a:rPr lang="en-GB" sz="1800" dirty="0"/>
              <a:t>The impact </a:t>
            </a:r>
            <a:r>
              <a:rPr lang="en-GB" sz="1800" dirty="0" smtClean="0"/>
              <a:t>would </a:t>
            </a:r>
            <a:r>
              <a:rPr lang="en-GB" sz="1800" dirty="0"/>
              <a:t>be to </a:t>
            </a:r>
            <a:r>
              <a:rPr lang="en-GB" sz="1800" dirty="0" smtClean="0"/>
              <a:t>decrease </a:t>
            </a:r>
            <a:r>
              <a:rPr lang="en-GB" sz="1800" dirty="0"/>
              <a:t>the sparse-dense transition </a:t>
            </a:r>
            <a:r>
              <a:rPr lang="en-GB" sz="1800" dirty="0" smtClean="0"/>
              <a:t>frequency.</a:t>
            </a:r>
            <a:endParaRPr lang="en-GB" sz="1800" dirty="0"/>
          </a:p>
          <a:p>
            <a:r>
              <a:rPr lang="en-GB" sz="2000" dirty="0"/>
              <a:t>Features of the Central region (&lt; 1700 m radius) </a:t>
            </a:r>
            <a:r>
              <a:rPr lang="en-GB" sz="2000" dirty="0" smtClean="0"/>
              <a:t>retained </a:t>
            </a:r>
            <a:r>
              <a:rPr lang="en-GB" sz="2000" dirty="0"/>
              <a:t>(4 rings plus 3 spirals</a:t>
            </a:r>
            <a:r>
              <a:rPr lang="en-GB" sz="2000" dirty="0" smtClean="0"/>
              <a:t>):</a:t>
            </a:r>
            <a:endParaRPr lang="en-GB" sz="2000" dirty="0"/>
          </a:p>
          <a:p>
            <a:pPr lvl="1"/>
            <a:r>
              <a:rPr lang="en-GB" sz="1800" dirty="0"/>
              <a:t>Number of superstations in core adjusted from 58 to 49.</a:t>
            </a:r>
          </a:p>
          <a:p>
            <a:pPr lvl="1"/>
            <a:r>
              <a:rPr lang="en-GB" sz="1800" dirty="0"/>
              <a:t>Number in each ring (1, 5, 11, 17) – reduced by 3.</a:t>
            </a:r>
            <a:r>
              <a:rPr lang="en-GB" sz="1800" baseline="30000" dirty="0"/>
              <a:t> </a:t>
            </a:r>
            <a:endParaRPr lang="en-GB" sz="1800" dirty="0"/>
          </a:p>
          <a:p>
            <a:pPr lvl="1"/>
            <a:r>
              <a:rPr lang="en-GB" sz="1800" dirty="0"/>
              <a:t>Radii: 0, 100, 190, 290 m.</a:t>
            </a:r>
          </a:p>
          <a:p>
            <a:pPr lvl="1"/>
            <a:r>
              <a:rPr lang="en-GB" sz="1800" dirty="0" smtClean="0"/>
              <a:t>Four </a:t>
            </a:r>
            <a:r>
              <a:rPr lang="en-GB" sz="1800" dirty="0"/>
              <a:t>superstations in each spiral arm – reduced by total of 6.</a:t>
            </a:r>
          </a:p>
          <a:p>
            <a:pPr lvl="1"/>
            <a:r>
              <a:rPr lang="en-GB" sz="1800" dirty="0"/>
              <a:t>Odd number of superstations in each ring.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0507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39604"/>
            <a:ext cx="8156448" cy="619941"/>
          </a:xfrm>
        </p:spPr>
        <p:txBody>
          <a:bodyPr/>
          <a:lstStyle/>
          <a:p>
            <a:r>
              <a:rPr lang="en-GB" sz="2400" dirty="0" smtClean="0"/>
              <a:t>V4D – Inner Region of Configuration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900022" y="1183783"/>
            <a:ext cx="3042810" cy="5056201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/>
              <a:t>Default configuration (V4D)</a:t>
            </a:r>
          </a:p>
          <a:p>
            <a:pPr lvl="0"/>
            <a:r>
              <a:rPr lang="en-GB" sz="2000" dirty="0" smtClean="0"/>
              <a:t>Dots are superstations.</a:t>
            </a:r>
          </a:p>
          <a:p>
            <a:pPr lvl="0"/>
            <a:r>
              <a:rPr lang="en-GB" sz="2000" dirty="0" smtClean="0"/>
              <a:t>The dotted circle is the previously undefined region (1700 m radius).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951874"/>
            <a:ext cx="5335099" cy="51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9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39604"/>
            <a:ext cx="8156448" cy="619941"/>
          </a:xfrm>
        </p:spPr>
        <p:txBody>
          <a:bodyPr/>
          <a:lstStyle/>
          <a:p>
            <a:r>
              <a:rPr lang="en-GB" sz="2400" dirty="0" smtClean="0"/>
              <a:t>V4D – Core Region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900022" y="1183783"/>
            <a:ext cx="3042810" cy="5056201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An exploded view of the default array configuration </a:t>
            </a:r>
            <a:r>
              <a:rPr lang="en-GB" sz="2000" dirty="0" smtClean="0"/>
              <a:t>showing the core.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3" y="955802"/>
            <a:ext cx="5553593" cy="55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7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39604"/>
            <a:ext cx="8156448" cy="619941"/>
          </a:xfrm>
        </p:spPr>
        <p:txBody>
          <a:bodyPr/>
          <a:lstStyle/>
          <a:p>
            <a:r>
              <a:rPr lang="en-GB" sz="2400" dirty="0" smtClean="0"/>
              <a:t>Super-station Structure (V4D)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900022" y="1183783"/>
            <a:ext cx="3042810" cy="5056201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/>
              <a:t>In </a:t>
            </a:r>
            <a:r>
              <a:rPr lang="en-GB" sz="2000" dirty="0"/>
              <a:t>principle, substations can be created virtually within the station </a:t>
            </a:r>
            <a:r>
              <a:rPr lang="en-GB" sz="2000" dirty="0" smtClean="0"/>
              <a:t>footprint.</a:t>
            </a:r>
          </a:p>
          <a:p>
            <a:pPr lvl="0"/>
            <a:r>
              <a:rPr lang="en-GB" sz="2000" dirty="0"/>
              <a:t>M</a:t>
            </a:r>
            <a:r>
              <a:rPr lang="en-GB" sz="2000" dirty="0" smtClean="0"/>
              <a:t>ay </a:t>
            </a:r>
            <a:r>
              <a:rPr lang="en-GB" sz="2000" dirty="0"/>
              <a:t>be possible for a </a:t>
            </a:r>
            <a:r>
              <a:rPr lang="en-GB" sz="2000" dirty="0" smtClean="0"/>
              <a:t>limited subset </a:t>
            </a:r>
            <a:r>
              <a:rPr lang="en-GB" sz="2000" dirty="0"/>
              <a:t>of the total number of </a:t>
            </a:r>
            <a:r>
              <a:rPr lang="en-GB" sz="2000" dirty="0" smtClean="0"/>
              <a:t>stations.</a:t>
            </a:r>
          </a:p>
          <a:p>
            <a:pPr lvl="0"/>
            <a:r>
              <a:rPr lang="en-GB" sz="2000" dirty="0" smtClean="0"/>
              <a:t>Enables very </a:t>
            </a:r>
            <a:r>
              <a:rPr lang="en-GB" sz="2000" dirty="0"/>
              <a:t>short </a:t>
            </a:r>
            <a:r>
              <a:rPr lang="en-GB" sz="2000" dirty="0" err="1" smtClean="0"/>
              <a:t>spacings</a:t>
            </a:r>
            <a:r>
              <a:rPr lang="en-GB" sz="20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9" y="1059545"/>
            <a:ext cx="4827133" cy="41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38" y="1714500"/>
            <a:ext cx="428625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6600" dirty="0" smtClean="0">
                <a:solidFill>
                  <a:prstClr val="black"/>
                </a:solidFill>
              </a:rPr>
              <a:t>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B2B31-9986-431E-BAE6-322A1CE7D75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5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39604"/>
            <a:ext cx="8156448" cy="619941"/>
          </a:xfrm>
        </p:spPr>
        <p:txBody>
          <a:bodyPr/>
          <a:lstStyle/>
          <a:p>
            <a:r>
              <a:rPr lang="en-GB" sz="2400" dirty="0" smtClean="0"/>
              <a:t>Key Questions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7601" y="1221698"/>
            <a:ext cx="8912222" cy="5543378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GB" sz="1800" dirty="0"/>
              <a:t>What is the ideal station diameter if only one can be chosen (option 1</a:t>
            </a:r>
            <a:r>
              <a:rPr lang="en-GB" sz="1800" dirty="0" smtClean="0"/>
              <a:t>)?</a:t>
            </a:r>
            <a:endParaRPr lang="en-GB" sz="1800" dirty="0"/>
          </a:p>
          <a:p>
            <a:pPr lvl="1"/>
            <a:r>
              <a:rPr lang="en-GB" sz="1600" dirty="0"/>
              <a:t>Single baseline signal-to-noise on calibration.</a:t>
            </a:r>
          </a:p>
          <a:p>
            <a:pPr lvl="1"/>
            <a:r>
              <a:rPr lang="en-GB" sz="1600" dirty="0"/>
              <a:t>In the </a:t>
            </a:r>
            <a:r>
              <a:rPr lang="en-GB" sz="1600" dirty="0" err="1"/>
              <a:t>EoR</a:t>
            </a:r>
            <a:r>
              <a:rPr lang="en-GB" sz="1600" dirty="0"/>
              <a:t> white paper by </a:t>
            </a:r>
            <a:r>
              <a:rPr lang="en-GB" sz="1600" dirty="0" err="1"/>
              <a:t>Mellema</a:t>
            </a:r>
            <a:r>
              <a:rPr lang="en-GB" sz="1600" dirty="0"/>
              <a:t> et al. (2013), the recommended station diameter was based on minimum </a:t>
            </a:r>
            <a:r>
              <a:rPr lang="en-GB" sz="1600" dirty="0" err="1"/>
              <a:t>FoV</a:t>
            </a:r>
            <a:r>
              <a:rPr lang="en-GB" sz="1600" dirty="0"/>
              <a:t> size, which primarily emphasises power spectrum observations.</a:t>
            </a:r>
          </a:p>
          <a:p>
            <a:pPr lvl="0">
              <a:buFont typeface="+mj-lt"/>
              <a:buAutoNum type="arabicPeriod"/>
            </a:pPr>
            <a:r>
              <a:rPr lang="en-GB" sz="1800" dirty="0"/>
              <a:t>What is the scientific argument for multiple station sizes?</a:t>
            </a:r>
          </a:p>
          <a:p>
            <a:pPr lvl="1"/>
            <a:r>
              <a:rPr lang="en-GB" sz="1600" dirty="0"/>
              <a:t>One station size cannot work for all of the main science uses (see above).  Why not?</a:t>
            </a:r>
          </a:p>
          <a:p>
            <a:pPr lvl="0">
              <a:buFont typeface="+mj-lt"/>
              <a:buAutoNum type="arabicPeriod"/>
            </a:pPr>
            <a:r>
              <a:rPr lang="en-GB" sz="1800" dirty="0"/>
              <a:t>What is the minimum acceptable ratio of collecting area in the core to outer stations?</a:t>
            </a:r>
          </a:p>
          <a:p>
            <a:pPr lvl="1"/>
            <a:r>
              <a:rPr lang="en-GB" sz="1600" dirty="0"/>
              <a:t>Station size and core size are linked for a fixed number of available antennas.  Increased outer-station size implies less area in the core.</a:t>
            </a:r>
          </a:p>
          <a:p>
            <a:pPr lvl="0">
              <a:buFont typeface="+mj-lt"/>
              <a:buAutoNum type="arabicPeriod"/>
            </a:pPr>
            <a:r>
              <a:rPr lang="en-GB" sz="1800" dirty="0"/>
              <a:t>Must all stations antenna configurations for a given observation be identical</a:t>
            </a:r>
            <a:r>
              <a:rPr lang="en-GB" sz="1800" dirty="0" smtClean="0"/>
              <a:t>?</a:t>
            </a:r>
          </a:p>
          <a:p>
            <a:pPr lvl="1"/>
            <a:r>
              <a:rPr lang="en-GB" sz="1400" dirty="0"/>
              <a:t>For imaging this would normally be considered a given</a:t>
            </a:r>
            <a:r>
              <a:rPr lang="en-GB" sz="1400" dirty="0" smtClean="0"/>
              <a:t>.</a:t>
            </a:r>
          </a:p>
          <a:p>
            <a:pPr lvl="1"/>
            <a:r>
              <a:rPr lang="en-GB" sz="1400" dirty="0"/>
              <a:t>Are there cases in which outer stations with smaller/larger </a:t>
            </a:r>
            <a:r>
              <a:rPr lang="en-GB" sz="1400" dirty="0" err="1"/>
              <a:t>FoV</a:t>
            </a:r>
            <a:r>
              <a:rPr lang="en-GB" sz="1400" dirty="0"/>
              <a:t> would be used to calibrate a core containing stations of a different diameter</a:t>
            </a:r>
            <a:r>
              <a:rPr lang="en-GB" sz="1400" dirty="0" smtClean="0"/>
              <a:t>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836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96693"/>
            <a:ext cx="8156448" cy="619941"/>
          </a:xfrm>
        </p:spPr>
        <p:txBody>
          <a:bodyPr/>
          <a:lstStyle/>
          <a:p>
            <a:r>
              <a:rPr lang="en-GB" sz="2400" dirty="0"/>
              <a:t>Key </a:t>
            </a:r>
            <a:r>
              <a:rPr lang="en-GB" sz="2400" dirty="0" smtClean="0"/>
              <a:t>Questions (cont’d)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7601" y="1221698"/>
            <a:ext cx="8912222" cy="5543378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 startAt="5"/>
            </a:pPr>
            <a:r>
              <a:rPr lang="en-GB" sz="1600" dirty="0" smtClean="0"/>
              <a:t>If </a:t>
            </a:r>
            <a:r>
              <a:rPr lang="en-GB" sz="1600" dirty="0"/>
              <a:t>there are three station diameters allowed (sub-stations, stations and super-stations), which of the above scientific areas will benefit and how?  What are the ideal superstation, station and substation sizes?</a:t>
            </a:r>
          </a:p>
          <a:p>
            <a:pPr lvl="1"/>
            <a:r>
              <a:rPr lang="en-GB" sz="1400" dirty="0"/>
              <a:t>Superstations will reduce the instantaneous field-of-view but provide greater control of station side-lobes.</a:t>
            </a:r>
          </a:p>
          <a:p>
            <a:pPr lvl="1"/>
            <a:r>
              <a:rPr lang="en-GB" sz="1400" dirty="0"/>
              <a:t>If substations are allowed, it is unlikely to be possible to correlate them all (because of the large number).</a:t>
            </a:r>
          </a:p>
          <a:p>
            <a:pPr lvl="0">
              <a:buFont typeface="+mj-lt"/>
              <a:buAutoNum type="arabicPeriod" startAt="5"/>
            </a:pPr>
            <a:r>
              <a:rPr lang="en-GB" sz="1600" dirty="0"/>
              <a:t>What are the technical impediments to multiple station diameters?</a:t>
            </a:r>
          </a:p>
          <a:p>
            <a:pPr lvl="1"/>
            <a:r>
              <a:rPr lang="en-GB" sz="1400" dirty="0"/>
              <a:t>Multiple station diameters in the spiral arms may require a more complex beam-former.</a:t>
            </a:r>
          </a:p>
          <a:p>
            <a:pPr lvl="0">
              <a:buFont typeface="+mj-lt"/>
              <a:buAutoNum type="arabicPeriod" startAt="5"/>
            </a:pPr>
            <a:r>
              <a:rPr lang="en-GB" sz="1600" dirty="0"/>
              <a:t>What are the technical impediments to building and using sub-stations or superstations?</a:t>
            </a:r>
          </a:p>
          <a:p>
            <a:pPr lvl="1"/>
            <a:r>
              <a:rPr lang="en-GB" sz="1400" dirty="0"/>
              <a:t>If substations are allowed, it is unlikely to be possible to correlate them all (because of the large number).</a:t>
            </a:r>
          </a:p>
          <a:p>
            <a:pPr lvl="0">
              <a:buFont typeface="+mj-lt"/>
              <a:buAutoNum type="arabicPeriod" startAt="5"/>
            </a:pPr>
            <a:r>
              <a:rPr lang="en-GB" sz="1600" dirty="0"/>
              <a:t>What is the argument for/against ‘physical tapering’?</a:t>
            </a:r>
          </a:p>
          <a:p>
            <a:pPr lvl="0">
              <a:buFont typeface="+mj-lt"/>
              <a:buAutoNum type="arabicPeriod" startAt="5"/>
            </a:pPr>
            <a:r>
              <a:rPr lang="en-GB" sz="1600" dirty="0"/>
              <a:t>What is the ideal density of antennas in a station and the associated sparse-dense transition frequency?</a:t>
            </a:r>
          </a:p>
          <a:p>
            <a:pPr lvl="0">
              <a:buFont typeface="+mj-lt"/>
              <a:buAutoNum type="arabicPeriod" startAt="5"/>
            </a:pPr>
            <a:r>
              <a:rPr lang="en-GB" sz="1600" dirty="0"/>
              <a:t>What would be the cost/benefit of a ‘sea of antennas’ approach for a superstation, in which the stations and substations are formed virtually through the beamforming process?</a:t>
            </a:r>
          </a:p>
          <a:p>
            <a:pPr lvl="1"/>
            <a:r>
              <a:rPr lang="en-GB" sz="1400" dirty="0"/>
              <a:t>Flexibility.  Potentially permit multiple station sizes.</a:t>
            </a:r>
          </a:p>
          <a:p>
            <a:pPr lvl="1"/>
            <a:r>
              <a:rPr lang="en-GB" sz="1400" dirty="0"/>
              <a:t>Probably result in a loss of collecting area, since some antennas would not be used or weighted down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1744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5685"/>
            <a:ext cx="6927011" cy="619941"/>
          </a:xfrm>
        </p:spPr>
        <p:txBody>
          <a:bodyPr/>
          <a:lstStyle/>
          <a:p>
            <a:r>
              <a:rPr lang="en-GB" sz="2400" dirty="0"/>
              <a:t>Current Status of Definition – </a:t>
            </a:r>
            <a:r>
              <a:rPr lang="en-GB" sz="2400" dirty="0" smtClean="0"/>
              <a:t>Outer Stations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251440" y="1143027"/>
            <a:ext cx="3883929" cy="1562697"/>
          </a:xfrm>
        </p:spPr>
        <p:txBody>
          <a:bodyPr>
            <a:noAutofit/>
          </a:bodyPr>
          <a:lstStyle/>
          <a:p>
            <a:r>
              <a:rPr lang="en-GB" sz="1600" dirty="0">
                <a:sym typeface="Symbol" panose="05050102010706020507" pitchFamily="18" charset="2"/>
              </a:rPr>
              <a:t>T</a:t>
            </a:r>
            <a:r>
              <a:rPr lang="en-GB" sz="1600" dirty="0" smtClean="0">
                <a:sym typeface="Symbol" panose="05050102010706020507" pitchFamily="18" charset="2"/>
              </a:rPr>
              <a:t>he dots indicate the positions of stations, not the size or internal configuration.</a:t>
            </a:r>
          </a:p>
          <a:p>
            <a:r>
              <a:rPr lang="en-GB" sz="1600" dirty="0" smtClean="0">
                <a:sym typeface="Symbol" panose="05050102010706020507" pitchFamily="18" charset="2"/>
              </a:rPr>
              <a:t>Changes will require a well justified ECP.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987977"/>
            <a:ext cx="5384072" cy="491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5685"/>
            <a:ext cx="6927011" cy="619941"/>
          </a:xfrm>
        </p:spPr>
        <p:txBody>
          <a:bodyPr/>
          <a:lstStyle/>
          <a:p>
            <a:r>
              <a:rPr lang="en-GB" sz="2400" dirty="0" smtClean="0"/>
              <a:t>Current Status of Definition – Inner </a:t>
            </a:r>
            <a:r>
              <a:rPr lang="en-GB" sz="2400" dirty="0"/>
              <a:t>P</a:t>
            </a:r>
            <a:r>
              <a:rPr lang="en-GB" sz="2400" dirty="0" smtClean="0"/>
              <a:t>art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251440" y="1284760"/>
            <a:ext cx="3883929" cy="5288568"/>
          </a:xfrm>
        </p:spPr>
        <p:txBody>
          <a:bodyPr>
            <a:noAutofit/>
          </a:bodyPr>
          <a:lstStyle/>
          <a:p>
            <a:r>
              <a:rPr lang="en-GB" sz="1600" dirty="0">
                <a:sym typeface="Symbol" panose="05050102010706020507" pitchFamily="18" charset="2"/>
              </a:rPr>
              <a:t>T</a:t>
            </a:r>
            <a:r>
              <a:rPr lang="en-GB" sz="1600" dirty="0" smtClean="0">
                <a:sym typeface="Symbol" panose="05050102010706020507" pitchFamily="18" charset="2"/>
              </a:rPr>
              <a:t>he </a:t>
            </a:r>
            <a:r>
              <a:rPr lang="en-GB" sz="1600" dirty="0">
                <a:sym typeface="Symbol" panose="05050102010706020507" pitchFamily="18" charset="2"/>
              </a:rPr>
              <a:t>dots indicate the positions of stations, not the size or internal configuration</a:t>
            </a:r>
            <a:r>
              <a:rPr lang="en-GB" sz="1600" dirty="0" smtClean="0">
                <a:sym typeface="Symbol" panose="05050102010706020507" pitchFamily="18" charset="2"/>
              </a:rPr>
              <a:t>.</a:t>
            </a:r>
          </a:p>
          <a:p>
            <a:r>
              <a:rPr lang="en-GB" sz="1600" dirty="0" smtClean="0">
                <a:sym typeface="Symbol" panose="05050102010706020507" pitchFamily="18" charset="2"/>
              </a:rPr>
              <a:t>The central area was left undefined at that time.</a:t>
            </a:r>
          </a:p>
          <a:p>
            <a:r>
              <a:rPr lang="en-GB" sz="1600" dirty="0" smtClean="0">
                <a:sym typeface="Symbol" panose="05050102010706020507" pitchFamily="18" charset="2"/>
              </a:rPr>
              <a:t>Current goal is to define this.</a:t>
            </a:r>
            <a:endParaRPr lang="en-GB" sz="1600" dirty="0">
              <a:sym typeface="Symbol" panose="05050102010706020507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1" y="1007791"/>
            <a:ext cx="5154107" cy="50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08614"/>
            <a:ext cx="8156448" cy="619941"/>
          </a:xfrm>
        </p:spPr>
        <p:txBody>
          <a:bodyPr/>
          <a:lstStyle/>
          <a:p>
            <a:r>
              <a:rPr lang="en-GB" sz="2400" dirty="0"/>
              <a:t>Ionospheric Calibration &amp;</a:t>
            </a:r>
            <a:r>
              <a:rPr lang="en-GB" sz="2400" dirty="0" smtClean="0"/>
              <a:t> FG Subtraction </a:t>
            </a:r>
            <a:r>
              <a:rPr lang="en-GB" sz="2400" dirty="0"/>
              <a:t>(</a:t>
            </a:r>
            <a:r>
              <a:rPr lang="en-GB" sz="2400" dirty="0" err="1"/>
              <a:t>EoR</a:t>
            </a:r>
            <a:r>
              <a:rPr lang="en-GB" sz="2400" dirty="0"/>
              <a:t>/CD)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7601" y="1221698"/>
            <a:ext cx="8912222" cy="5543378"/>
          </a:xfrm>
        </p:spPr>
        <p:txBody>
          <a:bodyPr>
            <a:noAutofit/>
          </a:bodyPr>
          <a:lstStyle/>
          <a:p>
            <a:r>
              <a:rPr lang="en-GB" sz="2000" dirty="0"/>
              <a:t>These were discussed in the meeting on Dec 1, </a:t>
            </a:r>
            <a:r>
              <a:rPr lang="en-GB" sz="2000" dirty="0" smtClean="0"/>
              <a:t>2015.</a:t>
            </a:r>
          </a:p>
          <a:p>
            <a:r>
              <a:rPr lang="en-GB" sz="2000" dirty="0" smtClean="0"/>
              <a:t>Present configuration of outer stations:</a:t>
            </a:r>
            <a:endParaRPr lang="en-GB" sz="2000" dirty="0"/>
          </a:p>
          <a:p>
            <a:pPr lvl="1"/>
            <a:r>
              <a:rPr lang="en-GB" sz="2000" dirty="0"/>
              <a:t>S</a:t>
            </a:r>
            <a:r>
              <a:rPr lang="en-GB" sz="2000" dirty="0" smtClean="0"/>
              <a:t>ufficient </a:t>
            </a:r>
            <a:r>
              <a:rPr lang="en-GB" sz="2000" dirty="0"/>
              <a:t>number of ionospheric ‘pierce points’ with the currently adopted configuration of outer antennas</a:t>
            </a:r>
            <a:r>
              <a:rPr lang="en-GB" sz="2000" dirty="0" smtClean="0"/>
              <a:t>.</a:t>
            </a:r>
          </a:p>
          <a:p>
            <a:pPr lvl="1"/>
            <a:r>
              <a:rPr lang="en-GB" sz="2000" dirty="0" smtClean="0"/>
              <a:t>Sufficient signal-to-noise ratio depending on station size adopted.</a:t>
            </a:r>
            <a:endParaRPr lang="en-GB" sz="2000" dirty="0"/>
          </a:p>
          <a:p>
            <a:r>
              <a:rPr lang="en-GB" sz="2000" dirty="0"/>
              <a:t>For foreground source </a:t>
            </a:r>
            <a:r>
              <a:rPr lang="en-GB" sz="2000" dirty="0" smtClean="0"/>
              <a:t>subtraction,</a:t>
            </a:r>
          </a:p>
          <a:p>
            <a:pPr lvl="1"/>
            <a:r>
              <a:rPr lang="en-GB" sz="2000" dirty="0"/>
              <a:t>I</a:t>
            </a:r>
            <a:r>
              <a:rPr lang="en-GB" sz="2000" dirty="0" smtClean="0"/>
              <a:t>mportant </a:t>
            </a:r>
            <a:r>
              <a:rPr lang="en-GB" sz="2000" dirty="0"/>
              <a:t>to provide sufficient u-v coverage to enable reliable subtraction.</a:t>
            </a:r>
          </a:p>
          <a:p>
            <a:pPr lvl="0"/>
            <a:endParaRPr lang="en-GB" sz="20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416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42168"/>
            <a:ext cx="8156448" cy="619941"/>
          </a:xfrm>
        </p:spPr>
        <p:txBody>
          <a:bodyPr/>
          <a:lstStyle/>
          <a:p>
            <a:r>
              <a:rPr lang="en-GB" sz="2400" dirty="0" smtClean="0"/>
              <a:t>Purpose of Workshop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64591" y="2149779"/>
            <a:ext cx="8660231" cy="80045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3332" y="3591291"/>
            <a:ext cx="5106148" cy="9289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7601" y="852008"/>
            <a:ext cx="8912222" cy="5781705"/>
          </a:xfrm>
        </p:spPr>
        <p:txBody>
          <a:bodyPr>
            <a:noAutofit/>
          </a:bodyPr>
          <a:lstStyle/>
          <a:p>
            <a:r>
              <a:rPr lang="en-GB" sz="2000" dirty="0"/>
              <a:t>C</a:t>
            </a:r>
            <a:r>
              <a:rPr lang="en-GB" sz="2000" dirty="0" smtClean="0"/>
              <a:t>onsider </a:t>
            </a:r>
            <a:r>
              <a:rPr lang="en-GB" sz="2000" dirty="0"/>
              <a:t>options for the </a:t>
            </a:r>
            <a:r>
              <a:rPr lang="en-GB" sz="2000" dirty="0" smtClean="0"/>
              <a:t>antenna configuration for stations:</a:t>
            </a:r>
          </a:p>
          <a:p>
            <a:pPr lvl="1"/>
            <a:r>
              <a:rPr lang="en-GB" sz="1600" dirty="0" smtClean="0"/>
              <a:t>individual </a:t>
            </a:r>
            <a:r>
              <a:rPr lang="en-GB" sz="1600" dirty="0"/>
              <a:t>outer stations in SKA1-low </a:t>
            </a:r>
            <a:endParaRPr lang="en-GB" sz="1600" dirty="0" smtClean="0"/>
          </a:p>
          <a:p>
            <a:pPr lvl="1"/>
            <a:r>
              <a:rPr lang="en-GB" sz="1600" dirty="0"/>
              <a:t>t</a:t>
            </a:r>
            <a:r>
              <a:rPr lang="en-GB" sz="1600" dirty="0" smtClean="0"/>
              <a:t>he </a:t>
            </a:r>
            <a:r>
              <a:rPr lang="en-GB" sz="1600" dirty="0"/>
              <a:t>detailed antenna configuration within a radius of 1700 m </a:t>
            </a:r>
            <a:endParaRPr lang="en-GB" sz="1600" dirty="0" smtClean="0"/>
          </a:p>
          <a:p>
            <a:r>
              <a:rPr lang="en-GB" sz="2000" dirty="0" smtClean="0"/>
              <a:t>Expected Outcome:</a:t>
            </a:r>
          </a:p>
          <a:p>
            <a:pPr lvl="1"/>
            <a:r>
              <a:rPr lang="en-GB" sz="1600" dirty="0" smtClean="0"/>
              <a:t>a </a:t>
            </a:r>
            <a:r>
              <a:rPr lang="en-GB" sz="1600" dirty="0"/>
              <a:t>sufficiently detailed description of the configurations of the antennas in outer stations and stations within the core to complete the design of the balance of the SKA1-low system.</a:t>
            </a:r>
          </a:p>
          <a:p>
            <a:r>
              <a:rPr lang="en-GB" sz="2000" dirty="0" smtClean="0"/>
              <a:t>Context:</a:t>
            </a:r>
          </a:p>
          <a:p>
            <a:pPr lvl="1"/>
            <a:r>
              <a:rPr lang="en-GB" sz="1600" dirty="0" smtClean="0"/>
              <a:t>three </a:t>
            </a:r>
            <a:r>
              <a:rPr lang="en-GB" sz="1600" dirty="0"/>
              <a:t>main science </a:t>
            </a:r>
            <a:r>
              <a:rPr lang="en-GB" sz="1600" dirty="0" smtClean="0"/>
              <a:t>areas:</a:t>
            </a:r>
            <a:endParaRPr lang="en-GB" sz="1600" dirty="0"/>
          </a:p>
          <a:p>
            <a:pPr lvl="2"/>
            <a:r>
              <a:rPr lang="en-GB" sz="1600" dirty="0" err="1"/>
              <a:t>EoR</a:t>
            </a:r>
            <a:r>
              <a:rPr lang="en-GB" sz="1600" dirty="0"/>
              <a:t>/CD (power spectrum and deep line imaging), </a:t>
            </a:r>
          </a:p>
          <a:p>
            <a:pPr lvl="2"/>
            <a:r>
              <a:rPr lang="en-GB" sz="1600" dirty="0"/>
              <a:t>Pulsar search and timing, </a:t>
            </a:r>
          </a:p>
          <a:p>
            <a:pPr lvl="2"/>
            <a:r>
              <a:rPr lang="en-GB" sz="1600" dirty="0"/>
              <a:t>Standard imaging</a:t>
            </a:r>
            <a:r>
              <a:rPr lang="en-GB" sz="1600" dirty="0" smtClean="0"/>
              <a:t>.</a:t>
            </a:r>
          </a:p>
          <a:p>
            <a:r>
              <a:rPr lang="en-GB" sz="2000" dirty="0" smtClean="0"/>
              <a:t>Put together a series of questions to guide the process.</a:t>
            </a:r>
          </a:p>
          <a:p>
            <a:pPr lvl="1"/>
            <a:r>
              <a:rPr lang="en-GB" sz="1600" dirty="0" smtClean="0"/>
              <a:t>Hopefully the presenters will provide their input to the answers.</a:t>
            </a:r>
            <a:endParaRPr lang="en-GB" sz="1600" dirty="0"/>
          </a:p>
          <a:p>
            <a:pPr marL="0" indent="0">
              <a:buNone/>
            </a:pPr>
            <a:endParaRPr lang="en-GB" sz="16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77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08614"/>
            <a:ext cx="8156448" cy="619941"/>
          </a:xfrm>
        </p:spPr>
        <p:txBody>
          <a:bodyPr/>
          <a:lstStyle/>
          <a:p>
            <a:r>
              <a:rPr lang="en-GB" sz="2400" dirty="0" smtClean="0"/>
              <a:t>Imaging Capability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0" y="1196128"/>
            <a:ext cx="5155886" cy="5543378"/>
          </a:xfrm>
        </p:spPr>
        <p:txBody>
          <a:bodyPr>
            <a:noAutofit/>
          </a:bodyPr>
          <a:lstStyle/>
          <a:p>
            <a:r>
              <a:rPr lang="en-GB" sz="1800" dirty="0" smtClean="0"/>
              <a:t>This </a:t>
            </a:r>
            <a:r>
              <a:rPr lang="en-GB" sz="1800" dirty="0"/>
              <a:t>general capability is both the most difficult (‘pushes’ system design) and the most scientifically important.  </a:t>
            </a:r>
          </a:p>
          <a:p>
            <a:pPr lvl="0"/>
            <a:r>
              <a:rPr lang="en-GB" sz="1800" dirty="0"/>
              <a:t>For </a:t>
            </a:r>
            <a:r>
              <a:rPr lang="en-GB" sz="1800" dirty="0" err="1"/>
              <a:t>EoR</a:t>
            </a:r>
            <a:r>
              <a:rPr lang="en-GB" sz="1800" dirty="0"/>
              <a:t>/CD, discovering the power spectrum will be very significant if not previously discovered by other telescopes or </a:t>
            </a:r>
            <a:r>
              <a:rPr lang="en-GB" sz="1800" dirty="0" smtClean="0"/>
              <a:t>experiments,</a:t>
            </a:r>
          </a:p>
          <a:p>
            <a:pPr lvl="1"/>
            <a:r>
              <a:rPr lang="en-GB" sz="1800" dirty="0" smtClean="0"/>
              <a:t>but </a:t>
            </a:r>
            <a:r>
              <a:rPr lang="en-GB" sz="1800" dirty="0"/>
              <a:t>the investment in SKA1-low is really justified by 3-D spectral-line imaging</a:t>
            </a:r>
            <a:r>
              <a:rPr lang="en-GB" sz="1800" dirty="0" smtClean="0"/>
              <a:t>.</a:t>
            </a:r>
            <a:endParaRPr lang="en-GB" sz="1600" dirty="0"/>
          </a:p>
          <a:p>
            <a:pPr lvl="0"/>
            <a:r>
              <a:rPr lang="en-GB" sz="1600" dirty="0"/>
              <a:t>For Standard imaging (continuum and spectral line), imaging capability is self-evident. </a:t>
            </a:r>
            <a:endParaRPr lang="en-GB" sz="1600" dirty="0" smtClean="0"/>
          </a:p>
          <a:p>
            <a:pPr lvl="0"/>
            <a:r>
              <a:rPr lang="en-GB" sz="1600" dirty="0" smtClean="0"/>
              <a:t>SKA1-low </a:t>
            </a:r>
            <a:r>
              <a:rPr lang="en-GB" sz="1600" dirty="0"/>
              <a:t>continuum surveys are not seriously impacted by confusion noise down to a frequency of ~110 </a:t>
            </a:r>
            <a:r>
              <a:rPr lang="en-GB" sz="1600" dirty="0" smtClean="0"/>
              <a:t>MHz</a:t>
            </a:r>
            <a:r>
              <a:rPr lang="en-GB" sz="1600" dirty="0"/>
              <a:t>,</a:t>
            </a:r>
            <a:r>
              <a:rPr lang="en-GB" sz="1600" dirty="0" smtClean="0"/>
              <a:t> </a:t>
            </a:r>
            <a:r>
              <a:rPr lang="en-GB" sz="1600" dirty="0"/>
              <a:t>except for very long integration </a:t>
            </a:r>
            <a:r>
              <a:rPr lang="en-GB" sz="1600" dirty="0" smtClean="0"/>
              <a:t>times.</a:t>
            </a:r>
          </a:p>
          <a:p>
            <a:pPr lvl="1"/>
            <a:r>
              <a:rPr lang="en-GB" sz="1600" dirty="0" smtClean="0"/>
              <a:t>See confusion plot</a:t>
            </a:r>
          </a:p>
          <a:p>
            <a:pPr lvl="1"/>
            <a:r>
              <a:rPr lang="en-GB" sz="1600" dirty="0" smtClean="0"/>
              <a:t>Note</a:t>
            </a:r>
            <a:r>
              <a:rPr lang="en-GB" sz="1600" dirty="0"/>
              <a:t>, of course it will never be confusion limited for narrow spectral line </a:t>
            </a:r>
            <a:r>
              <a:rPr lang="en-GB" sz="1600" dirty="0" smtClean="0"/>
              <a:t>observations.</a:t>
            </a:r>
            <a:endParaRPr lang="en-GB" sz="1600" dirty="0"/>
          </a:p>
          <a:p>
            <a:endParaRPr lang="en-GB" sz="1600" dirty="0" smtClean="0">
              <a:sym typeface="Symbol" panose="05050102010706020507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380" y="1420518"/>
            <a:ext cx="4146590" cy="4186652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831010" y="5494407"/>
            <a:ext cx="3042810" cy="10677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Based on parameters shown at the top (Braun).</a:t>
            </a:r>
            <a:endParaRPr lang="en-GB" sz="28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6107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08614"/>
            <a:ext cx="8156448" cy="619941"/>
          </a:xfrm>
        </p:spPr>
        <p:txBody>
          <a:bodyPr/>
          <a:lstStyle/>
          <a:p>
            <a:r>
              <a:rPr lang="en-GB" sz="2400" dirty="0" smtClean="0"/>
              <a:t>Important Factors in the Station Design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7601" y="1221698"/>
            <a:ext cx="8912222" cy="5543378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/>
              <a:t>Sufficient </a:t>
            </a:r>
            <a:r>
              <a:rPr lang="en-GB" sz="2000" dirty="0"/>
              <a:t>diameter in wavelengths to reduce far-out </a:t>
            </a:r>
            <a:r>
              <a:rPr lang="en-GB" sz="2000" dirty="0" err="1"/>
              <a:t>sidelobes</a:t>
            </a:r>
            <a:r>
              <a:rPr lang="en-GB" sz="2000" dirty="0"/>
              <a:t> to an acceptable level.</a:t>
            </a:r>
          </a:p>
          <a:p>
            <a:pPr lvl="0"/>
            <a:r>
              <a:rPr lang="en-GB" sz="2000" dirty="0"/>
              <a:t>The acceptable level of near-in </a:t>
            </a:r>
            <a:r>
              <a:rPr lang="en-GB" sz="2000" dirty="0" err="1"/>
              <a:t>sidelobes</a:t>
            </a:r>
            <a:r>
              <a:rPr lang="en-GB" sz="2000" dirty="0"/>
              <a:t>.</a:t>
            </a:r>
          </a:p>
          <a:p>
            <a:pPr lvl="0"/>
            <a:r>
              <a:rPr lang="en-GB" sz="2000" dirty="0"/>
              <a:t>Sufficient collecting area for on-sky calibration (self-calibration of offset calibration).</a:t>
            </a:r>
          </a:p>
          <a:p>
            <a:pPr lvl="0"/>
            <a:r>
              <a:rPr lang="en-GB" sz="2000" dirty="0"/>
              <a:t>Smooth spatial response over the field-of-view in a single beam or in a mosaic of beams.</a:t>
            </a:r>
          </a:p>
          <a:p>
            <a:pPr lvl="0"/>
            <a:r>
              <a:rPr lang="en-GB" sz="2000" dirty="0"/>
              <a:t>Sufficient field-of-view for </a:t>
            </a:r>
            <a:r>
              <a:rPr lang="en-GB" sz="2000" dirty="0" err="1"/>
              <a:t>EoR</a:t>
            </a:r>
            <a:r>
              <a:rPr lang="en-GB" sz="2000" dirty="0"/>
              <a:t>/CD imaging.</a:t>
            </a:r>
          </a:p>
          <a:p>
            <a:pPr lvl="0"/>
            <a:r>
              <a:rPr lang="en-GB" sz="2000" dirty="0"/>
              <a:t>Polarisation response that can be accurately modelled and/or measured.</a:t>
            </a:r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signal-to-noise ratio for sources that aid in the characterisation of the ionospheric phase-screen.</a:t>
            </a:r>
          </a:p>
          <a:p>
            <a:pPr lvl="0"/>
            <a:r>
              <a:rPr lang="en-GB" sz="2000" dirty="0"/>
              <a:t>The fixed total number of antenna elements has an impact on station diameter:  if there are too many antenna elements in each station, the number of stations will be too small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The sky noise spectrum is increasing rapidly at low frequencies.  </a:t>
            </a:r>
          </a:p>
          <a:p>
            <a:pPr lvl="0"/>
            <a:r>
              <a:rPr lang="en-GB" sz="1800" dirty="0"/>
              <a:t>The sparse-dense </a:t>
            </a:r>
            <a:r>
              <a:rPr lang="en-GB" sz="1800" dirty="0" smtClean="0"/>
              <a:t>transition (see next slide)</a:t>
            </a:r>
            <a:endParaRPr lang="en-GB" sz="1800" dirty="0"/>
          </a:p>
          <a:p>
            <a:endParaRPr lang="en-GB" sz="18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65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08614"/>
            <a:ext cx="8156448" cy="619941"/>
          </a:xfrm>
        </p:spPr>
        <p:txBody>
          <a:bodyPr/>
          <a:lstStyle/>
          <a:p>
            <a:r>
              <a:rPr lang="en-GB" sz="2400" dirty="0" smtClean="0"/>
              <a:t>The Sparse-Dense Transition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7601" y="1221698"/>
            <a:ext cx="8912222" cy="5543378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/>
              <a:t>Average spacing of antenna elements is </a:t>
            </a:r>
            <a:r>
              <a:rPr lang="en-GB" sz="2000" dirty="0" smtClean="0">
                <a:sym typeface="Symbol" panose="05050102010706020507" pitchFamily="18" charset="2"/>
              </a:rPr>
              <a:t>/2 at the formal transition.</a:t>
            </a:r>
            <a:endParaRPr lang="en-GB" sz="2000" dirty="0" smtClean="0"/>
          </a:p>
          <a:p>
            <a:pPr lvl="0"/>
            <a:r>
              <a:rPr lang="en-GB" sz="2000" dirty="0"/>
              <a:t>The sparse-dense transition should be at the lowest frequency possible (to extend the range where collecting area goes as </a:t>
            </a:r>
            <a:r>
              <a:rPr lang="en-GB" sz="2000" dirty="0">
                <a:sym typeface="Symbol" panose="05050102010706020507" pitchFamily="18" charset="2"/>
              </a:rPr>
              <a:t></a:t>
            </a:r>
            <a:r>
              <a:rPr lang="en-GB" sz="2000" baseline="30000" dirty="0"/>
              <a:t>2</a:t>
            </a:r>
            <a:r>
              <a:rPr lang="en-GB" sz="2000" dirty="0"/>
              <a:t>).</a:t>
            </a:r>
          </a:p>
          <a:p>
            <a:pPr lvl="0"/>
            <a:r>
              <a:rPr lang="en-GB" sz="2000" dirty="0"/>
              <a:t>On the other hand, the sparse-dense transition should be as high as possible, since the entire part of the frequency range that is in the sparse regime suffers reduced brightness sensitivity.</a:t>
            </a:r>
          </a:p>
          <a:p>
            <a:pPr lvl="0"/>
            <a:r>
              <a:rPr lang="en-GB" sz="2000" dirty="0" smtClean="0"/>
              <a:t>Antennas </a:t>
            </a:r>
            <a:r>
              <a:rPr lang="en-GB" sz="2000" dirty="0"/>
              <a:t>that are too wide will have to be spaced far apart within a station, which in turn will generate ‘grating lobes’ (or similar) at high frequencies.</a:t>
            </a:r>
          </a:p>
          <a:p>
            <a:pPr lvl="0"/>
            <a:r>
              <a:rPr lang="en-GB" sz="2000" dirty="0"/>
              <a:t>The low-frequency response will be compromised if the low-frequency ‘dipoles’ on the antenna elements are too short (in wavelengths).</a:t>
            </a:r>
          </a:p>
          <a:p>
            <a:pPr lvl="0"/>
            <a:endParaRPr lang="en-GB" sz="20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448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" y="6364224"/>
            <a:ext cx="8778240" cy="39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01757"/>
            <a:ext cx="8156448" cy="619941"/>
          </a:xfrm>
        </p:spPr>
        <p:txBody>
          <a:bodyPr/>
          <a:lstStyle/>
          <a:p>
            <a:r>
              <a:rPr lang="en-GB" sz="2400" dirty="0" smtClean="0"/>
              <a:t>‘Entities’ that can be </a:t>
            </a:r>
            <a:r>
              <a:rPr lang="en-GB" sz="2400" dirty="0" err="1" smtClean="0"/>
              <a:t>beamformed</a:t>
            </a:r>
            <a:r>
              <a:rPr lang="en-GB" sz="2400" dirty="0" smtClean="0"/>
              <a:t> &amp; correlated</a:t>
            </a:r>
            <a:endParaRPr lang="en-GB" sz="24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7601" y="1221698"/>
            <a:ext cx="8912222" cy="5543378"/>
          </a:xfrm>
        </p:spPr>
        <p:txBody>
          <a:bodyPr>
            <a:noAutofit/>
          </a:bodyPr>
          <a:lstStyle/>
          <a:p>
            <a:r>
              <a:rPr lang="en-GB" sz="2000" dirty="0" smtClean="0"/>
              <a:t>Broadly based on ‘SKA1-low </a:t>
            </a:r>
            <a:r>
              <a:rPr lang="en-GB" sz="2000" dirty="0"/>
              <a:t>Configuration, </a:t>
            </a:r>
            <a:r>
              <a:rPr lang="en-GB" sz="2000" dirty="0" smtClean="0"/>
              <a:t>v4A’ document:</a:t>
            </a:r>
          </a:p>
          <a:p>
            <a:endParaRPr lang="en-GB" sz="2000" dirty="0"/>
          </a:p>
          <a:p>
            <a:r>
              <a:rPr lang="en-GB" sz="2400" dirty="0" smtClean="0"/>
              <a:t>Station</a:t>
            </a:r>
          </a:p>
          <a:p>
            <a:pPr lvl="1"/>
            <a:r>
              <a:rPr lang="en-GB" sz="1800" dirty="0" smtClean="0"/>
              <a:t>One </a:t>
            </a:r>
            <a:r>
              <a:rPr lang="en-GB" sz="1800" dirty="0"/>
              <a:t>array of antenna elements arranged within a fixed diameter;</a:t>
            </a:r>
          </a:p>
          <a:p>
            <a:r>
              <a:rPr lang="en-GB" sz="2400" dirty="0" smtClean="0"/>
              <a:t>Superstation + station</a:t>
            </a:r>
          </a:p>
          <a:p>
            <a:pPr lvl="1"/>
            <a:r>
              <a:rPr lang="en-GB" sz="1800" dirty="0" smtClean="0"/>
              <a:t>Similar </a:t>
            </a:r>
            <a:r>
              <a:rPr lang="en-GB" sz="1800" dirty="0"/>
              <a:t>to item 1, except that the entire superstation (aggregation of stations) can be </a:t>
            </a:r>
            <a:r>
              <a:rPr lang="en-GB" sz="1800" dirty="0" err="1"/>
              <a:t>beamformed</a:t>
            </a:r>
            <a:r>
              <a:rPr lang="en-GB" sz="1800" dirty="0"/>
              <a:t> in addition to each station;</a:t>
            </a:r>
          </a:p>
          <a:p>
            <a:pPr lvl="0"/>
            <a:r>
              <a:rPr lang="en-GB" sz="2400" dirty="0"/>
              <a:t>Superstation + station + </a:t>
            </a:r>
            <a:r>
              <a:rPr lang="en-GB" sz="2400" dirty="0" smtClean="0"/>
              <a:t>substation</a:t>
            </a:r>
          </a:p>
          <a:p>
            <a:pPr lvl="1"/>
            <a:r>
              <a:rPr lang="en-GB" sz="1800" dirty="0" smtClean="0"/>
              <a:t>Similar </a:t>
            </a:r>
            <a:r>
              <a:rPr lang="en-GB" sz="1800" dirty="0"/>
              <a:t>to item 2, except that a station can also be sub-divided in smaller arrays called sub-stations.</a:t>
            </a:r>
          </a:p>
          <a:p>
            <a:endParaRPr lang="en-GB" sz="16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594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SKA_PowerPoint_Templates_2014_150dpi</Template>
  <TotalTime>19838</TotalTime>
  <Words>1770</Words>
  <Application>Microsoft Macintosh PowerPoint</Application>
  <PresentationFormat>On-screen Show (4:3)</PresentationFormat>
  <Paragraphs>221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Custom Design</vt:lpstr>
      <vt:lpstr>Default Design</vt:lpstr>
      <vt:lpstr>8_NTC Background</vt:lpstr>
      <vt:lpstr>9_NTC Background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SKA Organisation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P.Dewdney@skatelescope.org</dc:creator>
  <cp:lastModifiedBy>Jeff Wagg</cp:lastModifiedBy>
  <cp:revision>1699</cp:revision>
  <dcterms:created xsi:type="dcterms:W3CDTF">2014-04-08T14:39:58Z</dcterms:created>
  <dcterms:modified xsi:type="dcterms:W3CDTF">2016-02-25T06:44:55Z</dcterms:modified>
</cp:coreProperties>
</file>