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67"/>
  </p:notesMasterIdLst>
  <p:sldIdLst>
    <p:sldId id="331" r:id="rId2"/>
    <p:sldId id="368" r:id="rId3"/>
    <p:sldId id="332" r:id="rId4"/>
    <p:sldId id="336" r:id="rId5"/>
    <p:sldId id="369" r:id="rId6"/>
    <p:sldId id="370" r:id="rId7"/>
    <p:sldId id="371" r:id="rId8"/>
    <p:sldId id="372" r:id="rId9"/>
    <p:sldId id="338" r:id="rId10"/>
    <p:sldId id="339" r:id="rId11"/>
    <p:sldId id="340" r:id="rId12"/>
    <p:sldId id="344" r:id="rId13"/>
    <p:sldId id="343" r:id="rId14"/>
    <p:sldId id="346" r:id="rId15"/>
    <p:sldId id="342" r:id="rId16"/>
    <p:sldId id="347" r:id="rId17"/>
    <p:sldId id="345" r:id="rId18"/>
    <p:sldId id="263" r:id="rId19"/>
    <p:sldId id="258" r:id="rId20"/>
    <p:sldId id="262" r:id="rId21"/>
    <p:sldId id="312" r:id="rId22"/>
    <p:sldId id="270" r:id="rId23"/>
    <p:sldId id="313" r:id="rId24"/>
    <p:sldId id="314" r:id="rId25"/>
    <p:sldId id="274" r:id="rId26"/>
    <p:sldId id="315" r:id="rId27"/>
    <p:sldId id="316" r:id="rId28"/>
    <p:sldId id="279" r:id="rId29"/>
    <p:sldId id="317" r:id="rId30"/>
    <p:sldId id="318" r:id="rId31"/>
    <p:sldId id="282" r:id="rId32"/>
    <p:sldId id="319" r:id="rId33"/>
    <p:sldId id="320" r:id="rId34"/>
    <p:sldId id="287" r:id="rId35"/>
    <p:sldId id="288" r:id="rId36"/>
    <p:sldId id="321" r:id="rId37"/>
    <p:sldId id="322" r:id="rId38"/>
    <p:sldId id="294" r:id="rId39"/>
    <p:sldId id="323" r:id="rId40"/>
    <p:sldId id="324" r:id="rId41"/>
    <p:sldId id="299" r:id="rId42"/>
    <p:sldId id="325" r:id="rId43"/>
    <p:sldId id="326" r:id="rId44"/>
    <p:sldId id="304" r:id="rId45"/>
    <p:sldId id="327" r:id="rId46"/>
    <p:sldId id="328" r:id="rId47"/>
    <p:sldId id="307" r:id="rId48"/>
    <p:sldId id="329" r:id="rId49"/>
    <p:sldId id="330" r:id="rId50"/>
    <p:sldId id="348" r:id="rId51"/>
    <p:sldId id="374" r:id="rId52"/>
    <p:sldId id="373" r:id="rId53"/>
    <p:sldId id="354" r:id="rId54"/>
    <p:sldId id="377" r:id="rId55"/>
    <p:sldId id="378" r:id="rId56"/>
    <p:sldId id="356" r:id="rId57"/>
    <p:sldId id="357" r:id="rId58"/>
    <p:sldId id="361" r:id="rId59"/>
    <p:sldId id="362" r:id="rId60"/>
    <p:sldId id="363" r:id="rId61"/>
    <p:sldId id="364" r:id="rId62"/>
    <p:sldId id="365" r:id="rId63"/>
    <p:sldId id="366" r:id="rId64"/>
    <p:sldId id="367" r:id="rId65"/>
    <p:sldId id="358" r:id="rId66"/>
  </p:sldIdLst>
  <p:sldSz cx="9906000" cy="6858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86"/>
    <p:restoredTop sz="95028"/>
  </p:normalViewPr>
  <p:slideViewPr>
    <p:cSldViewPr snapToGrid="0" snapToObjects="1">
      <p:cViewPr>
        <p:scale>
          <a:sx n="96" d="100"/>
          <a:sy n="96" d="100"/>
        </p:scale>
        <p:origin x="1304" y="-304"/>
      </p:cViewPr>
      <p:guideLst>
        <p:guide orient="horz" pos="2160"/>
        <p:guide pos="312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notesMaster" Target="notesMasters/notesMaster1.xml"/><Relationship Id="rId68" Type="http://schemas.openxmlformats.org/officeDocument/2006/relationships/printerSettings" Target="printerSettings/printerSettings1.bin"/><Relationship Id="rId69" Type="http://schemas.openxmlformats.org/officeDocument/2006/relationships/presProps" Target="pres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F00B50-8C25-DC45-B95B-85C10AAB78CD}" type="datetimeFigureOut">
              <a:rPr lang="en-US" smtClean="0"/>
              <a:t>25/02/2016</a:t>
            </a:fld>
            <a:endParaRPr lang="en-US"/>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EBC5A8-54F3-6E43-9057-162760D07202}" type="slidenum">
              <a:rPr lang="en-US" smtClean="0"/>
              <a:t>‹#›</a:t>
            </a:fld>
            <a:endParaRPr lang="en-US"/>
          </a:p>
        </p:txBody>
      </p:sp>
    </p:spTree>
    <p:extLst>
      <p:ext uri="{BB962C8B-B14F-4D97-AF65-F5344CB8AC3E}">
        <p14:creationId xmlns:p14="http://schemas.microsoft.com/office/powerpoint/2010/main" val="1225772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EBC5A8-54F3-6E43-9057-162760D07202}" type="slidenum">
              <a:rPr lang="en-US" smtClean="0"/>
              <a:t>2</a:t>
            </a:fld>
            <a:endParaRPr lang="en-US"/>
          </a:p>
        </p:txBody>
      </p:sp>
    </p:spTree>
    <p:extLst>
      <p:ext uri="{BB962C8B-B14F-4D97-AF65-F5344CB8AC3E}">
        <p14:creationId xmlns:p14="http://schemas.microsoft.com/office/powerpoint/2010/main" val="677072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Large near</a:t>
            </a:r>
            <a:r>
              <a:rPr lang="en-US" baseline="0" dirty="0" smtClean="0"/>
              <a:t> in </a:t>
            </a:r>
            <a:r>
              <a:rPr lang="en-US" baseline="0" dirty="0" err="1" smtClean="0"/>
              <a:t>sidelobes</a:t>
            </a:r>
            <a:r>
              <a:rPr lang="en-US" baseline="0" dirty="0" smtClean="0"/>
              <a:t> due to azimuthal ring gap at 1 station diameter</a:t>
            </a:r>
            <a:endParaRPr lang="en-US" dirty="0"/>
          </a:p>
        </p:txBody>
      </p:sp>
      <p:sp>
        <p:nvSpPr>
          <p:cNvPr id="4" name="Slide Number Placeholder 3"/>
          <p:cNvSpPr>
            <a:spLocks noGrp="1"/>
          </p:cNvSpPr>
          <p:nvPr>
            <p:ph type="sldNum" sz="quarter" idx="10"/>
          </p:nvPr>
        </p:nvSpPr>
        <p:spPr/>
        <p:txBody>
          <a:bodyPr/>
          <a:lstStyle/>
          <a:p>
            <a:fld id="{56EBC5A8-54F3-6E43-9057-162760D07202}" type="slidenum">
              <a:rPr lang="en-US" smtClean="0"/>
              <a:t>45</a:t>
            </a:fld>
            <a:endParaRPr lang="en-US"/>
          </a:p>
        </p:txBody>
      </p:sp>
    </p:spTree>
    <p:extLst>
      <p:ext uri="{BB962C8B-B14F-4D97-AF65-F5344CB8AC3E}">
        <p14:creationId xmlns:p14="http://schemas.microsoft.com/office/powerpoint/2010/main" val="1515164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EBC5A8-54F3-6E43-9057-162760D07202}" type="slidenum">
              <a:rPr lang="en-US" smtClean="0"/>
              <a:t>48</a:t>
            </a:fld>
            <a:endParaRPr lang="en-US"/>
          </a:p>
        </p:txBody>
      </p:sp>
    </p:spTree>
    <p:extLst>
      <p:ext uri="{BB962C8B-B14F-4D97-AF65-F5344CB8AC3E}">
        <p14:creationId xmlns:p14="http://schemas.microsoft.com/office/powerpoint/2010/main" val="1662401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Natural </a:t>
            </a:r>
            <a:r>
              <a:rPr lang="en-US" dirty="0" err="1" smtClean="0"/>
              <a:t>apodisation</a:t>
            </a:r>
            <a:r>
              <a:rPr lang="en-US" baseline="0" dirty="0" smtClean="0"/>
              <a:t> of stations at 350MHz V4X due to rotation of non circular stations?</a:t>
            </a:r>
            <a:endParaRPr lang="en-US" dirty="0"/>
          </a:p>
        </p:txBody>
      </p:sp>
      <p:sp>
        <p:nvSpPr>
          <p:cNvPr id="4" name="Slide Number Placeholder 3"/>
          <p:cNvSpPr>
            <a:spLocks noGrp="1"/>
          </p:cNvSpPr>
          <p:nvPr>
            <p:ph type="sldNum" sz="quarter" idx="10"/>
          </p:nvPr>
        </p:nvSpPr>
        <p:spPr/>
        <p:txBody>
          <a:bodyPr/>
          <a:lstStyle/>
          <a:p>
            <a:fld id="{56EBC5A8-54F3-6E43-9057-162760D07202}" type="slidenum">
              <a:rPr lang="en-US" smtClean="0"/>
              <a:t>51</a:t>
            </a:fld>
            <a:endParaRPr lang="en-US"/>
          </a:p>
        </p:txBody>
      </p:sp>
    </p:spTree>
    <p:extLst>
      <p:ext uri="{BB962C8B-B14F-4D97-AF65-F5344CB8AC3E}">
        <p14:creationId xmlns:p14="http://schemas.microsoft.com/office/powerpoint/2010/main" val="524524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V4X is far more regular</a:t>
            </a:r>
            <a:r>
              <a:rPr lang="en-US" baseline="0" dirty="0" smtClean="0"/>
              <a:t> in its beam shape azimuthally. Azimuthal ring in the super-station near radius of the inner station edge causes larger inner </a:t>
            </a:r>
            <a:r>
              <a:rPr lang="en-US" baseline="0" dirty="0" err="1" smtClean="0"/>
              <a:t>sidelobe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56EBC5A8-54F3-6E43-9057-162760D07202}" type="slidenum">
              <a:rPr lang="en-US" smtClean="0"/>
              <a:t>52</a:t>
            </a:fld>
            <a:endParaRPr lang="en-US"/>
          </a:p>
        </p:txBody>
      </p:sp>
    </p:spTree>
    <p:extLst>
      <p:ext uri="{BB962C8B-B14F-4D97-AF65-F5344CB8AC3E}">
        <p14:creationId xmlns:p14="http://schemas.microsoft.com/office/powerpoint/2010/main" val="302207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Over-thinning!</a:t>
            </a:r>
            <a:r>
              <a:rPr lang="en-US" baseline="0" dirty="0" smtClean="0"/>
              <a:t> Otherwise thinning has a similar effect</a:t>
            </a:r>
            <a:endParaRPr lang="en-US" dirty="0"/>
          </a:p>
        </p:txBody>
      </p:sp>
      <p:sp>
        <p:nvSpPr>
          <p:cNvPr id="4" name="Slide Number Placeholder 3"/>
          <p:cNvSpPr>
            <a:spLocks noGrp="1"/>
          </p:cNvSpPr>
          <p:nvPr>
            <p:ph type="sldNum" sz="quarter" idx="10"/>
          </p:nvPr>
        </p:nvSpPr>
        <p:spPr/>
        <p:txBody>
          <a:bodyPr/>
          <a:lstStyle/>
          <a:p>
            <a:fld id="{56EBC5A8-54F3-6E43-9057-162760D07202}" type="slidenum">
              <a:rPr lang="en-US" smtClean="0"/>
              <a:t>54</a:t>
            </a:fld>
            <a:endParaRPr lang="en-US"/>
          </a:p>
        </p:txBody>
      </p:sp>
    </p:spTree>
    <p:extLst>
      <p:ext uri="{BB962C8B-B14F-4D97-AF65-F5344CB8AC3E}">
        <p14:creationId xmlns:p14="http://schemas.microsoft.com/office/powerpoint/2010/main" val="150076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Thinned has</a:t>
            </a:r>
            <a:r>
              <a:rPr lang="en-US" baseline="0" dirty="0" smtClean="0"/>
              <a:t> large inner </a:t>
            </a:r>
            <a:r>
              <a:rPr lang="en-US" baseline="0" dirty="0" err="1" smtClean="0"/>
              <a:t>sidelobe</a:t>
            </a:r>
            <a:r>
              <a:rPr lang="en-US" baseline="0" dirty="0" smtClean="0"/>
              <a:t> due to ’gap’ at edge of inner station in the super station</a:t>
            </a:r>
            <a:endParaRPr lang="en-US" dirty="0"/>
          </a:p>
        </p:txBody>
      </p:sp>
      <p:sp>
        <p:nvSpPr>
          <p:cNvPr id="4" name="Slide Number Placeholder 3"/>
          <p:cNvSpPr>
            <a:spLocks noGrp="1"/>
          </p:cNvSpPr>
          <p:nvPr>
            <p:ph type="sldNum" sz="quarter" idx="10"/>
          </p:nvPr>
        </p:nvSpPr>
        <p:spPr/>
        <p:txBody>
          <a:bodyPr/>
          <a:lstStyle/>
          <a:p>
            <a:fld id="{56EBC5A8-54F3-6E43-9057-162760D07202}" type="slidenum">
              <a:rPr lang="en-US" smtClean="0"/>
              <a:t>55</a:t>
            </a:fld>
            <a:endParaRPr lang="en-US"/>
          </a:p>
        </p:txBody>
      </p:sp>
    </p:spTree>
    <p:extLst>
      <p:ext uri="{BB962C8B-B14F-4D97-AF65-F5344CB8AC3E}">
        <p14:creationId xmlns:p14="http://schemas.microsoft.com/office/powerpoint/2010/main" val="1553000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EBC5A8-54F3-6E43-9057-162760D07202}" type="slidenum">
              <a:rPr lang="en-US" smtClean="0"/>
              <a:t>65</a:t>
            </a:fld>
            <a:endParaRPr lang="en-US"/>
          </a:p>
        </p:txBody>
      </p:sp>
    </p:spTree>
    <p:extLst>
      <p:ext uri="{BB962C8B-B14F-4D97-AF65-F5344CB8AC3E}">
        <p14:creationId xmlns:p14="http://schemas.microsoft.com/office/powerpoint/2010/main" val="511878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DAA9C6-BD8B-F642-9A35-59EC6CA35749}" type="slidenum">
              <a:rPr lang="en-GB"/>
              <a:pPr/>
              <a:t>8</a:t>
            </a:fld>
            <a:endParaRPr lang="en-GB"/>
          </a:p>
        </p:txBody>
      </p:sp>
      <p:sp>
        <p:nvSpPr>
          <p:cNvPr id="1054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54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1331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large ring</a:t>
            </a:r>
            <a:r>
              <a:rPr lang="en-US" baseline="0" dirty="0" smtClean="0"/>
              <a:t> in far side-lobes due to grating lobe from the hexagonal lattice spacing</a:t>
            </a:r>
            <a:endParaRPr lang="en-US" dirty="0"/>
          </a:p>
        </p:txBody>
      </p:sp>
      <p:sp>
        <p:nvSpPr>
          <p:cNvPr id="4" name="Slide Number Placeholder 3"/>
          <p:cNvSpPr>
            <a:spLocks noGrp="1"/>
          </p:cNvSpPr>
          <p:nvPr>
            <p:ph type="sldNum" sz="quarter" idx="10"/>
          </p:nvPr>
        </p:nvSpPr>
        <p:spPr/>
        <p:txBody>
          <a:bodyPr/>
          <a:lstStyle/>
          <a:p>
            <a:fld id="{56EBC5A8-54F3-6E43-9057-162760D07202}" type="slidenum">
              <a:rPr lang="en-US" smtClean="0"/>
              <a:t>21</a:t>
            </a:fld>
            <a:endParaRPr lang="en-US"/>
          </a:p>
        </p:txBody>
      </p:sp>
    </p:spTree>
    <p:extLst>
      <p:ext uri="{BB962C8B-B14F-4D97-AF65-F5344CB8AC3E}">
        <p14:creationId xmlns:p14="http://schemas.microsoft.com/office/powerpoint/2010/main" val="1921913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a:t>
            </a:r>
            <a:r>
              <a:rPr lang="en-US" dirty="0" smtClean="0"/>
              <a:t>Large</a:t>
            </a:r>
            <a:r>
              <a:rPr lang="en-US" baseline="0" dirty="0" smtClean="0"/>
              <a:t> area of incoherent </a:t>
            </a:r>
            <a:r>
              <a:rPr lang="en-US" baseline="0" dirty="0" err="1" smtClean="0"/>
              <a:t>sidelobes</a:t>
            </a:r>
            <a:r>
              <a:rPr lang="en-US" baseline="0" dirty="0" smtClean="0"/>
              <a:t> from random geometry</a:t>
            </a:r>
            <a:endParaRPr lang="en-US" dirty="0"/>
          </a:p>
        </p:txBody>
      </p:sp>
      <p:sp>
        <p:nvSpPr>
          <p:cNvPr id="4" name="Slide Number Placeholder 3"/>
          <p:cNvSpPr>
            <a:spLocks noGrp="1"/>
          </p:cNvSpPr>
          <p:nvPr>
            <p:ph type="sldNum" sz="quarter" idx="10"/>
          </p:nvPr>
        </p:nvSpPr>
        <p:spPr/>
        <p:txBody>
          <a:bodyPr/>
          <a:lstStyle/>
          <a:p>
            <a:fld id="{56EBC5A8-54F3-6E43-9057-162760D07202}" type="slidenum">
              <a:rPr lang="en-US" smtClean="0"/>
              <a:t>24</a:t>
            </a:fld>
            <a:endParaRPr lang="en-US"/>
          </a:p>
        </p:txBody>
      </p:sp>
    </p:spTree>
    <p:extLst>
      <p:ext uri="{BB962C8B-B14F-4D97-AF65-F5344CB8AC3E}">
        <p14:creationId xmlns:p14="http://schemas.microsoft.com/office/powerpoint/2010/main" val="1198876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Apodisation</a:t>
            </a:r>
            <a:r>
              <a:rPr lang="en-US" dirty="0" smtClean="0"/>
              <a:t> works ’well’ for this</a:t>
            </a:r>
            <a:r>
              <a:rPr lang="en-US" baseline="0" dirty="0" smtClean="0"/>
              <a:t> uniform random station configuration</a:t>
            </a:r>
            <a:endParaRPr lang="en-US" dirty="0"/>
          </a:p>
        </p:txBody>
      </p:sp>
      <p:sp>
        <p:nvSpPr>
          <p:cNvPr id="4" name="Slide Number Placeholder 3"/>
          <p:cNvSpPr>
            <a:spLocks noGrp="1"/>
          </p:cNvSpPr>
          <p:nvPr>
            <p:ph type="sldNum" sz="quarter" idx="10"/>
          </p:nvPr>
        </p:nvSpPr>
        <p:spPr/>
        <p:txBody>
          <a:bodyPr/>
          <a:lstStyle/>
          <a:p>
            <a:fld id="{56EBC5A8-54F3-6E43-9057-162760D07202}" type="slidenum">
              <a:rPr lang="en-US" smtClean="0"/>
              <a:t>26</a:t>
            </a:fld>
            <a:endParaRPr lang="en-US"/>
          </a:p>
        </p:txBody>
      </p:sp>
    </p:spTree>
    <p:extLst>
      <p:ext uri="{BB962C8B-B14F-4D97-AF65-F5344CB8AC3E}">
        <p14:creationId xmlns:p14="http://schemas.microsoft.com/office/powerpoint/2010/main" val="456606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Apodisation</a:t>
            </a:r>
            <a:r>
              <a:rPr lang="en-US" baseline="0" dirty="0" smtClean="0"/>
              <a:t> also works well at 350MHz,</a:t>
            </a:r>
          </a:p>
          <a:p>
            <a:r>
              <a:rPr lang="en-US" dirty="0" smtClean="0"/>
              <a:t>Both near in and far</a:t>
            </a:r>
            <a:r>
              <a:rPr lang="en-US" baseline="0" dirty="0" smtClean="0"/>
              <a:t> out </a:t>
            </a:r>
            <a:r>
              <a:rPr lang="en-US" baseline="0" dirty="0" err="1" smtClean="0"/>
              <a:t>sidelobes</a:t>
            </a:r>
            <a:r>
              <a:rPr lang="en-US" baseline="0" dirty="0" smtClean="0"/>
              <a:t> better than v4a</a:t>
            </a:r>
            <a:endParaRPr lang="en-US" dirty="0"/>
          </a:p>
        </p:txBody>
      </p:sp>
      <p:sp>
        <p:nvSpPr>
          <p:cNvPr id="4" name="Slide Number Placeholder 3"/>
          <p:cNvSpPr>
            <a:spLocks noGrp="1"/>
          </p:cNvSpPr>
          <p:nvPr>
            <p:ph type="sldNum" sz="quarter" idx="10"/>
          </p:nvPr>
        </p:nvSpPr>
        <p:spPr/>
        <p:txBody>
          <a:bodyPr/>
          <a:lstStyle/>
          <a:p>
            <a:fld id="{56EBC5A8-54F3-6E43-9057-162760D07202}" type="slidenum">
              <a:rPr lang="en-US" smtClean="0"/>
              <a:t>27</a:t>
            </a:fld>
            <a:endParaRPr lang="en-US"/>
          </a:p>
        </p:txBody>
      </p:sp>
    </p:spTree>
    <p:extLst>
      <p:ext uri="{BB962C8B-B14F-4D97-AF65-F5344CB8AC3E}">
        <p14:creationId xmlns:p14="http://schemas.microsoft.com/office/powerpoint/2010/main" val="167006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Thinning suppresses</a:t>
            </a:r>
            <a:r>
              <a:rPr lang="en-US" baseline="0" dirty="0" smtClean="0"/>
              <a:t> </a:t>
            </a:r>
            <a:r>
              <a:rPr lang="en-US" baseline="0" dirty="0" err="1" smtClean="0"/>
              <a:t>sideblobes</a:t>
            </a:r>
            <a:r>
              <a:rPr lang="en-US" baseline="0" dirty="0" smtClean="0"/>
              <a:t> but not as well as with weighting</a:t>
            </a:r>
            <a:endParaRPr lang="en-US" dirty="0"/>
          </a:p>
        </p:txBody>
      </p:sp>
      <p:sp>
        <p:nvSpPr>
          <p:cNvPr id="4" name="Slide Number Placeholder 3"/>
          <p:cNvSpPr>
            <a:spLocks noGrp="1"/>
          </p:cNvSpPr>
          <p:nvPr>
            <p:ph type="sldNum" sz="quarter" idx="10"/>
          </p:nvPr>
        </p:nvSpPr>
        <p:spPr/>
        <p:txBody>
          <a:bodyPr/>
          <a:lstStyle/>
          <a:p>
            <a:fld id="{56EBC5A8-54F3-6E43-9057-162760D07202}" type="slidenum">
              <a:rPr lang="en-US" smtClean="0"/>
              <a:t>30</a:t>
            </a:fld>
            <a:endParaRPr lang="en-US"/>
          </a:p>
        </p:txBody>
      </p:sp>
    </p:spTree>
    <p:extLst>
      <p:ext uri="{BB962C8B-B14F-4D97-AF65-F5344CB8AC3E}">
        <p14:creationId xmlns:p14="http://schemas.microsoft.com/office/powerpoint/2010/main" val="1650859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 thinned</a:t>
            </a:r>
            <a:r>
              <a:rPr lang="en-US" baseline="0" dirty="0" smtClean="0"/>
              <a:t> edge of superposition due to non circular stations</a:t>
            </a:r>
          </a:p>
          <a:p>
            <a:r>
              <a:rPr lang="en-US" baseline="0" dirty="0" smtClean="0"/>
              <a:t>Non circular stations don</a:t>
            </a:r>
            <a:r>
              <a:rPr lang="uk-UA" baseline="0" dirty="0" smtClean="0"/>
              <a:t>’</a:t>
            </a:r>
            <a:r>
              <a:rPr lang="en-US" baseline="0" dirty="0" smtClean="0"/>
              <a:t>t really seem to hurt us too much</a:t>
            </a:r>
            <a:endParaRPr lang="en-US" dirty="0"/>
          </a:p>
        </p:txBody>
      </p:sp>
      <p:sp>
        <p:nvSpPr>
          <p:cNvPr id="4" name="Slide Number Placeholder 3"/>
          <p:cNvSpPr>
            <a:spLocks noGrp="1"/>
          </p:cNvSpPr>
          <p:nvPr>
            <p:ph type="sldNum" sz="quarter" idx="10"/>
          </p:nvPr>
        </p:nvSpPr>
        <p:spPr/>
        <p:txBody>
          <a:bodyPr/>
          <a:lstStyle/>
          <a:p>
            <a:fld id="{56EBC5A8-54F3-6E43-9057-162760D07202}" type="slidenum">
              <a:rPr lang="en-US" smtClean="0"/>
              <a:t>31</a:t>
            </a:fld>
            <a:endParaRPr lang="en-US"/>
          </a:p>
        </p:txBody>
      </p:sp>
    </p:spTree>
    <p:extLst>
      <p:ext uri="{BB962C8B-B14F-4D97-AF65-F5344CB8AC3E}">
        <p14:creationId xmlns:p14="http://schemas.microsoft.com/office/powerpoint/2010/main" val="1041291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Hexagonal lattice</a:t>
            </a:r>
            <a:r>
              <a:rPr lang="en-US" baseline="0" dirty="0" smtClean="0"/>
              <a:t> grating lobe structure seen again</a:t>
            </a:r>
            <a:endParaRPr lang="en-US" dirty="0"/>
          </a:p>
        </p:txBody>
      </p:sp>
      <p:sp>
        <p:nvSpPr>
          <p:cNvPr id="4" name="Slide Number Placeholder 3"/>
          <p:cNvSpPr>
            <a:spLocks noGrp="1"/>
          </p:cNvSpPr>
          <p:nvPr>
            <p:ph type="sldNum" sz="quarter" idx="10"/>
          </p:nvPr>
        </p:nvSpPr>
        <p:spPr/>
        <p:txBody>
          <a:bodyPr/>
          <a:lstStyle/>
          <a:p>
            <a:fld id="{56EBC5A8-54F3-6E43-9057-162760D07202}" type="slidenum">
              <a:rPr lang="en-US" smtClean="0"/>
              <a:t>37</a:t>
            </a:fld>
            <a:endParaRPr lang="en-US"/>
          </a:p>
        </p:txBody>
      </p:sp>
    </p:spTree>
    <p:extLst>
      <p:ext uri="{BB962C8B-B14F-4D97-AF65-F5344CB8AC3E}">
        <p14:creationId xmlns:p14="http://schemas.microsoft.com/office/powerpoint/2010/main" val="2031132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GB" smtClean="0"/>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mtClean="0"/>
              <a:t>Click to edit Master subtitle style</a:t>
            </a:r>
            <a:endParaRPr lang="en-US" dirty="0"/>
          </a:p>
        </p:txBody>
      </p:sp>
      <p:sp>
        <p:nvSpPr>
          <p:cNvPr id="4" name="Date Placeholder 3"/>
          <p:cNvSpPr>
            <a:spLocks noGrp="1"/>
          </p:cNvSpPr>
          <p:nvPr>
            <p:ph type="dt" sz="half" idx="10"/>
          </p:nvPr>
        </p:nvSpPr>
        <p:spPr/>
        <p:txBody>
          <a:bodyPr/>
          <a:lstStyle/>
          <a:p>
            <a:fld id="{F598FEEA-BBEA-D343-8EF0-0A3A149BFE29}" type="datetime1">
              <a:rPr lang="en-GB" smtClean="0"/>
              <a:t>25/02/2016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AC670C-D434-6E4B-B787-961E9168D072}" type="slidenum">
              <a:rPr lang="en-US" smtClean="0"/>
              <a:t>‹#›</a:t>
            </a:fld>
            <a:endParaRPr lang="en-US"/>
          </a:p>
        </p:txBody>
      </p:sp>
    </p:spTree>
    <p:extLst>
      <p:ext uri="{BB962C8B-B14F-4D97-AF65-F5344CB8AC3E}">
        <p14:creationId xmlns:p14="http://schemas.microsoft.com/office/powerpoint/2010/main" val="1383826881"/>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10"/>
          </p:nvPr>
        </p:nvSpPr>
        <p:spPr/>
        <p:txBody>
          <a:bodyPr/>
          <a:lstStyle/>
          <a:p>
            <a:fld id="{2BA0F322-2780-734A-BB68-BB4014D3BA0C}" type="datetime1">
              <a:rPr lang="en-GB" smtClean="0"/>
              <a:t>25/02/2016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AC670C-D434-6E4B-B787-961E9168D072}" type="slidenum">
              <a:rPr lang="en-US" smtClean="0"/>
              <a:t>‹#›</a:t>
            </a:fld>
            <a:endParaRPr lang="en-US"/>
          </a:p>
        </p:txBody>
      </p:sp>
    </p:spTree>
    <p:extLst>
      <p:ext uri="{BB962C8B-B14F-4D97-AF65-F5344CB8AC3E}">
        <p14:creationId xmlns:p14="http://schemas.microsoft.com/office/powerpoint/2010/main" val="1209869141"/>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GB" smtClean="0"/>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10"/>
          </p:nvPr>
        </p:nvSpPr>
        <p:spPr/>
        <p:txBody>
          <a:bodyPr/>
          <a:lstStyle/>
          <a:p>
            <a:fld id="{59EBE438-F7A9-884C-B319-7F14BE9FE8F4}" type="datetime1">
              <a:rPr lang="en-GB" smtClean="0"/>
              <a:t>25/02/2016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AC670C-D434-6E4B-B787-961E9168D072}" type="slidenum">
              <a:rPr lang="en-US" smtClean="0"/>
              <a:t>‹#›</a:t>
            </a:fld>
            <a:endParaRPr lang="en-US"/>
          </a:p>
        </p:txBody>
      </p:sp>
    </p:spTree>
    <p:extLst>
      <p:ext uri="{BB962C8B-B14F-4D97-AF65-F5344CB8AC3E}">
        <p14:creationId xmlns:p14="http://schemas.microsoft.com/office/powerpoint/2010/main" val="1895482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10"/>
          </p:nvPr>
        </p:nvSpPr>
        <p:spPr/>
        <p:txBody>
          <a:bodyPr/>
          <a:lstStyle/>
          <a:p>
            <a:fld id="{E06E38CC-0FFA-834D-984E-BE33F9702ECB}" type="datetime1">
              <a:rPr lang="en-GB" smtClean="0"/>
              <a:t>25/02/2016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AC670C-D434-6E4B-B787-961E9168D072}" type="slidenum">
              <a:rPr lang="en-US" smtClean="0"/>
              <a:t>‹#›</a:t>
            </a:fld>
            <a:endParaRPr lang="en-US"/>
          </a:p>
        </p:txBody>
      </p:sp>
    </p:spTree>
    <p:extLst>
      <p:ext uri="{BB962C8B-B14F-4D97-AF65-F5344CB8AC3E}">
        <p14:creationId xmlns:p14="http://schemas.microsoft.com/office/powerpoint/2010/main" val="730491957"/>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GB" smtClean="0"/>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5AA4BA58-7821-DC45-982B-89B9F9CADD5F}" type="datetime1">
              <a:rPr lang="en-GB" smtClean="0"/>
              <a:t>25/02/2016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AC670C-D434-6E4B-B787-961E9168D072}" type="slidenum">
              <a:rPr lang="en-US" smtClean="0"/>
              <a:t>‹#›</a:t>
            </a:fld>
            <a:endParaRPr lang="en-US"/>
          </a:p>
        </p:txBody>
      </p:sp>
    </p:spTree>
    <p:extLst>
      <p:ext uri="{BB962C8B-B14F-4D97-AF65-F5344CB8AC3E}">
        <p14:creationId xmlns:p14="http://schemas.microsoft.com/office/powerpoint/2010/main" val="214311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Date Placeholder 4"/>
          <p:cNvSpPr>
            <a:spLocks noGrp="1"/>
          </p:cNvSpPr>
          <p:nvPr>
            <p:ph type="dt" sz="half" idx="10"/>
          </p:nvPr>
        </p:nvSpPr>
        <p:spPr/>
        <p:txBody>
          <a:bodyPr/>
          <a:lstStyle/>
          <a:p>
            <a:fld id="{D45A1BDE-E19D-634E-BEB2-199D9D61102B}" type="datetime1">
              <a:rPr lang="en-GB" smtClean="0"/>
              <a:t>25/02/2016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AC670C-D434-6E4B-B787-961E9168D072}" type="slidenum">
              <a:rPr lang="en-US" smtClean="0"/>
              <a:t>‹#›</a:t>
            </a:fld>
            <a:endParaRPr lang="en-US"/>
          </a:p>
        </p:txBody>
      </p:sp>
    </p:spTree>
    <p:extLst>
      <p:ext uri="{BB962C8B-B14F-4D97-AF65-F5344CB8AC3E}">
        <p14:creationId xmlns:p14="http://schemas.microsoft.com/office/powerpoint/2010/main" val="601623781"/>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GB" smtClean="0"/>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7" name="Date Placeholder 6"/>
          <p:cNvSpPr>
            <a:spLocks noGrp="1"/>
          </p:cNvSpPr>
          <p:nvPr>
            <p:ph type="dt" sz="half" idx="10"/>
          </p:nvPr>
        </p:nvSpPr>
        <p:spPr/>
        <p:txBody>
          <a:bodyPr/>
          <a:lstStyle/>
          <a:p>
            <a:fld id="{C84736B2-7CDC-3B48-B02F-3D36F05AC163}" type="datetime1">
              <a:rPr lang="en-GB" smtClean="0"/>
              <a:t>25/02/2016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AC670C-D434-6E4B-B787-961E9168D072}" type="slidenum">
              <a:rPr lang="en-US" smtClean="0"/>
              <a:t>‹#›</a:t>
            </a:fld>
            <a:endParaRPr lang="en-US"/>
          </a:p>
        </p:txBody>
      </p:sp>
    </p:spTree>
    <p:extLst>
      <p:ext uri="{BB962C8B-B14F-4D97-AF65-F5344CB8AC3E}">
        <p14:creationId xmlns:p14="http://schemas.microsoft.com/office/powerpoint/2010/main" val="1137877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Date Placeholder 2"/>
          <p:cNvSpPr>
            <a:spLocks noGrp="1"/>
          </p:cNvSpPr>
          <p:nvPr>
            <p:ph type="dt" sz="half" idx="10"/>
          </p:nvPr>
        </p:nvSpPr>
        <p:spPr/>
        <p:txBody>
          <a:bodyPr/>
          <a:lstStyle/>
          <a:p>
            <a:fld id="{E074ABDA-C3F0-8249-B04D-722BAAD61C53}" type="datetime1">
              <a:rPr lang="en-GB" smtClean="0"/>
              <a:t>25/02/2016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7677150" y="6492875"/>
            <a:ext cx="2228850" cy="365125"/>
          </a:xfrm>
        </p:spPr>
        <p:txBody>
          <a:bodyPr/>
          <a:lstStyle/>
          <a:p>
            <a:fld id="{1EAC670C-D434-6E4B-B787-961E9168D072}" type="slidenum">
              <a:rPr lang="en-US" smtClean="0"/>
              <a:t>‹#›</a:t>
            </a:fld>
            <a:endParaRPr lang="en-US"/>
          </a:p>
        </p:txBody>
      </p:sp>
    </p:spTree>
    <p:extLst>
      <p:ext uri="{BB962C8B-B14F-4D97-AF65-F5344CB8AC3E}">
        <p14:creationId xmlns:p14="http://schemas.microsoft.com/office/powerpoint/2010/main" val="960072602"/>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FBAA60-4E1F-D043-A9A7-21A26E1EF104}" type="datetime1">
              <a:rPr lang="en-GB" smtClean="0"/>
              <a:t>25/02/2016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7677150" y="6492875"/>
            <a:ext cx="2228850" cy="365125"/>
          </a:xfrm>
        </p:spPr>
        <p:txBody>
          <a:bodyPr/>
          <a:lstStyle/>
          <a:p>
            <a:fld id="{1EAC670C-D434-6E4B-B787-961E9168D072}" type="slidenum">
              <a:rPr lang="en-US" smtClean="0"/>
              <a:t>‹#›</a:t>
            </a:fld>
            <a:endParaRPr lang="en-US"/>
          </a:p>
        </p:txBody>
      </p:sp>
    </p:spTree>
    <p:extLst>
      <p:ext uri="{BB962C8B-B14F-4D97-AF65-F5344CB8AC3E}">
        <p14:creationId xmlns:p14="http://schemas.microsoft.com/office/powerpoint/2010/main" val="1895581903"/>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GB" smtClean="0"/>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41E957CD-23B4-374F-8764-80B906971AB1}" type="datetime1">
              <a:rPr lang="en-GB" smtClean="0"/>
              <a:t>25/02/2016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AC670C-D434-6E4B-B787-961E9168D072}" type="slidenum">
              <a:rPr lang="en-US" smtClean="0"/>
              <a:t>‹#›</a:t>
            </a:fld>
            <a:endParaRPr lang="en-US"/>
          </a:p>
        </p:txBody>
      </p:sp>
    </p:spTree>
    <p:extLst>
      <p:ext uri="{BB962C8B-B14F-4D97-AF65-F5344CB8AC3E}">
        <p14:creationId xmlns:p14="http://schemas.microsoft.com/office/powerpoint/2010/main" val="1125140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GB" smtClean="0"/>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6CDEF7F2-6328-5942-9854-57DFC91974FF}" type="datetime1">
              <a:rPr lang="en-GB" smtClean="0"/>
              <a:t>25/02/2016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AC670C-D434-6E4B-B787-961E9168D072}" type="slidenum">
              <a:rPr lang="en-US" smtClean="0"/>
              <a:t>‹#›</a:t>
            </a:fld>
            <a:endParaRPr lang="en-US"/>
          </a:p>
        </p:txBody>
      </p:sp>
    </p:spTree>
    <p:extLst>
      <p:ext uri="{BB962C8B-B14F-4D97-AF65-F5344CB8AC3E}">
        <p14:creationId xmlns:p14="http://schemas.microsoft.com/office/powerpoint/2010/main" val="164246829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GB" smtClean="0"/>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CFA80F-170A-394A-98DA-1CF9BAA514E7}" type="datetime1">
              <a:rPr lang="en-GB" smtClean="0"/>
              <a:t>25/02/2016</a:t>
            </a:fld>
            <a:endParaRPr 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677150" y="6492875"/>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AC670C-D434-6E4B-B787-961E9168D072}" type="slidenum">
              <a:rPr lang="en-US" smtClean="0"/>
              <a:t>‹#›</a:t>
            </a:fld>
            <a:endParaRPr lang="en-US"/>
          </a:p>
        </p:txBody>
      </p:sp>
    </p:spTree>
    <p:extLst>
      <p:ext uri="{BB962C8B-B14F-4D97-AF65-F5344CB8AC3E}">
        <p14:creationId xmlns:p14="http://schemas.microsoft.com/office/powerpoint/2010/main" val="7805208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 Id="rId3"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75.png"/><Relationship Id="rId1" Type="http://schemas.openxmlformats.org/officeDocument/2006/relationships/slideLayout" Target="../slideLayouts/slideLayout7.xml"/><Relationship Id="rId2" Type="http://schemas.openxmlformats.org/officeDocument/2006/relationships/image" Target="../media/image7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png"/><Relationship Id="rId3"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6" Type="http://schemas.openxmlformats.org/officeDocument/2006/relationships/image" Target="../media/image82.png"/><Relationship Id="rId7" Type="http://schemas.openxmlformats.org/officeDocument/2006/relationships/image" Target="../media/image83.png"/><Relationship Id="rId1" Type="http://schemas.openxmlformats.org/officeDocument/2006/relationships/slideLayout" Target="../slideLayouts/slideLayout7.xml"/><Relationship Id="rId2"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image" Target="../media/image88.png"/><Relationship Id="rId8" Type="http://schemas.openxmlformats.org/officeDocument/2006/relationships/image" Target="../media/image89.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0.png"/><Relationship Id="rId3" Type="http://schemas.openxmlformats.org/officeDocument/2006/relationships/image" Target="../media/image91.png"/></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png"/><Relationship Id="rId1" Type="http://schemas.openxmlformats.org/officeDocument/2006/relationships/slideLayout" Target="../slideLayouts/slideLayout7.xml"/><Relationship Id="rId2" Type="http://schemas.openxmlformats.org/officeDocument/2006/relationships/image" Target="../media/image9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image" Target="../media/image101.png"/><Relationship Id="rId6" Type="http://schemas.openxmlformats.org/officeDocument/2006/relationships/image" Target="../media/image102.png"/><Relationship Id="rId7" Type="http://schemas.openxmlformats.org/officeDocument/2006/relationships/image" Target="../media/image103.png"/><Relationship Id="rId1" Type="http://schemas.openxmlformats.org/officeDocument/2006/relationships/slideLayout" Target="../slideLayouts/slideLayout7.xml"/><Relationship Id="rId2" Type="http://schemas.openxmlformats.org/officeDocument/2006/relationships/image" Target="../media/image9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4.png"/><Relationship Id="rId3" Type="http://schemas.openxmlformats.org/officeDocument/2006/relationships/image" Target="../media/image105.png"/></Relationships>
</file>

<file path=ppt/slides/_rels/slide42.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5" Type="http://schemas.openxmlformats.org/officeDocument/2006/relationships/image" Target="../media/image109.png"/><Relationship Id="rId6" Type="http://schemas.openxmlformats.org/officeDocument/2006/relationships/image" Target="../media/image110.png"/><Relationship Id="rId7" Type="http://schemas.openxmlformats.org/officeDocument/2006/relationships/image" Target="../media/image111.png"/><Relationship Id="rId1" Type="http://schemas.openxmlformats.org/officeDocument/2006/relationships/slideLayout" Target="../slideLayouts/slideLayout7.xml"/><Relationship Id="rId2" Type="http://schemas.openxmlformats.org/officeDocument/2006/relationships/image" Target="../media/image106.png"/></Relationships>
</file>

<file path=ppt/slides/_rels/slide43.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1" Type="http://schemas.openxmlformats.org/officeDocument/2006/relationships/slideLayout" Target="../slideLayouts/slideLayout7.xml"/><Relationship Id="rId2" Type="http://schemas.openxmlformats.org/officeDocument/2006/relationships/image" Target="../media/image11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8.png"/><Relationship Id="rId3" Type="http://schemas.openxmlformats.org/officeDocument/2006/relationships/image" Target="../media/image119.png"/></Relationships>
</file>

<file path=ppt/slides/_rels/slide45.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5" Type="http://schemas.openxmlformats.org/officeDocument/2006/relationships/image" Target="../media/image122.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46.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1" Type="http://schemas.openxmlformats.org/officeDocument/2006/relationships/slideLayout" Target="../slideLayouts/slideLayout7.xml"/><Relationship Id="rId2" Type="http://schemas.openxmlformats.org/officeDocument/2006/relationships/image" Target="../media/image12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6.png"/><Relationship Id="rId3" Type="http://schemas.openxmlformats.org/officeDocument/2006/relationships/image" Target="../media/image127.png"/></Relationships>
</file>

<file path=ppt/slides/_rels/slide48.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29.png"/><Relationship Id="rId5" Type="http://schemas.openxmlformats.org/officeDocument/2006/relationships/image" Target="../media/image130.png"/><Relationship Id="rId6" Type="http://schemas.openxmlformats.org/officeDocument/2006/relationships/image" Target="../media/image131.png"/><Relationship Id="rId7" Type="http://schemas.openxmlformats.org/officeDocument/2006/relationships/image" Target="../media/image132.png"/><Relationship Id="rId8" Type="http://schemas.openxmlformats.org/officeDocument/2006/relationships/image" Target="../media/image133.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49.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136.png"/><Relationship Id="rId5" Type="http://schemas.openxmlformats.org/officeDocument/2006/relationships/image" Target="../media/image137.png"/><Relationship Id="rId6" Type="http://schemas.openxmlformats.org/officeDocument/2006/relationships/image" Target="../media/image138.png"/><Relationship Id="rId7" Type="http://schemas.openxmlformats.org/officeDocument/2006/relationships/image" Target="../media/image139.png"/><Relationship Id="rId1" Type="http://schemas.openxmlformats.org/officeDocument/2006/relationships/slideLayout" Target="../slideLayouts/slideLayout7.xml"/><Relationship Id="rId2" Type="http://schemas.openxmlformats.org/officeDocument/2006/relationships/image" Target="../media/image1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image" Target="../media/image141.png"/><Relationship Id="rId5" Type="http://schemas.openxmlformats.org/officeDocument/2006/relationships/image" Target="../media/image43.png"/><Relationship Id="rId6" Type="http://schemas.openxmlformats.org/officeDocument/2006/relationships/image" Target="../media/image142.png"/><Relationship Id="rId7" Type="http://schemas.openxmlformats.org/officeDocument/2006/relationships/image" Target="../media/image143.png"/><Relationship Id="rId8" Type="http://schemas.openxmlformats.org/officeDocument/2006/relationships/image" Target="../media/image144.png"/><Relationship Id="rId9" Type="http://schemas.openxmlformats.org/officeDocument/2006/relationships/image" Target="../media/image145.png"/><Relationship Id="rId10" Type="http://schemas.openxmlformats.org/officeDocument/2006/relationships/image" Target="../media/image146.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52.xml.rels><?xml version="1.0" encoding="UTF-8" standalone="yes"?>
<Relationships xmlns="http://schemas.openxmlformats.org/package/2006/relationships"><Relationship Id="rId3" Type="http://schemas.openxmlformats.org/officeDocument/2006/relationships/image" Target="../media/image147.png"/><Relationship Id="rId4" Type="http://schemas.openxmlformats.org/officeDocument/2006/relationships/image" Target="../media/image148.png"/><Relationship Id="rId5" Type="http://schemas.openxmlformats.org/officeDocument/2006/relationships/image" Target="../media/image149.png"/><Relationship Id="rId6" Type="http://schemas.openxmlformats.org/officeDocument/2006/relationships/image" Target="../media/image150.png"/><Relationship Id="rId7" Type="http://schemas.openxmlformats.org/officeDocument/2006/relationships/image" Target="../media/image151.png"/><Relationship Id="rId8" Type="http://schemas.openxmlformats.org/officeDocument/2006/relationships/image" Target="../media/image152.png"/><Relationship Id="rId9" Type="http://schemas.openxmlformats.org/officeDocument/2006/relationships/image" Target="../media/image153.png"/><Relationship Id="rId10" Type="http://schemas.openxmlformats.org/officeDocument/2006/relationships/image" Target="../media/image154.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55.png"/><Relationship Id="rId4" Type="http://schemas.openxmlformats.org/officeDocument/2006/relationships/image" Target="../media/image156.png"/><Relationship Id="rId5" Type="http://schemas.openxmlformats.org/officeDocument/2006/relationships/image" Target="../media/image46.png"/><Relationship Id="rId6" Type="http://schemas.openxmlformats.org/officeDocument/2006/relationships/image" Target="../media/image157.png"/><Relationship Id="rId7" Type="http://schemas.openxmlformats.org/officeDocument/2006/relationships/image" Target="../media/image158.png"/><Relationship Id="rId8" Type="http://schemas.openxmlformats.org/officeDocument/2006/relationships/image" Target="../media/image159.png"/><Relationship Id="rId9" Type="http://schemas.openxmlformats.org/officeDocument/2006/relationships/image" Target="../media/image160.png"/><Relationship Id="rId10" Type="http://schemas.openxmlformats.org/officeDocument/2006/relationships/image" Target="../media/image161.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55.xml.rels><?xml version="1.0" encoding="UTF-8" standalone="yes"?>
<Relationships xmlns="http://schemas.openxmlformats.org/package/2006/relationships"><Relationship Id="rId3" Type="http://schemas.openxmlformats.org/officeDocument/2006/relationships/image" Target="../media/image162.png"/><Relationship Id="rId4" Type="http://schemas.openxmlformats.org/officeDocument/2006/relationships/image" Target="../media/image163.png"/><Relationship Id="rId5" Type="http://schemas.openxmlformats.org/officeDocument/2006/relationships/image" Target="../media/image164.png"/><Relationship Id="rId6" Type="http://schemas.openxmlformats.org/officeDocument/2006/relationships/image" Target="../media/image165.png"/><Relationship Id="rId7" Type="http://schemas.openxmlformats.org/officeDocument/2006/relationships/image" Target="../media/image166.png"/><Relationship Id="rId8" Type="http://schemas.openxmlformats.org/officeDocument/2006/relationships/image" Target="../media/image167.png"/><Relationship Id="rId9" Type="http://schemas.openxmlformats.org/officeDocument/2006/relationships/image" Target="../media/image168.png"/><Relationship Id="rId10" Type="http://schemas.openxmlformats.org/officeDocument/2006/relationships/image" Target="../media/image169.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wmf"/><Relationship Id="rId5" Type="http://schemas.openxmlformats.org/officeDocument/2006/relationships/image" Target="../media/image4.wmf"/><Relationship Id="rId6" Type="http://schemas.openxmlformats.org/officeDocument/2006/relationships/image" Target="../media/image5.wmf"/><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dirty="0" smtClean="0"/>
              <a:t>SKA1 Low station configuration workshop</a:t>
            </a:r>
            <a:br>
              <a:rPr lang="en-US" dirty="0" smtClean="0"/>
            </a:br>
            <a:r>
              <a:rPr lang="en-US" dirty="0" smtClean="0"/>
              <a:t>25-26</a:t>
            </a:r>
            <a:r>
              <a:rPr lang="en-US" baseline="30000" dirty="0" smtClean="0"/>
              <a:t>th</a:t>
            </a:r>
            <a:r>
              <a:rPr lang="en-US" dirty="0" smtClean="0"/>
              <a:t> February 2016</a:t>
            </a:r>
            <a:endParaRPr lang="en-US" dirty="0"/>
          </a:p>
        </p:txBody>
      </p:sp>
      <p:sp>
        <p:nvSpPr>
          <p:cNvPr id="3" name="Subtitle 2"/>
          <p:cNvSpPr>
            <a:spLocks noGrp="1"/>
          </p:cNvSpPr>
          <p:nvPr>
            <p:ph type="subTitle" idx="1"/>
          </p:nvPr>
        </p:nvSpPr>
        <p:spPr>
          <a:xfrm>
            <a:off x="1238250" y="4031806"/>
            <a:ext cx="7429500" cy="2250122"/>
          </a:xfrm>
        </p:spPr>
        <p:txBody>
          <a:bodyPr>
            <a:noAutofit/>
          </a:bodyPr>
          <a:lstStyle/>
          <a:p>
            <a:r>
              <a:rPr lang="en-US" sz="2800" dirty="0" smtClean="0"/>
              <a:t>Benjamin Mort, </a:t>
            </a:r>
          </a:p>
          <a:p>
            <a:r>
              <a:rPr lang="en-US" sz="2800" dirty="0" smtClean="0"/>
              <a:t>Fred </a:t>
            </a:r>
            <a:r>
              <a:rPr lang="en-US" sz="2800" dirty="0" err="1" smtClean="0"/>
              <a:t>Dulwich</a:t>
            </a:r>
            <a:r>
              <a:rPr lang="en-US" sz="2800" dirty="0" smtClean="0"/>
              <a:t>, </a:t>
            </a:r>
          </a:p>
          <a:p>
            <a:r>
              <a:rPr lang="en-US" sz="2800" dirty="0" smtClean="0"/>
              <a:t>Eloy de </a:t>
            </a:r>
            <a:r>
              <a:rPr lang="en-US" sz="2800" dirty="0" err="1" smtClean="0"/>
              <a:t>Lera</a:t>
            </a:r>
            <a:r>
              <a:rPr lang="en-US" sz="2800" dirty="0" smtClean="0"/>
              <a:t> </a:t>
            </a:r>
            <a:r>
              <a:rPr lang="en-US" sz="2800" dirty="0" err="1" smtClean="0"/>
              <a:t>Acedo</a:t>
            </a:r>
            <a:endParaRPr lang="en-US" sz="2800" dirty="0" smtClean="0"/>
          </a:p>
          <a:p>
            <a:r>
              <a:rPr lang="en-US" sz="2800" dirty="0" smtClean="0"/>
              <a:t> </a:t>
            </a:r>
            <a:r>
              <a:rPr lang="en-US" sz="2800" dirty="0" err="1" smtClean="0"/>
              <a:t>Nima</a:t>
            </a:r>
            <a:r>
              <a:rPr lang="en-US" sz="2800" dirty="0"/>
              <a:t> </a:t>
            </a:r>
            <a:r>
              <a:rPr lang="en-US" sz="2800" dirty="0" err="1"/>
              <a:t>Razavi</a:t>
            </a:r>
            <a:endParaRPr lang="en-US" sz="2800" dirty="0"/>
          </a:p>
          <a:p>
            <a:endParaRPr lang="en-US" sz="2800" dirty="0"/>
          </a:p>
        </p:txBody>
      </p:sp>
    </p:spTree>
    <p:extLst>
      <p:ext uri="{BB962C8B-B14F-4D97-AF65-F5344CB8AC3E}">
        <p14:creationId xmlns:p14="http://schemas.microsoft.com/office/powerpoint/2010/main" val="185926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Introduction</a:t>
            </a:r>
            <a:endParaRPr lang="en-US" dirty="0"/>
          </a:p>
        </p:txBody>
      </p:sp>
      <p:sp>
        <p:nvSpPr>
          <p:cNvPr id="5" name="Content Placeholder 4"/>
          <p:cNvSpPr>
            <a:spLocks noGrp="1"/>
          </p:cNvSpPr>
          <p:nvPr>
            <p:ph idx="1"/>
          </p:nvPr>
        </p:nvSpPr>
        <p:spPr/>
        <p:txBody>
          <a:bodyPr>
            <a:normAutofit/>
          </a:bodyPr>
          <a:lstStyle/>
          <a:p>
            <a:pPr>
              <a:lnSpc>
                <a:spcPct val="100000"/>
              </a:lnSpc>
            </a:pPr>
            <a:r>
              <a:rPr lang="en-US" dirty="0" smtClean="0"/>
              <a:t>Currently 3 configurations:</a:t>
            </a:r>
          </a:p>
          <a:p>
            <a:pPr lvl="1">
              <a:lnSpc>
                <a:spcPct val="100000"/>
              </a:lnSpc>
            </a:pPr>
            <a:r>
              <a:rPr lang="en-US" dirty="0" smtClean="0"/>
              <a:t>V4A – Pentagonal geometry (sub-stations, stations, super-stations)</a:t>
            </a:r>
          </a:p>
          <a:p>
            <a:pPr lvl="1">
              <a:lnSpc>
                <a:spcPct val="100000"/>
              </a:lnSpc>
            </a:pPr>
            <a:r>
              <a:rPr lang="en-US" dirty="0" smtClean="0"/>
              <a:t>V4D – Circular stations arranged into super-stations</a:t>
            </a:r>
          </a:p>
          <a:p>
            <a:pPr lvl="1">
              <a:lnSpc>
                <a:spcPct val="100000"/>
              </a:lnSpc>
            </a:pPr>
            <a:r>
              <a:rPr lang="en-US" dirty="0" smtClean="0"/>
              <a:t>V4X – Sea of elements super-station</a:t>
            </a:r>
          </a:p>
          <a:p>
            <a:pPr lvl="1">
              <a:lnSpc>
                <a:spcPct val="100000"/>
              </a:lnSpc>
            </a:pPr>
            <a:endParaRPr lang="en-US" dirty="0"/>
          </a:p>
          <a:p>
            <a:pPr>
              <a:lnSpc>
                <a:spcPct val="100000"/>
              </a:lnSpc>
            </a:pPr>
            <a:r>
              <a:rPr lang="en-US" dirty="0" smtClean="0"/>
              <a:t>Python scripts:</a:t>
            </a:r>
          </a:p>
          <a:p>
            <a:pPr lvl="1">
              <a:lnSpc>
                <a:spcPct val="100000"/>
              </a:lnSpc>
            </a:pPr>
            <a:r>
              <a:rPr lang="en-US" dirty="0" smtClean="0"/>
              <a:t>https</a:t>
            </a:r>
            <a:r>
              <a:rPr lang="en-US" dirty="0"/>
              <a:t>://</a:t>
            </a:r>
            <a:r>
              <a:rPr lang="en-US" dirty="0" err="1"/>
              <a:t>github.com</a:t>
            </a:r>
            <a:r>
              <a:rPr lang="en-US" dirty="0"/>
              <a:t>/</a:t>
            </a:r>
            <a:r>
              <a:rPr lang="en-US" dirty="0" err="1"/>
              <a:t>OxfordSKA</a:t>
            </a:r>
            <a:r>
              <a:rPr lang="en-US" dirty="0"/>
              <a:t>/SKA1-low-layouts</a:t>
            </a:r>
            <a:endParaRPr lang="en-US" dirty="0" smtClean="0"/>
          </a:p>
        </p:txBody>
      </p:sp>
      <p:sp>
        <p:nvSpPr>
          <p:cNvPr id="6" name="Slide Number Placeholder 5"/>
          <p:cNvSpPr>
            <a:spLocks noGrp="1"/>
          </p:cNvSpPr>
          <p:nvPr>
            <p:ph type="sldNum" sz="quarter" idx="12"/>
          </p:nvPr>
        </p:nvSpPr>
        <p:spPr/>
        <p:txBody>
          <a:bodyPr/>
          <a:lstStyle/>
          <a:p>
            <a:fld id="{1EAC670C-D434-6E4B-B787-961E9168D072}" type="slidenum">
              <a:rPr lang="en-US" smtClean="0"/>
              <a:t>10</a:t>
            </a:fld>
            <a:endParaRPr lang="en-US"/>
          </a:p>
        </p:txBody>
      </p:sp>
    </p:spTree>
    <p:extLst>
      <p:ext uri="{BB962C8B-B14F-4D97-AF65-F5344CB8AC3E}">
        <p14:creationId xmlns:p14="http://schemas.microsoft.com/office/powerpoint/2010/main" val="1692975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V4A</a:t>
            </a:r>
            <a:endParaRPr lang="en-US" dirty="0"/>
          </a:p>
        </p:txBody>
      </p:sp>
      <p:pic>
        <p:nvPicPr>
          <p:cNvPr id="8" name="Content Placeholder 7"/>
          <p:cNvPicPr>
            <a:picLocks noGrp="1" noChangeAspect="1"/>
          </p:cNvPicPr>
          <p:nvPr>
            <p:ph sz="half" idx="4294967295"/>
          </p:nvPr>
        </p:nvPicPr>
        <p:blipFill>
          <a:blip r:embed="rId2" cstate="print">
            <a:extLst>
              <a:ext uri="{28A0092B-C50C-407E-A947-70E740481C1C}">
                <a14:useLocalDpi xmlns:a14="http://schemas.microsoft.com/office/drawing/2010/main"/>
              </a:ext>
            </a:extLst>
          </a:blip>
          <a:stretch>
            <a:fillRect/>
          </a:stretch>
        </p:blipFill>
        <p:spPr>
          <a:xfrm>
            <a:off x="6056242" y="1947792"/>
            <a:ext cx="3849757" cy="3849757"/>
          </a:xfrm>
        </p:spPr>
      </p:pic>
      <p:sp>
        <p:nvSpPr>
          <p:cNvPr id="7" name="Content Placeholder 6"/>
          <p:cNvSpPr>
            <a:spLocks noGrp="1"/>
          </p:cNvSpPr>
          <p:nvPr>
            <p:ph idx="1"/>
          </p:nvPr>
        </p:nvSpPr>
        <p:spPr>
          <a:xfrm>
            <a:off x="681039" y="1825625"/>
            <a:ext cx="5884861" cy="4351338"/>
          </a:xfrm>
        </p:spPr>
        <p:txBody>
          <a:bodyPr>
            <a:normAutofit fontScale="62500" lnSpcReduction="20000"/>
          </a:bodyPr>
          <a:lstStyle/>
          <a:p>
            <a:pPr>
              <a:lnSpc>
                <a:spcPct val="120000"/>
              </a:lnSpc>
            </a:pPr>
            <a:r>
              <a:rPr lang="en-US" dirty="0" smtClean="0"/>
              <a:t>Stations and super-stations built from a set of pentagonal sub-stations.</a:t>
            </a:r>
          </a:p>
          <a:p>
            <a:pPr>
              <a:lnSpc>
                <a:spcPct val="120000"/>
              </a:lnSpc>
            </a:pPr>
            <a:r>
              <a:rPr lang="en-US" dirty="0" smtClean="0"/>
              <a:t>Pentagons filled with:</a:t>
            </a:r>
          </a:p>
          <a:p>
            <a:pPr lvl="1">
              <a:lnSpc>
                <a:spcPct val="120000"/>
              </a:lnSpc>
            </a:pPr>
            <a:r>
              <a:rPr lang="en-US" dirty="0" smtClean="0"/>
              <a:t>Randomly rotated hexagonal lattice or</a:t>
            </a:r>
          </a:p>
          <a:p>
            <a:pPr lvl="1">
              <a:lnSpc>
                <a:spcPct val="120000"/>
              </a:lnSpc>
            </a:pPr>
            <a:r>
              <a:rPr lang="en-US" dirty="0" smtClean="0"/>
              <a:t>Random antenna positions</a:t>
            </a:r>
          </a:p>
          <a:p>
            <a:pPr>
              <a:lnSpc>
                <a:spcPct val="120000"/>
              </a:lnSpc>
            </a:pPr>
            <a:r>
              <a:rPr lang="en-US" dirty="0"/>
              <a:t>Reference </a:t>
            </a:r>
            <a:r>
              <a:rPr lang="en-US" dirty="0" smtClean="0"/>
              <a:t>configuration</a:t>
            </a:r>
            <a:endParaRPr lang="en-US" dirty="0"/>
          </a:p>
          <a:p>
            <a:pPr lvl="1">
              <a:lnSpc>
                <a:spcPct val="120000"/>
              </a:lnSpc>
            </a:pPr>
            <a:r>
              <a:rPr lang="en-US" dirty="0"/>
              <a:t>48 antennas per sub-station</a:t>
            </a:r>
          </a:p>
          <a:p>
            <a:pPr lvl="1">
              <a:lnSpc>
                <a:spcPct val="120000"/>
              </a:lnSpc>
            </a:pPr>
            <a:r>
              <a:rPr lang="en-US" dirty="0"/>
              <a:t>Super-station diameter of ~90 </a:t>
            </a:r>
            <a:r>
              <a:rPr lang="en-US" dirty="0" smtClean="0"/>
              <a:t>m</a:t>
            </a:r>
          </a:p>
          <a:p>
            <a:pPr lvl="1">
              <a:lnSpc>
                <a:spcPct val="120000"/>
              </a:lnSpc>
            </a:pPr>
            <a:r>
              <a:rPr lang="en-US" dirty="0" smtClean="0"/>
              <a:t>94 super-stations</a:t>
            </a:r>
          </a:p>
          <a:p>
            <a:pPr lvl="1">
              <a:lnSpc>
                <a:spcPct val="120000"/>
              </a:lnSpc>
            </a:pPr>
            <a:r>
              <a:rPr lang="en-US" dirty="0" smtClean="0"/>
              <a:t>564 stations</a:t>
            </a:r>
          </a:p>
          <a:p>
            <a:pPr>
              <a:lnSpc>
                <a:spcPct val="120000"/>
              </a:lnSpc>
            </a:pPr>
            <a:r>
              <a:rPr lang="en-US" dirty="0" smtClean="0"/>
              <a:t>Rotation </a:t>
            </a:r>
            <a:r>
              <a:rPr lang="en-US" dirty="0"/>
              <a:t>of super-stations based on ‘</a:t>
            </a:r>
            <a:r>
              <a:rPr lang="en-US" dirty="0" smtClean="0"/>
              <a:t>v7ska1lowN1v2arev3R.enu.564x4.txt’</a:t>
            </a:r>
          </a:p>
          <a:p>
            <a:pPr>
              <a:lnSpc>
                <a:spcPct val="120000"/>
              </a:lnSpc>
            </a:pPr>
            <a:r>
              <a:rPr lang="en-US" b="1" dirty="0" smtClean="0"/>
              <a:t>Random positions result in fewer antennas per station</a:t>
            </a:r>
            <a:endParaRPr lang="en-US" b="1" dirty="0"/>
          </a:p>
        </p:txBody>
      </p:sp>
      <p:sp>
        <p:nvSpPr>
          <p:cNvPr id="5" name="Slide Number Placeholder 4"/>
          <p:cNvSpPr>
            <a:spLocks noGrp="1"/>
          </p:cNvSpPr>
          <p:nvPr>
            <p:ph type="sldNum" sz="quarter" idx="12"/>
          </p:nvPr>
        </p:nvSpPr>
        <p:spPr/>
        <p:txBody>
          <a:bodyPr/>
          <a:lstStyle/>
          <a:p>
            <a:fld id="{1EAC670C-D434-6E4B-B787-961E9168D072}" type="slidenum">
              <a:rPr lang="en-US" smtClean="0"/>
              <a:t>11</a:t>
            </a:fld>
            <a:endParaRPr lang="en-US"/>
          </a:p>
        </p:txBody>
      </p:sp>
    </p:spTree>
    <p:extLst>
      <p:ext uri="{BB962C8B-B14F-4D97-AF65-F5344CB8AC3E}">
        <p14:creationId xmlns:p14="http://schemas.microsoft.com/office/powerpoint/2010/main" val="1505284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06052" y="1088335"/>
            <a:ext cx="4680000" cy="4680000"/>
          </a:xfrm>
          <a:prstGeom prst="rect">
            <a:avLst/>
          </a:prstGeom>
        </p:spPr>
      </p:pic>
      <p:sp>
        <p:nvSpPr>
          <p:cNvPr id="6" name="TextBox 5"/>
          <p:cNvSpPr txBox="1"/>
          <p:nvPr/>
        </p:nvSpPr>
        <p:spPr>
          <a:xfrm>
            <a:off x="6381238" y="1088335"/>
            <a:ext cx="2195537" cy="317459"/>
          </a:xfrm>
          <a:prstGeom prst="rect">
            <a:avLst/>
          </a:prstGeom>
          <a:noFill/>
        </p:spPr>
        <p:txBody>
          <a:bodyPr wrap="none" rtlCol="0">
            <a:spAutoFit/>
          </a:bodyPr>
          <a:lstStyle/>
          <a:p>
            <a:r>
              <a:rPr lang="en-US" sz="1463" dirty="0"/>
              <a:t>Zoom into </a:t>
            </a:r>
            <a:r>
              <a:rPr lang="en-US" sz="1463"/>
              <a:t>the central core</a:t>
            </a:r>
            <a:endParaRPr lang="en-US" sz="1463" dirty="0"/>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3087" y="1069306"/>
            <a:ext cx="4680000" cy="4680000"/>
          </a:xfrm>
          <a:prstGeom prst="rect">
            <a:avLst/>
          </a:prstGeom>
        </p:spPr>
      </p:pic>
      <p:sp>
        <p:nvSpPr>
          <p:cNvPr id="8" name="TextBox 7"/>
          <p:cNvSpPr txBox="1"/>
          <p:nvPr/>
        </p:nvSpPr>
        <p:spPr>
          <a:xfrm>
            <a:off x="1358278" y="1069306"/>
            <a:ext cx="1884106" cy="317459"/>
          </a:xfrm>
          <a:prstGeom prst="rect">
            <a:avLst/>
          </a:prstGeom>
          <a:noFill/>
        </p:spPr>
        <p:txBody>
          <a:bodyPr wrap="none" rtlCol="0">
            <a:spAutoFit/>
          </a:bodyPr>
          <a:lstStyle/>
          <a:p>
            <a:r>
              <a:rPr lang="en-US" sz="1463" dirty="0"/>
              <a:t>V4A showing full array</a:t>
            </a:r>
          </a:p>
        </p:txBody>
      </p:sp>
      <p:sp>
        <p:nvSpPr>
          <p:cNvPr id="5" name="Slide Number Placeholder 4"/>
          <p:cNvSpPr>
            <a:spLocks noGrp="1"/>
          </p:cNvSpPr>
          <p:nvPr>
            <p:ph type="sldNum" sz="quarter" idx="12"/>
          </p:nvPr>
        </p:nvSpPr>
        <p:spPr/>
        <p:txBody>
          <a:bodyPr/>
          <a:lstStyle/>
          <a:p>
            <a:fld id="{1EAC670C-D434-6E4B-B787-961E9168D072}" type="slidenum">
              <a:rPr lang="en-US" smtClean="0"/>
              <a:t>12</a:t>
            </a:fld>
            <a:endParaRPr lang="en-US"/>
          </a:p>
        </p:txBody>
      </p:sp>
    </p:spTree>
    <p:extLst>
      <p:ext uri="{BB962C8B-B14F-4D97-AF65-F5344CB8AC3E}">
        <p14:creationId xmlns:p14="http://schemas.microsoft.com/office/powerpoint/2010/main" val="737185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V4D</a:t>
            </a:r>
            <a:endParaRPr lang="en-US" dirty="0"/>
          </a:p>
        </p:txBody>
      </p:sp>
      <p:pic>
        <p:nvPicPr>
          <p:cNvPr id="9" name="Content Placeholder 8"/>
          <p:cNvPicPr>
            <a:picLocks noGrp="1" noChangeAspect="1"/>
          </p:cNvPicPr>
          <p:nvPr>
            <p:ph sz="half" idx="4294967295"/>
          </p:nvPr>
        </p:nvPicPr>
        <p:blipFill>
          <a:blip r:embed="rId2" cstate="print">
            <a:extLst>
              <a:ext uri="{28A0092B-C50C-407E-A947-70E740481C1C}">
                <a14:useLocalDpi xmlns:a14="http://schemas.microsoft.com/office/drawing/2010/main"/>
              </a:ext>
            </a:extLst>
          </a:blip>
          <a:stretch>
            <a:fillRect/>
          </a:stretch>
        </p:blipFill>
        <p:spPr>
          <a:xfrm>
            <a:off x="6165850" y="2160588"/>
            <a:ext cx="3740150" cy="3740150"/>
          </a:xfrm>
        </p:spPr>
      </p:pic>
      <p:sp>
        <p:nvSpPr>
          <p:cNvPr id="2" name="Content Placeholder 1"/>
          <p:cNvSpPr>
            <a:spLocks noGrp="1"/>
          </p:cNvSpPr>
          <p:nvPr>
            <p:ph idx="1"/>
          </p:nvPr>
        </p:nvSpPr>
        <p:spPr>
          <a:xfrm>
            <a:off x="469900" y="1690690"/>
            <a:ext cx="5864639" cy="4486273"/>
          </a:xfrm>
        </p:spPr>
        <p:txBody>
          <a:bodyPr>
            <a:noAutofit/>
          </a:bodyPr>
          <a:lstStyle/>
          <a:p>
            <a:pPr>
              <a:lnSpc>
                <a:spcPct val="100000"/>
              </a:lnSpc>
            </a:pPr>
            <a:r>
              <a:rPr lang="en-US" sz="1600" dirty="0" smtClean="0"/>
              <a:t>Pentagonal arrangement of circular stations grouped into super-stations</a:t>
            </a:r>
          </a:p>
          <a:p>
            <a:pPr>
              <a:lnSpc>
                <a:spcPct val="100000"/>
              </a:lnSpc>
            </a:pPr>
            <a:r>
              <a:rPr lang="en-US" sz="1600" dirty="0" smtClean="0"/>
              <a:t>Random antenna positions within each station.</a:t>
            </a:r>
          </a:p>
          <a:p>
            <a:pPr lvl="1">
              <a:lnSpc>
                <a:spcPct val="100000"/>
              </a:lnSpc>
            </a:pPr>
            <a:r>
              <a:rPr lang="en-US" sz="1200" dirty="0" smtClean="0"/>
              <a:t>Generated using a placement algorithm based on a uniform distribution of trial locations, allowing for the antenna footprint</a:t>
            </a:r>
          </a:p>
          <a:p>
            <a:pPr>
              <a:lnSpc>
                <a:spcPct val="100000"/>
              </a:lnSpc>
            </a:pPr>
            <a:r>
              <a:rPr lang="en-US" sz="1600" dirty="0" smtClean="0"/>
              <a:t>Reference configuration</a:t>
            </a:r>
          </a:p>
          <a:p>
            <a:pPr lvl="1">
              <a:lnSpc>
                <a:spcPct val="100000"/>
              </a:lnSpc>
            </a:pPr>
            <a:r>
              <a:rPr lang="en-US" sz="1400" dirty="0" smtClean="0"/>
              <a:t>256 antennas per station</a:t>
            </a:r>
          </a:p>
          <a:p>
            <a:pPr lvl="1">
              <a:lnSpc>
                <a:spcPct val="100000"/>
              </a:lnSpc>
            </a:pPr>
            <a:r>
              <a:rPr lang="en-US" sz="1400" dirty="0" smtClean="0"/>
              <a:t>~</a:t>
            </a:r>
            <a:r>
              <a:rPr lang="en-US" sz="1400" dirty="0"/>
              <a:t>90 m (?) diameter </a:t>
            </a:r>
            <a:r>
              <a:rPr lang="en-US" sz="1400" dirty="0" smtClean="0"/>
              <a:t>super-stations</a:t>
            </a:r>
          </a:p>
          <a:p>
            <a:pPr lvl="1">
              <a:lnSpc>
                <a:spcPct val="100000"/>
              </a:lnSpc>
            </a:pPr>
            <a:r>
              <a:rPr lang="en-US" sz="1400" dirty="0" smtClean="0"/>
              <a:t>85 super-stations</a:t>
            </a:r>
          </a:p>
          <a:p>
            <a:pPr lvl="1">
              <a:lnSpc>
                <a:spcPct val="100000"/>
              </a:lnSpc>
            </a:pPr>
            <a:r>
              <a:rPr lang="en-US" sz="1400" dirty="0" smtClean="0"/>
              <a:t>510 stations</a:t>
            </a:r>
          </a:p>
          <a:p>
            <a:pPr>
              <a:lnSpc>
                <a:spcPct val="100000"/>
              </a:lnSpc>
            </a:pPr>
            <a:r>
              <a:rPr lang="en-US" sz="1600" dirty="0" smtClean="0"/>
              <a:t>Actual configuration</a:t>
            </a:r>
          </a:p>
          <a:p>
            <a:pPr lvl="1">
              <a:lnSpc>
                <a:spcPct val="100000"/>
              </a:lnSpc>
            </a:pPr>
            <a:r>
              <a:rPr lang="en-US" sz="1400" dirty="0" smtClean="0"/>
              <a:t>180 antennas per station</a:t>
            </a:r>
          </a:p>
          <a:p>
            <a:pPr lvl="1">
              <a:lnSpc>
                <a:spcPct val="100000"/>
              </a:lnSpc>
            </a:pPr>
            <a:r>
              <a:rPr lang="en-US" sz="1400" dirty="0" smtClean="0"/>
              <a:t>Limited by random generation with 2.25 m</a:t>
            </a:r>
            <a:r>
              <a:rPr lang="en-US" sz="1400" baseline="30000" dirty="0" smtClean="0"/>
              <a:t>2</a:t>
            </a:r>
            <a:r>
              <a:rPr lang="en-US" sz="1400" dirty="0" smtClean="0"/>
              <a:t> antenna footprint</a:t>
            </a:r>
          </a:p>
          <a:p>
            <a:pPr>
              <a:lnSpc>
                <a:spcPct val="100000"/>
              </a:lnSpc>
            </a:pPr>
            <a:r>
              <a:rPr lang="en-US" sz="1600" dirty="0" smtClean="0"/>
              <a:t>Random rotation of station </a:t>
            </a:r>
            <a:r>
              <a:rPr lang="en-US" sz="1600" dirty="0" err="1" smtClean="0"/>
              <a:t>centres</a:t>
            </a:r>
            <a:endParaRPr lang="en-US" sz="1600" dirty="0" smtClean="0"/>
          </a:p>
          <a:p>
            <a:pPr>
              <a:lnSpc>
                <a:spcPct val="100000"/>
              </a:lnSpc>
            </a:pPr>
            <a:r>
              <a:rPr lang="en-US" sz="1600" dirty="0" smtClean="0"/>
              <a:t>Possible physical thinning of stations by growing the antenna separation as a function of radius.</a:t>
            </a:r>
          </a:p>
        </p:txBody>
      </p:sp>
      <p:sp>
        <p:nvSpPr>
          <p:cNvPr id="6" name="Slide Number Placeholder 5"/>
          <p:cNvSpPr>
            <a:spLocks noGrp="1"/>
          </p:cNvSpPr>
          <p:nvPr>
            <p:ph type="sldNum" sz="quarter" idx="12"/>
          </p:nvPr>
        </p:nvSpPr>
        <p:spPr/>
        <p:txBody>
          <a:bodyPr/>
          <a:lstStyle/>
          <a:p>
            <a:fld id="{1EAC670C-D434-6E4B-B787-961E9168D072}" type="slidenum">
              <a:rPr lang="en-US" smtClean="0"/>
              <a:t>13</a:t>
            </a:fld>
            <a:endParaRPr lang="en-US"/>
          </a:p>
        </p:txBody>
      </p:sp>
    </p:spTree>
    <p:extLst>
      <p:ext uri="{BB962C8B-B14F-4D97-AF65-F5344CB8AC3E}">
        <p14:creationId xmlns:p14="http://schemas.microsoft.com/office/powerpoint/2010/main" val="1043455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24328" y="1345815"/>
            <a:ext cx="5244152" cy="5244152"/>
          </a:xfrm>
          <a:prstGeom prst="rect">
            <a:avLst/>
          </a:prstGeom>
        </p:spPr>
      </p:pic>
      <p:sp>
        <p:nvSpPr>
          <p:cNvPr id="3" name="Title 2"/>
          <p:cNvSpPr>
            <a:spLocks noGrp="1"/>
          </p:cNvSpPr>
          <p:nvPr>
            <p:ph type="title"/>
          </p:nvPr>
        </p:nvSpPr>
        <p:spPr/>
        <p:txBody>
          <a:bodyPr/>
          <a:lstStyle/>
          <a:p>
            <a:r>
              <a:rPr lang="en-US" dirty="0" smtClean="0"/>
              <a:t>An example thinned random array</a:t>
            </a:r>
            <a:endParaRPr lang="en-US" dirty="0"/>
          </a:p>
        </p:txBody>
      </p:sp>
      <p:sp>
        <p:nvSpPr>
          <p:cNvPr id="6" name="Slide Number Placeholder 5"/>
          <p:cNvSpPr>
            <a:spLocks noGrp="1"/>
          </p:cNvSpPr>
          <p:nvPr>
            <p:ph type="sldNum" sz="quarter" idx="12"/>
          </p:nvPr>
        </p:nvSpPr>
        <p:spPr/>
        <p:txBody>
          <a:bodyPr/>
          <a:lstStyle/>
          <a:p>
            <a:fld id="{1EAC670C-D434-6E4B-B787-961E9168D072}" type="slidenum">
              <a:rPr lang="en-US" smtClean="0"/>
              <a:t>14</a:t>
            </a:fld>
            <a:endParaRPr lang="en-US"/>
          </a:p>
        </p:txBody>
      </p:sp>
    </p:spTree>
    <p:extLst>
      <p:ext uri="{BB962C8B-B14F-4D97-AF65-F5344CB8AC3E}">
        <p14:creationId xmlns:p14="http://schemas.microsoft.com/office/powerpoint/2010/main" val="1903936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V4X</a:t>
            </a:r>
            <a:endParaRPr lang="en-US" dirty="0"/>
          </a:p>
        </p:txBody>
      </p:sp>
      <p:pic>
        <p:nvPicPr>
          <p:cNvPr id="6" name="Content Placeholder 2"/>
          <p:cNvPicPr>
            <a:picLocks noChangeAspect="1"/>
          </p:cNvPicPr>
          <p:nvPr/>
        </p:nvPicPr>
        <p:blipFill rotWithShape="1">
          <a:blip r:embed="rId2" cstate="print">
            <a:extLst>
              <a:ext uri="{28A0092B-C50C-407E-A947-70E740481C1C}">
                <a14:useLocalDpi xmlns:a14="http://schemas.microsoft.com/office/drawing/2010/main"/>
              </a:ext>
            </a:extLst>
          </a:blip>
          <a:srcRect r="6441"/>
          <a:stretch/>
        </p:blipFill>
        <p:spPr>
          <a:xfrm>
            <a:off x="5524501" y="1825625"/>
            <a:ext cx="4216400" cy="4506659"/>
          </a:xfrm>
          <a:prstGeom prst="rect">
            <a:avLst/>
          </a:prstGeom>
        </p:spPr>
      </p:pic>
      <p:sp>
        <p:nvSpPr>
          <p:cNvPr id="2" name="Content Placeholder 1"/>
          <p:cNvSpPr>
            <a:spLocks noGrp="1"/>
          </p:cNvSpPr>
          <p:nvPr>
            <p:ph idx="1"/>
          </p:nvPr>
        </p:nvSpPr>
        <p:spPr>
          <a:xfrm>
            <a:off x="681039" y="1825625"/>
            <a:ext cx="5072062" cy="4351338"/>
          </a:xfrm>
        </p:spPr>
        <p:txBody>
          <a:bodyPr>
            <a:normAutofit/>
          </a:bodyPr>
          <a:lstStyle/>
          <a:p>
            <a:pPr>
              <a:lnSpc>
                <a:spcPct val="100000"/>
              </a:lnSpc>
            </a:pPr>
            <a:r>
              <a:rPr lang="en-US" dirty="0" smtClean="0"/>
              <a:t>Super-stations constructed from a ’sea’ of elements</a:t>
            </a:r>
          </a:p>
          <a:p>
            <a:pPr>
              <a:lnSpc>
                <a:spcPct val="100000"/>
              </a:lnSpc>
            </a:pPr>
            <a:r>
              <a:rPr lang="en-US" dirty="0" smtClean="0"/>
              <a:t>Configuration (based on V4D)</a:t>
            </a:r>
          </a:p>
          <a:p>
            <a:pPr lvl="1">
              <a:lnSpc>
                <a:spcPct val="100000"/>
              </a:lnSpc>
            </a:pPr>
            <a:r>
              <a:rPr lang="en-US" dirty="0" smtClean="0"/>
              <a:t>256 antennas per station </a:t>
            </a:r>
            <a:r>
              <a:rPr lang="en-US" dirty="0"/>
              <a:t>(selectable</a:t>
            </a:r>
            <a:r>
              <a:rPr lang="en-US" dirty="0" smtClean="0"/>
              <a:t>)</a:t>
            </a:r>
          </a:p>
          <a:p>
            <a:pPr lvl="1">
              <a:lnSpc>
                <a:spcPct val="100000"/>
              </a:lnSpc>
            </a:pPr>
            <a:r>
              <a:rPr lang="en-US" dirty="0" smtClean="0"/>
              <a:t>1536 antennas per super-station</a:t>
            </a:r>
          </a:p>
          <a:p>
            <a:pPr lvl="1">
              <a:lnSpc>
                <a:spcPct val="100000"/>
              </a:lnSpc>
            </a:pPr>
            <a:r>
              <a:rPr lang="en-US" dirty="0" smtClean="0"/>
              <a:t>Super-station diameter of 85 m</a:t>
            </a:r>
          </a:p>
          <a:p>
            <a:pPr>
              <a:lnSpc>
                <a:spcPct val="100000"/>
              </a:lnSpc>
            </a:pPr>
            <a:r>
              <a:rPr lang="en-US" dirty="0" smtClean="0"/>
              <a:t>Random rotation of station </a:t>
            </a:r>
            <a:r>
              <a:rPr lang="en-US" dirty="0" err="1" smtClean="0"/>
              <a:t>centres</a:t>
            </a:r>
            <a:endParaRPr lang="en-US" dirty="0"/>
          </a:p>
        </p:txBody>
      </p:sp>
      <p:sp>
        <p:nvSpPr>
          <p:cNvPr id="7" name="Slide Number Placeholder 6"/>
          <p:cNvSpPr>
            <a:spLocks noGrp="1"/>
          </p:cNvSpPr>
          <p:nvPr>
            <p:ph type="sldNum" sz="quarter" idx="12"/>
          </p:nvPr>
        </p:nvSpPr>
        <p:spPr/>
        <p:txBody>
          <a:bodyPr/>
          <a:lstStyle/>
          <a:p>
            <a:fld id="{1EAC670C-D434-6E4B-B787-961E9168D072}" type="slidenum">
              <a:rPr lang="en-US" smtClean="0"/>
              <a:t>15</a:t>
            </a:fld>
            <a:endParaRPr lang="en-US"/>
          </a:p>
        </p:txBody>
      </p:sp>
    </p:spTree>
    <p:extLst>
      <p:ext uri="{BB962C8B-B14F-4D97-AF65-F5344CB8AC3E}">
        <p14:creationId xmlns:p14="http://schemas.microsoft.com/office/powerpoint/2010/main" val="1938043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note on the generation of random arrays</a:t>
            </a:r>
            <a:endParaRPr lang="en-US" dirty="0"/>
          </a:p>
        </p:txBody>
      </p:sp>
      <p:sp>
        <p:nvSpPr>
          <p:cNvPr id="5" name="Content Placeholder 4"/>
          <p:cNvSpPr>
            <a:spLocks noGrp="1"/>
          </p:cNvSpPr>
          <p:nvPr>
            <p:ph idx="1"/>
          </p:nvPr>
        </p:nvSpPr>
        <p:spPr/>
        <p:txBody>
          <a:bodyPr/>
          <a:lstStyle/>
          <a:p>
            <a:pPr>
              <a:lnSpc>
                <a:spcPct val="100000"/>
              </a:lnSpc>
            </a:pPr>
            <a:r>
              <a:rPr lang="en-US" dirty="0" smtClean="0"/>
              <a:t>Random arrays will have larger average spacing than regular arrays</a:t>
            </a:r>
            <a:endParaRPr lang="en-US" dirty="0"/>
          </a:p>
          <a:p>
            <a:pPr>
              <a:lnSpc>
                <a:spcPct val="100000"/>
              </a:lnSpc>
            </a:pPr>
            <a:r>
              <a:rPr lang="en-US" dirty="0" smtClean="0"/>
              <a:t>For this analysis we have chosen to respect the specification of station/ super-station diameters at the expense of fewer antennas per array.</a:t>
            </a:r>
          </a:p>
        </p:txBody>
      </p:sp>
      <p:sp>
        <p:nvSpPr>
          <p:cNvPr id="6" name="Slide Number Placeholder 5"/>
          <p:cNvSpPr>
            <a:spLocks noGrp="1"/>
          </p:cNvSpPr>
          <p:nvPr>
            <p:ph type="sldNum" sz="quarter" idx="12"/>
          </p:nvPr>
        </p:nvSpPr>
        <p:spPr/>
        <p:txBody>
          <a:bodyPr/>
          <a:lstStyle/>
          <a:p>
            <a:fld id="{1EAC670C-D434-6E4B-B787-961E9168D072}" type="slidenum">
              <a:rPr lang="en-US" smtClean="0"/>
              <a:t>16</a:t>
            </a:fld>
            <a:endParaRPr lang="en-US"/>
          </a:p>
        </p:txBody>
      </p:sp>
    </p:spTree>
    <p:extLst>
      <p:ext uri="{BB962C8B-B14F-4D97-AF65-F5344CB8AC3E}">
        <p14:creationId xmlns:p14="http://schemas.microsoft.com/office/powerpoint/2010/main" val="492967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Station beams</a:t>
            </a:r>
            <a:endParaRPr lang="en-US" dirty="0"/>
          </a:p>
        </p:txBody>
      </p:sp>
      <p:sp>
        <p:nvSpPr>
          <p:cNvPr id="3" name="Content Placeholder 2"/>
          <p:cNvSpPr>
            <a:spLocks noGrp="1"/>
          </p:cNvSpPr>
          <p:nvPr>
            <p:ph idx="1"/>
          </p:nvPr>
        </p:nvSpPr>
        <p:spPr>
          <a:xfrm>
            <a:off x="681038" y="1690690"/>
            <a:ext cx="8543925" cy="4900609"/>
          </a:xfrm>
        </p:spPr>
        <p:txBody>
          <a:bodyPr>
            <a:normAutofit fontScale="70000" lnSpcReduction="20000"/>
          </a:bodyPr>
          <a:lstStyle/>
          <a:p>
            <a:pPr>
              <a:lnSpc>
                <a:spcPct val="120000"/>
              </a:lnSpc>
            </a:pPr>
            <a:r>
              <a:rPr lang="en-US" dirty="0" smtClean="0"/>
              <a:t>Average cross power stokes I station beams where generated by cross correlation of all station pairs</a:t>
            </a:r>
          </a:p>
          <a:p>
            <a:pPr>
              <a:lnSpc>
                <a:spcPct val="120000"/>
              </a:lnSpc>
            </a:pPr>
            <a:r>
              <a:rPr lang="en-US" dirty="0" smtClean="0"/>
              <a:t>Beams generated for both stations and super-stations</a:t>
            </a:r>
          </a:p>
          <a:p>
            <a:pPr>
              <a:lnSpc>
                <a:spcPct val="120000"/>
              </a:lnSpc>
            </a:pPr>
            <a:r>
              <a:rPr lang="en-US" dirty="0" smtClean="0"/>
              <a:t>Telescope models</a:t>
            </a:r>
          </a:p>
          <a:p>
            <a:pPr lvl="1">
              <a:lnSpc>
                <a:spcPct val="120000"/>
              </a:lnSpc>
            </a:pPr>
            <a:r>
              <a:rPr lang="en-US" dirty="0" smtClean="0"/>
              <a:t>V4A</a:t>
            </a:r>
          </a:p>
          <a:p>
            <a:pPr lvl="2">
              <a:lnSpc>
                <a:spcPct val="120000"/>
              </a:lnSpc>
            </a:pPr>
            <a:r>
              <a:rPr lang="en-US" dirty="0"/>
              <a:t>Hexagonal lattice within pentagonal </a:t>
            </a:r>
            <a:r>
              <a:rPr lang="en-US" dirty="0" smtClean="0"/>
              <a:t>sub-station</a:t>
            </a:r>
          </a:p>
          <a:p>
            <a:pPr lvl="2">
              <a:lnSpc>
                <a:spcPct val="120000"/>
              </a:lnSpc>
            </a:pPr>
            <a:r>
              <a:rPr lang="en-US" dirty="0" smtClean="0"/>
              <a:t>Random antenna positions within pentagonal sub-station</a:t>
            </a:r>
          </a:p>
          <a:p>
            <a:pPr lvl="1">
              <a:lnSpc>
                <a:spcPct val="120000"/>
              </a:lnSpc>
            </a:pPr>
            <a:r>
              <a:rPr lang="en-US" dirty="0" smtClean="0"/>
              <a:t>V4D</a:t>
            </a:r>
          </a:p>
          <a:p>
            <a:pPr lvl="2">
              <a:lnSpc>
                <a:spcPct val="120000"/>
              </a:lnSpc>
            </a:pPr>
            <a:r>
              <a:rPr lang="en-US" dirty="0" smtClean="0"/>
              <a:t>With and without physical thinning</a:t>
            </a:r>
          </a:p>
          <a:p>
            <a:pPr lvl="1">
              <a:lnSpc>
                <a:spcPct val="120000"/>
              </a:lnSpc>
            </a:pPr>
            <a:r>
              <a:rPr lang="en-US" dirty="0" smtClean="0"/>
              <a:t>V4X</a:t>
            </a:r>
          </a:p>
          <a:p>
            <a:pPr>
              <a:lnSpc>
                <a:spcPct val="120000"/>
              </a:lnSpc>
            </a:pPr>
            <a:r>
              <a:rPr lang="en-US" dirty="0" smtClean="0"/>
              <a:t>Beams generated with and without </a:t>
            </a:r>
            <a:r>
              <a:rPr lang="en-US" dirty="0" err="1" smtClean="0"/>
              <a:t>apodisation</a:t>
            </a:r>
            <a:r>
              <a:rPr lang="en-US" dirty="0" smtClean="0"/>
              <a:t> using Taylor weighting</a:t>
            </a:r>
          </a:p>
          <a:p>
            <a:pPr>
              <a:lnSpc>
                <a:spcPct val="120000"/>
              </a:lnSpc>
            </a:pPr>
            <a:r>
              <a:rPr lang="en-US" dirty="0" smtClean="0"/>
              <a:t>Frequencies of 50 MHz and 350 MHz (each end of the SKA1-low band)</a:t>
            </a:r>
          </a:p>
          <a:p>
            <a:pPr>
              <a:lnSpc>
                <a:spcPct val="120000"/>
              </a:lnSpc>
            </a:pPr>
            <a:r>
              <a:rPr lang="en-US" dirty="0" smtClean="0"/>
              <a:t>Zenith beam pointing (lower scan angles simulated, but not presented here)</a:t>
            </a:r>
          </a:p>
          <a:p>
            <a:pPr lvl="2">
              <a:lnSpc>
                <a:spcPct val="120000"/>
              </a:lnSpc>
            </a:pPr>
            <a:endParaRPr lang="en-US" dirty="0"/>
          </a:p>
        </p:txBody>
      </p:sp>
      <p:sp>
        <p:nvSpPr>
          <p:cNvPr id="6" name="Slide Number Placeholder 5"/>
          <p:cNvSpPr>
            <a:spLocks noGrp="1"/>
          </p:cNvSpPr>
          <p:nvPr>
            <p:ph type="sldNum" sz="quarter" idx="12"/>
          </p:nvPr>
        </p:nvSpPr>
        <p:spPr/>
        <p:txBody>
          <a:bodyPr/>
          <a:lstStyle/>
          <a:p>
            <a:fld id="{1EAC670C-D434-6E4B-B787-961E9168D072}" type="slidenum">
              <a:rPr lang="en-US" smtClean="0"/>
              <a:t>17</a:t>
            </a:fld>
            <a:endParaRPr lang="en-US"/>
          </a:p>
        </p:txBody>
      </p:sp>
    </p:spTree>
    <p:extLst>
      <p:ext uri="{BB962C8B-B14F-4D97-AF65-F5344CB8AC3E}">
        <p14:creationId xmlns:p14="http://schemas.microsoft.com/office/powerpoint/2010/main" val="1935701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Station beams</a:t>
            </a:r>
            <a:endParaRPr lang="en-US" dirty="0"/>
          </a:p>
        </p:txBody>
      </p:sp>
      <p:sp>
        <p:nvSpPr>
          <p:cNvPr id="4" name="Text Placeholder 3"/>
          <p:cNvSpPr>
            <a:spLocks noGrp="1"/>
          </p:cNvSpPr>
          <p:nvPr>
            <p:ph type="body" idx="1"/>
          </p:nvPr>
        </p:nvSpPr>
        <p:spPr/>
        <p:txBody>
          <a:bodyPr/>
          <a:lstStyle/>
          <a:p>
            <a:r>
              <a:rPr lang="en-US" dirty="0" smtClean="0"/>
              <a:t>(this section is mainly for reference)</a:t>
            </a:r>
            <a:endParaRPr lang="en-US" dirty="0"/>
          </a:p>
        </p:txBody>
      </p:sp>
      <p:sp>
        <p:nvSpPr>
          <p:cNvPr id="6" name="Slide Number Placeholder 5"/>
          <p:cNvSpPr>
            <a:spLocks noGrp="1"/>
          </p:cNvSpPr>
          <p:nvPr>
            <p:ph type="sldNum" sz="quarter" idx="12"/>
          </p:nvPr>
        </p:nvSpPr>
        <p:spPr/>
        <p:txBody>
          <a:bodyPr/>
          <a:lstStyle/>
          <a:p>
            <a:fld id="{1EAC670C-D434-6E4B-B787-961E9168D072}" type="slidenum">
              <a:rPr lang="en-US" smtClean="0"/>
              <a:t>18</a:t>
            </a:fld>
            <a:endParaRPr lang="en-US"/>
          </a:p>
        </p:txBody>
      </p:sp>
    </p:spTree>
    <p:extLst>
      <p:ext uri="{BB962C8B-B14F-4D97-AF65-F5344CB8AC3E}">
        <p14:creationId xmlns:p14="http://schemas.microsoft.com/office/powerpoint/2010/main" val="587039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57480" y="2010136"/>
            <a:ext cx="4680000" cy="4680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7480" y="2010136"/>
            <a:ext cx="4680000" cy="4680000"/>
          </a:xfrm>
          <a:prstGeom prst="rect">
            <a:avLst/>
          </a:prstGeom>
        </p:spPr>
      </p:pic>
      <p:sp>
        <p:nvSpPr>
          <p:cNvPr id="9" name="TextBox 8"/>
          <p:cNvSpPr txBox="1"/>
          <p:nvPr/>
        </p:nvSpPr>
        <p:spPr>
          <a:xfrm>
            <a:off x="768480" y="2010136"/>
            <a:ext cx="1438855" cy="369332"/>
          </a:xfrm>
          <a:prstGeom prst="rect">
            <a:avLst/>
          </a:prstGeom>
          <a:noFill/>
        </p:spPr>
        <p:txBody>
          <a:bodyPr wrap="none" rtlCol="0">
            <a:spAutoFit/>
          </a:bodyPr>
          <a:lstStyle/>
          <a:p>
            <a:r>
              <a:rPr lang="en-US" dirty="0"/>
              <a:t>Single station</a:t>
            </a:r>
          </a:p>
        </p:txBody>
      </p:sp>
      <p:sp>
        <p:nvSpPr>
          <p:cNvPr id="10" name="TextBox 9"/>
          <p:cNvSpPr txBox="1"/>
          <p:nvPr/>
        </p:nvSpPr>
        <p:spPr>
          <a:xfrm>
            <a:off x="5460309" y="2010136"/>
            <a:ext cx="2854051" cy="369332"/>
          </a:xfrm>
          <a:prstGeom prst="rect">
            <a:avLst/>
          </a:prstGeom>
          <a:noFill/>
        </p:spPr>
        <p:txBody>
          <a:bodyPr wrap="none" rtlCol="0">
            <a:spAutoFit/>
          </a:bodyPr>
          <a:lstStyle/>
          <a:p>
            <a:r>
              <a:rPr lang="en-US" dirty="0" smtClean="0"/>
              <a:t>Superposition of all stations</a:t>
            </a:r>
            <a:endParaRPr lang="en-US" dirty="0"/>
          </a:p>
        </p:txBody>
      </p:sp>
      <p:sp>
        <p:nvSpPr>
          <p:cNvPr id="12" name="TextBox 11"/>
          <p:cNvSpPr txBox="1"/>
          <p:nvPr/>
        </p:nvSpPr>
        <p:spPr>
          <a:xfrm>
            <a:off x="264378" y="252985"/>
            <a:ext cx="9301654" cy="923330"/>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V4A stations: Randomly rotated </a:t>
            </a:r>
            <a:r>
              <a:rPr lang="en-US" dirty="0" smtClean="0"/>
              <a:t>pentagonal shaped sub-station </a:t>
            </a:r>
            <a:r>
              <a:rPr lang="en-US" dirty="0" err="1"/>
              <a:t>centred</a:t>
            </a:r>
            <a:r>
              <a:rPr lang="en-US" dirty="0"/>
              <a:t> hexagonal lattices </a:t>
            </a:r>
            <a:endParaRPr lang="en-US" dirty="0" smtClean="0"/>
          </a:p>
          <a:p>
            <a:r>
              <a:rPr lang="en-US" dirty="0" smtClean="0"/>
              <a:t>Station orientations defined by coordinates in ‘v7ska1lowN1v2arev3R.enu.564x4.txt’</a:t>
            </a:r>
          </a:p>
          <a:p>
            <a:r>
              <a:rPr lang="en-US" dirty="0" smtClean="0"/>
              <a:t>48 antennas per sub-station, 288 antennas per station, 564 stations,  ~35 </a:t>
            </a:r>
            <a:r>
              <a:rPr lang="en-US" dirty="0"/>
              <a:t>m </a:t>
            </a:r>
            <a:r>
              <a:rPr lang="en-US" dirty="0" smtClean="0"/>
              <a:t>diameter</a:t>
            </a:r>
            <a:endParaRPr lang="en-US" dirty="0"/>
          </a:p>
        </p:txBody>
      </p:sp>
      <p:sp>
        <p:nvSpPr>
          <p:cNvPr id="4" name="Slide Number Placeholder 3"/>
          <p:cNvSpPr>
            <a:spLocks noGrp="1"/>
          </p:cNvSpPr>
          <p:nvPr>
            <p:ph type="sldNum" sz="quarter" idx="12"/>
          </p:nvPr>
        </p:nvSpPr>
        <p:spPr/>
        <p:txBody>
          <a:bodyPr/>
          <a:lstStyle/>
          <a:p>
            <a:fld id="{1EAC670C-D434-6E4B-B787-961E9168D072}" type="slidenum">
              <a:rPr lang="en-US" smtClean="0"/>
              <a:t>19</a:t>
            </a:fld>
            <a:endParaRPr lang="en-US"/>
          </a:p>
        </p:txBody>
      </p:sp>
    </p:spTree>
    <p:extLst>
      <p:ext uri="{BB962C8B-B14F-4D97-AF65-F5344CB8AC3E}">
        <p14:creationId xmlns:p14="http://schemas.microsoft.com/office/powerpoint/2010/main" val="917229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home messages</a:t>
            </a:r>
            <a:endParaRPr lang="en-US" dirty="0"/>
          </a:p>
        </p:txBody>
      </p:sp>
      <p:sp>
        <p:nvSpPr>
          <p:cNvPr id="3" name="Content Placeholder 2"/>
          <p:cNvSpPr>
            <a:spLocks noGrp="1"/>
          </p:cNvSpPr>
          <p:nvPr>
            <p:ph idx="1"/>
          </p:nvPr>
        </p:nvSpPr>
        <p:spPr/>
        <p:txBody>
          <a:bodyPr/>
          <a:lstStyle/>
          <a:p>
            <a:pPr marL="514350" indent="-514350">
              <a:lnSpc>
                <a:spcPct val="100000"/>
              </a:lnSpc>
              <a:buFont typeface="+mj-lt"/>
              <a:buAutoNum type="arabicPeriod"/>
            </a:pPr>
            <a:r>
              <a:rPr lang="en-US" dirty="0" smtClean="0"/>
              <a:t>Regular arrays should be avoided!</a:t>
            </a:r>
            <a:endParaRPr lang="en-US" dirty="0"/>
          </a:p>
          <a:p>
            <a:pPr marL="514350" indent="-514350">
              <a:lnSpc>
                <a:spcPct val="100000"/>
              </a:lnSpc>
              <a:buFont typeface="+mj-lt"/>
              <a:buAutoNum type="arabicPeriod"/>
            </a:pPr>
            <a:r>
              <a:rPr lang="en-US" dirty="0" smtClean="0"/>
              <a:t>We need to develop a new station configuration </a:t>
            </a:r>
            <a:r>
              <a:rPr lang="en-GB" dirty="0" smtClean="0"/>
              <a:t>with consideration for the electromagnetic effects and geometric limitations</a:t>
            </a:r>
            <a:r>
              <a:rPr lang="is-IS" dirty="0" smtClean="0"/>
              <a:t> </a:t>
            </a:r>
            <a:r>
              <a:rPr lang="is-IS" dirty="0" smtClean="0">
                <a:sym typeface="Wingdings"/>
              </a:rPr>
              <a:t> V5 needed!</a:t>
            </a:r>
            <a:endParaRPr lang="en-US" dirty="0" smtClean="0"/>
          </a:p>
        </p:txBody>
      </p:sp>
      <p:sp>
        <p:nvSpPr>
          <p:cNvPr id="6" name="Slide Number Placeholder 5"/>
          <p:cNvSpPr>
            <a:spLocks noGrp="1"/>
          </p:cNvSpPr>
          <p:nvPr>
            <p:ph type="sldNum" sz="quarter" idx="12"/>
          </p:nvPr>
        </p:nvSpPr>
        <p:spPr/>
        <p:txBody>
          <a:bodyPr/>
          <a:lstStyle/>
          <a:p>
            <a:fld id="{1EAC670C-D434-6E4B-B787-961E9168D072}" type="slidenum">
              <a:rPr lang="en-US" smtClean="0"/>
              <a:t>2</a:t>
            </a:fld>
            <a:endParaRPr lang="en-US"/>
          </a:p>
        </p:txBody>
      </p:sp>
    </p:spTree>
    <p:extLst>
      <p:ext uri="{BB962C8B-B14F-4D97-AF65-F5344CB8AC3E}">
        <p14:creationId xmlns:p14="http://schemas.microsoft.com/office/powerpoint/2010/main" val="1338982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60120" y="1233291"/>
            <a:ext cx="2880000" cy="288000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24320" y="1296291"/>
            <a:ext cx="2772000" cy="27720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33368" y="1233291"/>
            <a:ext cx="2880000" cy="2880000"/>
          </a:xfrm>
          <a:prstGeom prst="rect">
            <a:avLst/>
          </a:prstGeom>
        </p:spPr>
      </p:pic>
      <p:sp>
        <p:nvSpPr>
          <p:cNvPr id="14" name="TextBox 13"/>
          <p:cNvSpPr txBox="1"/>
          <p:nvPr/>
        </p:nvSpPr>
        <p:spPr>
          <a:xfrm>
            <a:off x="264378" y="252985"/>
            <a:ext cx="9301654" cy="646331"/>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V4A station beams: </a:t>
            </a:r>
            <a:r>
              <a:rPr lang="en-US" dirty="0"/>
              <a:t>Randomly rotated sub-station </a:t>
            </a:r>
            <a:r>
              <a:rPr lang="en-US" dirty="0" err="1"/>
              <a:t>centred</a:t>
            </a:r>
            <a:r>
              <a:rPr lang="en-US" dirty="0"/>
              <a:t> hexagonal lattices</a:t>
            </a:r>
            <a:endParaRPr lang="en-US" dirty="0" smtClean="0"/>
          </a:p>
          <a:p>
            <a:r>
              <a:rPr lang="en-US" dirty="0" smtClean="0"/>
              <a:t>Stokes-I cross-power </a:t>
            </a:r>
            <a:r>
              <a:rPr lang="en-US" dirty="0"/>
              <a:t>station </a:t>
            </a:r>
            <a:r>
              <a:rPr lang="en-US" dirty="0" smtClean="0"/>
              <a:t>beams, 50 MHz, zenith pointing</a:t>
            </a:r>
            <a:endParaRPr lang="en-US" dirty="0"/>
          </a:p>
        </p:txBody>
      </p:sp>
      <p:sp>
        <p:nvSpPr>
          <p:cNvPr id="15" name="TextBox 14"/>
          <p:cNvSpPr txBox="1"/>
          <p:nvPr/>
        </p:nvSpPr>
        <p:spPr>
          <a:xfrm>
            <a:off x="4408909" y="962194"/>
            <a:ext cx="1868075" cy="461665"/>
          </a:xfrm>
          <a:prstGeom prst="rect">
            <a:avLst/>
          </a:prstGeom>
          <a:noFill/>
        </p:spPr>
        <p:txBody>
          <a:bodyPr wrap="none" rtlCol="0">
            <a:spAutoFit/>
          </a:bodyPr>
          <a:lstStyle/>
          <a:p>
            <a:r>
              <a:rPr lang="en-US" sz="1200" dirty="0" smtClean="0"/>
              <a:t>Average cross power beam</a:t>
            </a:r>
          </a:p>
          <a:p>
            <a:pPr algn="ctr"/>
            <a:r>
              <a:rPr lang="en-US" sz="1200" dirty="0" smtClean="0"/>
              <a:t>all baselines</a:t>
            </a:r>
            <a:endParaRPr lang="en-US" sz="1200" dirty="0"/>
          </a:p>
        </p:txBody>
      </p:sp>
      <p:sp>
        <p:nvSpPr>
          <p:cNvPr id="16" name="TextBox 15"/>
          <p:cNvSpPr txBox="1"/>
          <p:nvPr/>
        </p:nvSpPr>
        <p:spPr>
          <a:xfrm>
            <a:off x="7399051" y="962193"/>
            <a:ext cx="1870577" cy="461665"/>
          </a:xfrm>
          <a:prstGeom prst="rect">
            <a:avLst/>
          </a:prstGeom>
          <a:noFill/>
        </p:spPr>
        <p:txBody>
          <a:bodyPr wrap="none" rtlCol="0">
            <a:spAutoFit/>
          </a:bodyPr>
          <a:lstStyle/>
          <a:p>
            <a:r>
              <a:rPr lang="en-US" sz="1200" dirty="0" smtClean="0"/>
              <a:t>Average cross power beam</a:t>
            </a:r>
          </a:p>
          <a:p>
            <a:pPr algn="ctr"/>
            <a:r>
              <a:rPr lang="en-US" sz="1200" dirty="0" smtClean="0"/>
              <a:t>Radial profile</a:t>
            </a:r>
            <a:endParaRPr lang="en-US" sz="1200" dirty="0"/>
          </a:p>
        </p:txBody>
      </p:sp>
      <p:sp>
        <p:nvSpPr>
          <p:cNvPr id="17" name="TextBox 16"/>
          <p:cNvSpPr txBox="1"/>
          <p:nvPr/>
        </p:nvSpPr>
        <p:spPr>
          <a:xfrm>
            <a:off x="1452772" y="917604"/>
            <a:ext cx="1720195" cy="461665"/>
          </a:xfrm>
          <a:prstGeom prst="rect">
            <a:avLst/>
          </a:prstGeom>
          <a:noFill/>
        </p:spPr>
        <p:txBody>
          <a:bodyPr wrap="square" rtlCol="0">
            <a:spAutoFit/>
          </a:bodyPr>
          <a:lstStyle/>
          <a:p>
            <a:pPr algn="ctr"/>
            <a:r>
              <a:rPr lang="en-US" sz="1200" dirty="0" smtClean="0"/>
              <a:t>Cross-power beam</a:t>
            </a:r>
          </a:p>
          <a:p>
            <a:pPr algn="ctr"/>
            <a:r>
              <a:rPr lang="en-US" sz="1200" dirty="0" smtClean="0"/>
              <a:t>Single baseline</a:t>
            </a:r>
            <a:endParaRPr lang="en-US" sz="1200" dirty="0"/>
          </a:p>
        </p:txBody>
      </p:sp>
      <p:pic>
        <p:nvPicPr>
          <p:cNvPr id="19" name="Picture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0120" y="3959712"/>
            <a:ext cx="2880000" cy="2880000"/>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33728" y="4022571"/>
            <a:ext cx="2736000" cy="2736000"/>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038072" y="3959712"/>
            <a:ext cx="2880000" cy="2880000"/>
          </a:xfrm>
          <a:prstGeom prst="rect">
            <a:avLst/>
          </a:prstGeom>
        </p:spPr>
      </p:pic>
      <p:sp>
        <p:nvSpPr>
          <p:cNvPr id="22" name="TextBox 21"/>
          <p:cNvSpPr txBox="1"/>
          <p:nvPr/>
        </p:nvSpPr>
        <p:spPr>
          <a:xfrm rot="16200000">
            <a:off x="-385661" y="2534791"/>
            <a:ext cx="1720195" cy="276999"/>
          </a:xfrm>
          <a:prstGeom prst="rect">
            <a:avLst/>
          </a:prstGeom>
          <a:noFill/>
        </p:spPr>
        <p:txBody>
          <a:bodyPr wrap="square" rtlCol="0">
            <a:spAutoFit/>
          </a:bodyPr>
          <a:lstStyle/>
          <a:p>
            <a:pPr algn="ctr"/>
            <a:r>
              <a:rPr lang="en-US" sz="1200" dirty="0" smtClean="0"/>
              <a:t>No-</a:t>
            </a:r>
            <a:r>
              <a:rPr lang="en-US" sz="1200" dirty="0" err="1" smtClean="0"/>
              <a:t>apodisation</a:t>
            </a:r>
            <a:endParaRPr lang="en-US" sz="1200" dirty="0"/>
          </a:p>
        </p:txBody>
      </p:sp>
      <p:sp>
        <p:nvSpPr>
          <p:cNvPr id="23" name="TextBox 22"/>
          <p:cNvSpPr txBox="1"/>
          <p:nvPr/>
        </p:nvSpPr>
        <p:spPr>
          <a:xfrm rot="16200000">
            <a:off x="-378469" y="5261212"/>
            <a:ext cx="1720195" cy="276999"/>
          </a:xfrm>
          <a:prstGeom prst="rect">
            <a:avLst/>
          </a:prstGeom>
          <a:noFill/>
        </p:spPr>
        <p:txBody>
          <a:bodyPr wrap="square" rtlCol="0">
            <a:spAutoFit/>
          </a:bodyPr>
          <a:lstStyle/>
          <a:p>
            <a:pPr algn="ctr"/>
            <a:r>
              <a:rPr lang="en-US" sz="1200" dirty="0" smtClean="0"/>
              <a:t>-28 </a:t>
            </a:r>
            <a:r>
              <a:rPr lang="en-US" sz="1200" dirty="0" err="1" smtClean="0"/>
              <a:t>db</a:t>
            </a:r>
            <a:r>
              <a:rPr lang="en-US" sz="1200" dirty="0" smtClean="0"/>
              <a:t> Taylor weights</a:t>
            </a:r>
            <a:endParaRPr lang="en-US" sz="1200" dirty="0"/>
          </a:p>
        </p:txBody>
      </p:sp>
      <p:sp>
        <p:nvSpPr>
          <p:cNvPr id="5" name="Slide Number Placeholder 4"/>
          <p:cNvSpPr>
            <a:spLocks noGrp="1"/>
          </p:cNvSpPr>
          <p:nvPr>
            <p:ph type="sldNum" sz="quarter" idx="12"/>
          </p:nvPr>
        </p:nvSpPr>
        <p:spPr/>
        <p:txBody>
          <a:bodyPr/>
          <a:lstStyle/>
          <a:p>
            <a:fld id="{1EAC670C-D434-6E4B-B787-961E9168D072}" type="slidenum">
              <a:rPr lang="en-US" smtClean="0"/>
              <a:t>20</a:t>
            </a:fld>
            <a:endParaRPr lang="en-US"/>
          </a:p>
        </p:txBody>
      </p:sp>
    </p:spTree>
    <p:extLst>
      <p:ext uri="{BB962C8B-B14F-4D97-AF65-F5344CB8AC3E}">
        <p14:creationId xmlns:p14="http://schemas.microsoft.com/office/powerpoint/2010/main" val="61585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0120" y="1233291"/>
            <a:ext cx="2880000" cy="288000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24320" y="1296291"/>
            <a:ext cx="2772000" cy="277200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33368" y="1233291"/>
            <a:ext cx="2880000" cy="2880000"/>
          </a:xfrm>
          <a:prstGeom prst="rect">
            <a:avLst/>
          </a:prstGeom>
        </p:spPr>
      </p:pic>
      <p:sp>
        <p:nvSpPr>
          <p:cNvPr id="14" name="TextBox 13"/>
          <p:cNvSpPr txBox="1"/>
          <p:nvPr/>
        </p:nvSpPr>
        <p:spPr>
          <a:xfrm>
            <a:off x="264378" y="252985"/>
            <a:ext cx="9301654" cy="646331"/>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V4A station beams: </a:t>
            </a:r>
            <a:r>
              <a:rPr lang="en-US" dirty="0"/>
              <a:t>Randomly rotated sub-station </a:t>
            </a:r>
            <a:r>
              <a:rPr lang="en-US" dirty="0" err="1"/>
              <a:t>centred</a:t>
            </a:r>
            <a:r>
              <a:rPr lang="en-US" dirty="0"/>
              <a:t> hexagonal lattices</a:t>
            </a:r>
            <a:endParaRPr lang="en-US" dirty="0" smtClean="0"/>
          </a:p>
          <a:p>
            <a:r>
              <a:rPr lang="en-US" dirty="0" smtClean="0"/>
              <a:t>Stokes-I cross-power </a:t>
            </a:r>
            <a:r>
              <a:rPr lang="en-US" dirty="0"/>
              <a:t>station </a:t>
            </a:r>
            <a:r>
              <a:rPr lang="en-US" dirty="0" smtClean="0"/>
              <a:t>beams, 350 MHz, zenith pointing</a:t>
            </a:r>
            <a:endParaRPr lang="en-US" dirty="0"/>
          </a:p>
        </p:txBody>
      </p:sp>
      <p:sp>
        <p:nvSpPr>
          <p:cNvPr id="15" name="TextBox 14"/>
          <p:cNvSpPr txBox="1"/>
          <p:nvPr/>
        </p:nvSpPr>
        <p:spPr>
          <a:xfrm>
            <a:off x="4408909" y="962194"/>
            <a:ext cx="1868075" cy="461665"/>
          </a:xfrm>
          <a:prstGeom prst="rect">
            <a:avLst/>
          </a:prstGeom>
          <a:noFill/>
        </p:spPr>
        <p:txBody>
          <a:bodyPr wrap="none" rtlCol="0">
            <a:spAutoFit/>
          </a:bodyPr>
          <a:lstStyle/>
          <a:p>
            <a:r>
              <a:rPr lang="en-US" sz="1200" dirty="0" smtClean="0"/>
              <a:t>Average cross power beam</a:t>
            </a:r>
          </a:p>
          <a:p>
            <a:pPr algn="ctr"/>
            <a:r>
              <a:rPr lang="en-US" sz="1200" dirty="0" smtClean="0"/>
              <a:t>all baselines</a:t>
            </a:r>
            <a:endParaRPr lang="en-US" sz="1200" dirty="0"/>
          </a:p>
        </p:txBody>
      </p:sp>
      <p:sp>
        <p:nvSpPr>
          <p:cNvPr id="16" name="TextBox 15"/>
          <p:cNvSpPr txBox="1"/>
          <p:nvPr/>
        </p:nvSpPr>
        <p:spPr>
          <a:xfrm>
            <a:off x="7399051" y="962193"/>
            <a:ext cx="1870577" cy="461665"/>
          </a:xfrm>
          <a:prstGeom prst="rect">
            <a:avLst/>
          </a:prstGeom>
          <a:noFill/>
        </p:spPr>
        <p:txBody>
          <a:bodyPr wrap="none" rtlCol="0">
            <a:spAutoFit/>
          </a:bodyPr>
          <a:lstStyle/>
          <a:p>
            <a:r>
              <a:rPr lang="en-US" sz="1200" dirty="0" smtClean="0"/>
              <a:t>Average cross power beam</a:t>
            </a:r>
          </a:p>
          <a:p>
            <a:pPr algn="ctr"/>
            <a:r>
              <a:rPr lang="en-US" sz="1200" dirty="0" smtClean="0"/>
              <a:t>Radial profile</a:t>
            </a:r>
            <a:endParaRPr lang="en-US" sz="1200" dirty="0"/>
          </a:p>
        </p:txBody>
      </p:sp>
      <p:sp>
        <p:nvSpPr>
          <p:cNvPr id="17" name="TextBox 16"/>
          <p:cNvSpPr txBox="1"/>
          <p:nvPr/>
        </p:nvSpPr>
        <p:spPr>
          <a:xfrm>
            <a:off x="1452772" y="917604"/>
            <a:ext cx="1720195" cy="461665"/>
          </a:xfrm>
          <a:prstGeom prst="rect">
            <a:avLst/>
          </a:prstGeom>
          <a:noFill/>
        </p:spPr>
        <p:txBody>
          <a:bodyPr wrap="square" rtlCol="0">
            <a:spAutoFit/>
          </a:bodyPr>
          <a:lstStyle/>
          <a:p>
            <a:pPr algn="ctr"/>
            <a:r>
              <a:rPr lang="en-US" sz="1200" dirty="0" smtClean="0"/>
              <a:t>Cross-power beam</a:t>
            </a:r>
          </a:p>
          <a:p>
            <a:pPr algn="ctr"/>
            <a:r>
              <a:rPr lang="en-US" sz="1200" dirty="0" smtClean="0"/>
              <a:t>Single baseline</a:t>
            </a:r>
            <a:endParaRPr lang="en-US" sz="1200" dirty="0"/>
          </a:p>
        </p:txBody>
      </p:sp>
      <p:pic>
        <p:nvPicPr>
          <p:cNvPr id="19" name="Picture 1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60120" y="3959712"/>
            <a:ext cx="2880000" cy="2880000"/>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033728" y="4022571"/>
            <a:ext cx="2736000" cy="2736000"/>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038072" y="3959712"/>
            <a:ext cx="2880000" cy="2880000"/>
          </a:xfrm>
          <a:prstGeom prst="rect">
            <a:avLst/>
          </a:prstGeom>
        </p:spPr>
      </p:pic>
      <p:sp>
        <p:nvSpPr>
          <p:cNvPr id="22" name="TextBox 21"/>
          <p:cNvSpPr txBox="1"/>
          <p:nvPr/>
        </p:nvSpPr>
        <p:spPr>
          <a:xfrm rot="16200000">
            <a:off x="-385661" y="2534791"/>
            <a:ext cx="1720195" cy="276999"/>
          </a:xfrm>
          <a:prstGeom prst="rect">
            <a:avLst/>
          </a:prstGeom>
          <a:noFill/>
        </p:spPr>
        <p:txBody>
          <a:bodyPr wrap="square" rtlCol="0">
            <a:spAutoFit/>
          </a:bodyPr>
          <a:lstStyle/>
          <a:p>
            <a:pPr algn="ctr"/>
            <a:r>
              <a:rPr lang="en-US" sz="1200" dirty="0" smtClean="0"/>
              <a:t>No-</a:t>
            </a:r>
            <a:r>
              <a:rPr lang="en-US" sz="1200" dirty="0" err="1" smtClean="0"/>
              <a:t>apodisation</a:t>
            </a:r>
            <a:endParaRPr lang="en-US" sz="1200" dirty="0"/>
          </a:p>
        </p:txBody>
      </p:sp>
      <p:sp>
        <p:nvSpPr>
          <p:cNvPr id="23" name="TextBox 22"/>
          <p:cNvSpPr txBox="1"/>
          <p:nvPr/>
        </p:nvSpPr>
        <p:spPr>
          <a:xfrm rot="16200000">
            <a:off x="-378469" y="5261212"/>
            <a:ext cx="1720195" cy="276999"/>
          </a:xfrm>
          <a:prstGeom prst="rect">
            <a:avLst/>
          </a:prstGeom>
          <a:noFill/>
        </p:spPr>
        <p:txBody>
          <a:bodyPr wrap="square" rtlCol="0">
            <a:spAutoFit/>
          </a:bodyPr>
          <a:lstStyle/>
          <a:p>
            <a:pPr algn="ctr"/>
            <a:r>
              <a:rPr lang="en-US" sz="1200" dirty="0" smtClean="0"/>
              <a:t>-28 </a:t>
            </a:r>
            <a:r>
              <a:rPr lang="en-US" sz="1200" dirty="0" err="1" smtClean="0"/>
              <a:t>db</a:t>
            </a:r>
            <a:r>
              <a:rPr lang="en-US" sz="1200" dirty="0" smtClean="0"/>
              <a:t> Taylor weights</a:t>
            </a:r>
            <a:endParaRPr lang="en-US" sz="1200" dirty="0"/>
          </a:p>
        </p:txBody>
      </p:sp>
      <p:sp>
        <p:nvSpPr>
          <p:cNvPr id="5" name="Slide Number Placeholder 4"/>
          <p:cNvSpPr>
            <a:spLocks noGrp="1"/>
          </p:cNvSpPr>
          <p:nvPr>
            <p:ph type="sldNum" sz="quarter" idx="12"/>
          </p:nvPr>
        </p:nvSpPr>
        <p:spPr/>
        <p:txBody>
          <a:bodyPr/>
          <a:lstStyle/>
          <a:p>
            <a:fld id="{1EAC670C-D434-6E4B-B787-961E9168D072}" type="slidenum">
              <a:rPr lang="en-US" smtClean="0"/>
              <a:t>21</a:t>
            </a:fld>
            <a:endParaRPr lang="en-US"/>
          </a:p>
        </p:txBody>
      </p:sp>
    </p:spTree>
    <p:extLst>
      <p:ext uri="{BB962C8B-B14F-4D97-AF65-F5344CB8AC3E}">
        <p14:creationId xmlns:p14="http://schemas.microsoft.com/office/powerpoint/2010/main" val="173136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57480" y="2010136"/>
            <a:ext cx="4680000" cy="4680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7480" y="2010136"/>
            <a:ext cx="4680000" cy="4680000"/>
          </a:xfrm>
          <a:prstGeom prst="rect">
            <a:avLst/>
          </a:prstGeom>
        </p:spPr>
      </p:pic>
      <p:sp>
        <p:nvSpPr>
          <p:cNvPr id="9" name="TextBox 8"/>
          <p:cNvSpPr txBox="1"/>
          <p:nvPr/>
        </p:nvSpPr>
        <p:spPr>
          <a:xfrm>
            <a:off x="768480" y="2010136"/>
            <a:ext cx="1438855" cy="369332"/>
          </a:xfrm>
          <a:prstGeom prst="rect">
            <a:avLst/>
          </a:prstGeom>
          <a:noFill/>
        </p:spPr>
        <p:txBody>
          <a:bodyPr wrap="none" rtlCol="0">
            <a:spAutoFit/>
          </a:bodyPr>
          <a:lstStyle/>
          <a:p>
            <a:r>
              <a:rPr lang="en-US" dirty="0"/>
              <a:t>Single station</a:t>
            </a:r>
          </a:p>
        </p:txBody>
      </p:sp>
      <p:sp>
        <p:nvSpPr>
          <p:cNvPr id="10" name="TextBox 9"/>
          <p:cNvSpPr txBox="1"/>
          <p:nvPr/>
        </p:nvSpPr>
        <p:spPr>
          <a:xfrm>
            <a:off x="5460309" y="2010136"/>
            <a:ext cx="2854051" cy="369332"/>
          </a:xfrm>
          <a:prstGeom prst="rect">
            <a:avLst/>
          </a:prstGeom>
          <a:noFill/>
        </p:spPr>
        <p:txBody>
          <a:bodyPr wrap="none" rtlCol="0">
            <a:spAutoFit/>
          </a:bodyPr>
          <a:lstStyle/>
          <a:p>
            <a:r>
              <a:rPr lang="en-US" dirty="0" smtClean="0"/>
              <a:t>Superposition of all stations</a:t>
            </a:r>
            <a:endParaRPr lang="en-US" dirty="0"/>
          </a:p>
        </p:txBody>
      </p:sp>
      <p:sp>
        <p:nvSpPr>
          <p:cNvPr id="12" name="TextBox 11"/>
          <p:cNvSpPr txBox="1"/>
          <p:nvPr/>
        </p:nvSpPr>
        <p:spPr>
          <a:xfrm>
            <a:off x="264378" y="252985"/>
            <a:ext cx="9301654" cy="1200329"/>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V4A </a:t>
            </a:r>
            <a:r>
              <a:rPr lang="en-US" dirty="0" smtClean="0"/>
              <a:t>like stations</a:t>
            </a:r>
            <a:r>
              <a:rPr lang="en-US" dirty="0"/>
              <a:t>: </a:t>
            </a:r>
            <a:r>
              <a:rPr lang="en-US" dirty="0" smtClean="0"/>
              <a:t>Randomly generated sub-station antenna positions</a:t>
            </a:r>
          </a:p>
          <a:p>
            <a:r>
              <a:rPr lang="en-US" dirty="0" smtClean="0"/>
              <a:t>Pentagon shaped sub-stations from original V4A layout</a:t>
            </a:r>
            <a:endParaRPr lang="en-US" dirty="0"/>
          </a:p>
          <a:p>
            <a:r>
              <a:rPr lang="en-US" dirty="0" smtClean="0"/>
              <a:t>Station orientations defined by coordinates in ‘v7ska1lowN1v2arev3R.enu.564x4.txt’</a:t>
            </a:r>
          </a:p>
          <a:p>
            <a:r>
              <a:rPr lang="en-US" dirty="0" smtClean="0"/>
              <a:t>24 antennas </a:t>
            </a:r>
            <a:r>
              <a:rPr lang="en-US" dirty="0"/>
              <a:t>per sub-station, </a:t>
            </a:r>
            <a:r>
              <a:rPr lang="en-US" dirty="0" smtClean="0"/>
              <a:t>144 </a:t>
            </a:r>
            <a:r>
              <a:rPr lang="en-US" dirty="0"/>
              <a:t>antennas per station, 564 </a:t>
            </a:r>
            <a:r>
              <a:rPr lang="en-US" dirty="0" smtClean="0"/>
              <a:t>stations, ~35 m diameter</a:t>
            </a:r>
            <a:endParaRPr lang="en-US" dirty="0"/>
          </a:p>
        </p:txBody>
      </p:sp>
      <p:sp>
        <p:nvSpPr>
          <p:cNvPr id="4" name="Slide Number Placeholder 3"/>
          <p:cNvSpPr>
            <a:spLocks noGrp="1"/>
          </p:cNvSpPr>
          <p:nvPr>
            <p:ph type="sldNum" sz="quarter" idx="12"/>
          </p:nvPr>
        </p:nvSpPr>
        <p:spPr/>
        <p:txBody>
          <a:bodyPr/>
          <a:lstStyle/>
          <a:p>
            <a:fld id="{1EAC670C-D434-6E4B-B787-961E9168D072}" type="slidenum">
              <a:rPr lang="en-US" smtClean="0"/>
              <a:t>22</a:t>
            </a:fld>
            <a:endParaRPr lang="en-US"/>
          </a:p>
        </p:txBody>
      </p:sp>
    </p:spTree>
    <p:extLst>
      <p:ext uri="{BB962C8B-B14F-4D97-AF65-F5344CB8AC3E}">
        <p14:creationId xmlns:p14="http://schemas.microsoft.com/office/powerpoint/2010/main" val="17947448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60120" y="1233291"/>
            <a:ext cx="2880000" cy="288000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24320" y="1296291"/>
            <a:ext cx="2772000" cy="27720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33368" y="1233291"/>
            <a:ext cx="2880000" cy="2880000"/>
          </a:xfrm>
          <a:prstGeom prst="rect">
            <a:avLst/>
          </a:prstGeom>
        </p:spPr>
      </p:pic>
      <p:sp>
        <p:nvSpPr>
          <p:cNvPr id="14" name="TextBox 13"/>
          <p:cNvSpPr txBox="1"/>
          <p:nvPr/>
        </p:nvSpPr>
        <p:spPr>
          <a:xfrm>
            <a:off x="264378" y="252985"/>
            <a:ext cx="9301654" cy="646331"/>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V4A station beams: </a:t>
            </a:r>
            <a:r>
              <a:rPr lang="en-US" dirty="0"/>
              <a:t>Randomly generated sub-stations</a:t>
            </a:r>
            <a:endParaRPr lang="en-US" dirty="0" smtClean="0"/>
          </a:p>
          <a:p>
            <a:r>
              <a:rPr lang="en-US" dirty="0" smtClean="0"/>
              <a:t>Stokes-I cross-power </a:t>
            </a:r>
            <a:r>
              <a:rPr lang="en-US" dirty="0"/>
              <a:t>station </a:t>
            </a:r>
            <a:r>
              <a:rPr lang="en-US" dirty="0" smtClean="0"/>
              <a:t>beams, 50 MHz, zenith pointing</a:t>
            </a:r>
            <a:endParaRPr lang="en-US" dirty="0"/>
          </a:p>
        </p:txBody>
      </p:sp>
      <p:sp>
        <p:nvSpPr>
          <p:cNvPr id="15" name="TextBox 14"/>
          <p:cNvSpPr txBox="1"/>
          <p:nvPr/>
        </p:nvSpPr>
        <p:spPr>
          <a:xfrm>
            <a:off x="4408909" y="962194"/>
            <a:ext cx="1868075" cy="461665"/>
          </a:xfrm>
          <a:prstGeom prst="rect">
            <a:avLst/>
          </a:prstGeom>
          <a:noFill/>
        </p:spPr>
        <p:txBody>
          <a:bodyPr wrap="none" rtlCol="0">
            <a:spAutoFit/>
          </a:bodyPr>
          <a:lstStyle/>
          <a:p>
            <a:r>
              <a:rPr lang="en-US" sz="1200" dirty="0" smtClean="0"/>
              <a:t>Average cross power beam</a:t>
            </a:r>
          </a:p>
          <a:p>
            <a:pPr algn="ctr"/>
            <a:r>
              <a:rPr lang="en-US" sz="1200" dirty="0" smtClean="0"/>
              <a:t>all baselines</a:t>
            </a:r>
            <a:endParaRPr lang="en-US" sz="1200" dirty="0"/>
          </a:p>
        </p:txBody>
      </p:sp>
      <p:sp>
        <p:nvSpPr>
          <p:cNvPr id="16" name="TextBox 15"/>
          <p:cNvSpPr txBox="1"/>
          <p:nvPr/>
        </p:nvSpPr>
        <p:spPr>
          <a:xfrm>
            <a:off x="7399051" y="962193"/>
            <a:ext cx="1870577" cy="461665"/>
          </a:xfrm>
          <a:prstGeom prst="rect">
            <a:avLst/>
          </a:prstGeom>
          <a:noFill/>
        </p:spPr>
        <p:txBody>
          <a:bodyPr wrap="none" rtlCol="0">
            <a:spAutoFit/>
          </a:bodyPr>
          <a:lstStyle/>
          <a:p>
            <a:r>
              <a:rPr lang="en-US" sz="1200" dirty="0" smtClean="0"/>
              <a:t>Average cross power beam</a:t>
            </a:r>
          </a:p>
          <a:p>
            <a:pPr algn="ctr"/>
            <a:r>
              <a:rPr lang="en-US" sz="1200" dirty="0" smtClean="0"/>
              <a:t>Radial profile</a:t>
            </a:r>
            <a:endParaRPr lang="en-US" sz="1200" dirty="0"/>
          </a:p>
        </p:txBody>
      </p:sp>
      <p:sp>
        <p:nvSpPr>
          <p:cNvPr id="17" name="TextBox 16"/>
          <p:cNvSpPr txBox="1"/>
          <p:nvPr/>
        </p:nvSpPr>
        <p:spPr>
          <a:xfrm>
            <a:off x="1452772" y="917604"/>
            <a:ext cx="1720195" cy="461665"/>
          </a:xfrm>
          <a:prstGeom prst="rect">
            <a:avLst/>
          </a:prstGeom>
          <a:noFill/>
        </p:spPr>
        <p:txBody>
          <a:bodyPr wrap="square" rtlCol="0">
            <a:spAutoFit/>
          </a:bodyPr>
          <a:lstStyle/>
          <a:p>
            <a:pPr algn="ctr"/>
            <a:r>
              <a:rPr lang="en-US" sz="1200" dirty="0" smtClean="0"/>
              <a:t>Cross-power beam</a:t>
            </a:r>
          </a:p>
          <a:p>
            <a:pPr algn="ctr"/>
            <a:r>
              <a:rPr lang="en-US" sz="1200" dirty="0" smtClean="0"/>
              <a:t>Single baseline</a:t>
            </a:r>
            <a:endParaRPr lang="en-US" sz="1200" dirty="0"/>
          </a:p>
        </p:txBody>
      </p:sp>
      <p:pic>
        <p:nvPicPr>
          <p:cNvPr id="19" name="Picture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0120" y="3959712"/>
            <a:ext cx="2880000" cy="2880000"/>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33728" y="4022571"/>
            <a:ext cx="2736000" cy="2736000"/>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038072" y="3959712"/>
            <a:ext cx="2880000" cy="2880000"/>
          </a:xfrm>
          <a:prstGeom prst="rect">
            <a:avLst/>
          </a:prstGeom>
        </p:spPr>
      </p:pic>
      <p:sp>
        <p:nvSpPr>
          <p:cNvPr id="22" name="TextBox 21"/>
          <p:cNvSpPr txBox="1"/>
          <p:nvPr/>
        </p:nvSpPr>
        <p:spPr>
          <a:xfrm rot="16200000">
            <a:off x="-385661" y="2534791"/>
            <a:ext cx="1720195" cy="276999"/>
          </a:xfrm>
          <a:prstGeom prst="rect">
            <a:avLst/>
          </a:prstGeom>
          <a:noFill/>
        </p:spPr>
        <p:txBody>
          <a:bodyPr wrap="square" rtlCol="0">
            <a:spAutoFit/>
          </a:bodyPr>
          <a:lstStyle/>
          <a:p>
            <a:pPr algn="ctr"/>
            <a:r>
              <a:rPr lang="en-US" sz="1200" dirty="0" smtClean="0"/>
              <a:t>No-</a:t>
            </a:r>
            <a:r>
              <a:rPr lang="en-US" sz="1200" dirty="0" err="1" smtClean="0"/>
              <a:t>apodisation</a:t>
            </a:r>
            <a:endParaRPr lang="en-US" sz="1200" dirty="0"/>
          </a:p>
        </p:txBody>
      </p:sp>
      <p:sp>
        <p:nvSpPr>
          <p:cNvPr id="23" name="TextBox 22"/>
          <p:cNvSpPr txBox="1"/>
          <p:nvPr/>
        </p:nvSpPr>
        <p:spPr>
          <a:xfrm rot="16200000">
            <a:off x="-378469" y="5261212"/>
            <a:ext cx="1720195" cy="276999"/>
          </a:xfrm>
          <a:prstGeom prst="rect">
            <a:avLst/>
          </a:prstGeom>
          <a:noFill/>
        </p:spPr>
        <p:txBody>
          <a:bodyPr wrap="square" rtlCol="0">
            <a:spAutoFit/>
          </a:bodyPr>
          <a:lstStyle/>
          <a:p>
            <a:pPr algn="ctr"/>
            <a:r>
              <a:rPr lang="en-US" sz="1200" dirty="0" smtClean="0"/>
              <a:t>-28 </a:t>
            </a:r>
            <a:r>
              <a:rPr lang="en-US" sz="1200" dirty="0" err="1" smtClean="0"/>
              <a:t>db</a:t>
            </a:r>
            <a:r>
              <a:rPr lang="en-US" sz="1200" dirty="0" smtClean="0"/>
              <a:t> Taylor weights</a:t>
            </a:r>
            <a:endParaRPr lang="en-US" sz="1200" dirty="0"/>
          </a:p>
        </p:txBody>
      </p:sp>
      <p:sp>
        <p:nvSpPr>
          <p:cNvPr id="5" name="Slide Number Placeholder 4"/>
          <p:cNvSpPr>
            <a:spLocks noGrp="1"/>
          </p:cNvSpPr>
          <p:nvPr>
            <p:ph type="sldNum" sz="quarter" idx="12"/>
          </p:nvPr>
        </p:nvSpPr>
        <p:spPr/>
        <p:txBody>
          <a:bodyPr/>
          <a:lstStyle/>
          <a:p>
            <a:fld id="{1EAC670C-D434-6E4B-B787-961E9168D072}" type="slidenum">
              <a:rPr lang="en-US" smtClean="0"/>
              <a:t>23</a:t>
            </a:fld>
            <a:endParaRPr lang="en-US"/>
          </a:p>
        </p:txBody>
      </p:sp>
    </p:spTree>
    <p:extLst>
      <p:ext uri="{BB962C8B-B14F-4D97-AF65-F5344CB8AC3E}">
        <p14:creationId xmlns:p14="http://schemas.microsoft.com/office/powerpoint/2010/main" val="2544749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0120" y="1233291"/>
            <a:ext cx="2880000" cy="288000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24320" y="1296291"/>
            <a:ext cx="2772000" cy="277200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33368" y="1233291"/>
            <a:ext cx="2880000" cy="2880000"/>
          </a:xfrm>
          <a:prstGeom prst="rect">
            <a:avLst/>
          </a:prstGeom>
        </p:spPr>
      </p:pic>
      <p:sp>
        <p:nvSpPr>
          <p:cNvPr id="14" name="TextBox 13"/>
          <p:cNvSpPr txBox="1"/>
          <p:nvPr/>
        </p:nvSpPr>
        <p:spPr>
          <a:xfrm>
            <a:off x="264378" y="252985"/>
            <a:ext cx="9301654" cy="646331"/>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V4A station beams: </a:t>
            </a:r>
            <a:r>
              <a:rPr lang="en-US" dirty="0"/>
              <a:t>Randomly generated sub-stations</a:t>
            </a:r>
            <a:endParaRPr lang="en-US" dirty="0" smtClean="0"/>
          </a:p>
          <a:p>
            <a:r>
              <a:rPr lang="en-US" dirty="0" smtClean="0"/>
              <a:t>Stokes-I cross-power </a:t>
            </a:r>
            <a:r>
              <a:rPr lang="en-US" dirty="0"/>
              <a:t>station </a:t>
            </a:r>
            <a:r>
              <a:rPr lang="en-US" dirty="0" smtClean="0"/>
              <a:t>beams, 350 MHz, zenith pointing</a:t>
            </a:r>
            <a:endParaRPr lang="en-US" dirty="0"/>
          </a:p>
        </p:txBody>
      </p:sp>
      <p:sp>
        <p:nvSpPr>
          <p:cNvPr id="15" name="TextBox 14"/>
          <p:cNvSpPr txBox="1"/>
          <p:nvPr/>
        </p:nvSpPr>
        <p:spPr>
          <a:xfrm>
            <a:off x="4408909" y="962194"/>
            <a:ext cx="1868075" cy="461665"/>
          </a:xfrm>
          <a:prstGeom prst="rect">
            <a:avLst/>
          </a:prstGeom>
          <a:noFill/>
        </p:spPr>
        <p:txBody>
          <a:bodyPr wrap="none" rtlCol="0">
            <a:spAutoFit/>
          </a:bodyPr>
          <a:lstStyle/>
          <a:p>
            <a:r>
              <a:rPr lang="en-US" sz="1200" dirty="0" smtClean="0"/>
              <a:t>Average cross power beam</a:t>
            </a:r>
          </a:p>
          <a:p>
            <a:pPr algn="ctr"/>
            <a:r>
              <a:rPr lang="en-US" sz="1200" dirty="0" smtClean="0"/>
              <a:t>all baselines</a:t>
            </a:r>
            <a:endParaRPr lang="en-US" sz="1200" dirty="0"/>
          </a:p>
        </p:txBody>
      </p:sp>
      <p:sp>
        <p:nvSpPr>
          <p:cNvPr id="16" name="TextBox 15"/>
          <p:cNvSpPr txBox="1"/>
          <p:nvPr/>
        </p:nvSpPr>
        <p:spPr>
          <a:xfrm>
            <a:off x="7399051" y="962193"/>
            <a:ext cx="1870577" cy="461665"/>
          </a:xfrm>
          <a:prstGeom prst="rect">
            <a:avLst/>
          </a:prstGeom>
          <a:noFill/>
        </p:spPr>
        <p:txBody>
          <a:bodyPr wrap="none" rtlCol="0">
            <a:spAutoFit/>
          </a:bodyPr>
          <a:lstStyle/>
          <a:p>
            <a:r>
              <a:rPr lang="en-US" sz="1200" dirty="0" smtClean="0"/>
              <a:t>Average cross power beam</a:t>
            </a:r>
          </a:p>
          <a:p>
            <a:pPr algn="ctr"/>
            <a:r>
              <a:rPr lang="en-US" sz="1200" dirty="0" smtClean="0"/>
              <a:t>Radial profile</a:t>
            </a:r>
            <a:endParaRPr lang="en-US" sz="1200" dirty="0"/>
          </a:p>
        </p:txBody>
      </p:sp>
      <p:sp>
        <p:nvSpPr>
          <p:cNvPr id="17" name="TextBox 16"/>
          <p:cNvSpPr txBox="1"/>
          <p:nvPr/>
        </p:nvSpPr>
        <p:spPr>
          <a:xfrm>
            <a:off x="1452772" y="917604"/>
            <a:ext cx="1720195" cy="461665"/>
          </a:xfrm>
          <a:prstGeom prst="rect">
            <a:avLst/>
          </a:prstGeom>
          <a:noFill/>
        </p:spPr>
        <p:txBody>
          <a:bodyPr wrap="square" rtlCol="0">
            <a:spAutoFit/>
          </a:bodyPr>
          <a:lstStyle/>
          <a:p>
            <a:pPr algn="ctr"/>
            <a:r>
              <a:rPr lang="en-US" sz="1200" dirty="0" smtClean="0"/>
              <a:t>Cross-power beam</a:t>
            </a:r>
          </a:p>
          <a:p>
            <a:pPr algn="ctr"/>
            <a:r>
              <a:rPr lang="en-US" sz="1200" dirty="0" smtClean="0"/>
              <a:t>Single baseline</a:t>
            </a:r>
            <a:endParaRPr lang="en-US" sz="1200" dirty="0"/>
          </a:p>
        </p:txBody>
      </p:sp>
      <p:pic>
        <p:nvPicPr>
          <p:cNvPr id="19" name="Picture 1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60120" y="3959712"/>
            <a:ext cx="2880000" cy="2880000"/>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033728" y="4022571"/>
            <a:ext cx="2736000" cy="2736000"/>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038072" y="3959712"/>
            <a:ext cx="2880000" cy="2880000"/>
          </a:xfrm>
          <a:prstGeom prst="rect">
            <a:avLst/>
          </a:prstGeom>
        </p:spPr>
      </p:pic>
      <p:sp>
        <p:nvSpPr>
          <p:cNvPr id="22" name="TextBox 21"/>
          <p:cNvSpPr txBox="1"/>
          <p:nvPr/>
        </p:nvSpPr>
        <p:spPr>
          <a:xfrm rot="16200000">
            <a:off x="-385661" y="2534791"/>
            <a:ext cx="1720195" cy="276999"/>
          </a:xfrm>
          <a:prstGeom prst="rect">
            <a:avLst/>
          </a:prstGeom>
          <a:noFill/>
        </p:spPr>
        <p:txBody>
          <a:bodyPr wrap="square" rtlCol="0">
            <a:spAutoFit/>
          </a:bodyPr>
          <a:lstStyle/>
          <a:p>
            <a:pPr algn="ctr"/>
            <a:r>
              <a:rPr lang="en-US" sz="1200" dirty="0" smtClean="0"/>
              <a:t>No-</a:t>
            </a:r>
            <a:r>
              <a:rPr lang="en-US" sz="1200" dirty="0" err="1" smtClean="0"/>
              <a:t>apodisation</a:t>
            </a:r>
            <a:endParaRPr lang="en-US" sz="1200" dirty="0"/>
          </a:p>
        </p:txBody>
      </p:sp>
      <p:sp>
        <p:nvSpPr>
          <p:cNvPr id="23" name="TextBox 22"/>
          <p:cNvSpPr txBox="1"/>
          <p:nvPr/>
        </p:nvSpPr>
        <p:spPr>
          <a:xfrm rot="16200000">
            <a:off x="-378469" y="5261212"/>
            <a:ext cx="1720195" cy="276999"/>
          </a:xfrm>
          <a:prstGeom prst="rect">
            <a:avLst/>
          </a:prstGeom>
          <a:noFill/>
        </p:spPr>
        <p:txBody>
          <a:bodyPr wrap="square" rtlCol="0">
            <a:spAutoFit/>
          </a:bodyPr>
          <a:lstStyle/>
          <a:p>
            <a:pPr algn="ctr"/>
            <a:r>
              <a:rPr lang="en-US" sz="1200" dirty="0" smtClean="0"/>
              <a:t>-28 </a:t>
            </a:r>
            <a:r>
              <a:rPr lang="en-US" sz="1200" dirty="0" err="1" smtClean="0"/>
              <a:t>db</a:t>
            </a:r>
            <a:r>
              <a:rPr lang="en-US" sz="1200" dirty="0" smtClean="0"/>
              <a:t> Taylor weights</a:t>
            </a:r>
            <a:endParaRPr lang="en-US" sz="1200" dirty="0"/>
          </a:p>
        </p:txBody>
      </p:sp>
      <p:sp>
        <p:nvSpPr>
          <p:cNvPr id="5" name="Slide Number Placeholder 4"/>
          <p:cNvSpPr>
            <a:spLocks noGrp="1"/>
          </p:cNvSpPr>
          <p:nvPr>
            <p:ph type="sldNum" sz="quarter" idx="12"/>
          </p:nvPr>
        </p:nvSpPr>
        <p:spPr/>
        <p:txBody>
          <a:bodyPr/>
          <a:lstStyle/>
          <a:p>
            <a:fld id="{1EAC670C-D434-6E4B-B787-961E9168D072}" type="slidenum">
              <a:rPr lang="en-US" smtClean="0"/>
              <a:t>24</a:t>
            </a:fld>
            <a:endParaRPr lang="en-US"/>
          </a:p>
        </p:txBody>
      </p:sp>
    </p:spTree>
    <p:extLst>
      <p:ext uri="{BB962C8B-B14F-4D97-AF65-F5344CB8AC3E}">
        <p14:creationId xmlns:p14="http://schemas.microsoft.com/office/powerpoint/2010/main" val="8347551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57480" y="2010136"/>
            <a:ext cx="4680000" cy="4680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7480" y="2010136"/>
            <a:ext cx="4680000" cy="4680000"/>
          </a:xfrm>
          <a:prstGeom prst="rect">
            <a:avLst/>
          </a:prstGeom>
        </p:spPr>
      </p:pic>
      <p:sp>
        <p:nvSpPr>
          <p:cNvPr id="9" name="TextBox 8"/>
          <p:cNvSpPr txBox="1"/>
          <p:nvPr/>
        </p:nvSpPr>
        <p:spPr>
          <a:xfrm>
            <a:off x="768480" y="2010136"/>
            <a:ext cx="1438855" cy="369332"/>
          </a:xfrm>
          <a:prstGeom prst="rect">
            <a:avLst/>
          </a:prstGeom>
          <a:noFill/>
        </p:spPr>
        <p:txBody>
          <a:bodyPr wrap="none" rtlCol="0">
            <a:spAutoFit/>
          </a:bodyPr>
          <a:lstStyle/>
          <a:p>
            <a:r>
              <a:rPr lang="en-US" dirty="0"/>
              <a:t>Single station</a:t>
            </a:r>
          </a:p>
        </p:txBody>
      </p:sp>
      <p:sp>
        <p:nvSpPr>
          <p:cNvPr id="10" name="TextBox 9"/>
          <p:cNvSpPr txBox="1"/>
          <p:nvPr/>
        </p:nvSpPr>
        <p:spPr>
          <a:xfrm>
            <a:off x="5460309" y="2010136"/>
            <a:ext cx="2854051" cy="369332"/>
          </a:xfrm>
          <a:prstGeom prst="rect">
            <a:avLst/>
          </a:prstGeom>
          <a:noFill/>
        </p:spPr>
        <p:txBody>
          <a:bodyPr wrap="none" rtlCol="0">
            <a:spAutoFit/>
          </a:bodyPr>
          <a:lstStyle/>
          <a:p>
            <a:r>
              <a:rPr lang="en-US" dirty="0" smtClean="0"/>
              <a:t>Superposition of all stations</a:t>
            </a:r>
            <a:endParaRPr lang="en-US" dirty="0"/>
          </a:p>
        </p:txBody>
      </p:sp>
      <p:sp>
        <p:nvSpPr>
          <p:cNvPr id="12" name="TextBox 11"/>
          <p:cNvSpPr txBox="1"/>
          <p:nvPr/>
        </p:nvSpPr>
        <p:spPr>
          <a:xfrm>
            <a:off x="264378" y="252985"/>
            <a:ext cx="9301654" cy="923330"/>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V4D stations</a:t>
            </a:r>
            <a:r>
              <a:rPr lang="en-US" dirty="0"/>
              <a:t>: </a:t>
            </a:r>
            <a:r>
              <a:rPr lang="en-US" dirty="0" smtClean="0"/>
              <a:t>Randomly generated station antenna positions</a:t>
            </a:r>
          </a:p>
          <a:p>
            <a:r>
              <a:rPr lang="en-US" dirty="0" smtClean="0"/>
              <a:t>Randomly generated station orientations</a:t>
            </a:r>
          </a:p>
          <a:p>
            <a:r>
              <a:rPr lang="en-US" dirty="0" smtClean="0"/>
              <a:t>180 </a:t>
            </a:r>
            <a:r>
              <a:rPr lang="en-US" dirty="0"/>
              <a:t>antennas per station, </a:t>
            </a:r>
            <a:r>
              <a:rPr lang="en-US" dirty="0" smtClean="0"/>
              <a:t>510 stations, 30 m diameter</a:t>
            </a:r>
            <a:endParaRPr lang="en-US" dirty="0"/>
          </a:p>
        </p:txBody>
      </p:sp>
      <p:sp>
        <p:nvSpPr>
          <p:cNvPr id="4" name="Slide Number Placeholder 3"/>
          <p:cNvSpPr>
            <a:spLocks noGrp="1"/>
          </p:cNvSpPr>
          <p:nvPr>
            <p:ph type="sldNum" sz="quarter" idx="12"/>
          </p:nvPr>
        </p:nvSpPr>
        <p:spPr/>
        <p:txBody>
          <a:bodyPr/>
          <a:lstStyle/>
          <a:p>
            <a:fld id="{1EAC670C-D434-6E4B-B787-961E9168D072}" type="slidenum">
              <a:rPr lang="en-US" smtClean="0"/>
              <a:t>25</a:t>
            </a:fld>
            <a:endParaRPr lang="en-US"/>
          </a:p>
        </p:txBody>
      </p:sp>
    </p:spTree>
    <p:extLst>
      <p:ext uri="{BB962C8B-B14F-4D97-AF65-F5344CB8AC3E}">
        <p14:creationId xmlns:p14="http://schemas.microsoft.com/office/powerpoint/2010/main" val="1637235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0120" y="1233291"/>
            <a:ext cx="2880000" cy="288000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24320" y="1296291"/>
            <a:ext cx="2772000" cy="277200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33368" y="1233291"/>
            <a:ext cx="2880000" cy="2880000"/>
          </a:xfrm>
          <a:prstGeom prst="rect">
            <a:avLst/>
          </a:prstGeom>
        </p:spPr>
      </p:pic>
      <p:sp>
        <p:nvSpPr>
          <p:cNvPr id="14" name="TextBox 13"/>
          <p:cNvSpPr txBox="1"/>
          <p:nvPr/>
        </p:nvSpPr>
        <p:spPr>
          <a:xfrm>
            <a:off x="264378" y="252985"/>
            <a:ext cx="9301654" cy="646331"/>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V4D station beams: </a:t>
            </a:r>
            <a:r>
              <a:rPr lang="en-US" dirty="0"/>
              <a:t>Randomly generated station antenna positions </a:t>
            </a:r>
            <a:endParaRPr lang="en-US" dirty="0" smtClean="0"/>
          </a:p>
          <a:p>
            <a:r>
              <a:rPr lang="en-US" dirty="0" smtClean="0"/>
              <a:t>Stokes-I cross-power </a:t>
            </a:r>
            <a:r>
              <a:rPr lang="en-US" dirty="0"/>
              <a:t>station </a:t>
            </a:r>
            <a:r>
              <a:rPr lang="en-US" dirty="0" smtClean="0"/>
              <a:t>beams, 50 MHz, zenith pointing</a:t>
            </a:r>
            <a:endParaRPr lang="en-US" dirty="0"/>
          </a:p>
        </p:txBody>
      </p:sp>
      <p:sp>
        <p:nvSpPr>
          <p:cNvPr id="15" name="TextBox 14"/>
          <p:cNvSpPr txBox="1"/>
          <p:nvPr/>
        </p:nvSpPr>
        <p:spPr>
          <a:xfrm>
            <a:off x="4408909" y="962194"/>
            <a:ext cx="1868075" cy="461665"/>
          </a:xfrm>
          <a:prstGeom prst="rect">
            <a:avLst/>
          </a:prstGeom>
          <a:noFill/>
        </p:spPr>
        <p:txBody>
          <a:bodyPr wrap="none" rtlCol="0">
            <a:spAutoFit/>
          </a:bodyPr>
          <a:lstStyle/>
          <a:p>
            <a:r>
              <a:rPr lang="en-US" sz="1200" dirty="0" smtClean="0"/>
              <a:t>Average cross power beam</a:t>
            </a:r>
          </a:p>
          <a:p>
            <a:pPr algn="ctr"/>
            <a:r>
              <a:rPr lang="en-US" sz="1200" dirty="0" smtClean="0"/>
              <a:t>all baselines</a:t>
            </a:r>
            <a:endParaRPr lang="en-US" sz="1200" dirty="0"/>
          </a:p>
        </p:txBody>
      </p:sp>
      <p:sp>
        <p:nvSpPr>
          <p:cNvPr id="16" name="TextBox 15"/>
          <p:cNvSpPr txBox="1"/>
          <p:nvPr/>
        </p:nvSpPr>
        <p:spPr>
          <a:xfrm>
            <a:off x="7399051" y="962193"/>
            <a:ext cx="1870577" cy="461665"/>
          </a:xfrm>
          <a:prstGeom prst="rect">
            <a:avLst/>
          </a:prstGeom>
          <a:noFill/>
        </p:spPr>
        <p:txBody>
          <a:bodyPr wrap="none" rtlCol="0">
            <a:spAutoFit/>
          </a:bodyPr>
          <a:lstStyle/>
          <a:p>
            <a:r>
              <a:rPr lang="en-US" sz="1200" dirty="0" smtClean="0"/>
              <a:t>Average cross power beam</a:t>
            </a:r>
          </a:p>
          <a:p>
            <a:pPr algn="ctr"/>
            <a:r>
              <a:rPr lang="en-US" sz="1200" dirty="0" smtClean="0"/>
              <a:t>Radial profile</a:t>
            </a:r>
            <a:endParaRPr lang="en-US" sz="1200" dirty="0"/>
          </a:p>
        </p:txBody>
      </p:sp>
      <p:sp>
        <p:nvSpPr>
          <p:cNvPr id="17" name="TextBox 16"/>
          <p:cNvSpPr txBox="1"/>
          <p:nvPr/>
        </p:nvSpPr>
        <p:spPr>
          <a:xfrm>
            <a:off x="1452772" y="917604"/>
            <a:ext cx="1720195" cy="461665"/>
          </a:xfrm>
          <a:prstGeom prst="rect">
            <a:avLst/>
          </a:prstGeom>
          <a:noFill/>
        </p:spPr>
        <p:txBody>
          <a:bodyPr wrap="square" rtlCol="0">
            <a:spAutoFit/>
          </a:bodyPr>
          <a:lstStyle/>
          <a:p>
            <a:pPr algn="ctr"/>
            <a:r>
              <a:rPr lang="en-US" sz="1200" dirty="0" smtClean="0"/>
              <a:t>Cross-power beam</a:t>
            </a:r>
          </a:p>
          <a:p>
            <a:pPr algn="ctr"/>
            <a:r>
              <a:rPr lang="en-US" sz="1200" dirty="0" smtClean="0"/>
              <a:t>Single baseline</a:t>
            </a:r>
            <a:endParaRPr lang="en-US" sz="1200" dirty="0"/>
          </a:p>
        </p:txBody>
      </p:sp>
      <p:pic>
        <p:nvPicPr>
          <p:cNvPr id="19" name="Picture 1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60120" y="3959712"/>
            <a:ext cx="2880000" cy="2880000"/>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033728" y="4022571"/>
            <a:ext cx="2736000" cy="2736000"/>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038072" y="3959712"/>
            <a:ext cx="2880000" cy="2880000"/>
          </a:xfrm>
          <a:prstGeom prst="rect">
            <a:avLst/>
          </a:prstGeom>
        </p:spPr>
      </p:pic>
      <p:sp>
        <p:nvSpPr>
          <p:cNvPr id="22" name="TextBox 21"/>
          <p:cNvSpPr txBox="1"/>
          <p:nvPr/>
        </p:nvSpPr>
        <p:spPr>
          <a:xfrm rot="16200000">
            <a:off x="-385661" y="2534791"/>
            <a:ext cx="1720195" cy="276999"/>
          </a:xfrm>
          <a:prstGeom prst="rect">
            <a:avLst/>
          </a:prstGeom>
          <a:noFill/>
        </p:spPr>
        <p:txBody>
          <a:bodyPr wrap="square" rtlCol="0">
            <a:spAutoFit/>
          </a:bodyPr>
          <a:lstStyle/>
          <a:p>
            <a:pPr algn="ctr"/>
            <a:r>
              <a:rPr lang="en-US" sz="1200" dirty="0" smtClean="0"/>
              <a:t>No-</a:t>
            </a:r>
            <a:r>
              <a:rPr lang="en-US" sz="1200" dirty="0" err="1" smtClean="0"/>
              <a:t>apodisation</a:t>
            </a:r>
            <a:endParaRPr lang="en-US" sz="1200" dirty="0"/>
          </a:p>
        </p:txBody>
      </p:sp>
      <p:sp>
        <p:nvSpPr>
          <p:cNvPr id="23" name="TextBox 22"/>
          <p:cNvSpPr txBox="1"/>
          <p:nvPr/>
        </p:nvSpPr>
        <p:spPr>
          <a:xfrm rot="16200000">
            <a:off x="-378469" y="5261212"/>
            <a:ext cx="1720195" cy="276999"/>
          </a:xfrm>
          <a:prstGeom prst="rect">
            <a:avLst/>
          </a:prstGeom>
          <a:noFill/>
        </p:spPr>
        <p:txBody>
          <a:bodyPr wrap="square" rtlCol="0">
            <a:spAutoFit/>
          </a:bodyPr>
          <a:lstStyle/>
          <a:p>
            <a:pPr algn="ctr"/>
            <a:r>
              <a:rPr lang="en-US" sz="1200" dirty="0" smtClean="0"/>
              <a:t>-28 </a:t>
            </a:r>
            <a:r>
              <a:rPr lang="en-US" sz="1200" dirty="0" err="1" smtClean="0"/>
              <a:t>db</a:t>
            </a:r>
            <a:r>
              <a:rPr lang="en-US" sz="1200" dirty="0" smtClean="0"/>
              <a:t> Taylor weights</a:t>
            </a:r>
            <a:endParaRPr lang="en-US" sz="1200" dirty="0"/>
          </a:p>
        </p:txBody>
      </p:sp>
      <p:sp>
        <p:nvSpPr>
          <p:cNvPr id="5" name="Slide Number Placeholder 4"/>
          <p:cNvSpPr>
            <a:spLocks noGrp="1"/>
          </p:cNvSpPr>
          <p:nvPr>
            <p:ph type="sldNum" sz="quarter" idx="12"/>
          </p:nvPr>
        </p:nvSpPr>
        <p:spPr/>
        <p:txBody>
          <a:bodyPr/>
          <a:lstStyle/>
          <a:p>
            <a:fld id="{1EAC670C-D434-6E4B-B787-961E9168D072}" type="slidenum">
              <a:rPr lang="en-US" smtClean="0"/>
              <a:t>26</a:t>
            </a:fld>
            <a:endParaRPr lang="en-US"/>
          </a:p>
        </p:txBody>
      </p:sp>
    </p:spTree>
    <p:extLst>
      <p:ext uri="{BB962C8B-B14F-4D97-AF65-F5344CB8AC3E}">
        <p14:creationId xmlns:p14="http://schemas.microsoft.com/office/powerpoint/2010/main" val="71574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0120" y="1233291"/>
            <a:ext cx="2880000" cy="288000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24320" y="1296291"/>
            <a:ext cx="2772000" cy="277200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33368" y="1233291"/>
            <a:ext cx="2880000" cy="2880000"/>
          </a:xfrm>
          <a:prstGeom prst="rect">
            <a:avLst/>
          </a:prstGeom>
        </p:spPr>
      </p:pic>
      <p:sp>
        <p:nvSpPr>
          <p:cNvPr id="14" name="TextBox 13"/>
          <p:cNvSpPr txBox="1"/>
          <p:nvPr/>
        </p:nvSpPr>
        <p:spPr>
          <a:xfrm>
            <a:off x="264378" y="252985"/>
            <a:ext cx="9301654" cy="646331"/>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V4D station beams: </a:t>
            </a:r>
            <a:r>
              <a:rPr lang="en-US" dirty="0"/>
              <a:t>Randomly generated station antenna positions </a:t>
            </a:r>
            <a:endParaRPr lang="en-US" dirty="0" smtClean="0"/>
          </a:p>
          <a:p>
            <a:r>
              <a:rPr lang="en-US" dirty="0" smtClean="0"/>
              <a:t>Stokes-I cross-power </a:t>
            </a:r>
            <a:r>
              <a:rPr lang="en-US" dirty="0"/>
              <a:t>station </a:t>
            </a:r>
            <a:r>
              <a:rPr lang="en-US" dirty="0" smtClean="0"/>
              <a:t>beams, 350 MHz, zenith pointing</a:t>
            </a:r>
            <a:endParaRPr lang="en-US" dirty="0"/>
          </a:p>
        </p:txBody>
      </p:sp>
      <p:sp>
        <p:nvSpPr>
          <p:cNvPr id="15" name="TextBox 14"/>
          <p:cNvSpPr txBox="1"/>
          <p:nvPr/>
        </p:nvSpPr>
        <p:spPr>
          <a:xfrm>
            <a:off x="4408909" y="962194"/>
            <a:ext cx="1868075" cy="461665"/>
          </a:xfrm>
          <a:prstGeom prst="rect">
            <a:avLst/>
          </a:prstGeom>
          <a:noFill/>
        </p:spPr>
        <p:txBody>
          <a:bodyPr wrap="none" rtlCol="0">
            <a:spAutoFit/>
          </a:bodyPr>
          <a:lstStyle/>
          <a:p>
            <a:r>
              <a:rPr lang="en-US" sz="1200" dirty="0" smtClean="0"/>
              <a:t>Average cross power beam</a:t>
            </a:r>
          </a:p>
          <a:p>
            <a:pPr algn="ctr"/>
            <a:r>
              <a:rPr lang="en-US" sz="1200" dirty="0" smtClean="0"/>
              <a:t>all baselines</a:t>
            </a:r>
            <a:endParaRPr lang="en-US" sz="1200" dirty="0"/>
          </a:p>
        </p:txBody>
      </p:sp>
      <p:sp>
        <p:nvSpPr>
          <p:cNvPr id="16" name="TextBox 15"/>
          <p:cNvSpPr txBox="1"/>
          <p:nvPr/>
        </p:nvSpPr>
        <p:spPr>
          <a:xfrm>
            <a:off x="7399051" y="962193"/>
            <a:ext cx="1870577" cy="461665"/>
          </a:xfrm>
          <a:prstGeom prst="rect">
            <a:avLst/>
          </a:prstGeom>
          <a:noFill/>
        </p:spPr>
        <p:txBody>
          <a:bodyPr wrap="none" rtlCol="0">
            <a:spAutoFit/>
          </a:bodyPr>
          <a:lstStyle/>
          <a:p>
            <a:r>
              <a:rPr lang="en-US" sz="1200" dirty="0" smtClean="0"/>
              <a:t>Average cross power beam</a:t>
            </a:r>
          </a:p>
          <a:p>
            <a:pPr algn="ctr"/>
            <a:r>
              <a:rPr lang="en-US" sz="1200" dirty="0" smtClean="0"/>
              <a:t>Radial profile</a:t>
            </a:r>
            <a:endParaRPr lang="en-US" sz="1200" dirty="0"/>
          </a:p>
        </p:txBody>
      </p:sp>
      <p:sp>
        <p:nvSpPr>
          <p:cNvPr id="17" name="TextBox 16"/>
          <p:cNvSpPr txBox="1"/>
          <p:nvPr/>
        </p:nvSpPr>
        <p:spPr>
          <a:xfrm>
            <a:off x="1452772" y="917604"/>
            <a:ext cx="1720195" cy="461665"/>
          </a:xfrm>
          <a:prstGeom prst="rect">
            <a:avLst/>
          </a:prstGeom>
          <a:noFill/>
        </p:spPr>
        <p:txBody>
          <a:bodyPr wrap="square" rtlCol="0">
            <a:spAutoFit/>
          </a:bodyPr>
          <a:lstStyle/>
          <a:p>
            <a:pPr algn="ctr"/>
            <a:r>
              <a:rPr lang="en-US" sz="1200" dirty="0" smtClean="0"/>
              <a:t>Cross-power beam</a:t>
            </a:r>
          </a:p>
          <a:p>
            <a:pPr algn="ctr"/>
            <a:r>
              <a:rPr lang="en-US" sz="1200" dirty="0" smtClean="0"/>
              <a:t>Single baseline</a:t>
            </a:r>
            <a:endParaRPr lang="en-US" sz="1200" dirty="0"/>
          </a:p>
        </p:txBody>
      </p:sp>
      <p:pic>
        <p:nvPicPr>
          <p:cNvPr id="19" name="Picture 1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60120" y="3959712"/>
            <a:ext cx="2880000" cy="2880000"/>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033728" y="4022571"/>
            <a:ext cx="2736000" cy="2736000"/>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038072" y="3959712"/>
            <a:ext cx="2880000" cy="2880000"/>
          </a:xfrm>
          <a:prstGeom prst="rect">
            <a:avLst/>
          </a:prstGeom>
        </p:spPr>
      </p:pic>
      <p:sp>
        <p:nvSpPr>
          <p:cNvPr id="22" name="TextBox 21"/>
          <p:cNvSpPr txBox="1"/>
          <p:nvPr/>
        </p:nvSpPr>
        <p:spPr>
          <a:xfrm rot="16200000">
            <a:off x="-385661" y="2534791"/>
            <a:ext cx="1720195" cy="276999"/>
          </a:xfrm>
          <a:prstGeom prst="rect">
            <a:avLst/>
          </a:prstGeom>
          <a:noFill/>
        </p:spPr>
        <p:txBody>
          <a:bodyPr wrap="square" rtlCol="0">
            <a:spAutoFit/>
          </a:bodyPr>
          <a:lstStyle/>
          <a:p>
            <a:pPr algn="ctr"/>
            <a:r>
              <a:rPr lang="en-US" sz="1200" dirty="0" smtClean="0"/>
              <a:t>No-</a:t>
            </a:r>
            <a:r>
              <a:rPr lang="en-US" sz="1200" dirty="0" err="1" smtClean="0"/>
              <a:t>apodisation</a:t>
            </a:r>
            <a:endParaRPr lang="en-US" sz="1200" dirty="0"/>
          </a:p>
        </p:txBody>
      </p:sp>
      <p:sp>
        <p:nvSpPr>
          <p:cNvPr id="23" name="TextBox 22"/>
          <p:cNvSpPr txBox="1"/>
          <p:nvPr/>
        </p:nvSpPr>
        <p:spPr>
          <a:xfrm rot="16200000">
            <a:off x="-378469" y="5261212"/>
            <a:ext cx="1720195" cy="276999"/>
          </a:xfrm>
          <a:prstGeom prst="rect">
            <a:avLst/>
          </a:prstGeom>
          <a:noFill/>
        </p:spPr>
        <p:txBody>
          <a:bodyPr wrap="square" rtlCol="0">
            <a:spAutoFit/>
          </a:bodyPr>
          <a:lstStyle/>
          <a:p>
            <a:pPr algn="ctr"/>
            <a:r>
              <a:rPr lang="en-US" sz="1200" dirty="0" smtClean="0"/>
              <a:t>-28 </a:t>
            </a:r>
            <a:r>
              <a:rPr lang="en-US" sz="1200" dirty="0" err="1" smtClean="0"/>
              <a:t>db</a:t>
            </a:r>
            <a:r>
              <a:rPr lang="en-US" sz="1200" dirty="0" smtClean="0"/>
              <a:t> Taylor weights</a:t>
            </a:r>
            <a:endParaRPr lang="en-US" sz="1200" dirty="0"/>
          </a:p>
        </p:txBody>
      </p:sp>
      <p:sp>
        <p:nvSpPr>
          <p:cNvPr id="5" name="Slide Number Placeholder 4"/>
          <p:cNvSpPr>
            <a:spLocks noGrp="1"/>
          </p:cNvSpPr>
          <p:nvPr>
            <p:ph type="sldNum" sz="quarter" idx="12"/>
          </p:nvPr>
        </p:nvSpPr>
        <p:spPr/>
        <p:txBody>
          <a:bodyPr/>
          <a:lstStyle/>
          <a:p>
            <a:fld id="{1EAC670C-D434-6E4B-B787-961E9168D072}" type="slidenum">
              <a:rPr lang="en-US" smtClean="0"/>
              <a:t>27</a:t>
            </a:fld>
            <a:endParaRPr lang="en-US"/>
          </a:p>
        </p:txBody>
      </p:sp>
    </p:spTree>
    <p:extLst>
      <p:ext uri="{BB962C8B-B14F-4D97-AF65-F5344CB8AC3E}">
        <p14:creationId xmlns:p14="http://schemas.microsoft.com/office/powerpoint/2010/main" val="3754363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57480" y="2010136"/>
            <a:ext cx="4680000" cy="4680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7480" y="2010136"/>
            <a:ext cx="4680000" cy="4680000"/>
          </a:xfrm>
          <a:prstGeom prst="rect">
            <a:avLst/>
          </a:prstGeom>
        </p:spPr>
      </p:pic>
      <p:sp>
        <p:nvSpPr>
          <p:cNvPr id="9" name="TextBox 8"/>
          <p:cNvSpPr txBox="1"/>
          <p:nvPr/>
        </p:nvSpPr>
        <p:spPr>
          <a:xfrm>
            <a:off x="768480" y="2010136"/>
            <a:ext cx="1438855" cy="369332"/>
          </a:xfrm>
          <a:prstGeom prst="rect">
            <a:avLst/>
          </a:prstGeom>
          <a:noFill/>
        </p:spPr>
        <p:txBody>
          <a:bodyPr wrap="none" rtlCol="0">
            <a:spAutoFit/>
          </a:bodyPr>
          <a:lstStyle/>
          <a:p>
            <a:r>
              <a:rPr lang="en-US" dirty="0"/>
              <a:t>Single station</a:t>
            </a:r>
          </a:p>
        </p:txBody>
      </p:sp>
      <p:sp>
        <p:nvSpPr>
          <p:cNvPr id="10" name="TextBox 9"/>
          <p:cNvSpPr txBox="1"/>
          <p:nvPr/>
        </p:nvSpPr>
        <p:spPr>
          <a:xfrm>
            <a:off x="5460309" y="2010136"/>
            <a:ext cx="2854051" cy="369332"/>
          </a:xfrm>
          <a:prstGeom prst="rect">
            <a:avLst/>
          </a:prstGeom>
          <a:noFill/>
        </p:spPr>
        <p:txBody>
          <a:bodyPr wrap="none" rtlCol="0">
            <a:spAutoFit/>
          </a:bodyPr>
          <a:lstStyle/>
          <a:p>
            <a:r>
              <a:rPr lang="en-US" dirty="0" smtClean="0"/>
              <a:t>Superposition of all stations</a:t>
            </a:r>
            <a:endParaRPr lang="en-US" dirty="0"/>
          </a:p>
        </p:txBody>
      </p:sp>
      <p:sp>
        <p:nvSpPr>
          <p:cNvPr id="12" name="TextBox 11"/>
          <p:cNvSpPr txBox="1"/>
          <p:nvPr/>
        </p:nvSpPr>
        <p:spPr>
          <a:xfrm>
            <a:off x="264378" y="252985"/>
            <a:ext cx="9301654" cy="923330"/>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V4D stations</a:t>
            </a:r>
            <a:r>
              <a:rPr lang="en-US" dirty="0"/>
              <a:t>: </a:t>
            </a:r>
            <a:r>
              <a:rPr lang="en-US" dirty="0" smtClean="0"/>
              <a:t>Randomly generated station antenna positions, -28 </a:t>
            </a:r>
            <a:r>
              <a:rPr lang="en-US" dirty="0" err="1" smtClean="0"/>
              <a:t>db</a:t>
            </a:r>
            <a:r>
              <a:rPr lang="en-US" dirty="0" smtClean="0"/>
              <a:t> Taylor thinning</a:t>
            </a:r>
          </a:p>
          <a:p>
            <a:r>
              <a:rPr lang="en-US" dirty="0" smtClean="0"/>
              <a:t>Randomly generated station orientations</a:t>
            </a:r>
          </a:p>
          <a:p>
            <a:r>
              <a:rPr lang="en-US" dirty="0" smtClean="0"/>
              <a:t>80 antennas </a:t>
            </a:r>
            <a:r>
              <a:rPr lang="en-US" dirty="0"/>
              <a:t>per station, </a:t>
            </a:r>
            <a:r>
              <a:rPr lang="en-US" dirty="0" smtClean="0"/>
              <a:t>510 stations, 33 m diameter</a:t>
            </a:r>
            <a:endParaRPr lang="en-US" dirty="0"/>
          </a:p>
        </p:txBody>
      </p:sp>
      <p:sp>
        <p:nvSpPr>
          <p:cNvPr id="4" name="Slide Number Placeholder 3"/>
          <p:cNvSpPr>
            <a:spLocks noGrp="1"/>
          </p:cNvSpPr>
          <p:nvPr>
            <p:ph type="sldNum" sz="quarter" idx="12"/>
          </p:nvPr>
        </p:nvSpPr>
        <p:spPr/>
        <p:txBody>
          <a:bodyPr/>
          <a:lstStyle/>
          <a:p>
            <a:fld id="{1EAC670C-D434-6E4B-B787-961E9168D072}" type="slidenum">
              <a:rPr lang="en-US" smtClean="0"/>
              <a:t>28</a:t>
            </a:fld>
            <a:endParaRPr lang="en-US"/>
          </a:p>
        </p:txBody>
      </p:sp>
    </p:spTree>
    <p:extLst>
      <p:ext uri="{BB962C8B-B14F-4D97-AF65-F5344CB8AC3E}">
        <p14:creationId xmlns:p14="http://schemas.microsoft.com/office/powerpoint/2010/main" val="11470518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60120" y="1233291"/>
            <a:ext cx="2880000" cy="288000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24320" y="1296291"/>
            <a:ext cx="2772000" cy="27720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33368" y="1233291"/>
            <a:ext cx="2880000" cy="2880000"/>
          </a:xfrm>
          <a:prstGeom prst="rect">
            <a:avLst/>
          </a:prstGeom>
        </p:spPr>
      </p:pic>
      <p:sp>
        <p:nvSpPr>
          <p:cNvPr id="14" name="TextBox 13"/>
          <p:cNvSpPr txBox="1"/>
          <p:nvPr/>
        </p:nvSpPr>
        <p:spPr>
          <a:xfrm>
            <a:off x="264378" y="252985"/>
            <a:ext cx="9301654" cy="646331"/>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V4D station beams: </a:t>
            </a:r>
            <a:r>
              <a:rPr lang="en-US" dirty="0"/>
              <a:t>Randomly generated station antenna positions, -28 </a:t>
            </a:r>
            <a:r>
              <a:rPr lang="en-US" dirty="0" err="1"/>
              <a:t>db</a:t>
            </a:r>
            <a:r>
              <a:rPr lang="en-US" dirty="0"/>
              <a:t> Taylor thinning</a:t>
            </a:r>
            <a:endParaRPr lang="en-US" dirty="0" smtClean="0"/>
          </a:p>
          <a:p>
            <a:r>
              <a:rPr lang="en-US" dirty="0" smtClean="0"/>
              <a:t>Stokes-I cross-power </a:t>
            </a:r>
            <a:r>
              <a:rPr lang="en-US" dirty="0"/>
              <a:t>station </a:t>
            </a:r>
            <a:r>
              <a:rPr lang="en-US" dirty="0" smtClean="0"/>
              <a:t>beams, 50 MHz, zenith pointing</a:t>
            </a:r>
            <a:endParaRPr lang="en-US" dirty="0"/>
          </a:p>
        </p:txBody>
      </p:sp>
      <p:sp>
        <p:nvSpPr>
          <p:cNvPr id="15" name="TextBox 14"/>
          <p:cNvSpPr txBox="1"/>
          <p:nvPr/>
        </p:nvSpPr>
        <p:spPr>
          <a:xfrm>
            <a:off x="4408909" y="962194"/>
            <a:ext cx="1868075" cy="461665"/>
          </a:xfrm>
          <a:prstGeom prst="rect">
            <a:avLst/>
          </a:prstGeom>
          <a:noFill/>
        </p:spPr>
        <p:txBody>
          <a:bodyPr wrap="none" rtlCol="0">
            <a:spAutoFit/>
          </a:bodyPr>
          <a:lstStyle/>
          <a:p>
            <a:r>
              <a:rPr lang="en-US" sz="1200" dirty="0" smtClean="0"/>
              <a:t>Average cross power beam</a:t>
            </a:r>
          </a:p>
          <a:p>
            <a:pPr algn="ctr"/>
            <a:r>
              <a:rPr lang="en-US" sz="1200" dirty="0" smtClean="0"/>
              <a:t>all baselines</a:t>
            </a:r>
            <a:endParaRPr lang="en-US" sz="1200" dirty="0"/>
          </a:p>
        </p:txBody>
      </p:sp>
      <p:sp>
        <p:nvSpPr>
          <p:cNvPr id="16" name="TextBox 15"/>
          <p:cNvSpPr txBox="1"/>
          <p:nvPr/>
        </p:nvSpPr>
        <p:spPr>
          <a:xfrm>
            <a:off x="7399051" y="962193"/>
            <a:ext cx="1870577" cy="461665"/>
          </a:xfrm>
          <a:prstGeom prst="rect">
            <a:avLst/>
          </a:prstGeom>
          <a:noFill/>
        </p:spPr>
        <p:txBody>
          <a:bodyPr wrap="none" rtlCol="0">
            <a:spAutoFit/>
          </a:bodyPr>
          <a:lstStyle/>
          <a:p>
            <a:r>
              <a:rPr lang="en-US" sz="1200" dirty="0" smtClean="0"/>
              <a:t>Average cross power beam</a:t>
            </a:r>
          </a:p>
          <a:p>
            <a:pPr algn="ctr"/>
            <a:r>
              <a:rPr lang="en-US" sz="1200" dirty="0" smtClean="0"/>
              <a:t>Radial profile</a:t>
            </a:r>
            <a:endParaRPr lang="en-US" sz="1200" dirty="0"/>
          </a:p>
        </p:txBody>
      </p:sp>
      <p:sp>
        <p:nvSpPr>
          <p:cNvPr id="17" name="TextBox 16"/>
          <p:cNvSpPr txBox="1"/>
          <p:nvPr/>
        </p:nvSpPr>
        <p:spPr>
          <a:xfrm>
            <a:off x="1452772" y="917604"/>
            <a:ext cx="1720195" cy="461665"/>
          </a:xfrm>
          <a:prstGeom prst="rect">
            <a:avLst/>
          </a:prstGeom>
          <a:noFill/>
        </p:spPr>
        <p:txBody>
          <a:bodyPr wrap="square" rtlCol="0">
            <a:spAutoFit/>
          </a:bodyPr>
          <a:lstStyle/>
          <a:p>
            <a:pPr algn="ctr"/>
            <a:r>
              <a:rPr lang="en-US" sz="1200" dirty="0" smtClean="0"/>
              <a:t>Cross-power beam</a:t>
            </a:r>
          </a:p>
          <a:p>
            <a:pPr algn="ctr"/>
            <a:r>
              <a:rPr lang="en-US" sz="1200" dirty="0" smtClean="0"/>
              <a:t>Single baseline</a:t>
            </a:r>
            <a:endParaRPr lang="en-US" sz="1200" dirty="0"/>
          </a:p>
        </p:txBody>
      </p:sp>
      <p:sp>
        <p:nvSpPr>
          <p:cNvPr id="22" name="TextBox 21"/>
          <p:cNvSpPr txBox="1"/>
          <p:nvPr/>
        </p:nvSpPr>
        <p:spPr>
          <a:xfrm rot="16200000">
            <a:off x="-385661" y="2534791"/>
            <a:ext cx="1720195" cy="276999"/>
          </a:xfrm>
          <a:prstGeom prst="rect">
            <a:avLst/>
          </a:prstGeom>
          <a:noFill/>
        </p:spPr>
        <p:txBody>
          <a:bodyPr wrap="square" rtlCol="0">
            <a:spAutoFit/>
          </a:bodyPr>
          <a:lstStyle/>
          <a:p>
            <a:pPr algn="ctr"/>
            <a:r>
              <a:rPr lang="en-US" sz="1200" dirty="0" smtClean="0"/>
              <a:t>No-</a:t>
            </a:r>
            <a:r>
              <a:rPr lang="en-US" sz="1200" dirty="0" err="1" smtClean="0"/>
              <a:t>apodisation</a:t>
            </a:r>
            <a:endParaRPr lang="en-US" sz="1200" dirty="0"/>
          </a:p>
        </p:txBody>
      </p:sp>
      <p:sp>
        <p:nvSpPr>
          <p:cNvPr id="5" name="Slide Number Placeholder 4"/>
          <p:cNvSpPr>
            <a:spLocks noGrp="1"/>
          </p:cNvSpPr>
          <p:nvPr>
            <p:ph type="sldNum" sz="quarter" idx="12"/>
          </p:nvPr>
        </p:nvSpPr>
        <p:spPr/>
        <p:txBody>
          <a:bodyPr/>
          <a:lstStyle/>
          <a:p>
            <a:fld id="{1EAC670C-D434-6E4B-B787-961E9168D072}" type="slidenum">
              <a:rPr lang="en-US" smtClean="0"/>
              <a:t>29</a:t>
            </a:fld>
            <a:endParaRPr lang="en-US"/>
          </a:p>
        </p:txBody>
      </p:sp>
    </p:spTree>
    <p:extLst>
      <p:ext uri="{BB962C8B-B14F-4D97-AF65-F5344CB8AC3E}">
        <p14:creationId xmlns:p14="http://schemas.microsoft.com/office/powerpoint/2010/main" val="1229390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Overview</a:t>
            </a:r>
            <a:endParaRPr lang="en-US" dirty="0"/>
          </a:p>
        </p:txBody>
      </p:sp>
      <p:sp>
        <p:nvSpPr>
          <p:cNvPr id="5" name="Content Placeholder 4"/>
          <p:cNvSpPr>
            <a:spLocks noGrp="1"/>
          </p:cNvSpPr>
          <p:nvPr>
            <p:ph idx="1"/>
          </p:nvPr>
        </p:nvSpPr>
        <p:spPr/>
        <p:txBody>
          <a:bodyPr/>
          <a:lstStyle/>
          <a:p>
            <a:pPr>
              <a:lnSpc>
                <a:spcPct val="100000"/>
              </a:lnSpc>
            </a:pPr>
            <a:r>
              <a:rPr lang="en-US" dirty="0" smtClean="0"/>
              <a:t>Why regular arrays cannot be used (slides from Eloy)</a:t>
            </a:r>
          </a:p>
          <a:p>
            <a:pPr>
              <a:lnSpc>
                <a:spcPct val="100000"/>
              </a:lnSpc>
            </a:pPr>
            <a:r>
              <a:rPr lang="en-US" dirty="0" smtClean="0"/>
              <a:t>An analysis of current configurations</a:t>
            </a:r>
          </a:p>
          <a:p>
            <a:pPr>
              <a:lnSpc>
                <a:spcPct val="100000"/>
              </a:lnSpc>
            </a:pPr>
            <a:r>
              <a:rPr lang="en-US" dirty="0" smtClean="0"/>
              <a:t>Answers to workshop questions</a:t>
            </a:r>
          </a:p>
          <a:p>
            <a:pPr>
              <a:lnSpc>
                <a:spcPct val="100000"/>
              </a:lnSpc>
            </a:pPr>
            <a:endParaRPr lang="en-US" dirty="0"/>
          </a:p>
        </p:txBody>
      </p:sp>
      <p:sp>
        <p:nvSpPr>
          <p:cNvPr id="6" name="Slide Number Placeholder 5"/>
          <p:cNvSpPr>
            <a:spLocks noGrp="1"/>
          </p:cNvSpPr>
          <p:nvPr>
            <p:ph type="sldNum" sz="quarter" idx="12"/>
          </p:nvPr>
        </p:nvSpPr>
        <p:spPr/>
        <p:txBody>
          <a:bodyPr/>
          <a:lstStyle/>
          <a:p>
            <a:fld id="{1EAC670C-D434-6E4B-B787-961E9168D072}" type="slidenum">
              <a:rPr lang="en-US" smtClean="0"/>
              <a:t>3</a:t>
            </a:fld>
            <a:endParaRPr lang="en-US"/>
          </a:p>
        </p:txBody>
      </p:sp>
    </p:spTree>
    <p:extLst>
      <p:ext uri="{BB962C8B-B14F-4D97-AF65-F5344CB8AC3E}">
        <p14:creationId xmlns:p14="http://schemas.microsoft.com/office/powerpoint/2010/main" val="1360715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0120" y="1233291"/>
            <a:ext cx="2880000" cy="288000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24320" y="1296291"/>
            <a:ext cx="2772000" cy="277200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33368" y="1233291"/>
            <a:ext cx="2880000" cy="2880000"/>
          </a:xfrm>
          <a:prstGeom prst="rect">
            <a:avLst/>
          </a:prstGeom>
        </p:spPr>
      </p:pic>
      <p:sp>
        <p:nvSpPr>
          <p:cNvPr id="14" name="TextBox 13"/>
          <p:cNvSpPr txBox="1"/>
          <p:nvPr/>
        </p:nvSpPr>
        <p:spPr>
          <a:xfrm>
            <a:off x="264378" y="252985"/>
            <a:ext cx="9301654" cy="646331"/>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V4D station beams: </a:t>
            </a:r>
            <a:r>
              <a:rPr lang="en-US" dirty="0"/>
              <a:t>Randomly generated station antenna positions, -28 </a:t>
            </a:r>
            <a:r>
              <a:rPr lang="en-US" dirty="0" err="1"/>
              <a:t>db</a:t>
            </a:r>
            <a:r>
              <a:rPr lang="en-US" dirty="0"/>
              <a:t> Taylor thinning</a:t>
            </a:r>
            <a:endParaRPr lang="en-US" dirty="0" smtClean="0"/>
          </a:p>
          <a:p>
            <a:r>
              <a:rPr lang="en-US" dirty="0" smtClean="0"/>
              <a:t>Stokes-I cross-power </a:t>
            </a:r>
            <a:r>
              <a:rPr lang="en-US" dirty="0"/>
              <a:t>station </a:t>
            </a:r>
            <a:r>
              <a:rPr lang="en-US" dirty="0" smtClean="0"/>
              <a:t>beams, 350 MHz, zenith pointing</a:t>
            </a:r>
            <a:endParaRPr lang="en-US" dirty="0"/>
          </a:p>
        </p:txBody>
      </p:sp>
      <p:sp>
        <p:nvSpPr>
          <p:cNvPr id="15" name="TextBox 14"/>
          <p:cNvSpPr txBox="1"/>
          <p:nvPr/>
        </p:nvSpPr>
        <p:spPr>
          <a:xfrm>
            <a:off x="4408909" y="962194"/>
            <a:ext cx="1868075" cy="461665"/>
          </a:xfrm>
          <a:prstGeom prst="rect">
            <a:avLst/>
          </a:prstGeom>
          <a:noFill/>
        </p:spPr>
        <p:txBody>
          <a:bodyPr wrap="none" rtlCol="0">
            <a:spAutoFit/>
          </a:bodyPr>
          <a:lstStyle/>
          <a:p>
            <a:r>
              <a:rPr lang="en-US" sz="1200" dirty="0" smtClean="0"/>
              <a:t>Average cross power beam</a:t>
            </a:r>
          </a:p>
          <a:p>
            <a:pPr algn="ctr"/>
            <a:r>
              <a:rPr lang="en-US" sz="1200" dirty="0" smtClean="0"/>
              <a:t>all baselines</a:t>
            </a:r>
            <a:endParaRPr lang="en-US" sz="1200" dirty="0"/>
          </a:p>
        </p:txBody>
      </p:sp>
      <p:sp>
        <p:nvSpPr>
          <p:cNvPr id="16" name="TextBox 15"/>
          <p:cNvSpPr txBox="1"/>
          <p:nvPr/>
        </p:nvSpPr>
        <p:spPr>
          <a:xfrm>
            <a:off x="7399051" y="962193"/>
            <a:ext cx="1870577" cy="461665"/>
          </a:xfrm>
          <a:prstGeom prst="rect">
            <a:avLst/>
          </a:prstGeom>
          <a:noFill/>
        </p:spPr>
        <p:txBody>
          <a:bodyPr wrap="none" rtlCol="0">
            <a:spAutoFit/>
          </a:bodyPr>
          <a:lstStyle/>
          <a:p>
            <a:r>
              <a:rPr lang="en-US" sz="1200" dirty="0" smtClean="0"/>
              <a:t>Average cross power beam</a:t>
            </a:r>
          </a:p>
          <a:p>
            <a:pPr algn="ctr"/>
            <a:r>
              <a:rPr lang="en-US" sz="1200" dirty="0" smtClean="0"/>
              <a:t>Radial profile</a:t>
            </a:r>
            <a:endParaRPr lang="en-US" sz="1200" dirty="0"/>
          </a:p>
        </p:txBody>
      </p:sp>
      <p:sp>
        <p:nvSpPr>
          <p:cNvPr id="17" name="TextBox 16"/>
          <p:cNvSpPr txBox="1"/>
          <p:nvPr/>
        </p:nvSpPr>
        <p:spPr>
          <a:xfrm>
            <a:off x="1452772" y="917604"/>
            <a:ext cx="1720195" cy="461665"/>
          </a:xfrm>
          <a:prstGeom prst="rect">
            <a:avLst/>
          </a:prstGeom>
          <a:noFill/>
        </p:spPr>
        <p:txBody>
          <a:bodyPr wrap="square" rtlCol="0">
            <a:spAutoFit/>
          </a:bodyPr>
          <a:lstStyle/>
          <a:p>
            <a:pPr algn="ctr"/>
            <a:r>
              <a:rPr lang="en-US" sz="1200" dirty="0" smtClean="0"/>
              <a:t>Cross-power beam</a:t>
            </a:r>
          </a:p>
          <a:p>
            <a:pPr algn="ctr"/>
            <a:r>
              <a:rPr lang="en-US" sz="1200" dirty="0" smtClean="0"/>
              <a:t>Single baseline</a:t>
            </a:r>
            <a:endParaRPr lang="en-US" sz="1200" dirty="0"/>
          </a:p>
        </p:txBody>
      </p:sp>
      <p:sp>
        <p:nvSpPr>
          <p:cNvPr id="22" name="TextBox 21"/>
          <p:cNvSpPr txBox="1"/>
          <p:nvPr/>
        </p:nvSpPr>
        <p:spPr>
          <a:xfrm rot="16200000">
            <a:off x="-385661" y="2534791"/>
            <a:ext cx="1720195" cy="276999"/>
          </a:xfrm>
          <a:prstGeom prst="rect">
            <a:avLst/>
          </a:prstGeom>
          <a:noFill/>
        </p:spPr>
        <p:txBody>
          <a:bodyPr wrap="square" rtlCol="0">
            <a:spAutoFit/>
          </a:bodyPr>
          <a:lstStyle/>
          <a:p>
            <a:pPr algn="ctr"/>
            <a:r>
              <a:rPr lang="en-US" sz="1200" dirty="0" smtClean="0"/>
              <a:t>No-</a:t>
            </a:r>
            <a:r>
              <a:rPr lang="en-US" sz="1200" dirty="0" err="1" smtClean="0"/>
              <a:t>apodisation</a:t>
            </a:r>
            <a:endParaRPr lang="en-US" sz="1200" dirty="0"/>
          </a:p>
        </p:txBody>
      </p:sp>
      <p:sp>
        <p:nvSpPr>
          <p:cNvPr id="5" name="Slide Number Placeholder 4"/>
          <p:cNvSpPr>
            <a:spLocks noGrp="1"/>
          </p:cNvSpPr>
          <p:nvPr>
            <p:ph type="sldNum" sz="quarter" idx="12"/>
          </p:nvPr>
        </p:nvSpPr>
        <p:spPr/>
        <p:txBody>
          <a:bodyPr/>
          <a:lstStyle/>
          <a:p>
            <a:fld id="{1EAC670C-D434-6E4B-B787-961E9168D072}" type="slidenum">
              <a:rPr lang="en-US" smtClean="0"/>
              <a:t>30</a:t>
            </a:fld>
            <a:endParaRPr lang="en-US"/>
          </a:p>
        </p:txBody>
      </p:sp>
    </p:spTree>
    <p:extLst>
      <p:ext uri="{BB962C8B-B14F-4D97-AF65-F5344CB8AC3E}">
        <p14:creationId xmlns:p14="http://schemas.microsoft.com/office/powerpoint/2010/main" val="703187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57480" y="2010136"/>
            <a:ext cx="4680000" cy="4680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7480" y="2010136"/>
            <a:ext cx="4680000" cy="4680000"/>
          </a:xfrm>
          <a:prstGeom prst="rect">
            <a:avLst/>
          </a:prstGeom>
        </p:spPr>
      </p:pic>
      <p:sp>
        <p:nvSpPr>
          <p:cNvPr id="9" name="TextBox 8"/>
          <p:cNvSpPr txBox="1"/>
          <p:nvPr/>
        </p:nvSpPr>
        <p:spPr>
          <a:xfrm>
            <a:off x="768480" y="2010136"/>
            <a:ext cx="1438855" cy="369332"/>
          </a:xfrm>
          <a:prstGeom prst="rect">
            <a:avLst/>
          </a:prstGeom>
          <a:noFill/>
        </p:spPr>
        <p:txBody>
          <a:bodyPr wrap="none" rtlCol="0">
            <a:spAutoFit/>
          </a:bodyPr>
          <a:lstStyle/>
          <a:p>
            <a:r>
              <a:rPr lang="en-US" dirty="0"/>
              <a:t>Single station</a:t>
            </a:r>
          </a:p>
        </p:txBody>
      </p:sp>
      <p:sp>
        <p:nvSpPr>
          <p:cNvPr id="10" name="TextBox 9"/>
          <p:cNvSpPr txBox="1"/>
          <p:nvPr/>
        </p:nvSpPr>
        <p:spPr>
          <a:xfrm>
            <a:off x="5460309" y="2010136"/>
            <a:ext cx="2854051" cy="369332"/>
          </a:xfrm>
          <a:prstGeom prst="rect">
            <a:avLst/>
          </a:prstGeom>
          <a:noFill/>
        </p:spPr>
        <p:txBody>
          <a:bodyPr wrap="none" rtlCol="0">
            <a:spAutoFit/>
          </a:bodyPr>
          <a:lstStyle/>
          <a:p>
            <a:r>
              <a:rPr lang="en-US" dirty="0" smtClean="0"/>
              <a:t>Superposition of all stations</a:t>
            </a:r>
            <a:endParaRPr lang="en-US" dirty="0"/>
          </a:p>
        </p:txBody>
      </p:sp>
      <p:sp>
        <p:nvSpPr>
          <p:cNvPr id="12" name="TextBox 11"/>
          <p:cNvSpPr txBox="1"/>
          <p:nvPr/>
        </p:nvSpPr>
        <p:spPr>
          <a:xfrm>
            <a:off x="264378" y="252985"/>
            <a:ext cx="9301654" cy="1200329"/>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V4X stations</a:t>
            </a:r>
            <a:r>
              <a:rPr lang="en-US" dirty="0"/>
              <a:t>: </a:t>
            </a:r>
            <a:r>
              <a:rPr lang="en-US" dirty="0" smtClean="0"/>
              <a:t>Stations selected from randomly generated super-station ’sea’</a:t>
            </a:r>
          </a:p>
          <a:p>
            <a:r>
              <a:rPr lang="en-US" dirty="0" smtClean="0"/>
              <a:t>Stations selected from super station based on distance from nominal station </a:t>
            </a:r>
            <a:r>
              <a:rPr lang="en-US" dirty="0" err="1" smtClean="0"/>
              <a:t>centres</a:t>
            </a:r>
            <a:r>
              <a:rPr lang="en-US" dirty="0" smtClean="0"/>
              <a:t>.</a:t>
            </a:r>
            <a:endParaRPr lang="en-US" dirty="0"/>
          </a:p>
          <a:p>
            <a:r>
              <a:rPr lang="en-US" dirty="0" smtClean="0"/>
              <a:t>Randomly generated station orientations</a:t>
            </a:r>
          </a:p>
          <a:p>
            <a:r>
              <a:rPr lang="en-US" dirty="0" smtClean="0"/>
              <a:t>256 antennas </a:t>
            </a:r>
            <a:r>
              <a:rPr lang="en-US" dirty="0"/>
              <a:t>per station, </a:t>
            </a:r>
            <a:r>
              <a:rPr lang="en-US" dirty="0" smtClean="0"/>
              <a:t>510 stations, 30-40 m diameter</a:t>
            </a:r>
            <a:endParaRPr lang="en-US" dirty="0"/>
          </a:p>
        </p:txBody>
      </p:sp>
      <p:sp>
        <p:nvSpPr>
          <p:cNvPr id="4" name="Slide Number Placeholder 3"/>
          <p:cNvSpPr>
            <a:spLocks noGrp="1"/>
          </p:cNvSpPr>
          <p:nvPr>
            <p:ph type="sldNum" sz="quarter" idx="12"/>
          </p:nvPr>
        </p:nvSpPr>
        <p:spPr/>
        <p:txBody>
          <a:bodyPr/>
          <a:lstStyle/>
          <a:p>
            <a:fld id="{1EAC670C-D434-6E4B-B787-961E9168D072}" type="slidenum">
              <a:rPr lang="en-US" smtClean="0"/>
              <a:t>31</a:t>
            </a:fld>
            <a:endParaRPr lang="en-US"/>
          </a:p>
        </p:txBody>
      </p:sp>
    </p:spTree>
    <p:extLst>
      <p:ext uri="{BB962C8B-B14F-4D97-AF65-F5344CB8AC3E}">
        <p14:creationId xmlns:p14="http://schemas.microsoft.com/office/powerpoint/2010/main" val="18645626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60120" y="1233291"/>
            <a:ext cx="2880000" cy="288000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24320" y="1296291"/>
            <a:ext cx="2772000" cy="27720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33368" y="1233291"/>
            <a:ext cx="2880000" cy="2880000"/>
          </a:xfrm>
          <a:prstGeom prst="rect">
            <a:avLst/>
          </a:prstGeom>
        </p:spPr>
      </p:pic>
      <p:sp>
        <p:nvSpPr>
          <p:cNvPr id="14" name="TextBox 13"/>
          <p:cNvSpPr txBox="1"/>
          <p:nvPr/>
        </p:nvSpPr>
        <p:spPr>
          <a:xfrm>
            <a:off x="264378" y="252985"/>
            <a:ext cx="9301654" cy="646331"/>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V4X station beams</a:t>
            </a:r>
            <a:r>
              <a:rPr lang="en-US" dirty="0"/>
              <a:t>: Stations selected from randomly generated super-station ’sea</a:t>
            </a:r>
            <a:r>
              <a:rPr lang="en-US" dirty="0" smtClean="0"/>
              <a:t>’ </a:t>
            </a:r>
          </a:p>
          <a:p>
            <a:r>
              <a:rPr lang="en-US" dirty="0" smtClean="0"/>
              <a:t>Stokes-I cross-power </a:t>
            </a:r>
            <a:r>
              <a:rPr lang="en-US" dirty="0"/>
              <a:t>station </a:t>
            </a:r>
            <a:r>
              <a:rPr lang="en-US" dirty="0" smtClean="0"/>
              <a:t>beams, 50 MHz, zenith pointing</a:t>
            </a:r>
            <a:endParaRPr lang="en-US" dirty="0"/>
          </a:p>
        </p:txBody>
      </p:sp>
      <p:sp>
        <p:nvSpPr>
          <p:cNvPr id="15" name="TextBox 14"/>
          <p:cNvSpPr txBox="1"/>
          <p:nvPr/>
        </p:nvSpPr>
        <p:spPr>
          <a:xfrm>
            <a:off x="4408909" y="962194"/>
            <a:ext cx="1868075" cy="461665"/>
          </a:xfrm>
          <a:prstGeom prst="rect">
            <a:avLst/>
          </a:prstGeom>
          <a:noFill/>
        </p:spPr>
        <p:txBody>
          <a:bodyPr wrap="none" rtlCol="0">
            <a:spAutoFit/>
          </a:bodyPr>
          <a:lstStyle/>
          <a:p>
            <a:r>
              <a:rPr lang="en-US" sz="1200" dirty="0" smtClean="0"/>
              <a:t>Average cross power beam</a:t>
            </a:r>
          </a:p>
          <a:p>
            <a:pPr algn="ctr"/>
            <a:r>
              <a:rPr lang="en-US" sz="1200" dirty="0" smtClean="0"/>
              <a:t>all baselines</a:t>
            </a:r>
            <a:endParaRPr lang="en-US" sz="1200" dirty="0"/>
          </a:p>
        </p:txBody>
      </p:sp>
      <p:sp>
        <p:nvSpPr>
          <p:cNvPr id="16" name="TextBox 15"/>
          <p:cNvSpPr txBox="1"/>
          <p:nvPr/>
        </p:nvSpPr>
        <p:spPr>
          <a:xfrm>
            <a:off x="7399051" y="962193"/>
            <a:ext cx="1870577" cy="461665"/>
          </a:xfrm>
          <a:prstGeom prst="rect">
            <a:avLst/>
          </a:prstGeom>
          <a:noFill/>
        </p:spPr>
        <p:txBody>
          <a:bodyPr wrap="none" rtlCol="0">
            <a:spAutoFit/>
          </a:bodyPr>
          <a:lstStyle/>
          <a:p>
            <a:r>
              <a:rPr lang="en-US" sz="1200" dirty="0" smtClean="0"/>
              <a:t>Average cross power beam</a:t>
            </a:r>
          </a:p>
          <a:p>
            <a:pPr algn="ctr"/>
            <a:r>
              <a:rPr lang="en-US" sz="1200" dirty="0" smtClean="0"/>
              <a:t>Radial profile</a:t>
            </a:r>
            <a:endParaRPr lang="en-US" sz="1200" dirty="0"/>
          </a:p>
        </p:txBody>
      </p:sp>
      <p:sp>
        <p:nvSpPr>
          <p:cNvPr id="17" name="TextBox 16"/>
          <p:cNvSpPr txBox="1"/>
          <p:nvPr/>
        </p:nvSpPr>
        <p:spPr>
          <a:xfrm>
            <a:off x="1452772" y="917604"/>
            <a:ext cx="1720195" cy="461665"/>
          </a:xfrm>
          <a:prstGeom prst="rect">
            <a:avLst/>
          </a:prstGeom>
          <a:noFill/>
        </p:spPr>
        <p:txBody>
          <a:bodyPr wrap="square" rtlCol="0">
            <a:spAutoFit/>
          </a:bodyPr>
          <a:lstStyle/>
          <a:p>
            <a:pPr algn="ctr"/>
            <a:r>
              <a:rPr lang="en-US" sz="1200" dirty="0" smtClean="0"/>
              <a:t>Cross-power beam</a:t>
            </a:r>
          </a:p>
          <a:p>
            <a:pPr algn="ctr"/>
            <a:r>
              <a:rPr lang="en-US" sz="1200" dirty="0" smtClean="0"/>
              <a:t>Single baseline</a:t>
            </a:r>
            <a:endParaRPr lang="en-US" sz="1200" dirty="0"/>
          </a:p>
        </p:txBody>
      </p:sp>
      <p:pic>
        <p:nvPicPr>
          <p:cNvPr id="19" name="Picture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0120" y="3959712"/>
            <a:ext cx="2880000" cy="2880000"/>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33728" y="4022571"/>
            <a:ext cx="2736000" cy="2736000"/>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038072" y="3959712"/>
            <a:ext cx="2880000" cy="2880000"/>
          </a:xfrm>
          <a:prstGeom prst="rect">
            <a:avLst/>
          </a:prstGeom>
        </p:spPr>
      </p:pic>
      <p:sp>
        <p:nvSpPr>
          <p:cNvPr id="22" name="TextBox 21"/>
          <p:cNvSpPr txBox="1"/>
          <p:nvPr/>
        </p:nvSpPr>
        <p:spPr>
          <a:xfrm rot="16200000">
            <a:off x="-385661" y="2534791"/>
            <a:ext cx="1720195" cy="276999"/>
          </a:xfrm>
          <a:prstGeom prst="rect">
            <a:avLst/>
          </a:prstGeom>
          <a:noFill/>
        </p:spPr>
        <p:txBody>
          <a:bodyPr wrap="square" rtlCol="0">
            <a:spAutoFit/>
          </a:bodyPr>
          <a:lstStyle/>
          <a:p>
            <a:pPr algn="ctr"/>
            <a:r>
              <a:rPr lang="en-US" sz="1200" dirty="0" smtClean="0"/>
              <a:t>No-</a:t>
            </a:r>
            <a:r>
              <a:rPr lang="en-US" sz="1200" dirty="0" err="1" smtClean="0"/>
              <a:t>apodisation</a:t>
            </a:r>
            <a:endParaRPr lang="en-US" sz="1200" dirty="0"/>
          </a:p>
        </p:txBody>
      </p:sp>
      <p:sp>
        <p:nvSpPr>
          <p:cNvPr id="23" name="TextBox 22"/>
          <p:cNvSpPr txBox="1"/>
          <p:nvPr/>
        </p:nvSpPr>
        <p:spPr>
          <a:xfrm rot="16200000">
            <a:off x="-378469" y="5261212"/>
            <a:ext cx="1720195" cy="276999"/>
          </a:xfrm>
          <a:prstGeom prst="rect">
            <a:avLst/>
          </a:prstGeom>
          <a:noFill/>
        </p:spPr>
        <p:txBody>
          <a:bodyPr wrap="square" rtlCol="0">
            <a:spAutoFit/>
          </a:bodyPr>
          <a:lstStyle/>
          <a:p>
            <a:pPr algn="ctr"/>
            <a:r>
              <a:rPr lang="en-US" sz="1200" dirty="0" smtClean="0"/>
              <a:t>-28 </a:t>
            </a:r>
            <a:r>
              <a:rPr lang="en-US" sz="1200" dirty="0" err="1" smtClean="0"/>
              <a:t>db</a:t>
            </a:r>
            <a:r>
              <a:rPr lang="en-US" sz="1200" dirty="0" smtClean="0"/>
              <a:t> Taylor weights</a:t>
            </a:r>
            <a:endParaRPr lang="en-US" sz="1200" dirty="0"/>
          </a:p>
        </p:txBody>
      </p:sp>
      <p:sp>
        <p:nvSpPr>
          <p:cNvPr id="5" name="Slide Number Placeholder 4"/>
          <p:cNvSpPr>
            <a:spLocks noGrp="1"/>
          </p:cNvSpPr>
          <p:nvPr>
            <p:ph type="sldNum" sz="quarter" idx="12"/>
          </p:nvPr>
        </p:nvSpPr>
        <p:spPr/>
        <p:txBody>
          <a:bodyPr/>
          <a:lstStyle/>
          <a:p>
            <a:fld id="{1EAC670C-D434-6E4B-B787-961E9168D072}" type="slidenum">
              <a:rPr lang="en-US" smtClean="0"/>
              <a:t>32</a:t>
            </a:fld>
            <a:endParaRPr lang="en-US"/>
          </a:p>
        </p:txBody>
      </p:sp>
    </p:spTree>
    <p:extLst>
      <p:ext uri="{BB962C8B-B14F-4D97-AF65-F5344CB8AC3E}">
        <p14:creationId xmlns:p14="http://schemas.microsoft.com/office/powerpoint/2010/main" val="3899754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60120" y="1233291"/>
            <a:ext cx="2880000" cy="288000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24320" y="1296291"/>
            <a:ext cx="2772000" cy="27720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33368" y="1233291"/>
            <a:ext cx="2880000" cy="2880000"/>
          </a:xfrm>
          <a:prstGeom prst="rect">
            <a:avLst/>
          </a:prstGeom>
        </p:spPr>
      </p:pic>
      <p:sp>
        <p:nvSpPr>
          <p:cNvPr id="14" name="TextBox 13"/>
          <p:cNvSpPr txBox="1"/>
          <p:nvPr/>
        </p:nvSpPr>
        <p:spPr>
          <a:xfrm>
            <a:off x="264378" y="252985"/>
            <a:ext cx="9301654" cy="646331"/>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V4X station beams: </a:t>
            </a:r>
            <a:r>
              <a:rPr lang="en-US" dirty="0"/>
              <a:t>Stations selected from randomly generated super-station ’sea</a:t>
            </a:r>
            <a:r>
              <a:rPr lang="en-US" dirty="0" smtClean="0"/>
              <a:t>’</a:t>
            </a:r>
          </a:p>
          <a:p>
            <a:r>
              <a:rPr lang="en-US" dirty="0" smtClean="0"/>
              <a:t>Stokes-I cross-power </a:t>
            </a:r>
            <a:r>
              <a:rPr lang="en-US" dirty="0"/>
              <a:t>station </a:t>
            </a:r>
            <a:r>
              <a:rPr lang="en-US" dirty="0" smtClean="0"/>
              <a:t>beams, 350 MHz, zenith pointing</a:t>
            </a:r>
            <a:endParaRPr lang="en-US" dirty="0"/>
          </a:p>
        </p:txBody>
      </p:sp>
      <p:sp>
        <p:nvSpPr>
          <p:cNvPr id="15" name="TextBox 14"/>
          <p:cNvSpPr txBox="1"/>
          <p:nvPr/>
        </p:nvSpPr>
        <p:spPr>
          <a:xfrm>
            <a:off x="4408909" y="962194"/>
            <a:ext cx="1868075" cy="461665"/>
          </a:xfrm>
          <a:prstGeom prst="rect">
            <a:avLst/>
          </a:prstGeom>
          <a:noFill/>
        </p:spPr>
        <p:txBody>
          <a:bodyPr wrap="none" rtlCol="0">
            <a:spAutoFit/>
          </a:bodyPr>
          <a:lstStyle/>
          <a:p>
            <a:r>
              <a:rPr lang="en-US" sz="1200" dirty="0" smtClean="0"/>
              <a:t>Average cross power beam</a:t>
            </a:r>
          </a:p>
          <a:p>
            <a:pPr algn="ctr"/>
            <a:r>
              <a:rPr lang="en-US" sz="1200" dirty="0" smtClean="0"/>
              <a:t>all baselines</a:t>
            </a:r>
            <a:endParaRPr lang="en-US" sz="1200" dirty="0"/>
          </a:p>
        </p:txBody>
      </p:sp>
      <p:sp>
        <p:nvSpPr>
          <p:cNvPr id="16" name="TextBox 15"/>
          <p:cNvSpPr txBox="1"/>
          <p:nvPr/>
        </p:nvSpPr>
        <p:spPr>
          <a:xfrm>
            <a:off x="7399051" y="962193"/>
            <a:ext cx="1870577" cy="461665"/>
          </a:xfrm>
          <a:prstGeom prst="rect">
            <a:avLst/>
          </a:prstGeom>
          <a:noFill/>
        </p:spPr>
        <p:txBody>
          <a:bodyPr wrap="none" rtlCol="0">
            <a:spAutoFit/>
          </a:bodyPr>
          <a:lstStyle/>
          <a:p>
            <a:r>
              <a:rPr lang="en-US" sz="1200" dirty="0" smtClean="0"/>
              <a:t>Average cross power beam</a:t>
            </a:r>
          </a:p>
          <a:p>
            <a:pPr algn="ctr"/>
            <a:r>
              <a:rPr lang="en-US" sz="1200" dirty="0" smtClean="0"/>
              <a:t>Radial profile</a:t>
            </a:r>
            <a:endParaRPr lang="en-US" sz="1200" dirty="0"/>
          </a:p>
        </p:txBody>
      </p:sp>
      <p:sp>
        <p:nvSpPr>
          <p:cNvPr id="17" name="TextBox 16"/>
          <p:cNvSpPr txBox="1"/>
          <p:nvPr/>
        </p:nvSpPr>
        <p:spPr>
          <a:xfrm>
            <a:off x="1452772" y="917604"/>
            <a:ext cx="1720195" cy="461665"/>
          </a:xfrm>
          <a:prstGeom prst="rect">
            <a:avLst/>
          </a:prstGeom>
          <a:noFill/>
        </p:spPr>
        <p:txBody>
          <a:bodyPr wrap="square" rtlCol="0">
            <a:spAutoFit/>
          </a:bodyPr>
          <a:lstStyle/>
          <a:p>
            <a:pPr algn="ctr"/>
            <a:r>
              <a:rPr lang="en-US" sz="1200" dirty="0" smtClean="0"/>
              <a:t>Cross-power beam</a:t>
            </a:r>
          </a:p>
          <a:p>
            <a:pPr algn="ctr"/>
            <a:r>
              <a:rPr lang="en-US" sz="1200" dirty="0" smtClean="0"/>
              <a:t>Single baseline</a:t>
            </a:r>
            <a:endParaRPr lang="en-US" sz="1200" dirty="0"/>
          </a:p>
        </p:txBody>
      </p:sp>
      <p:pic>
        <p:nvPicPr>
          <p:cNvPr id="19" name="Picture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0120" y="3959712"/>
            <a:ext cx="2880000" cy="2880000"/>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33728" y="4022571"/>
            <a:ext cx="2736000" cy="2736000"/>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038072" y="3959712"/>
            <a:ext cx="2880000" cy="2880000"/>
          </a:xfrm>
          <a:prstGeom prst="rect">
            <a:avLst/>
          </a:prstGeom>
        </p:spPr>
      </p:pic>
      <p:sp>
        <p:nvSpPr>
          <p:cNvPr id="22" name="TextBox 21"/>
          <p:cNvSpPr txBox="1"/>
          <p:nvPr/>
        </p:nvSpPr>
        <p:spPr>
          <a:xfrm rot="16200000">
            <a:off x="-385661" y="2534791"/>
            <a:ext cx="1720195" cy="276999"/>
          </a:xfrm>
          <a:prstGeom prst="rect">
            <a:avLst/>
          </a:prstGeom>
          <a:noFill/>
        </p:spPr>
        <p:txBody>
          <a:bodyPr wrap="square" rtlCol="0">
            <a:spAutoFit/>
          </a:bodyPr>
          <a:lstStyle/>
          <a:p>
            <a:pPr algn="ctr"/>
            <a:r>
              <a:rPr lang="en-US" sz="1200" dirty="0" smtClean="0"/>
              <a:t>No-</a:t>
            </a:r>
            <a:r>
              <a:rPr lang="en-US" sz="1200" dirty="0" err="1" smtClean="0"/>
              <a:t>apodisation</a:t>
            </a:r>
            <a:endParaRPr lang="en-US" sz="1200" dirty="0"/>
          </a:p>
        </p:txBody>
      </p:sp>
      <p:sp>
        <p:nvSpPr>
          <p:cNvPr id="23" name="TextBox 22"/>
          <p:cNvSpPr txBox="1"/>
          <p:nvPr/>
        </p:nvSpPr>
        <p:spPr>
          <a:xfrm rot="16200000">
            <a:off x="-378469" y="5261212"/>
            <a:ext cx="1720195" cy="276999"/>
          </a:xfrm>
          <a:prstGeom prst="rect">
            <a:avLst/>
          </a:prstGeom>
          <a:noFill/>
        </p:spPr>
        <p:txBody>
          <a:bodyPr wrap="square" rtlCol="0">
            <a:spAutoFit/>
          </a:bodyPr>
          <a:lstStyle/>
          <a:p>
            <a:pPr algn="ctr"/>
            <a:r>
              <a:rPr lang="en-US" sz="1200" dirty="0" smtClean="0"/>
              <a:t>-28 </a:t>
            </a:r>
            <a:r>
              <a:rPr lang="en-US" sz="1200" dirty="0" err="1" smtClean="0"/>
              <a:t>db</a:t>
            </a:r>
            <a:r>
              <a:rPr lang="en-US" sz="1200" dirty="0" smtClean="0"/>
              <a:t> Taylor weights</a:t>
            </a:r>
            <a:endParaRPr lang="en-US" sz="1200" dirty="0"/>
          </a:p>
        </p:txBody>
      </p:sp>
      <p:sp>
        <p:nvSpPr>
          <p:cNvPr id="5" name="Slide Number Placeholder 4"/>
          <p:cNvSpPr>
            <a:spLocks noGrp="1"/>
          </p:cNvSpPr>
          <p:nvPr>
            <p:ph type="sldNum" sz="quarter" idx="12"/>
          </p:nvPr>
        </p:nvSpPr>
        <p:spPr/>
        <p:txBody>
          <a:bodyPr/>
          <a:lstStyle/>
          <a:p>
            <a:fld id="{1EAC670C-D434-6E4B-B787-961E9168D072}" type="slidenum">
              <a:rPr lang="en-US" smtClean="0"/>
              <a:t>33</a:t>
            </a:fld>
            <a:endParaRPr lang="en-US"/>
          </a:p>
        </p:txBody>
      </p:sp>
    </p:spTree>
    <p:extLst>
      <p:ext uri="{BB962C8B-B14F-4D97-AF65-F5344CB8AC3E}">
        <p14:creationId xmlns:p14="http://schemas.microsoft.com/office/powerpoint/2010/main" val="20171224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Super-station beams</a:t>
            </a:r>
            <a:endParaRPr lang="en-US" dirty="0"/>
          </a:p>
        </p:txBody>
      </p:sp>
      <p:sp>
        <p:nvSpPr>
          <p:cNvPr id="4" name="Text Placeholder 3"/>
          <p:cNvSpPr>
            <a:spLocks noGrp="1"/>
          </p:cNvSpPr>
          <p:nvPr>
            <p:ph type="body" idx="1"/>
          </p:nvPr>
        </p:nvSpPr>
        <p:spPr/>
        <p:txBody>
          <a:bodyPr/>
          <a:lstStyle/>
          <a:p>
            <a:r>
              <a:rPr lang="en-US" dirty="0"/>
              <a:t>(this section is mainly for reference)</a:t>
            </a:r>
          </a:p>
        </p:txBody>
      </p:sp>
      <p:sp>
        <p:nvSpPr>
          <p:cNvPr id="6" name="Slide Number Placeholder 5"/>
          <p:cNvSpPr>
            <a:spLocks noGrp="1"/>
          </p:cNvSpPr>
          <p:nvPr>
            <p:ph type="sldNum" sz="quarter" idx="12"/>
          </p:nvPr>
        </p:nvSpPr>
        <p:spPr/>
        <p:txBody>
          <a:bodyPr/>
          <a:lstStyle/>
          <a:p>
            <a:fld id="{1EAC670C-D434-6E4B-B787-961E9168D072}" type="slidenum">
              <a:rPr lang="en-US" smtClean="0"/>
              <a:t>34</a:t>
            </a:fld>
            <a:endParaRPr lang="en-US"/>
          </a:p>
        </p:txBody>
      </p:sp>
    </p:spTree>
    <p:extLst>
      <p:ext uri="{BB962C8B-B14F-4D97-AF65-F5344CB8AC3E}">
        <p14:creationId xmlns:p14="http://schemas.microsoft.com/office/powerpoint/2010/main" val="15394088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57480" y="2010136"/>
            <a:ext cx="4680000" cy="4680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7480" y="2010136"/>
            <a:ext cx="4680000" cy="4680000"/>
          </a:xfrm>
          <a:prstGeom prst="rect">
            <a:avLst/>
          </a:prstGeom>
        </p:spPr>
      </p:pic>
      <p:sp>
        <p:nvSpPr>
          <p:cNvPr id="9" name="TextBox 8"/>
          <p:cNvSpPr txBox="1"/>
          <p:nvPr/>
        </p:nvSpPr>
        <p:spPr>
          <a:xfrm>
            <a:off x="768480" y="2010136"/>
            <a:ext cx="2031710" cy="369332"/>
          </a:xfrm>
          <a:prstGeom prst="rect">
            <a:avLst/>
          </a:prstGeom>
          <a:noFill/>
        </p:spPr>
        <p:txBody>
          <a:bodyPr wrap="none" rtlCol="0">
            <a:spAutoFit/>
          </a:bodyPr>
          <a:lstStyle/>
          <a:p>
            <a:r>
              <a:rPr lang="en-US" dirty="0"/>
              <a:t>Single </a:t>
            </a:r>
            <a:r>
              <a:rPr lang="en-US" dirty="0" smtClean="0"/>
              <a:t>super-station</a:t>
            </a:r>
            <a:endParaRPr lang="en-US" dirty="0"/>
          </a:p>
        </p:txBody>
      </p:sp>
      <p:sp>
        <p:nvSpPr>
          <p:cNvPr id="10" name="TextBox 9"/>
          <p:cNvSpPr txBox="1"/>
          <p:nvPr/>
        </p:nvSpPr>
        <p:spPr>
          <a:xfrm>
            <a:off x="5460309" y="2010136"/>
            <a:ext cx="3383042" cy="369332"/>
          </a:xfrm>
          <a:prstGeom prst="rect">
            <a:avLst/>
          </a:prstGeom>
          <a:noFill/>
        </p:spPr>
        <p:txBody>
          <a:bodyPr wrap="none" rtlCol="0">
            <a:spAutoFit/>
          </a:bodyPr>
          <a:lstStyle/>
          <a:p>
            <a:r>
              <a:rPr lang="en-US" dirty="0" smtClean="0"/>
              <a:t>Superposition of all super-stations</a:t>
            </a:r>
            <a:endParaRPr lang="en-US" dirty="0"/>
          </a:p>
        </p:txBody>
      </p:sp>
      <p:sp>
        <p:nvSpPr>
          <p:cNvPr id="12" name="TextBox 11"/>
          <p:cNvSpPr txBox="1"/>
          <p:nvPr/>
        </p:nvSpPr>
        <p:spPr>
          <a:xfrm>
            <a:off x="264378" y="252985"/>
            <a:ext cx="9301654" cy="1200329"/>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V4A </a:t>
            </a:r>
            <a:r>
              <a:rPr lang="en-US" dirty="0" smtClean="0"/>
              <a:t>super-stations</a:t>
            </a:r>
            <a:r>
              <a:rPr lang="en-US" dirty="0"/>
              <a:t>: Randomly rotated (per sub-station) </a:t>
            </a:r>
            <a:r>
              <a:rPr lang="en-US" dirty="0" smtClean="0"/>
              <a:t>sub-station </a:t>
            </a:r>
            <a:r>
              <a:rPr lang="en-US" dirty="0" err="1" smtClean="0"/>
              <a:t>centred</a:t>
            </a:r>
            <a:r>
              <a:rPr lang="en-US" dirty="0" smtClean="0"/>
              <a:t> hexagonal lattice </a:t>
            </a:r>
          </a:p>
          <a:p>
            <a:r>
              <a:rPr lang="en-US" dirty="0" smtClean="0"/>
              <a:t>Pentagon sub-station stencil</a:t>
            </a:r>
            <a:endParaRPr lang="en-US" dirty="0"/>
          </a:p>
          <a:p>
            <a:r>
              <a:rPr lang="en-US" dirty="0" smtClean="0"/>
              <a:t>Station orientations defined by coordinates in ‘v7ska1lowN1v2arev3R.enu.564x4.txt’</a:t>
            </a:r>
          </a:p>
          <a:p>
            <a:r>
              <a:rPr lang="en-US" dirty="0" smtClean="0"/>
              <a:t>48 antennas per sub-station, 1728 antennas per super-station, 94 super-stations,  ~90 </a:t>
            </a:r>
            <a:r>
              <a:rPr lang="en-US" dirty="0"/>
              <a:t>m </a:t>
            </a:r>
            <a:r>
              <a:rPr lang="en-US" dirty="0" smtClean="0"/>
              <a:t>diameter</a:t>
            </a:r>
            <a:endParaRPr lang="en-US" dirty="0"/>
          </a:p>
        </p:txBody>
      </p:sp>
      <p:sp>
        <p:nvSpPr>
          <p:cNvPr id="4" name="Slide Number Placeholder 3"/>
          <p:cNvSpPr>
            <a:spLocks noGrp="1"/>
          </p:cNvSpPr>
          <p:nvPr>
            <p:ph type="sldNum" sz="quarter" idx="12"/>
          </p:nvPr>
        </p:nvSpPr>
        <p:spPr/>
        <p:txBody>
          <a:bodyPr/>
          <a:lstStyle/>
          <a:p>
            <a:fld id="{1EAC670C-D434-6E4B-B787-961E9168D072}" type="slidenum">
              <a:rPr lang="en-US" smtClean="0"/>
              <a:t>35</a:t>
            </a:fld>
            <a:endParaRPr lang="en-US"/>
          </a:p>
        </p:txBody>
      </p:sp>
    </p:spTree>
    <p:extLst>
      <p:ext uri="{BB962C8B-B14F-4D97-AF65-F5344CB8AC3E}">
        <p14:creationId xmlns:p14="http://schemas.microsoft.com/office/powerpoint/2010/main" val="2055823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60120" y="1233291"/>
            <a:ext cx="2880000" cy="288000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24320" y="1296291"/>
            <a:ext cx="2772000" cy="27720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33368" y="1233291"/>
            <a:ext cx="2880000" cy="2880000"/>
          </a:xfrm>
          <a:prstGeom prst="rect">
            <a:avLst/>
          </a:prstGeom>
        </p:spPr>
      </p:pic>
      <p:sp>
        <p:nvSpPr>
          <p:cNvPr id="14" name="TextBox 13"/>
          <p:cNvSpPr txBox="1"/>
          <p:nvPr/>
        </p:nvSpPr>
        <p:spPr>
          <a:xfrm>
            <a:off x="264378" y="252985"/>
            <a:ext cx="9301654" cy="646331"/>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V4A super-station beams: Randomly </a:t>
            </a:r>
            <a:r>
              <a:rPr lang="en-US" dirty="0" smtClean="0"/>
              <a:t>rotated </a:t>
            </a:r>
            <a:r>
              <a:rPr lang="en-US" dirty="0"/>
              <a:t>sub-station </a:t>
            </a:r>
            <a:r>
              <a:rPr lang="en-US" dirty="0" err="1"/>
              <a:t>centred</a:t>
            </a:r>
            <a:r>
              <a:rPr lang="en-US" dirty="0"/>
              <a:t> hexagonal </a:t>
            </a:r>
            <a:r>
              <a:rPr lang="en-US" dirty="0" smtClean="0"/>
              <a:t>lattices</a:t>
            </a:r>
          </a:p>
          <a:p>
            <a:r>
              <a:rPr lang="en-US" dirty="0" smtClean="0"/>
              <a:t>Stokes-I cross-power </a:t>
            </a:r>
            <a:r>
              <a:rPr lang="en-US" dirty="0"/>
              <a:t>station </a:t>
            </a:r>
            <a:r>
              <a:rPr lang="en-US" dirty="0" smtClean="0"/>
              <a:t>beams, 50 MHz, zenith pointing</a:t>
            </a:r>
            <a:endParaRPr lang="en-US" dirty="0"/>
          </a:p>
        </p:txBody>
      </p:sp>
      <p:sp>
        <p:nvSpPr>
          <p:cNvPr id="15" name="TextBox 14"/>
          <p:cNvSpPr txBox="1"/>
          <p:nvPr/>
        </p:nvSpPr>
        <p:spPr>
          <a:xfrm>
            <a:off x="4408909" y="962194"/>
            <a:ext cx="1868075" cy="461665"/>
          </a:xfrm>
          <a:prstGeom prst="rect">
            <a:avLst/>
          </a:prstGeom>
          <a:noFill/>
        </p:spPr>
        <p:txBody>
          <a:bodyPr wrap="none" rtlCol="0">
            <a:spAutoFit/>
          </a:bodyPr>
          <a:lstStyle/>
          <a:p>
            <a:r>
              <a:rPr lang="en-US" sz="1200" dirty="0" smtClean="0"/>
              <a:t>Average cross power beam</a:t>
            </a:r>
          </a:p>
          <a:p>
            <a:pPr algn="ctr"/>
            <a:r>
              <a:rPr lang="en-US" sz="1200" dirty="0" smtClean="0"/>
              <a:t>all baselines</a:t>
            </a:r>
            <a:endParaRPr lang="en-US" sz="1200" dirty="0"/>
          </a:p>
        </p:txBody>
      </p:sp>
      <p:sp>
        <p:nvSpPr>
          <p:cNvPr id="16" name="TextBox 15"/>
          <p:cNvSpPr txBox="1"/>
          <p:nvPr/>
        </p:nvSpPr>
        <p:spPr>
          <a:xfrm>
            <a:off x="7399051" y="962193"/>
            <a:ext cx="1870577" cy="461665"/>
          </a:xfrm>
          <a:prstGeom prst="rect">
            <a:avLst/>
          </a:prstGeom>
          <a:noFill/>
        </p:spPr>
        <p:txBody>
          <a:bodyPr wrap="none" rtlCol="0">
            <a:spAutoFit/>
          </a:bodyPr>
          <a:lstStyle/>
          <a:p>
            <a:r>
              <a:rPr lang="en-US" sz="1200" dirty="0" smtClean="0"/>
              <a:t>Average cross power beam</a:t>
            </a:r>
          </a:p>
          <a:p>
            <a:pPr algn="ctr"/>
            <a:r>
              <a:rPr lang="en-US" sz="1200" dirty="0" smtClean="0"/>
              <a:t>Radial profile</a:t>
            </a:r>
            <a:endParaRPr lang="en-US" sz="1200" dirty="0"/>
          </a:p>
        </p:txBody>
      </p:sp>
      <p:sp>
        <p:nvSpPr>
          <p:cNvPr id="17" name="TextBox 16"/>
          <p:cNvSpPr txBox="1"/>
          <p:nvPr/>
        </p:nvSpPr>
        <p:spPr>
          <a:xfrm>
            <a:off x="1452772" y="917604"/>
            <a:ext cx="1720195" cy="461665"/>
          </a:xfrm>
          <a:prstGeom prst="rect">
            <a:avLst/>
          </a:prstGeom>
          <a:noFill/>
        </p:spPr>
        <p:txBody>
          <a:bodyPr wrap="square" rtlCol="0">
            <a:spAutoFit/>
          </a:bodyPr>
          <a:lstStyle/>
          <a:p>
            <a:pPr algn="ctr"/>
            <a:r>
              <a:rPr lang="en-US" sz="1200" dirty="0" smtClean="0"/>
              <a:t>Cross-power beam</a:t>
            </a:r>
          </a:p>
          <a:p>
            <a:pPr algn="ctr"/>
            <a:r>
              <a:rPr lang="en-US" sz="1200" dirty="0" smtClean="0"/>
              <a:t>Single baseline</a:t>
            </a:r>
            <a:endParaRPr lang="en-US" sz="1200" dirty="0"/>
          </a:p>
        </p:txBody>
      </p:sp>
      <p:pic>
        <p:nvPicPr>
          <p:cNvPr id="19" name="Picture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0120" y="3959712"/>
            <a:ext cx="2880000" cy="2880000"/>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33728" y="4022571"/>
            <a:ext cx="2736000" cy="2736000"/>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038072" y="3959712"/>
            <a:ext cx="2880000" cy="2880000"/>
          </a:xfrm>
          <a:prstGeom prst="rect">
            <a:avLst/>
          </a:prstGeom>
        </p:spPr>
      </p:pic>
      <p:sp>
        <p:nvSpPr>
          <p:cNvPr id="22" name="TextBox 21"/>
          <p:cNvSpPr txBox="1"/>
          <p:nvPr/>
        </p:nvSpPr>
        <p:spPr>
          <a:xfrm rot="16200000">
            <a:off x="-385661" y="2534791"/>
            <a:ext cx="1720195" cy="276999"/>
          </a:xfrm>
          <a:prstGeom prst="rect">
            <a:avLst/>
          </a:prstGeom>
          <a:noFill/>
        </p:spPr>
        <p:txBody>
          <a:bodyPr wrap="square" rtlCol="0">
            <a:spAutoFit/>
          </a:bodyPr>
          <a:lstStyle/>
          <a:p>
            <a:pPr algn="ctr"/>
            <a:r>
              <a:rPr lang="en-US" sz="1200" dirty="0" smtClean="0"/>
              <a:t>No-</a:t>
            </a:r>
            <a:r>
              <a:rPr lang="en-US" sz="1200" dirty="0" err="1" smtClean="0"/>
              <a:t>apodisation</a:t>
            </a:r>
            <a:endParaRPr lang="en-US" sz="1200" dirty="0"/>
          </a:p>
        </p:txBody>
      </p:sp>
      <p:sp>
        <p:nvSpPr>
          <p:cNvPr id="23" name="TextBox 22"/>
          <p:cNvSpPr txBox="1"/>
          <p:nvPr/>
        </p:nvSpPr>
        <p:spPr>
          <a:xfrm rot="16200000">
            <a:off x="-378469" y="5261212"/>
            <a:ext cx="1720195" cy="276999"/>
          </a:xfrm>
          <a:prstGeom prst="rect">
            <a:avLst/>
          </a:prstGeom>
          <a:noFill/>
        </p:spPr>
        <p:txBody>
          <a:bodyPr wrap="square" rtlCol="0">
            <a:spAutoFit/>
          </a:bodyPr>
          <a:lstStyle/>
          <a:p>
            <a:pPr algn="ctr"/>
            <a:r>
              <a:rPr lang="en-US" sz="1200" dirty="0" smtClean="0"/>
              <a:t>-28 </a:t>
            </a:r>
            <a:r>
              <a:rPr lang="en-US" sz="1200" dirty="0" err="1" smtClean="0"/>
              <a:t>db</a:t>
            </a:r>
            <a:r>
              <a:rPr lang="en-US" sz="1200" dirty="0" smtClean="0"/>
              <a:t> Taylor weights</a:t>
            </a:r>
            <a:endParaRPr lang="en-US" sz="1200" dirty="0"/>
          </a:p>
        </p:txBody>
      </p:sp>
      <p:sp>
        <p:nvSpPr>
          <p:cNvPr id="5" name="Slide Number Placeholder 4"/>
          <p:cNvSpPr>
            <a:spLocks noGrp="1"/>
          </p:cNvSpPr>
          <p:nvPr>
            <p:ph type="sldNum" sz="quarter" idx="12"/>
          </p:nvPr>
        </p:nvSpPr>
        <p:spPr/>
        <p:txBody>
          <a:bodyPr/>
          <a:lstStyle/>
          <a:p>
            <a:fld id="{1EAC670C-D434-6E4B-B787-961E9168D072}" type="slidenum">
              <a:rPr lang="en-US" smtClean="0"/>
              <a:t>36</a:t>
            </a:fld>
            <a:endParaRPr lang="en-US"/>
          </a:p>
        </p:txBody>
      </p:sp>
    </p:spTree>
    <p:extLst>
      <p:ext uri="{BB962C8B-B14F-4D97-AF65-F5344CB8AC3E}">
        <p14:creationId xmlns:p14="http://schemas.microsoft.com/office/powerpoint/2010/main" val="20314228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0120" y="1233291"/>
            <a:ext cx="2880000" cy="288000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24320" y="1296291"/>
            <a:ext cx="2772000" cy="277200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33368" y="1233291"/>
            <a:ext cx="2880000" cy="2880000"/>
          </a:xfrm>
          <a:prstGeom prst="rect">
            <a:avLst/>
          </a:prstGeom>
        </p:spPr>
      </p:pic>
      <p:sp>
        <p:nvSpPr>
          <p:cNvPr id="14" name="TextBox 13"/>
          <p:cNvSpPr txBox="1"/>
          <p:nvPr/>
        </p:nvSpPr>
        <p:spPr>
          <a:xfrm>
            <a:off x="264378" y="252985"/>
            <a:ext cx="9301654" cy="646331"/>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V4A super-station beams: Randomly rotated sub-station </a:t>
            </a:r>
            <a:r>
              <a:rPr lang="en-US" dirty="0" err="1"/>
              <a:t>centred</a:t>
            </a:r>
            <a:r>
              <a:rPr lang="en-US" dirty="0"/>
              <a:t> hexagonal lattices</a:t>
            </a:r>
          </a:p>
          <a:p>
            <a:r>
              <a:rPr lang="en-US" dirty="0"/>
              <a:t>Stokes-I cross-power station beams, </a:t>
            </a:r>
            <a:r>
              <a:rPr lang="en-US" dirty="0" smtClean="0"/>
              <a:t>350 </a:t>
            </a:r>
            <a:r>
              <a:rPr lang="en-US" dirty="0"/>
              <a:t>MHz, zenith pointing</a:t>
            </a:r>
          </a:p>
        </p:txBody>
      </p:sp>
      <p:sp>
        <p:nvSpPr>
          <p:cNvPr id="15" name="TextBox 14"/>
          <p:cNvSpPr txBox="1"/>
          <p:nvPr/>
        </p:nvSpPr>
        <p:spPr>
          <a:xfrm>
            <a:off x="4408909" y="962194"/>
            <a:ext cx="1868075" cy="461665"/>
          </a:xfrm>
          <a:prstGeom prst="rect">
            <a:avLst/>
          </a:prstGeom>
          <a:noFill/>
        </p:spPr>
        <p:txBody>
          <a:bodyPr wrap="none" rtlCol="0">
            <a:spAutoFit/>
          </a:bodyPr>
          <a:lstStyle/>
          <a:p>
            <a:r>
              <a:rPr lang="en-US" sz="1200" dirty="0" smtClean="0"/>
              <a:t>Average cross power beam</a:t>
            </a:r>
          </a:p>
          <a:p>
            <a:pPr algn="ctr"/>
            <a:r>
              <a:rPr lang="en-US" sz="1200" dirty="0" smtClean="0"/>
              <a:t>all baselines</a:t>
            </a:r>
            <a:endParaRPr lang="en-US" sz="1200" dirty="0"/>
          </a:p>
        </p:txBody>
      </p:sp>
      <p:sp>
        <p:nvSpPr>
          <p:cNvPr id="16" name="TextBox 15"/>
          <p:cNvSpPr txBox="1"/>
          <p:nvPr/>
        </p:nvSpPr>
        <p:spPr>
          <a:xfrm>
            <a:off x="7399051" y="962193"/>
            <a:ext cx="1870577" cy="461665"/>
          </a:xfrm>
          <a:prstGeom prst="rect">
            <a:avLst/>
          </a:prstGeom>
          <a:noFill/>
        </p:spPr>
        <p:txBody>
          <a:bodyPr wrap="none" rtlCol="0">
            <a:spAutoFit/>
          </a:bodyPr>
          <a:lstStyle/>
          <a:p>
            <a:r>
              <a:rPr lang="en-US" sz="1200" dirty="0" smtClean="0"/>
              <a:t>Average cross power beam</a:t>
            </a:r>
          </a:p>
          <a:p>
            <a:pPr algn="ctr"/>
            <a:r>
              <a:rPr lang="en-US" sz="1200" dirty="0" smtClean="0"/>
              <a:t>Radial profile</a:t>
            </a:r>
            <a:endParaRPr lang="en-US" sz="1200" dirty="0"/>
          </a:p>
        </p:txBody>
      </p:sp>
      <p:sp>
        <p:nvSpPr>
          <p:cNvPr id="17" name="TextBox 16"/>
          <p:cNvSpPr txBox="1"/>
          <p:nvPr/>
        </p:nvSpPr>
        <p:spPr>
          <a:xfrm>
            <a:off x="1452772" y="917604"/>
            <a:ext cx="1720195" cy="461665"/>
          </a:xfrm>
          <a:prstGeom prst="rect">
            <a:avLst/>
          </a:prstGeom>
          <a:noFill/>
        </p:spPr>
        <p:txBody>
          <a:bodyPr wrap="square" rtlCol="0">
            <a:spAutoFit/>
          </a:bodyPr>
          <a:lstStyle/>
          <a:p>
            <a:pPr algn="ctr"/>
            <a:r>
              <a:rPr lang="en-US" sz="1200" dirty="0" smtClean="0"/>
              <a:t>Cross-power beam</a:t>
            </a:r>
          </a:p>
          <a:p>
            <a:pPr algn="ctr"/>
            <a:r>
              <a:rPr lang="en-US" sz="1200" dirty="0" smtClean="0"/>
              <a:t>Single baseline</a:t>
            </a:r>
            <a:endParaRPr lang="en-US" sz="1200" dirty="0"/>
          </a:p>
        </p:txBody>
      </p:sp>
      <p:pic>
        <p:nvPicPr>
          <p:cNvPr id="19" name="Picture 1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60120" y="3959712"/>
            <a:ext cx="2880000" cy="2880000"/>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033728" y="4022571"/>
            <a:ext cx="2736000" cy="2736000"/>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038072" y="3959712"/>
            <a:ext cx="2880000" cy="2880000"/>
          </a:xfrm>
          <a:prstGeom prst="rect">
            <a:avLst/>
          </a:prstGeom>
        </p:spPr>
      </p:pic>
      <p:sp>
        <p:nvSpPr>
          <p:cNvPr id="22" name="TextBox 21"/>
          <p:cNvSpPr txBox="1"/>
          <p:nvPr/>
        </p:nvSpPr>
        <p:spPr>
          <a:xfrm rot="16200000">
            <a:off x="-385661" y="2534791"/>
            <a:ext cx="1720195" cy="276999"/>
          </a:xfrm>
          <a:prstGeom prst="rect">
            <a:avLst/>
          </a:prstGeom>
          <a:noFill/>
        </p:spPr>
        <p:txBody>
          <a:bodyPr wrap="square" rtlCol="0">
            <a:spAutoFit/>
          </a:bodyPr>
          <a:lstStyle/>
          <a:p>
            <a:pPr algn="ctr"/>
            <a:r>
              <a:rPr lang="en-US" sz="1200" dirty="0" smtClean="0"/>
              <a:t>No-</a:t>
            </a:r>
            <a:r>
              <a:rPr lang="en-US" sz="1200" dirty="0" err="1" smtClean="0"/>
              <a:t>apodisation</a:t>
            </a:r>
            <a:endParaRPr lang="en-US" sz="1200" dirty="0"/>
          </a:p>
        </p:txBody>
      </p:sp>
      <p:sp>
        <p:nvSpPr>
          <p:cNvPr id="23" name="TextBox 22"/>
          <p:cNvSpPr txBox="1"/>
          <p:nvPr/>
        </p:nvSpPr>
        <p:spPr>
          <a:xfrm rot="16200000">
            <a:off x="-378469" y="5261212"/>
            <a:ext cx="1720195" cy="276999"/>
          </a:xfrm>
          <a:prstGeom prst="rect">
            <a:avLst/>
          </a:prstGeom>
          <a:noFill/>
        </p:spPr>
        <p:txBody>
          <a:bodyPr wrap="square" rtlCol="0">
            <a:spAutoFit/>
          </a:bodyPr>
          <a:lstStyle/>
          <a:p>
            <a:pPr algn="ctr"/>
            <a:r>
              <a:rPr lang="en-US" sz="1200" dirty="0" smtClean="0"/>
              <a:t>-28 </a:t>
            </a:r>
            <a:r>
              <a:rPr lang="en-US" sz="1200" dirty="0" err="1" smtClean="0"/>
              <a:t>db</a:t>
            </a:r>
            <a:r>
              <a:rPr lang="en-US" sz="1200" dirty="0" smtClean="0"/>
              <a:t> Taylor weights</a:t>
            </a:r>
            <a:endParaRPr lang="en-US" sz="1200" dirty="0"/>
          </a:p>
        </p:txBody>
      </p:sp>
      <p:sp>
        <p:nvSpPr>
          <p:cNvPr id="5" name="Slide Number Placeholder 4"/>
          <p:cNvSpPr>
            <a:spLocks noGrp="1"/>
          </p:cNvSpPr>
          <p:nvPr>
            <p:ph type="sldNum" sz="quarter" idx="12"/>
          </p:nvPr>
        </p:nvSpPr>
        <p:spPr/>
        <p:txBody>
          <a:bodyPr/>
          <a:lstStyle/>
          <a:p>
            <a:fld id="{1EAC670C-D434-6E4B-B787-961E9168D072}" type="slidenum">
              <a:rPr lang="en-US" smtClean="0"/>
              <a:t>37</a:t>
            </a:fld>
            <a:endParaRPr lang="en-US"/>
          </a:p>
        </p:txBody>
      </p:sp>
    </p:spTree>
    <p:extLst>
      <p:ext uri="{BB962C8B-B14F-4D97-AF65-F5344CB8AC3E}">
        <p14:creationId xmlns:p14="http://schemas.microsoft.com/office/powerpoint/2010/main" val="4951665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57480" y="2010136"/>
            <a:ext cx="4680000" cy="4680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7480" y="2010136"/>
            <a:ext cx="4680000" cy="4680000"/>
          </a:xfrm>
          <a:prstGeom prst="rect">
            <a:avLst/>
          </a:prstGeom>
        </p:spPr>
      </p:pic>
      <p:sp>
        <p:nvSpPr>
          <p:cNvPr id="9" name="TextBox 8"/>
          <p:cNvSpPr txBox="1"/>
          <p:nvPr/>
        </p:nvSpPr>
        <p:spPr>
          <a:xfrm>
            <a:off x="768480" y="2010136"/>
            <a:ext cx="2031710" cy="369332"/>
          </a:xfrm>
          <a:prstGeom prst="rect">
            <a:avLst/>
          </a:prstGeom>
          <a:noFill/>
        </p:spPr>
        <p:txBody>
          <a:bodyPr wrap="none" rtlCol="0">
            <a:spAutoFit/>
          </a:bodyPr>
          <a:lstStyle/>
          <a:p>
            <a:r>
              <a:rPr lang="en-US" dirty="0"/>
              <a:t>Single </a:t>
            </a:r>
            <a:r>
              <a:rPr lang="en-US" dirty="0" smtClean="0"/>
              <a:t>super-station</a:t>
            </a:r>
            <a:endParaRPr lang="en-US" dirty="0"/>
          </a:p>
        </p:txBody>
      </p:sp>
      <p:sp>
        <p:nvSpPr>
          <p:cNvPr id="10" name="TextBox 9"/>
          <p:cNvSpPr txBox="1"/>
          <p:nvPr/>
        </p:nvSpPr>
        <p:spPr>
          <a:xfrm>
            <a:off x="5460309" y="2010136"/>
            <a:ext cx="3434595" cy="369332"/>
          </a:xfrm>
          <a:prstGeom prst="rect">
            <a:avLst/>
          </a:prstGeom>
          <a:noFill/>
        </p:spPr>
        <p:txBody>
          <a:bodyPr wrap="none" rtlCol="0">
            <a:spAutoFit/>
          </a:bodyPr>
          <a:lstStyle/>
          <a:p>
            <a:r>
              <a:rPr lang="en-US" dirty="0" smtClean="0"/>
              <a:t>Superposition of all super-stations</a:t>
            </a:r>
            <a:endParaRPr lang="en-US" dirty="0"/>
          </a:p>
        </p:txBody>
      </p:sp>
      <p:sp>
        <p:nvSpPr>
          <p:cNvPr id="12" name="TextBox 11"/>
          <p:cNvSpPr txBox="1"/>
          <p:nvPr/>
        </p:nvSpPr>
        <p:spPr>
          <a:xfrm>
            <a:off x="264378" y="252985"/>
            <a:ext cx="9301654" cy="1200329"/>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V4A </a:t>
            </a:r>
            <a:r>
              <a:rPr lang="en-US" dirty="0" smtClean="0"/>
              <a:t>super-stations</a:t>
            </a:r>
            <a:r>
              <a:rPr lang="en-US" dirty="0"/>
              <a:t>: Randomly </a:t>
            </a:r>
            <a:r>
              <a:rPr lang="en-US" dirty="0" smtClean="0"/>
              <a:t>generated sub-station antenna positions</a:t>
            </a:r>
          </a:p>
          <a:p>
            <a:r>
              <a:rPr lang="en-US" dirty="0" smtClean="0"/>
              <a:t>Pentagon sub-station stencil</a:t>
            </a:r>
            <a:endParaRPr lang="en-US" dirty="0"/>
          </a:p>
          <a:p>
            <a:r>
              <a:rPr lang="en-US" dirty="0" smtClean="0"/>
              <a:t>Station orientations defined by coordinates in ‘v7ska1lowN1v2arev3R.enu.564x4.txt’</a:t>
            </a:r>
          </a:p>
          <a:p>
            <a:r>
              <a:rPr lang="en-US" dirty="0" smtClean="0"/>
              <a:t>24 antennas per sub-station, 868 antennas per super-station, 94 super-stations,  ~90 </a:t>
            </a:r>
            <a:r>
              <a:rPr lang="en-US" dirty="0"/>
              <a:t>m </a:t>
            </a:r>
            <a:r>
              <a:rPr lang="en-US" dirty="0" smtClean="0"/>
              <a:t>diameter</a:t>
            </a:r>
            <a:endParaRPr lang="en-US" dirty="0"/>
          </a:p>
        </p:txBody>
      </p:sp>
      <p:sp>
        <p:nvSpPr>
          <p:cNvPr id="4" name="Slide Number Placeholder 3"/>
          <p:cNvSpPr>
            <a:spLocks noGrp="1"/>
          </p:cNvSpPr>
          <p:nvPr>
            <p:ph type="sldNum" sz="quarter" idx="12"/>
          </p:nvPr>
        </p:nvSpPr>
        <p:spPr/>
        <p:txBody>
          <a:bodyPr/>
          <a:lstStyle/>
          <a:p>
            <a:fld id="{1EAC670C-D434-6E4B-B787-961E9168D072}" type="slidenum">
              <a:rPr lang="en-US" smtClean="0"/>
              <a:t>38</a:t>
            </a:fld>
            <a:endParaRPr lang="en-US"/>
          </a:p>
        </p:txBody>
      </p:sp>
    </p:spTree>
    <p:extLst>
      <p:ext uri="{BB962C8B-B14F-4D97-AF65-F5344CB8AC3E}">
        <p14:creationId xmlns:p14="http://schemas.microsoft.com/office/powerpoint/2010/main" val="10858802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60120" y="1233291"/>
            <a:ext cx="2880000" cy="288000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24320" y="1296291"/>
            <a:ext cx="2772000" cy="27720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33368" y="1233291"/>
            <a:ext cx="2880000" cy="2880000"/>
          </a:xfrm>
          <a:prstGeom prst="rect">
            <a:avLst/>
          </a:prstGeom>
        </p:spPr>
      </p:pic>
      <p:sp>
        <p:nvSpPr>
          <p:cNvPr id="14" name="TextBox 13"/>
          <p:cNvSpPr txBox="1"/>
          <p:nvPr/>
        </p:nvSpPr>
        <p:spPr>
          <a:xfrm>
            <a:off x="264378" y="252985"/>
            <a:ext cx="9301654" cy="646331"/>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V4A super-station beams: </a:t>
            </a:r>
            <a:r>
              <a:rPr lang="en-US" dirty="0"/>
              <a:t>Randomly generated sub-station antenna </a:t>
            </a:r>
            <a:r>
              <a:rPr lang="en-US" dirty="0" smtClean="0"/>
              <a:t>positions</a:t>
            </a:r>
          </a:p>
          <a:p>
            <a:r>
              <a:rPr lang="en-US" dirty="0" smtClean="0"/>
              <a:t>Stokes-I cross-power </a:t>
            </a:r>
            <a:r>
              <a:rPr lang="en-US" dirty="0"/>
              <a:t>station </a:t>
            </a:r>
            <a:r>
              <a:rPr lang="en-US" dirty="0" smtClean="0"/>
              <a:t>beams, 50 MHz, zenith pointing</a:t>
            </a:r>
            <a:endParaRPr lang="en-US" dirty="0"/>
          </a:p>
        </p:txBody>
      </p:sp>
      <p:sp>
        <p:nvSpPr>
          <p:cNvPr id="15" name="TextBox 14"/>
          <p:cNvSpPr txBox="1"/>
          <p:nvPr/>
        </p:nvSpPr>
        <p:spPr>
          <a:xfrm>
            <a:off x="4408909" y="962194"/>
            <a:ext cx="1868075" cy="461665"/>
          </a:xfrm>
          <a:prstGeom prst="rect">
            <a:avLst/>
          </a:prstGeom>
          <a:noFill/>
        </p:spPr>
        <p:txBody>
          <a:bodyPr wrap="none" rtlCol="0">
            <a:spAutoFit/>
          </a:bodyPr>
          <a:lstStyle/>
          <a:p>
            <a:r>
              <a:rPr lang="en-US" sz="1200" dirty="0" smtClean="0"/>
              <a:t>Average cross power beam</a:t>
            </a:r>
          </a:p>
          <a:p>
            <a:pPr algn="ctr"/>
            <a:r>
              <a:rPr lang="en-US" sz="1200" dirty="0" smtClean="0"/>
              <a:t>all baselines</a:t>
            </a:r>
            <a:endParaRPr lang="en-US" sz="1200" dirty="0"/>
          </a:p>
        </p:txBody>
      </p:sp>
      <p:sp>
        <p:nvSpPr>
          <p:cNvPr id="16" name="TextBox 15"/>
          <p:cNvSpPr txBox="1"/>
          <p:nvPr/>
        </p:nvSpPr>
        <p:spPr>
          <a:xfrm>
            <a:off x="7399051" y="962193"/>
            <a:ext cx="1870577" cy="461665"/>
          </a:xfrm>
          <a:prstGeom prst="rect">
            <a:avLst/>
          </a:prstGeom>
          <a:noFill/>
        </p:spPr>
        <p:txBody>
          <a:bodyPr wrap="none" rtlCol="0">
            <a:spAutoFit/>
          </a:bodyPr>
          <a:lstStyle/>
          <a:p>
            <a:r>
              <a:rPr lang="en-US" sz="1200" dirty="0" smtClean="0"/>
              <a:t>Average cross power beam</a:t>
            </a:r>
          </a:p>
          <a:p>
            <a:pPr algn="ctr"/>
            <a:r>
              <a:rPr lang="en-US" sz="1200" dirty="0" smtClean="0"/>
              <a:t>Radial profile</a:t>
            </a:r>
            <a:endParaRPr lang="en-US" sz="1200" dirty="0"/>
          </a:p>
        </p:txBody>
      </p:sp>
      <p:sp>
        <p:nvSpPr>
          <p:cNvPr id="17" name="TextBox 16"/>
          <p:cNvSpPr txBox="1"/>
          <p:nvPr/>
        </p:nvSpPr>
        <p:spPr>
          <a:xfrm>
            <a:off x="1452772" y="917604"/>
            <a:ext cx="1720195" cy="461665"/>
          </a:xfrm>
          <a:prstGeom prst="rect">
            <a:avLst/>
          </a:prstGeom>
          <a:noFill/>
        </p:spPr>
        <p:txBody>
          <a:bodyPr wrap="square" rtlCol="0">
            <a:spAutoFit/>
          </a:bodyPr>
          <a:lstStyle/>
          <a:p>
            <a:pPr algn="ctr"/>
            <a:r>
              <a:rPr lang="en-US" sz="1200" dirty="0" smtClean="0"/>
              <a:t>Cross-power beam</a:t>
            </a:r>
          </a:p>
          <a:p>
            <a:pPr algn="ctr"/>
            <a:r>
              <a:rPr lang="en-US" sz="1200" dirty="0" smtClean="0"/>
              <a:t>Single baseline</a:t>
            </a:r>
            <a:endParaRPr lang="en-US" sz="1200" dirty="0"/>
          </a:p>
        </p:txBody>
      </p:sp>
      <p:pic>
        <p:nvPicPr>
          <p:cNvPr id="19" name="Picture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0120" y="3959712"/>
            <a:ext cx="2880000" cy="2880000"/>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33728" y="4022571"/>
            <a:ext cx="2736000" cy="2736000"/>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038072" y="3959712"/>
            <a:ext cx="2880000" cy="2880000"/>
          </a:xfrm>
          <a:prstGeom prst="rect">
            <a:avLst/>
          </a:prstGeom>
        </p:spPr>
      </p:pic>
      <p:sp>
        <p:nvSpPr>
          <p:cNvPr id="22" name="TextBox 21"/>
          <p:cNvSpPr txBox="1"/>
          <p:nvPr/>
        </p:nvSpPr>
        <p:spPr>
          <a:xfrm rot="16200000">
            <a:off x="-385661" y="2534791"/>
            <a:ext cx="1720195" cy="276999"/>
          </a:xfrm>
          <a:prstGeom prst="rect">
            <a:avLst/>
          </a:prstGeom>
          <a:noFill/>
        </p:spPr>
        <p:txBody>
          <a:bodyPr wrap="square" rtlCol="0">
            <a:spAutoFit/>
          </a:bodyPr>
          <a:lstStyle/>
          <a:p>
            <a:pPr algn="ctr"/>
            <a:r>
              <a:rPr lang="en-US" sz="1200" dirty="0" smtClean="0"/>
              <a:t>No-</a:t>
            </a:r>
            <a:r>
              <a:rPr lang="en-US" sz="1200" dirty="0" err="1" smtClean="0"/>
              <a:t>apodisation</a:t>
            </a:r>
            <a:endParaRPr lang="en-US" sz="1200" dirty="0"/>
          </a:p>
        </p:txBody>
      </p:sp>
      <p:sp>
        <p:nvSpPr>
          <p:cNvPr id="23" name="TextBox 22"/>
          <p:cNvSpPr txBox="1"/>
          <p:nvPr/>
        </p:nvSpPr>
        <p:spPr>
          <a:xfrm rot="16200000">
            <a:off x="-378469" y="5261212"/>
            <a:ext cx="1720195" cy="276999"/>
          </a:xfrm>
          <a:prstGeom prst="rect">
            <a:avLst/>
          </a:prstGeom>
          <a:noFill/>
        </p:spPr>
        <p:txBody>
          <a:bodyPr wrap="square" rtlCol="0">
            <a:spAutoFit/>
          </a:bodyPr>
          <a:lstStyle/>
          <a:p>
            <a:pPr algn="ctr"/>
            <a:r>
              <a:rPr lang="en-US" sz="1200" dirty="0" smtClean="0"/>
              <a:t>-28 </a:t>
            </a:r>
            <a:r>
              <a:rPr lang="en-US" sz="1200" dirty="0" err="1" smtClean="0"/>
              <a:t>db</a:t>
            </a:r>
            <a:r>
              <a:rPr lang="en-US" sz="1200" dirty="0" smtClean="0"/>
              <a:t> Taylor weights</a:t>
            </a:r>
            <a:endParaRPr lang="en-US" sz="1200" dirty="0"/>
          </a:p>
        </p:txBody>
      </p:sp>
      <p:sp>
        <p:nvSpPr>
          <p:cNvPr id="5" name="Slide Number Placeholder 4"/>
          <p:cNvSpPr>
            <a:spLocks noGrp="1"/>
          </p:cNvSpPr>
          <p:nvPr>
            <p:ph type="sldNum" sz="quarter" idx="12"/>
          </p:nvPr>
        </p:nvSpPr>
        <p:spPr/>
        <p:txBody>
          <a:bodyPr/>
          <a:lstStyle/>
          <a:p>
            <a:fld id="{1EAC670C-D434-6E4B-B787-961E9168D072}" type="slidenum">
              <a:rPr lang="en-US" smtClean="0"/>
              <a:t>39</a:t>
            </a:fld>
            <a:endParaRPr lang="en-US"/>
          </a:p>
        </p:txBody>
      </p:sp>
    </p:spTree>
    <p:extLst>
      <p:ext uri="{BB962C8B-B14F-4D97-AF65-F5344CB8AC3E}">
        <p14:creationId xmlns:p14="http://schemas.microsoft.com/office/powerpoint/2010/main" val="1194061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problem with regular arrays</a:t>
            </a:r>
            <a:endParaRPr lang="en-US" dirty="0"/>
          </a:p>
        </p:txBody>
      </p:sp>
      <p:sp>
        <p:nvSpPr>
          <p:cNvPr id="5" name="Slide Number Placeholder 4"/>
          <p:cNvSpPr>
            <a:spLocks noGrp="1"/>
          </p:cNvSpPr>
          <p:nvPr>
            <p:ph type="sldNum" sz="quarter" idx="12"/>
          </p:nvPr>
        </p:nvSpPr>
        <p:spPr/>
        <p:txBody>
          <a:bodyPr/>
          <a:lstStyle/>
          <a:p>
            <a:fld id="{1EAC670C-D434-6E4B-B787-961E9168D072}" type="slidenum">
              <a:rPr lang="en-US" smtClean="0"/>
              <a:t>4</a:t>
            </a:fld>
            <a:endParaRPr lang="en-US"/>
          </a:p>
        </p:txBody>
      </p:sp>
    </p:spTree>
    <p:extLst>
      <p:ext uri="{BB962C8B-B14F-4D97-AF65-F5344CB8AC3E}">
        <p14:creationId xmlns:p14="http://schemas.microsoft.com/office/powerpoint/2010/main" val="9503327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60120" y="1233291"/>
            <a:ext cx="2880000" cy="288000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24320" y="1296291"/>
            <a:ext cx="2772000" cy="27720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33368" y="1233291"/>
            <a:ext cx="2880000" cy="2880000"/>
          </a:xfrm>
          <a:prstGeom prst="rect">
            <a:avLst/>
          </a:prstGeom>
        </p:spPr>
      </p:pic>
      <p:sp>
        <p:nvSpPr>
          <p:cNvPr id="14" name="TextBox 13"/>
          <p:cNvSpPr txBox="1"/>
          <p:nvPr/>
        </p:nvSpPr>
        <p:spPr>
          <a:xfrm>
            <a:off x="264378" y="252985"/>
            <a:ext cx="9301654" cy="646331"/>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V4A super-station beams: Randomly generated sub-station antenna </a:t>
            </a:r>
            <a:r>
              <a:rPr lang="en-US" dirty="0" smtClean="0"/>
              <a:t>positions</a:t>
            </a:r>
            <a:endParaRPr lang="en-US" dirty="0"/>
          </a:p>
          <a:p>
            <a:r>
              <a:rPr lang="en-US" dirty="0"/>
              <a:t>Stokes-I cross-power station beams, </a:t>
            </a:r>
            <a:r>
              <a:rPr lang="en-US" dirty="0" smtClean="0"/>
              <a:t>350 </a:t>
            </a:r>
            <a:r>
              <a:rPr lang="en-US" dirty="0"/>
              <a:t>MHz, zenith pointing</a:t>
            </a:r>
          </a:p>
        </p:txBody>
      </p:sp>
      <p:sp>
        <p:nvSpPr>
          <p:cNvPr id="15" name="TextBox 14"/>
          <p:cNvSpPr txBox="1"/>
          <p:nvPr/>
        </p:nvSpPr>
        <p:spPr>
          <a:xfrm>
            <a:off x="4408909" y="962194"/>
            <a:ext cx="1868075" cy="461665"/>
          </a:xfrm>
          <a:prstGeom prst="rect">
            <a:avLst/>
          </a:prstGeom>
          <a:noFill/>
        </p:spPr>
        <p:txBody>
          <a:bodyPr wrap="none" rtlCol="0">
            <a:spAutoFit/>
          </a:bodyPr>
          <a:lstStyle/>
          <a:p>
            <a:r>
              <a:rPr lang="en-US" sz="1200" dirty="0" smtClean="0"/>
              <a:t>Average cross power beam</a:t>
            </a:r>
          </a:p>
          <a:p>
            <a:pPr algn="ctr"/>
            <a:r>
              <a:rPr lang="en-US" sz="1200" dirty="0" smtClean="0"/>
              <a:t>all baselines</a:t>
            </a:r>
            <a:endParaRPr lang="en-US" sz="1200" dirty="0"/>
          </a:p>
        </p:txBody>
      </p:sp>
      <p:sp>
        <p:nvSpPr>
          <p:cNvPr id="16" name="TextBox 15"/>
          <p:cNvSpPr txBox="1"/>
          <p:nvPr/>
        </p:nvSpPr>
        <p:spPr>
          <a:xfrm>
            <a:off x="7399051" y="962193"/>
            <a:ext cx="1870577" cy="461665"/>
          </a:xfrm>
          <a:prstGeom prst="rect">
            <a:avLst/>
          </a:prstGeom>
          <a:noFill/>
        </p:spPr>
        <p:txBody>
          <a:bodyPr wrap="none" rtlCol="0">
            <a:spAutoFit/>
          </a:bodyPr>
          <a:lstStyle/>
          <a:p>
            <a:r>
              <a:rPr lang="en-US" sz="1200" dirty="0" smtClean="0"/>
              <a:t>Average cross power beam</a:t>
            </a:r>
          </a:p>
          <a:p>
            <a:pPr algn="ctr"/>
            <a:r>
              <a:rPr lang="en-US" sz="1200" dirty="0" smtClean="0"/>
              <a:t>Radial profile</a:t>
            </a:r>
            <a:endParaRPr lang="en-US" sz="1200" dirty="0"/>
          </a:p>
        </p:txBody>
      </p:sp>
      <p:sp>
        <p:nvSpPr>
          <p:cNvPr id="17" name="TextBox 16"/>
          <p:cNvSpPr txBox="1"/>
          <p:nvPr/>
        </p:nvSpPr>
        <p:spPr>
          <a:xfrm>
            <a:off x="1452772" y="917604"/>
            <a:ext cx="1720195" cy="461665"/>
          </a:xfrm>
          <a:prstGeom prst="rect">
            <a:avLst/>
          </a:prstGeom>
          <a:noFill/>
        </p:spPr>
        <p:txBody>
          <a:bodyPr wrap="square" rtlCol="0">
            <a:spAutoFit/>
          </a:bodyPr>
          <a:lstStyle/>
          <a:p>
            <a:pPr algn="ctr"/>
            <a:r>
              <a:rPr lang="en-US" sz="1200" dirty="0" smtClean="0"/>
              <a:t>Cross-power beam</a:t>
            </a:r>
          </a:p>
          <a:p>
            <a:pPr algn="ctr"/>
            <a:r>
              <a:rPr lang="en-US" sz="1200" dirty="0" smtClean="0"/>
              <a:t>Single baseline</a:t>
            </a:r>
            <a:endParaRPr lang="en-US" sz="1200" dirty="0"/>
          </a:p>
        </p:txBody>
      </p:sp>
      <p:pic>
        <p:nvPicPr>
          <p:cNvPr id="19" name="Picture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0120" y="3959712"/>
            <a:ext cx="2880000" cy="2880000"/>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33728" y="4022571"/>
            <a:ext cx="2736000" cy="2736000"/>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038072" y="3959712"/>
            <a:ext cx="2880000" cy="2880000"/>
          </a:xfrm>
          <a:prstGeom prst="rect">
            <a:avLst/>
          </a:prstGeom>
        </p:spPr>
      </p:pic>
      <p:sp>
        <p:nvSpPr>
          <p:cNvPr id="22" name="TextBox 21"/>
          <p:cNvSpPr txBox="1"/>
          <p:nvPr/>
        </p:nvSpPr>
        <p:spPr>
          <a:xfrm rot="16200000">
            <a:off x="-385661" y="2534791"/>
            <a:ext cx="1720195" cy="276999"/>
          </a:xfrm>
          <a:prstGeom prst="rect">
            <a:avLst/>
          </a:prstGeom>
          <a:noFill/>
        </p:spPr>
        <p:txBody>
          <a:bodyPr wrap="square" rtlCol="0">
            <a:spAutoFit/>
          </a:bodyPr>
          <a:lstStyle/>
          <a:p>
            <a:pPr algn="ctr"/>
            <a:r>
              <a:rPr lang="en-US" sz="1200" dirty="0" smtClean="0"/>
              <a:t>No-</a:t>
            </a:r>
            <a:r>
              <a:rPr lang="en-US" sz="1200" dirty="0" err="1" smtClean="0"/>
              <a:t>apodisation</a:t>
            </a:r>
            <a:endParaRPr lang="en-US" sz="1200" dirty="0"/>
          </a:p>
        </p:txBody>
      </p:sp>
      <p:sp>
        <p:nvSpPr>
          <p:cNvPr id="23" name="TextBox 22"/>
          <p:cNvSpPr txBox="1"/>
          <p:nvPr/>
        </p:nvSpPr>
        <p:spPr>
          <a:xfrm rot="16200000">
            <a:off x="-378469" y="5261212"/>
            <a:ext cx="1720195" cy="276999"/>
          </a:xfrm>
          <a:prstGeom prst="rect">
            <a:avLst/>
          </a:prstGeom>
          <a:noFill/>
        </p:spPr>
        <p:txBody>
          <a:bodyPr wrap="square" rtlCol="0">
            <a:spAutoFit/>
          </a:bodyPr>
          <a:lstStyle/>
          <a:p>
            <a:pPr algn="ctr"/>
            <a:r>
              <a:rPr lang="en-US" sz="1200" dirty="0" smtClean="0"/>
              <a:t>-28 </a:t>
            </a:r>
            <a:r>
              <a:rPr lang="en-US" sz="1200" dirty="0" err="1" smtClean="0"/>
              <a:t>db</a:t>
            </a:r>
            <a:r>
              <a:rPr lang="en-US" sz="1200" dirty="0" smtClean="0"/>
              <a:t> Taylor weights</a:t>
            </a:r>
            <a:endParaRPr lang="en-US" sz="1200" dirty="0"/>
          </a:p>
        </p:txBody>
      </p:sp>
      <p:sp>
        <p:nvSpPr>
          <p:cNvPr id="5" name="Slide Number Placeholder 4"/>
          <p:cNvSpPr>
            <a:spLocks noGrp="1"/>
          </p:cNvSpPr>
          <p:nvPr>
            <p:ph type="sldNum" sz="quarter" idx="12"/>
          </p:nvPr>
        </p:nvSpPr>
        <p:spPr/>
        <p:txBody>
          <a:bodyPr/>
          <a:lstStyle/>
          <a:p>
            <a:fld id="{1EAC670C-D434-6E4B-B787-961E9168D072}" type="slidenum">
              <a:rPr lang="en-US" smtClean="0"/>
              <a:t>40</a:t>
            </a:fld>
            <a:endParaRPr lang="en-US"/>
          </a:p>
        </p:txBody>
      </p:sp>
    </p:spTree>
    <p:extLst>
      <p:ext uri="{BB962C8B-B14F-4D97-AF65-F5344CB8AC3E}">
        <p14:creationId xmlns:p14="http://schemas.microsoft.com/office/powerpoint/2010/main" val="8279736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57480" y="2010136"/>
            <a:ext cx="4680000" cy="4680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7480" y="2010136"/>
            <a:ext cx="4680000" cy="4680000"/>
          </a:xfrm>
          <a:prstGeom prst="rect">
            <a:avLst/>
          </a:prstGeom>
        </p:spPr>
      </p:pic>
      <p:sp>
        <p:nvSpPr>
          <p:cNvPr id="9" name="TextBox 8"/>
          <p:cNvSpPr txBox="1"/>
          <p:nvPr/>
        </p:nvSpPr>
        <p:spPr>
          <a:xfrm>
            <a:off x="768480" y="2010136"/>
            <a:ext cx="2031710" cy="369332"/>
          </a:xfrm>
          <a:prstGeom prst="rect">
            <a:avLst/>
          </a:prstGeom>
          <a:noFill/>
        </p:spPr>
        <p:txBody>
          <a:bodyPr wrap="none" rtlCol="0">
            <a:spAutoFit/>
          </a:bodyPr>
          <a:lstStyle/>
          <a:p>
            <a:r>
              <a:rPr lang="en-US" dirty="0"/>
              <a:t>Single </a:t>
            </a:r>
            <a:r>
              <a:rPr lang="en-US" dirty="0" smtClean="0"/>
              <a:t>super-station</a:t>
            </a:r>
            <a:endParaRPr lang="en-US" dirty="0"/>
          </a:p>
        </p:txBody>
      </p:sp>
      <p:sp>
        <p:nvSpPr>
          <p:cNvPr id="10" name="TextBox 9"/>
          <p:cNvSpPr txBox="1"/>
          <p:nvPr/>
        </p:nvSpPr>
        <p:spPr>
          <a:xfrm>
            <a:off x="5460309" y="2010136"/>
            <a:ext cx="3383042" cy="369332"/>
          </a:xfrm>
          <a:prstGeom prst="rect">
            <a:avLst/>
          </a:prstGeom>
          <a:noFill/>
        </p:spPr>
        <p:txBody>
          <a:bodyPr wrap="none" rtlCol="0">
            <a:spAutoFit/>
          </a:bodyPr>
          <a:lstStyle/>
          <a:p>
            <a:r>
              <a:rPr lang="en-US" dirty="0" smtClean="0"/>
              <a:t>Superposition of all super-stations</a:t>
            </a:r>
            <a:endParaRPr lang="en-US" dirty="0"/>
          </a:p>
        </p:txBody>
      </p:sp>
      <p:sp>
        <p:nvSpPr>
          <p:cNvPr id="12" name="TextBox 11"/>
          <p:cNvSpPr txBox="1"/>
          <p:nvPr/>
        </p:nvSpPr>
        <p:spPr>
          <a:xfrm>
            <a:off x="264378" y="252985"/>
            <a:ext cx="9301654" cy="923330"/>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V4D super-stations</a:t>
            </a:r>
            <a:r>
              <a:rPr lang="en-US" dirty="0"/>
              <a:t>: Randomly generated station antenna </a:t>
            </a:r>
            <a:r>
              <a:rPr lang="en-US" dirty="0" smtClean="0"/>
              <a:t>positions</a:t>
            </a:r>
          </a:p>
          <a:p>
            <a:r>
              <a:rPr lang="en-US" dirty="0"/>
              <a:t>Randomly generated station orientations</a:t>
            </a:r>
          </a:p>
          <a:p>
            <a:r>
              <a:rPr lang="en-US" dirty="0" smtClean="0"/>
              <a:t>180 antennas per station, 1080 antennas per super-station, 85 super-stations,  ~90 </a:t>
            </a:r>
            <a:r>
              <a:rPr lang="en-US" dirty="0"/>
              <a:t>m </a:t>
            </a:r>
            <a:r>
              <a:rPr lang="en-US" dirty="0" smtClean="0"/>
              <a:t>diameter</a:t>
            </a:r>
            <a:endParaRPr lang="en-US" dirty="0"/>
          </a:p>
        </p:txBody>
      </p:sp>
      <p:sp>
        <p:nvSpPr>
          <p:cNvPr id="4" name="Slide Number Placeholder 3"/>
          <p:cNvSpPr>
            <a:spLocks noGrp="1"/>
          </p:cNvSpPr>
          <p:nvPr>
            <p:ph type="sldNum" sz="quarter" idx="12"/>
          </p:nvPr>
        </p:nvSpPr>
        <p:spPr/>
        <p:txBody>
          <a:bodyPr/>
          <a:lstStyle/>
          <a:p>
            <a:fld id="{1EAC670C-D434-6E4B-B787-961E9168D072}" type="slidenum">
              <a:rPr lang="en-US" smtClean="0"/>
              <a:t>41</a:t>
            </a:fld>
            <a:endParaRPr lang="en-US"/>
          </a:p>
        </p:txBody>
      </p:sp>
    </p:spTree>
    <p:extLst>
      <p:ext uri="{BB962C8B-B14F-4D97-AF65-F5344CB8AC3E}">
        <p14:creationId xmlns:p14="http://schemas.microsoft.com/office/powerpoint/2010/main" val="11984287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60120" y="1233291"/>
            <a:ext cx="2880000" cy="288000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24320" y="1296291"/>
            <a:ext cx="2772000" cy="27720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33368" y="1233291"/>
            <a:ext cx="2880000" cy="2880000"/>
          </a:xfrm>
          <a:prstGeom prst="rect">
            <a:avLst/>
          </a:prstGeom>
        </p:spPr>
      </p:pic>
      <p:sp>
        <p:nvSpPr>
          <p:cNvPr id="14" name="TextBox 13"/>
          <p:cNvSpPr txBox="1"/>
          <p:nvPr/>
        </p:nvSpPr>
        <p:spPr>
          <a:xfrm>
            <a:off x="264378" y="252985"/>
            <a:ext cx="9301654" cy="646331"/>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V4D super-station beams: </a:t>
            </a:r>
            <a:r>
              <a:rPr lang="en-US" dirty="0"/>
              <a:t>Randomly generated station antenna positions</a:t>
            </a:r>
            <a:endParaRPr lang="en-US" dirty="0" smtClean="0"/>
          </a:p>
          <a:p>
            <a:r>
              <a:rPr lang="en-US" dirty="0" smtClean="0"/>
              <a:t>Stokes-I cross-power </a:t>
            </a:r>
            <a:r>
              <a:rPr lang="en-US" dirty="0"/>
              <a:t>station </a:t>
            </a:r>
            <a:r>
              <a:rPr lang="en-US" dirty="0" smtClean="0"/>
              <a:t>beams, 50 MHz, zenith pointing</a:t>
            </a:r>
            <a:endParaRPr lang="en-US" dirty="0"/>
          </a:p>
        </p:txBody>
      </p:sp>
      <p:sp>
        <p:nvSpPr>
          <p:cNvPr id="15" name="TextBox 14"/>
          <p:cNvSpPr txBox="1"/>
          <p:nvPr/>
        </p:nvSpPr>
        <p:spPr>
          <a:xfrm>
            <a:off x="4408909" y="962194"/>
            <a:ext cx="1868075" cy="461665"/>
          </a:xfrm>
          <a:prstGeom prst="rect">
            <a:avLst/>
          </a:prstGeom>
          <a:noFill/>
        </p:spPr>
        <p:txBody>
          <a:bodyPr wrap="none" rtlCol="0">
            <a:spAutoFit/>
          </a:bodyPr>
          <a:lstStyle/>
          <a:p>
            <a:r>
              <a:rPr lang="en-US" sz="1200" dirty="0" smtClean="0"/>
              <a:t>Average cross power beam</a:t>
            </a:r>
          </a:p>
          <a:p>
            <a:pPr algn="ctr"/>
            <a:r>
              <a:rPr lang="en-US" sz="1200" dirty="0" smtClean="0"/>
              <a:t>all baselines</a:t>
            </a:r>
            <a:endParaRPr lang="en-US" sz="1200" dirty="0"/>
          </a:p>
        </p:txBody>
      </p:sp>
      <p:sp>
        <p:nvSpPr>
          <p:cNvPr id="16" name="TextBox 15"/>
          <p:cNvSpPr txBox="1"/>
          <p:nvPr/>
        </p:nvSpPr>
        <p:spPr>
          <a:xfrm>
            <a:off x="7399051" y="962193"/>
            <a:ext cx="1870577" cy="461665"/>
          </a:xfrm>
          <a:prstGeom prst="rect">
            <a:avLst/>
          </a:prstGeom>
          <a:noFill/>
        </p:spPr>
        <p:txBody>
          <a:bodyPr wrap="none" rtlCol="0">
            <a:spAutoFit/>
          </a:bodyPr>
          <a:lstStyle/>
          <a:p>
            <a:r>
              <a:rPr lang="en-US" sz="1200" dirty="0" smtClean="0"/>
              <a:t>Average cross power beam</a:t>
            </a:r>
          </a:p>
          <a:p>
            <a:pPr algn="ctr"/>
            <a:r>
              <a:rPr lang="en-US" sz="1200" dirty="0" smtClean="0"/>
              <a:t>Radial profile</a:t>
            </a:r>
            <a:endParaRPr lang="en-US" sz="1200" dirty="0"/>
          </a:p>
        </p:txBody>
      </p:sp>
      <p:sp>
        <p:nvSpPr>
          <p:cNvPr id="17" name="TextBox 16"/>
          <p:cNvSpPr txBox="1"/>
          <p:nvPr/>
        </p:nvSpPr>
        <p:spPr>
          <a:xfrm>
            <a:off x="1452772" y="917604"/>
            <a:ext cx="1720195" cy="461665"/>
          </a:xfrm>
          <a:prstGeom prst="rect">
            <a:avLst/>
          </a:prstGeom>
          <a:noFill/>
        </p:spPr>
        <p:txBody>
          <a:bodyPr wrap="square" rtlCol="0">
            <a:spAutoFit/>
          </a:bodyPr>
          <a:lstStyle/>
          <a:p>
            <a:pPr algn="ctr"/>
            <a:r>
              <a:rPr lang="en-US" sz="1200" dirty="0" smtClean="0"/>
              <a:t>Cross-power beam</a:t>
            </a:r>
          </a:p>
          <a:p>
            <a:pPr algn="ctr"/>
            <a:r>
              <a:rPr lang="en-US" sz="1200" dirty="0" smtClean="0"/>
              <a:t>Single baseline</a:t>
            </a:r>
            <a:endParaRPr lang="en-US" sz="1200" dirty="0"/>
          </a:p>
        </p:txBody>
      </p:sp>
      <p:pic>
        <p:nvPicPr>
          <p:cNvPr id="19" name="Picture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0120" y="3959712"/>
            <a:ext cx="2880000" cy="2880000"/>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33728" y="4022571"/>
            <a:ext cx="2736000" cy="2736000"/>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038072" y="3959712"/>
            <a:ext cx="2880000" cy="2880000"/>
          </a:xfrm>
          <a:prstGeom prst="rect">
            <a:avLst/>
          </a:prstGeom>
        </p:spPr>
      </p:pic>
      <p:sp>
        <p:nvSpPr>
          <p:cNvPr id="22" name="TextBox 21"/>
          <p:cNvSpPr txBox="1"/>
          <p:nvPr/>
        </p:nvSpPr>
        <p:spPr>
          <a:xfrm rot="16200000">
            <a:off x="-385661" y="2534791"/>
            <a:ext cx="1720195" cy="276999"/>
          </a:xfrm>
          <a:prstGeom prst="rect">
            <a:avLst/>
          </a:prstGeom>
          <a:noFill/>
        </p:spPr>
        <p:txBody>
          <a:bodyPr wrap="square" rtlCol="0">
            <a:spAutoFit/>
          </a:bodyPr>
          <a:lstStyle/>
          <a:p>
            <a:pPr algn="ctr"/>
            <a:r>
              <a:rPr lang="en-US" sz="1200" dirty="0" smtClean="0"/>
              <a:t>No-</a:t>
            </a:r>
            <a:r>
              <a:rPr lang="en-US" sz="1200" dirty="0" err="1" smtClean="0"/>
              <a:t>apodisation</a:t>
            </a:r>
            <a:endParaRPr lang="en-US" sz="1200" dirty="0"/>
          </a:p>
        </p:txBody>
      </p:sp>
      <p:sp>
        <p:nvSpPr>
          <p:cNvPr id="23" name="TextBox 22"/>
          <p:cNvSpPr txBox="1"/>
          <p:nvPr/>
        </p:nvSpPr>
        <p:spPr>
          <a:xfrm rot="16200000">
            <a:off x="-378469" y="5261212"/>
            <a:ext cx="1720195" cy="276999"/>
          </a:xfrm>
          <a:prstGeom prst="rect">
            <a:avLst/>
          </a:prstGeom>
          <a:noFill/>
        </p:spPr>
        <p:txBody>
          <a:bodyPr wrap="square" rtlCol="0">
            <a:spAutoFit/>
          </a:bodyPr>
          <a:lstStyle/>
          <a:p>
            <a:pPr algn="ctr"/>
            <a:r>
              <a:rPr lang="en-US" sz="1200" dirty="0" smtClean="0"/>
              <a:t>-28 </a:t>
            </a:r>
            <a:r>
              <a:rPr lang="en-US" sz="1200" dirty="0" err="1" smtClean="0"/>
              <a:t>db</a:t>
            </a:r>
            <a:r>
              <a:rPr lang="en-US" sz="1200" dirty="0" smtClean="0"/>
              <a:t> Taylor weights</a:t>
            </a:r>
            <a:endParaRPr lang="en-US" sz="1200" dirty="0"/>
          </a:p>
        </p:txBody>
      </p:sp>
      <p:sp>
        <p:nvSpPr>
          <p:cNvPr id="5" name="Slide Number Placeholder 4"/>
          <p:cNvSpPr>
            <a:spLocks noGrp="1"/>
          </p:cNvSpPr>
          <p:nvPr>
            <p:ph type="sldNum" sz="quarter" idx="12"/>
          </p:nvPr>
        </p:nvSpPr>
        <p:spPr/>
        <p:txBody>
          <a:bodyPr/>
          <a:lstStyle/>
          <a:p>
            <a:fld id="{1EAC670C-D434-6E4B-B787-961E9168D072}" type="slidenum">
              <a:rPr lang="en-US" smtClean="0"/>
              <a:t>42</a:t>
            </a:fld>
            <a:endParaRPr lang="en-US"/>
          </a:p>
        </p:txBody>
      </p:sp>
    </p:spTree>
    <p:extLst>
      <p:ext uri="{BB962C8B-B14F-4D97-AF65-F5344CB8AC3E}">
        <p14:creationId xmlns:p14="http://schemas.microsoft.com/office/powerpoint/2010/main" val="14248012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60120" y="1233291"/>
            <a:ext cx="2880000" cy="288000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24320" y="1296291"/>
            <a:ext cx="2772000" cy="27720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33368" y="1233291"/>
            <a:ext cx="2880000" cy="2880000"/>
          </a:xfrm>
          <a:prstGeom prst="rect">
            <a:avLst/>
          </a:prstGeom>
        </p:spPr>
      </p:pic>
      <p:sp>
        <p:nvSpPr>
          <p:cNvPr id="14" name="TextBox 13"/>
          <p:cNvSpPr txBox="1"/>
          <p:nvPr/>
        </p:nvSpPr>
        <p:spPr>
          <a:xfrm>
            <a:off x="264378" y="252985"/>
            <a:ext cx="9301654" cy="646331"/>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V4D </a:t>
            </a:r>
            <a:r>
              <a:rPr lang="en-US" dirty="0"/>
              <a:t>super-station beams: Randomly generated station antenna positions</a:t>
            </a:r>
          </a:p>
          <a:p>
            <a:r>
              <a:rPr lang="en-US" dirty="0"/>
              <a:t>Stokes-I cross-power station beams, </a:t>
            </a:r>
            <a:r>
              <a:rPr lang="en-US" dirty="0" smtClean="0"/>
              <a:t>350 </a:t>
            </a:r>
            <a:r>
              <a:rPr lang="en-US" dirty="0"/>
              <a:t>MHz, zenith pointing</a:t>
            </a:r>
          </a:p>
        </p:txBody>
      </p:sp>
      <p:sp>
        <p:nvSpPr>
          <p:cNvPr id="15" name="TextBox 14"/>
          <p:cNvSpPr txBox="1"/>
          <p:nvPr/>
        </p:nvSpPr>
        <p:spPr>
          <a:xfrm>
            <a:off x="4408909" y="962194"/>
            <a:ext cx="1868075" cy="461665"/>
          </a:xfrm>
          <a:prstGeom prst="rect">
            <a:avLst/>
          </a:prstGeom>
          <a:noFill/>
        </p:spPr>
        <p:txBody>
          <a:bodyPr wrap="none" rtlCol="0">
            <a:spAutoFit/>
          </a:bodyPr>
          <a:lstStyle/>
          <a:p>
            <a:r>
              <a:rPr lang="en-US" sz="1200" dirty="0" smtClean="0"/>
              <a:t>Average cross power beam</a:t>
            </a:r>
          </a:p>
          <a:p>
            <a:pPr algn="ctr"/>
            <a:r>
              <a:rPr lang="en-US" sz="1200" dirty="0" smtClean="0"/>
              <a:t>all baselines</a:t>
            </a:r>
            <a:endParaRPr lang="en-US" sz="1200" dirty="0"/>
          </a:p>
        </p:txBody>
      </p:sp>
      <p:sp>
        <p:nvSpPr>
          <p:cNvPr id="16" name="TextBox 15"/>
          <p:cNvSpPr txBox="1"/>
          <p:nvPr/>
        </p:nvSpPr>
        <p:spPr>
          <a:xfrm>
            <a:off x="7399051" y="962193"/>
            <a:ext cx="1870577" cy="461665"/>
          </a:xfrm>
          <a:prstGeom prst="rect">
            <a:avLst/>
          </a:prstGeom>
          <a:noFill/>
        </p:spPr>
        <p:txBody>
          <a:bodyPr wrap="none" rtlCol="0">
            <a:spAutoFit/>
          </a:bodyPr>
          <a:lstStyle/>
          <a:p>
            <a:r>
              <a:rPr lang="en-US" sz="1200" dirty="0" smtClean="0"/>
              <a:t>Average cross power beam</a:t>
            </a:r>
          </a:p>
          <a:p>
            <a:pPr algn="ctr"/>
            <a:r>
              <a:rPr lang="en-US" sz="1200" dirty="0" smtClean="0"/>
              <a:t>Radial profile</a:t>
            </a:r>
            <a:endParaRPr lang="en-US" sz="1200" dirty="0"/>
          </a:p>
        </p:txBody>
      </p:sp>
      <p:sp>
        <p:nvSpPr>
          <p:cNvPr id="17" name="TextBox 16"/>
          <p:cNvSpPr txBox="1"/>
          <p:nvPr/>
        </p:nvSpPr>
        <p:spPr>
          <a:xfrm>
            <a:off x="1452772" y="917604"/>
            <a:ext cx="1720195" cy="461665"/>
          </a:xfrm>
          <a:prstGeom prst="rect">
            <a:avLst/>
          </a:prstGeom>
          <a:noFill/>
        </p:spPr>
        <p:txBody>
          <a:bodyPr wrap="square" rtlCol="0">
            <a:spAutoFit/>
          </a:bodyPr>
          <a:lstStyle/>
          <a:p>
            <a:pPr algn="ctr"/>
            <a:r>
              <a:rPr lang="en-US" sz="1200" dirty="0" smtClean="0"/>
              <a:t>Cross-power beam</a:t>
            </a:r>
          </a:p>
          <a:p>
            <a:pPr algn="ctr"/>
            <a:r>
              <a:rPr lang="en-US" sz="1200" dirty="0" smtClean="0"/>
              <a:t>Single baseline</a:t>
            </a:r>
            <a:endParaRPr lang="en-US" sz="1200" dirty="0"/>
          </a:p>
        </p:txBody>
      </p:sp>
      <p:pic>
        <p:nvPicPr>
          <p:cNvPr id="19" name="Picture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0120" y="3959712"/>
            <a:ext cx="2880000" cy="2880000"/>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33728" y="4022571"/>
            <a:ext cx="2736000" cy="2736000"/>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038072" y="3959712"/>
            <a:ext cx="2880000" cy="2880000"/>
          </a:xfrm>
          <a:prstGeom prst="rect">
            <a:avLst/>
          </a:prstGeom>
        </p:spPr>
      </p:pic>
      <p:sp>
        <p:nvSpPr>
          <p:cNvPr id="22" name="TextBox 21"/>
          <p:cNvSpPr txBox="1"/>
          <p:nvPr/>
        </p:nvSpPr>
        <p:spPr>
          <a:xfrm rot="16200000">
            <a:off x="-385661" y="2534791"/>
            <a:ext cx="1720195" cy="276999"/>
          </a:xfrm>
          <a:prstGeom prst="rect">
            <a:avLst/>
          </a:prstGeom>
          <a:noFill/>
        </p:spPr>
        <p:txBody>
          <a:bodyPr wrap="square" rtlCol="0">
            <a:spAutoFit/>
          </a:bodyPr>
          <a:lstStyle/>
          <a:p>
            <a:pPr algn="ctr"/>
            <a:r>
              <a:rPr lang="en-US" sz="1200" dirty="0" smtClean="0"/>
              <a:t>No-</a:t>
            </a:r>
            <a:r>
              <a:rPr lang="en-US" sz="1200" dirty="0" err="1" smtClean="0"/>
              <a:t>apodisation</a:t>
            </a:r>
            <a:endParaRPr lang="en-US" sz="1200" dirty="0"/>
          </a:p>
        </p:txBody>
      </p:sp>
      <p:sp>
        <p:nvSpPr>
          <p:cNvPr id="23" name="TextBox 22"/>
          <p:cNvSpPr txBox="1"/>
          <p:nvPr/>
        </p:nvSpPr>
        <p:spPr>
          <a:xfrm rot="16200000">
            <a:off x="-378469" y="5261212"/>
            <a:ext cx="1720195" cy="276999"/>
          </a:xfrm>
          <a:prstGeom prst="rect">
            <a:avLst/>
          </a:prstGeom>
          <a:noFill/>
        </p:spPr>
        <p:txBody>
          <a:bodyPr wrap="square" rtlCol="0">
            <a:spAutoFit/>
          </a:bodyPr>
          <a:lstStyle/>
          <a:p>
            <a:pPr algn="ctr"/>
            <a:r>
              <a:rPr lang="en-US" sz="1200" dirty="0" smtClean="0"/>
              <a:t>-28 </a:t>
            </a:r>
            <a:r>
              <a:rPr lang="en-US" sz="1200" dirty="0" err="1" smtClean="0"/>
              <a:t>db</a:t>
            </a:r>
            <a:r>
              <a:rPr lang="en-US" sz="1200" dirty="0" smtClean="0"/>
              <a:t> Taylor weights</a:t>
            </a:r>
            <a:endParaRPr lang="en-US" sz="1200" dirty="0"/>
          </a:p>
        </p:txBody>
      </p:sp>
      <p:sp>
        <p:nvSpPr>
          <p:cNvPr id="5" name="Slide Number Placeholder 4"/>
          <p:cNvSpPr>
            <a:spLocks noGrp="1"/>
          </p:cNvSpPr>
          <p:nvPr>
            <p:ph type="sldNum" sz="quarter" idx="12"/>
          </p:nvPr>
        </p:nvSpPr>
        <p:spPr/>
        <p:txBody>
          <a:bodyPr/>
          <a:lstStyle/>
          <a:p>
            <a:fld id="{1EAC670C-D434-6E4B-B787-961E9168D072}" type="slidenum">
              <a:rPr lang="en-US" smtClean="0"/>
              <a:t>43</a:t>
            </a:fld>
            <a:endParaRPr lang="en-US"/>
          </a:p>
        </p:txBody>
      </p:sp>
    </p:spTree>
    <p:extLst>
      <p:ext uri="{BB962C8B-B14F-4D97-AF65-F5344CB8AC3E}">
        <p14:creationId xmlns:p14="http://schemas.microsoft.com/office/powerpoint/2010/main" val="4442743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57480" y="2010136"/>
            <a:ext cx="4680000" cy="4680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7480" y="2010136"/>
            <a:ext cx="4680000" cy="4680000"/>
          </a:xfrm>
          <a:prstGeom prst="rect">
            <a:avLst/>
          </a:prstGeom>
        </p:spPr>
      </p:pic>
      <p:sp>
        <p:nvSpPr>
          <p:cNvPr id="9" name="TextBox 8"/>
          <p:cNvSpPr txBox="1"/>
          <p:nvPr/>
        </p:nvSpPr>
        <p:spPr>
          <a:xfrm>
            <a:off x="768480" y="2010136"/>
            <a:ext cx="2031710" cy="369332"/>
          </a:xfrm>
          <a:prstGeom prst="rect">
            <a:avLst/>
          </a:prstGeom>
          <a:noFill/>
        </p:spPr>
        <p:txBody>
          <a:bodyPr wrap="none" rtlCol="0">
            <a:spAutoFit/>
          </a:bodyPr>
          <a:lstStyle/>
          <a:p>
            <a:r>
              <a:rPr lang="en-US" dirty="0"/>
              <a:t>Single </a:t>
            </a:r>
            <a:r>
              <a:rPr lang="en-US" dirty="0" smtClean="0"/>
              <a:t>super-station</a:t>
            </a:r>
            <a:endParaRPr lang="en-US" dirty="0"/>
          </a:p>
        </p:txBody>
      </p:sp>
      <p:sp>
        <p:nvSpPr>
          <p:cNvPr id="10" name="TextBox 9"/>
          <p:cNvSpPr txBox="1"/>
          <p:nvPr/>
        </p:nvSpPr>
        <p:spPr>
          <a:xfrm>
            <a:off x="5460309" y="2010136"/>
            <a:ext cx="3383042" cy="369332"/>
          </a:xfrm>
          <a:prstGeom prst="rect">
            <a:avLst/>
          </a:prstGeom>
          <a:noFill/>
        </p:spPr>
        <p:txBody>
          <a:bodyPr wrap="none" rtlCol="0">
            <a:spAutoFit/>
          </a:bodyPr>
          <a:lstStyle/>
          <a:p>
            <a:r>
              <a:rPr lang="en-US" dirty="0" smtClean="0"/>
              <a:t>Superposition of all super-stations</a:t>
            </a:r>
            <a:endParaRPr lang="en-US" dirty="0"/>
          </a:p>
        </p:txBody>
      </p:sp>
      <p:sp>
        <p:nvSpPr>
          <p:cNvPr id="12" name="TextBox 11"/>
          <p:cNvSpPr txBox="1"/>
          <p:nvPr/>
        </p:nvSpPr>
        <p:spPr>
          <a:xfrm>
            <a:off x="264378" y="252985"/>
            <a:ext cx="9301654" cy="923330"/>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V4D super-stations</a:t>
            </a:r>
            <a:r>
              <a:rPr lang="en-US" dirty="0"/>
              <a:t>: Randomly generated station antenna </a:t>
            </a:r>
            <a:r>
              <a:rPr lang="en-US" dirty="0" smtClean="0"/>
              <a:t>positions, </a:t>
            </a:r>
            <a:r>
              <a:rPr lang="en-US" dirty="0"/>
              <a:t>-28 </a:t>
            </a:r>
            <a:r>
              <a:rPr lang="en-US" dirty="0" err="1"/>
              <a:t>db</a:t>
            </a:r>
            <a:r>
              <a:rPr lang="en-US" dirty="0"/>
              <a:t> Taylor </a:t>
            </a:r>
            <a:r>
              <a:rPr lang="en-US" dirty="0" smtClean="0"/>
              <a:t>thinning</a:t>
            </a:r>
          </a:p>
          <a:p>
            <a:r>
              <a:rPr lang="en-US" dirty="0"/>
              <a:t>Randomly generated station orientations</a:t>
            </a:r>
          </a:p>
          <a:p>
            <a:r>
              <a:rPr lang="en-US" dirty="0" smtClean="0"/>
              <a:t>80 antennas per station, 480 antennas per super-station, 85 super-stations,  ~90 </a:t>
            </a:r>
            <a:r>
              <a:rPr lang="en-US" dirty="0"/>
              <a:t>m </a:t>
            </a:r>
            <a:r>
              <a:rPr lang="en-US" dirty="0" smtClean="0"/>
              <a:t>diameter</a:t>
            </a:r>
            <a:endParaRPr lang="en-US" dirty="0"/>
          </a:p>
        </p:txBody>
      </p:sp>
      <p:sp>
        <p:nvSpPr>
          <p:cNvPr id="4" name="Slide Number Placeholder 3"/>
          <p:cNvSpPr>
            <a:spLocks noGrp="1"/>
          </p:cNvSpPr>
          <p:nvPr>
            <p:ph type="sldNum" sz="quarter" idx="12"/>
          </p:nvPr>
        </p:nvSpPr>
        <p:spPr/>
        <p:txBody>
          <a:bodyPr/>
          <a:lstStyle/>
          <a:p>
            <a:fld id="{1EAC670C-D434-6E4B-B787-961E9168D072}" type="slidenum">
              <a:rPr lang="en-US" smtClean="0"/>
              <a:t>44</a:t>
            </a:fld>
            <a:endParaRPr lang="en-US"/>
          </a:p>
        </p:txBody>
      </p:sp>
    </p:spTree>
    <p:extLst>
      <p:ext uri="{BB962C8B-B14F-4D97-AF65-F5344CB8AC3E}">
        <p14:creationId xmlns:p14="http://schemas.microsoft.com/office/powerpoint/2010/main" val="13338298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0120" y="1233291"/>
            <a:ext cx="2880000" cy="288000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24320" y="1296291"/>
            <a:ext cx="2772000" cy="277200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33368" y="1233291"/>
            <a:ext cx="2880000" cy="2880000"/>
          </a:xfrm>
          <a:prstGeom prst="rect">
            <a:avLst/>
          </a:prstGeom>
        </p:spPr>
      </p:pic>
      <p:sp>
        <p:nvSpPr>
          <p:cNvPr id="14" name="TextBox 13"/>
          <p:cNvSpPr txBox="1"/>
          <p:nvPr/>
        </p:nvSpPr>
        <p:spPr>
          <a:xfrm>
            <a:off x="264378" y="252985"/>
            <a:ext cx="9301654" cy="646331"/>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V4D super-station beams: </a:t>
            </a:r>
            <a:r>
              <a:rPr lang="en-US" dirty="0"/>
              <a:t>Randomly generated station antenna positions, -28 </a:t>
            </a:r>
            <a:r>
              <a:rPr lang="en-US" dirty="0" err="1"/>
              <a:t>db</a:t>
            </a:r>
            <a:r>
              <a:rPr lang="en-US" dirty="0"/>
              <a:t> Taylor thinning</a:t>
            </a:r>
            <a:endParaRPr lang="en-US" dirty="0" smtClean="0"/>
          </a:p>
          <a:p>
            <a:r>
              <a:rPr lang="en-US" dirty="0" smtClean="0"/>
              <a:t>Stokes-I cross-power </a:t>
            </a:r>
            <a:r>
              <a:rPr lang="en-US" dirty="0"/>
              <a:t>station </a:t>
            </a:r>
            <a:r>
              <a:rPr lang="en-US" dirty="0" smtClean="0"/>
              <a:t>beams, 50 MHz, zenith pointing</a:t>
            </a:r>
            <a:endParaRPr lang="en-US" dirty="0"/>
          </a:p>
        </p:txBody>
      </p:sp>
      <p:sp>
        <p:nvSpPr>
          <p:cNvPr id="15" name="TextBox 14"/>
          <p:cNvSpPr txBox="1"/>
          <p:nvPr/>
        </p:nvSpPr>
        <p:spPr>
          <a:xfrm>
            <a:off x="4408909" y="962194"/>
            <a:ext cx="1868075" cy="461665"/>
          </a:xfrm>
          <a:prstGeom prst="rect">
            <a:avLst/>
          </a:prstGeom>
          <a:noFill/>
        </p:spPr>
        <p:txBody>
          <a:bodyPr wrap="none" rtlCol="0">
            <a:spAutoFit/>
          </a:bodyPr>
          <a:lstStyle/>
          <a:p>
            <a:r>
              <a:rPr lang="en-US" sz="1200" dirty="0" smtClean="0"/>
              <a:t>Average cross power beam</a:t>
            </a:r>
          </a:p>
          <a:p>
            <a:pPr algn="ctr"/>
            <a:r>
              <a:rPr lang="en-US" sz="1200" dirty="0" smtClean="0"/>
              <a:t>all baselines</a:t>
            </a:r>
            <a:endParaRPr lang="en-US" sz="1200" dirty="0"/>
          </a:p>
        </p:txBody>
      </p:sp>
      <p:sp>
        <p:nvSpPr>
          <p:cNvPr id="16" name="TextBox 15"/>
          <p:cNvSpPr txBox="1"/>
          <p:nvPr/>
        </p:nvSpPr>
        <p:spPr>
          <a:xfrm>
            <a:off x="7399051" y="962193"/>
            <a:ext cx="1870577" cy="461665"/>
          </a:xfrm>
          <a:prstGeom prst="rect">
            <a:avLst/>
          </a:prstGeom>
          <a:noFill/>
        </p:spPr>
        <p:txBody>
          <a:bodyPr wrap="none" rtlCol="0">
            <a:spAutoFit/>
          </a:bodyPr>
          <a:lstStyle/>
          <a:p>
            <a:r>
              <a:rPr lang="en-US" sz="1200" dirty="0" smtClean="0"/>
              <a:t>Average cross power beam</a:t>
            </a:r>
          </a:p>
          <a:p>
            <a:pPr algn="ctr"/>
            <a:r>
              <a:rPr lang="en-US" sz="1200" dirty="0" smtClean="0"/>
              <a:t>Radial profile</a:t>
            </a:r>
            <a:endParaRPr lang="en-US" sz="1200" dirty="0"/>
          </a:p>
        </p:txBody>
      </p:sp>
      <p:sp>
        <p:nvSpPr>
          <p:cNvPr id="17" name="TextBox 16"/>
          <p:cNvSpPr txBox="1"/>
          <p:nvPr/>
        </p:nvSpPr>
        <p:spPr>
          <a:xfrm>
            <a:off x="1452772" y="917604"/>
            <a:ext cx="1720195" cy="461665"/>
          </a:xfrm>
          <a:prstGeom prst="rect">
            <a:avLst/>
          </a:prstGeom>
          <a:noFill/>
        </p:spPr>
        <p:txBody>
          <a:bodyPr wrap="square" rtlCol="0">
            <a:spAutoFit/>
          </a:bodyPr>
          <a:lstStyle/>
          <a:p>
            <a:pPr algn="ctr"/>
            <a:r>
              <a:rPr lang="en-US" sz="1200" dirty="0" smtClean="0"/>
              <a:t>Cross-power beam</a:t>
            </a:r>
          </a:p>
          <a:p>
            <a:pPr algn="ctr"/>
            <a:r>
              <a:rPr lang="en-US" sz="1200" dirty="0" smtClean="0"/>
              <a:t>Single baseline</a:t>
            </a:r>
            <a:endParaRPr lang="en-US" sz="1200" dirty="0"/>
          </a:p>
        </p:txBody>
      </p:sp>
      <p:sp>
        <p:nvSpPr>
          <p:cNvPr id="22" name="TextBox 21"/>
          <p:cNvSpPr txBox="1"/>
          <p:nvPr/>
        </p:nvSpPr>
        <p:spPr>
          <a:xfrm rot="16200000">
            <a:off x="-385661" y="2534791"/>
            <a:ext cx="1720195" cy="276999"/>
          </a:xfrm>
          <a:prstGeom prst="rect">
            <a:avLst/>
          </a:prstGeom>
          <a:noFill/>
        </p:spPr>
        <p:txBody>
          <a:bodyPr wrap="square" rtlCol="0">
            <a:spAutoFit/>
          </a:bodyPr>
          <a:lstStyle/>
          <a:p>
            <a:pPr algn="ctr"/>
            <a:r>
              <a:rPr lang="en-US" sz="1200" dirty="0" smtClean="0"/>
              <a:t>No-</a:t>
            </a:r>
            <a:r>
              <a:rPr lang="en-US" sz="1200" dirty="0" err="1" smtClean="0"/>
              <a:t>apodisation</a:t>
            </a:r>
            <a:endParaRPr lang="en-US" sz="1200" dirty="0"/>
          </a:p>
        </p:txBody>
      </p:sp>
      <p:sp>
        <p:nvSpPr>
          <p:cNvPr id="5" name="Slide Number Placeholder 4"/>
          <p:cNvSpPr>
            <a:spLocks noGrp="1"/>
          </p:cNvSpPr>
          <p:nvPr>
            <p:ph type="sldNum" sz="quarter" idx="12"/>
          </p:nvPr>
        </p:nvSpPr>
        <p:spPr/>
        <p:txBody>
          <a:bodyPr/>
          <a:lstStyle/>
          <a:p>
            <a:fld id="{1EAC670C-D434-6E4B-B787-961E9168D072}" type="slidenum">
              <a:rPr lang="en-US" smtClean="0"/>
              <a:t>45</a:t>
            </a:fld>
            <a:endParaRPr lang="en-US"/>
          </a:p>
        </p:txBody>
      </p:sp>
    </p:spTree>
    <p:extLst>
      <p:ext uri="{BB962C8B-B14F-4D97-AF65-F5344CB8AC3E}">
        <p14:creationId xmlns:p14="http://schemas.microsoft.com/office/powerpoint/2010/main" val="3586483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60120" y="1233291"/>
            <a:ext cx="2880000" cy="288000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24320" y="1296291"/>
            <a:ext cx="2772000" cy="27720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33368" y="1233291"/>
            <a:ext cx="2880000" cy="2880000"/>
          </a:xfrm>
          <a:prstGeom prst="rect">
            <a:avLst/>
          </a:prstGeom>
        </p:spPr>
      </p:pic>
      <p:sp>
        <p:nvSpPr>
          <p:cNvPr id="14" name="TextBox 13"/>
          <p:cNvSpPr txBox="1"/>
          <p:nvPr/>
        </p:nvSpPr>
        <p:spPr>
          <a:xfrm>
            <a:off x="264378" y="252985"/>
            <a:ext cx="9301654" cy="646331"/>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V4D </a:t>
            </a:r>
            <a:r>
              <a:rPr lang="en-US" dirty="0"/>
              <a:t>super-station beams: Randomly generated station antenna positions, -28 </a:t>
            </a:r>
            <a:r>
              <a:rPr lang="en-US" dirty="0" err="1"/>
              <a:t>db</a:t>
            </a:r>
            <a:r>
              <a:rPr lang="en-US" dirty="0"/>
              <a:t> Taylor thinning</a:t>
            </a:r>
          </a:p>
          <a:p>
            <a:r>
              <a:rPr lang="en-US" dirty="0"/>
              <a:t>Stokes-I cross-power station beams, </a:t>
            </a:r>
            <a:r>
              <a:rPr lang="en-US" dirty="0" smtClean="0"/>
              <a:t>350 </a:t>
            </a:r>
            <a:r>
              <a:rPr lang="en-US" dirty="0"/>
              <a:t>MHz, zenith pointing</a:t>
            </a:r>
          </a:p>
        </p:txBody>
      </p:sp>
      <p:sp>
        <p:nvSpPr>
          <p:cNvPr id="15" name="TextBox 14"/>
          <p:cNvSpPr txBox="1"/>
          <p:nvPr/>
        </p:nvSpPr>
        <p:spPr>
          <a:xfrm>
            <a:off x="4408909" y="962194"/>
            <a:ext cx="1868075" cy="461665"/>
          </a:xfrm>
          <a:prstGeom prst="rect">
            <a:avLst/>
          </a:prstGeom>
          <a:noFill/>
        </p:spPr>
        <p:txBody>
          <a:bodyPr wrap="none" rtlCol="0">
            <a:spAutoFit/>
          </a:bodyPr>
          <a:lstStyle/>
          <a:p>
            <a:r>
              <a:rPr lang="en-US" sz="1200" dirty="0" smtClean="0"/>
              <a:t>Average cross power beam</a:t>
            </a:r>
          </a:p>
          <a:p>
            <a:pPr algn="ctr"/>
            <a:r>
              <a:rPr lang="en-US" sz="1200" dirty="0" smtClean="0"/>
              <a:t>all baselines</a:t>
            </a:r>
            <a:endParaRPr lang="en-US" sz="1200" dirty="0"/>
          </a:p>
        </p:txBody>
      </p:sp>
      <p:sp>
        <p:nvSpPr>
          <p:cNvPr id="16" name="TextBox 15"/>
          <p:cNvSpPr txBox="1"/>
          <p:nvPr/>
        </p:nvSpPr>
        <p:spPr>
          <a:xfrm>
            <a:off x="7399051" y="962193"/>
            <a:ext cx="1870577" cy="461665"/>
          </a:xfrm>
          <a:prstGeom prst="rect">
            <a:avLst/>
          </a:prstGeom>
          <a:noFill/>
        </p:spPr>
        <p:txBody>
          <a:bodyPr wrap="none" rtlCol="0">
            <a:spAutoFit/>
          </a:bodyPr>
          <a:lstStyle/>
          <a:p>
            <a:r>
              <a:rPr lang="en-US" sz="1200" dirty="0" smtClean="0"/>
              <a:t>Average cross power beam</a:t>
            </a:r>
          </a:p>
          <a:p>
            <a:pPr algn="ctr"/>
            <a:r>
              <a:rPr lang="en-US" sz="1200" dirty="0" smtClean="0"/>
              <a:t>Radial profile</a:t>
            </a:r>
            <a:endParaRPr lang="en-US" sz="1200" dirty="0"/>
          </a:p>
        </p:txBody>
      </p:sp>
      <p:sp>
        <p:nvSpPr>
          <p:cNvPr id="17" name="TextBox 16"/>
          <p:cNvSpPr txBox="1"/>
          <p:nvPr/>
        </p:nvSpPr>
        <p:spPr>
          <a:xfrm>
            <a:off x="1452772" y="917604"/>
            <a:ext cx="1720195" cy="461665"/>
          </a:xfrm>
          <a:prstGeom prst="rect">
            <a:avLst/>
          </a:prstGeom>
          <a:noFill/>
        </p:spPr>
        <p:txBody>
          <a:bodyPr wrap="square" rtlCol="0">
            <a:spAutoFit/>
          </a:bodyPr>
          <a:lstStyle/>
          <a:p>
            <a:pPr algn="ctr"/>
            <a:r>
              <a:rPr lang="en-US" sz="1200" dirty="0" smtClean="0"/>
              <a:t>Cross-power beam</a:t>
            </a:r>
          </a:p>
          <a:p>
            <a:pPr algn="ctr"/>
            <a:r>
              <a:rPr lang="en-US" sz="1200" dirty="0" smtClean="0"/>
              <a:t>Single baseline</a:t>
            </a:r>
            <a:endParaRPr lang="en-US" sz="1200" dirty="0"/>
          </a:p>
        </p:txBody>
      </p:sp>
      <p:sp>
        <p:nvSpPr>
          <p:cNvPr id="22" name="TextBox 21"/>
          <p:cNvSpPr txBox="1"/>
          <p:nvPr/>
        </p:nvSpPr>
        <p:spPr>
          <a:xfrm rot="16200000">
            <a:off x="-385661" y="2534791"/>
            <a:ext cx="1720195" cy="276999"/>
          </a:xfrm>
          <a:prstGeom prst="rect">
            <a:avLst/>
          </a:prstGeom>
          <a:noFill/>
        </p:spPr>
        <p:txBody>
          <a:bodyPr wrap="square" rtlCol="0">
            <a:spAutoFit/>
          </a:bodyPr>
          <a:lstStyle/>
          <a:p>
            <a:pPr algn="ctr"/>
            <a:r>
              <a:rPr lang="en-US" sz="1200" dirty="0" smtClean="0"/>
              <a:t>No-</a:t>
            </a:r>
            <a:r>
              <a:rPr lang="en-US" sz="1200" dirty="0" err="1" smtClean="0"/>
              <a:t>apodisation</a:t>
            </a:r>
            <a:endParaRPr lang="en-US" sz="1200" dirty="0"/>
          </a:p>
        </p:txBody>
      </p:sp>
      <p:sp>
        <p:nvSpPr>
          <p:cNvPr id="5" name="Slide Number Placeholder 4"/>
          <p:cNvSpPr>
            <a:spLocks noGrp="1"/>
          </p:cNvSpPr>
          <p:nvPr>
            <p:ph type="sldNum" sz="quarter" idx="12"/>
          </p:nvPr>
        </p:nvSpPr>
        <p:spPr/>
        <p:txBody>
          <a:bodyPr/>
          <a:lstStyle/>
          <a:p>
            <a:fld id="{1EAC670C-D434-6E4B-B787-961E9168D072}" type="slidenum">
              <a:rPr lang="en-US" smtClean="0"/>
              <a:t>46</a:t>
            </a:fld>
            <a:endParaRPr lang="en-US"/>
          </a:p>
        </p:txBody>
      </p:sp>
    </p:spTree>
    <p:extLst>
      <p:ext uri="{BB962C8B-B14F-4D97-AF65-F5344CB8AC3E}">
        <p14:creationId xmlns:p14="http://schemas.microsoft.com/office/powerpoint/2010/main" val="19628982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57480" y="2010136"/>
            <a:ext cx="4680000" cy="4680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7480" y="2010136"/>
            <a:ext cx="4680000" cy="4680000"/>
          </a:xfrm>
          <a:prstGeom prst="rect">
            <a:avLst/>
          </a:prstGeom>
        </p:spPr>
      </p:pic>
      <p:sp>
        <p:nvSpPr>
          <p:cNvPr id="9" name="TextBox 8"/>
          <p:cNvSpPr txBox="1"/>
          <p:nvPr/>
        </p:nvSpPr>
        <p:spPr>
          <a:xfrm>
            <a:off x="768480" y="2010136"/>
            <a:ext cx="2034468" cy="369332"/>
          </a:xfrm>
          <a:prstGeom prst="rect">
            <a:avLst/>
          </a:prstGeom>
          <a:noFill/>
        </p:spPr>
        <p:txBody>
          <a:bodyPr wrap="none" rtlCol="0">
            <a:spAutoFit/>
          </a:bodyPr>
          <a:lstStyle/>
          <a:p>
            <a:r>
              <a:rPr lang="en-US" dirty="0"/>
              <a:t>Single </a:t>
            </a:r>
            <a:r>
              <a:rPr lang="en-US" dirty="0" smtClean="0"/>
              <a:t>super-station</a:t>
            </a:r>
            <a:endParaRPr lang="en-US" dirty="0"/>
          </a:p>
        </p:txBody>
      </p:sp>
      <p:sp>
        <p:nvSpPr>
          <p:cNvPr id="10" name="TextBox 9"/>
          <p:cNvSpPr txBox="1"/>
          <p:nvPr/>
        </p:nvSpPr>
        <p:spPr>
          <a:xfrm>
            <a:off x="5460309" y="2010136"/>
            <a:ext cx="3383042" cy="369332"/>
          </a:xfrm>
          <a:prstGeom prst="rect">
            <a:avLst/>
          </a:prstGeom>
          <a:noFill/>
        </p:spPr>
        <p:txBody>
          <a:bodyPr wrap="none" rtlCol="0">
            <a:spAutoFit/>
          </a:bodyPr>
          <a:lstStyle/>
          <a:p>
            <a:r>
              <a:rPr lang="en-US" dirty="0" smtClean="0"/>
              <a:t>Superposition of all super-stations</a:t>
            </a:r>
            <a:endParaRPr lang="en-US" dirty="0"/>
          </a:p>
        </p:txBody>
      </p:sp>
      <p:sp>
        <p:nvSpPr>
          <p:cNvPr id="12" name="TextBox 11"/>
          <p:cNvSpPr txBox="1"/>
          <p:nvPr/>
        </p:nvSpPr>
        <p:spPr>
          <a:xfrm>
            <a:off x="264378" y="271273"/>
            <a:ext cx="9301654" cy="646331"/>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V4X super-stations</a:t>
            </a:r>
            <a:r>
              <a:rPr lang="en-US" dirty="0"/>
              <a:t>: </a:t>
            </a:r>
            <a:r>
              <a:rPr lang="en-US" dirty="0" smtClean="0"/>
              <a:t>Super-station </a:t>
            </a:r>
            <a:r>
              <a:rPr lang="en-US" dirty="0"/>
              <a:t>’sea’</a:t>
            </a:r>
          </a:p>
          <a:p>
            <a:r>
              <a:rPr lang="en-US" dirty="0" smtClean="0"/>
              <a:t>1536 antennas per super-station, 85 super-stations,  ~85m diameter</a:t>
            </a:r>
            <a:endParaRPr lang="en-US" dirty="0"/>
          </a:p>
        </p:txBody>
      </p:sp>
      <p:sp>
        <p:nvSpPr>
          <p:cNvPr id="4" name="Slide Number Placeholder 3"/>
          <p:cNvSpPr>
            <a:spLocks noGrp="1"/>
          </p:cNvSpPr>
          <p:nvPr>
            <p:ph type="sldNum" sz="quarter" idx="12"/>
          </p:nvPr>
        </p:nvSpPr>
        <p:spPr/>
        <p:txBody>
          <a:bodyPr/>
          <a:lstStyle/>
          <a:p>
            <a:fld id="{1EAC670C-D434-6E4B-B787-961E9168D072}" type="slidenum">
              <a:rPr lang="en-US" smtClean="0"/>
              <a:t>47</a:t>
            </a:fld>
            <a:endParaRPr lang="en-US"/>
          </a:p>
        </p:txBody>
      </p:sp>
    </p:spTree>
    <p:extLst>
      <p:ext uri="{BB962C8B-B14F-4D97-AF65-F5344CB8AC3E}">
        <p14:creationId xmlns:p14="http://schemas.microsoft.com/office/powerpoint/2010/main" val="156892639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0120" y="1233291"/>
            <a:ext cx="2880000" cy="288000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24320" y="1296291"/>
            <a:ext cx="2772000" cy="277200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33368" y="1233291"/>
            <a:ext cx="2880000" cy="2880000"/>
          </a:xfrm>
          <a:prstGeom prst="rect">
            <a:avLst/>
          </a:prstGeom>
        </p:spPr>
      </p:pic>
      <p:sp>
        <p:nvSpPr>
          <p:cNvPr id="14" name="TextBox 13"/>
          <p:cNvSpPr txBox="1"/>
          <p:nvPr/>
        </p:nvSpPr>
        <p:spPr>
          <a:xfrm>
            <a:off x="264378" y="252985"/>
            <a:ext cx="9301654" cy="646331"/>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V4X super-station beams: </a:t>
            </a:r>
            <a:r>
              <a:rPr lang="en-US" dirty="0"/>
              <a:t>Super-station ’sea</a:t>
            </a:r>
            <a:r>
              <a:rPr lang="en-US" dirty="0" smtClean="0"/>
              <a:t>’</a:t>
            </a:r>
          </a:p>
          <a:p>
            <a:r>
              <a:rPr lang="en-US" dirty="0" smtClean="0"/>
              <a:t>Stokes-I cross-power </a:t>
            </a:r>
            <a:r>
              <a:rPr lang="en-US" dirty="0"/>
              <a:t>station </a:t>
            </a:r>
            <a:r>
              <a:rPr lang="en-US" dirty="0" smtClean="0"/>
              <a:t>beams, 50 MHz, zenith pointing</a:t>
            </a:r>
            <a:endParaRPr lang="en-US" dirty="0"/>
          </a:p>
        </p:txBody>
      </p:sp>
      <p:sp>
        <p:nvSpPr>
          <p:cNvPr id="15" name="TextBox 14"/>
          <p:cNvSpPr txBox="1"/>
          <p:nvPr/>
        </p:nvSpPr>
        <p:spPr>
          <a:xfrm>
            <a:off x="4408909" y="962194"/>
            <a:ext cx="1868075" cy="461665"/>
          </a:xfrm>
          <a:prstGeom prst="rect">
            <a:avLst/>
          </a:prstGeom>
          <a:noFill/>
        </p:spPr>
        <p:txBody>
          <a:bodyPr wrap="none" rtlCol="0">
            <a:spAutoFit/>
          </a:bodyPr>
          <a:lstStyle/>
          <a:p>
            <a:r>
              <a:rPr lang="en-US" sz="1200" dirty="0" smtClean="0"/>
              <a:t>Average cross power beam</a:t>
            </a:r>
          </a:p>
          <a:p>
            <a:pPr algn="ctr"/>
            <a:r>
              <a:rPr lang="en-US" sz="1200" dirty="0" smtClean="0"/>
              <a:t>all baselines</a:t>
            </a:r>
            <a:endParaRPr lang="en-US" sz="1200" dirty="0"/>
          </a:p>
        </p:txBody>
      </p:sp>
      <p:sp>
        <p:nvSpPr>
          <p:cNvPr id="16" name="TextBox 15"/>
          <p:cNvSpPr txBox="1"/>
          <p:nvPr/>
        </p:nvSpPr>
        <p:spPr>
          <a:xfrm>
            <a:off x="7399051" y="962193"/>
            <a:ext cx="1870577" cy="461665"/>
          </a:xfrm>
          <a:prstGeom prst="rect">
            <a:avLst/>
          </a:prstGeom>
          <a:noFill/>
        </p:spPr>
        <p:txBody>
          <a:bodyPr wrap="none" rtlCol="0">
            <a:spAutoFit/>
          </a:bodyPr>
          <a:lstStyle/>
          <a:p>
            <a:r>
              <a:rPr lang="en-US" sz="1200" dirty="0" smtClean="0"/>
              <a:t>Average cross power beam</a:t>
            </a:r>
          </a:p>
          <a:p>
            <a:pPr algn="ctr"/>
            <a:r>
              <a:rPr lang="en-US" sz="1200" dirty="0" smtClean="0"/>
              <a:t>Radial profile</a:t>
            </a:r>
            <a:endParaRPr lang="en-US" sz="1200" dirty="0"/>
          </a:p>
        </p:txBody>
      </p:sp>
      <p:sp>
        <p:nvSpPr>
          <p:cNvPr id="17" name="TextBox 16"/>
          <p:cNvSpPr txBox="1"/>
          <p:nvPr/>
        </p:nvSpPr>
        <p:spPr>
          <a:xfrm>
            <a:off x="1452772" y="917604"/>
            <a:ext cx="1720195" cy="461665"/>
          </a:xfrm>
          <a:prstGeom prst="rect">
            <a:avLst/>
          </a:prstGeom>
          <a:noFill/>
        </p:spPr>
        <p:txBody>
          <a:bodyPr wrap="square" rtlCol="0">
            <a:spAutoFit/>
          </a:bodyPr>
          <a:lstStyle/>
          <a:p>
            <a:pPr algn="ctr"/>
            <a:r>
              <a:rPr lang="en-US" sz="1200" dirty="0" smtClean="0"/>
              <a:t>Cross-power beam</a:t>
            </a:r>
          </a:p>
          <a:p>
            <a:pPr algn="ctr"/>
            <a:r>
              <a:rPr lang="en-US" sz="1200" dirty="0" smtClean="0"/>
              <a:t>Single baseline</a:t>
            </a:r>
            <a:endParaRPr lang="en-US" sz="1200" dirty="0"/>
          </a:p>
        </p:txBody>
      </p:sp>
      <p:pic>
        <p:nvPicPr>
          <p:cNvPr id="19" name="Picture 1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60120" y="3959712"/>
            <a:ext cx="2880000" cy="2880000"/>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033728" y="4022571"/>
            <a:ext cx="2736000" cy="2736000"/>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038072" y="3959712"/>
            <a:ext cx="2880000" cy="2880000"/>
          </a:xfrm>
          <a:prstGeom prst="rect">
            <a:avLst/>
          </a:prstGeom>
        </p:spPr>
      </p:pic>
      <p:sp>
        <p:nvSpPr>
          <p:cNvPr id="22" name="TextBox 21"/>
          <p:cNvSpPr txBox="1"/>
          <p:nvPr/>
        </p:nvSpPr>
        <p:spPr>
          <a:xfrm rot="16200000">
            <a:off x="-385661" y="2534791"/>
            <a:ext cx="1720195" cy="276999"/>
          </a:xfrm>
          <a:prstGeom prst="rect">
            <a:avLst/>
          </a:prstGeom>
          <a:noFill/>
        </p:spPr>
        <p:txBody>
          <a:bodyPr wrap="square" rtlCol="0">
            <a:spAutoFit/>
          </a:bodyPr>
          <a:lstStyle/>
          <a:p>
            <a:pPr algn="ctr"/>
            <a:r>
              <a:rPr lang="en-US" sz="1200" dirty="0" smtClean="0"/>
              <a:t>No-</a:t>
            </a:r>
            <a:r>
              <a:rPr lang="en-US" sz="1200" dirty="0" err="1" smtClean="0"/>
              <a:t>apodisation</a:t>
            </a:r>
            <a:endParaRPr lang="en-US" sz="1200" dirty="0"/>
          </a:p>
        </p:txBody>
      </p:sp>
      <p:sp>
        <p:nvSpPr>
          <p:cNvPr id="23" name="TextBox 22"/>
          <p:cNvSpPr txBox="1"/>
          <p:nvPr/>
        </p:nvSpPr>
        <p:spPr>
          <a:xfrm rot="16200000">
            <a:off x="-378469" y="5261212"/>
            <a:ext cx="1720195" cy="276999"/>
          </a:xfrm>
          <a:prstGeom prst="rect">
            <a:avLst/>
          </a:prstGeom>
          <a:noFill/>
        </p:spPr>
        <p:txBody>
          <a:bodyPr wrap="square" rtlCol="0">
            <a:spAutoFit/>
          </a:bodyPr>
          <a:lstStyle/>
          <a:p>
            <a:pPr algn="ctr"/>
            <a:r>
              <a:rPr lang="en-US" sz="1200" dirty="0" smtClean="0"/>
              <a:t>-28 </a:t>
            </a:r>
            <a:r>
              <a:rPr lang="en-US" sz="1200" dirty="0" err="1" smtClean="0"/>
              <a:t>db</a:t>
            </a:r>
            <a:r>
              <a:rPr lang="en-US" sz="1200" dirty="0" smtClean="0"/>
              <a:t> Taylor weights</a:t>
            </a:r>
            <a:endParaRPr lang="en-US" sz="1200" dirty="0"/>
          </a:p>
        </p:txBody>
      </p:sp>
      <p:sp>
        <p:nvSpPr>
          <p:cNvPr id="5" name="Slide Number Placeholder 4"/>
          <p:cNvSpPr>
            <a:spLocks noGrp="1"/>
          </p:cNvSpPr>
          <p:nvPr>
            <p:ph type="sldNum" sz="quarter" idx="12"/>
          </p:nvPr>
        </p:nvSpPr>
        <p:spPr/>
        <p:txBody>
          <a:bodyPr/>
          <a:lstStyle/>
          <a:p>
            <a:fld id="{1EAC670C-D434-6E4B-B787-961E9168D072}" type="slidenum">
              <a:rPr lang="en-US" smtClean="0"/>
              <a:t>48</a:t>
            </a:fld>
            <a:endParaRPr lang="en-US"/>
          </a:p>
        </p:txBody>
      </p:sp>
    </p:spTree>
    <p:extLst>
      <p:ext uri="{BB962C8B-B14F-4D97-AF65-F5344CB8AC3E}">
        <p14:creationId xmlns:p14="http://schemas.microsoft.com/office/powerpoint/2010/main" val="101809248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60120" y="1233291"/>
            <a:ext cx="2880000" cy="288000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24320" y="1296291"/>
            <a:ext cx="2772000" cy="27720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33368" y="1233291"/>
            <a:ext cx="2880000" cy="2880000"/>
          </a:xfrm>
          <a:prstGeom prst="rect">
            <a:avLst/>
          </a:prstGeom>
        </p:spPr>
      </p:pic>
      <p:sp>
        <p:nvSpPr>
          <p:cNvPr id="14" name="TextBox 13"/>
          <p:cNvSpPr txBox="1"/>
          <p:nvPr/>
        </p:nvSpPr>
        <p:spPr>
          <a:xfrm>
            <a:off x="264378" y="252985"/>
            <a:ext cx="9301654" cy="646331"/>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V4X </a:t>
            </a:r>
            <a:r>
              <a:rPr lang="en-US" dirty="0"/>
              <a:t>super-station beams: Super-station ’sea’</a:t>
            </a:r>
          </a:p>
          <a:p>
            <a:r>
              <a:rPr lang="en-US" dirty="0" smtClean="0"/>
              <a:t>Stokes-I </a:t>
            </a:r>
            <a:r>
              <a:rPr lang="en-US" dirty="0"/>
              <a:t>cross-power station beams, </a:t>
            </a:r>
            <a:r>
              <a:rPr lang="en-US" dirty="0" smtClean="0"/>
              <a:t>350 </a:t>
            </a:r>
            <a:r>
              <a:rPr lang="en-US" dirty="0"/>
              <a:t>MHz, zenith pointing</a:t>
            </a:r>
          </a:p>
        </p:txBody>
      </p:sp>
      <p:sp>
        <p:nvSpPr>
          <p:cNvPr id="15" name="TextBox 14"/>
          <p:cNvSpPr txBox="1"/>
          <p:nvPr/>
        </p:nvSpPr>
        <p:spPr>
          <a:xfrm>
            <a:off x="4408909" y="962194"/>
            <a:ext cx="1868075" cy="461665"/>
          </a:xfrm>
          <a:prstGeom prst="rect">
            <a:avLst/>
          </a:prstGeom>
          <a:noFill/>
        </p:spPr>
        <p:txBody>
          <a:bodyPr wrap="none" rtlCol="0">
            <a:spAutoFit/>
          </a:bodyPr>
          <a:lstStyle/>
          <a:p>
            <a:r>
              <a:rPr lang="en-US" sz="1200" dirty="0" smtClean="0"/>
              <a:t>Average cross power beam</a:t>
            </a:r>
          </a:p>
          <a:p>
            <a:pPr algn="ctr"/>
            <a:r>
              <a:rPr lang="en-US" sz="1200" dirty="0" smtClean="0"/>
              <a:t>all baselines</a:t>
            </a:r>
            <a:endParaRPr lang="en-US" sz="1200" dirty="0"/>
          </a:p>
        </p:txBody>
      </p:sp>
      <p:sp>
        <p:nvSpPr>
          <p:cNvPr id="16" name="TextBox 15"/>
          <p:cNvSpPr txBox="1"/>
          <p:nvPr/>
        </p:nvSpPr>
        <p:spPr>
          <a:xfrm>
            <a:off x="7399051" y="962193"/>
            <a:ext cx="1870577" cy="461665"/>
          </a:xfrm>
          <a:prstGeom prst="rect">
            <a:avLst/>
          </a:prstGeom>
          <a:noFill/>
        </p:spPr>
        <p:txBody>
          <a:bodyPr wrap="none" rtlCol="0">
            <a:spAutoFit/>
          </a:bodyPr>
          <a:lstStyle/>
          <a:p>
            <a:r>
              <a:rPr lang="en-US" sz="1200" dirty="0" smtClean="0"/>
              <a:t>Average cross power beam</a:t>
            </a:r>
          </a:p>
          <a:p>
            <a:pPr algn="ctr"/>
            <a:r>
              <a:rPr lang="en-US" sz="1200" dirty="0" smtClean="0"/>
              <a:t>Radial profile</a:t>
            </a:r>
            <a:endParaRPr lang="en-US" sz="1200" dirty="0"/>
          </a:p>
        </p:txBody>
      </p:sp>
      <p:sp>
        <p:nvSpPr>
          <p:cNvPr id="17" name="TextBox 16"/>
          <p:cNvSpPr txBox="1"/>
          <p:nvPr/>
        </p:nvSpPr>
        <p:spPr>
          <a:xfrm>
            <a:off x="1452772" y="917604"/>
            <a:ext cx="1720195" cy="461665"/>
          </a:xfrm>
          <a:prstGeom prst="rect">
            <a:avLst/>
          </a:prstGeom>
          <a:noFill/>
        </p:spPr>
        <p:txBody>
          <a:bodyPr wrap="square" rtlCol="0">
            <a:spAutoFit/>
          </a:bodyPr>
          <a:lstStyle/>
          <a:p>
            <a:pPr algn="ctr"/>
            <a:r>
              <a:rPr lang="en-US" sz="1200" dirty="0" smtClean="0"/>
              <a:t>Cross-power beam</a:t>
            </a:r>
          </a:p>
          <a:p>
            <a:pPr algn="ctr"/>
            <a:r>
              <a:rPr lang="en-US" sz="1200" dirty="0" smtClean="0"/>
              <a:t>Single baseline</a:t>
            </a:r>
            <a:endParaRPr lang="en-US" sz="1200" dirty="0"/>
          </a:p>
        </p:txBody>
      </p:sp>
      <p:pic>
        <p:nvPicPr>
          <p:cNvPr id="19" name="Picture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0120" y="3959712"/>
            <a:ext cx="2880000" cy="2880000"/>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33728" y="4022571"/>
            <a:ext cx="2736000" cy="2736000"/>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038072" y="3959712"/>
            <a:ext cx="2880000" cy="2880000"/>
          </a:xfrm>
          <a:prstGeom prst="rect">
            <a:avLst/>
          </a:prstGeom>
        </p:spPr>
      </p:pic>
      <p:sp>
        <p:nvSpPr>
          <p:cNvPr id="22" name="TextBox 21"/>
          <p:cNvSpPr txBox="1"/>
          <p:nvPr/>
        </p:nvSpPr>
        <p:spPr>
          <a:xfrm rot="16200000">
            <a:off x="-385661" y="2534791"/>
            <a:ext cx="1720195" cy="276999"/>
          </a:xfrm>
          <a:prstGeom prst="rect">
            <a:avLst/>
          </a:prstGeom>
          <a:noFill/>
        </p:spPr>
        <p:txBody>
          <a:bodyPr wrap="square" rtlCol="0">
            <a:spAutoFit/>
          </a:bodyPr>
          <a:lstStyle/>
          <a:p>
            <a:pPr algn="ctr"/>
            <a:r>
              <a:rPr lang="en-US" sz="1200" dirty="0" smtClean="0"/>
              <a:t>No-</a:t>
            </a:r>
            <a:r>
              <a:rPr lang="en-US" sz="1200" dirty="0" err="1" smtClean="0"/>
              <a:t>apodisation</a:t>
            </a:r>
            <a:endParaRPr lang="en-US" sz="1200" dirty="0"/>
          </a:p>
        </p:txBody>
      </p:sp>
      <p:sp>
        <p:nvSpPr>
          <p:cNvPr id="23" name="TextBox 22"/>
          <p:cNvSpPr txBox="1"/>
          <p:nvPr/>
        </p:nvSpPr>
        <p:spPr>
          <a:xfrm rot="16200000">
            <a:off x="-378469" y="5261212"/>
            <a:ext cx="1720195" cy="276999"/>
          </a:xfrm>
          <a:prstGeom prst="rect">
            <a:avLst/>
          </a:prstGeom>
          <a:noFill/>
        </p:spPr>
        <p:txBody>
          <a:bodyPr wrap="square" rtlCol="0">
            <a:spAutoFit/>
          </a:bodyPr>
          <a:lstStyle/>
          <a:p>
            <a:pPr algn="ctr"/>
            <a:r>
              <a:rPr lang="en-US" sz="1200" dirty="0" smtClean="0"/>
              <a:t>-28 </a:t>
            </a:r>
            <a:r>
              <a:rPr lang="en-US" sz="1200" dirty="0" err="1" smtClean="0"/>
              <a:t>db</a:t>
            </a:r>
            <a:r>
              <a:rPr lang="en-US" sz="1200" dirty="0" smtClean="0"/>
              <a:t> Taylor weights</a:t>
            </a:r>
            <a:endParaRPr lang="en-US" sz="1200" dirty="0"/>
          </a:p>
        </p:txBody>
      </p:sp>
      <p:sp>
        <p:nvSpPr>
          <p:cNvPr id="5" name="Slide Number Placeholder 4"/>
          <p:cNvSpPr>
            <a:spLocks noGrp="1"/>
          </p:cNvSpPr>
          <p:nvPr>
            <p:ph type="sldNum" sz="quarter" idx="12"/>
          </p:nvPr>
        </p:nvSpPr>
        <p:spPr/>
        <p:txBody>
          <a:bodyPr/>
          <a:lstStyle/>
          <a:p>
            <a:fld id="{1EAC670C-D434-6E4B-B787-961E9168D072}" type="slidenum">
              <a:rPr lang="en-US" smtClean="0"/>
              <a:t>49</a:t>
            </a:fld>
            <a:endParaRPr lang="en-US"/>
          </a:p>
        </p:txBody>
      </p:sp>
    </p:spTree>
    <p:extLst>
      <p:ext uri="{BB962C8B-B14F-4D97-AF65-F5344CB8AC3E}">
        <p14:creationId xmlns:p14="http://schemas.microsoft.com/office/powerpoint/2010/main" val="207811251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Regular versus irregular antenna positions inside the stations</a:t>
            </a:r>
            <a:endParaRPr lang="en-US" dirty="0"/>
          </a:p>
        </p:txBody>
      </p:sp>
      <p:sp>
        <p:nvSpPr>
          <p:cNvPr id="3" name="Content Placeholder 2"/>
          <p:cNvSpPr>
            <a:spLocks noGrp="1"/>
          </p:cNvSpPr>
          <p:nvPr>
            <p:ph idx="1"/>
          </p:nvPr>
        </p:nvSpPr>
        <p:spPr/>
        <p:txBody>
          <a:bodyPr>
            <a:normAutofit/>
          </a:bodyPr>
          <a:lstStyle/>
          <a:p>
            <a:pPr>
              <a:lnSpc>
                <a:spcPct val="100000"/>
              </a:lnSpc>
            </a:pPr>
            <a:r>
              <a:rPr lang="en-US" dirty="0">
                <a:solidFill>
                  <a:srgbClr val="FF0000"/>
                </a:solidFill>
              </a:rPr>
              <a:t>Mutual coupling in wideband </a:t>
            </a:r>
            <a:r>
              <a:rPr lang="en-US" dirty="0" smtClean="0">
                <a:solidFill>
                  <a:srgbClr val="FF0000"/>
                </a:solidFill>
              </a:rPr>
              <a:t>regular arrays </a:t>
            </a:r>
            <a:r>
              <a:rPr lang="en-US" dirty="0">
                <a:solidFill>
                  <a:srgbClr val="FF0000"/>
                </a:solidFill>
              </a:rPr>
              <a:t>can cause in band anomalies in both the impedance and embedded element patterns of the antennas leading to scan blindness for which all power is effectively reflected. </a:t>
            </a:r>
            <a:endParaRPr lang="en-US" dirty="0" smtClean="0">
              <a:solidFill>
                <a:srgbClr val="FF0000"/>
              </a:solidFill>
            </a:endParaRPr>
          </a:p>
          <a:p>
            <a:pPr>
              <a:lnSpc>
                <a:spcPct val="100000"/>
              </a:lnSpc>
            </a:pPr>
            <a:r>
              <a:rPr lang="en-US" dirty="0" smtClean="0">
                <a:solidFill>
                  <a:srgbClr val="FF0000"/>
                </a:solidFill>
              </a:rPr>
              <a:t>This is the case for the 7:1 SKA-LOW band. </a:t>
            </a:r>
            <a:endParaRPr lang="en-US" dirty="0">
              <a:solidFill>
                <a:srgbClr val="FF0000"/>
              </a:solidFill>
            </a:endParaRPr>
          </a:p>
        </p:txBody>
      </p:sp>
      <p:sp>
        <p:nvSpPr>
          <p:cNvPr id="6" name="Slide Number Placeholder 5"/>
          <p:cNvSpPr>
            <a:spLocks noGrp="1"/>
          </p:cNvSpPr>
          <p:nvPr>
            <p:ph type="sldNum" sz="quarter" idx="12"/>
          </p:nvPr>
        </p:nvSpPr>
        <p:spPr/>
        <p:txBody>
          <a:bodyPr/>
          <a:lstStyle/>
          <a:p>
            <a:fld id="{1EAC670C-D434-6E4B-B787-961E9168D072}" type="slidenum">
              <a:rPr lang="en-US" smtClean="0"/>
              <a:t>5</a:t>
            </a:fld>
            <a:endParaRPr lang="en-US"/>
          </a:p>
        </p:txBody>
      </p:sp>
    </p:spTree>
    <p:extLst>
      <p:ext uri="{BB962C8B-B14F-4D97-AF65-F5344CB8AC3E}">
        <p14:creationId xmlns:p14="http://schemas.microsoft.com/office/powerpoint/2010/main" val="14197733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results</a:t>
            </a:r>
            <a:endParaRPr lang="en-US" dirty="0"/>
          </a:p>
        </p:txBody>
      </p:sp>
      <p:sp>
        <p:nvSpPr>
          <p:cNvPr id="3" name="Text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1EAC670C-D434-6E4B-B787-961E9168D072}" type="slidenum">
              <a:rPr lang="en-US" smtClean="0"/>
              <a:t>50</a:t>
            </a:fld>
            <a:endParaRPr lang="en-US"/>
          </a:p>
        </p:txBody>
      </p:sp>
    </p:spTree>
    <p:extLst>
      <p:ext uri="{BB962C8B-B14F-4D97-AF65-F5344CB8AC3E}">
        <p14:creationId xmlns:p14="http://schemas.microsoft.com/office/powerpoint/2010/main" val="14796958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038" y="200027"/>
            <a:ext cx="8543925" cy="1325563"/>
          </a:xfrm>
        </p:spPr>
        <p:txBody>
          <a:bodyPr>
            <a:normAutofit/>
          </a:bodyPr>
          <a:lstStyle/>
          <a:p>
            <a:r>
              <a:rPr lang="en-US" dirty="0" smtClean="0"/>
              <a:t>V4D vs V4X: Station beams</a:t>
            </a:r>
            <a:br>
              <a:rPr lang="en-US" dirty="0" smtClean="0"/>
            </a:br>
            <a:r>
              <a:rPr lang="en-US" sz="2400" dirty="0" smtClean="0"/>
              <a:t>Discrete stations vs sea of elements?</a:t>
            </a:r>
            <a:endParaRPr lang="en-US" sz="24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384" y="1847246"/>
            <a:ext cx="2520000" cy="25200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97184" y="1847246"/>
            <a:ext cx="2520000" cy="2520000"/>
          </a:xfrm>
          <a:prstGeom prst="rect">
            <a:avLst/>
          </a:prstGeom>
        </p:spPr>
      </p:pic>
      <p:sp>
        <p:nvSpPr>
          <p:cNvPr id="11" name="TextBox 10"/>
          <p:cNvSpPr txBox="1"/>
          <p:nvPr/>
        </p:nvSpPr>
        <p:spPr>
          <a:xfrm>
            <a:off x="79003" y="1768452"/>
            <a:ext cx="583814" cy="369332"/>
          </a:xfrm>
          <a:prstGeom prst="rect">
            <a:avLst/>
          </a:prstGeom>
          <a:noFill/>
        </p:spPr>
        <p:txBody>
          <a:bodyPr wrap="none" rtlCol="0">
            <a:spAutoFit/>
          </a:bodyPr>
          <a:lstStyle/>
          <a:p>
            <a:r>
              <a:rPr lang="en-US" b="1" dirty="0" smtClean="0">
                <a:solidFill>
                  <a:srgbClr val="FF0000"/>
                </a:solidFill>
              </a:rPr>
              <a:t>V4D</a:t>
            </a:r>
            <a:endParaRPr lang="en-US" b="1" dirty="0">
              <a:solidFill>
                <a:srgbClr val="FF0000"/>
              </a:solidFill>
            </a:endParaRPr>
          </a:p>
        </p:txBody>
      </p:sp>
      <p:sp>
        <p:nvSpPr>
          <p:cNvPr id="12" name="TextBox 11"/>
          <p:cNvSpPr txBox="1"/>
          <p:nvPr/>
        </p:nvSpPr>
        <p:spPr>
          <a:xfrm>
            <a:off x="2559139" y="1757314"/>
            <a:ext cx="564578" cy="369332"/>
          </a:xfrm>
          <a:prstGeom prst="rect">
            <a:avLst/>
          </a:prstGeom>
          <a:noFill/>
        </p:spPr>
        <p:txBody>
          <a:bodyPr wrap="none" rtlCol="0">
            <a:spAutoFit/>
          </a:bodyPr>
          <a:lstStyle/>
          <a:p>
            <a:r>
              <a:rPr lang="en-US" b="1" smtClean="0">
                <a:solidFill>
                  <a:srgbClr val="FF0000"/>
                </a:solidFill>
              </a:rPr>
              <a:t>V4X</a:t>
            </a:r>
            <a:endParaRPr lang="en-US" b="1">
              <a:solidFill>
                <a:srgbClr val="FF0000"/>
              </a:solidFill>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792" y="4175974"/>
            <a:ext cx="2520000" cy="252000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23592" y="4175974"/>
            <a:ext cx="2520000" cy="2520000"/>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42200" y="1855692"/>
            <a:ext cx="2520000" cy="2520000"/>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386000" y="1855692"/>
            <a:ext cx="2520000" cy="2520000"/>
          </a:xfrm>
          <a:prstGeom prst="rect">
            <a:avLst/>
          </a:prstGeom>
        </p:spPr>
      </p:pic>
      <p:pic>
        <p:nvPicPr>
          <p:cNvPr id="32" name="Picture 3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68608" y="4184420"/>
            <a:ext cx="2520000" cy="2520000"/>
          </a:xfrm>
          <a:prstGeom prst="rect">
            <a:avLst/>
          </a:prstGeom>
        </p:spPr>
      </p:pic>
      <p:pic>
        <p:nvPicPr>
          <p:cNvPr id="33" name="Picture 32"/>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412408" y="4184420"/>
            <a:ext cx="2520000" cy="2520000"/>
          </a:xfrm>
          <a:prstGeom prst="rect">
            <a:avLst/>
          </a:prstGeom>
        </p:spPr>
      </p:pic>
      <p:sp>
        <p:nvSpPr>
          <p:cNvPr id="34" name="TextBox 33"/>
          <p:cNvSpPr txBox="1"/>
          <p:nvPr/>
        </p:nvSpPr>
        <p:spPr>
          <a:xfrm>
            <a:off x="523336" y="1462599"/>
            <a:ext cx="3555782" cy="369332"/>
          </a:xfrm>
          <a:prstGeom prst="rect">
            <a:avLst/>
          </a:prstGeom>
          <a:noFill/>
        </p:spPr>
        <p:txBody>
          <a:bodyPr wrap="none" rtlCol="0">
            <a:spAutoFit/>
          </a:bodyPr>
          <a:lstStyle/>
          <a:p>
            <a:r>
              <a:rPr lang="en-US" b="1" dirty="0" smtClean="0">
                <a:solidFill>
                  <a:srgbClr val="FF0000"/>
                </a:solidFill>
              </a:rPr>
              <a:t>------------------ 50 </a:t>
            </a:r>
            <a:r>
              <a:rPr lang="en-US" b="1">
                <a:solidFill>
                  <a:srgbClr val="FF0000"/>
                </a:solidFill>
              </a:rPr>
              <a:t>MHz ------------------</a:t>
            </a:r>
            <a:endParaRPr lang="en-US" b="1" dirty="0">
              <a:solidFill>
                <a:srgbClr val="FF0000"/>
              </a:solidFill>
            </a:endParaRPr>
          </a:p>
        </p:txBody>
      </p:sp>
      <p:sp>
        <p:nvSpPr>
          <p:cNvPr id="35" name="TextBox 34"/>
          <p:cNvSpPr txBox="1"/>
          <p:nvPr/>
        </p:nvSpPr>
        <p:spPr>
          <a:xfrm>
            <a:off x="5387436" y="1456786"/>
            <a:ext cx="3672800" cy="369332"/>
          </a:xfrm>
          <a:prstGeom prst="rect">
            <a:avLst/>
          </a:prstGeom>
          <a:noFill/>
        </p:spPr>
        <p:txBody>
          <a:bodyPr wrap="none" rtlCol="0">
            <a:spAutoFit/>
          </a:bodyPr>
          <a:lstStyle/>
          <a:p>
            <a:r>
              <a:rPr lang="en-US" b="1" dirty="0" smtClean="0">
                <a:solidFill>
                  <a:srgbClr val="FF0000"/>
                </a:solidFill>
              </a:rPr>
              <a:t>------------------ 350 </a:t>
            </a:r>
            <a:r>
              <a:rPr lang="en-US" b="1" dirty="0">
                <a:solidFill>
                  <a:srgbClr val="FF0000"/>
                </a:solidFill>
              </a:rPr>
              <a:t>MHz ------------------</a:t>
            </a:r>
          </a:p>
        </p:txBody>
      </p:sp>
      <p:sp>
        <p:nvSpPr>
          <p:cNvPr id="36" name="TextBox 35"/>
          <p:cNvSpPr txBox="1"/>
          <p:nvPr/>
        </p:nvSpPr>
        <p:spPr>
          <a:xfrm>
            <a:off x="5009111" y="1792613"/>
            <a:ext cx="583814" cy="369332"/>
          </a:xfrm>
          <a:prstGeom prst="rect">
            <a:avLst/>
          </a:prstGeom>
          <a:noFill/>
        </p:spPr>
        <p:txBody>
          <a:bodyPr wrap="none" rtlCol="0">
            <a:spAutoFit/>
          </a:bodyPr>
          <a:lstStyle/>
          <a:p>
            <a:r>
              <a:rPr lang="en-US" b="1" dirty="0" smtClean="0">
                <a:solidFill>
                  <a:srgbClr val="FF0000"/>
                </a:solidFill>
              </a:rPr>
              <a:t>V4D</a:t>
            </a:r>
            <a:endParaRPr lang="en-US" b="1" dirty="0">
              <a:solidFill>
                <a:srgbClr val="FF0000"/>
              </a:solidFill>
            </a:endParaRPr>
          </a:p>
        </p:txBody>
      </p:sp>
      <p:sp>
        <p:nvSpPr>
          <p:cNvPr id="37" name="TextBox 36"/>
          <p:cNvSpPr txBox="1"/>
          <p:nvPr/>
        </p:nvSpPr>
        <p:spPr>
          <a:xfrm>
            <a:off x="7434576" y="1781152"/>
            <a:ext cx="564578" cy="369332"/>
          </a:xfrm>
          <a:prstGeom prst="rect">
            <a:avLst/>
          </a:prstGeom>
          <a:noFill/>
        </p:spPr>
        <p:txBody>
          <a:bodyPr wrap="none" rtlCol="0">
            <a:spAutoFit/>
          </a:bodyPr>
          <a:lstStyle/>
          <a:p>
            <a:r>
              <a:rPr lang="en-US" b="1" smtClean="0">
                <a:solidFill>
                  <a:srgbClr val="FF0000"/>
                </a:solidFill>
              </a:rPr>
              <a:t>V4X</a:t>
            </a:r>
            <a:endParaRPr lang="en-US" b="1">
              <a:solidFill>
                <a:srgbClr val="FF0000"/>
              </a:solidFill>
            </a:endParaRPr>
          </a:p>
        </p:txBody>
      </p:sp>
      <p:sp>
        <p:nvSpPr>
          <p:cNvPr id="5" name="Slide Number Placeholder 4"/>
          <p:cNvSpPr>
            <a:spLocks noGrp="1"/>
          </p:cNvSpPr>
          <p:nvPr>
            <p:ph type="sldNum" sz="quarter" idx="12"/>
          </p:nvPr>
        </p:nvSpPr>
        <p:spPr/>
        <p:txBody>
          <a:bodyPr/>
          <a:lstStyle/>
          <a:p>
            <a:fld id="{1EAC670C-D434-6E4B-B787-961E9168D072}" type="slidenum">
              <a:rPr lang="en-US" smtClean="0"/>
              <a:t>51</a:t>
            </a:fld>
            <a:endParaRPr lang="en-US"/>
          </a:p>
        </p:txBody>
      </p:sp>
    </p:spTree>
    <p:extLst>
      <p:ext uri="{BB962C8B-B14F-4D97-AF65-F5344CB8AC3E}">
        <p14:creationId xmlns:p14="http://schemas.microsoft.com/office/powerpoint/2010/main" val="21054134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038" y="200027"/>
            <a:ext cx="8543925" cy="1325563"/>
          </a:xfrm>
        </p:spPr>
        <p:txBody>
          <a:bodyPr>
            <a:normAutofit/>
          </a:bodyPr>
          <a:lstStyle/>
          <a:p>
            <a:r>
              <a:rPr lang="en-US" dirty="0" smtClean="0"/>
              <a:t>V4D vs V4X: Super-station beams</a:t>
            </a:r>
            <a:br>
              <a:rPr lang="en-US" dirty="0" smtClean="0"/>
            </a:br>
            <a:r>
              <a:rPr lang="en-US" sz="2400" dirty="0" smtClean="0"/>
              <a:t>Discrete stations vs sea of elements?</a:t>
            </a:r>
            <a:endParaRPr lang="en-US" sz="24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384" y="1847246"/>
            <a:ext cx="2520000" cy="25200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97184" y="1847246"/>
            <a:ext cx="2520000" cy="2520000"/>
          </a:xfrm>
          <a:prstGeom prst="rect">
            <a:avLst/>
          </a:prstGeom>
        </p:spPr>
      </p:pic>
      <p:sp>
        <p:nvSpPr>
          <p:cNvPr id="11" name="TextBox 10"/>
          <p:cNvSpPr txBox="1"/>
          <p:nvPr/>
        </p:nvSpPr>
        <p:spPr>
          <a:xfrm>
            <a:off x="79003" y="1768452"/>
            <a:ext cx="583814" cy="369332"/>
          </a:xfrm>
          <a:prstGeom prst="rect">
            <a:avLst/>
          </a:prstGeom>
          <a:noFill/>
        </p:spPr>
        <p:txBody>
          <a:bodyPr wrap="none" rtlCol="0">
            <a:spAutoFit/>
          </a:bodyPr>
          <a:lstStyle/>
          <a:p>
            <a:r>
              <a:rPr lang="en-US" b="1" dirty="0" smtClean="0">
                <a:solidFill>
                  <a:srgbClr val="FF0000"/>
                </a:solidFill>
              </a:rPr>
              <a:t>V4D</a:t>
            </a:r>
            <a:endParaRPr lang="en-US" b="1" dirty="0">
              <a:solidFill>
                <a:srgbClr val="FF0000"/>
              </a:solidFill>
            </a:endParaRPr>
          </a:p>
        </p:txBody>
      </p:sp>
      <p:sp>
        <p:nvSpPr>
          <p:cNvPr id="12" name="TextBox 11"/>
          <p:cNvSpPr txBox="1"/>
          <p:nvPr/>
        </p:nvSpPr>
        <p:spPr>
          <a:xfrm>
            <a:off x="2559139" y="1757314"/>
            <a:ext cx="564578" cy="369332"/>
          </a:xfrm>
          <a:prstGeom prst="rect">
            <a:avLst/>
          </a:prstGeom>
          <a:noFill/>
        </p:spPr>
        <p:txBody>
          <a:bodyPr wrap="none" rtlCol="0">
            <a:spAutoFit/>
          </a:bodyPr>
          <a:lstStyle/>
          <a:p>
            <a:r>
              <a:rPr lang="en-US" b="1" smtClean="0">
                <a:solidFill>
                  <a:srgbClr val="FF0000"/>
                </a:solidFill>
              </a:rPr>
              <a:t>V4X</a:t>
            </a:r>
            <a:endParaRPr lang="en-US" b="1">
              <a:solidFill>
                <a:srgbClr val="FF0000"/>
              </a:solidFill>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792" y="4175974"/>
            <a:ext cx="2520000" cy="252000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23592" y="4175974"/>
            <a:ext cx="2520000" cy="2520000"/>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42200" y="1855692"/>
            <a:ext cx="2520000" cy="2520000"/>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386000" y="1855692"/>
            <a:ext cx="2520000" cy="2520000"/>
          </a:xfrm>
          <a:prstGeom prst="rect">
            <a:avLst/>
          </a:prstGeom>
        </p:spPr>
      </p:pic>
      <p:pic>
        <p:nvPicPr>
          <p:cNvPr id="32" name="Picture 3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68608" y="4184420"/>
            <a:ext cx="2520000" cy="2520000"/>
          </a:xfrm>
          <a:prstGeom prst="rect">
            <a:avLst/>
          </a:prstGeom>
        </p:spPr>
      </p:pic>
      <p:pic>
        <p:nvPicPr>
          <p:cNvPr id="33" name="Picture 32"/>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412408" y="4184420"/>
            <a:ext cx="2520000" cy="2520000"/>
          </a:xfrm>
          <a:prstGeom prst="rect">
            <a:avLst/>
          </a:prstGeom>
        </p:spPr>
      </p:pic>
      <p:sp>
        <p:nvSpPr>
          <p:cNvPr id="34" name="TextBox 33"/>
          <p:cNvSpPr txBox="1"/>
          <p:nvPr/>
        </p:nvSpPr>
        <p:spPr>
          <a:xfrm>
            <a:off x="523336" y="1462599"/>
            <a:ext cx="3555782" cy="369332"/>
          </a:xfrm>
          <a:prstGeom prst="rect">
            <a:avLst/>
          </a:prstGeom>
          <a:noFill/>
        </p:spPr>
        <p:txBody>
          <a:bodyPr wrap="none" rtlCol="0">
            <a:spAutoFit/>
          </a:bodyPr>
          <a:lstStyle/>
          <a:p>
            <a:r>
              <a:rPr lang="en-US" b="1" dirty="0" smtClean="0">
                <a:solidFill>
                  <a:srgbClr val="FF0000"/>
                </a:solidFill>
              </a:rPr>
              <a:t>------------------ 50 </a:t>
            </a:r>
            <a:r>
              <a:rPr lang="en-US" b="1">
                <a:solidFill>
                  <a:srgbClr val="FF0000"/>
                </a:solidFill>
              </a:rPr>
              <a:t>MHz ------------------</a:t>
            </a:r>
            <a:endParaRPr lang="en-US" b="1" dirty="0">
              <a:solidFill>
                <a:srgbClr val="FF0000"/>
              </a:solidFill>
            </a:endParaRPr>
          </a:p>
        </p:txBody>
      </p:sp>
      <p:sp>
        <p:nvSpPr>
          <p:cNvPr id="35" name="TextBox 34"/>
          <p:cNvSpPr txBox="1"/>
          <p:nvPr/>
        </p:nvSpPr>
        <p:spPr>
          <a:xfrm>
            <a:off x="5387436" y="1456786"/>
            <a:ext cx="3672800" cy="369332"/>
          </a:xfrm>
          <a:prstGeom prst="rect">
            <a:avLst/>
          </a:prstGeom>
          <a:noFill/>
        </p:spPr>
        <p:txBody>
          <a:bodyPr wrap="none" rtlCol="0">
            <a:spAutoFit/>
          </a:bodyPr>
          <a:lstStyle/>
          <a:p>
            <a:r>
              <a:rPr lang="en-US" b="1" dirty="0" smtClean="0">
                <a:solidFill>
                  <a:srgbClr val="FF0000"/>
                </a:solidFill>
              </a:rPr>
              <a:t>------------------ 350 </a:t>
            </a:r>
            <a:r>
              <a:rPr lang="en-US" b="1" dirty="0">
                <a:solidFill>
                  <a:srgbClr val="FF0000"/>
                </a:solidFill>
              </a:rPr>
              <a:t>MHz ------------------</a:t>
            </a:r>
          </a:p>
        </p:txBody>
      </p:sp>
      <p:sp>
        <p:nvSpPr>
          <p:cNvPr id="36" name="TextBox 35"/>
          <p:cNvSpPr txBox="1"/>
          <p:nvPr/>
        </p:nvSpPr>
        <p:spPr>
          <a:xfrm>
            <a:off x="5009111" y="1792613"/>
            <a:ext cx="583814" cy="369332"/>
          </a:xfrm>
          <a:prstGeom prst="rect">
            <a:avLst/>
          </a:prstGeom>
          <a:noFill/>
        </p:spPr>
        <p:txBody>
          <a:bodyPr wrap="none" rtlCol="0">
            <a:spAutoFit/>
          </a:bodyPr>
          <a:lstStyle/>
          <a:p>
            <a:r>
              <a:rPr lang="en-US" b="1" dirty="0" smtClean="0">
                <a:solidFill>
                  <a:srgbClr val="FF0000"/>
                </a:solidFill>
              </a:rPr>
              <a:t>V4D</a:t>
            </a:r>
            <a:endParaRPr lang="en-US" b="1" dirty="0">
              <a:solidFill>
                <a:srgbClr val="FF0000"/>
              </a:solidFill>
            </a:endParaRPr>
          </a:p>
        </p:txBody>
      </p:sp>
      <p:sp>
        <p:nvSpPr>
          <p:cNvPr id="37" name="TextBox 36"/>
          <p:cNvSpPr txBox="1"/>
          <p:nvPr/>
        </p:nvSpPr>
        <p:spPr>
          <a:xfrm>
            <a:off x="7434576" y="1781152"/>
            <a:ext cx="564578" cy="369332"/>
          </a:xfrm>
          <a:prstGeom prst="rect">
            <a:avLst/>
          </a:prstGeom>
          <a:noFill/>
        </p:spPr>
        <p:txBody>
          <a:bodyPr wrap="none" rtlCol="0">
            <a:spAutoFit/>
          </a:bodyPr>
          <a:lstStyle/>
          <a:p>
            <a:r>
              <a:rPr lang="en-US" b="1" smtClean="0">
                <a:solidFill>
                  <a:srgbClr val="FF0000"/>
                </a:solidFill>
              </a:rPr>
              <a:t>V4X</a:t>
            </a:r>
            <a:endParaRPr lang="en-US" b="1">
              <a:solidFill>
                <a:srgbClr val="FF0000"/>
              </a:solidFill>
            </a:endParaRPr>
          </a:p>
        </p:txBody>
      </p:sp>
      <p:sp>
        <p:nvSpPr>
          <p:cNvPr id="5" name="Slide Number Placeholder 4"/>
          <p:cNvSpPr>
            <a:spLocks noGrp="1"/>
          </p:cNvSpPr>
          <p:nvPr>
            <p:ph type="sldNum" sz="quarter" idx="12"/>
          </p:nvPr>
        </p:nvSpPr>
        <p:spPr/>
        <p:txBody>
          <a:bodyPr/>
          <a:lstStyle/>
          <a:p>
            <a:fld id="{1EAC670C-D434-6E4B-B787-961E9168D072}" type="slidenum">
              <a:rPr lang="en-US" smtClean="0"/>
              <a:t>52</a:t>
            </a:fld>
            <a:endParaRPr lang="en-US"/>
          </a:p>
        </p:txBody>
      </p:sp>
    </p:spTree>
    <p:extLst>
      <p:ext uri="{BB962C8B-B14F-4D97-AF65-F5344CB8AC3E}">
        <p14:creationId xmlns:p14="http://schemas.microsoft.com/office/powerpoint/2010/main" val="3652258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V4D vs V4X: Super-station beams</a:t>
            </a:r>
            <a:br>
              <a:rPr lang="en-US" dirty="0"/>
            </a:br>
            <a:r>
              <a:rPr lang="en-US" sz="2400" dirty="0"/>
              <a:t>Discrete stations vs sea of elements?</a:t>
            </a:r>
          </a:p>
        </p:txBody>
      </p:sp>
      <p:sp>
        <p:nvSpPr>
          <p:cNvPr id="2" name="Content Placeholder 1"/>
          <p:cNvSpPr>
            <a:spLocks noGrp="1"/>
          </p:cNvSpPr>
          <p:nvPr>
            <p:ph idx="1"/>
          </p:nvPr>
        </p:nvSpPr>
        <p:spPr/>
        <p:txBody>
          <a:bodyPr/>
          <a:lstStyle/>
          <a:p>
            <a:pPr>
              <a:lnSpc>
                <a:spcPct val="100000"/>
              </a:lnSpc>
            </a:pPr>
            <a:r>
              <a:rPr lang="en-US" dirty="0" smtClean="0"/>
              <a:t>The increased </a:t>
            </a:r>
            <a:r>
              <a:rPr lang="en-US" dirty="0"/>
              <a:t>flexibility in </a:t>
            </a:r>
            <a:r>
              <a:rPr lang="en-US" dirty="0" smtClean="0"/>
              <a:t>forming stations from the sea of elements (V4X) results in station and super-station beams with lower and more well behaved </a:t>
            </a:r>
            <a:r>
              <a:rPr lang="en-US" dirty="0" err="1" smtClean="0"/>
              <a:t>sidelobe</a:t>
            </a:r>
            <a:r>
              <a:rPr lang="en-US" dirty="0" smtClean="0"/>
              <a:t> levels.</a:t>
            </a:r>
          </a:p>
          <a:p>
            <a:pPr>
              <a:lnSpc>
                <a:spcPct val="100000"/>
              </a:lnSpc>
            </a:pPr>
            <a:r>
              <a:rPr lang="en-US" dirty="0" smtClean="0"/>
              <a:t>The ‘gap’ in </a:t>
            </a:r>
            <a:r>
              <a:rPr lang="en-US" dirty="0"/>
              <a:t>the superimposed </a:t>
            </a:r>
            <a:r>
              <a:rPr lang="en-US" dirty="0" smtClean="0"/>
              <a:t>rotated super-station for V4D leads to higher inner </a:t>
            </a:r>
            <a:r>
              <a:rPr lang="en-US" dirty="0" err="1" smtClean="0"/>
              <a:t>sidelobes</a:t>
            </a:r>
            <a:r>
              <a:rPr lang="en-US" dirty="0" smtClean="0"/>
              <a:t>.</a:t>
            </a:r>
          </a:p>
          <a:p>
            <a:pPr>
              <a:lnSpc>
                <a:spcPct val="100000"/>
              </a:lnSpc>
            </a:pPr>
            <a:endParaRPr lang="en-US" dirty="0" smtClean="0"/>
          </a:p>
          <a:p>
            <a:pPr>
              <a:lnSpc>
                <a:spcPct val="100000"/>
              </a:lnSpc>
            </a:pPr>
            <a:endParaRPr lang="en-US" dirty="0"/>
          </a:p>
        </p:txBody>
      </p:sp>
      <p:sp>
        <p:nvSpPr>
          <p:cNvPr id="5" name="Slide Number Placeholder 4"/>
          <p:cNvSpPr>
            <a:spLocks noGrp="1"/>
          </p:cNvSpPr>
          <p:nvPr>
            <p:ph type="sldNum" sz="quarter" idx="12"/>
          </p:nvPr>
        </p:nvSpPr>
        <p:spPr/>
        <p:txBody>
          <a:bodyPr/>
          <a:lstStyle/>
          <a:p>
            <a:fld id="{1EAC670C-D434-6E4B-B787-961E9168D072}" type="slidenum">
              <a:rPr lang="en-US" smtClean="0"/>
              <a:t>53</a:t>
            </a:fld>
            <a:endParaRPr lang="en-US"/>
          </a:p>
        </p:txBody>
      </p:sp>
    </p:spTree>
    <p:extLst>
      <p:ext uri="{BB962C8B-B14F-4D97-AF65-F5344CB8AC3E}">
        <p14:creationId xmlns:p14="http://schemas.microsoft.com/office/powerpoint/2010/main" val="205794880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108" y="188388"/>
            <a:ext cx="9271000" cy="1325563"/>
          </a:xfrm>
        </p:spPr>
        <p:txBody>
          <a:bodyPr>
            <a:normAutofit/>
          </a:bodyPr>
          <a:lstStyle/>
          <a:p>
            <a:r>
              <a:rPr lang="en-US" sz="3600" dirty="0" err="1" smtClean="0"/>
              <a:t>Apodisation</a:t>
            </a:r>
            <a:r>
              <a:rPr lang="en-US" sz="3600" dirty="0" smtClean="0"/>
              <a:t> vs Thinning: Station beams</a:t>
            </a:r>
            <a:endParaRPr lang="en-US" sz="18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384" y="1847246"/>
            <a:ext cx="2520000" cy="25200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97184" y="1847246"/>
            <a:ext cx="2520000" cy="2520000"/>
          </a:xfrm>
          <a:prstGeom prst="rect">
            <a:avLst/>
          </a:prstGeom>
        </p:spPr>
      </p:pic>
      <p:sp>
        <p:nvSpPr>
          <p:cNvPr id="11" name="TextBox 10"/>
          <p:cNvSpPr txBox="1"/>
          <p:nvPr/>
        </p:nvSpPr>
        <p:spPr>
          <a:xfrm>
            <a:off x="79792" y="1743052"/>
            <a:ext cx="1532792" cy="369332"/>
          </a:xfrm>
          <a:prstGeom prst="rect">
            <a:avLst/>
          </a:prstGeom>
          <a:noFill/>
        </p:spPr>
        <p:txBody>
          <a:bodyPr wrap="none" rtlCol="0">
            <a:spAutoFit/>
          </a:bodyPr>
          <a:lstStyle/>
          <a:p>
            <a:r>
              <a:rPr lang="en-US" b="1" dirty="0" err="1" smtClean="0">
                <a:solidFill>
                  <a:srgbClr val="FF0000"/>
                </a:solidFill>
              </a:rPr>
              <a:t>Apodised</a:t>
            </a:r>
            <a:r>
              <a:rPr lang="en-US" b="1" dirty="0" smtClean="0">
                <a:solidFill>
                  <a:srgbClr val="FF0000"/>
                </a:solidFill>
              </a:rPr>
              <a:t> V4D</a:t>
            </a:r>
            <a:endParaRPr lang="en-US" b="1" dirty="0">
              <a:solidFill>
                <a:srgbClr val="FF0000"/>
              </a:solidFill>
            </a:endParaRPr>
          </a:p>
        </p:txBody>
      </p:sp>
      <p:sp>
        <p:nvSpPr>
          <p:cNvPr id="12" name="TextBox 11"/>
          <p:cNvSpPr txBox="1"/>
          <p:nvPr/>
        </p:nvSpPr>
        <p:spPr>
          <a:xfrm>
            <a:off x="2543235" y="1743052"/>
            <a:ext cx="1393330" cy="369332"/>
          </a:xfrm>
          <a:prstGeom prst="rect">
            <a:avLst/>
          </a:prstGeom>
          <a:noFill/>
        </p:spPr>
        <p:txBody>
          <a:bodyPr wrap="none" rtlCol="0">
            <a:spAutoFit/>
          </a:bodyPr>
          <a:lstStyle/>
          <a:p>
            <a:r>
              <a:rPr lang="en-US" b="1" dirty="0" smtClean="0">
                <a:solidFill>
                  <a:srgbClr val="FF0000"/>
                </a:solidFill>
              </a:rPr>
              <a:t>Thinned V4d</a:t>
            </a:r>
            <a:endParaRPr lang="en-US" b="1" dirty="0">
              <a:solidFill>
                <a:srgbClr val="FF0000"/>
              </a:solidFill>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792" y="4175974"/>
            <a:ext cx="2520000" cy="252000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23592" y="4175974"/>
            <a:ext cx="2520000" cy="2520000"/>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42200" y="1855692"/>
            <a:ext cx="2520000" cy="2520000"/>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386000" y="1855692"/>
            <a:ext cx="2520000" cy="2520000"/>
          </a:xfrm>
          <a:prstGeom prst="rect">
            <a:avLst/>
          </a:prstGeom>
        </p:spPr>
      </p:pic>
      <p:pic>
        <p:nvPicPr>
          <p:cNvPr id="32" name="Picture 3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68608" y="4184420"/>
            <a:ext cx="2520000" cy="2520000"/>
          </a:xfrm>
          <a:prstGeom prst="rect">
            <a:avLst/>
          </a:prstGeom>
        </p:spPr>
      </p:pic>
      <p:pic>
        <p:nvPicPr>
          <p:cNvPr id="33" name="Picture 32"/>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412408" y="4184420"/>
            <a:ext cx="2520000" cy="2520000"/>
          </a:xfrm>
          <a:prstGeom prst="rect">
            <a:avLst/>
          </a:prstGeom>
        </p:spPr>
      </p:pic>
      <p:sp>
        <p:nvSpPr>
          <p:cNvPr id="34" name="TextBox 33"/>
          <p:cNvSpPr txBox="1"/>
          <p:nvPr/>
        </p:nvSpPr>
        <p:spPr>
          <a:xfrm>
            <a:off x="523336" y="1462599"/>
            <a:ext cx="3555782" cy="369332"/>
          </a:xfrm>
          <a:prstGeom prst="rect">
            <a:avLst/>
          </a:prstGeom>
          <a:noFill/>
        </p:spPr>
        <p:txBody>
          <a:bodyPr wrap="none" rtlCol="0">
            <a:spAutoFit/>
          </a:bodyPr>
          <a:lstStyle/>
          <a:p>
            <a:r>
              <a:rPr lang="en-US" b="1" dirty="0" smtClean="0">
                <a:solidFill>
                  <a:srgbClr val="FF0000"/>
                </a:solidFill>
              </a:rPr>
              <a:t>------------------ 50 </a:t>
            </a:r>
            <a:r>
              <a:rPr lang="en-US" b="1">
                <a:solidFill>
                  <a:srgbClr val="FF0000"/>
                </a:solidFill>
              </a:rPr>
              <a:t>MHz ------------------</a:t>
            </a:r>
            <a:endParaRPr lang="en-US" b="1" dirty="0">
              <a:solidFill>
                <a:srgbClr val="FF0000"/>
              </a:solidFill>
            </a:endParaRPr>
          </a:p>
        </p:txBody>
      </p:sp>
      <p:sp>
        <p:nvSpPr>
          <p:cNvPr id="35" name="TextBox 34"/>
          <p:cNvSpPr txBox="1"/>
          <p:nvPr/>
        </p:nvSpPr>
        <p:spPr>
          <a:xfrm>
            <a:off x="5387436" y="1456786"/>
            <a:ext cx="3672800" cy="369332"/>
          </a:xfrm>
          <a:prstGeom prst="rect">
            <a:avLst/>
          </a:prstGeom>
          <a:noFill/>
        </p:spPr>
        <p:txBody>
          <a:bodyPr wrap="none" rtlCol="0">
            <a:spAutoFit/>
          </a:bodyPr>
          <a:lstStyle/>
          <a:p>
            <a:r>
              <a:rPr lang="en-US" b="1" dirty="0" smtClean="0">
                <a:solidFill>
                  <a:srgbClr val="FF0000"/>
                </a:solidFill>
              </a:rPr>
              <a:t>------------------ 350 </a:t>
            </a:r>
            <a:r>
              <a:rPr lang="en-US" b="1" dirty="0">
                <a:solidFill>
                  <a:srgbClr val="FF0000"/>
                </a:solidFill>
              </a:rPr>
              <a:t>MHz ------------------</a:t>
            </a:r>
          </a:p>
        </p:txBody>
      </p:sp>
      <p:sp>
        <p:nvSpPr>
          <p:cNvPr id="36" name="TextBox 35"/>
          <p:cNvSpPr txBox="1"/>
          <p:nvPr/>
        </p:nvSpPr>
        <p:spPr>
          <a:xfrm>
            <a:off x="5017184" y="1743052"/>
            <a:ext cx="1532792" cy="369332"/>
          </a:xfrm>
          <a:prstGeom prst="rect">
            <a:avLst/>
          </a:prstGeom>
          <a:noFill/>
        </p:spPr>
        <p:txBody>
          <a:bodyPr wrap="none" rtlCol="0">
            <a:spAutoFit/>
          </a:bodyPr>
          <a:lstStyle/>
          <a:p>
            <a:r>
              <a:rPr lang="en-US" b="1" dirty="0" err="1" smtClean="0">
                <a:solidFill>
                  <a:srgbClr val="FF0000"/>
                </a:solidFill>
              </a:rPr>
              <a:t>Apodised</a:t>
            </a:r>
            <a:r>
              <a:rPr lang="en-US" b="1" dirty="0" smtClean="0">
                <a:solidFill>
                  <a:srgbClr val="FF0000"/>
                </a:solidFill>
              </a:rPr>
              <a:t> V4D</a:t>
            </a:r>
            <a:endParaRPr lang="en-US" b="1" dirty="0">
              <a:solidFill>
                <a:srgbClr val="FF0000"/>
              </a:solidFill>
            </a:endParaRPr>
          </a:p>
        </p:txBody>
      </p:sp>
      <p:sp>
        <p:nvSpPr>
          <p:cNvPr id="37" name="TextBox 36"/>
          <p:cNvSpPr txBox="1"/>
          <p:nvPr/>
        </p:nvSpPr>
        <p:spPr>
          <a:xfrm>
            <a:off x="7442042" y="1743052"/>
            <a:ext cx="1396536" cy="369332"/>
          </a:xfrm>
          <a:prstGeom prst="rect">
            <a:avLst/>
          </a:prstGeom>
          <a:noFill/>
        </p:spPr>
        <p:txBody>
          <a:bodyPr wrap="none" rtlCol="0">
            <a:spAutoFit/>
          </a:bodyPr>
          <a:lstStyle/>
          <a:p>
            <a:r>
              <a:rPr lang="en-US" b="1" dirty="0" smtClean="0">
                <a:solidFill>
                  <a:srgbClr val="FF0000"/>
                </a:solidFill>
              </a:rPr>
              <a:t>Thinned V4X</a:t>
            </a:r>
            <a:endParaRPr lang="en-US" b="1" dirty="0">
              <a:solidFill>
                <a:srgbClr val="FF0000"/>
              </a:solidFill>
            </a:endParaRPr>
          </a:p>
        </p:txBody>
      </p:sp>
      <p:sp>
        <p:nvSpPr>
          <p:cNvPr id="5" name="Slide Number Placeholder 4"/>
          <p:cNvSpPr>
            <a:spLocks noGrp="1"/>
          </p:cNvSpPr>
          <p:nvPr>
            <p:ph type="sldNum" sz="quarter" idx="12"/>
          </p:nvPr>
        </p:nvSpPr>
        <p:spPr/>
        <p:txBody>
          <a:bodyPr/>
          <a:lstStyle/>
          <a:p>
            <a:fld id="{1EAC670C-D434-6E4B-B787-961E9168D072}" type="slidenum">
              <a:rPr lang="en-US" smtClean="0"/>
              <a:t>54</a:t>
            </a:fld>
            <a:endParaRPr lang="en-US"/>
          </a:p>
        </p:txBody>
      </p:sp>
    </p:spTree>
    <p:extLst>
      <p:ext uri="{BB962C8B-B14F-4D97-AF65-F5344CB8AC3E}">
        <p14:creationId xmlns:p14="http://schemas.microsoft.com/office/powerpoint/2010/main" val="5486669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108" y="188388"/>
            <a:ext cx="9271000" cy="1325563"/>
          </a:xfrm>
        </p:spPr>
        <p:txBody>
          <a:bodyPr>
            <a:normAutofit/>
          </a:bodyPr>
          <a:lstStyle/>
          <a:p>
            <a:r>
              <a:rPr lang="en-US" sz="3600" dirty="0" err="1" smtClean="0"/>
              <a:t>Apodisation</a:t>
            </a:r>
            <a:r>
              <a:rPr lang="en-US" sz="3600" dirty="0" smtClean="0"/>
              <a:t> vs Thinning: Super-station beams</a:t>
            </a:r>
            <a:endParaRPr lang="en-US" sz="18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384" y="1847246"/>
            <a:ext cx="2520000" cy="25200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97184" y="1847246"/>
            <a:ext cx="2520000" cy="2520000"/>
          </a:xfrm>
          <a:prstGeom prst="rect">
            <a:avLst/>
          </a:prstGeom>
        </p:spPr>
      </p:pic>
      <p:sp>
        <p:nvSpPr>
          <p:cNvPr id="11" name="TextBox 10"/>
          <p:cNvSpPr txBox="1"/>
          <p:nvPr/>
        </p:nvSpPr>
        <p:spPr>
          <a:xfrm>
            <a:off x="79792" y="1743052"/>
            <a:ext cx="1532792" cy="369332"/>
          </a:xfrm>
          <a:prstGeom prst="rect">
            <a:avLst/>
          </a:prstGeom>
          <a:noFill/>
        </p:spPr>
        <p:txBody>
          <a:bodyPr wrap="none" rtlCol="0">
            <a:spAutoFit/>
          </a:bodyPr>
          <a:lstStyle/>
          <a:p>
            <a:r>
              <a:rPr lang="en-US" b="1" dirty="0" err="1" smtClean="0">
                <a:solidFill>
                  <a:srgbClr val="FF0000"/>
                </a:solidFill>
              </a:rPr>
              <a:t>Apodised</a:t>
            </a:r>
            <a:r>
              <a:rPr lang="en-US" b="1" dirty="0" smtClean="0">
                <a:solidFill>
                  <a:srgbClr val="FF0000"/>
                </a:solidFill>
              </a:rPr>
              <a:t> V4D</a:t>
            </a:r>
            <a:endParaRPr lang="en-US" b="1" dirty="0">
              <a:solidFill>
                <a:srgbClr val="FF0000"/>
              </a:solidFill>
            </a:endParaRPr>
          </a:p>
        </p:txBody>
      </p:sp>
      <p:sp>
        <p:nvSpPr>
          <p:cNvPr id="12" name="TextBox 11"/>
          <p:cNvSpPr txBox="1"/>
          <p:nvPr/>
        </p:nvSpPr>
        <p:spPr>
          <a:xfrm>
            <a:off x="2543235" y="1743052"/>
            <a:ext cx="1393330" cy="369332"/>
          </a:xfrm>
          <a:prstGeom prst="rect">
            <a:avLst/>
          </a:prstGeom>
          <a:noFill/>
        </p:spPr>
        <p:txBody>
          <a:bodyPr wrap="none" rtlCol="0">
            <a:spAutoFit/>
          </a:bodyPr>
          <a:lstStyle/>
          <a:p>
            <a:r>
              <a:rPr lang="en-US" b="1" dirty="0" smtClean="0">
                <a:solidFill>
                  <a:srgbClr val="FF0000"/>
                </a:solidFill>
              </a:rPr>
              <a:t>Thinned V4d</a:t>
            </a:r>
            <a:endParaRPr lang="en-US" b="1" dirty="0">
              <a:solidFill>
                <a:srgbClr val="FF0000"/>
              </a:solidFill>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792" y="4175974"/>
            <a:ext cx="2520000" cy="252000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23592" y="4175974"/>
            <a:ext cx="2520000" cy="2520000"/>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42200" y="1855692"/>
            <a:ext cx="2520000" cy="2520000"/>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386000" y="1855692"/>
            <a:ext cx="2520000" cy="2520000"/>
          </a:xfrm>
          <a:prstGeom prst="rect">
            <a:avLst/>
          </a:prstGeom>
        </p:spPr>
      </p:pic>
      <p:pic>
        <p:nvPicPr>
          <p:cNvPr id="32" name="Picture 3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68608" y="4184420"/>
            <a:ext cx="2520000" cy="2520000"/>
          </a:xfrm>
          <a:prstGeom prst="rect">
            <a:avLst/>
          </a:prstGeom>
        </p:spPr>
      </p:pic>
      <p:pic>
        <p:nvPicPr>
          <p:cNvPr id="33" name="Picture 32"/>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412408" y="4184420"/>
            <a:ext cx="2520000" cy="2520000"/>
          </a:xfrm>
          <a:prstGeom prst="rect">
            <a:avLst/>
          </a:prstGeom>
        </p:spPr>
      </p:pic>
      <p:sp>
        <p:nvSpPr>
          <p:cNvPr id="34" name="TextBox 33"/>
          <p:cNvSpPr txBox="1"/>
          <p:nvPr/>
        </p:nvSpPr>
        <p:spPr>
          <a:xfrm>
            <a:off x="523336" y="1462599"/>
            <a:ext cx="3555782" cy="369332"/>
          </a:xfrm>
          <a:prstGeom prst="rect">
            <a:avLst/>
          </a:prstGeom>
          <a:noFill/>
        </p:spPr>
        <p:txBody>
          <a:bodyPr wrap="none" rtlCol="0">
            <a:spAutoFit/>
          </a:bodyPr>
          <a:lstStyle/>
          <a:p>
            <a:r>
              <a:rPr lang="en-US" b="1" dirty="0" smtClean="0">
                <a:solidFill>
                  <a:srgbClr val="FF0000"/>
                </a:solidFill>
              </a:rPr>
              <a:t>------------------ 50 </a:t>
            </a:r>
            <a:r>
              <a:rPr lang="en-US" b="1">
                <a:solidFill>
                  <a:srgbClr val="FF0000"/>
                </a:solidFill>
              </a:rPr>
              <a:t>MHz ------------------</a:t>
            </a:r>
            <a:endParaRPr lang="en-US" b="1" dirty="0">
              <a:solidFill>
                <a:srgbClr val="FF0000"/>
              </a:solidFill>
            </a:endParaRPr>
          </a:p>
        </p:txBody>
      </p:sp>
      <p:sp>
        <p:nvSpPr>
          <p:cNvPr id="35" name="TextBox 34"/>
          <p:cNvSpPr txBox="1"/>
          <p:nvPr/>
        </p:nvSpPr>
        <p:spPr>
          <a:xfrm>
            <a:off x="5387436" y="1456786"/>
            <a:ext cx="3672800" cy="369332"/>
          </a:xfrm>
          <a:prstGeom prst="rect">
            <a:avLst/>
          </a:prstGeom>
          <a:noFill/>
        </p:spPr>
        <p:txBody>
          <a:bodyPr wrap="none" rtlCol="0">
            <a:spAutoFit/>
          </a:bodyPr>
          <a:lstStyle/>
          <a:p>
            <a:r>
              <a:rPr lang="en-US" b="1" dirty="0" smtClean="0">
                <a:solidFill>
                  <a:srgbClr val="FF0000"/>
                </a:solidFill>
              </a:rPr>
              <a:t>------------------ 350 </a:t>
            </a:r>
            <a:r>
              <a:rPr lang="en-US" b="1" dirty="0">
                <a:solidFill>
                  <a:srgbClr val="FF0000"/>
                </a:solidFill>
              </a:rPr>
              <a:t>MHz ------------------</a:t>
            </a:r>
          </a:p>
        </p:txBody>
      </p:sp>
      <p:sp>
        <p:nvSpPr>
          <p:cNvPr id="36" name="TextBox 35"/>
          <p:cNvSpPr txBox="1"/>
          <p:nvPr/>
        </p:nvSpPr>
        <p:spPr>
          <a:xfrm>
            <a:off x="5017184" y="1743052"/>
            <a:ext cx="1532792" cy="369332"/>
          </a:xfrm>
          <a:prstGeom prst="rect">
            <a:avLst/>
          </a:prstGeom>
          <a:noFill/>
        </p:spPr>
        <p:txBody>
          <a:bodyPr wrap="none" rtlCol="0">
            <a:spAutoFit/>
          </a:bodyPr>
          <a:lstStyle/>
          <a:p>
            <a:r>
              <a:rPr lang="en-US" b="1" dirty="0" err="1" smtClean="0">
                <a:solidFill>
                  <a:srgbClr val="FF0000"/>
                </a:solidFill>
              </a:rPr>
              <a:t>Apodised</a:t>
            </a:r>
            <a:r>
              <a:rPr lang="en-US" b="1" dirty="0" smtClean="0">
                <a:solidFill>
                  <a:srgbClr val="FF0000"/>
                </a:solidFill>
              </a:rPr>
              <a:t> V4D</a:t>
            </a:r>
            <a:endParaRPr lang="en-US" b="1" dirty="0">
              <a:solidFill>
                <a:srgbClr val="FF0000"/>
              </a:solidFill>
            </a:endParaRPr>
          </a:p>
        </p:txBody>
      </p:sp>
      <p:sp>
        <p:nvSpPr>
          <p:cNvPr id="37" name="TextBox 36"/>
          <p:cNvSpPr txBox="1"/>
          <p:nvPr/>
        </p:nvSpPr>
        <p:spPr>
          <a:xfrm>
            <a:off x="7442042" y="1743052"/>
            <a:ext cx="1396536" cy="369332"/>
          </a:xfrm>
          <a:prstGeom prst="rect">
            <a:avLst/>
          </a:prstGeom>
          <a:noFill/>
        </p:spPr>
        <p:txBody>
          <a:bodyPr wrap="none" rtlCol="0">
            <a:spAutoFit/>
          </a:bodyPr>
          <a:lstStyle/>
          <a:p>
            <a:r>
              <a:rPr lang="en-US" b="1" dirty="0" smtClean="0">
                <a:solidFill>
                  <a:srgbClr val="FF0000"/>
                </a:solidFill>
              </a:rPr>
              <a:t>Thinned V4X</a:t>
            </a:r>
            <a:endParaRPr lang="en-US" b="1" dirty="0">
              <a:solidFill>
                <a:srgbClr val="FF0000"/>
              </a:solidFill>
            </a:endParaRPr>
          </a:p>
        </p:txBody>
      </p:sp>
      <p:sp>
        <p:nvSpPr>
          <p:cNvPr id="5" name="Slide Number Placeholder 4"/>
          <p:cNvSpPr>
            <a:spLocks noGrp="1"/>
          </p:cNvSpPr>
          <p:nvPr>
            <p:ph type="sldNum" sz="quarter" idx="12"/>
          </p:nvPr>
        </p:nvSpPr>
        <p:spPr/>
        <p:txBody>
          <a:bodyPr/>
          <a:lstStyle/>
          <a:p>
            <a:fld id="{1EAC670C-D434-6E4B-B787-961E9168D072}" type="slidenum">
              <a:rPr lang="en-US" smtClean="0"/>
              <a:t>55</a:t>
            </a:fld>
            <a:endParaRPr lang="en-US"/>
          </a:p>
        </p:txBody>
      </p:sp>
    </p:spTree>
    <p:extLst>
      <p:ext uri="{BB962C8B-B14F-4D97-AF65-F5344CB8AC3E}">
        <p14:creationId xmlns:p14="http://schemas.microsoft.com/office/powerpoint/2010/main" val="18999516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nSpc>
                <a:spcPct val="100000"/>
              </a:lnSpc>
            </a:pPr>
            <a:r>
              <a:rPr lang="en-US" dirty="0" smtClean="0"/>
              <a:t>Thinning and </a:t>
            </a:r>
            <a:r>
              <a:rPr lang="en-US" dirty="0" err="1" smtClean="0"/>
              <a:t>apodisation</a:t>
            </a:r>
            <a:r>
              <a:rPr lang="en-US" dirty="0" smtClean="0"/>
              <a:t> </a:t>
            </a:r>
            <a:r>
              <a:rPr lang="en-US" dirty="0"/>
              <a:t>give </a:t>
            </a:r>
            <a:r>
              <a:rPr lang="en-US" dirty="0" smtClean="0"/>
              <a:t>qualitatively similar results for zenith </a:t>
            </a:r>
            <a:r>
              <a:rPr lang="en-US" dirty="0" err="1" smtClean="0"/>
              <a:t>pointings</a:t>
            </a:r>
            <a:endParaRPr lang="en-US" dirty="0" smtClean="0"/>
          </a:p>
          <a:p>
            <a:pPr>
              <a:lnSpc>
                <a:spcPct val="100000"/>
              </a:lnSpc>
            </a:pPr>
            <a:r>
              <a:rPr lang="en-US" dirty="0" smtClean="0"/>
              <a:t>Thinning removes all flexibility for beam </a:t>
            </a:r>
            <a:r>
              <a:rPr lang="en-US" dirty="0" err="1" smtClean="0"/>
              <a:t>optimisations</a:t>
            </a:r>
            <a:r>
              <a:rPr lang="en-US" dirty="0" smtClean="0"/>
              <a:t> </a:t>
            </a:r>
          </a:p>
          <a:p>
            <a:pPr>
              <a:lnSpc>
                <a:spcPct val="100000"/>
              </a:lnSpc>
            </a:pPr>
            <a:r>
              <a:rPr lang="en-US" dirty="0" smtClean="0"/>
              <a:t>Thinning results less control over the side-lobes</a:t>
            </a:r>
          </a:p>
          <a:p>
            <a:pPr>
              <a:lnSpc>
                <a:spcPct val="100000"/>
              </a:lnSpc>
            </a:pPr>
            <a:r>
              <a:rPr lang="en-US" dirty="0" smtClean="0"/>
              <a:t>Super-station beams of the thinned array suffer from the introduction of the ’gap’ in the antenna density near the edge of the inner station, which leads to high inner </a:t>
            </a:r>
            <a:r>
              <a:rPr lang="en-US" dirty="0" err="1" smtClean="0"/>
              <a:t>sidelobes</a:t>
            </a:r>
            <a:r>
              <a:rPr lang="en-US" dirty="0" smtClean="0"/>
              <a:t>.</a:t>
            </a:r>
          </a:p>
        </p:txBody>
      </p:sp>
      <p:sp>
        <p:nvSpPr>
          <p:cNvPr id="5" name="Title 1"/>
          <p:cNvSpPr txBox="1">
            <a:spLocks/>
          </p:cNvSpPr>
          <p:nvPr/>
        </p:nvSpPr>
        <p:spPr>
          <a:xfrm>
            <a:off x="333108" y="188388"/>
            <a:ext cx="9271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smtClean="0"/>
              <a:t>Apodisation vs Thinning: Super-station beams</a:t>
            </a:r>
            <a:endParaRPr lang="en-US" sz="1800" dirty="0"/>
          </a:p>
        </p:txBody>
      </p:sp>
      <p:sp>
        <p:nvSpPr>
          <p:cNvPr id="6" name="Slide Number Placeholder 5"/>
          <p:cNvSpPr>
            <a:spLocks noGrp="1"/>
          </p:cNvSpPr>
          <p:nvPr>
            <p:ph type="sldNum" sz="quarter" idx="12"/>
          </p:nvPr>
        </p:nvSpPr>
        <p:spPr/>
        <p:txBody>
          <a:bodyPr/>
          <a:lstStyle/>
          <a:p>
            <a:fld id="{1EAC670C-D434-6E4B-B787-961E9168D072}" type="slidenum">
              <a:rPr lang="en-US" smtClean="0"/>
              <a:t>56</a:t>
            </a:fld>
            <a:endParaRPr lang="en-US"/>
          </a:p>
        </p:txBody>
      </p:sp>
    </p:spTree>
    <p:extLst>
      <p:ext uri="{BB962C8B-B14F-4D97-AF65-F5344CB8AC3E}">
        <p14:creationId xmlns:p14="http://schemas.microsoft.com/office/powerpoint/2010/main" val="14056922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questions</a:t>
            </a:r>
            <a:endParaRPr lang="en-US" dirty="0"/>
          </a:p>
        </p:txBody>
      </p:sp>
      <p:sp>
        <p:nvSpPr>
          <p:cNvPr id="4" name="Text Placeholder 3"/>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1EAC670C-D434-6E4B-B787-961E9168D072}" type="slidenum">
              <a:rPr lang="en-US" smtClean="0"/>
              <a:t>57</a:t>
            </a:fld>
            <a:endParaRPr lang="en-US"/>
          </a:p>
        </p:txBody>
      </p:sp>
    </p:spTree>
    <p:extLst>
      <p:ext uri="{BB962C8B-B14F-4D97-AF65-F5344CB8AC3E}">
        <p14:creationId xmlns:p14="http://schemas.microsoft.com/office/powerpoint/2010/main" val="139877137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questions</a:t>
            </a:r>
            <a:endParaRPr lang="en-US" dirty="0"/>
          </a:p>
        </p:txBody>
      </p:sp>
      <p:sp>
        <p:nvSpPr>
          <p:cNvPr id="3" name="Content Placeholder 2"/>
          <p:cNvSpPr>
            <a:spLocks noGrp="1"/>
          </p:cNvSpPr>
          <p:nvPr>
            <p:ph idx="1"/>
          </p:nvPr>
        </p:nvSpPr>
        <p:spPr/>
        <p:txBody>
          <a:bodyPr>
            <a:normAutofit lnSpcReduction="10000"/>
          </a:bodyPr>
          <a:lstStyle/>
          <a:p>
            <a:pPr>
              <a:lnSpc>
                <a:spcPct val="100000"/>
              </a:lnSpc>
            </a:pPr>
            <a:r>
              <a:rPr lang="en-US" dirty="0" smtClean="0"/>
              <a:t>Q1: Ideal station diameter?</a:t>
            </a:r>
          </a:p>
          <a:p>
            <a:pPr lvl="1">
              <a:lnSpc>
                <a:spcPct val="100000"/>
              </a:lnSpc>
            </a:pPr>
            <a:r>
              <a:rPr lang="en-US" dirty="0" smtClean="0">
                <a:solidFill>
                  <a:srgbClr val="FF0000"/>
                </a:solidFill>
              </a:rPr>
              <a:t>Answer has to come from science analysis</a:t>
            </a:r>
          </a:p>
          <a:p>
            <a:pPr>
              <a:lnSpc>
                <a:spcPct val="100000"/>
              </a:lnSpc>
            </a:pPr>
            <a:r>
              <a:rPr lang="en-US" dirty="0" smtClean="0"/>
              <a:t>Q2: Argument for multiple station sizes?</a:t>
            </a:r>
          </a:p>
          <a:p>
            <a:pPr lvl="1">
              <a:lnSpc>
                <a:spcPct val="100000"/>
              </a:lnSpc>
            </a:pPr>
            <a:r>
              <a:rPr lang="en-US" dirty="0" smtClean="0">
                <a:solidFill>
                  <a:srgbClr val="FF0000"/>
                </a:solidFill>
              </a:rPr>
              <a:t>Answer has to come from science analysis, but building in flexibility unless it greatly impacts cost sounds like a good idea.</a:t>
            </a:r>
          </a:p>
          <a:p>
            <a:pPr>
              <a:lnSpc>
                <a:spcPct val="100000"/>
              </a:lnSpc>
            </a:pPr>
            <a:r>
              <a:rPr lang="en-US" dirty="0" smtClean="0"/>
              <a:t>Q3: Ratio of area in core to outer stations</a:t>
            </a:r>
          </a:p>
          <a:p>
            <a:pPr lvl="1">
              <a:lnSpc>
                <a:spcPct val="100000"/>
              </a:lnSpc>
            </a:pPr>
            <a:r>
              <a:rPr lang="en-US" dirty="0" smtClean="0">
                <a:solidFill>
                  <a:srgbClr val="FF0000"/>
                </a:solidFill>
              </a:rPr>
              <a:t>Again, answer </a:t>
            </a:r>
            <a:r>
              <a:rPr lang="en-US" dirty="0">
                <a:solidFill>
                  <a:srgbClr val="FF0000"/>
                </a:solidFill>
              </a:rPr>
              <a:t>has to come from science </a:t>
            </a:r>
            <a:r>
              <a:rPr lang="en-US" dirty="0" smtClean="0">
                <a:solidFill>
                  <a:srgbClr val="FF0000"/>
                </a:solidFill>
              </a:rPr>
              <a:t>analysis. Point source removal will require sufficient sensitivity on the longer baselines to not be confusion limited.</a:t>
            </a:r>
          </a:p>
          <a:p>
            <a:pPr lvl="1">
              <a:lnSpc>
                <a:spcPct val="100000"/>
              </a:lnSpc>
            </a:pPr>
            <a:endParaRPr lang="en-US" dirty="0" smtClean="0"/>
          </a:p>
          <a:p>
            <a:pPr lvl="1">
              <a:lnSpc>
                <a:spcPct val="100000"/>
              </a:lnSpc>
            </a:pPr>
            <a:endParaRPr lang="en-US" dirty="0" smtClean="0"/>
          </a:p>
          <a:p>
            <a:pPr lvl="1">
              <a:lnSpc>
                <a:spcPct val="100000"/>
              </a:lnSpc>
            </a:pPr>
            <a:endParaRPr lang="en-US" dirty="0"/>
          </a:p>
        </p:txBody>
      </p:sp>
      <p:sp>
        <p:nvSpPr>
          <p:cNvPr id="6" name="Slide Number Placeholder 5"/>
          <p:cNvSpPr>
            <a:spLocks noGrp="1"/>
          </p:cNvSpPr>
          <p:nvPr>
            <p:ph type="sldNum" sz="quarter" idx="12"/>
          </p:nvPr>
        </p:nvSpPr>
        <p:spPr/>
        <p:txBody>
          <a:bodyPr/>
          <a:lstStyle/>
          <a:p>
            <a:fld id="{1EAC670C-D434-6E4B-B787-961E9168D072}" type="slidenum">
              <a:rPr lang="en-US" smtClean="0"/>
              <a:t>58</a:t>
            </a:fld>
            <a:endParaRPr lang="en-US"/>
          </a:p>
        </p:txBody>
      </p:sp>
    </p:spTree>
    <p:extLst>
      <p:ext uri="{BB962C8B-B14F-4D97-AF65-F5344CB8AC3E}">
        <p14:creationId xmlns:p14="http://schemas.microsoft.com/office/powerpoint/2010/main" val="98993904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questions</a:t>
            </a:r>
            <a:endParaRPr lang="en-US" dirty="0"/>
          </a:p>
        </p:txBody>
      </p:sp>
      <p:sp>
        <p:nvSpPr>
          <p:cNvPr id="3" name="Content Placeholder 2"/>
          <p:cNvSpPr>
            <a:spLocks noGrp="1"/>
          </p:cNvSpPr>
          <p:nvPr>
            <p:ph idx="1"/>
          </p:nvPr>
        </p:nvSpPr>
        <p:spPr/>
        <p:txBody>
          <a:bodyPr>
            <a:normAutofit fontScale="70000" lnSpcReduction="20000"/>
          </a:bodyPr>
          <a:lstStyle/>
          <a:p>
            <a:pPr>
              <a:lnSpc>
                <a:spcPct val="120000"/>
              </a:lnSpc>
            </a:pPr>
            <a:r>
              <a:rPr lang="en-US" dirty="0" smtClean="0"/>
              <a:t>Q4: Must all station configurations be identical?</a:t>
            </a:r>
          </a:p>
          <a:p>
            <a:pPr lvl="1">
              <a:lnSpc>
                <a:spcPct val="120000"/>
              </a:lnSpc>
            </a:pPr>
            <a:r>
              <a:rPr lang="en-US" dirty="0" smtClean="0">
                <a:solidFill>
                  <a:srgbClr val="FF0000"/>
                </a:solidFill>
              </a:rPr>
              <a:t>For imaging we believe it will be helpful if the station beams, and resulting average cross-power beam are as stable as possible as this will lessen the requirement for direction dependent corrections during imaging. Indeed it may be even desirable to dynamically reshape stations to make this possible which can be achieved using a sea of elements.</a:t>
            </a:r>
          </a:p>
          <a:p>
            <a:pPr lvl="1">
              <a:lnSpc>
                <a:spcPct val="120000"/>
              </a:lnSpc>
            </a:pPr>
            <a:r>
              <a:rPr lang="en-US" dirty="0" smtClean="0">
                <a:solidFill>
                  <a:srgbClr val="FF0000"/>
                </a:solidFill>
              </a:rPr>
              <a:t>Use of mixed station sizes for calibration would need further analysis.</a:t>
            </a:r>
            <a:endParaRPr lang="en-US" dirty="0">
              <a:solidFill>
                <a:srgbClr val="FF0000"/>
              </a:solidFill>
            </a:endParaRPr>
          </a:p>
          <a:p>
            <a:pPr lvl="1">
              <a:lnSpc>
                <a:spcPct val="120000"/>
              </a:lnSpc>
            </a:pPr>
            <a:r>
              <a:rPr lang="en-US" dirty="0" smtClean="0">
                <a:solidFill>
                  <a:srgbClr val="FF0000"/>
                </a:solidFill>
              </a:rPr>
              <a:t>While we believe that common station sizes are a good thing, our </a:t>
            </a:r>
            <a:r>
              <a:rPr lang="en-US" dirty="0">
                <a:solidFill>
                  <a:srgbClr val="FF0000"/>
                </a:solidFill>
              </a:rPr>
              <a:t>studies </a:t>
            </a:r>
            <a:r>
              <a:rPr lang="en-US" dirty="0" smtClean="0">
                <a:solidFill>
                  <a:srgbClr val="FF0000"/>
                </a:solidFill>
              </a:rPr>
              <a:t>of Far </a:t>
            </a:r>
            <a:r>
              <a:rPr lang="en-US" dirty="0" err="1">
                <a:solidFill>
                  <a:srgbClr val="FF0000"/>
                </a:solidFill>
              </a:rPr>
              <a:t>Sidelobe</a:t>
            </a:r>
            <a:r>
              <a:rPr lang="en-US" dirty="0">
                <a:solidFill>
                  <a:srgbClr val="FF0000"/>
                </a:solidFill>
              </a:rPr>
              <a:t> Source Noise (FSSN) (arXiv:1602.01805 [</a:t>
            </a:r>
            <a:r>
              <a:rPr lang="en-US" dirty="0" err="1">
                <a:solidFill>
                  <a:srgbClr val="FF0000"/>
                </a:solidFill>
              </a:rPr>
              <a:t>astro-ph.IM</a:t>
            </a:r>
            <a:r>
              <a:rPr lang="en-US" dirty="0" smtClean="0">
                <a:solidFill>
                  <a:srgbClr val="FF0000"/>
                </a:solidFill>
              </a:rPr>
              <a:t>]), have shown </a:t>
            </a:r>
            <a:r>
              <a:rPr lang="en-US" dirty="0">
                <a:solidFill>
                  <a:srgbClr val="FF0000"/>
                </a:solidFill>
              </a:rPr>
              <a:t>that the noise </a:t>
            </a:r>
            <a:r>
              <a:rPr lang="en-US" dirty="0" smtClean="0">
                <a:solidFill>
                  <a:srgbClr val="FF0000"/>
                </a:solidFill>
              </a:rPr>
              <a:t>picked </a:t>
            </a:r>
            <a:r>
              <a:rPr lang="en-US" dirty="0">
                <a:solidFill>
                  <a:srgbClr val="FF0000"/>
                </a:solidFill>
              </a:rPr>
              <a:t>up by the far-out </a:t>
            </a:r>
            <a:r>
              <a:rPr lang="en-US" dirty="0" err="1">
                <a:solidFill>
                  <a:srgbClr val="FF0000"/>
                </a:solidFill>
              </a:rPr>
              <a:t>sidelobes</a:t>
            </a:r>
            <a:r>
              <a:rPr lang="en-US" dirty="0">
                <a:solidFill>
                  <a:srgbClr val="FF0000"/>
                </a:solidFill>
              </a:rPr>
              <a:t> can be dramatically reduced in the interferometric sense if each station’s antenna configuration is different. </a:t>
            </a:r>
            <a:r>
              <a:rPr lang="en-US" dirty="0" smtClean="0">
                <a:solidFill>
                  <a:srgbClr val="FF0000"/>
                </a:solidFill>
              </a:rPr>
              <a:t>This </a:t>
            </a:r>
            <a:r>
              <a:rPr lang="en-US" dirty="0">
                <a:solidFill>
                  <a:srgbClr val="FF0000"/>
                </a:solidFill>
              </a:rPr>
              <a:t>is easily achievable since each station can have a different pseudo-random configuration whilst maintaining a given minimum distance criteria.</a:t>
            </a:r>
            <a:endParaRPr lang="en-US" dirty="0" smtClean="0">
              <a:solidFill>
                <a:srgbClr val="FF0000"/>
              </a:solidFill>
            </a:endParaRPr>
          </a:p>
          <a:p>
            <a:pPr lvl="1">
              <a:lnSpc>
                <a:spcPct val="120000"/>
              </a:lnSpc>
            </a:pPr>
            <a:endParaRPr lang="en-US" dirty="0" smtClean="0"/>
          </a:p>
          <a:p>
            <a:pPr>
              <a:lnSpc>
                <a:spcPct val="120000"/>
              </a:lnSpc>
            </a:pPr>
            <a:endParaRPr lang="en-US" dirty="0" smtClean="0"/>
          </a:p>
          <a:p>
            <a:pPr lvl="1">
              <a:lnSpc>
                <a:spcPct val="120000"/>
              </a:lnSpc>
            </a:pPr>
            <a:endParaRPr lang="en-US" dirty="0" smtClean="0"/>
          </a:p>
          <a:p>
            <a:pPr lvl="1">
              <a:lnSpc>
                <a:spcPct val="120000"/>
              </a:lnSpc>
            </a:pPr>
            <a:endParaRPr lang="en-US" dirty="0" smtClean="0"/>
          </a:p>
          <a:p>
            <a:pPr lvl="1">
              <a:lnSpc>
                <a:spcPct val="120000"/>
              </a:lnSpc>
            </a:pPr>
            <a:endParaRPr lang="en-US" dirty="0"/>
          </a:p>
        </p:txBody>
      </p:sp>
      <p:sp>
        <p:nvSpPr>
          <p:cNvPr id="6" name="Slide Number Placeholder 5"/>
          <p:cNvSpPr>
            <a:spLocks noGrp="1"/>
          </p:cNvSpPr>
          <p:nvPr>
            <p:ph type="sldNum" sz="quarter" idx="12"/>
          </p:nvPr>
        </p:nvSpPr>
        <p:spPr/>
        <p:txBody>
          <a:bodyPr/>
          <a:lstStyle/>
          <a:p>
            <a:fld id="{1EAC670C-D434-6E4B-B787-961E9168D072}" type="slidenum">
              <a:rPr lang="en-US" smtClean="0"/>
              <a:t>59</a:t>
            </a:fld>
            <a:endParaRPr lang="en-US"/>
          </a:p>
        </p:txBody>
      </p:sp>
    </p:spTree>
    <p:extLst>
      <p:ext uri="{BB962C8B-B14F-4D97-AF65-F5344CB8AC3E}">
        <p14:creationId xmlns:p14="http://schemas.microsoft.com/office/powerpoint/2010/main" val="49553776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Regular versus irregular antenna positions inside the stations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17168" y="2343837"/>
            <a:ext cx="8050632" cy="2807244"/>
          </a:xfrm>
          <a:prstGeom prst="rect">
            <a:avLst/>
          </a:prstGeom>
        </p:spPr>
      </p:pic>
      <p:sp>
        <p:nvSpPr>
          <p:cNvPr id="5" name="Oval 4"/>
          <p:cNvSpPr/>
          <p:nvPr/>
        </p:nvSpPr>
        <p:spPr>
          <a:xfrm>
            <a:off x="2735679" y="2343838"/>
            <a:ext cx="1298641" cy="880939"/>
          </a:xfrm>
          <a:prstGeom prst="ellipse">
            <a:avLst/>
          </a:prstGeom>
          <a:no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cxnSp>
        <p:nvCxnSpPr>
          <p:cNvPr id="7" name="Straight Arrow Connector 6"/>
          <p:cNvCxnSpPr>
            <a:stCxn id="5" idx="7"/>
          </p:cNvCxnSpPr>
          <p:nvPr/>
        </p:nvCxnSpPr>
        <p:spPr>
          <a:xfrm flipV="1">
            <a:off x="3844138" y="2126070"/>
            <a:ext cx="361431" cy="34677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9" name="TextBox 8"/>
          <p:cNvSpPr txBox="1"/>
          <p:nvPr/>
        </p:nvSpPr>
        <p:spPr>
          <a:xfrm>
            <a:off x="4205568" y="1884327"/>
            <a:ext cx="1975308" cy="369332"/>
          </a:xfrm>
          <a:prstGeom prst="rect">
            <a:avLst/>
          </a:prstGeom>
          <a:noFill/>
        </p:spPr>
        <p:txBody>
          <a:bodyPr wrap="none" rtlCol="0">
            <a:spAutoFit/>
          </a:bodyPr>
          <a:lstStyle/>
          <a:p>
            <a:r>
              <a:rPr lang="en-US" dirty="0"/>
              <a:t>All power reflected</a:t>
            </a:r>
          </a:p>
        </p:txBody>
      </p:sp>
      <p:cxnSp>
        <p:nvCxnSpPr>
          <p:cNvPr id="11" name="Straight Connector 10"/>
          <p:cNvCxnSpPr/>
          <p:nvPr/>
        </p:nvCxnSpPr>
        <p:spPr>
          <a:xfrm>
            <a:off x="1536933" y="3438811"/>
            <a:ext cx="7235284" cy="14269"/>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Arrow Connector 11"/>
          <p:cNvCxnSpPr/>
          <p:nvPr/>
        </p:nvCxnSpPr>
        <p:spPr>
          <a:xfrm>
            <a:off x="1575643" y="3438810"/>
            <a:ext cx="295583" cy="208326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5" name="TextBox 14"/>
          <p:cNvSpPr txBox="1"/>
          <p:nvPr/>
        </p:nvSpPr>
        <p:spPr>
          <a:xfrm>
            <a:off x="2059012" y="5337406"/>
            <a:ext cx="3964659" cy="369332"/>
          </a:xfrm>
          <a:prstGeom prst="rect">
            <a:avLst/>
          </a:prstGeom>
          <a:noFill/>
        </p:spPr>
        <p:txBody>
          <a:bodyPr wrap="none" rtlCol="0">
            <a:spAutoFit/>
          </a:bodyPr>
          <a:lstStyle/>
          <a:p>
            <a:r>
              <a:rPr lang="en-US" dirty="0"/>
              <a:t>Anywhere below this line for </a:t>
            </a:r>
            <a:r>
              <a:rPr lang="en-US" dirty="0" err="1"/>
              <a:t>Trec</a:t>
            </a:r>
            <a:r>
              <a:rPr lang="en-US" dirty="0"/>
              <a:t> &lt; 35 K</a:t>
            </a:r>
          </a:p>
        </p:txBody>
      </p:sp>
      <p:sp>
        <p:nvSpPr>
          <p:cNvPr id="3" name="Rectangle 2"/>
          <p:cNvSpPr/>
          <p:nvPr/>
        </p:nvSpPr>
        <p:spPr>
          <a:xfrm>
            <a:off x="507619" y="6186406"/>
            <a:ext cx="4534865" cy="369332"/>
          </a:xfrm>
          <a:prstGeom prst="rect">
            <a:avLst/>
          </a:prstGeom>
        </p:spPr>
        <p:txBody>
          <a:bodyPr wrap="none">
            <a:spAutoFit/>
          </a:bodyPr>
          <a:lstStyle/>
          <a:p>
            <a:r>
              <a:rPr lang="en-US" dirty="0">
                <a:solidFill>
                  <a:srgbClr val="FF0000"/>
                </a:solidFill>
              </a:rPr>
              <a:t>* de Lera et al. Experimental Astronomy 2015</a:t>
            </a:r>
            <a:endParaRPr lang="en-US" dirty="0"/>
          </a:p>
        </p:txBody>
      </p:sp>
      <p:sp>
        <p:nvSpPr>
          <p:cNvPr id="6" name="Explosion 1 5"/>
          <p:cNvSpPr/>
          <p:nvPr/>
        </p:nvSpPr>
        <p:spPr>
          <a:xfrm>
            <a:off x="6466418" y="994834"/>
            <a:ext cx="2497667" cy="1936750"/>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763500" y="1585359"/>
            <a:ext cx="1892300" cy="646331"/>
          </a:xfrm>
          <a:prstGeom prst="rect">
            <a:avLst/>
          </a:prstGeom>
        </p:spPr>
        <p:txBody>
          <a:bodyPr wrap="square">
            <a:spAutoFit/>
          </a:bodyPr>
          <a:lstStyle/>
          <a:p>
            <a:pPr algn="ctr"/>
            <a:r>
              <a:rPr lang="en-US" dirty="0">
                <a:solidFill>
                  <a:srgbClr val="FF0000"/>
                </a:solidFill>
              </a:rPr>
              <a:t>Regular arrays won’t work!!!</a:t>
            </a:r>
            <a:endParaRPr lang="en-US" dirty="0"/>
          </a:p>
        </p:txBody>
      </p:sp>
      <p:sp>
        <p:nvSpPr>
          <p:cNvPr id="13" name="Slide Number Placeholder 12"/>
          <p:cNvSpPr>
            <a:spLocks noGrp="1"/>
          </p:cNvSpPr>
          <p:nvPr>
            <p:ph type="sldNum" sz="quarter" idx="12"/>
          </p:nvPr>
        </p:nvSpPr>
        <p:spPr/>
        <p:txBody>
          <a:bodyPr/>
          <a:lstStyle/>
          <a:p>
            <a:fld id="{1EAC670C-D434-6E4B-B787-961E9168D072}" type="slidenum">
              <a:rPr lang="en-US" smtClean="0"/>
              <a:t>6</a:t>
            </a:fld>
            <a:endParaRPr lang="en-US"/>
          </a:p>
        </p:txBody>
      </p:sp>
    </p:spTree>
    <p:extLst>
      <p:ext uri="{BB962C8B-B14F-4D97-AF65-F5344CB8AC3E}">
        <p14:creationId xmlns:p14="http://schemas.microsoft.com/office/powerpoint/2010/main" val="14399252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questions</a:t>
            </a:r>
            <a:endParaRPr lang="en-US" dirty="0"/>
          </a:p>
        </p:txBody>
      </p:sp>
      <p:sp>
        <p:nvSpPr>
          <p:cNvPr id="3" name="Content Placeholder 2"/>
          <p:cNvSpPr>
            <a:spLocks noGrp="1"/>
          </p:cNvSpPr>
          <p:nvPr>
            <p:ph idx="1"/>
          </p:nvPr>
        </p:nvSpPr>
        <p:spPr/>
        <p:txBody>
          <a:bodyPr>
            <a:normAutofit fontScale="62500" lnSpcReduction="20000"/>
          </a:bodyPr>
          <a:lstStyle/>
          <a:p>
            <a:pPr>
              <a:lnSpc>
                <a:spcPct val="120000"/>
              </a:lnSpc>
            </a:pPr>
            <a:r>
              <a:rPr lang="en-US" dirty="0" smtClean="0"/>
              <a:t>Q5: Benefit of different station sizes? What are the ideal sub-station, station and super-station sizes?</a:t>
            </a:r>
          </a:p>
          <a:p>
            <a:pPr lvl="1">
              <a:lnSpc>
                <a:spcPct val="120000"/>
              </a:lnSpc>
            </a:pPr>
            <a:r>
              <a:rPr lang="en-GB" dirty="0" smtClean="0"/>
              <a:t>Superstations </a:t>
            </a:r>
            <a:r>
              <a:rPr lang="en-GB" dirty="0"/>
              <a:t>will reduce the instantaneous field-of-view but provide greater control of station side-lobes.</a:t>
            </a:r>
            <a:endParaRPr lang="en-US" dirty="0"/>
          </a:p>
          <a:p>
            <a:pPr lvl="1">
              <a:lnSpc>
                <a:spcPct val="120000"/>
              </a:lnSpc>
            </a:pPr>
            <a:r>
              <a:rPr lang="en-GB" dirty="0" smtClean="0"/>
              <a:t>If </a:t>
            </a:r>
            <a:r>
              <a:rPr lang="en-GB" dirty="0"/>
              <a:t>substations are allowed, it is unlikely to be possible to correlate them all (because of the large number</a:t>
            </a:r>
            <a:r>
              <a:rPr lang="en-GB" dirty="0" smtClean="0"/>
              <a:t>).</a:t>
            </a:r>
            <a:endParaRPr lang="en-US" dirty="0" smtClean="0">
              <a:solidFill>
                <a:srgbClr val="FF0000"/>
              </a:solidFill>
            </a:endParaRPr>
          </a:p>
          <a:p>
            <a:pPr lvl="1">
              <a:lnSpc>
                <a:spcPct val="120000"/>
              </a:lnSpc>
            </a:pPr>
            <a:r>
              <a:rPr lang="en-US" dirty="0">
                <a:solidFill>
                  <a:srgbClr val="FF0000"/>
                </a:solidFill>
              </a:rPr>
              <a:t>For many standard imaging observations which don</a:t>
            </a:r>
            <a:r>
              <a:rPr lang="uk-UA" dirty="0">
                <a:solidFill>
                  <a:srgbClr val="FF0000"/>
                </a:solidFill>
              </a:rPr>
              <a:t>’</a:t>
            </a:r>
            <a:r>
              <a:rPr lang="en-US" dirty="0">
                <a:solidFill>
                  <a:srgbClr val="FF0000"/>
                </a:solidFill>
              </a:rPr>
              <a:t>t require a large </a:t>
            </a:r>
            <a:r>
              <a:rPr lang="en-US" dirty="0" err="1">
                <a:solidFill>
                  <a:srgbClr val="FF0000"/>
                </a:solidFill>
              </a:rPr>
              <a:t>FoV</a:t>
            </a:r>
            <a:r>
              <a:rPr lang="en-US" dirty="0">
                <a:solidFill>
                  <a:srgbClr val="FF0000"/>
                </a:solidFill>
              </a:rPr>
              <a:t> having the option to use large super-stations (leading to lower </a:t>
            </a:r>
            <a:r>
              <a:rPr lang="en-US" dirty="0" err="1">
                <a:solidFill>
                  <a:srgbClr val="FF0000"/>
                </a:solidFill>
              </a:rPr>
              <a:t>sidelobe</a:t>
            </a:r>
            <a:r>
              <a:rPr lang="en-US" dirty="0">
                <a:solidFill>
                  <a:srgbClr val="FF0000"/>
                </a:solidFill>
              </a:rPr>
              <a:t> levels) will result in lower contamination from sources in </a:t>
            </a:r>
            <a:r>
              <a:rPr lang="en-US" dirty="0" err="1">
                <a:solidFill>
                  <a:srgbClr val="FF0000"/>
                </a:solidFill>
              </a:rPr>
              <a:t>sidelobes</a:t>
            </a:r>
            <a:r>
              <a:rPr lang="en-US" dirty="0">
                <a:solidFill>
                  <a:srgbClr val="FF0000"/>
                </a:solidFill>
              </a:rPr>
              <a:t> (FSSN</a:t>
            </a:r>
            <a:r>
              <a:rPr lang="en-US" dirty="0" smtClean="0">
                <a:solidFill>
                  <a:srgbClr val="FF0000"/>
                </a:solidFill>
              </a:rPr>
              <a:t>).</a:t>
            </a:r>
          </a:p>
          <a:p>
            <a:pPr lvl="1">
              <a:lnSpc>
                <a:spcPct val="120000"/>
              </a:lnSpc>
            </a:pPr>
            <a:r>
              <a:rPr lang="en-US" dirty="0">
                <a:solidFill>
                  <a:srgbClr val="FF0000"/>
                </a:solidFill>
              </a:rPr>
              <a:t>(</a:t>
            </a:r>
            <a:r>
              <a:rPr lang="en-US" dirty="0" err="1">
                <a:solidFill>
                  <a:srgbClr val="FF0000"/>
                </a:solidFill>
              </a:rPr>
              <a:t>Nima</a:t>
            </a:r>
            <a:r>
              <a:rPr lang="en-US" dirty="0">
                <a:solidFill>
                  <a:srgbClr val="FF0000"/>
                </a:solidFill>
              </a:rPr>
              <a:t> to explain) </a:t>
            </a:r>
            <a:r>
              <a:rPr lang="en-US" dirty="0" smtClean="0">
                <a:solidFill>
                  <a:srgbClr val="FF0000"/>
                </a:solidFill>
              </a:rPr>
              <a:t>The level of station </a:t>
            </a:r>
            <a:r>
              <a:rPr lang="en-US" dirty="0" err="1" smtClean="0">
                <a:solidFill>
                  <a:srgbClr val="FF0000"/>
                </a:solidFill>
              </a:rPr>
              <a:t>sidelobes</a:t>
            </a:r>
            <a:r>
              <a:rPr lang="en-US" dirty="0" smtClean="0">
                <a:solidFill>
                  <a:srgbClr val="FF0000"/>
                </a:solidFill>
              </a:rPr>
              <a:t> scale as </a:t>
            </a:r>
            <a:r>
              <a:rPr lang="en-US" dirty="0">
                <a:solidFill>
                  <a:srgbClr val="FF0000"/>
                </a:solidFill>
              </a:rPr>
              <a:t>the inverse of the number of antennas, therefore a larger station will result </a:t>
            </a:r>
            <a:r>
              <a:rPr lang="en-US" dirty="0" smtClean="0">
                <a:solidFill>
                  <a:srgbClr val="FF0000"/>
                </a:solidFill>
              </a:rPr>
              <a:t>in lower </a:t>
            </a:r>
            <a:r>
              <a:rPr lang="en-US" dirty="0">
                <a:solidFill>
                  <a:srgbClr val="FF0000"/>
                </a:solidFill>
              </a:rPr>
              <a:t>far-out </a:t>
            </a:r>
            <a:r>
              <a:rPr lang="en-US" dirty="0" err="1">
                <a:solidFill>
                  <a:srgbClr val="FF0000"/>
                </a:solidFill>
              </a:rPr>
              <a:t>sidelobes</a:t>
            </a:r>
            <a:r>
              <a:rPr lang="en-US" dirty="0">
                <a:solidFill>
                  <a:srgbClr val="FF0000"/>
                </a:solidFill>
              </a:rPr>
              <a:t>.  Furthermore, the number of controllable </a:t>
            </a:r>
            <a:r>
              <a:rPr lang="en-US" dirty="0" err="1">
                <a:solidFill>
                  <a:srgbClr val="FF0000"/>
                </a:solidFill>
              </a:rPr>
              <a:t>sidelobes</a:t>
            </a:r>
            <a:r>
              <a:rPr lang="en-US" dirty="0">
                <a:solidFill>
                  <a:srgbClr val="FF0000"/>
                </a:solidFill>
              </a:rPr>
              <a:t> (or coherent </a:t>
            </a:r>
            <a:r>
              <a:rPr lang="en-US" dirty="0" err="1">
                <a:solidFill>
                  <a:srgbClr val="FF0000"/>
                </a:solidFill>
              </a:rPr>
              <a:t>sidelobes</a:t>
            </a:r>
            <a:r>
              <a:rPr lang="en-US" dirty="0">
                <a:solidFill>
                  <a:srgbClr val="FF0000"/>
                </a:solidFill>
              </a:rPr>
              <a:t>) </a:t>
            </a:r>
            <a:r>
              <a:rPr lang="en-US" dirty="0" smtClean="0">
                <a:solidFill>
                  <a:srgbClr val="FF0000"/>
                </a:solidFill>
              </a:rPr>
              <a:t>increases </a:t>
            </a:r>
            <a:r>
              <a:rPr lang="en-US" dirty="0">
                <a:solidFill>
                  <a:srgbClr val="FF0000"/>
                </a:solidFill>
              </a:rPr>
              <a:t>as ~</a:t>
            </a:r>
            <a:r>
              <a:rPr lang="en-US" dirty="0" smtClean="0">
                <a:solidFill>
                  <a:srgbClr val="FF0000"/>
                </a:solidFill>
              </a:rPr>
              <a:t>0.3sqrt(N), </a:t>
            </a:r>
            <a:r>
              <a:rPr lang="en-US" dirty="0">
                <a:solidFill>
                  <a:srgbClr val="FF0000"/>
                </a:solidFill>
              </a:rPr>
              <a:t>where N is the number of antennas in a given </a:t>
            </a:r>
            <a:r>
              <a:rPr lang="en-US" dirty="0" smtClean="0">
                <a:solidFill>
                  <a:srgbClr val="FF0000"/>
                </a:solidFill>
              </a:rPr>
              <a:t>station. However </a:t>
            </a:r>
            <a:r>
              <a:rPr lang="en-US" dirty="0">
                <a:solidFill>
                  <a:srgbClr val="FF0000"/>
                </a:solidFill>
              </a:rPr>
              <a:t>these will have a width roughly defined as </a:t>
            </a:r>
            <a:r>
              <a:rPr lang="en-US" dirty="0" smtClean="0">
                <a:solidFill>
                  <a:srgbClr val="FF0000"/>
                </a:solidFill>
              </a:rPr>
              <a:t>wavelength/2D</a:t>
            </a:r>
            <a:r>
              <a:rPr lang="en-US" dirty="0">
                <a:solidFill>
                  <a:srgbClr val="FF0000"/>
                </a:solidFill>
              </a:rPr>
              <a:t>, where D is the station diameter. </a:t>
            </a:r>
            <a:r>
              <a:rPr lang="en-US" dirty="0" smtClean="0">
                <a:solidFill>
                  <a:srgbClr val="FF0000"/>
                </a:solidFill>
              </a:rPr>
              <a:t>Despite </a:t>
            </a:r>
            <a:r>
              <a:rPr lang="en-US" dirty="0">
                <a:solidFill>
                  <a:srgbClr val="FF0000"/>
                </a:solidFill>
              </a:rPr>
              <a:t>this, </a:t>
            </a:r>
            <a:r>
              <a:rPr lang="en-US" dirty="0" smtClean="0">
                <a:solidFill>
                  <a:srgbClr val="FF0000"/>
                </a:solidFill>
              </a:rPr>
              <a:t>having “</a:t>
            </a:r>
            <a:r>
              <a:rPr lang="en-US" dirty="0">
                <a:solidFill>
                  <a:srgbClr val="FF0000"/>
                </a:solidFill>
              </a:rPr>
              <a:t>greater control” of </a:t>
            </a:r>
            <a:r>
              <a:rPr lang="en-US" dirty="0" err="1">
                <a:solidFill>
                  <a:srgbClr val="FF0000"/>
                </a:solidFill>
              </a:rPr>
              <a:t>sidelobes</a:t>
            </a:r>
            <a:r>
              <a:rPr lang="en-US" dirty="0">
                <a:solidFill>
                  <a:srgbClr val="FF0000"/>
                </a:solidFill>
              </a:rPr>
              <a:t> in a superstation is not really true</a:t>
            </a:r>
            <a:r>
              <a:rPr lang="en-US" dirty="0" smtClean="0">
                <a:solidFill>
                  <a:srgbClr val="FF0000"/>
                </a:solidFill>
              </a:rPr>
              <a:t>. It </a:t>
            </a:r>
            <a:r>
              <a:rPr lang="en-US" dirty="0">
                <a:solidFill>
                  <a:srgbClr val="FF0000"/>
                </a:solidFill>
              </a:rPr>
              <a:t>should be noted that some undesirable grating responses will be present in a superstation beam if there is a non-uniform (approx.) distribution of antennas. </a:t>
            </a:r>
            <a:r>
              <a:rPr lang="en-US" dirty="0" smtClean="0">
                <a:solidFill>
                  <a:srgbClr val="FF0000"/>
                </a:solidFill>
              </a:rPr>
              <a:t>As </a:t>
            </a:r>
            <a:r>
              <a:rPr lang="en-US" dirty="0">
                <a:solidFill>
                  <a:srgbClr val="FF0000"/>
                </a:solidFill>
              </a:rPr>
              <a:t>such petal-like structures will suffer from such effects</a:t>
            </a:r>
            <a:r>
              <a:rPr lang="en-US" dirty="0" smtClean="0">
                <a:solidFill>
                  <a:srgbClr val="FF0000"/>
                </a:solidFill>
              </a:rPr>
              <a:t>.</a:t>
            </a:r>
            <a:endParaRPr lang="en-US" dirty="0" smtClean="0"/>
          </a:p>
          <a:p>
            <a:pPr lvl="1">
              <a:lnSpc>
                <a:spcPct val="120000"/>
              </a:lnSpc>
            </a:pPr>
            <a:endParaRPr lang="en-US" dirty="0" smtClean="0"/>
          </a:p>
          <a:p>
            <a:pPr lvl="1">
              <a:lnSpc>
                <a:spcPct val="120000"/>
              </a:lnSpc>
            </a:pPr>
            <a:endParaRPr lang="en-US" dirty="0" smtClean="0"/>
          </a:p>
          <a:p>
            <a:pPr lvl="1">
              <a:lnSpc>
                <a:spcPct val="120000"/>
              </a:lnSpc>
            </a:pPr>
            <a:endParaRPr lang="en-US" dirty="0"/>
          </a:p>
        </p:txBody>
      </p:sp>
      <p:sp>
        <p:nvSpPr>
          <p:cNvPr id="6" name="Slide Number Placeholder 5"/>
          <p:cNvSpPr>
            <a:spLocks noGrp="1"/>
          </p:cNvSpPr>
          <p:nvPr>
            <p:ph type="sldNum" sz="quarter" idx="12"/>
          </p:nvPr>
        </p:nvSpPr>
        <p:spPr/>
        <p:txBody>
          <a:bodyPr/>
          <a:lstStyle/>
          <a:p>
            <a:fld id="{1EAC670C-D434-6E4B-B787-961E9168D072}" type="slidenum">
              <a:rPr lang="en-US" smtClean="0"/>
              <a:t>60</a:t>
            </a:fld>
            <a:endParaRPr lang="en-US"/>
          </a:p>
        </p:txBody>
      </p:sp>
    </p:spTree>
    <p:extLst>
      <p:ext uri="{BB962C8B-B14F-4D97-AF65-F5344CB8AC3E}">
        <p14:creationId xmlns:p14="http://schemas.microsoft.com/office/powerpoint/2010/main" val="14119461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questions</a:t>
            </a:r>
            <a:endParaRPr lang="en-US" dirty="0"/>
          </a:p>
        </p:txBody>
      </p:sp>
      <p:sp>
        <p:nvSpPr>
          <p:cNvPr id="3" name="Content Placeholder 2"/>
          <p:cNvSpPr>
            <a:spLocks noGrp="1"/>
          </p:cNvSpPr>
          <p:nvPr>
            <p:ph idx="1"/>
          </p:nvPr>
        </p:nvSpPr>
        <p:spPr/>
        <p:txBody>
          <a:bodyPr>
            <a:normAutofit/>
          </a:bodyPr>
          <a:lstStyle/>
          <a:p>
            <a:pPr>
              <a:lnSpc>
                <a:spcPct val="100000"/>
              </a:lnSpc>
            </a:pPr>
            <a:r>
              <a:rPr lang="en-US" dirty="0" smtClean="0"/>
              <a:t>Q6: Technical impediments to multiple station diameters</a:t>
            </a:r>
          </a:p>
          <a:p>
            <a:pPr lvl="1">
              <a:lnSpc>
                <a:spcPct val="100000"/>
              </a:lnSpc>
            </a:pPr>
            <a:r>
              <a:rPr lang="en-US" dirty="0" smtClean="0">
                <a:solidFill>
                  <a:srgbClr val="FF0000"/>
                </a:solidFill>
              </a:rPr>
              <a:t>None /  possibly cost</a:t>
            </a:r>
          </a:p>
          <a:p>
            <a:pPr>
              <a:lnSpc>
                <a:spcPct val="100000"/>
              </a:lnSpc>
            </a:pPr>
            <a:r>
              <a:rPr lang="en-US" dirty="0" smtClean="0"/>
              <a:t>Q7: </a:t>
            </a:r>
            <a:r>
              <a:rPr lang="en-US" dirty="0"/>
              <a:t>Technical impediments </a:t>
            </a:r>
            <a:r>
              <a:rPr lang="en-US" dirty="0" smtClean="0"/>
              <a:t>to building and using substations and super-stations</a:t>
            </a:r>
          </a:p>
          <a:p>
            <a:pPr lvl="1">
              <a:lnSpc>
                <a:spcPct val="100000"/>
              </a:lnSpc>
            </a:pPr>
            <a:r>
              <a:rPr lang="en-US" dirty="0" smtClean="0">
                <a:solidFill>
                  <a:srgbClr val="FF0000"/>
                </a:solidFill>
              </a:rPr>
              <a:t>None / possibly cost</a:t>
            </a:r>
            <a:endParaRPr lang="en-US" dirty="0" smtClean="0"/>
          </a:p>
          <a:p>
            <a:pPr lvl="1">
              <a:lnSpc>
                <a:spcPct val="100000"/>
              </a:lnSpc>
            </a:pPr>
            <a:endParaRPr lang="en-US" dirty="0" smtClean="0"/>
          </a:p>
          <a:p>
            <a:pPr lvl="1">
              <a:lnSpc>
                <a:spcPct val="100000"/>
              </a:lnSpc>
            </a:pPr>
            <a:endParaRPr lang="en-US" dirty="0"/>
          </a:p>
        </p:txBody>
      </p:sp>
      <p:sp>
        <p:nvSpPr>
          <p:cNvPr id="6" name="Slide Number Placeholder 5"/>
          <p:cNvSpPr>
            <a:spLocks noGrp="1"/>
          </p:cNvSpPr>
          <p:nvPr>
            <p:ph type="sldNum" sz="quarter" idx="12"/>
          </p:nvPr>
        </p:nvSpPr>
        <p:spPr/>
        <p:txBody>
          <a:bodyPr/>
          <a:lstStyle/>
          <a:p>
            <a:fld id="{1EAC670C-D434-6E4B-B787-961E9168D072}" type="slidenum">
              <a:rPr lang="en-US" smtClean="0"/>
              <a:t>61</a:t>
            </a:fld>
            <a:endParaRPr lang="en-US"/>
          </a:p>
        </p:txBody>
      </p:sp>
    </p:spTree>
    <p:extLst>
      <p:ext uri="{BB962C8B-B14F-4D97-AF65-F5344CB8AC3E}">
        <p14:creationId xmlns:p14="http://schemas.microsoft.com/office/powerpoint/2010/main" val="197200649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questions</a:t>
            </a:r>
            <a:endParaRPr lang="en-US" dirty="0"/>
          </a:p>
        </p:txBody>
      </p:sp>
      <p:sp>
        <p:nvSpPr>
          <p:cNvPr id="3" name="Content Placeholder 2"/>
          <p:cNvSpPr>
            <a:spLocks noGrp="1"/>
          </p:cNvSpPr>
          <p:nvPr>
            <p:ph idx="1"/>
          </p:nvPr>
        </p:nvSpPr>
        <p:spPr/>
        <p:txBody>
          <a:bodyPr>
            <a:normAutofit fontScale="70000" lnSpcReduction="20000"/>
          </a:bodyPr>
          <a:lstStyle/>
          <a:p>
            <a:pPr>
              <a:lnSpc>
                <a:spcPct val="120000"/>
              </a:lnSpc>
            </a:pPr>
            <a:r>
              <a:rPr lang="en-US" dirty="0" smtClean="0"/>
              <a:t>Q8: For / against physical tapering</a:t>
            </a:r>
          </a:p>
          <a:p>
            <a:pPr lvl="1">
              <a:lnSpc>
                <a:spcPct val="120000"/>
              </a:lnSpc>
            </a:pPr>
            <a:r>
              <a:rPr lang="en-GB" dirty="0">
                <a:solidFill>
                  <a:srgbClr val="FF0000"/>
                </a:solidFill>
              </a:rPr>
              <a:t>Weight tapering provides many of the same benefits as spatial or “physical” tapering of antennas. </a:t>
            </a:r>
            <a:r>
              <a:rPr lang="en-GB" dirty="0" smtClean="0">
                <a:solidFill>
                  <a:srgbClr val="FF0000"/>
                </a:solidFill>
              </a:rPr>
              <a:t>Depending </a:t>
            </a:r>
            <a:r>
              <a:rPr lang="en-GB" dirty="0">
                <a:solidFill>
                  <a:srgbClr val="FF0000"/>
                </a:solidFill>
              </a:rPr>
              <a:t>on the approach taken, there can be a loss in sensitivity even in spatial tapering.  </a:t>
            </a:r>
            <a:r>
              <a:rPr lang="en-GB" dirty="0" smtClean="0">
                <a:solidFill>
                  <a:srgbClr val="FF0000"/>
                </a:solidFill>
              </a:rPr>
              <a:t>If </a:t>
            </a:r>
            <a:r>
              <a:rPr lang="en-GB" dirty="0">
                <a:solidFill>
                  <a:srgbClr val="FF0000"/>
                </a:solidFill>
              </a:rPr>
              <a:t>the minimum distance requirement which is mostly based on the antenna footprint is maintained, some </a:t>
            </a:r>
            <a:r>
              <a:rPr lang="en-GB" dirty="0" err="1">
                <a:solidFill>
                  <a:srgbClr val="FF0000"/>
                </a:solidFill>
              </a:rPr>
              <a:t>beamshaping</a:t>
            </a:r>
            <a:r>
              <a:rPr lang="en-GB" dirty="0">
                <a:solidFill>
                  <a:srgbClr val="FF0000"/>
                </a:solidFill>
              </a:rPr>
              <a:t> (only over the controllable </a:t>
            </a:r>
            <a:r>
              <a:rPr lang="en-GB" dirty="0" err="1">
                <a:solidFill>
                  <a:srgbClr val="FF0000"/>
                </a:solidFill>
              </a:rPr>
              <a:t>sidelobes</a:t>
            </a:r>
            <a:r>
              <a:rPr lang="en-GB" dirty="0">
                <a:solidFill>
                  <a:srgbClr val="FF0000"/>
                </a:solidFill>
              </a:rPr>
              <a:t>) can be achieved with minimal loss of sensitivity. </a:t>
            </a:r>
            <a:r>
              <a:rPr lang="en-GB" dirty="0" smtClean="0">
                <a:solidFill>
                  <a:srgbClr val="FF0000"/>
                </a:solidFill>
              </a:rPr>
              <a:t>Note</a:t>
            </a:r>
            <a:r>
              <a:rPr lang="en-GB" dirty="0">
                <a:solidFill>
                  <a:srgbClr val="FF0000"/>
                </a:solidFill>
              </a:rPr>
              <a:t>, however, that the region of controllable </a:t>
            </a:r>
            <a:r>
              <a:rPr lang="en-GB" dirty="0" err="1">
                <a:solidFill>
                  <a:srgbClr val="FF0000"/>
                </a:solidFill>
              </a:rPr>
              <a:t>sidelobes</a:t>
            </a:r>
            <a:r>
              <a:rPr lang="en-GB" dirty="0">
                <a:solidFill>
                  <a:srgbClr val="FF0000"/>
                </a:solidFill>
              </a:rPr>
              <a:t> in </a:t>
            </a:r>
            <a:r>
              <a:rPr lang="en-GB" i="1" dirty="0">
                <a:solidFill>
                  <a:srgbClr val="FF0000"/>
                </a:solidFill>
              </a:rPr>
              <a:t>l-m</a:t>
            </a:r>
            <a:r>
              <a:rPr lang="en-GB" dirty="0">
                <a:solidFill>
                  <a:srgbClr val="FF0000"/>
                </a:solidFill>
              </a:rPr>
              <a:t> space decreases the more the array is thinned out, because while the number of antennas may remain the same, the array diameter would surely have to increase.  The biggest argument against such an approach is the variable station sizes, which will no longer be feasible if spatial tapering is employed.  Weight tapering can also be designed with minimal loss of sensitivity, with the added benefit that variable station sizes can be allowed under such an approach.  Reducing the controllable </a:t>
            </a:r>
            <a:r>
              <a:rPr lang="en-GB" dirty="0" err="1">
                <a:solidFill>
                  <a:srgbClr val="FF0000"/>
                </a:solidFill>
              </a:rPr>
              <a:t>sidelobes</a:t>
            </a:r>
            <a:r>
              <a:rPr lang="en-GB" dirty="0">
                <a:solidFill>
                  <a:srgbClr val="FF0000"/>
                </a:solidFill>
              </a:rPr>
              <a:t> by 10+ dB using weight tapering will result in approx. a 15% loss in sensitivity.    </a:t>
            </a:r>
            <a:endParaRPr lang="en-US" dirty="0">
              <a:solidFill>
                <a:srgbClr val="FF0000"/>
              </a:solidFill>
            </a:endParaRPr>
          </a:p>
          <a:p>
            <a:pPr lvl="1">
              <a:lnSpc>
                <a:spcPct val="120000"/>
              </a:lnSpc>
            </a:pPr>
            <a:endParaRPr lang="en-US" dirty="0" smtClean="0"/>
          </a:p>
          <a:p>
            <a:pPr lvl="1">
              <a:lnSpc>
                <a:spcPct val="120000"/>
              </a:lnSpc>
            </a:pPr>
            <a:endParaRPr lang="en-US" dirty="0" smtClean="0"/>
          </a:p>
          <a:p>
            <a:pPr lvl="1">
              <a:lnSpc>
                <a:spcPct val="120000"/>
              </a:lnSpc>
            </a:pPr>
            <a:endParaRPr lang="en-US" dirty="0" smtClean="0"/>
          </a:p>
          <a:p>
            <a:pPr lvl="1">
              <a:lnSpc>
                <a:spcPct val="120000"/>
              </a:lnSpc>
            </a:pPr>
            <a:endParaRPr lang="en-US" dirty="0"/>
          </a:p>
        </p:txBody>
      </p:sp>
      <p:sp>
        <p:nvSpPr>
          <p:cNvPr id="6" name="Slide Number Placeholder 5"/>
          <p:cNvSpPr>
            <a:spLocks noGrp="1"/>
          </p:cNvSpPr>
          <p:nvPr>
            <p:ph type="sldNum" sz="quarter" idx="12"/>
          </p:nvPr>
        </p:nvSpPr>
        <p:spPr/>
        <p:txBody>
          <a:bodyPr/>
          <a:lstStyle/>
          <a:p>
            <a:fld id="{1EAC670C-D434-6E4B-B787-961E9168D072}" type="slidenum">
              <a:rPr lang="en-US" smtClean="0"/>
              <a:t>62</a:t>
            </a:fld>
            <a:endParaRPr lang="en-US"/>
          </a:p>
        </p:txBody>
      </p:sp>
    </p:spTree>
    <p:extLst>
      <p:ext uri="{BB962C8B-B14F-4D97-AF65-F5344CB8AC3E}">
        <p14:creationId xmlns:p14="http://schemas.microsoft.com/office/powerpoint/2010/main" val="3752453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dirty="0" smtClean="0"/>
              <a:t>Answers to questions</a:t>
            </a:r>
            <a:endParaRPr lang="en-US" dirty="0"/>
          </a:p>
        </p:txBody>
      </p:sp>
      <p:sp>
        <p:nvSpPr>
          <p:cNvPr id="3" name="Content Placeholder 2"/>
          <p:cNvSpPr>
            <a:spLocks noGrp="1"/>
          </p:cNvSpPr>
          <p:nvPr>
            <p:ph idx="1"/>
          </p:nvPr>
        </p:nvSpPr>
        <p:spPr/>
        <p:txBody>
          <a:bodyPr>
            <a:normAutofit fontScale="77500" lnSpcReduction="20000"/>
          </a:bodyPr>
          <a:lstStyle/>
          <a:p>
            <a:pPr>
              <a:lnSpc>
                <a:spcPct val="110000"/>
              </a:lnSpc>
            </a:pPr>
            <a:r>
              <a:rPr lang="en-US" dirty="0" smtClean="0"/>
              <a:t>Q9: Ideal antenna density? Dense/ sparse transition frequency?</a:t>
            </a:r>
          </a:p>
          <a:p>
            <a:pPr lvl="1">
              <a:lnSpc>
                <a:spcPct val="110000"/>
              </a:lnSpc>
            </a:pPr>
            <a:r>
              <a:rPr lang="en-GB" dirty="0">
                <a:solidFill>
                  <a:srgbClr val="FF0000"/>
                </a:solidFill>
              </a:rPr>
              <a:t>Whilst we cannot comment on what is the “optimal” distribution, it is clear that the highest density is limited to the antenna footprint (typically 1.5m).  Based on current density requirements in the baseline design, an average antenna spacing of ~1.9m is obtained, as such resulting in a dense/sparse transition region around 80 </a:t>
            </a:r>
            <a:r>
              <a:rPr lang="en-GB" dirty="0" err="1">
                <a:solidFill>
                  <a:srgbClr val="FF0000"/>
                </a:solidFill>
              </a:rPr>
              <a:t>MHz.</a:t>
            </a:r>
            <a:r>
              <a:rPr lang="en-GB" dirty="0">
                <a:solidFill>
                  <a:srgbClr val="FF0000"/>
                </a:solidFill>
              </a:rPr>
              <a:t>  </a:t>
            </a:r>
            <a:endParaRPr lang="en-US" dirty="0">
              <a:solidFill>
                <a:srgbClr val="FF0000"/>
              </a:solidFill>
            </a:endParaRPr>
          </a:p>
          <a:p>
            <a:pPr lvl="1">
              <a:lnSpc>
                <a:spcPct val="110000"/>
              </a:lnSpc>
            </a:pPr>
            <a:r>
              <a:rPr lang="en-GB" dirty="0">
                <a:solidFill>
                  <a:srgbClr val="FF0000"/>
                </a:solidFill>
              </a:rPr>
              <a:t>An important factor which is often ignored in the calculation of antenna density or packing, is that with a pseudo-random configuration which has a minimum distance spacing equal to a desired regular lattice spacing, an approx. packing density of only 2/3 will be achieved in comparison to the regular lattice. </a:t>
            </a:r>
            <a:endParaRPr lang="en-GB" dirty="0" smtClean="0">
              <a:solidFill>
                <a:srgbClr val="FF0000"/>
              </a:solidFill>
            </a:endParaRPr>
          </a:p>
          <a:p>
            <a:pPr lvl="1">
              <a:lnSpc>
                <a:spcPct val="110000"/>
              </a:lnSpc>
            </a:pPr>
            <a:r>
              <a:rPr lang="en-GB" dirty="0" smtClean="0">
                <a:solidFill>
                  <a:srgbClr val="FF0000"/>
                </a:solidFill>
              </a:rPr>
              <a:t>Images of the average cross power station beam (shown here) as well as our studies of the effects of FSSN suggest that the precise value of the dense sparse transition frequency does not impact the standard imaging performance when using randomised stations. </a:t>
            </a:r>
            <a:endParaRPr lang="en-US" dirty="0" smtClean="0"/>
          </a:p>
          <a:p>
            <a:pPr lvl="1">
              <a:lnSpc>
                <a:spcPct val="110000"/>
              </a:lnSpc>
            </a:pPr>
            <a:endParaRPr lang="en-US" dirty="0" smtClean="0"/>
          </a:p>
          <a:p>
            <a:pPr lvl="1">
              <a:lnSpc>
                <a:spcPct val="110000"/>
              </a:lnSpc>
            </a:pPr>
            <a:endParaRPr lang="en-US" dirty="0"/>
          </a:p>
        </p:txBody>
      </p:sp>
      <p:sp>
        <p:nvSpPr>
          <p:cNvPr id="6" name="Slide Number Placeholder 5"/>
          <p:cNvSpPr>
            <a:spLocks noGrp="1"/>
          </p:cNvSpPr>
          <p:nvPr>
            <p:ph type="sldNum" sz="quarter" idx="12"/>
          </p:nvPr>
        </p:nvSpPr>
        <p:spPr/>
        <p:txBody>
          <a:bodyPr/>
          <a:lstStyle/>
          <a:p>
            <a:fld id="{1EAC670C-D434-6E4B-B787-961E9168D072}" type="slidenum">
              <a:rPr lang="en-US" smtClean="0"/>
              <a:t>63</a:t>
            </a:fld>
            <a:endParaRPr lang="en-US"/>
          </a:p>
        </p:txBody>
      </p:sp>
    </p:spTree>
    <p:extLst>
      <p:ext uri="{BB962C8B-B14F-4D97-AF65-F5344CB8AC3E}">
        <p14:creationId xmlns:p14="http://schemas.microsoft.com/office/powerpoint/2010/main" val="19159327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questions</a:t>
            </a:r>
            <a:endParaRPr lang="en-US" dirty="0"/>
          </a:p>
        </p:txBody>
      </p:sp>
      <p:sp>
        <p:nvSpPr>
          <p:cNvPr id="3" name="Content Placeholder 2"/>
          <p:cNvSpPr>
            <a:spLocks noGrp="1"/>
          </p:cNvSpPr>
          <p:nvPr>
            <p:ph idx="1"/>
          </p:nvPr>
        </p:nvSpPr>
        <p:spPr/>
        <p:txBody>
          <a:bodyPr>
            <a:normAutofit lnSpcReduction="10000"/>
          </a:bodyPr>
          <a:lstStyle/>
          <a:p>
            <a:pPr>
              <a:lnSpc>
                <a:spcPct val="100000"/>
              </a:lnSpc>
            </a:pPr>
            <a:r>
              <a:rPr lang="en-US" dirty="0" smtClean="0"/>
              <a:t>Q10: Cost / benefit of a ‘sea of antennas’ approach for a super-station?</a:t>
            </a:r>
          </a:p>
          <a:p>
            <a:pPr lvl="1">
              <a:lnSpc>
                <a:spcPct val="100000"/>
              </a:lnSpc>
            </a:pPr>
            <a:r>
              <a:rPr lang="en-US" dirty="0" smtClean="0">
                <a:solidFill>
                  <a:srgbClr val="FF0000"/>
                </a:solidFill>
              </a:rPr>
              <a:t>Adopting a sea of elements would allow some </a:t>
            </a:r>
            <a:r>
              <a:rPr lang="en-US" dirty="0" err="1" smtClean="0">
                <a:solidFill>
                  <a:srgbClr val="FF0000"/>
                </a:solidFill>
              </a:rPr>
              <a:t>optimisation</a:t>
            </a:r>
            <a:r>
              <a:rPr lang="en-US" dirty="0" smtClean="0">
                <a:solidFill>
                  <a:srgbClr val="FF0000"/>
                </a:solidFill>
              </a:rPr>
              <a:t> of the station beams over what can be achieved with a more fixed layout (see V4D vs V4X slide).</a:t>
            </a:r>
          </a:p>
          <a:p>
            <a:pPr lvl="1">
              <a:lnSpc>
                <a:spcPct val="100000"/>
              </a:lnSpc>
            </a:pPr>
            <a:r>
              <a:rPr lang="en-US" dirty="0" smtClean="0">
                <a:solidFill>
                  <a:srgbClr val="FF0000"/>
                </a:solidFill>
              </a:rPr>
              <a:t>Dynamic reshaping of stations is far more practical when using a sea of elements.</a:t>
            </a:r>
          </a:p>
          <a:p>
            <a:pPr lvl="1">
              <a:lnSpc>
                <a:spcPct val="100000"/>
              </a:lnSpc>
            </a:pPr>
            <a:r>
              <a:rPr lang="en-US" dirty="0" smtClean="0">
                <a:solidFill>
                  <a:srgbClr val="FF0000"/>
                </a:solidFill>
              </a:rPr>
              <a:t>The sea of elements would also permit the formation of different stations effectively randomizing the side lobes and allowing larger integration times (Mort, </a:t>
            </a:r>
            <a:r>
              <a:rPr lang="en-US" dirty="0" err="1" smtClean="0">
                <a:solidFill>
                  <a:srgbClr val="FF0000"/>
                </a:solidFill>
              </a:rPr>
              <a:t>Dulwich</a:t>
            </a:r>
            <a:r>
              <a:rPr lang="en-US" dirty="0" smtClean="0">
                <a:solidFill>
                  <a:srgbClr val="FF0000"/>
                </a:solidFill>
              </a:rPr>
              <a:t>, </a:t>
            </a:r>
            <a:r>
              <a:rPr lang="en-US" dirty="0" err="1" smtClean="0">
                <a:solidFill>
                  <a:srgbClr val="FF0000"/>
                </a:solidFill>
              </a:rPr>
              <a:t>Razavi</a:t>
            </a:r>
            <a:r>
              <a:rPr lang="en-US" dirty="0" smtClean="0">
                <a:solidFill>
                  <a:srgbClr val="FF0000"/>
                </a:solidFill>
              </a:rPr>
              <a:t>, de </a:t>
            </a:r>
            <a:r>
              <a:rPr lang="en-US" dirty="0" err="1" smtClean="0">
                <a:solidFill>
                  <a:srgbClr val="FF0000"/>
                </a:solidFill>
              </a:rPr>
              <a:t>Lera</a:t>
            </a:r>
            <a:r>
              <a:rPr lang="en-US" dirty="0" smtClean="0">
                <a:solidFill>
                  <a:srgbClr val="FF0000"/>
                </a:solidFill>
              </a:rPr>
              <a:t>, </a:t>
            </a:r>
            <a:r>
              <a:rPr lang="en-US" dirty="0" err="1" smtClean="0">
                <a:solidFill>
                  <a:srgbClr val="FF0000"/>
                </a:solidFill>
              </a:rPr>
              <a:t>Grainge</a:t>
            </a:r>
            <a:r>
              <a:rPr lang="en-US" dirty="0" smtClean="0">
                <a:solidFill>
                  <a:srgbClr val="FF0000"/>
                </a:solidFill>
              </a:rPr>
              <a:t>, MNRAS 2016 - submitted).</a:t>
            </a:r>
            <a:endParaRPr lang="en-US" dirty="0" smtClean="0"/>
          </a:p>
          <a:p>
            <a:pPr>
              <a:lnSpc>
                <a:spcPct val="100000"/>
              </a:lnSpc>
            </a:pPr>
            <a:endParaRPr lang="en-US" dirty="0" smtClean="0"/>
          </a:p>
          <a:p>
            <a:pPr lvl="1">
              <a:lnSpc>
                <a:spcPct val="100000"/>
              </a:lnSpc>
            </a:pPr>
            <a:endParaRPr lang="en-US" dirty="0"/>
          </a:p>
        </p:txBody>
      </p:sp>
      <p:sp>
        <p:nvSpPr>
          <p:cNvPr id="6" name="Slide Number Placeholder 5"/>
          <p:cNvSpPr>
            <a:spLocks noGrp="1"/>
          </p:cNvSpPr>
          <p:nvPr>
            <p:ph type="sldNum" sz="quarter" idx="12"/>
          </p:nvPr>
        </p:nvSpPr>
        <p:spPr/>
        <p:txBody>
          <a:bodyPr/>
          <a:lstStyle/>
          <a:p>
            <a:fld id="{1EAC670C-D434-6E4B-B787-961E9168D072}" type="slidenum">
              <a:rPr lang="en-US" smtClean="0"/>
              <a:t>64</a:t>
            </a:fld>
            <a:endParaRPr lang="en-US"/>
          </a:p>
        </p:txBody>
      </p:sp>
    </p:spTree>
    <p:extLst>
      <p:ext uri="{BB962C8B-B14F-4D97-AF65-F5344CB8AC3E}">
        <p14:creationId xmlns:p14="http://schemas.microsoft.com/office/powerpoint/2010/main" val="212365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home messages (reprise)</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Regular arrays should be avoided!</a:t>
            </a:r>
            <a:endParaRPr lang="en-US" dirty="0"/>
          </a:p>
          <a:p>
            <a:pPr marL="514350" indent="-514350">
              <a:lnSpc>
                <a:spcPct val="100000"/>
              </a:lnSpc>
              <a:buFont typeface="+mj-lt"/>
              <a:buAutoNum type="arabicPeriod"/>
            </a:pPr>
            <a:r>
              <a:rPr lang="en-US" dirty="0"/>
              <a:t>We need to develop a new station configuration </a:t>
            </a:r>
            <a:r>
              <a:rPr lang="en-GB" dirty="0"/>
              <a:t>with consideration for the electromagnetic effects and geometric limitations</a:t>
            </a:r>
            <a:r>
              <a:rPr lang="is-IS" dirty="0"/>
              <a:t> </a:t>
            </a:r>
            <a:r>
              <a:rPr lang="is-IS" dirty="0">
                <a:sym typeface="Wingdings"/>
              </a:rPr>
              <a:t> V5 needed!</a:t>
            </a:r>
            <a:endParaRPr lang="en-US" dirty="0"/>
          </a:p>
        </p:txBody>
      </p:sp>
      <p:sp>
        <p:nvSpPr>
          <p:cNvPr id="6" name="Slide Number Placeholder 5"/>
          <p:cNvSpPr>
            <a:spLocks noGrp="1"/>
          </p:cNvSpPr>
          <p:nvPr>
            <p:ph type="sldNum" sz="quarter" idx="12"/>
          </p:nvPr>
        </p:nvSpPr>
        <p:spPr/>
        <p:txBody>
          <a:bodyPr/>
          <a:lstStyle/>
          <a:p>
            <a:fld id="{1EAC670C-D434-6E4B-B787-961E9168D072}" type="slidenum">
              <a:rPr lang="en-US" smtClean="0"/>
              <a:t>65</a:t>
            </a:fld>
            <a:endParaRPr lang="en-US"/>
          </a:p>
        </p:txBody>
      </p:sp>
    </p:spTree>
    <p:extLst>
      <p:ext uri="{BB962C8B-B14F-4D97-AF65-F5344CB8AC3E}">
        <p14:creationId xmlns:p14="http://schemas.microsoft.com/office/powerpoint/2010/main" val="6699962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Regular versus irregular antenna positions inside the stations II</a:t>
            </a:r>
            <a:endParaRPr lang="en-US" dirty="0"/>
          </a:p>
        </p:txBody>
      </p:sp>
      <p:sp>
        <p:nvSpPr>
          <p:cNvPr id="3" name="Content Placeholder 2"/>
          <p:cNvSpPr>
            <a:spLocks noGrp="1"/>
          </p:cNvSpPr>
          <p:nvPr>
            <p:ph idx="1"/>
          </p:nvPr>
        </p:nvSpPr>
        <p:spPr/>
        <p:txBody>
          <a:bodyPr>
            <a:normAutofit/>
          </a:bodyPr>
          <a:lstStyle/>
          <a:p>
            <a:pPr>
              <a:lnSpc>
                <a:spcPct val="100000"/>
              </a:lnSpc>
            </a:pPr>
            <a:r>
              <a:rPr lang="en-US" dirty="0">
                <a:solidFill>
                  <a:srgbClr val="FF0000"/>
                </a:solidFill>
              </a:rPr>
              <a:t>An irregular (randomized is the best case) configuration of the antennas in the stations randomizes the effects of mutual coupling. This is beneficial to the performance of the instrument as well as to its </a:t>
            </a:r>
            <a:r>
              <a:rPr lang="en-US" dirty="0" err="1">
                <a:solidFill>
                  <a:srgbClr val="FF0000"/>
                </a:solidFill>
              </a:rPr>
              <a:t>calibratability</a:t>
            </a:r>
            <a:r>
              <a:rPr lang="en-US" dirty="0">
                <a:solidFill>
                  <a:srgbClr val="FF0000"/>
                </a:solidFill>
              </a:rPr>
              <a:t>. </a:t>
            </a:r>
          </a:p>
        </p:txBody>
      </p:sp>
      <p:sp>
        <p:nvSpPr>
          <p:cNvPr id="6" name="Slide Number Placeholder 5"/>
          <p:cNvSpPr>
            <a:spLocks noGrp="1"/>
          </p:cNvSpPr>
          <p:nvPr>
            <p:ph type="sldNum" sz="quarter" idx="12"/>
          </p:nvPr>
        </p:nvSpPr>
        <p:spPr/>
        <p:txBody>
          <a:bodyPr/>
          <a:lstStyle/>
          <a:p>
            <a:fld id="{1EAC670C-D434-6E4B-B787-961E9168D072}" type="slidenum">
              <a:rPr lang="en-US" smtClean="0"/>
              <a:t>7</a:t>
            </a:fld>
            <a:endParaRPr lang="en-US"/>
          </a:p>
        </p:txBody>
      </p:sp>
    </p:spTree>
    <p:extLst>
      <p:ext uri="{BB962C8B-B14F-4D97-AF65-F5344CB8AC3E}">
        <p14:creationId xmlns:p14="http://schemas.microsoft.com/office/powerpoint/2010/main" val="830408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76" name="Picture 2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0398" y="1536384"/>
            <a:ext cx="4176712" cy="238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 name="Title 1"/>
          <p:cNvSpPr txBox="1">
            <a:spLocks/>
          </p:cNvSpPr>
          <p:nvPr/>
        </p:nvSpPr>
        <p:spPr>
          <a:xfrm>
            <a:off x="281719" y="137002"/>
            <a:ext cx="8590721"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ea typeface="Arial Unicode MS" pitchFamily="34" charset="-128"/>
                <a:cs typeface="Arial Unicode MS" pitchFamily="34" charset="-128"/>
              </a:rPr>
              <a:t>Mutual Coupling in Irregular Arrays</a:t>
            </a:r>
          </a:p>
        </p:txBody>
      </p:sp>
      <p:pic>
        <p:nvPicPr>
          <p:cNvPr id="10" name="Picture 18" descr="histogra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53674" y="1497966"/>
            <a:ext cx="3936047" cy="23260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2954" y="4093529"/>
            <a:ext cx="3265487" cy="2445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 name="Rectangle 11"/>
          <p:cNvSpPr>
            <a:spLocks noChangeArrowheads="1"/>
          </p:cNvSpPr>
          <p:nvPr/>
        </p:nvSpPr>
        <p:spPr bwMode="auto">
          <a:xfrm>
            <a:off x="381001" y="29919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14" name="Line 13"/>
          <p:cNvSpPr>
            <a:spLocks noChangeShapeType="1"/>
          </p:cNvSpPr>
          <p:nvPr/>
        </p:nvSpPr>
        <p:spPr bwMode="auto">
          <a:xfrm>
            <a:off x="2462530" y="4306570"/>
            <a:ext cx="2073910" cy="127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 name="Line 15"/>
          <p:cNvSpPr>
            <a:spLocks noChangeShapeType="1"/>
          </p:cNvSpPr>
          <p:nvPr/>
        </p:nvSpPr>
        <p:spPr bwMode="auto">
          <a:xfrm>
            <a:off x="4139248" y="4371658"/>
            <a:ext cx="952" cy="1145222"/>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 name="Text Box 16"/>
          <p:cNvSpPr txBox="1">
            <a:spLocks noChangeArrowheads="1"/>
          </p:cNvSpPr>
          <p:nvPr/>
        </p:nvSpPr>
        <p:spPr bwMode="auto">
          <a:xfrm>
            <a:off x="4172269" y="4743768"/>
            <a:ext cx="89319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b="1" dirty="0"/>
              <a:t>~ 35 dB</a:t>
            </a:r>
          </a:p>
        </p:txBody>
      </p:sp>
      <p:sp>
        <p:nvSpPr>
          <p:cNvPr id="19" name="Line 13"/>
          <p:cNvSpPr>
            <a:spLocks noChangeShapeType="1"/>
          </p:cNvSpPr>
          <p:nvPr/>
        </p:nvSpPr>
        <p:spPr bwMode="auto">
          <a:xfrm>
            <a:off x="2503170" y="5617210"/>
            <a:ext cx="2073910" cy="127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20"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431360" y="3915094"/>
            <a:ext cx="3697401" cy="2768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 name="Slide Number Placeholder 3"/>
          <p:cNvSpPr>
            <a:spLocks noGrp="1"/>
          </p:cNvSpPr>
          <p:nvPr>
            <p:ph type="sldNum" sz="quarter" idx="12"/>
          </p:nvPr>
        </p:nvSpPr>
        <p:spPr/>
        <p:txBody>
          <a:bodyPr/>
          <a:lstStyle/>
          <a:p>
            <a:fld id="{1EAC670C-D434-6E4B-B787-961E9168D072}" type="slidenum">
              <a:rPr lang="en-US" smtClean="0"/>
              <a:t>8</a:t>
            </a:fld>
            <a:endParaRPr lang="en-US"/>
          </a:p>
        </p:txBody>
      </p:sp>
    </p:spTree>
    <p:extLst>
      <p:ext uri="{BB962C8B-B14F-4D97-AF65-F5344CB8AC3E}">
        <p14:creationId xmlns:p14="http://schemas.microsoft.com/office/powerpoint/2010/main" val="1758409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An analysis of some current configurations</a:t>
            </a:r>
            <a:endParaRPr lang="en-US" dirty="0"/>
          </a:p>
        </p:txBody>
      </p:sp>
      <p:sp>
        <p:nvSpPr>
          <p:cNvPr id="5" name="Text Placeholder 4"/>
          <p:cNvSpPr>
            <a:spLocks noGrp="1"/>
          </p:cNvSpPr>
          <p:nvPr>
            <p:ph type="body" idx="1"/>
          </p:nvPr>
        </p:nvSpPr>
        <p:spPr/>
        <p:txBody>
          <a:bodyPr/>
          <a:lstStyle/>
          <a:p>
            <a:r>
              <a:rPr lang="en-US" dirty="0" smtClean="0">
                <a:solidFill>
                  <a:srgbClr val="FF0000"/>
                </a:solidFill>
              </a:rPr>
              <a:t>(Ignoring the problems of regular arrays!)</a:t>
            </a:r>
            <a:endParaRPr lang="en-US" dirty="0">
              <a:solidFill>
                <a:srgbClr val="FF0000"/>
              </a:solidFill>
            </a:endParaRPr>
          </a:p>
        </p:txBody>
      </p:sp>
      <p:sp>
        <p:nvSpPr>
          <p:cNvPr id="6" name="Slide Number Placeholder 5"/>
          <p:cNvSpPr>
            <a:spLocks noGrp="1"/>
          </p:cNvSpPr>
          <p:nvPr>
            <p:ph type="sldNum" sz="quarter" idx="12"/>
          </p:nvPr>
        </p:nvSpPr>
        <p:spPr/>
        <p:txBody>
          <a:bodyPr/>
          <a:lstStyle/>
          <a:p>
            <a:fld id="{1EAC670C-D434-6E4B-B787-961E9168D072}" type="slidenum">
              <a:rPr lang="en-US" smtClean="0"/>
              <a:t>9</a:t>
            </a:fld>
            <a:endParaRPr lang="en-US"/>
          </a:p>
        </p:txBody>
      </p:sp>
    </p:spTree>
    <p:extLst>
      <p:ext uri="{BB962C8B-B14F-4D97-AF65-F5344CB8AC3E}">
        <p14:creationId xmlns:p14="http://schemas.microsoft.com/office/powerpoint/2010/main" val="85403871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485</TotalTime>
  <Words>4011</Words>
  <Application>Microsoft Macintosh PowerPoint</Application>
  <PresentationFormat>A4 Paper (210x297 mm)</PresentationFormat>
  <Paragraphs>518</Paragraphs>
  <Slides>65</Slides>
  <Notes>16</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Office Theme</vt:lpstr>
      <vt:lpstr>SKA1 Low station configuration workshop 25-26th February 2016</vt:lpstr>
      <vt:lpstr>Take home messages</vt:lpstr>
      <vt:lpstr>Overview</vt:lpstr>
      <vt:lpstr>The problem with regular arrays</vt:lpstr>
      <vt:lpstr>Regular versus irregular antenna positions inside the stations</vt:lpstr>
      <vt:lpstr>Regular versus irregular antenna positions inside the stations</vt:lpstr>
      <vt:lpstr>Regular versus irregular antenna positions inside the stations II</vt:lpstr>
      <vt:lpstr>PowerPoint Presentation</vt:lpstr>
      <vt:lpstr>An analysis of some current configurations</vt:lpstr>
      <vt:lpstr>Introduction</vt:lpstr>
      <vt:lpstr>V4A</vt:lpstr>
      <vt:lpstr>PowerPoint Presentation</vt:lpstr>
      <vt:lpstr>V4D</vt:lpstr>
      <vt:lpstr>An example thinned random array</vt:lpstr>
      <vt:lpstr>V4X</vt:lpstr>
      <vt:lpstr>A note on the generation of random arrays</vt:lpstr>
      <vt:lpstr>Station beams</vt:lpstr>
      <vt:lpstr>Station beams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Super-station beams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of results</vt:lpstr>
      <vt:lpstr>V4D vs V4X: Station beams Discrete stations vs sea of elements?</vt:lpstr>
      <vt:lpstr>V4D vs V4X: Super-station beams Discrete stations vs sea of elements?</vt:lpstr>
      <vt:lpstr>V4D vs V4X: Super-station beams Discrete stations vs sea of elements?</vt:lpstr>
      <vt:lpstr>Apodisation vs Thinning: Station beams</vt:lpstr>
      <vt:lpstr>Apodisation vs Thinning: Super-station beams</vt:lpstr>
      <vt:lpstr>PowerPoint Presentation</vt:lpstr>
      <vt:lpstr>Answers to questions</vt:lpstr>
      <vt:lpstr>Answers to questions</vt:lpstr>
      <vt:lpstr>Answers to questions</vt:lpstr>
      <vt:lpstr>Answers to questions</vt:lpstr>
      <vt:lpstr>Answers to questions</vt:lpstr>
      <vt:lpstr>Answers to questions</vt:lpstr>
      <vt:lpstr>Answers to questions</vt:lpstr>
      <vt:lpstr>Answers to questions</vt:lpstr>
      <vt:lpstr>Take home messages (reprise)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V4A</dc:title>
  <dc:creator>Benjamin Mort</dc:creator>
  <cp:lastModifiedBy>Jeff Wagg</cp:lastModifiedBy>
  <cp:revision>112</cp:revision>
  <cp:lastPrinted>2016-02-24T23:22:58Z</cp:lastPrinted>
  <dcterms:created xsi:type="dcterms:W3CDTF">2016-02-24T12:27:58Z</dcterms:created>
  <dcterms:modified xsi:type="dcterms:W3CDTF">2016-02-25T06:48:12Z</dcterms:modified>
</cp:coreProperties>
</file>