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031" autoAdjust="0"/>
    <p:restoredTop sz="94660"/>
  </p:normalViewPr>
  <p:slideViewPr>
    <p:cSldViewPr snapToGrid="0" snapToObjects="1">
      <p:cViewPr>
        <p:scale>
          <a:sx n="130" d="100"/>
          <a:sy n="130" d="100"/>
        </p:scale>
        <p:origin x="-872" y="-2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1135EA-3801-9943-A44D-26C48EDAEC02}" type="datetime1">
              <a:rPr lang="it-IT" smtClean="0"/>
              <a:pPr/>
              <a:t>2/26/16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Rossella Cassano</a:t>
            </a: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0C533-C9DE-B343-9DFF-5DB699A0CB2A}" type="slidenum">
              <a:rPr lang="en-GB" smtClean="0"/>
              <a:pPr/>
              <a:t>‹#›</a:t>
            </a:fld>
            <a:endParaRPr lang="en-GB"/>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5C0FC-4009-FB4C-BC4F-F498B6400C75}" type="datetime1">
              <a:rPr lang="it-IT" smtClean="0"/>
              <a:pPr/>
              <a:t>2/25/16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Rossella Cassano</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24E70B-D3A3-C448-B404-3A89782949C0}" type="slidenum">
              <a:rPr lang="en-GB" smtClean="0"/>
              <a:pPr/>
              <a:t>‹#›</a:t>
            </a:fld>
            <a:endParaRPr lang="en-GB"/>
          </a:p>
        </p:txBody>
      </p:sp>
    </p:spTree>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1"/>
          </p:nvPr>
        </p:nvSpPr>
        <p:spPr/>
        <p:txBody>
          <a:bodyPr/>
          <a:lstStyle/>
          <a:p>
            <a:r>
              <a:rPr lang="en-US" smtClean="0"/>
              <a:t>Rossella Cassano</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B2F632-0757-2043-90DA-8A420D0DE366}" type="datetime1">
              <a:rPr lang="it-IT" smtClean="0"/>
              <a:pPr/>
              <a:t>2/25/16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64F792-7121-6D4E-B673-34E60DF65159}" type="datetime1">
              <a:rPr lang="it-IT" smtClean="0"/>
              <a:pPr/>
              <a:t>2/25/16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14AC7-83F0-134C-987D-01DD36E5D1FC}" type="datetime1">
              <a:rPr lang="it-IT" smtClean="0"/>
              <a:pPr/>
              <a:t>2/25/16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E08138-200E-0E45-ADC6-403B852C4AF8}" type="datetime1">
              <a:rPr lang="it-IT" smtClean="0"/>
              <a:pPr/>
              <a:t>2/25/16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C7137-5E39-1549-AF0E-05FF0D4189C4}" type="datetime1">
              <a:rPr lang="it-IT" smtClean="0"/>
              <a:pPr/>
              <a:t>2/25/16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6CC16C-410C-D949-BD71-D84351CEDACA}" type="datetime1">
              <a:rPr lang="it-IT" smtClean="0"/>
              <a:pPr/>
              <a:t>2/25/16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0DB436-A434-A445-B306-19695D1B9204}" type="datetime1">
              <a:rPr lang="it-IT" smtClean="0"/>
              <a:pPr/>
              <a:t>2/25/16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F1123E-453F-BD45-9A78-B8C86105C6E6}" type="datetime1">
              <a:rPr lang="it-IT" smtClean="0"/>
              <a:pPr/>
              <a:t>2/25/16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E786-AF4C-DD42-9E71-47FC0B5B77A5}" type="datetime1">
              <a:rPr lang="it-IT" smtClean="0"/>
              <a:pPr/>
              <a:t>2/25/16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04840-CDA1-934E-B708-6565922AD5D0}" type="datetime1">
              <a:rPr lang="it-IT" smtClean="0"/>
              <a:pPr/>
              <a:t>2/25/16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58936-B5D6-A34A-8EC2-19370AC1F2AD}" type="datetime1">
              <a:rPr lang="it-IT" smtClean="0"/>
              <a:pPr/>
              <a:t>2/25/16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EB7B6B-E81D-7C4F-90A8-5464CC0D77C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BFF1F-E0F9-0946-B08D-39237148348A}" type="datetime1">
              <a:rPr lang="it-IT" smtClean="0"/>
              <a:pPr/>
              <a:t>2/25/16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B7B6B-E81D-7C4F-90A8-5464CC0D77C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Extragalactic continuum SWG </a:t>
            </a:r>
            <a:r>
              <a:rPr lang="en-GB" dirty="0"/>
              <a:t>c</a:t>
            </a:r>
            <a:r>
              <a:rPr lang="en-GB" dirty="0" smtClean="0"/>
              <a:t>onsiderations on SKA1-LOW</a:t>
            </a:r>
            <a:endParaRPr lang="en-GB" dirty="0"/>
          </a:p>
        </p:txBody>
      </p:sp>
      <p:sp>
        <p:nvSpPr>
          <p:cNvPr id="3" name="Subtitle 2"/>
          <p:cNvSpPr>
            <a:spLocks noGrp="1"/>
          </p:cNvSpPr>
          <p:nvPr>
            <p:ph type="subTitle" idx="1"/>
          </p:nvPr>
        </p:nvSpPr>
        <p:spPr/>
        <p:txBody>
          <a:bodyPr>
            <a:normAutofit/>
          </a:bodyPr>
          <a:lstStyle/>
          <a:p>
            <a:r>
              <a:rPr lang="en-GB" dirty="0" smtClean="0"/>
              <a:t>Rossella Cassano (co-Chair</a:t>
            </a:r>
            <a:r>
              <a:rPr lang="en-GB" dirty="0" smtClean="0"/>
              <a:t>)</a:t>
            </a:r>
          </a:p>
          <a:p>
            <a:r>
              <a:rPr lang="en-GB" sz="2162" dirty="0" smtClean="0"/>
              <a:t>INAF-</a:t>
            </a:r>
            <a:r>
              <a:rPr lang="en-GB" sz="2162" dirty="0" err="1" smtClean="0"/>
              <a:t>Osservatorio</a:t>
            </a:r>
            <a:r>
              <a:rPr lang="en-GB" sz="2162" dirty="0" smtClean="0"/>
              <a:t> </a:t>
            </a:r>
            <a:r>
              <a:rPr lang="en-GB" sz="2162" dirty="0" err="1" smtClean="0"/>
              <a:t>di</a:t>
            </a:r>
            <a:r>
              <a:rPr lang="en-GB" sz="2162" dirty="0" smtClean="0"/>
              <a:t> </a:t>
            </a:r>
            <a:r>
              <a:rPr lang="en-GB" sz="2162" dirty="0" err="1" smtClean="0"/>
              <a:t>Radioastronomia</a:t>
            </a:r>
            <a:r>
              <a:rPr lang="en-GB" sz="2162" dirty="0" smtClean="0"/>
              <a:t> (Bologna, Italy)</a:t>
            </a:r>
            <a:r>
              <a:rPr lang="en-US" sz="2162" dirty="0" smtClean="0"/>
              <a:t>                  </a:t>
            </a:r>
            <a:r>
              <a:rPr lang="en-US" sz="2000" dirty="0" smtClean="0"/>
              <a:t>on behalf of the </a:t>
            </a:r>
            <a:r>
              <a:rPr lang="en-US" sz="2000" i="1" dirty="0" smtClean="0">
                <a:solidFill>
                  <a:schemeClr val="tx1">
                    <a:lumMod val="75000"/>
                    <a:lumOff val="25000"/>
                  </a:schemeClr>
                </a:solidFill>
              </a:rPr>
              <a:t>SKA Extragalactic Continuum SWG</a:t>
            </a:r>
            <a:endParaRPr lang="en-GB" sz="2000" i="1"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92C22F14-8D17-574F-84FC-07FEC43D9149}" type="datetime1">
              <a:rPr lang="it-IT" smtClean="0"/>
              <a:pPr/>
              <a:t>2/26/16</a:t>
            </a:fld>
            <a:endParaRPr lang="en-GB"/>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dirty="0" smtClean="0"/>
              <a:t>Extragalactic Continuum Science with SKA1-LOW</a:t>
            </a:r>
            <a:endParaRPr lang="en-GB" dirty="0"/>
          </a:p>
        </p:txBody>
      </p:sp>
      <p:sp>
        <p:nvSpPr>
          <p:cNvPr id="3" name="Content Placeholder 2"/>
          <p:cNvSpPr>
            <a:spLocks noGrp="1"/>
          </p:cNvSpPr>
          <p:nvPr>
            <p:ph idx="1"/>
          </p:nvPr>
        </p:nvSpPr>
        <p:spPr>
          <a:xfrm>
            <a:off x="36887" y="1646896"/>
            <a:ext cx="4027033" cy="514392"/>
          </a:xfrm>
        </p:spPr>
        <p:txBody>
          <a:bodyPr>
            <a:noAutofit/>
          </a:bodyPr>
          <a:lstStyle/>
          <a:p>
            <a:pPr>
              <a:buNone/>
            </a:pPr>
            <a:r>
              <a:rPr lang="en-GB" sz="2400" dirty="0" smtClean="0"/>
              <a:t>Galaxy Clusters: Halos, Relics,… …  </a:t>
            </a:r>
          </a:p>
          <a:p>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sp>
        <p:nvSpPr>
          <p:cNvPr id="4" name="Date Placeholder 3"/>
          <p:cNvSpPr>
            <a:spLocks noGrp="1"/>
          </p:cNvSpPr>
          <p:nvPr>
            <p:ph type="dt" sz="half" idx="10"/>
          </p:nvPr>
        </p:nvSpPr>
        <p:spPr/>
        <p:txBody>
          <a:bodyPr/>
          <a:lstStyle/>
          <a:p>
            <a:fld id="{DBE08138-200E-0E45-ADC6-403B852C4AF8}" type="datetime1">
              <a:rPr lang="it-IT" smtClean="0"/>
              <a:pPr/>
              <a:t>2/26/16</a:t>
            </a:fld>
            <a:endParaRPr lang="en-GB"/>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pic>
        <p:nvPicPr>
          <p:cNvPr id="6" name="Picture 5" descr="M87_LOFAR.png"/>
          <p:cNvPicPr>
            <a:picLocks noChangeAspect="1"/>
          </p:cNvPicPr>
          <p:nvPr/>
        </p:nvPicPr>
        <p:blipFill>
          <a:blip r:embed="rId2"/>
          <a:stretch>
            <a:fillRect/>
          </a:stretch>
        </p:blipFill>
        <p:spPr>
          <a:xfrm>
            <a:off x="4752266" y="2799529"/>
            <a:ext cx="1967100" cy="2023202"/>
          </a:xfrm>
          <a:prstGeom prst="rect">
            <a:avLst/>
          </a:prstGeom>
        </p:spPr>
      </p:pic>
      <p:sp>
        <p:nvSpPr>
          <p:cNvPr id="8" name="Rectangle 7"/>
          <p:cNvSpPr/>
          <p:nvPr/>
        </p:nvSpPr>
        <p:spPr>
          <a:xfrm>
            <a:off x="2047235" y="1162096"/>
            <a:ext cx="5475828" cy="400110"/>
          </a:xfrm>
          <a:prstGeom prst="rect">
            <a:avLst/>
          </a:prstGeom>
        </p:spPr>
        <p:txBody>
          <a:bodyPr wrap="none">
            <a:spAutoFit/>
          </a:bodyPr>
          <a:lstStyle/>
          <a:p>
            <a:r>
              <a:rPr lang="en-GB" sz="2000" b="1" cap="all" dirty="0" smtClean="0">
                <a:solidFill>
                  <a:srgbClr val="3366FF"/>
                </a:solidFill>
              </a:rPr>
              <a:t>Diffuse relativistic plasmas in the Universe</a:t>
            </a:r>
            <a:endParaRPr lang="en-GB" sz="2000" b="1" cap="all" dirty="0">
              <a:solidFill>
                <a:srgbClr val="3366FF"/>
              </a:solidFill>
            </a:endParaRPr>
          </a:p>
        </p:txBody>
      </p:sp>
      <p:pic>
        <p:nvPicPr>
          <p:cNvPr id="9" name="Picture 8" descr="centaurusA.png"/>
          <p:cNvPicPr>
            <a:picLocks noChangeAspect="1"/>
          </p:cNvPicPr>
          <p:nvPr/>
        </p:nvPicPr>
        <p:blipFill>
          <a:blip r:embed="rId3"/>
          <a:stretch>
            <a:fillRect/>
          </a:stretch>
        </p:blipFill>
        <p:spPr>
          <a:xfrm>
            <a:off x="6930083" y="2781907"/>
            <a:ext cx="2040824" cy="2040824"/>
          </a:xfrm>
          <a:prstGeom prst="rect">
            <a:avLst/>
          </a:prstGeom>
        </p:spPr>
      </p:pic>
      <p:sp>
        <p:nvSpPr>
          <p:cNvPr id="10" name="TextBox 9"/>
          <p:cNvSpPr txBox="1"/>
          <p:nvPr/>
        </p:nvSpPr>
        <p:spPr>
          <a:xfrm>
            <a:off x="4752266" y="2799529"/>
            <a:ext cx="1326004" cy="369332"/>
          </a:xfrm>
          <a:prstGeom prst="rect">
            <a:avLst/>
          </a:prstGeom>
          <a:noFill/>
        </p:spPr>
        <p:txBody>
          <a:bodyPr wrap="none" rtlCol="0">
            <a:spAutoFit/>
          </a:bodyPr>
          <a:lstStyle/>
          <a:p>
            <a:r>
              <a:rPr lang="en-GB" dirty="0" smtClean="0">
                <a:solidFill>
                  <a:schemeClr val="bg1"/>
                </a:solidFill>
              </a:rPr>
              <a:t>M87, LOFAR</a:t>
            </a:r>
            <a:endParaRPr lang="en-GB" dirty="0">
              <a:solidFill>
                <a:schemeClr val="bg1"/>
              </a:solidFill>
            </a:endParaRPr>
          </a:p>
        </p:txBody>
      </p:sp>
      <p:pic>
        <p:nvPicPr>
          <p:cNvPr id="11" name="Picture 10" descr="tooth.png"/>
          <p:cNvPicPr>
            <a:picLocks noChangeAspect="1"/>
          </p:cNvPicPr>
          <p:nvPr/>
        </p:nvPicPr>
        <p:blipFill>
          <a:blip r:embed="rId4"/>
          <a:stretch>
            <a:fillRect/>
          </a:stretch>
        </p:blipFill>
        <p:spPr>
          <a:xfrm>
            <a:off x="149656" y="2168920"/>
            <a:ext cx="1897580" cy="2009050"/>
          </a:xfrm>
          <a:prstGeom prst="rect">
            <a:avLst/>
          </a:prstGeom>
        </p:spPr>
      </p:pic>
      <p:sp>
        <p:nvSpPr>
          <p:cNvPr id="12" name="Rectangle 11"/>
          <p:cNvSpPr/>
          <p:nvPr/>
        </p:nvSpPr>
        <p:spPr>
          <a:xfrm>
            <a:off x="4532639" y="1699584"/>
            <a:ext cx="4611361" cy="830997"/>
          </a:xfrm>
          <a:prstGeom prst="rect">
            <a:avLst/>
          </a:prstGeom>
        </p:spPr>
        <p:txBody>
          <a:bodyPr wrap="square">
            <a:spAutoFit/>
          </a:bodyPr>
          <a:lstStyle/>
          <a:p>
            <a:pPr marL="342900" lvl="0" indent="-342900">
              <a:spcBef>
                <a:spcPct val="20000"/>
              </a:spcBef>
            </a:pPr>
            <a:r>
              <a:rPr lang="en-GB" sz="2400" dirty="0" smtClean="0">
                <a:solidFill>
                  <a:prstClr val="black"/>
                </a:solidFill>
              </a:rPr>
              <a:t>Radio Loud AGN (radio galaxies and RL quasars)</a:t>
            </a:r>
            <a:endParaRPr lang="en-GB" sz="2400" dirty="0">
              <a:solidFill>
                <a:prstClr val="black"/>
              </a:solidFill>
            </a:endParaRPr>
          </a:p>
        </p:txBody>
      </p:sp>
      <p:pic>
        <p:nvPicPr>
          <p:cNvPr id="14" name="Picture 13" descr="filaments.png"/>
          <p:cNvPicPr>
            <a:picLocks noChangeAspect="1"/>
          </p:cNvPicPr>
          <p:nvPr/>
        </p:nvPicPr>
        <p:blipFill>
          <a:blip r:embed="rId5">
            <a:lum bright="2000" contrast="13000"/>
          </a:blip>
          <a:stretch>
            <a:fillRect/>
          </a:stretch>
        </p:blipFill>
        <p:spPr>
          <a:xfrm>
            <a:off x="2800752" y="4323750"/>
            <a:ext cx="1731887" cy="2481776"/>
          </a:xfrm>
          <a:prstGeom prst="rect">
            <a:avLst/>
          </a:prstGeom>
        </p:spPr>
      </p:pic>
      <p:pic>
        <p:nvPicPr>
          <p:cNvPr id="15" name="Picture 14" descr="toot_LOFAR.png"/>
          <p:cNvPicPr>
            <a:picLocks noChangeAspect="1"/>
          </p:cNvPicPr>
          <p:nvPr/>
        </p:nvPicPr>
        <p:blipFill>
          <a:blip r:embed="rId6"/>
          <a:stretch>
            <a:fillRect/>
          </a:stretch>
        </p:blipFill>
        <p:spPr>
          <a:xfrm>
            <a:off x="2047236" y="2161287"/>
            <a:ext cx="2016684" cy="2016684"/>
          </a:xfrm>
          <a:prstGeom prst="rect">
            <a:avLst/>
          </a:prstGeom>
        </p:spPr>
      </p:pic>
      <p:cxnSp>
        <p:nvCxnSpPr>
          <p:cNvPr id="17" name="Straight Connector 16"/>
          <p:cNvCxnSpPr/>
          <p:nvPr/>
        </p:nvCxnSpPr>
        <p:spPr>
          <a:xfrm rot="5400000">
            <a:off x="1928277" y="4252845"/>
            <a:ext cx="5210314" cy="1588"/>
          </a:xfrm>
          <a:prstGeom prst="line">
            <a:avLst/>
          </a:prstGeom>
          <a:ln w="47625">
            <a:solidFill>
              <a:srgbClr val="0000FF"/>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17757" y="4177970"/>
            <a:ext cx="3080326" cy="461665"/>
          </a:xfrm>
          <a:prstGeom prst="rect">
            <a:avLst/>
          </a:prstGeom>
        </p:spPr>
        <p:txBody>
          <a:bodyPr wrap="square">
            <a:spAutoFit/>
          </a:bodyPr>
          <a:lstStyle/>
          <a:p>
            <a:pPr marL="342900" lvl="0" indent="-342900">
              <a:spcBef>
                <a:spcPct val="20000"/>
              </a:spcBef>
            </a:pPr>
            <a:r>
              <a:rPr lang="en-GB" sz="2400" dirty="0">
                <a:solidFill>
                  <a:prstClr val="black"/>
                </a:solidFill>
              </a:rPr>
              <a:t>Cosmic Filaments</a:t>
            </a:r>
            <a:r>
              <a:rPr lang="en-GB" sz="2400" dirty="0" smtClean="0">
                <a:solidFill>
                  <a:prstClr val="black"/>
                </a:solidFill>
              </a:rPr>
              <a:t> </a:t>
            </a:r>
          </a:p>
        </p:txBody>
      </p:sp>
      <p:sp>
        <p:nvSpPr>
          <p:cNvPr id="21" name="TextBox 20"/>
          <p:cNvSpPr txBox="1"/>
          <p:nvPr/>
        </p:nvSpPr>
        <p:spPr>
          <a:xfrm>
            <a:off x="13800" y="4639635"/>
            <a:ext cx="2786952" cy="1754327"/>
          </a:xfrm>
          <a:prstGeom prst="rect">
            <a:avLst/>
          </a:prstGeom>
          <a:noFill/>
        </p:spPr>
        <p:txBody>
          <a:bodyPr wrap="square" rtlCol="0">
            <a:spAutoFit/>
          </a:bodyPr>
          <a:lstStyle/>
          <a:p>
            <a:pPr>
              <a:buFontTx/>
              <a:buChar char="-"/>
            </a:pPr>
            <a:r>
              <a:rPr lang="en-GB" dirty="0" smtClean="0"/>
              <a:t>Origin of NT-components</a:t>
            </a:r>
          </a:p>
          <a:p>
            <a:pPr>
              <a:buFontTx/>
              <a:buChar char="-"/>
            </a:pPr>
            <a:r>
              <a:rPr lang="en-GB" dirty="0" smtClean="0"/>
              <a:t>Impact of NT-comp. on the ICM microphysics and cluster dynamics</a:t>
            </a:r>
          </a:p>
          <a:p>
            <a:r>
              <a:rPr lang="en-GB" dirty="0" smtClean="0"/>
              <a:t>-first detection </a:t>
            </a:r>
            <a:r>
              <a:rPr lang="en-US" dirty="0" smtClean="0"/>
              <a:t>of shocked WHIM </a:t>
            </a:r>
          </a:p>
        </p:txBody>
      </p:sp>
      <p:sp>
        <p:nvSpPr>
          <p:cNvPr id="22" name="TextBox 21"/>
          <p:cNvSpPr txBox="1"/>
          <p:nvPr/>
        </p:nvSpPr>
        <p:spPr>
          <a:xfrm>
            <a:off x="3083727" y="2161249"/>
            <a:ext cx="787395" cy="369332"/>
          </a:xfrm>
          <a:prstGeom prst="rect">
            <a:avLst/>
          </a:prstGeom>
          <a:noFill/>
        </p:spPr>
        <p:txBody>
          <a:bodyPr wrap="none" rtlCol="0">
            <a:spAutoFit/>
          </a:bodyPr>
          <a:lstStyle/>
          <a:p>
            <a:r>
              <a:rPr lang="en-GB" dirty="0" smtClean="0">
                <a:solidFill>
                  <a:schemeClr val="bg1"/>
                </a:solidFill>
              </a:rPr>
              <a:t>LOFAR</a:t>
            </a:r>
            <a:endParaRPr lang="en-GB" dirty="0">
              <a:solidFill>
                <a:schemeClr val="bg1"/>
              </a:solidFill>
            </a:endParaRPr>
          </a:p>
        </p:txBody>
      </p:sp>
      <p:sp>
        <p:nvSpPr>
          <p:cNvPr id="23" name="TextBox 22"/>
          <p:cNvSpPr txBox="1"/>
          <p:nvPr/>
        </p:nvSpPr>
        <p:spPr>
          <a:xfrm>
            <a:off x="4648189" y="4967148"/>
            <a:ext cx="4601647" cy="1477328"/>
          </a:xfrm>
          <a:prstGeom prst="rect">
            <a:avLst/>
          </a:prstGeom>
          <a:noFill/>
        </p:spPr>
        <p:txBody>
          <a:bodyPr wrap="square" rtlCol="0">
            <a:spAutoFit/>
          </a:bodyPr>
          <a:lstStyle/>
          <a:p>
            <a:pPr>
              <a:buFontTx/>
              <a:buChar char="-"/>
            </a:pPr>
            <a:r>
              <a:rPr lang="en-GB" dirty="0" smtClean="0"/>
              <a:t> Life-cycle (birth, life, death) of radio galaxies </a:t>
            </a:r>
          </a:p>
          <a:p>
            <a:pPr>
              <a:buFontTx/>
              <a:buChar char="-"/>
            </a:pPr>
            <a:r>
              <a:rPr lang="en-GB" dirty="0" smtClean="0"/>
              <a:t>Physics of radio emitting regions: jets, lobes..</a:t>
            </a:r>
          </a:p>
          <a:p>
            <a:r>
              <a:rPr lang="en-GB" dirty="0" smtClean="0"/>
              <a:t>-high-</a:t>
            </a:r>
            <a:r>
              <a:rPr lang="en-GB" dirty="0" err="1" smtClean="0"/>
              <a:t>z</a:t>
            </a:r>
            <a:r>
              <a:rPr lang="en-GB" dirty="0" smtClean="0"/>
              <a:t> AGN, low accretion-rate AGN</a:t>
            </a:r>
          </a:p>
          <a:p>
            <a:r>
              <a:rPr lang="en-GB" dirty="0" smtClean="0"/>
              <a:t>-AGN “feedback” and galaxy formation &amp; evolution</a:t>
            </a:r>
            <a:endParaRPr lang="en-US" dirty="0" smtClean="0"/>
          </a:p>
        </p:txBody>
      </p:sp>
      <p:sp>
        <p:nvSpPr>
          <p:cNvPr id="24" name="TextBox 23"/>
          <p:cNvSpPr txBox="1"/>
          <p:nvPr/>
        </p:nvSpPr>
        <p:spPr>
          <a:xfrm>
            <a:off x="2781214" y="6516015"/>
            <a:ext cx="1358966" cy="338554"/>
          </a:xfrm>
          <a:prstGeom prst="rect">
            <a:avLst/>
          </a:prstGeom>
          <a:noFill/>
        </p:spPr>
        <p:txBody>
          <a:bodyPr wrap="none" rtlCol="0">
            <a:spAutoFit/>
          </a:bodyPr>
          <a:lstStyle/>
          <a:p>
            <a:r>
              <a:rPr lang="en-GB" sz="1600" dirty="0" err="1" smtClean="0">
                <a:solidFill>
                  <a:schemeClr val="bg1"/>
                </a:solidFill>
              </a:rPr>
              <a:t>Vazza</a:t>
            </a:r>
            <a:r>
              <a:rPr lang="en-GB" sz="1600" dirty="0" smtClean="0">
                <a:solidFill>
                  <a:schemeClr val="bg1"/>
                </a:solidFill>
              </a:rPr>
              <a:t> et al. 15</a:t>
            </a:r>
            <a:endParaRPr lang="en-GB" sz="1600" dirty="0">
              <a:solidFill>
                <a:schemeClr val="bg1"/>
              </a:solidFill>
            </a:endParaRPr>
          </a:p>
        </p:txBody>
      </p:sp>
      <p:sp>
        <p:nvSpPr>
          <p:cNvPr id="25" name="TextBox 24"/>
          <p:cNvSpPr txBox="1"/>
          <p:nvPr/>
        </p:nvSpPr>
        <p:spPr>
          <a:xfrm>
            <a:off x="2018284" y="3878492"/>
            <a:ext cx="1898777" cy="338554"/>
          </a:xfrm>
          <a:prstGeom prst="rect">
            <a:avLst/>
          </a:prstGeom>
          <a:noFill/>
        </p:spPr>
        <p:txBody>
          <a:bodyPr wrap="none" rtlCol="0">
            <a:spAutoFit/>
          </a:bodyPr>
          <a:lstStyle/>
          <a:p>
            <a:r>
              <a:rPr lang="en-GB" sz="1600" dirty="0">
                <a:solidFill>
                  <a:schemeClr val="bg1"/>
                </a:solidFill>
              </a:rPr>
              <a:t>v</a:t>
            </a:r>
            <a:r>
              <a:rPr lang="en-GB" sz="1600" dirty="0" smtClean="0">
                <a:solidFill>
                  <a:schemeClr val="bg1"/>
                </a:solidFill>
              </a:rPr>
              <a:t>an </a:t>
            </a:r>
            <a:r>
              <a:rPr lang="en-GB" sz="1600" dirty="0" err="1" smtClean="0">
                <a:solidFill>
                  <a:schemeClr val="bg1"/>
                </a:solidFill>
              </a:rPr>
              <a:t>Weeren</a:t>
            </a:r>
            <a:r>
              <a:rPr lang="en-GB" sz="1600" dirty="0" smtClean="0">
                <a:solidFill>
                  <a:schemeClr val="bg1"/>
                </a:solidFill>
              </a:rPr>
              <a:t> et al. 16</a:t>
            </a:r>
            <a:endParaRPr lang="en-GB" sz="1600" dirty="0">
              <a:solidFill>
                <a:schemeClr val="bg1"/>
              </a:solidFill>
            </a:endParaRPr>
          </a:p>
        </p:txBody>
      </p:sp>
      <p:sp>
        <p:nvSpPr>
          <p:cNvPr id="26" name="TextBox 25"/>
          <p:cNvSpPr txBox="1"/>
          <p:nvPr/>
        </p:nvSpPr>
        <p:spPr>
          <a:xfrm>
            <a:off x="4752266" y="4470358"/>
            <a:ext cx="1899278" cy="338554"/>
          </a:xfrm>
          <a:prstGeom prst="rect">
            <a:avLst/>
          </a:prstGeom>
          <a:noFill/>
        </p:spPr>
        <p:txBody>
          <a:bodyPr wrap="none" rtlCol="0">
            <a:spAutoFit/>
          </a:bodyPr>
          <a:lstStyle/>
          <a:p>
            <a:r>
              <a:rPr lang="en-GB" sz="1600" dirty="0">
                <a:solidFill>
                  <a:schemeClr val="bg1"/>
                </a:solidFill>
              </a:rPr>
              <a:t>d</a:t>
            </a:r>
            <a:r>
              <a:rPr lang="en-GB" sz="1600" dirty="0" smtClean="0">
                <a:solidFill>
                  <a:schemeClr val="bg1"/>
                </a:solidFill>
              </a:rPr>
              <a:t>e </a:t>
            </a:r>
            <a:r>
              <a:rPr lang="en-GB" sz="1600" dirty="0" err="1" smtClean="0">
                <a:solidFill>
                  <a:schemeClr val="bg1"/>
                </a:solidFill>
              </a:rPr>
              <a:t>Gasperin</a:t>
            </a:r>
            <a:r>
              <a:rPr lang="en-GB" sz="1600" dirty="0" smtClean="0">
                <a:solidFill>
                  <a:schemeClr val="bg1"/>
                </a:solidFill>
              </a:rPr>
              <a:t> et al. 12</a:t>
            </a:r>
            <a:endParaRPr lang="en-GB" sz="1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Home </a:t>
            </a:r>
            <a:r>
              <a:rPr lang="en-GB" dirty="0" smtClean="0"/>
              <a:t>Messages</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US" sz="2400" dirty="0"/>
              <a:t>To make </a:t>
            </a:r>
            <a:r>
              <a:rPr lang="en-US" sz="2400" dirty="0">
                <a:solidFill>
                  <a:srgbClr val="FF0000"/>
                </a:solidFill>
              </a:rPr>
              <a:t>SKA1-LOW an instrument able to perform high level continuum science</a:t>
            </a:r>
            <a:r>
              <a:rPr lang="en-US" sz="2400" dirty="0"/>
              <a:t>, and not only EOR/</a:t>
            </a:r>
            <a:r>
              <a:rPr lang="en-US" sz="2400" dirty="0" smtClean="0"/>
              <a:t>CD and pulsar </a:t>
            </a:r>
            <a:r>
              <a:rPr lang="en-US" sz="2400" dirty="0"/>
              <a:t>science, </a:t>
            </a:r>
            <a:r>
              <a:rPr lang="en-US" sz="2400" dirty="0">
                <a:solidFill>
                  <a:srgbClr val="FF0000"/>
                </a:solidFill>
              </a:rPr>
              <a:t>long baselines </a:t>
            </a:r>
            <a:r>
              <a:rPr lang="en-US" sz="2400" dirty="0"/>
              <a:t>(now B</a:t>
            </a:r>
            <a:r>
              <a:rPr lang="en-US" sz="2400" baseline="-25000" dirty="0"/>
              <a:t>max</a:t>
            </a:r>
            <a:r>
              <a:rPr lang="en-US" sz="2400" dirty="0"/>
              <a:t>~65 km is marginally sufficient,  lower than LOFAR B</a:t>
            </a:r>
            <a:r>
              <a:rPr lang="en-US" sz="2400" baseline="-25000" dirty="0"/>
              <a:t>max</a:t>
            </a:r>
            <a:r>
              <a:rPr lang="en-US" sz="2400" dirty="0"/>
              <a:t>~90 km, only Dutch stations) </a:t>
            </a:r>
            <a:r>
              <a:rPr lang="en-US" sz="2400" dirty="0">
                <a:solidFill>
                  <a:srgbClr val="FF0000"/>
                </a:solidFill>
              </a:rPr>
              <a:t>and configurations with enough remote stations, at least half of the stations outside of the core </a:t>
            </a:r>
            <a:r>
              <a:rPr lang="en-US" sz="2400" dirty="0"/>
              <a:t>(the more outside the core the better for most survey work) </a:t>
            </a:r>
            <a:r>
              <a:rPr lang="en-US" sz="2400" dirty="0">
                <a:solidFill>
                  <a:srgbClr val="FF0000"/>
                </a:solidFill>
              </a:rPr>
              <a:t>are </a:t>
            </a:r>
            <a:r>
              <a:rPr lang="en-US" sz="2400" dirty="0" smtClean="0">
                <a:solidFill>
                  <a:srgbClr val="FF0000"/>
                </a:solidFill>
              </a:rPr>
              <a:t>necessary</a:t>
            </a:r>
            <a:r>
              <a:rPr lang="en-US" sz="2400" dirty="0" smtClean="0"/>
              <a:t>.</a:t>
            </a:r>
            <a:endParaRPr lang="en-US" sz="2400" dirty="0"/>
          </a:p>
          <a:p>
            <a:pPr algn="just"/>
            <a:r>
              <a:rPr lang="en-US" sz="2400" dirty="0" smtClean="0">
                <a:solidFill>
                  <a:srgbClr val="FF0000"/>
                </a:solidFill>
              </a:rPr>
              <a:t>Retain long baselines </a:t>
            </a:r>
            <a:r>
              <a:rPr lang="en-US" sz="2400" dirty="0" smtClean="0"/>
              <a:t>is important not only to avoid to have confusion noise-limited images, but also </a:t>
            </a:r>
            <a:r>
              <a:rPr lang="en-US" sz="2400" dirty="0" smtClean="0">
                <a:solidFill>
                  <a:srgbClr val="FF0000"/>
                </a:solidFill>
              </a:rPr>
              <a:t>for a proper direction dependent calibration</a:t>
            </a:r>
            <a:r>
              <a:rPr lang="en-US" sz="2400" dirty="0" smtClean="0"/>
              <a:t>, that is the only way to obtain deep high resolution (and high dynamic range) low frequency images.  </a:t>
            </a:r>
            <a:endParaRPr lang="it-IT" sz="2400" dirty="0" smtClean="0"/>
          </a:p>
          <a:p>
            <a:pPr algn="just"/>
            <a:r>
              <a:rPr lang="en-US" sz="2400" dirty="0"/>
              <a:t>Given this premises, the current </a:t>
            </a:r>
            <a:r>
              <a:rPr lang="en-US" sz="2400" dirty="0">
                <a:solidFill>
                  <a:srgbClr val="FF0000"/>
                </a:solidFill>
              </a:rPr>
              <a:t>SKA1-LOW V4D configuration </a:t>
            </a:r>
            <a:r>
              <a:rPr lang="en-US" sz="2400" dirty="0"/>
              <a:t>with 58% of antennas in the core (&lt;1.7 km) </a:t>
            </a:r>
            <a:r>
              <a:rPr lang="en-US" sz="2400" dirty="0">
                <a:solidFill>
                  <a:srgbClr val="FF0000"/>
                </a:solidFill>
              </a:rPr>
              <a:t>is</a:t>
            </a:r>
            <a:r>
              <a:rPr lang="en-US" sz="2400" dirty="0"/>
              <a:t> still the </a:t>
            </a:r>
            <a:r>
              <a:rPr lang="en-US" sz="2400" dirty="0">
                <a:solidFill>
                  <a:srgbClr val="FF0000"/>
                </a:solidFill>
              </a:rPr>
              <a:t>preferred </a:t>
            </a:r>
            <a:r>
              <a:rPr lang="en-US" sz="2400" dirty="0"/>
              <a:t>solution </a:t>
            </a:r>
            <a:r>
              <a:rPr lang="en-US" sz="2400" dirty="0">
                <a:solidFill>
                  <a:srgbClr val="FF0000"/>
                </a:solidFill>
              </a:rPr>
              <a:t>against</a:t>
            </a:r>
            <a:r>
              <a:rPr lang="en-US" sz="2400" dirty="0"/>
              <a:t> the proposed more centrally concentrated configurations (</a:t>
            </a:r>
            <a:r>
              <a:rPr lang="en-US" sz="2400" dirty="0">
                <a:solidFill>
                  <a:srgbClr val="FF0000"/>
                </a:solidFill>
              </a:rPr>
              <a:t>BD-RBS and V4A</a:t>
            </a:r>
            <a:r>
              <a:rPr lang="en-US" sz="2400" dirty="0"/>
              <a:t>).</a:t>
            </a:r>
            <a:endParaRPr lang="it-IT" sz="2400" dirty="0"/>
          </a:p>
          <a:p>
            <a:pPr algn="just"/>
            <a:endParaRPr lang="en-GB" sz="2400" dirty="0"/>
          </a:p>
        </p:txBody>
      </p:sp>
      <p:sp>
        <p:nvSpPr>
          <p:cNvPr id="4" name="Date Placeholder 3"/>
          <p:cNvSpPr>
            <a:spLocks noGrp="1"/>
          </p:cNvSpPr>
          <p:nvPr>
            <p:ph type="dt" sz="half" idx="10"/>
          </p:nvPr>
        </p:nvSpPr>
        <p:spPr/>
        <p:txBody>
          <a:bodyPr/>
          <a:lstStyle/>
          <a:p>
            <a:fld id="{DBE08138-200E-0E45-ADC6-403B852C4AF8}" type="datetime1">
              <a:rPr lang="it-IT" smtClean="0"/>
              <a:pPr/>
              <a:t>2/26/16</a:t>
            </a:fld>
            <a:endParaRPr lang="en-GB"/>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402"/>
            <a:ext cx="8229600" cy="1143000"/>
          </a:xfrm>
        </p:spPr>
        <p:txBody>
          <a:bodyPr/>
          <a:lstStyle/>
          <a:p>
            <a:r>
              <a:rPr lang="en-GB" dirty="0" smtClean="0"/>
              <a:t>SKA1-LOW continuum surveys</a:t>
            </a:r>
            <a:endParaRPr lang="en-GB" dirty="0"/>
          </a:p>
        </p:txBody>
      </p:sp>
      <p:sp>
        <p:nvSpPr>
          <p:cNvPr id="4" name="Date Placeholder 3"/>
          <p:cNvSpPr>
            <a:spLocks noGrp="1"/>
          </p:cNvSpPr>
          <p:nvPr>
            <p:ph type="dt" sz="half" idx="10"/>
          </p:nvPr>
        </p:nvSpPr>
        <p:spPr/>
        <p:txBody>
          <a:bodyPr/>
          <a:lstStyle/>
          <a:p>
            <a:fld id="{DBE08138-200E-0E45-ADC6-403B852C4AF8}" type="datetime1">
              <a:rPr lang="it-IT" smtClean="0"/>
              <a:pPr/>
              <a:t>2/26/16</a:t>
            </a:fld>
            <a:endParaRPr lang="en-GB"/>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pic>
        <p:nvPicPr>
          <p:cNvPr id="8" name="Picture 7" descr="confusionlow.png"/>
          <p:cNvPicPr>
            <a:picLocks noChangeAspect="1"/>
          </p:cNvPicPr>
          <p:nvPr/>
        </p:nvPicPr>
        <p:blipFill>
          <a:blip r:embed="rId2">
            <a:lum bright="-2000" contrast="7000"/>
          </a:blip>
          <a:stretch>
            <a:fillRect/>
          </a:stretch>
        </p:blipFill>
        <p:spPr>
          <a:xfrm>
            <a:off x="345247" y="605915"/>
            <a:ext cx="3732015" cy="3578373"/>
          </a:xfrm>
          <a:prstGeom prst="rect">
            <a:avLst/>
          </a:prstGeom>
        </p:spPr>
      </p:pic>
      <p:pic>
        <p:nvPicPr>
          <p:cNvPr id="9" name="Picture 8" descr="ska1low_sur.png"/>
          <p:cNvPicPr>
            <a:picLocks noChangeAspect="1"/>
          </p:cNvPicPr>
          <p:nvPr/>
        </p:nvPicPr>
        <p:blipFill>
          <a:blip r:embed="rId3"/>
          <a:stretch>
            <a:fillRect/>
          </a:stretch>
        </p:blipFill>
        <p:spPr>
          <a:xfrm>
            <a:off x="4669278" y="605914"/>
            <a:ext cx="3689620" cy="3757831"/>
          </a:xfrm>
          <a:prstGeom prst="rect">
            <a:avLst/>
          </a:prstGeom>
        </p:spPr>
      </p:pic>
      <p:sp>
        <p:nvSpPr>
          <p:cNvPr id="10" name="Rectangle 9"/>
          <p:cNvSpPr/>
          <p:nvPr/>
        </p:nvSpPr>
        <p:spPr>
          <a:xfrm>
            <a:off x="2590800" y="1155333"/>
            <a:ext cx="1887504" cy="784830"/>
          </a:xfrm>
          <a:prstGeom prst="rect">
            <a:avLst/>
          </a:prstGeom>
        </p:spPr>
        <p:txBody>
          <a:bodyPr wrap="square">
            <a:spAutoFit/>
          </a:bodyPr>
          <a:lstStyle/>
          <a:p>
            <a:r>
              <a:rPr lang="en-US" sz="1500" i="1" dirty="0" smtClean="0"/>
              <a:t>from Dewdney et al.          (in Approach to Agenda…)  </a:t>
            </a:r>
            <a:endParaRPr lang="en-GB" sz="1500" i="1" dirty="0"/>
          </a:p>
        </p:txBody>
      </p:sp>
      <p:sp>
        <p:nvSpPr>
          <p:cNvPr id="11" name="Rectangle 10"/>
          <p:cNvSpPr/>
          <p:nvPr/>
        </p:nvSpPr>
        <p:spPr>
          <a:xfrm>
            <a:off x="7456400" y="2110154"/>
            <a:ext cx="1804995" cy="553998"/>
          </a:xfrm>
          <a:prstGeom prst="rect">
            <a:avLst/>
          </a:prstGeom>
        </p:spPr>
        <p:txBody>
          <a:bodyPr wrap="square">
            <a:spAutoFit/>
          </a:bodyPr>
          <a:lstStyle/>
          <a:p>
            <a:r>
              <a:rPr lang="en-US" sz="1500" i="1" dirty="0" smtClean="0"/>
              <a:t>from SKA1-LOW configuration doc</a:t>
            </a:r>
            <a:endParaRPr lang="en-GB" sz="1500" i="1" dirty="0"/>
          </a:p>
        </p:txBody>
      </p:sp>
      <p:sp>
        <p:nvSpPr>
          <p:cNvPr id="13" name="TextBox 12"/>
          <p:cNvSpPr txBox="1"/>
          <p:nvPr/>
        </p:nvSpPr>
        <p:spPr>
          <a:xfrm>
            <a:off x="112717" y="4363745"/>
            <a:ext cx="9055828" cy="2308324"/>
          </a:xfrm>
          <a:prstGeom prst="rect">
            <a:avLst/>
          </a:prstGeom>
          <a:noFill/>
        </p:spPr>
        <p:txBody>
          <a:bodyPr wrap="square" rtlCol="0">
            <a:spAutoFit/>
          </a:bodyPr>
          <a:lstStyle/>
          <a:p>
            <a:pPr lvl="0" algn="just">
              <a:buFont typeface="Arial"/>
              <a:buChar char="•"/>
            </a:pPr>
            <a:r>
              <a:rPr lang="en-US" dirty="0" smtClean="0"/>
              <a:t> (30% BW, 3</a:t>
            </a:r>
            <a:r>
              <a:rPr lang="en-US" dirty="0" smtClean="0">
                <a:sym typeface="Symbol"/>
              </a:rPr>
              <a:t> </a:t>
            </a:r>
            <a:r>
              <a:rPr lang="en-US" dirty="0" err="1" smtClean="0"/>
              <a:t>sr</a:t>
            </a:r>
            <a:r>
              <a:rPr lang="en-US" dirty="0" smtClean="0"/>
              <a:t>, 2 yr) </a:t>
            </a:r>
            <a:r>
              <a:rPr lang="en-US" dirty="0"/>
              <a:t>continuum </a:t>
            </a:r>
            <a:r>
              <a:rPr lang="en-US" dirty="0" smtClean="0"/>
              <a:t>surveys at 120-150 MHz will reach </a:t>
            </a:r>
            <a:r>
              <a:rPr lang="en-US" dirty="0"/>
              <a:t>almost the confusion noise, rms~</a:t>
            </a:r>
            <a:r>
              <a:rPr lang="en-US" dirty="0">
                <a:solidFill>
                  <a:srgbClr val="FF0000"/>
                </a:solidFill>
              </a:rPr>
              <a:t>20 </a:t>
            </a:r>
            <a:r>
              <a:rPr lang="en-US" dirty="0" err="1">
                <a:solidFill>
                  <a:srgbClr val="FF0000"/>
                </a:solidFill>
                <a:sym typeface="Symbol"/>
              </a:rPr>
              <a:t></a:t>
            </a:r>
            <a:r>
              <a:rPr lang="en-US" dirty="0" err="1">
                <a:solidFill>
                  <a:srgbClr val="FF0000"/>
                </a:solidFill>
              </a:rPr>
              <a:t>Jy</a:t>
            </a:r>
            <a:r>
              <a:rPr lang="en-US" dirty="0">
                <a:solidFill>
                  <a:srgbClr val="FF0000"/>
                </a:solidFill>
              </a:rPr>
              <a:t>/</a:t>
            </a:r>
            <a:r>
              <a:rPr lang="en-US" dirty="0" smtClean="0">
                <a:solidFill>
                  <a:srgbClr val="FF0000"/>
                </a:solidFill>
              </a:rPr>
              <a:t>beam </a:t>
            </a:r>
            <a:r>
              <a:rPr lang="en-US" dirty="0" smtClean="0"/>
              <a:t>at a resolution </a:t>
            </a:r>
            <a:r>
              <a:rPr lang="en-US" dirty="0"/>
              <a:t>of ~</a:t>
            </a:r>
            <a:r>
              <a:rPr lang="en-US" dirty="0">
                <a:solidFill>
                  <a:srgbClr val="FF0000"/>
                </a:solidFill>
              </a:rPr>
              <a:t>10</a:t>
            </a:r>
            <a:r>
              <a:rPr lang="en-US" dirty="0" smtClean="0">
                <a:solidFill>
                  <a:srgbClr val="FF0000"/>
                </a:solidFill>
              </a:rPr>
              <a:t>”</a:t>
            </a:r>
            <a:r>
              <a:rPr lang="en-US" dirty="0" smtClean="0"/>
              <a:t>. To </a:t>
            </a:r>
            <a:r>
              <a:rPr lang="en-US" dirty="0"/>
              <a:t>get rid of confusion one needs to move at</a:t>
            </a:r>
            <a:r>
              <a:rPr lang="en-US" dirty="0" smtClean="0"/>
              <a:t>    &gt; 200 </a:t>
            </a:r>
            <a:r>
              <a:rPr lang="en-US" dirty="0"/>
              <a:t>MHz, reaching a noise of 10 </a:t>
            </a:r>
            <a:r>
              <a:rPr lang="en-US" dirty="0" err="1">
                <a:sym typeface="Symbol"/>
              </a:rPr>
              <a:t></a:t>
            </a:r>
            <a:r>
              <a:rPr lang="en-US" dirty="0" err="1"/>
              <a:t>Jy</a:t>
            </a:r>
            <a:r>
              <a:rPr lang="en-US" dirty="0"/>
              <a:t>/beam (which is above the expected confusion level of 3 </a:t>
            </a:r>
            <a:r>
              <a:rPr lang="en-US" dirty="0" err="1">
                <a:sym typeface="Symbol"/>
              </a:rPr>
              <a:t></a:t>
            </a:r>
            <a:r>
              <a:rPr lang="en-US" dirty="0" err="1"/>
              <a:t>Jy/b</a:t>
            </a:r>
            <a:r>
              <a:rPr lang="en-US" dirty="0"/>
              <a:t>).  </a:t>
            </a:r>
            <a:endParaRPr lang="it-IT" dirty="0" smtClean="0"/>
          </a:p>
          <a:p>
            <a:pPr lvl="0" algn="just">
              <a:buFont typeface="Arial"/>
              <a:buChar char="•"/>
            </a:pPr>
            <a:endParaRPr lang="en-US" dirty="0" smtClean="0"/>
          </a:p>
          <a:p>
            <a:pPr lvl="0" algn="just">
              <a:buFont typeface="Arial"/>
              <a:buChar char="•"/>
            </a:pPr>
            <a:r>
              <a:rPr lang="en-US" dirty="0" smtClean="0"/>
              <a:t> deeper </a:t>
            </a:r>
            <a:r>
              <a:rPr lang="en-US" dirty="0"/>
              <a:t>imaging with longer integration time, i.e., 100-1000 hours per field is almost prohibitive below ~200-250 MHz, even at the longest baselines.</a:t>
            </a:r>
            <a:endParaRPr lang="it-IT" dirty="0"/>
          </a:p>
          <a:p>
            <a:pPr algn="just">
              <a:buFont typeface="Arial"/>
              <a:buChar char="•"/>
            </a:pPr>
            <a:endParaRPr lang="en-GB" dirty="0"/>
          </a:p>
        </p:txBody>
      </p:sp>
      <p:sp>
        <p:nvSpPr>
          <p:cNvPr id="14" name="Rectangle 13"/>
          <p:cNvSpPr/>
          <p:nvPr/>
        </p:nvSpPr>
        <p:spPr>
          <a:xfrm>
            <a:off x="7218757" y="1155333"/>
            <a:ext cx="1101945" cy="2362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p:cNvCxnSpPr/>
          <p:nvPr/>
        </p:nvCxnSpPr>
        <p:spPr>
          <a:xfrm>
            <a:off x="2281764" y="2713891"/>
            <a:ext cx="48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2222494" y="2237313"/>
            <a:ext cx="72000" cy="72000"/>
          </a:xfrm>
          <a:prstGeom prst="ellipse">
            <a:avLst/>
          </a:prstGeom>
          <a:solidFill>
            <a:srgbClr val="FF0000">
              <a:alpha val="5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p:cNvSpPr txBox="1"/>
          <p:nvPr/>
        </p:nvSpPr>
        <p:spPr>
          <a:xfrm>
            <a:off x="2197710" y="2218484"/>
            <a:ext cx="723275" cy="215444"/>
          </a:xfrm>
          <a:prstGeom prst="rect">
            <a:avLst/>
          </a:prstGeom>
          <a:noFill/>
        </p:spPr>
        <p:txBody>
          <a:bodyPr wrap="none" rtlCol="0">
            <a:spAutoFit/>
          </a:bodyPr>
          <a:lstStyle/>
          <a:p>
            <a:r>
              <a:rPr lang="en-GB" sz="800" b="1" dirty="0" smtClean="0">
                <a:solidFill>
                  <a:srgbClr val="FF0000"/>
                </a:solidFill>
              </a:rPr>
              <a:t>LOFAR Tier 1</a:t>
            </a:r>
            <a:endParaRPr lang="en-GB" sz="800" b="1" dirty="0">
              <a:solidFill>
                <a:srgbClr val="FF0000"/>
              </a:solidFill>
            </a:endParaRPr>
          </a:p>
        </p:txBody>
      </p:sp>
      <p:cxnSp>
        <p:nvCxnSpPr>
          <p:cNvPr id="24" name="Straight Connector 23"/>
          <p:cNvCxnSpPr/>
          <p:nvPr/>
        </p:nvCxnSpPr>
        <p:spPr>
          <a:xfrm rot="5400000">
            <a:off x="2058059" y="2508706"/>
            <a:ext cx="413546" cy="1588"/>
          </a:xfrm>
          <a:prstGeom prst="line">
            <a:avLst/>
          </a:prstGeom>
          <a:ln w="127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45247" y="626932"/>
            <a:ext cx="574647" cy="369332"/>
          </a:xfrm>
          <a:prstGeom prst="rect">
            <a:avLst/>
          </a:prstGeom>
          <a:noFill/>
          <a:ln>
            <a:solidFill>
              <a:srgbClr val="FF0000"/>
            </a:solidFill>
          </a:ln>
        </p:spPr>
        <p:txBody>
          <a:bodyPr wrap="square" rtlCol="0">
            <a:spAutoFit/>
          </a:bodyPr>
          <a:lstStyle/>
          <a:p>
            <a:r>
              <a:rPr lang="en-GB" dirty="0" smtClean="0"/>
              <a:t>V4D</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22"/>
            <a:ext cx="8229600" cy="1143000"/>
          </a:xfrm>
        </p:spPr>
        <p:txBody>
          <a:bodyPr/>
          <a:lstStyle/>
          <a:p>
            <a:r>
              <a:rPr lang="en-GB" dirty="0" smtClean="0"/>
              <a:t>Responses to some questions</a:t>
            </a:r>
            <a:endParaRPr lang="en-GB" dirty="0"/>
          </a:p>
        </p:txBody>
      </p:sp>
      <p:sp>
        <p:nvSpPr>
          <p:cNvPr id="3" name="Content Placeholder 2"/>
          <p:cNvSpPr>
            <a:spLocks noGrp="1"/>
          </p:cNvSpPr>
          <p:nvPr>
            <p:ph idx="1"/>
          </p:nvPr>
        </p:nvSpPr>
        <p:spPr/>
        <p:txBody>
          <a:bodyPr>
            <a:noAutofit/>
          </a:bodyPr>
          <a:lstStyle/>
          <a:p>
            <a:pPr algn="just">
              <a:spcBef>
                <a:spcPts val="600"/>
              </a:spcBef>
              <a:spcAft>
                <a:spcPts val="0"/>
              </a:spcAft>
            </a:pPr>
            <a:r>
              <a:rPr lang="en-US" sz="1600" dirty="0" smtClean="0">
                <a:solidFill>
                  <a:srgbClr val="FF0000"/>
                </a:solidFill>
                <a:ea typeface="ヒラギノ角ゴ Pro W3"/>
                <a:cs typeface="Times New Roman"/>
              </a:rPr>
              <a:t>Keep the stations sizes reasonable, i.e.&gt; 30m </a:t>
            </a:r>
            <a:r>
              <a:rPr lang="en-US" sz="1600" dirty="0" smtClean="0">
                <a:solidFill>
                  <a:srgbClr val="000000"/>
                </a:solidFill>
                <a:ea typeface="Times New Roman"/>
                <a:cs typeface="Monaco"/>
              </a:rPr>
              <a:t>(not smaller) =&gt; </a:t>
            </a:r>
            <a:r>
              <a:rPr lang="en-US" sz="1600" dirty="0" smtClean="0"/>
              <a:t>(Ex.: LOFAR LBA inner configuration: </a:t>
            </a:r>
            <a:r>
              <a:rPr lang="en-US" sz="1600" dirty="0" err="1" smtClean="0"/>
              <a:t>FoV</a:t>
            </a:r>
            <a:r>
              <a:rPr lang="en-US" sz="1600" dirty="0" smtClean="0"/>
              <a:t> is so large that computers can not really handle it, for large </a:t>
            </a:r>
            <a:r>
              <a:rPr lang="en-US" sz="1600" dirty="0" err="1" smtClean="0"/>
              <a:t>FoV</a:t>
            </a:r>
            <a:r>
              <a:rPr lang="en-US" sz="1600" dirty="0" smtClean="0"/>
              <a:t> prefer multi-beaming; Collecting area may need to be sacrificed in favor of a well-behaved, predictable station beam response )</a:t>
            </a:r>
            <a:r>
              <a:rPr lang="en-US" sz="1600" dirty="0" smtClean="0">
                <a:solidFill>
                  <a:srgbClr val="000000"/>
                </a:solidFill>
                <a:ea typeface="Times New Roman"/>
                <a:cs typeface="Monaco"/>
              </a:rPr>
              <a:t>.</a:t>
            </a:r>
            <a:endParaRPr lang="it-IT" sz="1600" dirty="0" smtClean="0">
              <a:solidFill>
                <a:srgbClr val="000000"/>
              </a:solidFill>
              <a:ea typeface="ヒラギノ角ゴ Pro W3"/>
              <a:cs typeface="Times New Roman"/>
            </a:endParaRPr>
          </a:p>
          <a:p>
            <a:pPr algn="just">
              <a:spcBef>
                <a:spcPts val="600"/>
              </a:spcBef>
              <a:spcAft>
                <a:spcPts val="0"/>
              </a:spcAft>
            </a:pPr>
            <a:r>
              <a:rPr lang="en-US" sz="1600" dirty="0" smtClean="0">
                <a:solidFill>
                  <a:srgbClr val="FF0000"/>
                </a:solidFill>
                <a:ea typeface="ヒラギノ角ゴ Pro W3"/>
                <a:cs typeface="Times New Roman"/>
              </a:rPr>
              <a:t>Stations with the same sizes are preferable </a:t>
            </a:r>
            <a:r>
              <a:rPr lang="en-US" sz="1600" dirty="0" smtClean="0">
                <a:solidFill>
                  <a:srgbClr val="000000"/>
                </a:solidFill>
                <a:ea typeface="ヒラギノ角ゴ Pro W3"/>
                <a:cs typeface="Times New Roman"/>
              </a:rPr>
              <a:t>(</a:t>
            </a:r>
            <a:r>
              <a:rPr lang="en-US" sz="1600" dirty="0" err="1" smtClean="0">
                <a:solidFill>
                  <a:srgbClr val="000000"/>
                </a:solidFill>
                <a:ea typeface="ヒラギノ角ゴ Pro W3"/>
                <a:cs typeface="Times New Roman"/>
              </a:rPr>
              <a:t>i.e</a:t>
            </a:r>
            <a:r>
              <a:rPr lang="en-US" sz="1600" dirty="0" smtClean="0">
                <a:solidFill>
                  <a:srgbClr val="000000"/>
                </a:solidFill>
                <a:ea typeface="ヒラギノ角ゴ Pro W3"/>
                <a:cs typeface="Times New Roman"/>
              </a:rPr>
              <a:t>, not remote stations that are a factor of two larger than the core).</a:t>
            </a:r>
            <a:endParaRPr lang="it-IT" sz="1600" dirty="0" smtClean="0">
              <a:solidFill>
                <a:srgbClr val="000000"/>
              </a:solidFill>
              <a:ea typeface="ヒラギノ角ゴ Pro W3"/>
              <a:cs typeface="Times New Roman"/>
            </a:endParaRPr>
          </a:p>
          <a:p>
            <a:pPr algn="just">
              <a:spcBef>
                <a:spcPts val="600"/>
              </a:spcBef>
              <a:spcAft>
                <a:spcPts val="0"/>
              </a:spcAft>
            </a:pPr>
            <a:r>
              <a:rPr lang="en-US" sz="1600" dirty="0" smtClean="0">
                <a:solidFill>
                  <a:srgbClr val="000000"/>
                </a:solidFill>
                <a:ea typeface="ヒラギノ角ゴ Pro W3"/>
                <a:cs typeface="Times New Roman"/>
              </a:rPr>
              <a:t>There could be some advantage in the use of substations for shortest baselines to address missing flux issues of very extended sources faced by all interferometers. Correlating all substations may not be possible - but in sub-array mode it will be possible by keeping number of baselines at manageable level. </a:t>
            </a:r>
            <a:endParaRPr lang="it-IT" sz="1600" dirty="0" smtClean="0">
              <a:solidFill>
                <a:srgbClr val="000000"/>
              </a:solidFill>
              <a:ea typeface="ヒラギノ角ゴ Pro W3"/>
              <a:cs typeface="Times New Roman"/>
            </a:endParaRPr>
          </a:p>
          <a:p>
            <a:pPr algn="just">
              <a:spcBef>
                <a:spcPts val="600"/>
              </a:spcBef>
              <a:spcAft>
                <a:spcPts val="0"/>
              </a:spcAft>
            </a:pPr>
            <a:r>
              <a:rPr lang="en-US" sz="1600" dirty="0" smtClean="0"/>
              <a:t>The LOFAR instantaneous outer </a:t>
            </a:r>
            <a:r>
              <a:rPr lang="en-US" sz="1600" dirty="0" err="1" smtClean="0"/>
              <a:t>uv</a:t>
            </a:r>
            <a:r>
              <a:rPr lang="en-US" sz="1600" dirty="0" smtClean="0"/>
              <a:t>-coverage is not good, and there are cases where the self-calibration convergence is poor (dozens of "</a:t>
            </a:r>
            <a:r>
              <a:rPr lang="en-US" sz="1600" dirty="0" err="1" smtClean="0"/>
              <a:t>selfcal</a:t>
            </a:r>
            <a:r>
              <a:rPr lang="en-US" sz="1600" dirty="0" smtClean="0"/>
              <a:t>" cycles are needed for high-dynamic range). </a:t>
            </a:r>
            <a:r>
              <a:rPr lang="en-US" sz="1600" dirty="0" smtClean="0">
                <a:solidFill>
                  <a:srgbClr val="FF0000"/>
                </a:solidFill>
              </a:rPr>
              <a:t>Enough remote stations (i.e., not just 10-20) are needed, at least half of the stations outside of the core (the more outside the core the better for most survey work)</a:t>
            </a:r>
            <a:r>
              <a:rPr lang="en-US" sz="1600" dirty="0" smtClean="0"/>
              <a:t>.</a:t>
            </a:r>
            <a:r>
              <a:rPr lang="en-US" sz="1600" dirty="0" smtClean="0">
                <a:solidFill>
                  <a:srgbClr val="000000"/>
                </a:solidFill>
                <a:ea typeface="ヒラギノ角ゴ Pro W3"/>
                <a:cs typeface="Times New Roman"/>
              </a:rPr>
              <a:t> The proposed V4D configuration looks good in this aspect.</a:t>
            </a:r>
            <a:endParaRPr lang="it-IT" sz="1600" dirty="0" smtClean="0">
              <a:solidFill>
                <a:srgbClr val="000000"/>
              </a:solidFill>
              <a:ea typeface="ヒラギノ角ゴ Pro W3"/>
              <a:cs typeface="Times New Roman"/>
            </a:endParaRPr>
          </a:p>
          <a:p>
            <a:pPr algn="just">
              <a:spcBef>
                <a:spcPts val="600"/>
              </a:spcBef>
            </a:pPr>
            <a:endParaRPr lang="en-GB" sz="1600" dirty="0"/>
          </a:p>
        </p:txBody>
      </p:sp>
      <p:sp>
        <p:nvSpPr>
          <p:cNvPr id="4" name="Date Placeholder 3"/>
          <p:cNvSpPr>
            <a:spLocks noGrp="1"/>
          </p:cNvSpPr>
          <p:nvPr>
            <p:ph type="dt" sz="half" idx="10"/>
          </p:nvPr>
        </p:nvSpPr>
        <p:spPr/>
        <p:txBody>
          <a:bodyPr/>
          <a:lstStyle/>
          <a:p>
            <a:fld id="{DBE08138-200E-0E45-ADC6-403B852C4AF8}" type="datetime1">
              <a:rPr lang="it-IT" smtClean="0"/>
              <a:pPr/>
              <a:t>2/26/16</a:t>
            </a:fld>
            <a:endParaRPr lang="en-GB"/>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sp>
        <p:nvSpPr>
          <p:cNvPr id="6" name="Rectangle 5"/>
          <p:cNvSpPr/>
          <p:nvPr/>
        </p:nvSpPr>
        <p:spPr>
          <a:xfrm>
            <a:off x="1148553" y="758268"/>
            <a:ext cx="7040670" cy="369332"/>
          </a:xfrm>
          <a:prstGeom prst="rect">
            <a:avLst/>
          </a:prstGeom>
        </p:spPr>
        <p:txBody>
          <a:bodyPr wrap="square">
            <a:spAutoFit/>
          </a:bodyPr>
          <a:lstStyle/>
          <a:p>
            <a:r>
              <a:rPr lang="en-US" dirty="0" smtClean="0"/>
              <a:t>(mainly from</a:t>
            </a:r>
            <a:r>
              <a:rPr lang="en-US" dirty="0" smtClean="0">
                <a:solidFill>
                  <a:srgbClr val="0000FF"/>
                </a:solidFill>
              </a:rPr>
              <a:t> LOFAR </a:t>
            </a:r>
            <a:r>
              <a:rPr lang="en-US" dirty="0"/>
              <a:t>lessons learned for "general surveys type" of </a:t>
            </a:r>
            <a:r>
              <a:rPr lang="en-US" dirty="0" smtClean="0"/>
              <a:t>work)</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22"/>
            <a:ext cx="8229600" cy="1143000"/>
          </a:xfrm>
        </p:spPr>
        <p:txBody>
          <a:bodyPr/>
          <a:lstStyle/>
          <a:p>
            <a:r>
              <a:rPr lang="en-GB" dirty="0" smtClean="0"/>
              <a:t>Responses to some questions</a:t>
            </a:r>
            <a:endParaRPr lang="en-GB" dirty="0"/>
          </a:p>
        </p:txBody>
      </p:sp>
      <p:sp>
        <p:nvSpPr>
          <p:cNvPr id="3" name="Content Placeholder 2"/>
          <p:cNvSpPr>
            <a:spLocks noGrp="1"/>
          </p:cNvSpPr>
          <p:nvPr>
            <p:ph idx="1"/>
          </p:nvPr>
        </p:nvSpPr>
        <p:spPr/>
        <p:txBody>
          <a:bodyPr>
            <a:noAutofit/>
          </a:bodyPr>
          <a:lstStyle/>
          <a:p>
            <a:pPr algn="just"/>
            <a:r>
              <a:rPr lang="en-US" sz="1600" dirty="0" smtClean="0"/>
              <a:t> </a:t>
            </a:r>
            <a:r>
              <a:rPr lang="en-US" sz="1600" dirty="0">
                <a:solidFill>
                  <a:srgbClr val="FF0000"/>
                </a:solidFill>
              </a:rPr>
              <a:t>“facet calibration” is fundamental  to calibrate low-frequency radio data </a:t>
            </a:r>
            <a:r>
              <a:rPr lang="en-US" sz="1600" dirty="0"/>
              <a:t>(LOFAR,SKA1-LOW) (see:</a:t>
            </a:r>
            <a:r>
              <a:rPr lang="en-US" sz="1600" dirty="0" smtClean="0"/>
              <a:t> van </a:t>
            </a:r>
            <a:r>
              <a:rPr lang="en-US" sz="1600" dirty="0" err="1" smtClean="0"/>
              <a:t>Weeren</a:t>
            </a:r>
            <a:r>
              <a:rPr lang="en-US" sz="1600" dirty="0" smtClean="0"/>
              <a:t> et al. 2016, </a:t>
            </a:r>
            <a:r>
              <a:rPr lang="en-US" sz="1600" dirty="0" err="1" smtClean="0"/>
              <a:t>ApJS</a:t>
            </a:r>
            <a:r>
              <a:rPr lang="en-US" sz="1600" dirty="0" smtClean="0"/>
              <a:t> in press, arXiv:1601.05422v1)</a:t>
            </a:r>
            <a:r>
              <a:rPr lang="en-US" sz="1600" dirty="0"/>
              <a:t>. Sufficient S/N in about ~100 directions is needed to obtain phase-only solutions on few second timescales for about 2 MHz bandwidth to calibrate the ionosphere (to prevent </a:t>
            </a:r>
            <a:r>
              <a:rPr lang="en-US" sz="1600" dirty="0" err="1"/>
              <a:t>decorrelation</a:t>
            </a:r>
            <a:r>
              <a:rPr lang="en-US" sz="1600" dirty="0"/>
              <a:t> by TEC, and avoid more complicated wideband calibration schemes which are very (too) slow at the moment) and obtain high dynamic range images.</a:t>
            </a:r>
            <a:r>
              <a:rPr lang="en-US" sz="1600" dirty="0" smtClean="0"/>
              <a:t> </a:t>
            </a:r>
            <a:endParaRPr lang="it-IT" sz="1600" dirty="0" smtClean="0"/>
          </a:p>
          <a:p>
            <a:pPr algn="just"/>
            <a:r>
              <a:rPr lang="en-US" sz="1600" dirty="0" smtClean="0">
                <a:solidFill>
                  <a:srgbClr val="FF0000"/>
                </a:solidFill>
              </a:rPr>
              <a:t>Having </a:t>
            </a:r>
            <a:r>
              <a:rPr lang="en-US" sz="1600" dirty="0">
                <a:solidFill>
                  <a:srgbClr val="FF0000"/>
                </a:solidFill>
              </a:rPr>
              <a:t>long baselines makes the calibration problem easier </a:t>
            </a:r>
            <a:r>
              <a:rPr lang="en-US" sz="1600" dirty="0"/>
              <a:t>(for survey type of work) because (1) you can initially exclude short baselines in the calibration so there is less worry about not modeled diffuse components and (2) with long baselines you get more fringe separation  between sources meaning you can take advantage of bandwidth/time smearing to "isolate" your calibration problem in a specific direction. In addition, for very high dynamic range it could be an advantage to build accurate source models at a resolution that is a bit higher (factor of ~2, but this depends on many other things) than the default survey science resolution (so you can more accurately subtract these bright sources)</a:t>
            </a:r>
            <a:r>
              <a:rPr lang="en-US" sz="1600" dirty="0" smtClean="0"/>
              <a:t>.</a:t>
            </a:r>
          </a:p>
          <a:p>
            <a:pPr algn="just"/>
            <a:r>
              <a:rPr lang="en-US" sz="1600" dirty="0" smtClean="0">
                <a:solidFill>
                  <a:srgbClr val="FF0000"/>
                </a:solidFill>
              </a:rPr>
              <a:t>Having baselines of at least 60-100 km is a must for many continuum science cases. </a:t>
            </a:r>
            <a:r>
              <a:rPr lang="en-US" sz="1600" dirty="0" smtClean="0"/>
              <a:t>LOFAR HBA did well in this respect (except that more stations should have been build to fill gaps in the </a:t>
            </a:r>
            <a:r>
              <a:rPr lang="en-US" sz="1600" dirty="0" err="1" smtClean="0"/>
              <a:t>uv</a:t>
            </a:r>
            <a:r>
              <a:rPr lang="en-US" sz="1600" dirty="0" smtClean="0"/>
              <a:t>-plane).  </a:t>
            </a:r>
            <a:endParaRPr lang="it-IT" sz="1600" dirty="0" smtClean="0"/>
          </a:p>
          <a:p>
            <a:pPr algn="just"/>
            <a:endParaRPr lang="en-GB" sz="1600" dirty="0"/>
          </a:p>
        </p:txBody>
      </p:sp>
      <p:sp>
        <p:nvSpPr>
          <p:cNvPr id="4" name="Date Placeholder 3"/>
          <p:cNvSpPr>
            <a:spLocks noGrp="1"/>
          </p:cNvSpPr>
          <p:nvPr>
            <p:ph type="dt" sz="half" idx="10"/>
          </p:nvPr>
        </p:nvSpPr>
        <p:spPr/>
        <p:txBody>
          <a:bodyPr/>
          <a:lstStyle/>
          <a:p>
            <a:fld id="{DBE08138-200E-0E45-ADC6-403B852C4AF8}" type="datetime1">
              <a:rPr lang="it-IT" smtClean="0"/>
              <a:pPr/>
              <a:t>2/26/16</a:t>
            </a:fld>
            <a:endParaRPr lang="en-GB" dirty="0"/>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sp>
        <p:nvSpPr>
          <p:cNvPr id="6" name="Rectangle 5"/>
          <p:cNvSpPr/>
          <p:nvPr/>
        </p:nvSpPr>
        <p:spPr>
          <a:xfrm>
            <a:off x="1148553" y="758268"/>
            <a:ext cx="7040670" cy="369332"/>
          </a:xfrm>
          <a:prstGeom prst="rect">
            <a:avLst/>
          </a:prstGeom>
        </p:spPr>
        <p:txBody>
          <a:bodyPr wrap="square">
            <a:spAutoFit/>
          </a:bodyPr>
          <a:lstStyle/>
          <a:p>
            <a:r>
              <a:rPr lang="en-US" dirty="0" smtClean="0"/>
              <a:t>(mainly from</a:t>
            </a:r>
            <a:r>
              <a:rPr lang="en-US" dirty="0" smtClean="0">
                <a:solidFill>
                  <a:srgbClr val="0000FF"/>
                </a:solidFill>
              </a:rPr>
              <a:t> LOFAR </a:t>
            </a:r>
            <a:r>
              <a:rPr lang="en-US" dirty="0"/>
              <a:t>lessons learned for "general surveys type" of </a:t>
            </a:r>
            <a:r>
              <a:rPr lang="en-US" dirty="0" smtClean="0"/>
              <a:t>work)</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E08138-200E-0E45-ADC6-403B852C4AF8}" type="datetime1">
              <a:rPr lang="it-IT" smtClean="0"/>
              <a:pPr/>
              <a:t>2/26/16</a:t>
            </a:fld>
            <a:endParaRPr lang="en-GB" dirty="0"/>
          </a:p>
        </p:txBody>
      </p:sp>
      <p:sp>
        <p:nvSpPr>
          <p:cNvPr id="5" name="Rectangle 4"/>
          <p:cNvSpPr/>
          <p:nvPr/>
        </p:nvSpPr>
        <p:spPr>
          <a:xfrm>
            <a:off x="6221392" y="6513138"/>
            <a:ext cx="2922608" cy="292388"/>
          </a:xfrm>
          <a:prstGeom prst="rect">
            <a:avLst/>
          </a:prstGeom>
        </p:spPr>
        <p:txBody>
          <a:bodyPr wrap="none">
            <a:spAutoFit/>
          </a:bodyPr>
          <a:lstStyle/>
          <a:p>
            <a:r>
              <a:rPr lang="en-US" sz="1300" i="1" dirty="0"/>
              <a:t>Third SKA1-LOW calibration consultation</a:t>
            </a:r>
            <a:r>
              <a:rPr lang="it-IT" sz="1300" dirty="0" smtClean="0"/>
              <a:t> </a:t>
            </a:r>
            <a:endParaRPr lang="en-GB" sz="1300" dirty="0"/>
          </a:p>
        </p:txBody>
      </p:sp>
      <p:pic>
        <p:nvPicPr>
          <p:cNvPr id="9" name="Picture 8" descr="a2256.jpg"/>
          <p:cNvPicPr>
            <a:picLocks noChangeAspect="1"/>
          </p:cNvPicPr>
          <p:nvPr/>
        </p:nvPicPr>
        <p:blipFill>
          <a:blip r:embed="rId2"/>
          <a:stretch>
            <a:fillRect/>
          </a:stretch>
        </p:blipFill>
        <p:spPr>
          <a:xfrm>
            <a:off x="0" y="0"/>
            <a:ext cx="9144000" cy="6987540"/>
          </a:xfrm>
          <a:prstGeom prst="rect">
            <a:avLst/>
          </a:prstGeom>
        </p:spPr>
      </p:pic>
      <p:sp>
        <p:nvSpPr>
          <p:cNvPr id="11" name="Rectangle 10"/>
          <p:cNvSpPr/>
          <p:nvPr/>
        </p:nvSpPr>
        <p:spPr>
          <a:xfrm>
            <a:off x="6347561" y="156308"/>
            <a:ext cx="2796440" cy="1107996"/>
          </a:xfrm>
          <a:prstGeom prst="rect">
            <a:avLst/>
          </a:prstGeom>
        </p:spPr>
        <p:txBody>
          <a:bodyPr wrap="square">
            <a:spAutoFit/>
          </a:bodyPr>
          <a:lstStyle/>
          <a:p>
            <a:r>
              <a:rPr lang="en-GB" sz="2600" dirty="0" smtClean="0">
                <a:solidFill>
                  <a:schemeClr val="bg1"/>
                </a:solidFill>
                <a:ea typeface="+mj-ea"/>
                <a:cs typeface="+mj-cs"/>
              </a:rPr>
              <a:t>LOFAR </a:t>
            </a:r>
            <a:r>
              <a:rPr lang="en-GB" sz="2600" dirty="0" err="1" smtClean="0">
                <a:solidFill>
                  <a:schemeClr val="bg1"/>
                </a:solidFill>
                <a:ea typeface="+mj-ea"/>
                <a:cs typeface="+mj-cs"/>
              </a:rPr>
              <a:t>Abell</a:t>
            </a:r>
            <a:r>
              <a:rPr lang="en-GB" sz="2600" dirty="0" smtClean="0">
                <a:solidFill>
                  <a:schemeClr val="bg1"/>
                </a:solidFill>
                <a:ea typeface="+mj-ea"/>
                <a:cs typeface="+mj-cs"/>
              </a:rPr>
              <a:t> 2256</a:t>
            </a:r>
          </a:p>
          <a:p>
            <a:pPr algn="ctr"/>
            <a:r>
              <a:rPr lang="en-GB" sz="2000" dirty="0" smtClean="0">
                <a:solidFill>
                  <a:schemeClr val="bg1"/>
                </a:solidFill>
                <a:ea typeface="+mj-ea"/>
                <a:cs typeface="+mj-cs"/>
              </a:rPr>
              <a:t>120-180 MHz, 5 </a:t>
            </a:r>
            <a:r>
              <a:rPr lang="en-GB" sz="2000" dirty="0" err="1" smtClean="0">
                <a:solidFill>
                  <a:schemeClr val="bg1"/>
                </a:solidFill>
                <a:ea typeface="+mj-ea"/>
                <a:cs typeface="+mj-cs"/>
              </a:rPr>
              <a:t>arcsec</a:t>
            </a:r>
            <a:r>
              <a:rPr lang="en-GB" sz="2000" dirty="0" smtClean="0">
                <a:solidFill>
                  <a:schemeClr val="bg1"/>
                </a:solidFill>
                <a:ea typeface="+mj-ea"/>
                <a:cs typeface="+mj-cs"/>
              </a:rPr>
              <a:t>,      </a:t>
            </a:r>
            <a:r>
              <a:rPr lang="en-GB" sz="2000" dirty="0" err="1" smtClean="0">
                <a:solidFill>
                  <a:schemeClr val="bg1"/>
                </a:solidFill>
                <a:ea typeface="+mj-ea"/>
                <a:cs typeface="+mj-cs"/>
              </a:rPr>
              <a:t>rms</a:t>
            </a:r>
            <a:r>
              <a:rPr lang="en-GB" sz="2000" dirty="0" smtClean="0">
                <a:solidFill>
                  <a:schemeClr val="bg1"/>
                </a:solidFill>
                <a:ea typeface="+mj-ea"/>
                <a:cs typeface="+mj-cs"/>
              </a:rPr>
              <a:t>=100 </a:t>
            </a:r>
            <a:r>
              <a:rPr lang="en-GB" sz="2000" dirty="0" err="1" smtClean="0">
                <a:solidFill>
                  <a:schemeClr val="bg1"/>
                </a:solidFill>
                <a:ea typeface="+mj-ea"/>
                <a:cs typeface="+mj-cs"/>
              </a:rPr>
              <a:t>μJy</a:t>
            </a:r>
            <a:r>
              <a:rPr lang="en-GB" sz="2000" dirty="0" smtClean="0">
                <a:solidFill>
                  <a:schemeClr val="bg1"/>
                </a:solidFill>
                <a:ea typeface="+mj-ea"/>
                <a:cs typeface="+mj-cs"/>
              </a:rPr>
              <a:t>/beam</a:t>
            </a:r>
            <a:endParaRPr lang="en-GB" sz="2000" dirty="0">
              <a:solidFill>
                <a:schemeClr val="bg1"/>
              </a:solidFill>
            </a:endParaRPr>
          </a:p>
        </p:txBody>
      </p:sp>
      <p:sp>
        <p:nvSpPr>
          <p:cNvPr id="12" name="Rectangle 11"/>
          <p:cNvSpPr/>
          <p:nvPr/>
        </p:nvSpPr>
        <p:spPr>
          <a:xfrm>
            <a:off x="158308" y="6436194"/>
            <a:ext cx="3858047" cy="400110"/>
          </a:xfrm>
          <a:prstGeom prst="rect">
            <a:avLst/>
          </a:prstGeom>
        </p:spPr>
        <p:txBody>
          <a:bodyPr wrap="none">
            <a:spAutoFit/>
          </a:bodyPr>
          <a:lstStyle/>
          <a:p>
            <a:r>
              <a:rPr lang="en-GB" sz="2000" dirty="0" smtClean="0">
                <a:solidFill>
                  <a:schemeClr val="bg1"/>
                </a:solidFill>
              </a:rPr>
              <a:t>Image Credits: </a:t>
            </a:r>
            <a:r>
              <a:rPr lang="en-GB" sz="2000" dirty="0" err="1" smtClean="0">
                <a:solidFill>
                  <a:schemeClr val="bg1"/>
                </a:solidFill>
              </a:rPr>
              <a:t>Reinout</a:t>
            </a:r>
            <a:r>
              <a:rPr lang="en-GB" sz="2000" dirty="0" smtClean="0">
                <a:solidFill>
                  <a:schemeClr val="bg1"/>
                </a:solidFill>
              </a:rPr>
              <a:t> van </a:t>
            </a:r>
            <a:r>
              <a:rPr lang="en-GB" sz="2000" dirty="0" err="1" smtClean="0">
                <a:solidFill>
                  <a:schemeClr val="bg1"/>
                </a:solidFill>
              </a:rPr>
              <a:t>Weeren</a:t>
            </a:r>
            <a:r>
              <a:rPr lang="en-GB" sz="2000" dirty="0" smtClean="0">
                <a:solidFill>
                  <a:schemeClr val="bg1"/>
                </a:solidFill>
              </a:rPr>
              <a:t> </a:t>
            </a:r>
            <a:endParaRPr lang="en-GB" sz="2000" dirty="0"/>
          </a:p>
        </p:txBody>
      </p:sp>
      <p:sp>
        <p:nvSpPr>
          <p:cNvPr id="13" name="Rectangle 12"/>
          <p:cNvSpPr/>
          <p:nvPr/>
        </p:nvSpPr>
        <p:spPr>
          <a:xfrm rot="19222552">
            <a:off x="457200" y="771861"/>
            <a:ext cx="2261597" cy="584776"/>
          </a:xfrm>
          <a:prstGeom prst="rect">
            <a:avLst/>
          </a:prstGeom>
        </p:spPr>
        <p:txBody>
          <a:bodyPr wrap="none">
            <a:spAutoFit/>
          </a:bodyPr>
          <a:lstStyle/>
          <a:p>
            <a:pPr lvl="0"/>
            <a:r>
              <a:rPr lang="en-GB" sz="3200" dirty="0" smtClean="0">
                <a:solidFill>
                  <a:prstClr val="white"/>
                </a:solidFill>
                <a:latin typeface="Lucida Handwriting"/>
              </a:rPr>
              <a:t>THANKS!</a:t>
            </a:r>
            <a:endParaRPr lang="en-GB" sz="3200" dirty="0">
              <a:solidFill>
                <a:prstClr val="white"/>
              </a:solidFill>
              <a:latin typeface="Lucida Handwriting"/>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E08138-200E-0E45-ADC6-403B852C4AF8}" type="datetime1">
              <a:rPr lang="it-IT" smtClean="0"/>
              <a:pPr/>
              <a:t>2/26/16</a:t>
            </a:fld>
            <a:endParaRPr lang="en-GB"/>
          </a:p>
        </p:txBody>
      </p:sp>
      <p:pic>
        <p:nvPicPr>
          <p:cNvPr id="5" name="Picture 4" descr="a2256ann.jpg"/>
          <p:cNvPicPr>
            <a:picLocks noChangeAspect="1"/>
          </p:cNvPicPr>
          <p:nvPr/>
        </p:nvPicPr>
        <p:blipFill>
          <a:blip r:embed="rId2"/>
          <a:stretch>
            <a:fillRect/>
          </a:stretch>
        </p:blipFill>
        <p:spPr>
          <a:xfrm>
            <a:off x="-30581" y="242"/>
            <a:ext cx="9174581" cy="6857999"/>
          </a:xfrm>
          <a:prstGeom prst="rect">
            <a:avLst/>
          </a:prstGeom>
        </p:spPr>
      </p:pic>
      <p:sp>
        <p:nvSpPr>
          <p:cNvPr id="6" name="Rectangle 5"/>
          <p:cNvSpPr/>
          <p:nvPr/>
        </p:nvSpPr>
        <p:spPr>
          <a:xfrm>
            <a:off x="158308" y="6436194"/>
            <a:ext cx="3490709" cy="369332"/>
          </a:xfrm>
          <a:prstGeom prst="rect">
            <a:avLst/>
          </a:prstGeom>
        </p:spPr>
        <p:txBody>
          <a:bodyPr wrap="none">
            <a:spAutoFit/>
          </a:bodyPr>
          <a:lstStyle/>
          <a:p>
            <a:r>
              <a:rPr lang="en-GB" dirty="0" smtClean="0">
                <a:solidFill>
                  <a:schemeClr val="bg1"/>
                </a:solidFill>
              </a:rPr>
              <a:t>Image Credits: </a:t>
            </a:r>
            <a:r>
              <a:rPr lang="en-GB" dirty="0" err="1" smtClean="0">
                <a:solidFill>
                  <a:schemeClr val="bg1"/>
                </a:solidFill>
              </a:rPr>
              <a:t>Reinout</a:t>
            </a:r>
            <a:r>
              <a:rPr lang="en-GB" dirty="0" smtClean="0">
                <a:solidFill>
                  <a:schemeClr val="bg1"/>
                </a:solidFill>
              </a:rPr>
              <a:t> van </a:t>
            </a:r>
            <a:r>
              <a:rPr lang="en-GB" dirty="0" err="1" smtClean="0">
                <a:solidFill>
                  <a:schemeClr val="bg1"/>
                </a:solidFill>
              </a:rPr>
              <a:t>Weeren</a:t>
            </a:r>
            <a:r>
              <a:rPr lang="en-GB" dirty="0" smtClean="0">
                <a:solidFill>
                  <a:schemeClr val="bg1"/>
                </a:solidFill>
              </a:rPr>
              <a:t> </a:t>
            </a:r>
            <a:endParaRPr lang="en-GB" dirty="0"/>
          </a:p>
        </p:txBody>
      </p:sp>
      <p:sp>
        <p:nvSpPr>
          <p:cNvPr id="7" name="Rectangle 6"/>
          <p:cNvSpPr/>
          <p:nvPr/>
        </p:nvSpPr>
        <p:spPr>
          <a:xfrm>
            <a:off x="6347561" y="156308"/>
            <a:ext cx="2796440" cy="1107996"/>
          </a:xfrm>
          <a:prstGeom prst="rect">
            <a:avLst/>
          </a:prstGeom>
        </p:spPr>
        <p:txBody>
          <a:bodyPr wrap="square">
            <a:spAutoFit/>
          </a:bodyPr>
          <a:lstStyle/>
          <a:p>
            <a:r>
              <a:rPr lang="en-GB" sz="2600" dirty="0" smtClean="0">
                <a:solidFill>
                  <a:schemeClr val="bg1"/>
                </a:solidFill>
                <a:ea typeface="+mj-ea"/>
                <a:cs typeface="+mj-cs"/>
              </a:rPr>
              <a:t>LOFAR </a:t>
            </a:r>
            <a:r>
              <a:rPr lang="en-GB" sz="2600" dirty="0" err="1" smtClean="0">
                <a:solidFill>
                  <a:schemeClr val="bg1"/>
                </a:solidFill>
                <a:ea typeface="+mj-ea"/>
                <a:cs typeface="+mj-cs"/>
              </a:rPr>
              <a:t>Abell</a:t>
            </a:r>
            <a:r>
              <a:rPr lang="en-GB" sz="2600" dirty="0" smtClean="0">
                <a:solidFill>
                  <a:schemeClr val="bg1"/>
                </a:solidFill>
                <a:ea typeface="+mj-ea"/>
                <a:cs typeface="+mj-cs"/>
              </a:rPr>
              <a:t> 2256</a:t>
            </a:r>
          </a:p>
          <a:p>
            <a:pPr algn="ctr"/>
            <a:r>
              <a:rPr lang="en-GB" sz="2000" dirty="0" smtClean="0">
                <a:solidFill>
                  <a:schemeClr val="bg1"/>
                </a:solidFill>
                <a:ea typeface="+mj-ea"/>
                <a:cs typeface="+mj-cs"/>
              </a:rPr>
              <a:t>120-180 MHz, 5 </a:t>
            </a:r>
            <a:r>
              <a:rPr lang="en-GB" sz="2000" dirty="0" err="1" smtClean="0">
                <a:solidFill>
                  <a:schemeClr val="bg1"/>
                </a:solidFill>
                <a:ea typeface="+mj-ea"/>
                <a:cs typeface="+mj-cs"/>
              </a:rPr>
              <a:t>arcsec</a:t>
            </a:r>
            <a:r>
              <a:rPr lang="en-GB" sz="2000" dirty="0" smtClean="0">
                <a:solidFill>
                  <a:schemeClr val="bg1"/>
                </a:solidFill>
                <a:ea typeface="+mj-ea"/>
                <a:cs typeface="+mj-cs"/>
              </a:rPr>
              <a:t>,      </a:t>
            </a:r>
            <a:r>
              <a:rPr lang="en-GB" sz="2000" dirty="0" err="1" smtClean="0">
                <a:solidFill>
                  <a:schemeClr val="bg1"/>
                </a:solidFill>
                <a:ea typeface="+mj-ea"/>
                <a:cs typeface="+mj-cs"/>
              </a:rPr>
              <a:t>rms</a:t>
            </a:r>
            <a:r>
              <a:rPr lang="en-GB" sz="2000" dirty="0" smtClean="0">
                <a:solidFill>
                  <a:schemeClr val="bg1"/>
                </a:solidFill>
                <a:ea typeface="+mj-ea"/>
                <a:cs typeface="+mj-cs"/>
              </a:rPr>
              <a:t>=100 </a:t>
            </a:r>
            <a:r>
              <a:rPr lang="en-GB" sz="2000" dirty="0" err="1" smtClean="0">
                <a:solidFill>
                  <a:schemeClr val="bg1"/>
                </a:solidFill>
                <a:ea typeface="+mj-ea"/>
                <a:cs typeface="+mj-cs"/>
              </a:rPr>
              <a:t>μJy</a:t>
            </a:r>
            <a:r>
              <a:rPr lang="en-GB" sz="2000" dirty="0" smtClean="0">
                <a:solidFill>
                  <a:schemeClr val="bg1"/>
                </a:solidFill>
                <a:ea typeface="+mj-ea"/>
                <a:cs typeface="+mj-cs"/>
              </a:rPr>
              <a:t>/beam</a:t>
            </a:r>
            <a:endParaRPr lang="en-GB" sz="2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1081</TotalTime>
  <Words>1125</Words>
  <Application>Microsoft Macintosh PowerPoint</Application>
  <PresentationFormat>On-screen Show (4:3)</PresentationFormat>
  <Paragraphs>70</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Extragalactic continuum SWG considerations on SKA1-LOW</vt:lpstr>
      <vt:lpstr>Extragalactic Continuum Science with SKA1-LOW</vt:lpstr>
      <vt:lpstr>Take Home Messages</vt:lpstr>
      <vt:lpstr>SKA1-LOW continuum surveys</vt:lpstr>
      <vt:lpstr>Responses to some questions</vt:lpstr>
      <vt:lpstr>Responses to some questions</vt:lpstr>
      <vt:lpstr>Slide 7</vt:lpstr>
      <vt:lpstr>Slide 8</vt:lpstr>
    </vt:vector>
  </TitlesOfParts>
  <Company>INAF-IRA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Extragalactic continuum SWG considerations on SKA1-LOW</dc:title>
  <dc:creator>Rossella Cassano</dc:creator>
  <cp:lastModifiedBy>Rossella Cassano</cp:lastModifiedBy>
  <cp:revision>16</cp:revision>
  <dcterms:created xsi:type="dcterms:W3CDTF">2016-02-25T22:46:37Z</dcterms:created>
  <dcterms:modified xsi:type="dcterms:W3CDTF">2016-02-26T06:52:34Z</dcterms:modified>
</cp:coreProperties>
</file>