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0" r:id="rId3"/>
    <p:sldId id="261" r:id="rId4"/>
    <p:sldId id="263" r:id="rId5"/>
    <p:sldId id="272" r:id="rId6"/>
    <p:sldId id="264" r:id="rId7"/>
    <p:sldId id="265" r:id="rId8"/>
    <p:sldId id="273" r:id="rId9"/>
    <p:sldId id="266" r:id="rId10"/>
    <p:sldId id="270" r:id="rId11"/>
    <p:sldId id="267" r:id="rId12"/>
    <p:sldId id="268" r:id="rId13"/>
    <p:sldId id="258" r:id="rId14"/>
    <p:sldId id="259" r:id="rId15"/>
    <p:sldId id="276" r:id="rId16"/>
    <p:sldId id="277" r:id="rId17"/>
    <p:sldId id="269" r:id="rId18"/>
    <p:sldId id="274" r:id="rId19"/>
    <p:sldId id="275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200" y="-104"/>
      </p:cViewPr>
      <p:guideLst>
        <p:guide orient="horz" pos="2160"/>
        <p:guide pos="2880"/>
      </p:guideLst>
    </p:cSldViewPr>
  </p:slideViewPr>
  <p:notesTextViewPr>
    <p:cViewPr>
      <p:scale>
        <a:sx n="95" d="100"/>
        <a:sy n="9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45876-26B1-BB46-A08F-8CD2EF961856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80B57-D6AC-D841-A951-B7E598EE9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97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4195-F031-564C-8DDF-534CEB889C04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03692-316A-9645-BE6A-8948B110A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3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5E0A-39C3-DE45-84F6-DD7AE5C820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98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65E0A-39C3-DE45-84F6-DD7AE5C820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98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Cyrl-C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2A0-3FF2-1D4A-B978-92E47D64B386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E521-1C97-D44E-B07A-8F97FA54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7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2A0-3FF2-1D4A-B978-92E47D64B386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E521-1C97-D44E-B07A-8F97FA54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8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2A0-3FF2-1D4A-B978-92E47D64B386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E521-1C97-D44E-B07A-8F97FA54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90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2A0-3FF2-1D4A-B978-92E47D64B386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E521-1C97-D44E-B07A-8F97FA54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9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2A0-3FF2-1D4A-B978-92E47D64B386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E521-1C97-D44E-B07A-8F97FA54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92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2A0-3FF2-1D4A-B978-92E47D64B386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E521-1C97-D44E-B07A-8F97FA54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32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2A0-3FF2-1D4A-B978-92E47D64B386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E521-1C97-D44E-B07A-8F97FA54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2A0-3FF2-1D4A-B978-92E47D64B386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E521-1C97-D44E-B07A-8F97FA54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53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2A0-3FF2-1D4A-B978-92E47D64B386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E521-1C97-D44E-B07A-8F97FA54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28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2A0-3FF2-1D4A-B978-92E47D64B386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E521-1C97-D44E-B07A-8F97FA54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9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2A0-3FF2-1D4A-B978-92E47D64B386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AE521-1C97-D44E-B07A-8F97FA54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9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653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Cyrl-C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0148"/>
            <a:ext cx="8229600" cy="3230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DF2A0-3FF2-1D4A-B978-92E47D64B386}" type="datetimeFigureOut">
              <a:rPr lang="en-US" smtClean="0"/>
              <a:t>24/02/2016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E521-1C97-D44E-B07A-8F97FA54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2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66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jpg"/><Relationship Id="rId7" Type="http://schemas.openxmlformats.org/officeDocument/2006/relationships/image" Target="../media/image4.emf"/><Relationship Id="rId8" Type="http://schemas.openxmlformats.org/officeDocument/2006/relationships/image" Target="../media/image5.jpe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image" Target="../media/image13.jp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right_galaxies_24fps_Convert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3620" y="1025514"/>
            <a:ext cx="4686897" cy="4686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2659" y="141003"/>
            <a:ext cx="7785145" cy="1470025"/>
          </a:xfrm>
          <a:solidFill>
            <a:schemeClr val="bg1"/>
          </a:solidFill>
        </p:spPr>
        <p:txBody>
          <a:bodyPr lIns="0" tIns="0" rIns="0" bIns="0">
            <a:noAutofit/>
          </a:bodyPr>
          <a:lstStyle/>
          <a:p>
            <a:r>
              <a:rPr lang="en-US" sz="4800" b="1" dirty="0" smtClean="0">
                <a:solidFill>
                  <a:srgbClr val="FF6600"/>
                </a:solidFill>
              </a:rPr>
              <a:t>SKA1-low design impact on </a:t>
            </a:r>
            <a:r>
              <a:rPr lang="en-US" sz="4800" b="1" dirty="0" err="1" smtClean="0">
                <a:solidFill>
                  <a:srgbClr val="FF6600"/>
                </a:solidFill>
              </a:rPr>
              <a:t>EoR</a:t>
            </a:r>
            <a:r>
              <a:rPr lang="en-US" sz="4800" b="1" dirty="0"/>
              <a:t> </a:t>
            </a:r>
            <a:r>
              <a:rPr lang="en-US" sz="4800" b="1" dirty="0" smtClean="0"/>
              <a:t>&amp; Cosmic Dawn science</a:t>
            </a:r>
            <a:endParaRPr lang="en-US" sz="4800" b="1" dirty="0">
              <a:solidFill>
                <a:srgbClr val="FF6600"/>
              </a:solidFill>
            </a:endParaRPr>
          </a:p>
        </p:txBody>
      </p:sp>
      <p:pic>
        <p:nvPicPr>
          <p:cNvPr id="5" name="Picture 4" descr="SNS_col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2743"/>
            <a:ext cx="1304704" cy="625257"/>
          </a:xfrm>
          <a:prstGeom prst="rect">
            <a:avLst/>
          </a:prstGeom>
        </p:spPr>
      </p:pic>
      <p:pic>
        <p:nvPicPr>
          <p:cNvPr id="6" name="Picture 5" descr="ER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18" y="5259031"/>
            <a:ext cx="912444" cy="777098"/>
          </a:xfrm>
          <a:prstGeom prst="rect">
            <a:avLst/>
          </a:prstGeom>
        </p:spPr>
      </p:pic>
      <p:pic>
        <p:nvPicPr>
          <p:cNvPr id="4" name="Picture 3" descr="AIDA_black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5" y="5469436"/>
            <a:ext cx="1451522" cy="4780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31416" y="1852129"/>
            <a:ext cx="30053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homepage.sns.it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mesinger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EOS.html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 descr="horizon2020_cropped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415" y="6235683"/>
            <a:ext cx="1778585" cy="62231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4010" y="5563561"/>
            <a:ext cx="4947406" cy="1294439"/>
          </a:xfrm>
          <a:solidFill>
            <a:schemeClr val="bg1"/>
          </a:solidFill>
        </p:spPr>
        <p:txBody>
          <a:bodyPr wrap="square" lIns="36000" tIns="72000" rIns="36000" bIns="72000">
            <a:spAutoFit/>
          </a:bodyPr>
          <a:lstStyle/>
          <a:p>
            <a:pPr>
              <a:lnSpc>
                <a:spcPct val="6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Andrei Mesinger</a:t>
            </a:r>
          </a:p>
          <a:p>
            <a:pPr>
              <a:lnSpc>
                <a:spcPct val="6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&amp; Brad </a:t>
            </a:r>
            <a:r>
              <a:rPr lang="en-US" sz="3600" dirty="0" err="1" smtClean="0">
                <a:solidFill>
                  <a:srgbClr val="FF0000"/>
                </a:solidFill>
              </a:rPr>
              <a:t>Greig</a:t>
            </a:r>
            <a:endParaRPr lang="en-US" sz="3600" dirty="0">
              <a:solidFill>
                <a:srgbClr val="FF0000"/>
              </a:solidFill>
            </a:endParaRPr>
          </a:p>
          <a:p>
            <a:pPr>
              <a:lnSpc>
                <a:spcPct val="60000"/>
              </a:lnSpc>
            </a:pPr>
            <a:r>
              <a:rPr lang="en-US" sz="2800" i="1" dirty="0" smtClean="0">
                <a:solidFill>
                  <a:srgbClr val="FF0000"/>
                </a:solidFill>
              </a:rPr>
              <a:t>for the </a:t>
            </a:r>
            <a:r>
              <a:rPr lang="en-US" sz="2800" i="1" dirty="0" err="1" smtClean="0">
                <a:solidFill>
                  <a:srgbClr val="FF0000"/>
                </a:solidFill>
              </a:rPr>
              <a:t>EoR</a:t>
            </a:r>
            <a:r>
              <a:rPr lang="en-US" sz="2800" i="1" dirty="0" smtClean="0">
                <a:solidFill>
                  <a:srgbClr val="FF0000"/>
                </a:solidFill>
              </a:rPr>
              <a:t>/CD SWG</a:t>
            </a:r>
          </a:p>
        </p:txBody>
      </p:sp>
    </p:spTree>
    <p:extLst>
      <p:ext uri="{BB962C8B-B14F-4D97-AF65-F5344CB8AC3E}">
        <p14:creationId xmlns:p14="http://schemas.microsoft.com/office/powerpoint/2010/main" val="37394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detect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480" y="872261"/>
            <a:ext cx="8686800" cy="323095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PS sensitivity, foreground avoidance (e.g. Pober+2014)</a:t>
            </a:r>
            <a:endParaRPr lang="en-US" sz="2800" dirty="0"/>
          </a:p>
        </p:txBody>
      </p:sp>
      <p:pic>
        <p:nvPicPr>
          <p:cNvPr id="4" name="Picture 3" descr="SKADesignSensitivity_mod_SmallHII_wSKA512_C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12" y="3571326"/>
            <a:ext cx="5943600" cy="2006600"/>
          </a:xfrm>
          <a:prstGeom prst="rect">
            <a:avLst/>
          </a:prstGeom>
        </p:spPr>
      </p:pic>
      <p:pic>
        <p:nvPicPr>
          <p:cNvPr id="5" name="Picture 4" descr="SKADesignSensitivity_mod_SmallHII_wSKA512_EO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12" y="1486869"/>
            <a:ext cx="5943600" cy="200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838" y="5676347"/>
            <a:ext cx="8734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Design #4</a:t>
            </a:r>
            <a:r>
              <a:rPr lang="en-US" dirty="0" smtClean="0"/>
              <a:t> from Greig+2015 is best at reducing thermal noise.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V4A with full </a:t>
            </a:r>
            <a:r>
              <a:rPr lang="en-US" dirty="0" smtClean="0"/>
              <a:t>(</a:t>
            </a:r>
            <a:r>
              <a:rPr lang="en-US" b="1" dirty="0" smtClean="0"/>
              <a:t>N=1400 </a:t>
            </a:r>
            <a:r>
              <a:rPr lang="en-US" dirty="0" smtClean="0"/>
              <a:t>in core) substation correlation is best at reducing cosmic variance.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V4A with only N=512 </a:t>
            </a:r>
            <a:r>
              <a:rPr lang="en-US" dirty="0" smtClean="0"/>
              <a:t>correlations is generally the worst in terms of total S/N, though not so bad at </a:t>
            </a:r>
            <a:r>
              <a:rPr lang="en-US" dirty="0" err="1" smtClean="0"/>
              <a:t>EoR</a:t>
            </a:r>
            <a:r>
              <a:rPr lang="en-US" dirty="0" smtClean="0"/>
              <a:t> parameter recovery…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45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</a:t>
            </a:r>
            <a:r>
              <a:rPr lang="en-US" dirty="0" err="1" smtClean="0"/>
              <a:t>EoR</a:t>
            </a:r>
            <a:r>
              <a:rPr lang="en-US" dirty="0" smtClean="0"/>
              <a:t> parameter recovery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97347" y="2139330"/>
            <a:ext cx="29124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21CMMC </a:t>
            </a:r>
            <a:r>
              <a:rPr lang="en-US" sz="1400" dirty="0" smtClean="0">
                <a:solidFill>
                  <a:srgbClr val="008000"/>
                </a:solidFill>
              </a:rPr>
              <a:t>(</a:t>
            </a:r>
            <a:r>
              <a:rPr lang="en-US" sz="1400" dirty="0" err="1" smtClean="0">
                <a:solidFill>
                  <a:srgbClr val="008000"/>
                </a:solidFill>
              </a:rPr>
              <a:t>Greig</a:t>
            </a:r>
            <a:r>
              <a:rPr lang="en-US" sz="1400" dirty="0" smtClean="0">
                <a:solidFill>
                  <a:srgbClr val="008000"/>
                </a:solidFill>
              </a:rPr>
              <a:t> &amp; Mesinger 2015)</a:t>
            </a:r>
          </a:p>
          <a:p>
            <a:r>
              <a:rPr lang="en-US" sz="1200" i="1" dirty="0">
                <a:solidFill>
                  <a:srgbClr val="008000"/>
                </a:solidFill>
              </a:rPr>
              <a:t>https://</a:t>
            </a:r>
            <a:r>
              <a:rPr lang="en-US" sz="1200" i="1" dirty="0" err="1">
                <a:solidFill>
                  <a:srgbClr val="008000"/>
                </a:solidFill>
              </a:rPr>
              <a:t>github.com</a:t>
            </a:r>
            <a:r>
              <a:rPr lang="en-US" sz="1200" i="1" dirty="0">
                <a:solidFill>
                  <a:srgbClr val="008000"/>
                </a:solidFill>
              </a:rPr>
              <a:t>/</a:t>
            </a:r>
            <a:r>
              <a:rPr lang="en-US" sz="1200" i="1" dirty="0" err="1">
                <a:solidFill>
                  <a:srgbClr val="008000"/>
                </a:solidFill>
              </a:rPr>
              <a:t>BradGreig</a:t>
            </a:r>
            <a:r>
              <a:rPr lang="en-US" sz="1200" i="1" dirty="0">
                <a:solidFill>
                  <a:srgbClr val="008000"/>
                </a:solidFill>
              </a:rPr>
              <a:t>/21CMMC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168" y="896029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Use 21CMMC (</a:t>
            </a:r>
            <a:r>
              <a:rPr lang="en-US" sz="2400" dirty="0" err="1" smtClean="0"/>
              <a:t>Greig</a:t>
            </a:r>
            <a:r>
              <a:rPr lang="en-US" sz="2400" dirty="0" smtClean="0"/>
              <a:t> &amp; Mesinger 2015) to recover astrophysical constraints </a:t>
            </a:r>
            <a:r>
              <a:rPr lang="en-US" sz="2400" dirty="0" smtClean="0">
                <a:sym typeface="Wingdings"/>
              </a:rPr>
              <a:t> better “figure of merit” than S/N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749197"/>
            <a:ext cx="8286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seen earlier, </a:t>
            </a:r>
            <a:r>
              <a:rPr lang="en-US" dirty="0" err="1" smtClean="0"/>
              <a:t>EoR</a:t>
            </a:r>
            <a:r>
              <a:rPr lang="en-US" dirty="0" smtClean="0"/>
              <a:t> parameters are more sensitive to evolution of large-scale power</a:t>
            </a:r>
            <a:r>
              <a:rPr lang="en-US" dirty="0" smtClean="0">
                <a:sym typeface="Wingdings"/>
              </a:rPr>
              <a:t> favors minimizing cosmic variance.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78610" y="6391397"/>
            <a:ext cx="518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EoR</a:t>
            </a:r>
            <a:r>
              <a:rPr lang="en-US" i="1" dirty="0" smtClean="0">
                <a:solidFill>
                  <a:srgbClr val="FF0000"/>
                </a:solidFill>
              </a:rPr>
              <a:t> winners: Design#4 and V4A with full correlations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LikelihoodContours_smoothed_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" y="1774534"/>
            <a:ext cx="5305659" cy="3979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98465" y="4862171"/>
            <a:ext cx="158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constraints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938451" y="3012896"/>
            <a:ext cx="5230228" cy="1366456"/>
            <a:chOff x="3938451" y="3012896"/>
            <a:chExt cx="5230228" cy="1366456"/>
          </a:xfrm>
        </p:grpSpPr>
        <p:pic>
          <p:nvPicPr>
            <p:cNvPr id="11" name="Picture 10" descr="ParameterEstimatesTable_2Sigma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451" y="3012896"/>
              <a:ext cx="5230228" cy="136645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283284" y="3678135"/>
              <a:ext cx="353312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/>
                <a:t>(V4D)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46713" y="3868877"/>
              <a:ext cx="335804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 </a:t>
              </a:r>
              <a:r>
                <a:rPr lang="en-US" sz="1200" dirty="0" smtClean="0"/>
                <a:t>V4A)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35229" y="4065993"/>
              <a:ext cx="335804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/>
                <a:t> </a:t>
              </a:r>
              <a:r>
                <a:rPr lang="en-US" sz="1200" dirty="0" smtClean="0"/>
                <a:t>V4A)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2353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there is so much more…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In addition to </a:t>
            </a:r>
            <a:r>
              <a:rPr lang="en-US" dirty="0" smtClean="0">
                <a:solidFill>
                  <a:srgbClr val="FF0000"/>
                </a:solidFill>
              </a:rPr>
              <a:t>statistical characterization</a:t>
            </a:r>
            <a:r>
              <a:rPr lang="en-US" dirty="0" smtClean="0"/>
              <a:t> of </a:t>
            </a:r>
            <a:r>
              <a:rPr lang="en-US" dirty="0" err="1" smtClean="0"/>
              <a:t>EoR</a:t>
            </a:r>
            <a:r>
              <a:rPr lang="en-US" dirty="0" smtClean="0"/>
              <a:t>, the </a:t>
            </a:r>
            <a:r>
              <a:rPr lang="en-US" dirty="0"/>
              <a:t>t</a:t>
            </a:r>
            <a:r>
              <a:rPr lang="en-US" dirty="0" smtClean="0"/>
              <a:t>ransformational SKA1-Low science will be (</a:t>
            </a:r>
            <a:r>
              <a:rPr lang="en-US" dirty="0" err="1" smtClean="0"/>
              <a:t>i</a:t>
            </a:r>
            <a:r>
              <a:rPr lang="en-US" dirty="0" smtClean="0"/>
              <a:t>) </a:t>
            </a:r>
            <a:r>
              <a:rPr lang="en-US" dirty="0" err="1" smtClean="0">
                <a:solidFill>
                  <a:srgbClr val="FF0000"/>
                </a:solidFill>
              </a:rPr>
              <a:t>EoR</a:t>
            </a:r>
            <a:r>
              <a:rPr lang="en-US" dirty="0" smtClean="0">
                <a:solidFill>
                  <a:srgbClr val="FF0000"/>
                </a:solidFill>
              </a:rPr>
              <a:t> tomography </a:t>
            </a:r>
            <a:r>
              <a:rPr lang="en-US" dirty="0" smtClean="0"/>
              <a:t>(see </a:t>
            </a:r>
            <a:r>
              <a:rPr lang="en-US" dirty="0" err="1" smtClean="0"/>
              <a:t>Cath’s</a:t>
            </a:r>
            <a:r>
              <a:rPr lang="en-US" dirty="0" smtClean="0"/>
              <a:t> talk) and (ii) </a:t>
            </a:r>
            <a:r>
              <a:rPr lang="en-US" dirty="0" smtClean="0">
                <a:solidFill>
                  <a:srgbClr val="FF0000"/>
                </a:solidFill>
              </a:rPr>
              <a:t>Cosmic Dawn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8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lT_SmallHII_10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8" y="527328"/>
            <a:ext cx="8546400" cy="2848157"/>
          </a:xfrm>
          <a:prstGeom prst="rect">
            <a:avLst/>
          </a:prstGeom>
        </p:spPr>
      </p:pic>
      <p:pic>
        <p:nvPicPr>
          <p:cNvPr id="5" name="Picture 4" descr="signal_cropp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9" y="3518420"/>
            <a:ext cx="8660370" cy="29400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0526" y="3039029"/>
            <a:ext cx="114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Dark Ages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07782" y="303757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Ly</a:t>
            </a:r>
            <a:r>
              <a:rPr lang="en-US" b="1" dirty="0" err="1" smtClean="0">
                <a:latin typeface="Symbol" charset="2"/>
                <a:cs typeface="Symbol" charset="2"/>
              </a:rPr>
              <a:t>a</a:t>
            </a:r>
            <a:r>
              <a:rPr lang="en-US" b="1" dirty="0" smtClean="0"/>
              <a:t> coupling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79187" y="303611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X-ray heating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04612" y="3036115"/>
            <a:ext cx="138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Reionization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05086" y="345840"/>
            <a:ext cx="614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1 </a:t>
            </a:r>
            <a:r>
              <a:rPr lang="en-US" sz="1400" i="1" dirty="0" err="1" smtClean="0"/>
              <a:t>Gyr</a:t>
            </a:r>
            <a:endParaRPr lang="en-US" sz="1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069382" y="345840"/>
            <a:ext cx="8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100 </a:t>
            </a:r>
            <a:r>
              <a:rPr lang="en-US" sz="1400" i="1" dirty="0" err="1"/>
              <a:t>M</a:t>
            </a:r>
            <a:r>
              <a:rPr lang="en-US" sz="1400" i="1" dirty="0" err="1" smtClean="0"/>
              <a:t>yr</a:t>
            </a:r>
            <a:endParaRPr lang="en-US" sz="1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8063189" y="345840"/>
            <a:ext cx="746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2</a:t>
            </a:r>
            <a:r>
              <a:rPr lang="en-US" sz="1400" i="1" dirty="0" smtClean="0"/>
              <a:t>0 </a:t>
            </a:r>
            <a:r>
              <a:rPr lang="en-US" sz="1400" i="1" dirty="0" err="1"/>
              <a:t>M</a:t>
            </a:r>
            <a:r>
              <a:rPr lang="en-US" sz="1400" i="1" dirty="0" err="1" smtClean="0"/>
              <a:t>yr</a:t>
            </a:r>
            <a:endParaRPr lang="en-US" sz="1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21818" y="345840"/>
            <a:ext cx="8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3</a:t>
            </a:r>
            <a:r>
              <a:rPr lang="en-US" sz="1400" i="1" dirty="0" smtClean="0"/>
              <a:t>00 </a:t>
            </a:r>
            <a:r>
              <a:rPr lang="en-US" sz="1400" i="1" dirty="0" err="1"/>
              <a:t>M</a:t>
            </a:r>
            <a:r>
              <a:rPr lang="en-US" sz="1400" i="1" dirty="0" err="1" smtClean="0"/>
              <a:t>yr</a:t>
            </a:r>
            <a:endParaRPr lang="en-US" sz="1400" i="1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0" y="-549202"/>
            <a:ext cx="9144000" cy="1470025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6600"/>
                </a:solidFill>
              </a:rPr>
              <a:t>Faint galaxies model</a:t>
            </a:r>
            <a:endParaRPr lang="en-US" sz="3600" b="1" dirty="0">
              <a:solidFill>
                <a:srgbClr val="FF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6233" y="6496191"/>
            <a:ext cx="687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Evolution of 21cm Structure (EOS) 2016 data release. Mesinger+ (2016)</a:t>
            </a:r>
            <a:endParaRPr lang="en-US" i="1" dirty="0"/>
          </a:p>
        </p:txBody>
      </p:sp>
      <p:pic>
        <p:nvPicPr>
          <p:cNvPr id="6" name="Picture 5" descr="mo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05" y="2723875"/>
            <a:ext cx="209435" cy="16438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525510" y="601484"/>
            <a:ext cx="29648" cy="228532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-232617" y="1177309"/>
            <a:ext cx="995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1.6 </a:t>
            </a:r>
            <a:r>
              <a:rPr lang="en-US" sz="1400" dirty="0" err="1" smtClean="0"/>
              <a:t>Gpc</a:t>
            </a:r>
            <a:endParaRPr lang="en-US" sz="1400" dirty="0" smtClean="0"/>
          </a:p>
          <a:p>
            <a:r>
              <a:rPr lang="en-US" sz="1400" dirty="0" smtClean="0"/>
              <a:t>~9 </a:t>
            </a:r>
            <a:r>
              <a:rPr lang="en-US" sz="1400" dirty="0" err="1" smtClean="0"/>
              <a:t>deg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6505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ignal_cropp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" y="3518420"/>
            <a:ext cx="8660371" cy="2940052"/>
          </a:xfrm>
          <a:prstGeom prst="rect">
            <a:avLst/>
          </a:prstGeom>
        </p:spPr>
      </p:pic>
      <p:pic>
        <p:nvPicPr>
          <p:cNvPr id="13" name="Picture 12" descr="delT_LargeHII_10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8" y="523475"/>
            <a:ext cx="8546400" cy="2848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0526" y="3039029"/>
            <a:ext cx="114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Dark Ages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61081" y="3039029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Ly</a:t>
            </a:r>
            <a:r>
              <a:rPr lang="en-US" b="1" dirty="0" err="1" smtClean="0">
                <a:latin typeface="Symbol" charset="2"/>
                <a:cs typeface="Symbol" charset="2"/>
              </a:rPr>
              <a:t>a</a:t>
            </a:r>
            <a:r>
              <a:rPr lang="en-US" b="1" dirty="0" smtClean="0"/>
              <a:t> coupling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24463" y="303611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X-ray heating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60818" y="3036115"/>
            <a:ext cx="138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Reionization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05086" y="345840"/>
            <a:ext cx="614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1 </a:t>
            </a:r>
            <a:r>
              <a:rPr lang="en-US" sz="1400" i="1" dirty="0" err="1" smtClean="0"/>
              <a:t>Gyr</a:t>
            </a:r>
            <a:endParaRPr lang="en-US" sz="1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69382" y="345840"/>
            <a:ext cx="8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100 </a:t>
            </a:r>
            <a:r>
              <a:rPr lang="en-US" sz="1400" i="1" dirty="0" err="1"/>
              <a:t>M</a:t>
            </a:r>
            <a:r>
              <a:rPr lang="en-US" sz="1400" i="1" dirty="0" err="1" smtClean="0"/>
              <a:t>yr</a:t>
            </a:r>
            <a:endParaRPr lang="en-US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8063189" y="345840"/>
            <a:ext cx="746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2</a:t>
            </a:r>
            <a:r>
              <a:rPr lang="en-US" sz="1400" i="1" dirty="0" smtClean="0"/>
              <a:t>0 </a:t>
            </a:r>
            <a:r>
              <a:rPr lang="en-US" sz="1400" i="1" dirty="0" err="1"/>
              <a:t>M</a:t>
            </a:r>
            <a:r>
              <a:rPr lang="en-US" sz="1400" i="1" dirty="0" err="1" smtClean="0"/>
              <a:t>yr</a:t>
            </a:r>
            <a:endParaRPr lang="en-US" sz="1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21818" y="345840"/>
            <a:ext cx="8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3</a:t>
            </a:r>
            <a:r>
              <a:rPr lang="en-US" sz="1400" i="1" dirty="0" smtClean="0"/>
              <a:t>00 </a:t>
            </a:r>
            <a:r>
              <a:rPr lang="en-US" sz="1400" i="1" dirty="0" err="1"/>
              <a:t>M</a:t>
            </a:r>
            <a:r>
              <a:rPr lang="en-US" sz="1400" i="1" dirty="0" err="1" smtClean="0"/>
              <a:t>yr</a:t>
            </a:r>
            <a:endParaRPr lang="en-US" sz="1400" i="1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0" y="-549202"/>
            <a:ext cx="9144000" cy="1470025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6600"/>
                </a:solidFill>
              </a:rPr>
              <a:t> or…. Bright galaxies model</a:t>
            </a:r>
            <a:endParaRPr lang="en-US" sz="3600" b="1" dirty="0">
              <a:solidFill>
                <a:srgbClr val="FF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6233" y="6496191"/>
            <a:ext cx="683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Evolution of 21cm Structure (EOS) 2016 data release. Mesinger+ (2016)</a:t>
            </a:r>
            <a:endParaRPr lang="en-US" i="1" dirty="0"/>
          </a:p>
        </p:txBody>
      </p:sp>
      <p:pic>
        <p:nvPicPr>
          <p:cNvPr id="20" name="Picture 19" descr="mo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05" y="2723875"/>
            <a:ext cx="209435" cy="1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5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lT_LargeHII_10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0" y="4009843"/>
            <a:ext cx="8546400" cy="2848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6031" y="-65304"/>
            <a:ext cx="9058396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21cm structures tell the story of unseen galaxies</a:t>
            </a:r>
            <a:endParaRPr lang="en-US" sz="3200" dirty="0"/>
          </a:p>
        </p:txBody>
      </p:sp>
      <p:pic>
        <p:nvPicPr>
          <p:cNvPr id="4" name="Picture 3" descr="delT_SmallHII_10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0" y="863497"/>
            <a:ext cx="8546400" cy="28481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02343" y="5826927"/>
            <a:ext cx="964985" cy="541605"/>
          </a:xfrm>
          <a:prstGeom prst="rect">
            <a:avLst/>
          </a:prstGeom>
          <a:noFill/>
          <a:ln w="38100" cmpd="sng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02343" y="2667442"/>
            <a:ext cx="964985" cy="541605"/>
          </a:xfrm>
          <a:prstGeom prst="rect">
            <a:avLst/>
          </a:prstGeom>
          <a:noFill/>
          <a:ln w="38100" cmpd="sng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9405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lT_LargeHII_10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0" y="4009843"/>
            <a:ext cx="8546400" cy="2848157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V="1">
            <a:off x="3567328" y="3837648"/>
            <a:ext cx="3019465" cy="1989280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elT_SmallHII_10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0" y="863497"/>
            <a:ext cx="8546400" cy="2848157"/>
          </a:xfrm>
          <a:prstGeom prst="rect">
            <a:avLst/>
          </a:prstGeom>
        </p:spPr>
      </p:pic>
      <p:pic>
        <p:nvPicPr>
          <p:cNvPr id="7" name="Picture 6" descr="Large_HII_cro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99" y="601574"/>
            <a:ext cx="5474787" cy="7747513"/>
          </a:xfrm>
          <a:prstGeom prst="rect">
            <a:avLst/>
          </a:prstGeom>
        </p:spPr>
      </p:pic>
      <p:pic>
        <p:nvPicPr>
          <p:cNvPr id="8" name="Picture 7" descr="mo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925" y="3335041"/>
            <a:ext cx="479839" cy="3766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02343" y="5826927"/>
            <a:ext cx="964985" cy="541605"/>
          </a:xfrm>
          <a:prstGeom prst="rect">
            <a:avLst/>
          </a:prstGeom>
          <a:noFill/>
          <a:ln w="38100" cmpd="sng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567328" y="2434111"/>
            <a:ext cx="3019465" cy="233332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602343" y="2667442"/>
            <a:ext cx="964985" cy="541605"/>
          </a:xfrm>
          <a:prstGeom prst="rect">
            <a:avLst/>
          </a:prstGeom>
          <a:noFill/>
          <a:ln w="38100" cmpd="sng">
            <a:solidFill>
              <a:srgbClr val="FFFF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602344" y="2434111"/>
            <a:ext cx="1793002" cy="233331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67328" y="3209047"/>
            <a:ext cx="3019465" cy="502607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602344" y="3209047"/>
            <a:ext cx="1793002" cy="502607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mall_HII_crop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2"/>
          <a:stretch/>
        </p:blipFill>
        <p:spPr>
          <a:xfrm>
            <a:off x="2758000" y="2397926"/>
            <a:ext cx="5474787" cy="4554620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V="1">
            <a:off x="2602343" y="3837648"/>
            <a:ext cx="1793002" cy="1989279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602342" y="5123462"/>
            <a:ext cx="1793004" cy="1332067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567328" y="5123462"/>
            <a:ext cx="3019465" cy="1245071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-56031" y="-65304"/>
            <a:ext cx="9058396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21cm structures tell the story of unseen galaxies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5795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S/N evolution</a:t>
            </a:r>
            <a:endParaRPr lang="en-US" dirty="0"/>
          </a:p>
        </p:txBody>
      </p:sp>
      <p:pic>
        <p:nvPicPr>
          <p:cNvPr id="4" name="Picture 3" descr="SNCurves_SmallHII_Moderate_SKA5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" y="1090145"/>
            <a:ext cx="4768888" cy="3576666"/>
          </a:xfrm>
          <a:prstGeom prst="rect">
            <a:avLst/>
          </a:prstGeom>
        </p:spPr>
      </p:pic>
      <p:pic>
        <p:nvPicPr>
          <p:cNvPr id="5" name="Picture 4" descr="SNCurves_LargeHII_Moderate_SKA5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46" y="3133084"/>
            <a:ext cx="4966554" cy="3724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24166"/>
            <a:ext cx="2589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Mesinger, </a:t>
            </a:r>
            <a:r>
              <a:rPr lang="en-US" sz="1400" dirty="0" err="1" smtClean="0">
                <a:solidFill>
                  <a:srgbClr val="008000"/>
                </a:solidFill>
              </a:rPr>
              <a:t>Greig</a:t>
            </a:r>
            <a:r>
              <a:rPr lang="en-US" sz="1400" dirty="0" smtClean="0">
                <a:solidFill>
                  <a:srgbClr val="008000"/>
                </a:solidFill>
              </a:rPr>
              <a:t>, </a:t>
            </a:r>
            <a:r>
              <a:rPr lang="en-US" sz="1400" dirty="0" err="1" smtClean="0">
                <a:solidFill>
                  <a:srgbClr val="008000"/>
                </a:solidFill>
              </a:rPr>
              <a:t>Sobacchi</a:t>
            </a:r>
            <a:r>
              <a:rPr lang="en-US" sz="1400" dirty="0" smtClean="0">
                <a:solidFill>
                  <a:srgbClr val="008000"/>
                </a:solidFill>
              </a:rPr>
              <a:t> (2016)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3984" y="1077696"/>
            <a:ext cx="4563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i="1" dirty="0" smtClean="0"/>
              <a:t>Overall S/N winner is: </a:t>
            </a:r>
            <a:r>
              <a:rPr lang="en-US" b="1" i="1" dirty="0" smtClean="0">
                <a:solidFill>
                  <a:srgbClr val="FF0000"/>
                </a:solidFill>
              </a:rPr>
              <a:t>V4A with full substation correlation.</a:t>
            </a:r>
          </a:p>
          <a:p>
            <a:pPr marL="285750" indent="-285750">
              <a:buFont typeface="Arial"/>
              <a:buChar char="•"/>
            </a:pPr>
            <a:r>
              <a:rPr lang="en-US" b="1" i="1" dirty="0" smtClean="0"/>
              <a:t>We need to correlate the inner N~1000 substations for </a:t>
            </a:r>
            <a:r>
              <a:rPr lang="en-US" b="1" i="1" dirty="0" smtClean="0">
                <a:solidFill>
                  <a:srgbClr val="FF0000"/>
                </a:solidFill>
              </a:rPr>
              <a:t>V4A to be better than V4D </a:t>
            </a:r>
            <a:r>
              <a:rPr lang="en-US" b="1" i="1" dirty="0" smtClean="0"/>
              <a:t>during Cosmic Dawn.</a:t>
            </a:r>
          </a:p>
          <a:p>
            <a:pPr marL="285750" indent="-285750">
              <a:buFont typeface="Arial"/>
              <a:buChar char="•"/>
            </a:pPr>
            <a:r>
              <a:rPr lang="en-US" b="1" i="1" dirty="0" smtClean="0"/>
              <a:t>V4A_512 would be a comparable instrument to HERA.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73542" y="4918024"/>
            <a:ext cx="3803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S/N during </a:t>
            </a:r>
            <a:r>
              <a:rPr lang="en-US" b="1" dirty="0" err="1" smtClean="0"/>
              <a:t>EoR</a:t>
            </a:r>
            <a:r>
              <a:rPr lang="en-US" b="1" dirty="0" smtClean="0"/>
              <a:t> and X-ray heating should allow imaging!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8939" y="865323"/>
            <a:ext cx="116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Faint galaxies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844383" y="2837757"/>
            <a:ext cx="1241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Bright galaxies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1650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1334"/>
            <a:ext cx="9144000" cy="5926666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We don’t know what is out there so </a:t>
            </a:r>
            <a:r>
              <a:rPr lang="en-US" sz="2800" dirty="0" smtClean="0">
                <a:solidFill>
                  <a:srgbClr val="FF0000"/>
                </a:solidFill>
              </a:rPr>
              <a:t>we need to be flexible.</a:t>
            </a:r>
          </a:p>
          <a:p>
            <a:pPr marL="514350" indent="-457200"/>
            <a:r>
              <a:rPr lang="en-US" sz="2800" dirty="0" err="1" smtClean="0">
                <a:solidFill>
                  <a:srgbClr val="FF0000"/>
                </a:solidFill>
                <a:sym typeface="Wingdings"/>
              </a:rPr>
              <a:t>EoR</a:t>
            </a:r>
            <a:r>
              <a:rPr lang="en-US" sz="2800" dirty="0" smtClean="0">
                <a:solidFill>
                  <a:srgbClr val="FF0000"/>
                </a:solidFill>
                <a:sym typeface="Wingdings"/>
              </a:rPr>
              <a:t> parameter constraints </a:t>
            </a:r>
            <a:r>
              <a:rPr lang="en-US" sz="2800" dirty="0" smtClean="0">
                <a:solidFill>
                  <a:srgbClr val="000000"/>
                </a:solidFill>
                <a:sym typeface="Wingdings"/>
              </a:rPr>
              <a:t>prefer packed cores and wide beams minimizing cosmic variance </a:t>
            </a:r>
            <a:r>
              <a:rPr lang="en-US" sz="2800" dirty="0" smtClean="0">
                <a:sym typeface="Wingdings"/>
              </a:rPr>
              <a:t>(large modes, k~0.1/</a:t>
            </a:r>
            <a:r>
              <a:rPr lang="en-US" sz="2800" dirty="0" err="1" smtClean="0">
                <a:sym typeface="Wingdings"/>
              </a:rPr>
              <a:t>Mpc</a:t>
            </a:r>
            <a:r>
              <a:rPr lang="en-US" sz="2800" dirty="0" smtClean="0">
                <a:sym typeface="Wingdings"/>
              </a:rPr>
              <a:t>, best </a:t>
            </a:r>
            <a:r>
              <a:rPr lang="en-US" sz="2800" dirty="0" err="1" smtClean="0">
                <a:sym typeface="Wingdings"/>
              </a:rPr>
              <a:t>descriminate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err="1" smtClean="0">
                <a:sym typeface="Wingdings"/>
              </a:rPr>
              <a:t>EoR</a:t>
            </a:r>
            <a:r>
              <a:rPr lang="en-US" sz="2800" dirty="0" smtClean="0">
                <a:sym typeface="Wingdings"/>
              </a:rPr>
              <a:t> models).</a:t>
            </a:r>
          </a:p>
          <a:p>
            <a:pPr marL="971550" lvl="1" indent="-514350"/>
            <a:r>
              <a:rPr lang="en-US" sz="2400" dirty="0" smtClean="0">
                <a:sym typeface="Wingdings"/>
              </a:rPr>
              <a:t>Substations (V4A) can improve </a:t>
            </a:r>
            <a:r>
              <a:rPr lang="en-US" sz="2400" dirty="0" err="1" smtClean="0">
                <a:sym typeface="Wingdings"/>
              </a:rPr>
              <a:t>EoR</a:t>
            </a:r>
            <a:r>
              <a:rPr lang="en-US" sz="2400" dirty="0" smtClean="0">
                <a:sym typeface="Wingdings"/>
              </a:rPr>
              <a:t> parameter constraints over V4D by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up to a factor of 2</a:t>
            </a:r>
            <a:r>
              <a:rPr lang="en-US" sz="2400" dirty="0" smtClean="0">
                <a:sym typeface="Wingdings"/>
              </a:rPr>
              <a:t>.</a:t>
            </a:r>
          </a:p>
          <a:p>
            <a:pPr marL="971550" lvl="1" indent="-514350"/>
            <a:r>
              <a:rPr lang="en-US" sz="2400" dirty="0" smtClean="0">
                <a:sym typeface="Wingdings"/>
              </a:rPr>
              <a:t>Improvements scale with number of correlations (up to N~1400 in the core).  </a:t>
            </a:r>
            <a:r>
              <a:rPr lang="en-US" sz="2400" i="1" dirty="0" smtClean="0">
                <a:sym typeface="Wingdings"/>
              </a:rPr>
              <a:t>Note </a:t>
            </a:r>
            <a:r>
              <a:rPr lang="en-US" sz="2400" i="1" dirty="0" err="1" smtClean="0">
                <a:sym typeface="Wingdings"/>
              </a:rPr>
              <a:t>correlator</a:t>
            </a:r>
            <a:r>
              <a:rPr lang="en-US" sz="2400" i="1" dirty="0" smtClean="0">
                <a:sym typeface="Wingdings"/>
              </a:rPr>
              <a:t> prices decrease with time!  </a:t>
            </a:r>
          </a:p>
          <a:p>
            <a:pPr marL="571500" indent="-514350"/>
            <a:r>
              <a:rPr lang="en-US" sz="2800" dirty="0" err="1" smtClean="0">
                <a:solidFill>
                  <a:srgbClr val="FF0000"/>
                </a:solidFill>
                <a:sym typeface="Wingdings"/>
              </a:rPr>
              <a:t>EoR</a:t>
            </a:r>
            <a:r>
              <a:rPr lang="en-US" sz="2800" dirty="0" smtClean="0">
                <a:solidFill>
                  <a:srgbClr val="FF0000"/>
                </a:solidFill>
                <a:sym typeface="Wingdings"/>
              </a:rPr>
              <a:t> tomography and calibration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800" i="1" dirty="0" smtClean="0">
                <a:sym typeface="Wingdings"/>
              </a:rPr>
              <a:t>see </a:t>
            </a:r>
            <a:r>
              <a:rPr lang="en-US" sz="2800" i="1" dirty="0" err="1" smtClean="0">
                <a:sym typeface="Wingdings"/>
              </a:rPr>
              <a:t>Cath’s</a:t>
            </a:r>
            <a:r>
              <a:rPr lang="en-US" sz="2800" i="1" dirty="0" smtClean="0">
                <a:sym typeface="Wingdings"/>
              </a:rPr>
              <a:t> talk</a:t>
            </a:r>
          </a:p>
          <a:p>
            <a:pPr marL="571500" indent="-514350"/>
            <a:r>
              <a:rPr lang="en-US" sz="2800" dirty="0" smtClean="0">
                <a:solidFill>
                  <a:srgbClr val="FF0000"/>
                </a:solidFill>
                <a:sym typeface="Wingdings"/>
              </a:rPr>
              <a:t>Cosmic Dawn detections </a:t>
            </a:r>
            <a:r>
              <a:rPr lang="en-US" sz="2800" dirty="0" smtClean="0">
                <a:sym typeface="Wingdings"/>
              </a:rPr>
              <a:t>are more sensitive to thermal noise than the </a:t>
            </a:r>
            <a:r>
              <a:rPr lang="en-US" sz="2800" dirty="0" err="1" smtClean="0">
                <a:sym typeface="Wingdings"/>
              </a:rPr>
              <a:t>EoR</a:t>
            </a:r>
            <a:r>
              <a:rPr lang="en-US" sz="2800" dirty="0" smtClean="0">
                <a:sym typeface="Wingdings"/>
              </a:rPr>
              <a:t> at higher frequencies.  Winners are:</a:t>
            </a:r>
          </a:p>
          <a:p>
            <a:pPr lvl="1"/>
            <a:r>
              <a:rPr lang="en-US" sz="2400" dirty="0" smtClean="0">
                <a:sym typeface="Wingdings"/>
              </a:rPr>
              <a:t>V4A with complete substation correlation;</a:t>
            </a:r>
          </a:p>
          <a:p>
            <a:pPr lvl="1"/>
            <a:r>
              <a:rPr lang="en-US" sz="2400" dirty="0" smtClean="0">
                <a:sym typeface="Wingdings"/>
              </a:rPr>
              <a:t>V4D (factor of ~2 lower S/N than V4A with complete correlation)</a:t>
            </a:r>
          </a:p>
          <a:p>
            <a:pPr marL="571500" indent="-514350"/>
            <a:r>
              <a:rPr lang="en-US" sz="2800" b="1" i="1" u="sng" dirty="0" smtClean="0">
                <a:solidFill>
                  <a:srgbClr val="FF0000"/>
                </a:solidFill>
                <a:sym typeface="Wingdings"/>
              </a:rPr>
              <a:t>Suggestions</a:t>
            </a:r>
            <a:r>
              <a:rPr lang="en-US" sz="2800" b="1" i="1" dirty="0" smtClean="0">
                <a:sym typeface="Wingdings"/>
              </a:rPr>
              <a:t>:</a:t>
            </a:r>
          </a:p>
          <a:p>
            <a:pPr marL="971550" lvl="1" indent="-514350"/>
            <a:r>
              <a:rPr lang="en-US" sz="2400" b="1" i="1" dirty="0" smtClean="0">
                <a:sym typeface="Wingdings"/>
              </a:rPr>
              <a:t>Be flexible by building V4A </a:t>
            </a:r>
            <a:r>
              <a:rPr lang="en-US" sz="2400" b="1" i="1" dirty="0">
                <a:sym typeface="Wingdings"/>
              </a:rPr>
              <a:t>with a packed core, waiting until stations are on the ground to buy the best possible </a:t>
            </a:r>
            <a:r>
              <a:rPr lang="en-US" sz="2400" b="1" i="1" dirty="0" err="1" smtClean="0">
                <a:sym typeface="Wingdings"/>
              </a:rPr>
              <a:t>correlator</a:t>
            </a:r>
            <a:r>
              <a:rPr lang="en-US" sz="2400" b="1" i="1" dirty="0" smtClean="0">
                <a:sym typeface="Wingdings"/>
              </a:rPr>
              <a:t>, </a:t>
            </a:r>
            <a:r>
              <a:rPr lang="en-US" sz="2400" b="1" i="1" dirty="0">
                <a:sym typeface="Wingdings"/>
              </a:rPr>
              <a:t>N~1000</a:t>
            </a:r>
            <a:r>
              <a:rPr lang="en-US" sz="2400" b="1" i="1" dirty="0" smtClean="0">
                <a:sym typeface="Wingdings"/>
              </a:rPr>
              <a:t>.</a:t>
            </a:r>
          </a:p>
          <a:p>
            <a:pPr marL="971550" lvl="1" indent="-514350"/>
            <a:r>
              <a:rPr lang="en-US" sz="2400" b="1" i="1" dirty="0" smtClean="0">
                <a:sym typeface="Wingdings"/>
              </a:rPr>
              <a:t>Be flexible by having </a:t>
            </a:r>
            <a:r>
              <a:rPr lang="en-US" sz="2400" b="1" i="1" dirty="0" err="1" smtClean="0">
                <a:sym typeface="Wingdings"/>
              </a:rPr>
              <a:t>antennaes</a:t>
            </a:r>
            <a:r>
              <a:rPr lang="en-US" sz="2400" b="1" i="1" dirty="0" smtClean="0">
                <a:sym typeface="Wingdings"/>
              </a:rPr>
              <a:t> with a flat frequency response over a wide range (the low frequency range of SKA1-Low will be transformational science).</a:t>
            </a:r>
            <a:endParaRPr lang="en-US" sz="2400" b="1" dirty="0">
              <a:solidFill>
                <a:srgbClr val="FF000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48903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Sensitivity, foreground subtraction</a:t>
            </a:r>
            <a:endParaRPr lang="en-US" dirty="0"/>
          </a:p>
        </p:txBody>
      </p:sp>
      <p:pic>
        <p:nvPicPr>
          <p:cNvPr id="4" name="Picture 3" descr="SKADesignSensitivity_opt_SmallHII_wSKA512_E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20" y="2103150"/>
            <a:ext cx="5943600" cy="2006600"/>
          </a:xfrm>
          <a:prstGeom prst="rect">
            <a:avLst/>
          </a:prstGeom>
        </p:spPr>
      </p:pic>
      <p:pic>
        <p:nvPicPr>
          <p:cNvPr id="5" name="Picture 4" descr="SKADesignSensitivity_opt_SmallHII_wSKA512_C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20" y="4275796"/>
            <a:ext cx="59436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4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to expect for the Cosmic Signal?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2415"/>
            <a:ext cx="8229600" cy="4525963"/>
          </a:xfrm>
        </p:spPr>
        <p:txBody>
          <a:bodyPr/>
          <a:lstStyle/>
          <a:p>
            <a:r>
              <a:rPr lang="en-US" dirty="0" smtClean="0"/>
              <a:t>We know almost nothing: expect the unexpected…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1977" y="5741035"/>
            <a:ext cx="3704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Reionization history is </a:t>
            </a:r>
            <a:r>
              <a:rPr lang="en-US" sz="1600" i="1" dirty="0" smtClean="0">
                <a:solidFill>
                  <a:srgbClr val="FF0000"/>
                </a:solidFill>
              </a:rPr>
              <a:t>weakly constrained </a:t>
            </a:r>
            <a:endParaRPr lang="en-US" sz="1600" i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1977" y="2747253"/>
            <a:ext cx="3615120" cy="2905938"/>
            <a:chOff x="1857650" y="2774992"/>
            <a:chExt cx="5246179" cy="3934634"/>
          </a:xfrm>
        </p:grpSpPr>
        <p:pic>
          <p:nvPicPr>
            <p:cNvPr id="4" name="Picture 3" descr="PlanckMcGreer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7650" y="2774992"/>
              <a:ext cx="5246179" cy="39346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123313" y="5282110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</a:t>
              </a:r>
              <a:r>
                <a:rPr lang="en-US" b="1" dirty="0" smtClean="0">
                  <a:latin typeface="Symbol" charset="2"/>
                  <a:cs typeface="Symbol" charset="2"/>
                </a:rPr>
                <a:t>s</a:t>
              </a:r>
              <a:endParaRPr lang="en-US" b="1" dirty="0">
                <a:latin typeface="Symbol" charset="2"/>
                <a:cs typeface="Symbol" charset="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74248" y="4440663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</a:t>
              </a:r>
              <a:r>
                <a:rPr lang="en-US" b="1" dirty="0" smtClean="0">
                  <a:latin typeface="Symbol" charset="2"/>
                  <a:cs typeface="Symbol" charset="2"/>
                </a:rPr>
                <a:t>s</a:t>
              </a:r>
              <a:endParaRPr lang="en-US" b="1" dirty="0">
                <a:latin typeface="Symbol" charset="2"/>
                <a:cs typeface="Symbol" charset="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55669" y="5422510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</a:t>
              </a:r>
              <a:r>
                <a:rPr lang="en-US" b="1" dirty="0" smtClean="0">
                  <a:latin typeface="Symbol" charset="2"/>
                  <a:cs typeface="Symbol" charset="2"/>
                </a:rPr>
                <a:t>s</a:t>
              </a:r>
              <a:endParaRPr lang="en-US" b="1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518909" y="6396335"/>
            <a:ext cx="1797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8000"/>
                </a:solidFill>
              </a:rPr>
              <a:t>Greig</a:t>
            </a:r>
            <a:r>
              <a:rPr lang="en-US" sz="1200" dirty="0" smtClean="0">
                <a:solidFill>
                  <a:srgbClr val="008000"/>
                </a:solidFill>
              </a:rPr>
              <a:t> &amp; Mesinger, in prep</a:t>
            </a:r>
          </a:p>
          <a:p>
            <a:r>
              <a:rPr lang="en-US" sz="1200" i="1" dirty="0">
                <a:solidFill>
                  <a:srgbClr val="008000"/>
                </a:solidFill>
              </a:rPr>
              <a:t>s</a:t>
            </a:r>
            <a:r>
              <a:rPr lang="en-US" sz="1200" i="1" dirty="0" smtClean="0">
                <a:solidFill>
                  <a:srgbClr val="008000"/>
                </a:solidFill>
              </a:rPr>
              <a:t>ee also </a:t>
            </a:r>
            <a:r>
              <a:rPr lang="en-US" sz="1200" i="1" dirty="0" err="1" smtClean="0">
                <a:solidFill>
                  <a:srgbClr val="008000"/>
                </a:solidFill>
              </a:rPr>
              <a:t>Mitra</a:t>
            </a:r>
            <a:r>
              <a:rPr lang="en-US" sz="1200" i="1" dirty="0" smtClean="0">
                <a:solidFill>
                  <a:srgbClr val="008000"/>
                </a:solidFill>
              </a:rPr>
              <a:t>+ 2015</a:t>
            </a:r>
            <a:endParaRPr lang="en-US" sz="1200" i="1" dirty="0">
              <a:solidFill>
                <a:srgbClr val="008000"/>
              </a:solidFill>
            </a:endParaRPr>
          </a:p>
        </p:txBody>
      </p:sp>
      <p:pic>
        <p:nvPicPr>
          <p:cNvPr id="11" name="Picture 10" descr="TrianglePlot_Combin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6" y="2915338"/>
            <a:ext cx="3405436" cy="25540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21794" y="5743516"/>
            <a:ext cx="46959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Reionization astrophysics is </a:t>
            </a:r>
            <a:r>
              <a:rPr lang="en-US" sz="1600" i="1" dirty="0" smtClean="0">
                <a:solidFill>
                  <a:srgbClr val="FF0000"/>
                </a:solidFill>
              </a:rPr>
              <a:t>completely unconstrained</a:t>
            </a:r>
          </a:p>
        </p:txBody>
      </p:sp>
    </p:spTree>
    <p:extLst>
      <p:ext uri="{BB962C8B-B14F-4D97-AF65-F5344CB8AC3E}">
        <p14:creationId xmlns:p14="http://schemas.microsoft.com/office/powerpoint/2010/main" val="165946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S/N evolution, foreground subtraction</a:t>
            </a:r>
            <a:endParaRPr lang="en-US" dirty="0"/>
          </a:p>
        </p:txBody>
      </p:sp>
      <p:pic>
        <p:nvPicPr>
          <p:cNvPr id="4" name="Picture 3" descr="SNCurves_SmallHII_Optimistic_SKA5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77697"/>
            <a:ext cx="4556008" cy="3417006"/>
          </a:xfrm>
          <a:prstGeom prst="rect">
            <a:avLst/>
          </a:prstGeom>
        </p:spPr>
      </p:pic>
      <p:pic>
        <p:nvPicPr>
          <p:cNvPr id="5" name="Picture 4" descr="SNCurves_LargeHII_Optimistic_SKA5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48" y="3293210"/>
            <a:ext cx="4753051" cy="35647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1754" y="846647"/>
            <a:ext cx="116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Faint galaxies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592113" y="3034736"/>
            <a:ext cx="1241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Bright galaxies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731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169" y="3953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want to find the missing population of first galaxies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44923" y="3535523"/>
            <a:ext cx="1415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8000"/>
                </a:solidFill>
              </a:rPr>
              <a:t>Bouwens</a:t>
            </a:r>
            <a:r>
              <a:rPr lang="en-US" sz="1400" dirty="0" smtClean="0">
                <a:solidFill>
                  <a:srgbClr val="008000"/>
                </a:solidFill>
              </a:rPr>
              <a:t>+(2014)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0448" y="2326456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Galaxy candidates have been found out to z~10.   Are these the sources of reionization?? Estimates suggest they are too few…</a:t>
            </a:r>
            <a:endParaRPr lang="en-US" sz="2400" dirty="0"/>
          </a:p>
        </p:txBody>
      </p:sp>
      <p:pic>
        <p:nvPicPr>
          <p:cNvPr id="14" name="Picture 13" descr="Bouwens_LF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7" y="4015766"/>
            <a:ext cx="2887354" cy="21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4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 of the iceberg</a:t>
            </a:r>
            <a:endParaRPr lang="en-US" dirty="0"/>
          </a:p>
        </p:txBody>
      </p:sp>
      <p:pic>
        <p:nvPicPr>
          <p:cNvPr id="4" name="Picture 3" descr="Bouwens_LF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7" y="4015766"/>
            <a:ext cx="2887354" cy="2154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4863" y="1420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8122 C -0.00121 0.07705 -0.00451 0.07196 -0.0092 0.06988 C -0.01059 0.06803 -0.01146 0.06572 -0.01284 0.06386 C -0.01875 0.05715 -0.02656 0.05391 -0.03281 0.04767 C -0.03975 0.04119 -0.04548 0.03193 -0.05138 0.02407 C -0.05745 0.01597 -0.06162 0.01227 -0.06579 0.00301 C -0.0703 -0.00671 -0.07759 -0.01365 -0.08228 -0.02267 C -0.08453 -0.02683 -0.08662 -0.031 -0.0887 -0.03516 C -0.09009 -0.03771 -0.09217 -0.0428 -0.09217 -0.04257 C -0.09373 -0.05136 -0.09773 -0.06015 -0.10085 -0.06756 C -0.10224 -0.07635 -0.10571 -0.08722 -0.10866 -0.09509 C -0.10918 -0.09879 -0.10918 -0.10249 -0.11022 -0.10573 C -0.11144 -0.10897 -0.11369 -0.11545 -0.11369 -0.11545 C -0.11578 -0.12679 -0.11265 -0.11105 -0.11665 -0.12309 C -0.12151 -0.13674 -0.11508 -0.12424 -0.12012 -0.13327 C -0.12394 -0.14715 -0.12758 -0.16149 -0.13227 -0.17445 C -0.134 -0.17908 -0.13383 -0.18348 -0.13591 -0.18764 C -0.1373 -0.19481 -0.13765 -0.20245 -0.13956 -0.20893 C -0.14546 -0.25682 -0.14633 -0.30541 -0.14876 -0.35377 C -0.14841 -0.40282 -0.1524 -0.43359 -0.14303 -0.47431 C -0.14077 -0.4956 -0.13123 -0.53031 -0.12376 -0.55136 C -0.12324 -0.55576 -0.12324 -0.55807 -0.12081 -0.56085 C -0.11838 -0.5708 -0.11213 -0.58167 -0.10588 -0.58745 C -0.10311 -0.59046 -0.09894 -0.59278 -0.09651 -0.59602 C -0.09304 -0.60111 -0.08939 -0.60435 -0.08436 -0.60596 C -0.07863 -0.61198 -0.07151 -0.61522 -0.06509 -0.61985 C -0.05884 -0.62471 -0.06162 -0.62494 -0.05502 -0.62864 C -0.04635 -0.63396 -0.05138 -0.62933 -0.04496 -0.63327 C -0.03923 -0.6372 -0.03419 -0.6416 -0.02777 -0.64275 C -0.01371 -0.65131 -0.00035 -0.65247 0.0151 -0.65363 C 0.05451 -0.66358 0.09912 -0.65687 0.13973 -0.65525 C 0.18851 -0.65363 0.23746 -0.65201 0.28641 -0.65039 C 0.30568 -0.64877 0.3239 -0.64738 0.34369 -0.64669 C 0.35931 -0.64599 0.37511 -0.64414 0.39091 -0.64183 C 0.39698 -0.64113 0.40948 -0.63905 0.40948 -0.63882 C 0.41399 -0.6372 0.4185 -0.63489 0.42319 -0.63327 C 0.42718 -0.63072 0.43066 -0.62771 0.43534 -0.62656 C 0.43986 -0.62193 0.44454 -0.61846 0.44958 -0.61453 C 0.45322 -0.61129 0.45357 -0.60897 0.45825 -0.60758 C 0.46103 -0.60504 0.46242 -0.60226 0.46607 -0.60111 C 0.46693 -0.59694 0.47041 -0.59301 0.47318 -0.59046 C 0.47422 -0.58676 0.47474 -0.58306 0.47544 -0.57889 C 0.47474 -0.55599 0.47822 -0.54326 0.46103 -0.53609 C 0.45791 -0.53331 0.4553 -0.52984 0.45183 -0.52845 C 0.44628 -0.5236 0.43795 -0.52198 0.4317 -0.52082 C 0.41712 -0.51295 0.39872 -0.51272 0.38379 -0.51041 C 0.37077 -0.50809 0.35792 -0.50462 0.34508 -0.50254 C 0.34317 -0.50208 0.34109 -0.50161 0.33935 -0.50092 C 0.33866 -0.50046 0.33796 -0.50023 0.33727 -0.49976 C 0.33536 -0.49953 0.33154 -0.49791 0.33154 -0.49791 C 0.32807 -0.49467 0.32477 -0.49329 0.32078 -0.49213 C 0.31731 -0.48912 0.31384 -0.48796 0.31002 -0.48634 C 0.30724 -0.48287 0.30793 -0.4794 0.30568 -0.47709 " pathEditMode="relative" rAng="0" ptsTypes="fffffffff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87" y="-372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own Arrow 19"/>
          <p:cNvSpPr/>
          <p:nvPr/>
        </p:nvSpPr>
        <p:spPr>
          <a:xfrm>
            <a:off x="7614035" y="2589170"/>
            <a:ext cx="1529966" cy="280198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ouwens_LF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7446" y="734686"/>
            <a:ext cx="2898812" cy="2162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00197" y="950566"/>
            <a:ext cx="1026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M</a:t>
            </a:r>
            <a:r>
              <a:rPr lang="en-US" baseline="-25000" dirty="0" smtClean="0"/>
              <a:t>AB</a:t>
            </a:r>
            <a:r>
              <a:rPr lang="en-US" dirty="0" smtClean="0"/>
              <a:t>= -22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997962" y="2243671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M</a:t>
            </a:r>
            <a:r>
              <a:rPr lang="en-US" baseline="-25000" dirty="0" smtClean="0"/>
              <a:t>AB</a:t>
            </a:r>
            <a:r>
              <a:rPr lang="en-US" dirty="0" smtClean="0"/>
              <a:t>= -18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000197" y="3571661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M</a:t>
            </a:r>
            <a:r>
              <a:rPr lang="en-US" baseline="-25000" dirty="0" smtClean="0"/>
              <a:t>AB</a:t>
            </a:r>
            <a:r>
              <a:rPr lang="en-US" dirty="0" smtClean="0"/>
              <a:t>= -14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004667" y="4869847"/>
            <a:ext cx="1026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M</a:t>
            </a:r>
            <a:r>
              <a:rPr lang="en-US" baseline="-25000" dirty="0" smtClean="0"/>
              <a:t>AB</a:t>
            </a:r>
            <a:r>
              <a:rPr lang="en-US" dirty="0" smtClean="0"/>
              <a:t>= -10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030366" y="6155652"/>
            <a:ext cx="961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M</a:t>
            </a:r>
            <a:r>
              <a:rPr lang="en-US" baseline="-25000" dirty="0" smtClean="0"/>
              <a:t>AB</a:t>
            </a:r>
            <a:r>
              <a:rPr lang="en-US" dirty="0" smtClean="0"/>
              <a:t>= - 6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815038" y="864419"/>
            <a:ext cx="32734" cy="5773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ceberg_pic.jpg"/>
          <p:cNvPicPr>
            <a:picLocks noChangeAspect="1"/>
          </p:cNvPicPr>
          <p:nvPr/>
        </p:nvPicPr>
        <p:blipFill rotWithShape="1">
          <a:blip r:embed="rId3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9" t="6485" r="28678" b="8190"/>
          <a:stretch/>
        </p:blipFill>
        <p:spPr>
          <a:xfrm>
            <a:off x="2267960" y="914219"/>
            <a:ext cx="4235396" cy="5660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268" y="2613003"/>
            <a:ext cx="1205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Hubble limit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61246" y="2855349"/>
            <a:ext cx="1047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JWST limit</a:t>
            </a:r>
            <a:endParaRPr lang="en-US" sz="1600" dirty="0"/>
          </a:p>
        </p:txBody>
      </p:sp>
      <p:sp>
        <p:nvSpPr>
          <p:cNvPr id="16" name="Freeform 15"/>
          <p:cNvSpPr/>
          <p:nvPr/>
        </p:nvSpPr>
        <p:spPr>
          <a:xfrm>
            <a:off x="1842808" y="2589170"/>
            <a:ext cx="5713362" cy="268305"/>
          </a:xfrm>
          <a:custGeom>
            <a:avLst/>
            <a:gdLst>
              <a:gd name="connsiteX0" fmla="*/ 0 w 5713362"/>
              <a:gd name="connsiteY0" fmla="*/ 224692 h 268305"/>
              <a:gd name="connsiteX1" fmla="*/ 392219 w 5713362"/>
              <a:gd name="connsiteY1" fmla="*/ 62833 h 268305"/>
              <a:gd name="connsiteX2" fmla="*/ 784438 w 5713362"/>
              <a:gd name="connsiteY2" fmla="*/ 268270 h 268305"/>
              <a:gd name="connsiteX3" fmla="*/ 1350977 w 5713362"/>
              <a:gd name="connsiteY3" fmla="*/ 44157 h 268305"/>
              <a:gd name="connsiteX4" fmla="*/ 2091836 w 5713362"/>
              <a:gd name="connsiteY4" fmla="*/ 262044 h 268305"/>
              <a:gd name="connsiteX5" fmla="*/ 2596118 w 5713362"/>
              <a:gd name="connsiteY5" fmla="*/ 580 h 268305"/>
              <a:gd name="connsiteX6" fmla="*/ 3249816 w 5713362"/>
              <a:gd name="connsiteY6" fmla="*/ 187340 h 268305"/>
              <a:gd name="connsiteX7" fmla="*/ 3884838 w 5713362"/>
              <a:gd name="connsiteY7" fmla="*/ 44157 h 268305"/>
              <a:gd name="connsiteX8" fmla="*/ 4227252 w 5713362"/>
              <a:gd name="connsiteY8" fmla="*/ 206016 h 268305"/>
              <a:gd name="connsiteX9" fmla="*/ 4694179 w 5713362"/>
              <a:gd name="connsiteY9" fmla="*/ 31706 h 268305"/>
              <a:gd name="connsiteX10" fmla="*/ 5161107 w 5713362"/>
              <a:gd name="connsiteY10" fmla="*/ 206016 h 268305"/>
              <a:gd name="connsiteX11" fmla="*/ 5646712 w 5713362"/>
              <a:gd name="connsiteY11" fmla="*/ 56608 h 268305"/>
              <a:gd name="connsiteX12" fmla="*/ 5708969 w 5713362"/>
              <a:gd name="connsiteY12" fmla="*/ 31706 h 26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3362" h="268305">
                <a:moveTo>
                  <a:pt x="0" y="224692"/>
                </a:moveTo>
                <a:cubicBezTo>
                  <a:pt x="130739" y="140131"/>
                  <a:pt x="261479" y="55570"/>
                  <a:pt x="392219" y="62833"/>
                </a:cubicBezTo>
                <a:cubicBezTo>
                  <a:pt x="522959" y="70096"/>
                  <a:pt x="624645" y="271383"/>
                  <a:pt x="784438" y="268270"/>
                </a:cubicBezTo>
                <a:cubicBezTo>
                  <a:pt x="944231" y="265157"/>
                  <a:pt x="1133077" y="45195"/>
                  <a:pt x="1350977" y="44157"/>
                </a:cubicBezTo>
                <a:cubicBezTo>
                  <a:pt x="1568877" y="43119"/>
                  <a:pt x="1884313" y="269307"/>
                  <a:pt x="2091836" y="262044"/>
                </a:cubicBezTo>
                <a:cubicBezTo>
                  <a:pt x="2299359" y="254781"/>
                  <a:pt x="2403121" y="13031"/>
                  <a:pt x="2596118" y="580"/>
                </a:cubicBezTo>
                <a:cubicBezTo>
                  <a:pt x="2789115" y="-11871"/>
                  <a:pt x="3035029" y="180077"/>
                  <a:pt x="3249816" y="187340"/>
                </a:cubicBezTo>
                <a:cubicBezTo>
                  <a:pt x="3464603" y="194603"/>
                  <a:pt x="3721932" y="41044"/>
                  <a:pt x="3884838" y="44157"/>
                </a:cubicBezTo>
                <a:cubicBezTo>
                  <a:pt x="4047744" y="47270"/>
                  <a:pt x="4092362" y="208091"/>
                  <a:pt x="4227252" y="206016"/>
                </a:cubicBezTo>
                <a:cubicBezTo>
                  <a:pt x="4362142" y="203941"/>
                  <a:pt x="4538537" y="31706"/>
                  <a:pt x="4694179" y="31706"/>
                </a:cubicBezTo>
                <a:cubicBezTo>
                  <a:pt x="4849821" y="31706"/>
                  <a:pt x="5002352" y="201866"/>
                  <a:pt x="5161107" y="206016"/>
                </a:cubicBezTo>
                <a:cubicBezTo>
                  <a:pt x="5319862" y="210166"/>
                  <a:pt x="5555402" y="85660"/>
                  <a:pt x="5646712" y="56608"/>
                </a:cubicBezTo>
                <a:cubicBezTo>
                  <a:pt x="5738022" y="27556"/>
                  <a:pt x="5708969" y="31706"/>
                  <a:pt x="5708969" y="3170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808428" y="2822495"/>
            <a:ext cx="5713362" cy="268305"/>
          </a:xfrm>
          <a:custGeom>
            <a:avLst/>
            <a:gdLst>
              <a:gd name="connsiteX0" fmla="*/ 0 w 5713362"/>
              <a:gd name="connsiteY0" fmla="*/ 224692 h 268305"/>
              <a:gd name="connsiteX1" fmla="*/ 392219 w 5713362"/>
              <a:gd name="connsiteY1" fmla="*/ 62833 h 268305"/>
              <a:gd name="connsiteX2" fmla="*/ 784438 w 5713362"/>
              <a:gd name="connsiteY2" fmla="*/ 268270 h 268305"/>
              <a:gd name="connsiteX3" fmla="*/ 1350977 w 5713362"/>
              <a:gd name="connsiteY3" fmla="*/ 44157 h 268305"/>
              <a:gd name="connsiteX4" fmla="*/ 2091836 w 5713362"/>
              <a:gd name="connsiteY4" fmla="*/ 262044 h 268305"/>
              <a:gd name="connsiteX5" fmla="*/ 2596118 w 5713362"/>
              <a:gd name="connsiteY5" fmla="*/ 580 h 268305"/>
              <a:gd name="connsiteX6" fmla="*/ 3249816 w 5713362"/>
              <a:gd name="connsiteY6" fmla="*/ 187340 h 268305"/>
              <a:gd name="connsiteX7" fmla="*/ 3884838 w 5713362"/>
              <a:gd name="connsiteY7" fmla="*/ 44157 h 268305"/>
              <a:gd name="connsiteX8" fmla="*/ 4227252 w 5713362"/>
              <a:gd name="connsiteY8" fmla="*/ 206016 h 268305"/>
              <a:gd name="connsiteX9" fmla="*/ 4694179 w 5713362"/>
              <a:gd name="connsiteY9" fmla="*/ 31706 h 268305"/>
              <a:gd name="connsiteX10" fmla="*/ 5161107 w 5713362"/>
              <a:gd name="connsiteY10" fmla="*/ 206016 h 268305"/>
              <a:gd name="connsiteX11" fmla="*/ 5646712 w 5713362"/>
              <a:gd name="connsiteY11" fmla="*/ 56608 h 268305"/>
              <a:gd name="connsiteX12" fmla="*/ 5708969 w 5713362"/>
              <a:gd name="connsiteY12" fmla="*/ 31706 h 26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3362" h="268305">
                <a:moveTo>
                  <a:pt x="0" y="224692"/>
                </a:moveTo>
                <a:cubicBezTo>
                  <a:pt x="130739" y="140131"/>
                  <a:pt x="261479" y="55570"/>
                  <a:pt x="392219" y="62833"/>
                </a:cubicBezTo>
                <a:cubicBezTo>
                  <a:pt x="522959" y="70096"/>
                  <a:pt x="624645" y="271383"/>
                  <a:pt x="784438" y="268270"/>
                </a:cubicBezTo>
                <a:cubicBezTo>
                  <a:pt x="944231" y="265157"/>
                  <a:pt x="1133077" y="45195"/>
                  <a:pt x="1350977" y="44157"/>
                </a:cubicBezTo>
                <a:cubicBezTo>
                  <a:pt x="1568877" y="43119"/>
                  <a:pt x="1884313" y="269307"/>
                  <a:pt x="2091836" y="262044"/>
                </a:cubicBezTo>
                <a:cubicBezTo>
                  <a:pt x="2299359" y="254781"/>
                  <a:pt x="2403121" y="13031"/>
                  <a:pt x="2596118" y="580"/>
                </a:cubicBezTo>
                <a:cubicBezTo>
                  <a:pt x="2789115" y="-11871"/>
                  <a:pt x="3035029" y="180077"/>
                  <a:pt x="3249816" y="187340"/>
                </a:cubicBezTo>
                <a:cubicBezTo>
                  <a:pt x="3464603" y="194603"/>
                  <a:pt x="3721932" y="41044"/>
                  <a:pt x="3884838" y="44157"/>
                </a:cubicBezTo>
                <a:cubicBezTo>
                  <a:pt x="4047744" y="47270"/>
                  <a:pt x="4092362" y="208091"/>
                  <a:pt x="4227252" y="206016"/>
                </a:cubicBezTo>
                <a:cubicBezTo>
                  <a:pt x="4362142" y="203941"/>
                  <a:pt x="4538537" y="31706"/>
                  <a:pt x="4694179" y="31706"/>
                </a:cubicBezTo>
                <a:cubicBezTo>
                  <a:pt x="4849821" y="31706"/>
                  <a:pt x="5002352" y="201866"/>
                  <a:pt x="5161107" y="206016"/>
                </a:cubicBezTo>
                <a:cubicBezTo>
                  <a:pt x="5319862" y="210166"/>
                  <a:pt x="5555402" y="85660"/>
                  <a:pt x="5646712" y="56608"/>
                </a:cubicBezTo>
                <a:cubicBezTo>
                  <a:pt x="5738022" y="27556"/>
                  <a:pt x="5708969" y="31706"/>
                  <a:pt x="5708969" y="3170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5400000">
            <a:off x="6785711" y="3648604"/>
            <a:ext cx="32174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hidden population of</a:t>
            </a:r>
          </a:p>
          <a:p>
            <a:pPr algn="ctr"/>
            <a:r>
              <a:rPr lang="en-US" sz="1600" b="1" dirty="0"/>
              <a:t>a</a:t>
            </a:r>
            <a:r>
              <a:rPr lang="en-US" sz="1600" b="1" dirty="0" smtClean="0"/>
              <a:t>bundant ,faint galaxies??</a:t>
            </a:r>
          </a:p>
        </p:txBody>
      </p:sp>
      <p:pic>
        <p:nvPicPr>
          <p:cNvPr id="24" name="Picture 23" descr="\.jpg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80820" y="2791371"/>
            <a:ext cx="4222536" cy="37834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78205" y="3718164"/>
            <a:ext cx="4160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lackmoor LET"/>
                <a:cs typeface="Blackmoor LET"/>
              </a:rPr>
              <a:t>HERE THERE BE MONSTERS!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lackmoor LET"/>
              <a:cs typeface="Blackmoor LET"/>
            </a:endParaRPr>
          </a:p>
        </p:txBody>
      </p:sp>
      <p:cxnSp>
        <p:nvCxnSpPr>
          <p:cNvPr id="26" name="Straight Connector 25"/>
          <p:cNvCxnSpPr>
            <a:endCxn id="10" idx="1"/>
          </p:cNvCxnSpPr>
          <p:nvPr/>
        </p:nvCxnSpPr>
        <p:spPr>
          <a:xfrm flipV="1">
            <a:off x="1808428" y="5054513"/>
            <a:ext cx="5196239" cy="5027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8070" y="4900625"/>
            <a:ext cx="1824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H-cooling threshold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1343671" y="5783876"/>
            <a:ext cx="924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cooling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098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detect the first galaxies?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6341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Galaxy clustering + stellar properties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800" i="1" dirty="0">
                <a:solidFill>
                  <a:srgbClr val="FF0000"/>
                </a:solidFill>
                <a:sym typeface="Wingdings"/>
              </a:rPr>
              <a:t>e</a:t>
            </a:r>
            <a:r>
              <a:rPr lang="en-US" sz="2800" i="1" dirty="0" smtClean="0">
                <a:solidFill>
                  <a:srgbClr val="FF0000"/>
                </a:solidFill>
              </a:rPr>
              <a:t>volution of large-scale </a:t>
            </a:r>
            <a:r>
              <a:rPr lang="en-US" sz="2800" i="1" dirty="0" err="1" smtClean="0">
                <a:solidFill>
                  <a:srgbClr val="FF0000"/>
                </a:solidFill>
              </a:rPr>
              <a:t>EoR</a:t>
            </a:r>
            <a:r>
              <a:rPr lang="en-US" sz="2800" i="1" dirty="0" smtClean="0">
                <a:solidFill>
                  <a:srgbClr val="FF0000"/>
                </a:solidFill>
              </a:rPr>
              <a:t>/CD structures</a:t>
            </a:r>
            <a:endParaRPr lang="en-US" sz="28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7242778" y="5812841"/>
            <a:ext cx="1686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McQuinn</a:t>
            </a:r>
            <a:r>
              <a:rPr lang="en-US" dirty="0" smtClean="0">
                <a:solidFill>
                  <a:srgbClr val="008000"/>
                </a:solidFill>
              </a:rPr>
              <a:t>+ 2007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5" name="Picture 4" descr="faint_mcqui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879" y="1960523"/>
            <a:ext cx="1572939" cy="4377519"/>
          </a:xfrm>
          <a:prstGeom prst="rect">
            <a:avLst/>
          </a:prstGeom>
        </p:spPr>
      </p:pic>
      <p:pic>
        <p:nvPicPr>
          <p:cNvPr id="6" name="Picture 5" descr="bright_mcquin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29" y="1972973"/>
            <a:ext cx="1380787" cy="4365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1338" y="6455687"/>
            <a:ext cx="251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Abundant, faint galaxies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22438" y="6455687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Rare, bright galaxies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3876" y="6455687"/>
            <a:ext cx="379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99706" y="1972973"/>
            <a:ext cx="24903" cy="137003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24638" y="2452905"/>
            <a:ext cx="111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94 </a:t>
            </a:r>
            <a:r>
              <a:rPr lang="en-US" dirty="0" err="1" smtClean="0"/>
              <a:t>Mpc</a:t>
            </a:r>
            <a:r>
              <a:rPr lang="en-US" dirty="0" smtClean="0"/>
              <a:t> ~ </a:t>
            </a:r>
          </a:p>
          <a:p>
            <a:r>
              <a:rPr lang="en-US" dirty="0" smtClean="0"/>
              <a:t>30 </a:t>
            </a:r>
            <a:r>
              <a:rPr lang="en-US" dirty="0" err="1" smtClean="0"/>
              <a:t>arcmin</a:t>
            </a:r>
            <a:endParaRPr lang="en-US" dirty="0"/>
          </a:p>
        </p:txBody>
      </p:sp>
      <p:pic>
        <p:nvPicPr>
          <p:cNvPr id="15" name="Picture 14" descr="mo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78" y="1909235"/>
            <a:ext cx="1821844" cy="142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0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79" y="0"/>
            <a:ext cx="87790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Pictures are nice, but we need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25" y="1143000"/>
            <a:ext cx="867428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Common/simple statistic: power spectrum during </a:t>
            </a:r>
            <a:r>
              <a:rPr lang="en-US" sz="2800" dirty="0" err="1" smtClean="0"/>
              <a:t>EoR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6459907"/>
            <a:ext cx="2489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8000"/>
                </a:solidFill>
              </a:rPr>
              <a:t>Greig</a:t>
            </a:r>
            <a:r>
              <a:rPr lang="en-US" dirty="0">
                <a:solidFill>
                  <a:srgbClr val="008000"/>
                </a:solidFill>
              </a:rPr>
              <a:t> &amp; </a:t>
            </a:r>
            <a:r>
              <a:rPr lang="en-US" dirty="0" smtClean="0">
                <a:solidFill>
                  <a:srgbClr val="008000"/>
                </a:solidFill>
              </a:rPr>
              <a:t>Mesinger (2015)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6" name="Picture 5" descr="ParameterVariation_z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56" y="2242177"/>
            <a:ext cx="4763806" cy="4261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485472" y="3794469"/>
            <a:ext cx="1523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Power (mK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30940" y="1842067"/>
            <a:ext cx="413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PS at the same mean neutral fraction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10031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79" y="0"/>
            <a:ext cx="87790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Pictures are nice, but we need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25" y="1143000"/>
            <a:ext cx="867428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Common/simple statistic: power spectrum during </a:t>
            </a:r>
            <a:r>
              <a:rPr lang="en-US" sz="2800" dirty="0" err="1" smtClean="0"/>
              <a:t>EoR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6459907"/>
            <a:ext cx="2489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8000"/>
                </a:solidFill>
              </a:rPr>
              <a:t>Greig</a:t>
            </a:r>
            <a:r>
              <a:rPr lang="en-US" dirty="0">
                <a:solidFill>
                  <a:srgbClr val="008000"/>
                </a:solidFill>
              </a:rPr>
              <a:t> &amp; </a:t>
            </a:r>
            <a:r>
              <a:rPr lang="en-US" dirty="0" smtClean="0">
                <a:solidFill>
                  <a:srgbClr val="008000"/>
                </a:solidFill>
              </a:rPr>
              <a:t>Mesinger (2015)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6" name="Picture 5" descr="ParameterVariation_z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56" y="2242177"/>
            <a:ext cx="4763806" cy="4261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485472" y="3794469"/>
            <a:ext cx="1523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Power (mK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72362" y="2718780"/>
            <a:ext cx="0" cy="1302409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92587" y="2702500"/>
            <a:ext cx="0" cy="576010"/>
          </a:xfrm>
          <a:prstGeom prst="straightConnector1">
            <a:avLst/>
          </a:prstGeom>
          <a:ln w="762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78896" y="1914532"/>
            <a:ext cx="3560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Factor of ~10 variation on large scales between astrophysical models, at a fixed </a:t>
            </a:r>
            <a:r>
              <a:rPr lang="en-US" b="1" dirty="0" err="1" smtClean="0">
                <a:solidFill>
                  <a:srgbClr val="000000"/>
                </a:solidFill>
              </a:rPr>
              <a:t>EoR</a:t>
            </a:r>
            <a:r>
              <a:rPr lang="en-US" b="1" dirty="0" smtClean="0">
                <a:solidFill>
                  <a:srgbClr val="000000"/>
                </a:solidFill>
              </a:rPr>
              <a:t> epoch.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0940" y="1842067"/>
            <a:ext cx="413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PS at the same mean neutral fraction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12762" y="3612413"/>
            <a:ext cx="3526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Factor of ~2 variation on small scales between astrophysical models, at a fixed </a:t>
            </a:r>
            <a:r>
              <a:rPr lang="en-US" b="1" dirty="0" err="1" smtClean="0"/>
              <a:t>EoR</a:t>
            </a:r>
            <a:r>
              <a:rPr lang="en-US" b="1" dirty="0" smtClean="0"/>
              <a:t> epoch.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512762" y="5970058"/>
            <a:ext cx="3403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h</a:t>
            </a:r>
            <a:r>
              <a:rPr lang="en-US" b="1" i="1" dirty="0" smtClean="0">
                <a:solidFill>
                  <a:srgbClr val="FF0000"/>
                </a:solidFill>
              </a:rPr>
              <a:t>int: large-scale power is a better discriminant of </a:t>
            </a:r>
            <a:r>
              <a:rPr lang="en-US" b="1" i="1" dirty="0" err="1" smtClean="0">
                <a:solidFill>
                  <a:srgbClr val="FF0000"/>
                </a:solidFill>
              </a:rPr>
              <a:t>EoR</a:t>
            </a:r>
            <a:r>
              <a:rPr lang="en-US" b="1" i="1" dirty="0" smtClean="0">
                <a:solidFill>
                  <a:srgbClr val="FF0000"/>
                </a:solidFill>
              </a:rPr>
              <a:t> astrophysics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872362" y="2116667"/>
            <a:ext cx="3640400" cy="1161844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792587" y="2963333"/>
            <a:ext cx="863146" cy="743379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70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detect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739" y="959416"/>
            <a:ext cx="8877851" cy="323095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Compare four SKA1-Low designs, for a 1000 h observation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910848" y="1642504"/>
            <a:ext cx="32331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Flower design (V4D):</a:t>
            </a:r>
          </a:p>
          <a:p>
            <a:r>
              <a:rPr lang="en-US" dirty="0" smtClean="0"/>
              <a:t>564 x </a:t>
            </a:r>
            <a:r>
              <a:rPr lang="en-US" sz="1600" dirty="0" smtClean="0"/>
              <a:t>30m stations, no substations,</a:t>
            </a:r>
          </a:p>
          <a:p>
            <a:r>
              <a:rPr lang="en-US" sz="1600" dirty="0" smtClean="0"/>
              <a:t>All stations correlated.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5995" y="1642504"/>
            <a:ext cx="4822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Design #4 </a:t>
            </a:r>
            <a:r>
              <a:rPr lang="en-US" dirty="0" smtClean="0"/>
              <a:t>from Greig+2015</a:t>
            </a:r>
            <a:r>
              <a:rPr lang="en-US" b="1" dirty="0" smtClean="0"/>
              <a:t>: </a:t>
            </a:r>
            <a:r>
              <a:rPr lang="en-US" dirty="0" smtClean="0"/>
              <a:t>2014 Baseline Design + packed core, ½ </a:t>
            </a:r>
            <a:r>
              <a:rPr lang="en-US" dirty="0"/>
              <a:t>number of antennas per </a:t>
            </a:r>
            <a:r>
              <a:rPr lang="en-US" dirty="0" smtClean="0"/>
              <a:t>station,</a:t>
            </a:r>
            <a:r>
              <a:rPr lang="en-US" dirty="0"/>
              <a:t> </a:t>
            </a:r>
            <a:r>
              <a:rPr lang="en-US" dirty="0" smtClean="0"/>
              <a:t>866 x 25m stations in R~1km core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2277" y="5905585"/>
            <a:ext cx="36081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Flower design w. substations (V4A):</a:t>
            </a:r>
          </a:p>
          <a:p>
            <a:r>
              <a:rPr lang="en-US" sz="1600" dirty="0" smtClean="0"/>
              <a:t>3384 x 10m substations (1440 in core),</a:t>
            </a:r>
          </a:p>
          <a:p>
            <a:r>
              <a:rPr lang="en-US" sz="1600" dirty="0" smtClean="0"/>
              <a:t>All substations correlated.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30739" y="5914104"/>
            <a:ext cx="44829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Flower design w. </a:t>
            </a:r>
            <a:r>
              <a:rPr lang="en-US" b="1" dirty="0" smtClean="0"/>
              <a:t>512 substations </a:t>
            </a:r>
            <a:r>
              <a:rPr lang="en-US" b="1" dirty="0"/>
              <a:t>(</a:t>
            </a:r>
            <a:r>
              <a:rPr lang="en-US" b="1" dirty="0" smtClean="0"/>
              <a:t>V4A_512)</a:t>
            </a:r>
            <a:r>
              <a:rPr lang="en-US" b="1" dirty="0"/>
              <a:t>:</a:t>
            </a:r>
          </a:p>
          <a:p>
            <a:r>
              <a:rPr lang="en-US" sz="1600" dirty="0" smtClean="0"/>
              <a:t>3384 x 10m substations (1440 in core),</a:t>
            </a:r>
          </a:p>
          <a:p>
            <a:r>
              <a:rPr lang="en-US" sz="1600" dirty="0" smtClean="0"/>
              <a:t>N=512 correlations of core substations.</a:t>
            </a: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480461" y="2507138"/>
            <a:ext cx="3707821" cy="3476082"/>
            <a:chOff x="2480461" y="2507138"/>
            <a:chExt cx="3707821" cy="3476082"/>
          </a:xfrm>
        </p:grpSpPr>
        <p:pic>
          <p:nvPicPr>
            <p:cNvPr id="4" name="Picture 3" descr="SKA_Layout_Designs_Comparison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461" y="2507138"/>
              <a:ext cx="3707821" cy="347608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53722" y="2535056"/>
              <a:ext cx="249799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" dirty="0"/>
                <a:t> </a:t>
              </a:r>
              <a:r>
                <a:rPr lang="en-US" sz="100" dirty="0" smtClean="0"/>
                <a:t>     </a:t>
              </a:r>
              <a:endParaRPr lang="en-US" sz="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8093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12744</TotalTime>
  <Words>1023</Words>
  <Application>Microsoft Macintosh PowerPoint</Application>
  <PresentationFormat>On-screen Show (4:3)</PresentationFormat>
  <Paragraphs>132</Paragraphs>
  <Slides>20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SKA1-low design impact on EoR &amp; Cosmic Dawn science</vt:lpstr>
      <vt:lpstr>What to expect for the Cosmic Signal?</vt:lpstr>
      <vt:lpstr>We want to find the missing population of first galaxies</vt:lpstr>
      <vt:lpstr>Tip of the iceberg</vt:lpstr>
      <vt:lpstr>PowerPoint Presentation</vt:lpstr>
      <vt:lpstr>How do we detect the first galaxies?</vt:lpstr>
      <vt:lpstr>Pictures are nice, but we need numbers</vt:lpstr>
      <vt:lpstr>Pictures are nice, but we need numbers</vt:lpstr>
      <vt:lpstr>Can we detect this?</vt:lpstr>
      <vt:lpstr>Can we detect this?</vt:lpstr>
      <vt:lpstr>Bayesian EoR parameter recovery</vt:lpstr>
      <vt:lpstr>But there is so much more…</vt:lpstr>
      <vt:lpstr>Faint galaxies model</vt:lpstr>
      <vt:lpstr> or…. Bright galaxies model</vt:lpstr>
      <vt:lpstr>21cm structures tell the story of unseen galaxies</vt:lpstr>
      <vt:lpstr>21cm structures tell the story of unseen galaxies</vt:lpstr>
      <vt:lpstr>Total S/N evolution</vt:lpstr>
      <vt:lpstr>Conclusions</vt:lpstr>
      <vt:lpstr>Sensitivity, foreground subtraction</vt:lpstr>
      <vt:lpstr>S/N evolution, foreground subtraction</vt:lpstr>
    </vt:vector>
  </TitlesOfParts>
  <Company>Scuola Normale Superiore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Semi-numerical simulations of Reionization and the Cosmic Dawn</dc:title>
  <dc:creator>Andrei Mesinger</dc:creator>
  <cp:lastModifiedBy>Jeff Wagg</cp:lastModifiedBy>
  <cp:revision>284</cp:revision>
  <dcterms:created xsi:type="dcterms:W3CDTF">2015-05-11T15:13:37Z</dcterms:created>
  <dcterms:modified xsi:type="dcterms:W3CDTF">2016-02-24T13:26:38Z</dcterms:modified>
</cp:coreProperties>
</file>