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50" r:id="rId2"/>
    <p:sldId id="390" r:id="rId3"/>
    <p:sldId id="480" r:id="rId4"/>
    <p:sldId id="472" r:id="rId5"/>
    <p:sldId id="474" r:id="rId6"/>
    <p:sldId id="473" r:id="rId7"/>
    <p:sldId id="479" r:id="rId8"/>
    <p:sldId id="471" r:id="rId9"/>
    <p:sldId id="452" r:id="rId10"/>
    <p:sldId id="453" r:id="rId11"/>
    <p:sldId id="454" r:id="rId12"/>
    <p:sldId id="455" r:id="rId13"/>
    <p:sldId id="456" r:id="rId14"/>
    <p:sldId id="478" r:id="rId15"/>
    <p:sldId id="467" r:id="rId16"/>
    <p:sldId id="47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81" r:id="rId27"/>
    <p:sldId id="470" r:id="rId28"/>
    <p:sldId id="468" r:id="rId29"/>
    <p:sldId id="469" r:id="rId30"/>
    <p:sldId id="457" r:id="rId31"/>
    <p:sldId id="47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1CCE0B"/>
    <a:srgbClr val="697D7C"/>
    <a:srgbClr val="CD0920"/>
    <a:srgbClr val="F6BB1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9825" autoAdjust="0"/>
  </p:normalViewPr>
  <p:slideViewPr>
    <p:cSldViewPr snapToGrid="0" snapToObjects="1">
      <p:cViewPr varScale="1">
        <p:scale>
          <a:sx n="97" d="100"/>
          <a:sy n="97" d="100"/>
        </p:scale>
        <p:origin x="-11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03B3-037A-6D4B-A1BF-7C71D1CD0882}" type="datetimeFigureOut">
              <a:rPr lang="en-US" smtClean="0"/>
              <a:t>24/02/2016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BD8D-D1F9-BC4F-A0B6-8499CABD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7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A2BA-21CB-AC41-BDFF-8AF1F2C23B5F}" type="datetimeFigureOut">
              <a:rPr lang="en-US" smtClean="0"/>
              <a:t>24/02/2016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5954-64D3-3547-9E41-BA5D253C7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670561"/>
            <a:ext cx="5262880" cy="2929890"/>
          </a:xfrm>
        </p:spPr>
        <p:txBody>
          <a:bodyPr anchor="b" anchorCtr="0"/>
          <a:lstStyle>
            <a:lvl1pPr algn="l">
              <a:defRPr b="0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800" y="4145280"/>
            <a:ext cx="5262880" cy="109728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0" algn="l">
              <a:buNone/>
              <a:defRPr sz="2200" b="0" i="0">
                <a:solidFill>
                  <a:srgbClr val="000000"/>
                </a:solidFill>
                <a:latin typeface="Calibri"/>
                <a:cs typeface="Calibri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</a:t>
            </a:r>
          </a:p>
          <a:p>
            <a:pPr lvl="1"/>
            <a:r>
              <a:rPr lang="en-AU" dirty="0" err="1" smtClean="0"/>
              <a:t>Subsubtitle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07120" y="658368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1588C-AB24-5646-A060-72B6CDFB3A51}" type="slidenum">
              <a:rPr lang="en-US" smtClean="0">
                <a:latin typeface="Calibri"/>
                <a:cs typeface="Calibri"/>
              </a:rPr>
              <a:pPr/>
              <a:t>‹#›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5211763"/>
          </a:xfrm>
        </p:spPr>
        <p:txBody>
          <a:bodyPr/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428752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86325" y="1158875"/>
            <a:ext cx="3881438" cy="4967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Landscape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120" y="1158875"/>
            <a:ext cx="8442643" cy="4104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5438" y="5414963"/>
            <a:ext cx="8442325" cy="1077912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  <a:lvl3pPr marL="0" indent="0" algn="ctr">
              <a:buNone/>
              <a:defRPr sz="2400"/>
            </a:lvl3pPr>
            <a:lvl4pPr marL="0" indent="0" algn="ctr">
              <a:buNone/>
              <a:defRPr sz="2400"/>
            </a:lvl4pPr>
            <a:lvl5pPr marL="0" indent="0" algn="ctr">
              <a:buNone/>
              <a:defRPr sz="2400"/>
            </a:lvl5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3850640"/>
            <a:ext cx="5262880" cy="833120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800" y="4765040"/>
            <a:ext cx="5262880" cy="4775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subtitle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06799" y="599440"/>
            <a:ext cx="5262563" cy="3159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680" y="81280"/>
            <a:ext cx="7518400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240"/>
            <a:ext cx="831088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573520"/>
            <a:ext cx="513588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352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  <p:sldLayoutId id="2147483651" r:id="rId5"/>
    <p:sldLayoutId id="2147483657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i="0" kern="1200">
          <a:solidFill>
            <a:srgbClr val="CD0920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ts val="0"/>
        </a:spcBef>
        <a:buFont typeface="Arial"/>
        <a:buNone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328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846000" indent="-228600" algn="l" defTabSz="457200" rtl="0" eaLnBrk="1" latinLnBrk="0" hangingPunct="1">
        <a:spcBef>
          <a:spcPts val="0"/>
        </a:spcBef>
        <a:buSzPct val="80000"/>
        <a:buFont typeface="Arial"/>
        <a:buChar char="–"/>
        <a:defRPr sz="22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3392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343" y="370591"/>
            <a:ext cx="5830657" cy="430626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EoR</a:t>
            </a:r>
            <a:r>
              <a:rPr lang="en-US" sz="3600" dirty="0" smtClean="0"/>
              <a:t>/Cosmic Dawn SWG</a:t>
            </a:r>
            <a:br>
              <a:rPr lang="en-US" sz="3600" dirty="0" smtClean="0"/>
            </a:br>
            <a:r>
              <a:rPr lang="en-US" sz="3000" dirty="0" smtClean="0"/>
              <a:t>Feedback on SKA1-Low Array Configuration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b="1" dirty="0" smtClean="0"/>
              <a:t>Cath Trott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Brad </a:t>
            </a:r>
            <a:r>
              <a:rPr lang="en-US" sz="2000" b="1" dirty="0" err="1" smtClean="0">
                <a:solidFill>
                  <a:srgbClr val="0000FF"/>
                </a:solidFill>
              </a:rPr>
              <a:t>Greig</a:t>
            </a:r>
            <a:r>
              <a:rPr lang="en-US" sz="2000" b="1" dirty="0" smtClean="0">
                <a:solidFill>
                  <a:srgbClr val="0000FF"/>
                </a:solidFill>
              </a:rPr>
              <a:t>, Leon Koopmans, Andrei Mesinger, </a:t>
            </a:r>
            <a:r>
              <a:rPr lang="en-US" sz="2000" b="1" dirty="0" err="1" smtClean="0">
                <a:solidFill>
                  <a:srgbClr val="0000FF"/>
                </a:solidFill>
              </a:rPr>
              <a:t>Garrelt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Mellema</a:t>
            </a:r>
            <a:r>
              <a:rPr lang="en-US" sz="2000" b="1" dirty="0" smtClean="0">
                <a:solidFill>
                  <a:srgbClr val="0000FF"/>
                </a:solidFill>
              </a:rPr>
              <a:t>, Jonathan Pritchard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1600" b="1" dirty="0">
                <a:solidFill>
                  <a:srgbClr val="0000FF"/>
                </a:solidFill>
              </a:rPr>
              <a:t>EoR/CD Science Working Group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aastro_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" y="5285838"/>
            <a:ext cx="3276000" cy="13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noise considerations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9624" y="1164686"/>
            <a:ext cx="85496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Sample variance determined by number of measurements of a  given mode in the observation volume: bigger FOV = less sample variance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Sample variance scales as: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Thermal noise scales as: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endParaRPr lang="en-US" sz="2400" dirty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Therefore, for 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constant collecting area </a:t>
            </a:r>
            <a:r>
              <a:rPr lang="en-US" sz="2400" dirty="0" smtClean="0">
                <a:sym typeface="Wingdings"/>
              </a:rPr>
              <a:t>and core size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i="1" dirty="0" smtClean="0">
                <a:sym typeface="Wingdings"/>
              </a:rPr>
              <a:t>Smaller stations are better for sample variance and thermal noise, assuming no loss in sensitivity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39255"/>
              </p:ext>
            </p:extLst>
          </p:nvPr>
        </p:nvGraphicFramePr>
        <p:xfrm>
          <a:off x="4554538" y="3729038"/>
          <a:ext cx="1104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3" imgW="482600" imgH="190500" progId="Equation.3">
                  <p:embed/>
                </p:oleObj>
              </mc:Choice>
              <mc:Fallback>
                <p:oleObj name="Equation" r:id="rId3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4538" y="3729038"/>
                        <a:ext cx="11049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39769"/>
              </p:ext>
            </p:extLst>
          </p:nvPr>
        </p:nvGraphicFramePr>
        <p:xfrm>
          <a:off x="3793814" y="4931475"/>
          <a:ext cx="15700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5" imgW="685800" imgH="279400" progId="Equation.3">
                  <p:embed/>
                </p:oleObj>
              </mc:Choice>
              <mc:Fallback>
                <p:oleObj name="Equation" r:id="rId5" imgW="685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3814" y="4931475"/>
                        <a:ext cx="1570038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501076"/>
              </p:ext>
            </p:extLst>
          </p:nvPr>
        </p:nvGraphicFramePr>
        <p:xfrm>
          <a:off x="4427791" y="2298700"/>
          <a:ext cx="1103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7" imgW="482600" imgH="190500" progId="Equation.3">
                  <p:embed/>
                </p:oleObj>
              </mc:Choice>
              <mc:Fallback>
                <p:oleObj name="Equation" r:id="rId7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791" y="2298700"/>
                        <a:ext cx="11033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packing problem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9624" y="1164686"/>
            <a:ext cx="85496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V4A allows full sensitivity to be retained for substations. V4D suffers from the “packing problem”: fitting small circles optimally into a larger circle</a:t>
            </a:r>
            <a:endParaRPr lang="en-US" sz="2400" dirty="0" smtClean="0"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22" y="2716443"/>
            <a:ext cx="4990992" cy="3288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packing problem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71005"/>
              </p:ext>
            </p:extLst>
          </p:nvPr>
        </p:nvGraphicFramePr>
        <p:xfrm>
          <a:off x="236261" y="1048545"/>
          <a:ext cx="8520136" cy="53319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7935"/>
                <a:gridCol w="1890080"/>
                <a:gridCol w="945040"/>
                <a:gridCol w="2495496"/>
                <a:gridCol w="1077936"/>
                <a:gridCol w="1033649"/>
              </a:tblGrid>
              <a:tr h="3544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circles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cf</a:t>
                      </a:r>
                      <a:r>
                        <a:rPr lang="en-US" baseline="0" dirty="0" smtClean="0"/>
                        <a:t> unity)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Optimal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Δ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(V4A)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Δ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(V4D)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</a:tr>
              <a:tr h="7094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747" y="1477952"/>
            <a:ext cx="648000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747" y="2169928"/>
            <a:ext cx="648000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747" y="2879705"/>
            <a:ext cx="648000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747" y="3572009"/>
            <a:ext cx="648000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747" y="4297456"/>
            <a:ext cx="648000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747" y="4989760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747" y="5732490"/>
            <a:ext cx="648000" cy="6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packing problem</a:t>
            </a:r>
            <a:endParaRPr lang="en-US" sz="3600" dirty="0"/>
          </a:p>
        </p:txBody>
      </p:sp>
      <p:pic>
        <p:nvPicPr>
          <p:cNvPr id="3" name="Picture 2" descr="power_spectrum_pac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6" y="1012112"/>
            <a:ext cx="5436000" cy="54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494" y="1609738"/>
            <a:ext cx="287941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noise relative to a full station:</a:t>
            </a:r>
          </a:p>
          <a:p>
            <a:r>
              <a:rPr lang="en-US" sz="2800" dirty="0" smtClean="0">
                <a:solidFill>
                  <a:srgbClr val="1CCE0B"/>
                </a:solidFill>
              </a:rPr>
              <a:t>V4A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V4D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-&gt; Factor of ~2 worse performance for V4D </a:t>
            </a:r>
            <a:r>
              <a:rPr lang="en-US" sz="2800" b="1" dirty="0" smtClean="0">
                <a:solidFill>
                  <a:srgbClr val="FF0000"/>
                </a:solidFill>
              </a:rPr>
              <a:t>with full core sensitivity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4447" y="2141394"/>
            <a:ext cx="8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V4D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8004" y="4907772"/>
            <a:ext cx="8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CE0B"/>
                </a:solidFill>
              </a:rPr>
              <a:t>V4A</a:t>
            </a:r>
            <a:endParaRPr lang="en-US" sz="2400" dirty="0">
              <a:solidFill>
                <a:srgbClr val="1CCE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Correlation versus sample variance balance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624" y="1200296"/>
            <a:ext cx="85496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If we choose to beamform stations with R&lt;27m, how many can we beamform? </a:t>
            </a:r>
            <a:r>
              <a:rPr lang="en-US" sz="2400" dirty="0">
                <a:sym typeface="Wingdings"/>
              </a:rPr>
              <a:t>What are the correlator limitations?</a:t>
            </a:r>
            <a:endParaRPr lang="en-US" sz="2400" dirty="0" smtClean="0">
              <a:sym typeface="Wingdings"/>
            </a:endParaRPr>
          </a:p>
          <a:p>
            <a:r>
              <a:rPr lang="en-US" sz="2400" dirty="0">
                <a:sym typeface="Wingdings"/>
              </a:rPr>
              <a:t>			6 substations per station: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59917"/>
              </p:ext>
            </p:extLst>
          </p:nvPr>
        </p:nvGraphicFramePr>
        <p:xfrm>
          <a:off x="883045" y="2836977"/>
          <a:ext cx="7722376" cy="35452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594"/>
                <a:gridCol w="2041005"/>
                <a:gridCol w="1820183"/>
                <a:gridCol w="1930594"/>
              </a:tblGrid>
              <a:tr h="79964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Design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Core </a:t>
                      </a:r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substations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Sensitivity retained</a:t>
                      </a:r>
                    </a:p>
                  </a:txBody>
                  <a:tcPr/>
                </a:tc>
              </a:tr>
              <a:tr h="650073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Flower design (V4D)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49 core + 36 outer superstations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 substations; 27m 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100%</a:t>
                      </a:r>
                    </a:p>
                  </a:txBody>
                  <a:tcPr/>
                </a:tc>
              </a:tr>
              <a:tr h="6328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Substations (V4A)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 core + 0 outer superstations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49x6x6</a:t>
                      </a:r>
                      <a:r>
                        <a:rPr lang="en-US" baseline="0"/>
                        <a:t> = 1764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100%</a:t>
                      </a:r>
                    </a:p>
                  </a:txBody>
                  <a:tcPr/>
                </a:tc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“Design 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14.2 core + 0 outer superstations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29%</a:t>
                      </a:r>
                    </a:p>
                  </a:txBody>
                  <a:tcPr/>
                </a:tc>
              </a:tr>
              <a:tr h="7996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“Design B”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8.2 core + 36 outer superstations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9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“high” z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2144" y="4976896"/>
            <a:ext cx="780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ASSUMPTIONS: Full correlation of core stations or substations</a:t>
            </a:r>
          </a:p>
          <a:p>
            <a:endParaRPr lang="en-US" dirty="0"/>
          </a:p>
          <a:p>
            <a:r>
              <a:rPr lang="en-US" dirty="0" smtClean="0"/>
              <a:t>Sample variance reduced for substations for z &lt; 20</a:t>
            </a:r>
          </a:p>
          <a:p>
            <a:r>
              <a:rPr lang="en-US" dirty="0" smtClean="0"/>
              <a:t>Thermal noise slightly reduced (when full sensitivity retained)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3" name="Picture 2" descr="SKADesignSensitivity_mod_SmallHII_Simp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0" y="1428606"/>
            <a:ext cx="8136000" cy="274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6210" y="4400935"/>
            <a:ext cx="44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</a:p>
          <a:p>
            <a:pPr algn="ctr"/>
            <a:r>
              <a:rPr lang="en-US" b="1" dirty="0" err="1"/>
              <a:t>**See Andrei’s talk for deeper analysis**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32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“high” z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5" name="Picture 4" descr="SKADesignSensitivity_mod_SmallHII_Simpler_Sca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3" y="1434270"/>
            <a:ext cx="8136000" cy="274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83" y="5095596"/>
            <a:ext cx="833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 	</a:t>
            </a:r>
            <a:r>
              <a:rPr lang="en-US" dirty="0" smtClean="0">
                <a:solidFill>
                  <a:srgbClr val="FF0000"/>
                </a:solidFill>
              </a:rPr>
              <a:t>Correlation of 512 core substations (reduced sensitivity – DESIGN A)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rgbClr val="FF0000"/>
                </a:solidFill>
              </a:rPr>
              <a:t>Correlation of 296 core substations + 36*6 outer (DESIGN B)</a:t>
            </a:r>
          </a:p>
          <a:p>
            <a:r>
              <a:rPr lang="en-US" dirty="0" smtClean="0"/>
              <a:t>Sample variance reduced for substations</a:t>
            </a:r>
          </a:p>
          <a:p>
            <a:r>
              <a:rPr lang="en-US" dirty="0" smtClean="0"/>
              <a:t>Thermal noise reduced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6210" y="4400935"/>
            <a:ext cx="44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</a:p>
          <a:p>
            <a:pPr algn="ctr"/>
            <a:r>
              <a:rPr lang="en-US" b="1" dirty="0" err="1"/>
              <a:t>**See Andrei’s talk for deeper analysis**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4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conclusions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38313"/>
              </p:ext>
            </p:extLst>
          </p:nvPr>
        </p:nvGraphicFramePr>
        <p:xfrm>
          <a:off x="1524000" y="969680"/>
          <a:ext cx="6096000" cy="46216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Array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Ranking</a:t>
                      </a:r>
                      <a:endParaRPr lang="en-US" sz="2400" dirty="0"/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BD</a:t>
                      </a:r>
                      <a:r>
                        <a:rPr lang="en-US" sz="2400" baseline="0" dirty="0" smtClean="0"/>
                        <a:t> - RBS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30m stations with no substation</a:t>
                      </a:r>
                      <a:r>
                        <a:rPr lang="en-US" baseline="0" dirty="0" smtClean="0"/>
                        <a:t> capability sub-optimal for sample variance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3/3</a:t>
                      </a:r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V4A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sensitivity with substations**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1/3 - Best</a:t>
                      </a:r>
                      <a:endParaRPr lang="en-US" sz="2400" dirty="0"/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V4D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sensitivity </a:t>
                      </a:r>
                      <a:r>
                        <a:rPr lang="en-US" i="1" dirty="0" smtClean="0"/>
                        <a:t>with substations**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2/3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521" y="5685826"/>
            <a:ext cx="85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** </a:t>
            </a:r>
            <a:r>
              <a:rPr lang="en-US" b="1"/>
              <a:t>Assumes full correlation of core substations. See Andrei’s talk for breakeven</a:t>
            </a:r>
          </a:p>
          <a:p>
            <a:r>
              <a:rPr lang="en-US" b="1">
                <a:sym typeface="Wingdings"/>
              </a:rPr>
              <a:t> </a:t>
            </a:r>
            <a:r>
              <a:rPr lang="en-US" b="1"/>
              <a:t>Can recover loss of sensitivity by reducing BW and increasing #correlations</a:t>
            </a:r>
          </a:p>
        </p:txBody>
      </p:sp>
    </p:spTree>
    <p:extLst>
      <p:ext uri="{BB962C8B-B14F-4D97-AF65-F5344CB8AC3E}">
        <p14:creationId xmlns:p14="http://schemas.microsoft.com/office/powerpoint/2010/main" val="230679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Tomography – noise considerations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9624" y="1164686"/>
            <a:ext cx="8549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Confusion noise not an issue for a spectral line experiment. Purely FOV and thermal noise</a:t>
            </a:r>
          </a:p>
          <a:p>
            <a:endParaRPr lang="en-U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Thermal noise (brightness temperature sensitivity) scales as collecting area, filling factor for the same spatial scale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-&gt; station size not dominant for noise level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FOV determined by station size: smaller stations = larger FOV</a:t>
            </a:r>
            <a:endParaRPr lang="en-US" sz="2400" dirty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When might we need a larger FOV? Do not want to match FOV to bubble size  primary beams not uniform. Want to be well-sampled within main lobe. Short baselines are relevant.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V4D with substations worse sensitivity than V4A (packing problem)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Tomography – FOV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61632"/>
              </p:ext>
            </p:extLst>
          </p:nvPr>
        </p:nvGraphicFramePr>
        <p:xfrm>
          <a:off x="959804" y="953960"/>
          <a:ext cx="7759577" cy="44512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1780"/>
                <a:gridCol w="1611780"/>
                <a:gridCol w="1911101"/>
                <a:gridCol w="1312458"/>
                <a:gridCol w="1312458"/>
              </a:tblGrid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 stations</a:t>
                      </a:r>
                    </a:p>
                    <a:p>
                      <a:pPr algn="ctr"/>
                      <a:r>
                        <a:rPr lang="en-US" dirty="0" smtClean="0"/>
                        <a:t>FOV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 substations</a:t>
                      </a:r>
                    </a:p>
                    <a:p>
                      <a:pPr algn="ctr"/>
                      <a:r>
                        <a:rPr lang="en-US" dirty="0" smtClean="0"/>
                        <a:t>FOV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Redshift, 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Bubble size</a:t>
                      </a:r>
                      <a:endParaRPr lang="en-US" dirty="0"/>
                    </a:p>
                  </a:txBody>
                  <a:tcPr anchor="ctr"/>
                </a:tc>
              </a:tr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 MHz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</a:t>
                      </a:r>
                      <a:r>
                        <a:rPr lang="en-US" sz="2200" baseline="30000" dirty="0" smtClean="0"/>
                        <a:t>o</a:t>
                      </a:r>
                      <a:endParaRPr lang="en-US" sz="2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34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27.4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20”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100 MHz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5.7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17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13.2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20”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150 MHz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3.8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11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30”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200 MHz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8.6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 - 1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418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220 MHz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/>
                        <a:t>7.8</a:t>
                      </a:r>
                      <a:r>
                        <a:rPr lang="en-US" sz="2200" baseline="30000" dirty="0" smtClean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 - 3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1105" y="5565638"/>
            <a:ext cx="7808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redshift bubbles potentially constrained by station primary beam for 30m stations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451043" y="974766"/>
            <a:ext cx="8317037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SKA1 </a:t>
            </a:r>
            <a:r>
              <a:rPr lang="en-US" sz="2200" dirty="0" err="1" smtClean="0"/>
              <a:t>EoR</a:t>
            </a:r>
            <a:r>
              <a:rPr lang="en-US" sz="2200" dirty="0" smtClean="0"/>
              <a:t>/Cosmic Dawn program: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Power spectrum z = 5.5 – 27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Tomography (image cubes) z = 5.5 – 20</a:t>
            </a:r>
          </a:p>
          <a:p>
            <a:endParaRPr lang="en-US" sz="2200" dirty="0" smtClean="0"/>
          </a:p>
          <a:p>
            <a:r>
              <a:rPr lang="en-US" sz="2200" dirty="0" smtClean="0"/>
              <a:t>Proposed configurations:</a:t>
            </a:r>
          </a:p>
          <a:p>
            <a:r>
              <a:rPr lang="en-US" sz="2200" dirty="0" smtClean="0"/>
              <a:t>-    “Fixed” station size (BD-RBS)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“Physical” substation/station/superstation (V4A)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“Virtual” substation/ “physical” station/superstation (V4D)</a:t>
            </a:r>
          </a:p>
          <a:p>
            <a:endParaRPr lang="en-US" sz="2200" dirty="0"/>
          </a:p>
          <a:p>
            <a:r>
              <a:rPr lang="en-US" sz="2200" dirty="0" smtClean="0"/>
              <a:t>Hybrid arrays: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Benefits of forming baselines between different-sized stations</a:t>
            </a:r>
          </a:p>
          <a:p>
            <a:endParaRPr lang="en-US" sz="2200" dirty="0"/>
          </a:p>
          <a:p>
            <a:r>
              <a:rPr lang="en-US" sz="2200" dirty="0"/>
              <a:t>Suggested array design:</a:t>
            </a:r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en-US" sz="2200" dirty="0"/>
              <a:t>Core: “sea-of-elements” </a:t>
            </a:r>
            <a:r>
              <a:rPr lang="en-US" sz="2200" i="1" dirty="0"/>
              <a:t>flexibility</a:t>
            </a:r>
            <a:r>
              <a:rPr lang="en-US" sz="2200" dirty="0"/>
              <a:t> to form </a:t>
            </a:r>
            <a:r>
              <a:rPr lang="en-US" sz="2200" i="1" dirty="0"/>
              <a:t>virtual substations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Core: maximal correlator capacity to </a:t>
            </a:r>
            <a:r>
              <a:rPr lang="en-US" sz="2200" i="1" dirty="0" smtClean="0"/>
              <a:t>correlate full core sensitivity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Long baselines: </a:t>
            </a:r>
            <a:r>
              <a:rPr lang="en-US" sz="2200" i="1" dirty="0"/>
              <a:t>individual</a:t>
            </a:r>
            <a:r>
              <a:rPr lang="en-US" sz="2200" dirty="0"/>
              <a:t> stations (80-90% core sensitivity)</a:t>
            </a: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Tomography – conclusions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58805"/>
              </p:ext>
            </p:extLst>
          </p:nvPr>
        </p:nvGraphicFramePr>
        <p:xfrm>
          <a:off x="1524000" y="1397000"/>
          <a:ext cx="6096000" cy="48489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Array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Ranking</a:t>
                      </a:r>
                      <a:endParaRPr lang="en-US" sz="2400" dirty="0"/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BD</a:t>
                      </a:r>
                      <a:r>
                        <a:rPr lang="en-US" sz="2400" baseline="0" dirty="0" smtClean="0"/>
                        <a:t> - RBS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30m stations with no substation</a:t>
                      </a:r>
                      <a:r>
                        <a:rPr lang="en-US" baseline="0" dirty="0" smtClean="0"/>
                        <a:t> capability sub-optimal for low z imaging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3/3</a:t>
                      </a:r>
                      <a:endParaRPr lang="en-US" sz="3600" dirty="0"/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V4A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sensitivity with substations for FOV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1/3 - Best</a:t>
                      </a:r>
                      <a:endParaRPr lang="en-US" sz="3600" dirty="0"/>
                    </a:p>
                  </a:txBody>
                  <a:tcPr anchor="ctr"/>
                </a:tc>
              </a:tr>
              <a:tr h="961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V4D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sensitivity with substations potentially limiting accessible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2/3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387" y="81280"/>
            <a:ext cx="8208085" cy="650240"/>
          </a:xfrm>
        </p:spPr>
        <p:txBody>
          <a:bodyPr>
            <a:noAutofit/>
          </a:bodyPr>
          <a:lstStyle/>
          <a:p>
            <a:r>
              <a:rPr lang="en-US" sz="3600" dirty="0" smtClean="0"/>
              <a:t>Hybrid </a:t>
            </a:r>
            <a:r>
              <a:rPr lang="en-US" sz="3600" smtClean="0"/>
              <a:t>station sizes – illumination patterns</a:t>
            </a:r>
            <a:endParaRPr lang="en-US" sz="3600" dirty="0"/>
          </a:p>
        </p:txBody>
      </p:sp>
      <p:pic>
        <p:nvPicPr>
          <p:cNvPr id="5" name="Picture 4" descr="station_ill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4" y="1090702"/>
            <a:ext cx="7562850" cy="532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Hybrid </a:t>
            </a:r>
            <a:r>
              <a:rPr lang="en-US" sz="3600" smtClean="0"/>
              <a:t>station sizes – primary beam</a:t>
            </a:r>
            <a:endParaRPr lang="en-US" sz="3600" dirty="0"/>
          </a:p>
        </p:txBody>
      </p:sp>
      <p:pic>
        <p:nvPicPr>
          <p:cNvPr id="3" name="Picture 2" descr="station_p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120584"/>
            <a:ext cx="7562850" cy="532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81280"/>
            <a:ext cx="7894320" cy="650240"/>
          </a:xfrm>
        </p:spPr>
        <p:txBody>
          <a:bodyPr>
            <a:noAutofit/>
          </a:bodyPr>
          <a:lstStyle/>
          <a:p>
            <a:r>
              <a:rPr lang="en-US" sz="3600" dirty="0" smtClean="0"/>
              <a:t>Hybrid </a:t>
            </a:r>
            <a:r>
              <a:rPr lang="en-US" sz="3600" smtClean="0"/>
              <a:t>station sizes – attenuated sources</a:t>
            </a:r>
            <a:endParaRPr lang="en-US" sz="3600" dirty="0"/>
          </a:p>
        </p:txBody>
      </p:sp>
      <p:pic>
        <p:nvPicPr>
          <p:cNvPr id="6" name="Picture 5" descr="primary_beam_gau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135525"/>
            <a:ext cx="7562850" cy="532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Hybrid </a:t>
            </a:r>
            <a:r>
              <a:rPr lang="en-US" sz="3600" smtClean="0"/>
              <a:t>station sizes – sources in nulls</a:t>
            </a:r>
            <a:endParaRPr lang="en-US" sz="3600" dirty="0"/>
          </a:p>
        </p:txBody>
      </p:sp>
      <p:pic>
        <p:nvPicPr>
          <p:cNvPr id="3" name="Picture 2" descr="primary_beam_re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165407"/>
            <a:ext cx="7562850" cy="532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Hybrid </a:t>
            </a:r>
            <a:r>
              <a:rPr lang="en-US" sz="3600" smtClean="0"/>
              <a:t>station sizes – very useful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40956" y="881776"/>
            <a:ext cx="8127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smtClean="0"/>
              <a:t>Availability of multiple station sizes for cross-correlation allows a degree of </a:t>
            </a:r>
            <a:r>
              <a:rPr lang="en-US" sz="2400" b="1" smtClean="0"/>
              <a:t>flexibility</a:t>
            </a:r>
            <a:r>
              <a:rPr lang="en-US" sz="2400" smtClean="0"/>
              <a:t> that is useful for </a:t>
            </a:r>
            <a:r>
              <a:rPr lang="en-US" sz="2400" b="1" smtClean="0"/>
              <a:t>calibration and science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smtClean="0"/>
              <a:t>Calibration</a:t>
            </a:r>
            <a:r>
              <a:rPr lang="en-US" sz="2400" smtClean="0"/>
              <a:t>: sidelobe sources characterised with same ionosphere, RFI, environmental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smtClean="0"/>
              <a:t>EoR/CD science</a:t>
            </a:r>
            <a:r>
              <a:rPr lang="en-US" sz="2400" smtClean="0"/>
              <a:t>: foreground model measured with large FOV. Science with smaller FOV. Short baselines constrain diffuse structure.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8045" y="1166656"/>
            <a:ext cx="8783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smtClean="0"/>
              <a:t>Availability of multiple station sizes for cross-correlation allows a degree of </a:t>
            </a:r>
            <a:r>
              <a:rPr lang="en-US" sz="2400" b="1" smtClean="0"/>
              <a:t>flexibility</a:t>
            </a:r>
            <a:r>
              <a:rPr lang="en-US" sz="2400" smtClean="0"/>
              <a:t> that is useful for </a:t>
            </a:r>
            <a:r>
              <a:rPr lang="en-US" sz="2400" b="1" smtClean="0"/>
              <a:t>calibration and science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smtClean="0"/>
              <a:t>Calibration</a:t>
            </a:r>
            <a:r>
              <a:rPr lang="en-US" sz="2400" smtClean="0"/>
              <a:t>: sidelobe sources characterised with same ionosphere, RFI, environmental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b="1"/>
              <a:t>Ionosphere:</a:t>
            </a:r>
            <a:r>
              <a:rPr lang="en-US" sz="2400"/>
              <a:t> adequate calibration with fewer stations outside core</a:t>
            </a:r>
            <a:endParaRPr lang="en-US" sz="2400" smtClean="0"/>
          </a:p>
          <a:p>
            <a:pPr marL="342900" indent="-342900">
              <a:buFont typeface="Arial"/>
              <a:buChar char="•"/>
            </a:pPr>
            <a:r>
              <a:rPr lang="en-US" sz="2400" b="1" smtClean="0"/>
              <a:t>EoR/CD science</a:t>
            </a:r>
            <a:r>
              <a:rPr lang="en-US" sz="2400" smtClean="0"/>
              <a:t>: foreground model measured with large FOV. Science with smaller FOV. Short baselines constrain diffuse structure.</a:t>
            </a:r>
            <a:endParaRPr lang="en-US" sz="2400"/>
          </a:p>
          <a:p>
            <a:r>
              <a:rPr lang="en-US" sz="2400" b="1" smtClean="0">
                <a:solidFill>
                  <a:srgbClr val="FF0000"/>
                </a:solidFill>
              </a:rPr>
              <a:t>OVERALL RECOMMENDATIONS: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Flexibility is key for maximising science</a:t>
            </a:r>
          </a:p>
          <a:p>
            <a:pPr marL="342900" indent="-342900">
              <a:buFont typeface="Arial"/>
              <a:buChar char="•"/>
            </a:pPr>
            <a:r>
              <a:rPr lang="en-US" sz="2400" smtClean="0"/>
              <a:t>Correlator capacity can be pushed to optimise observational strategy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Different observational setups are optimal for different experiments</a:t>
            </a:r>
            <a:endParaRPr lang="en-US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33" y="2800577"/>
            <a:ext cx="7518400" cy="65024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Supporting material: power spectra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3949" y="3511180"/>
            <a:ext cx="6165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Sensitivity curves courtesy of Brad </a:t>
            </a:r>
            <a:r>
              <a:rPr lang="en-US" sz="2600" dirty="0" err="1" smtClean="0"/>
              <a:t>Greig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309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“high” z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9951" y="6163990"/>
            <a:ext cx="40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4" name="Picture 3" descr="SKADesignSensitivity_mod_SmallHI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4" y="1264009"/>
            <a:ext cx="6696000" cy="2260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951" y="987146"/>
            <a:ext cx="75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Faint galaxies contribute to Reionisation + “foreground avoidance” strategy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940" y="3559988"/>
            <a:ext cx="84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Faint galaxies contribute to Reionisation + “foreground subtraction” strategy</a:t>
            </a:r>
          </a:p>
        </p:txBody>
      </p:sp>
      <p:pic>
        <p:nvPicPr>
          <p:cNvPr id="5" name="Picture 4" descr="SKADesignSensitivity_opt_SmallHI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4" y="3989084"/>
            <a:ext cx="6696000" cy="22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“high” z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9951" y="6163990"/>
            <a:ext cx="40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951" y="987146"/>
            <a:ext cx="75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</a:t>
            </a:r>
            <a:r>
              <a:rPr lang="en-US" dirty="0" smtClean="0"/>
              <a:t> galaxies contribute to Reionisation + “foreground avoidance” strategy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940" y="3559988"/>
            <a:ext cx="84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 galaxies contribute to Reionisation + “foreground subtraction” strategy</a:t>
            </a:r>
          </a:p>
        </p:txBody>
      </p:sp>
      <p:pic>
        <p:nvPicPr>
          <p:cNvPr id="3" name="Picture 2" descr="SKADesignSensitivity_opt_LargeHI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7" y="3944261"/>
            <a:ext cx="6696000" cy="2260615"/>
          </a:xfrm>
          <a:prstGeom prst="rect">
            <a:avLst/>
          </a:prstGeom>
        </p:spPr>
      </p:pic>
      <p:pic>
        <p:nvPicPr>
          <p:cNvPr id="7" name="Picture 6" descr="SKADesignSensitivity_mod_LargeHI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7" y="1341537"/>
            <a:ext cx="6696000" cy="22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Summary and recommendations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189914" y="939156"/>
            <a:ext cx="866476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/>
              <a:t>Flexibility</a:t>
            </a:r>
            <a:r>
              <a:rPr lang="en-US" sz="2400"/>
              <a:t> is key for maximising science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Correlator capacity can be pushed to optimise observational strategy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Different observational setups are optimal for different experiments</a:t>
            </a:r>
          </a:p>
          <a:p>
            <a:endParaRPr lang="en-US" sz="2400" dirty="0"/>
          </a:p>
          <a:p>
            <a:r>
              <a:rPr lang="en-US" sz="2400" dirty="0"/>
              <a:t>Ionospheric analysis + EoR/CD analysis suggests an array with: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maximal core sensitivity (80-90%)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no long-baseline superstations (stations-only adequate for ionosphere)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flexibility for forming custom virtual/physical substations (“sea of elements”*)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V4A/BD hybrid with capacity to correlate full core</a:t>
            </a:r>
          </a:p>
          <a:p>
            <a:endParaRPr lang="en-US" sz="2400" dirty="0"/>
          </a:p>
          <a:p>
            <a:r>
              <a:rPr lang="en-US" sz="2000" dirty="0"/>
              <a:t>* Balance sensitivity loss due to packing problem with flexibility of “sea”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3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“low” z</a:t>
            </a:r>
            <a:endParaRPr lang="en-US" sz="3600" dirty="0"/>
          </a:p>
        </p:txBody>
      </p:sp>
      <p:pic>
        <p:nvPicPr>
          <p:cNvPr id="5" name="Picture 4" descr="SKADesignSensitivity_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0" y="1332851"/>
            <a:ext cx="8136000" cy="2746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6210" y="4400935"/>
            <a:ext cx="44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</a:p>
          <a:p>
            <a:pPr algn="ctr"/>
            <a:r>
              <a:rPr lang="en-US" b="1" dirty="0" err="1"/>
              <a:t>**See Andrei’s talk for deeper analysis**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2144" y="4976896"/>
            <a:ext cx="780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 Full correlation of core stations or substations</a:t>
            </a:r>
          </a:p>
          <a:p>
            <a:endParaRPr lang="en-US" dirty="0"/>
          </a:p>
          <a:p>
            <a:r>
              <a:rPr lang="en-US" dirty="0" smtClean="0"/>
              <a:t>Sample variance reduced when beamforming substations</a:t>
            </a:r>
          </a:p>
          <a:p>
            <a:r>
              <a:rPr lang="en-US" dirty="0" smtClean="0"/>
              <a:t>Thermal noise slightly reduced (when full sensitivity retained)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spectrum – sensitivity – “low” z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9783" y="5095596"/>
            <a:ext cx="833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 	</a:t>
            </a:r>
            <a:r>
              <a:rPr lang="en-US" dirty="0" smtClean="0">
                <a:solidFill>
                  <a:srgbClr val="FF0000"/>
                </a:solidFill>
              </a:rPr>
              <a:t>Correlation of 512 core substations (reduced sensitivity – DESIGN A)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rgbClr val="FF0000"/>
                </a:solidFill>
              </a:rPr>
              <a:t>Correlation of 296 core substations + 36*6 outer (DESIGN B)</a:t>
            </a:r>
          </a:p>
          <a:p>
            <a:r>
              <a:rPr lang="en-US" dirty="0" smtClean="0"/>
              <a:t>Sample variance reduced for substations</a:t>
            </a:r>
          </a:p>
          <a:p>
            <a:r>
              <a:rPr lang="en-US" dirty="0" smtClean="0"/>
              <a:t>Thermal noise reduced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3" name="Picture 2" descr="SKADesignSensitivity_opt_SmallHII_Simpler_Scaling_EO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6" y="1362636"/>
            <a:ext cx="8136000" cy="274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6210" y="4400935"/>
            <a:ext cx="44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curves courtesy of Brad </a:t>
            </a:r>
            <a:r>
              <a:rPr lang="en-US" dirty="0" err="1" smtClean="0"/>
              <a:t>Greig</a:t>
            </a:r>
          </a:p>
          <a:p>
            <a:pPr algn="ctr"/>
            <a:r>
              <a:rPr lang="en-US" b="1" dirty="0" err="1"/>
              <a:t>**See Andrei’s talk for deeper analysis**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98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EoR/CD suite of experiments – stations (BD)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40"/>
            <a:ext cx="9144000" cy="5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EoR/CD suite of experiments – substations (core: 1764 correlatable entities) </a:t>
            </a:r>
            <a:r>
              <a:rPr lang="en-US" sz="2400" i="1" dirty="0" smtClean="0">
                <a:solidFill>
                  <a:srgbClr val="FF0000"/>
                </a:solidFill>
              </a:rPr>
              <a:t>– reduce overall observing time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122"/>
            <a:ext cx="9144000" cy="5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3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EoR/CD frequency coverage - Stockholm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Flexibility in assigning correlator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986"/>
            <a:ext cx="9144000" cy="58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20"/>
            <a:ext cx="9144000" cy="45224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49680" y="81280"/>
            <a:ext cx="7518400" cy="650240"/>
          </a:xfrm>
        </p:spPr>
        <p:txBody>
          <a:bodyPr>
            <a:noAutofit/>
          </a:bodyPr>
          <a:lstStyle/>
          <a:p>
            <a:r>
              <a:rPr lang="en-US" sz="2800" dirty="0" smtClean="0"/>
              <a:t>EoR/CD frequency coverage - flexible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Flexibility in assigning correlator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12173" y="5721434"/>
            <a:ext cx="776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Reducing bandwidth can offset reduction in sensitivity for substations if correlator capacity is limited</a:t>
            </a:r>
          </a:p>
        </p:txBody>
      </p:sp>
    </p:spTree>
    <p:extLst>
      <p:ext uri="{BB962C8B-B14F-4D97-AF65-F5344CB8AC3E}">
        <p14:creationId xmlns:p14="http://schemas.microsoft.com/office/powerpoint/2010/main" val="28007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Summary of results – power spectrum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9624" y="1520786"/>
            <a:ext cx="8549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Sample variance significantly reduced with availability of substations (r ≈ 10m) at a large range of redshifts, compared with BD-RBS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Sample variance limited for z ≤ 18 at small 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Thermal noise limited for z ≥ 18 at small k (Cosmic Dawn)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Thermal noise limited at large k for all redshifts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Sample variance unchanged for physical versus virtual substations (V4A/V4D)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Thermal noise worse for virtual substations: packing problem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 Cosmic Dawn, </a:t>
            </a:r>
            <a:r>
              <a:rPr lang="en-US" sz="2400" dirty="0" err="1" smtClean="0"/>
              <a:t>microflowers</a:t>
            </a:r>
            <a:r>
              <a:rPr lang="en-US" sz="2400" dirty="0" smtClean="0"/>
              <a:t> better than virtual substations (V4A optimal; V4D good; BD-RBS sub-optimal)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ASSUMES CORRELATION OF FULL CORE SUBSTATIONS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625" y="1056445"/>
            <a:ext cx="85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See Andrei’s talk for deeper analysis and EoR </a:t>
            </a:r>
            <a:r>
              <a:rPr lang="en-US" sz="2400" b="1" i="1">
                <a:solidFill>
                  <a:srgbClr val="FF0000"/>
                </a:solidFill>
              </a:rPr>
              <a:t>physics</a:t>
            </a:r>
            <a:r>
              <a:rPr lang="en-US" sz="2400" b="1">
                <a:solidFill>
                  <a:srgbClr val="FF0000"/>
                </a:solidFill>
              </a:rPr>
              <a:t> implications</a:t>
            </a:r>
          </a:p>
        </p:txBody>
      </p:sp>
    </p:spTree>
    <p:extLst>
      <p:ext uri="{BB962C8B-B14F-4D97-AF65-F5344CB8AC3E}">
        <p14:creationId xmlns:p14="http://schemas.microsoft.com/office/powerpoint/2010/main" val="11981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Summary of results – tomography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9624" y="1069726"/>
            <a:ext cx="8549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Thermal noise independent of station size, </a:t>
            </a:r>
            <a:r>
              <a:rPr lang="en-US" sz="2400" i="1" dirty="0" smtClean="0"/>
              <a:t>for same collecting area, filling factor and spatial scale</a:t>
            </a:r>
            <a:endParaRPr lang="en-US" sz="2400" i="1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Smaller stations = larger FOV </a:t>
            </a:r>
            <a:r>
              <a:rPr lang="en-US" sz="2400" dirty="0" smtClean="0">
                <a:sym typeface="Wingdings"/>
              </a:rPr>
              <a:t> useful for matching to bubble sizes at low redshift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z &gt; 9, </a:t>
            </a:r>
            <a:r>
              <a:rPr lang="en-US" sz="2400" dirty="0" err="1" smtClean="0">
                <a:sym typeface="Wingdings"/>
              </a:rPr>
              <a:t>r</a:t>
            </a:r>
            <a:r>
              <a:rPr lang="en-US" sz="2400" baseline="-25000" dirty="0" err="1" smtClean="0">
                <a:sym typeface="Wingdings"/>
              </a:rPr>
              <a:t>bubble</a:t>
            </a:r>
            <a:r>
              <a:rPr lang="en-US" sz="2400" dirty="0" smtClean="0">
                <a:sym typeface="Wingdings"/>
              </a:rPr>
              <a:t> ≈ 1 </a:t>
            </a:r>
            <a:r>
              <a:rPr lang="en-US" sz="2400" dirty="0" err="1" smtClean="0">
                <a:sym typeface="Wingdings"/>
              </a:rPr>
              <a:t>Mpc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comoving</a:t>
            </a:r>
            <a:r>
              <a:rPr lang="en-US" sz="2400" dirty="0" smtClean="0">
                <a:sym typeface="Wingdings"/>
              </a:rPr>
              <a:t>) ≈ 20 arcsec (30m FOV = 4 deg.)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z ≈ 6, </a:t>
            </a:r>
            <a:r>
              <a:rPr lang="en-US" sz="2400" dirty="0" err="1" smtClean="0">
                <a:sym typeface="Wingdings"/>
              </a:rPr>
              <a:t>r</a:t>
            </a:r>
            <a:r>
              <a:rPr lang="en-US" sz="2400" baseline="-25000" dirty="0" err="1" smtClean="0">
                <a:sym typeface="Wingdings"/>
              </a:rPr>
              <a:t>bubble</a:t>
            </a:r>
            <a:r>
              <a:rPr lang="en-US" sz="2400" dirty="0" smtClean="0">
                <a:sym typeface="Wingdings"/>
              </a:rPr>
              <a:t> ≈ 100 </a:t>
            </a:r>
            <a:r>
              <a:rPr lang="en-US" sz="2400" dirty="0" err="1" smtClean="0">
                <a:sym typeface="Wingdings"/>
              </a:rPr>
              <a:t>Mpc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comoving</a:t>
            </a:r>
            <a:r>
              <a:rPr lang="en-US" sz="2400" dirty="0" smtClean="0">
                <a:sym typeface="Wingdings"/>
              </a:rPr>
              <a:t>) ≈ 1 degree (30m FOV = 2.5 deg.)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BD-RBS okay across most redshifts, but too small at z=5-6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V4A optimal for full sensitivity: use stations for z&gt;9, use substations for z&lt;7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V4D okay, but loss of sensitivity (packing problem) impacts noise floor </a:t>
            </a:r>
            <a:r>
              <a:rPr lang="en-US" sz="2400" dirty="0" smtClean="0">
                <a:sym typeface="Wingdings"/>
              </a:rPr>
              <a:t> not likely a problem at low z where sensitivity is good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(V4A optimal; V4D very good; BD-RBS sub-optimal)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ASSUMES CORRELATION OF FULL CORE SUBSTATIONS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 Calibration Consultation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RAR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</TotalTime>
  <Words>1685</Words>
  <Application>Microsoft Macintosh PowerPoint</Application>
  <PresentationFormat>On-screen Show (4:3)</PresentationFormat>
  <Paragraphs>298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ICRAR Black</vt:lpstr>
      <vt:lpstr>Equation</vt:lpstr>
      <vt:lpstr>EoR/Cosmic Dawn SWG Feedback on SKA1-Low Array Configuration   Cath Trott Brad Greig, Leon Koopmans, Andrei Mesinger, Garrelt Mellema, Jonathan Pritchard  EoR/CD Science Working Group</vt:lpstr>
      <vt:lpstr>Outline</vt:lpstr>
      <vt:lpstr>Summary and recommendations</vt:lpstr>
      <vt:lpstr>EoR/CD suite of experiments – stations (BD)</vt:lpstr>
      <vt:lpstr>EoR/CD suite of experiments – substations (core: 1764 correlatable entities) – reduce overall observing time</vt:lpstr>
      <vt:lpstr>EoR/CD frequency coverage - Stockholm Flexibility in assigning correlator</vt:lpstr>
      <vt:lpstr>EoR/CD frequency coverage - flexible Flexibility in assigning correlator</vt:lpstr>
      <vt:lpstr>Summary of results – power spectrum</vt:lpstr>
      <vt:lpstr>Summary of results – tomography</vt:lpstr>
      <vt:lpstr>Power spectrum – noise considerations</vt:lpstr>
      <vt:lpstr>Power spectrum – packing problem</vt:lpstr>
      <vt:lpstr>Power spectrum – packing problem</vt:lpstr>
      <vt:lpstr>Power spectrum – packing problem</vt:lpstr>
      <vt:lpstr>Correlation versus sample variance balance</vt:lpstr>
      <vt:lpstr>Power spectrum – sensitivity – “high” z</vt:lpstr>
      <vt:lpstr>Power spectrum – sensitivity – “high” z</vt:lpstr>
      <vt:lpstr>Power spectrum – conclusions</vt:lpstr>
      <vt:lpstr>Tomography – noise considerations</vt:lpstr>
      <vt:lpstr>Tomography – FOV</vt:lpstr>
      <vt:lpstr>Tomography – conclusions</vt:lpstr>
      <vt:lpstr>Hybrid station sizes – illumination patterns</vt:lpstr>
      <vt:lpstr>Hybrid station sizes – primary beam</vt:lpstr>
      <vt:lpstr>Hybrid station sizes – attenuated sources</vt:lpstr>
      <vt:lpstr>Hybrid station sizes – sources in nulls</vt:lpstr>
      <vt:lpstr>Hybrid station sizes – very useful</vt:lpstr>
      <vt:lpstr>CONCLUSIONS</vt:lpstr>
      <vt:lpstr>Supporting material: power spectra</vt:lpstr>
      <vt:lpstr>Power spectrum – sensitivity – “high” z</vt:lpstr>
      <vt:lpstr>Power spectrum – sensitivity – “high” z</vt:lpstr>
      <vt:lpstr>Power spectrum – sensitivity – “low” z</vt:lpstr>
      <vt:lpstr>Power spectrum – sensitivity – “low” z</vt:lpstr>
    </vt:vector>
  </TitlesOfParts>
  <Company>The University of Western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Gottschalk</dc:creator>
  <cp:lastModifiedBy>Jeff Wagg</cp:lastModifiedBy>
  <cp:revision>616</cp:revision>
  <cp:lastPrinted>2015-02-16T09:20:31Z</cp:lastPrinted>
  <dcterms:created xsi:type="dcterms:W3CDTF">2014-01-21T06:00:06Z</dcterms:created>
  <dcterms:modified xsi:type="dcterms:W3CDTF">2016-02-24T13:38:08Z</dcterms:modified>
</cp:coreProperties>
</file>