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5" r:id="rId2"/>
    <p:sldMasterId id="2147483743" r:id="rId3"/>
    <p:sldMasterId id="2147483752" r:id="rId4"/>
    <p:sldMasterId id="2147483756" r:id="rId5"/>
    <p:sldMasterId id="2147483789" r:id="rId6"/>
  </p:sldMasterIdLst>
  <p:notesMasterIdLst>
    <p:notesMasterId r:id="rId32"/>
  </p:notesMasterIdLst>
  <p:handoutMasterIdLst>
    <p:handoutMasterId r:id="rId33"/>
  </p:handoutMasterIdLst>
  <p:sldIdLst>
    <p:sldId id="549" r:id="rId7"/>
    <p:sldId id="731" r:id="rId8"/>
    <p:sldId id="743" r:id="rId9"/>
    <p:sldId id="735" r:id="rId10"/>
    <p:sldId id="736" r:id="rId11"/>
    <p:sldId id="737" r:id="rId12"/>
    <p:sldId id="758" r:id="rId13"/>
    <p:sldId id="762" r:id="rId14"/>
    <p:sldId id="744" r:id="rId15"/>
    <p:sldId id="759" r:id="rId16"/>
    <p:sldId id="760" r:id="rId17"/>
    <p:sldId id="745" r:id="rId18"/>
    <p:sldId id="747" r:id="rId19"/>
    <p:sldId id="753" r:id="rId20"/>
    <p:sldId id="756" r:id="rId21"/>
    <p:sldId id="754" r:id="rId22"/>
    <p:sldId id="748" r:id="rId23"/>
    <p:sldId id="750" r:id="rId24"/>
    <p:sldId id="755" r:id="rId25"/>
    <p:sldId id="757" r:id="rId26"/>
    <p:sldId id="746" r:id="rId27"/>
    <p:sldId id="751" r:id="rId28"/>
    <p:sldId id="752" r:id="rId29"/>
    <p:sldId id="761" r:id="rId30"/>
    <p:sldId id="546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30AC07"/>
    <a:srgbClr val="38C20A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8703" autoAdjust="0"/>
  </p:normalViewPr>
  <p:slideViewPr>
    <p:cSldViewPr snapToGrid="0" snapToObjects="1">
      <p:cViewPr varScale="1">
        <p:scale>
          <a:sx n="97" d="100"/>
          <a:sy n="97" d="100"/>
        </p:scale>
        <p:origin x="-112" y="-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9" d="100"/>
        <a:sy n="5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3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01F0E-8C2D-7541-8A22-377CE826853E}" type="datetimeFigureOut">
              <a:rPr lang="en-US" smtClean="0"/>
              <a:pPr/>
              <a:t>24/02/2016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57AE8-651A-634F-94F0-0AC0B89EDA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794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AA00B-C76B-6543-A068-35894C42C667}" type="datetimeFigureOut">
              <a:rPr lang="en-US" smtClean="0"/>
              <a:pPr/>
              <a:t>24/02/2016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B69A18-AD32-6F4A-95F4-B51206F9EE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977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jp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jp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jp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jp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jp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jp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.jp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jp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3311" y="2310565"/>
            <a:ext cx="7772400" cy="1470025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9111" y="406634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E8A20-8AA2-2B44-B255-5649A28F6DD9}" type="datetimeFigureOut">
              <a:rPr lang="en-US" smtClean="0"/>
              <a:pPr/>
              <a:t>24/02/2016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1DD8-149D-CF43-B359-97973CA54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38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E8A20-8AA2-2B44-B255-5649A28F6DD9}" type="datetimeFigureOut">
              <a:rPr lang="en-US" smtClean="0"/>
              <a:pPr/>
              <a:t>24/02/2016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1DD8-149D-CF43-B359-97973CA54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510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E8A20-8AA2-2B44-B255-5649A28F6DD9}" type="datetimeFigureOut">
              <a:rPr lang="en-US" smtClean="0"/>
              <a:pPr/>
              <a:t>24/02/2016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1DD8-149D-CF43-B359-97973CA54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34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KA_PowerPoint Templates V8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80000" cy="6882221"/>
          </a:xfrm>
          <a:prstGeom prst="rect">
            <a:avLst/>
          </a:prstGeom>
        </p:spPr>
      </p:pic>
      <p:sp>
        <p:nvSpPr>
          <p:cNvPr id="25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384928" y="417968"/>
            <a:ext cx="6276872" cy="61994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1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add title</a:t>
            </a:r>
            <a:endParaRPr lang="en-US" dirty="0"/>
          </a:p>
        </p:txBody>
      </p:sp>
      <p:sp>
        <p:nvSpPr>
          <p:cNvPr id="26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84924" y="1037909"/>
            <a:ext cx="6276872" cy="63940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1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add subtitle</a:t>
            </a:r>
            <a:endParaRPr lang="en-US" dirty="0"/>
          </a:p>
        </p:txBody>
      </p:sp>
      <p:sp>
        <p:nvSpPr>
          <p:cNvPr id="28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5271927" y="5987208"/>
            <a:ext cx="3433865" cy="354613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800" b="1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add name</a:t>
            </a:r>
            <a:endParaRPr lang="en-US" dirty="0"/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5270364" y="6272184"/>
            <a:ext cx="3433865" cy="354613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800" b="0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add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481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KA PP-Fron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0030"/>
            <a:ext cx="9152759" cy="690697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0" y="3717032"/>
            <a:ext cx="4572000" cy="114300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836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39750" y="1628775"/>
            <a:ext cx="8064500" cy="4464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581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39750" y="1557338"/>
            <a:ext cx="8064500" cy="460851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830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"/>
            <a:ext cx="7772400" cy="13407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79388" y="1700808"/>
            <a:ext cx="8569325" cy="43205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671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16" y="1"/>
            <a:ext cx="5868144" cy="11967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79388" y="1700808"/>
            <a:ext cx="8569325" cy="40324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2873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39750" y="1628775"/>
            <a:ext cx="8064500" cy="4464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7046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KA_PowerPoint Templates V8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80000" cy="688222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8123" y="1546158"/>
            <a:ext cx="8378326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2500" dirty="0">
              <a:latin typeface="Arial"/>
              <a:cs typeface="Arial"/>
            </a:endParaRP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360964" y="521799"/>
            <a:ext cx="6276872" cy="61994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1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Slide Title</a:t>
            </a:r>
            <a:endParaRPr lang="en-US" dirty="0"/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5439675" y="6410519"/>
            <a:ext cx="3433865" cy="354613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200" b="0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Footer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027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E8A20-8AA2-2B44-B255-5649A28F6DD9}" type="datetimeFigureOut">
              <a:rPr lang="en-US" smtClean="0"/>
              <a:pPr/>
              <a:t>24/02/2016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1DD8-149D-CF43-B359-97973CA54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7893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KA_PowerPoint Templates V8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80000" cy="6882221"/>
          </a:xfrm>
          <a:prstGeom prst="rect">
            <a:avLst/>
          </a:prstGeom>
        </p:spPr>
      </p:pic>
      <p:sp>
        <p:nvSpPr>
          <p:cNvPr id="25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384928" y="417968"/>
            <a:ext cx="6276872" cy="61994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1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add title</a:t>
            </a:r>
            <a:endParaRPr lang="en-US" dirty="0"/>
          </a:p>
        </p:txBody>
      </p:sp>
      <p:sp>
        <p:nvSpPr>
          <p:cNvPr id="26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84924" y="1037909"/>
            <a:ext cx="6276872" cy="63940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1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add subtitle</a:t>
            </a:r>
            <a:endParaRPr lang="en-US" dirty="0"/>
          </a:p>
        </p:txBody>
      </p:sp>
      <p:sp>
        <p:nvSpPr>
          <p:cNvPr id="28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5271927" y="5987208"/>
            <a:ext cx="3433865" cy="354613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800" b="1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add name</a:t>
            </a:r>
            <a:endParaRPr lang="en-US" dirty="0"/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5270364" y="6272184"/>
            <a:ext cx="3433865" cy="354613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800" b="0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add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676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KA_PowerPoint Templates V8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80000" cy="688222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8123" y="1546158"/>
            <a:ext cx="8378326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2500" dirty="0">
              <a:latin typeface="Arial"/>
              <a:cs typeface="Arial"/>
            </a:endParaRP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360964" y="521799"/>
            <a:ext cx="6276872" cy="61994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1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Slide Title</a:t>
            </a:r>
            <a:endParaRPr lang="en-US" dirty="0"/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5439675" y="6410519"/>
            <a:ext cx="3433865" cy="354613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200" b="0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Footer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226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KA_PowerPoint Templates V8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"/>
            <a:ext cx="9180000" cy="6882225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58123" y="1863686"/>
            <a:ext cx="8378326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sz="25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95586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KA_PowerPoint Templates V8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80000" cy="6882221"/>
          </a:xfrm>
          <a:prstGeom prst="rect">
            <a:avLst/>
          </a:prstGeom>
        </p:spPr>
      </p:pic>
      <p:sp>
        <p:nvSpPr>
          <p:cNvPr id="25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384928" y="417968"/>
            <a:ext cx="6276872" cy="61994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1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add title</a:t>
            </a:r>
            <a:endParaRPr lang="en-US" dirty="0"/>
          </a:p>
        </p:txBody>
      </p:sp>
      <p:sp>
        <p:nvSpPr>
          <p:cNvPr id="26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84924" y="1037909"/>
            <a:ext cx="6276872" cy="63940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1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add subtitle</a:t>
            </a:r>
            <a:endParaRPr lang="en-US" dirty="0"/>
          </a:p>
        </p:txBody>
      </p:sp>
      <p:sp>
        <p:nvSpPr>
          <p:cNvPr id="28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5271927" y="5987208"/>
            <a:ext cx="3433865" cy="354613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800" b="1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add name</a:t>
            </a:r>
            <a:endParaRPr lang="en-US" dirty="0"/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5270364" y="6272184"/>
            <a:ext cx="3433865" cy="354613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800" b="0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add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4767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KA_PowerPoint Templates V8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80000" cy="688222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8123" y="1546158"/>
            <a:ext cx="8378326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2500" dirty="0">
              <a:latin typeface="Arial"/>
              <a:cs typeface="Arial"/>
            </a:endParaRP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360964" y="521799"/>
            <a:ext cx="6276872" cy="61994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1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Slide Title</a:t>
            </a:r>
            <a:endParaRPr lang="en-US" dirty="0"/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5439675" y="6410519"/>
            <a:ext cx="3433865" cy="354613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200" b="0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Footer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5111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KA_PowerPoint Templates V8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"/>
            <a:ext cx="9180000" cy="6882225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58123" y="1863686"/>
            <a:ext cx="8378326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sz="25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62199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KA_PowerPoint Templates V8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80000" cy="6882221"/>
          </a:xfrm>
          <a:prstGeom prst="rect">
            <a:avLst/>
          </a:prstGeom>
        </p:spPr>
      </p:pic>
      <p:sp>
        <p:nvSpPr>
          <p:cNvPr id="25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384928" y="417968"/>
            <a:ext cx="6276872" cy="61994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1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add title</a:t>
            </a:r>
            <a:endParaRPr lang="en-US" dirty="0"/>
          </a:p>
        </p:txBody>
      </p:sp>
      <p:sp>
        <p:nvSpPr>
          <p:cNvPr id="26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84924" y="1037909"/>
            <a:ext cx="6276872" cy="63940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1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add subtitle</a:t>
            </a:r>
            <a:endParaRPr lang="en-US" dirty="0"/>
          </a:p>
        </p:txBody>
      </p:sp>
      <p:sp>
        <p:nvSpPr>
          <p:cNvPr id="28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5271927" y="5987208"/>
            <a:ext cx="3433865" cy="354613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800" b="1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add name</a:t>
            </a:r>
            <a:endParaRPr lang="en-US" dirty="0"/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5270364" y="6272184"/>
            <a:ext cx="3433865" cy="354613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800" b="0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add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3582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KA_PowerPoint Templates V8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80000" cy="688222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8123" y="1546158"/>
            <a:ext cx="8378326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2500" dirty="0">
              <a:latin typeface="Arial"/>
              <a:cs typeface="Arial"/>
            </a:endParaRP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360964" y="521799"/>
            <a:ext cx="6276872" cy="61994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1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Slide Title</a:t>
            </a:r>
            <a:endParaRPr lang="en-US" dirty="0"/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5439675" y="6410519"/>
            <a:ext cx="3433865" cy="354613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200" b="0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Footer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156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KA_PowerPoint Templates V8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"/>
            <a:ext cx="9180000" cy="6882225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58123" y="1863686"/>
            <a:ext cx="8378326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sz="25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92001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02"/>
            <a:ext cx="9173209" cy="6877134"/>
          </a:xfrm>
          <a:prstGeom prst="rect">
            <a:avLst/>
          </a:prstGeom>
        </p:spPr>
      </p:pic>
      <p:sp>
        <p:nvSpPr>
          <p:cNvPr id="25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384928" y="417968"/>
            <a:ext cx="6276872" cy="61994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1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add title</a:t>
            </a:r>
            <a:endParaRPr lang="en-US" dirty="0"/>
          </a:p>
        </p:txBody>
      </p:sp>
      <p:sp>
        <p:nvSpPr>
          <p:cNvPr id="26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84924" y="1037909"/>
            <a:ext cx="6276872" cy="63940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1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add subtitle</a:t>
            </a:r>
            <a:endParaRPr lang="en-US" dirty="0"/>
          </a:p>
        </p:txBody>
      </p:sp>
      <p:sp>
        <p:nvSpPr>
          <p:cNvPr id="28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5271927" y="5987208"/>
            <a:ext cx="3433865" cy="354613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800" b="1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add name</a:t>
            </a:r>
            <a:endParaRPr lang="en-US" dirty="0"/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5270364" y="6272184"/>
            <a:ext cx="3433865" cy="354613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800" b="0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add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477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E8A20-8AA2-2B44-B255-5649A28F6DD9}" type="datetimeFigureOut">
              <a:rPr lang="en-US" smtClean="0"/>
              <a:pPr/>
              <a:t>24/02/2016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1DD8-149D-CF43-B359-97973CA54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3787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KA_PowerPoint Templates V8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000" cy="688222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8123" y="1546158"/>
            <a:ext cx="8378326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2500" dirty="0">
              <a:latin typeface="Arial"/>
              <a:cs typeface="Arial"/>
            </a:endParaRP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360964" y="521799"/>
            <a:ext cx="6276872" cy="61994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1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Slide Title</a:t>
            </a:r>
            <a:endParaRPr lang="en-US" dirty="0"/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5439675" y="6410519"/>
            <a:ext cx="3433865" cy="354613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200" b="0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Footer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7825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KA_PowerPoint Templates V8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9180000" cy="6882225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58123" y="1863686"/>
            <a:ext cx="8378326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sz="25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10217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KA_PowerPoint Templates V8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000" cy="688222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8124" y="1546158"/>
            <a:ext cx="8378326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1875" dirty="0">
              <a:latin typeface="Arial"/>
              <a:cs typeface="Arial"/>
            </a:endParaRP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360964" y="521801"/>
            <a:ext cx="6276872" cy="61994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1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Slide Title</a:t>
            </a:r>
            <a:endParaRPr lang="en-US" dirty="0"/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5439676" y="6410521"/>
            <a:ext cx="3433865" cy="354613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900" b="0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Footer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095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E8A20-8AA2-2B44-B255-5649A28F6DD9}" type="datetimeFigureOut">
              <a:rPr lang="en-US" smtClean="0"/>
              <a:pPr/>
              <a:t>24/02/2016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1DD8-149D-CF43-B359-97973CA54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99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E8A20-8AA2-2B44-B255-5649A28F6DD9}" type="datetimeFigureOut">
              <a:rPr lang="en-US" smtClean="0"/>
              <a:pPr/>
              <a:t>24/02/2016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1DD8-149D-CF43-B359-97973CA54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40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E8A20-8AA2-2B44-B255-5649A28F6DD9}" type="datetimeFigureOut">
              <a:rPr lang="en-US" smtClean="0"/>
              <a:pPr/>
              <a:t>24/02/2016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1DD8-149D-CF43-B359-97973CA54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E8A20-8AA2-2B44-B255-5649A28F6DD9}" type="datetimeFigureOut">
              <a:rPr lang="en-US" smtClean="0"/>
              <a:pPr/>
              <a:t>24/02/2016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1DD8-149D-CF43-B359-97973CA54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565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E8A20-8AA2-2B44-B255-5649A28F6DD9}" type="datetimeFigureOut">
              <a:rPr lang="en-US" smtClean="0"/>
              <a:pPr/>
              <a:t>24/02/2016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1DD8-149D-CF43-B359-97973CA54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00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E8A20-8AA2-2B44-B255-5649A28F6DD9}" type="datetimeFigureOut">
              <a:rPr lang="en-US" smtClean="0"/>
              <a:pPr/>
              <a:t>24/02/2016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1DD8-149D-CF43-B359-97973CA54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09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theme" Target="../theme/theme2.xml"/><Relationship Id="rId9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4" Type="http://schemas.openxmlformats.org/officeDocument/2006/relationships/theme" Target="../theme/theme3.xml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4" Type="http://schemas.openxmlformats.org/officeDocument/2006/relationships/theme" Target="../theme/theme4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4" Type="http://schemas.openxmlformats.org/officeDocument/2006/relationships/theme" Target="../theme/theme5.xml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5" Type="http://schemas.openxmlformats.org/officeDocument/2006/relationships/theme" Target="../theme/theme6.xml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KA PP-Inside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23816"/>
            <a:ext cx="9162994" cy="69091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5144" y="46004"/>
            <a:ext cx="64869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E8A20-8AA2-2B44-B255-5649A28F6DD9}" type="datetimeFigureOut">
              <a:rPr lang="en-US" smtClean="0"/>
              <a:pPr/>
              <a:t>24/02/2016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A1DD8-149D-CF43-B359-97973CA54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942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48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898989"/>
          </a:solidFill>
          <a:latin typeface="+mn-lt"/>
          <a:ea typeface="+mn-ea"/>
          <a:cs typeface="+mn-cs"/>
        </a:defRPr>
      </a:lvl1pPr>
      <a:lvl2pPr marL="630238" indent="-284163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898989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898989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898989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89898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KA PP-Inside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23816"/>
            <a:ext cx="9162994" cy="690919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3AE7413-3E96-4E81-870A-CFC634801CE8}" type="datetimeFigureOut">
              <a:rPr lang="en-GB" smtClean="0">
                <a:solidFill>
                  <a:srgbClr val="7F7F7F">
                    <a:tint val="75000"/>
                  </a:srgbClr>
                </a:solidFill>
                <a:latin typeface="Calibri"/>
              </a:rPr>
              <a:pPr defTabSz="914400"/>
              <a:t>24/02/2016</a:t>
            </a:fld>
            <a:endParaRPr lang="en-GB">
              <a:solidFill>
                <a:srgbClr val="7F7F7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GB">
              <a:solidFill>
                <a:srgbClr val="7F7F7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A017B2C-AE22-498D-ADE4-EF8D119C6A0C}" type="slidenum">
              <a:rPr lang="en-GB" smtClean="0">
                <a:solidFill>
                  <a:srgbClr val="7F7F7F">
                    <a:tint val="75000"/>
                  </a:srgbClr>
                </a:solidFill>
                <a:latin typeface="Calibri"/>
              </a:rPr>
              <a:pPr defTabSz="914400"/>
              <a:t>‹#›</a:t>
            </a:fld>
            <a:endParaRPr lang="en-GB">
              <a:solidFill>
                <a:srgbClr val="7F7F7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8229600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55576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50" r:id="rId7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596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6149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026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2645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8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package" Target="../embeddings/Microsoft_Word_Document3.docx"/><Relationship Id="rId5" Type="http://schemas.openxmlformats.org/officeDocument/2006/relationships/image" Target="../media/image9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84927" y="417967"/>
            <a:ext cx="5858147" cy="1165361"/>
          </a:xfrm>
        </p:spPr>
        <p:txBody>
          <a:bodyPr>
            <a:normAutofit/>
          </a:bodyPr>
          <a:lstStyle/>
          <a:p>
            <a:r>
              <a:rPr lang="en-US" dirty="0" smtClean="0"/>
              <a:t>SKA1-Low </a:t>
            </a:r>
            <a:r>
              <a:rPr lang="en-US" smtClean="0"/>
              <a:t>Error Analysis</a:t>
            </a: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256410" y="5819966"/>
            <a:ext cx="3605002" cy="628053"/>
          </a:xfrm>
        </p:spPr>
        <p:txBody>
          <a:bodyPr>
            <a:normAutofit/>
          </a:bodyPr>
          <a:lstStyle/>
          <a:p>
            <a:r>
              <a:rPr lang="en-US" dirty="0" smtClean="0"/>
              <a:t>Robert Braun, Science Director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95959" y="6314055"/>
            <a:ext cx="3433865" cy="35461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2</a:t>
            </a:r>
            <a:r>
              <a:rPr lang="en-US" dirty="0" smtClean="0"/>
              <a:t>5 February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033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0963" y="521799"/>
            <a:ext cx="7374839" cy="61994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SKA1-Low Instrument/Calibration </a:t>
            </a:r>
            <a:r>
              <a:rPr lang="en-US" sz="2800" dirty="0" err="1" smtClean="0"/>
              <a:t>parms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Content Placeholder 1" descr="T1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" r="-85" b="44272"/>
          <a:stretch/>
        </p:blipFill>
        <p:spPr>
          <a:xfrm>
            <a:off x="-25024" y="1017706"/>
            <a:ext cx="9190968" cy="5176617"/>
          </a:xfrm>
        </p:spPr>
      </p:pic>
    </p:spTree>
    <p:extLst>
      <p:ext uri="{BB962C8B-B14F-4D97-AF65-F5344CB8AC3E}">
        <p14:creationId xmlns:p14="http://schemas.microsoft.com/office/powerpoint/2010/main" val="3421223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0963" y="521799"/>
            <a:ext cx="7374839" cy="61994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SKA1-Low Instrument/Calibration </a:t>
            </a:r>
            <a:r>
              <a:rPr lang="en-US" sz="2800" dirty="0" err="1" smtClean="0"/>
              <a:t>parms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Content Placeholder 1" descr="T1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" t="55272" r="-85"/>
          <a:stretch/>
        </p:blipFill>
        <p:spPr>
          <a:xfrm>
            <a:off x="-56094" y="1141740"/>
            <a:ext cx="9269119" cy="4190068"/>
          </a:xfrm>
        </p:spPr>
      </p:pic>
    </p:spTree>
    <p:extLst>
      <p:ext uri="{BB962C8B-B14F-4D97-AF65-F5344CB8AC3E}">
        <p14:creationId xmlns:p14="http://schemas.microsoft.com/office/powerpoint/2010/main" val="378144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0963" y="521799"/>
            <a:ext cx="7020213" cy="619941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/>
              <a:t>SKA1-Low assumed instrumental parameters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T2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" r="-185"/>
          <a:stretch/>
        </p:blipFill>
        <p:spPr>
          <a:xfrm>
            <a:off x="875165" y="901289"/>
            <a:ext cx="7087273" cy="5604387"/>
          </a:xfrm>
        </p:spPr>
      </p:pic>
      <p:sp>
        <p:nvSpPr>
          <p:cNvPr id="7" name="Rectangle 6"/>
          <p:cNvSpPr/>
          <p:nvPr/>
        </p:nvSpPr>
        <p:spPr>
          <a:xfrm>
            <a:off x="2376129" y="1066039"/>
            <a:ext cx="2702981" cy="5261167"/>
          </a:xfrm>
          <a:prstGeom prst="rect">
            <a:avLst/>
          </a:prstGeom>
          <a:solidFill>
            <a:schemeClr val="tx1">
              <a:lumMod val="40000"/>
              <a:lumOff val="60000"/>
              <a:alpha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750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LOFAR-NL Configuration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F9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82" b="-1882"/>
          <a:stretch>
            <a:fillRect/>
          </a:stretch>
        </p:blipFill>
        <p:spPr/>
      </p:pic>
      <p:sp>
        <p:nvSpPr>
          <p:cNvPr id="2" name="Donut 1"/>
          <p:cNvSpPr/>
          <p:nvPr/>
        </p:nvSpPr>
        <p:spPr>
          <a:xfrm>
            <a:off x="6358194" y="5727289"/>
            <a:ext cx="712838" cy="344831"/>
          </a:xfrm>
          <a:prstGeom prst="donut">
            <a:avLst>
              <a:gd name="adj" fmla="val 12123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759677" y="3506839"/>
            <a:ext cx="237613" cy="22204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296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LOFAR-NL deep integrations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8" y="1141740"/>
            <a:ext cx="4500000" cy="450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558" y="1141740"/>
            <a:ext cx="4500000" cy="4500000"/>
          </a:xfrm>
          <a:prstGeom prst="rect">
            <a:avLst/>
          </a:prstGeom>
        </p:spPr>
      </p:pic>
      <p:sp>
        <p:nvSpPr>
          <p:cNvPr id="11" name="Content Placeholder 7"/>
          <p:cNvSpPr txBox="1">
            <a:spLocks/>
          </p:cNvSpPr>
          <p:nvPr/>
        </p:nvSpPr>
        <p:spPr>
          <a:xfrm>
            <a:off x="358123" y="5641740"/>
            <a:ext cx="8378326" cy="596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Noise budget for deep integrations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020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LOFAR-NL deep integrations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360964" y="1246353"/>
            <a:ext cx="8595414" cy="51641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dirty="0" smtClean="0"/>
              <a:t>A </a:t>
            </a:r>
            <a:r>
              <a:rPr lang="en-GB" dirty="0"/>
              <a:t>very high modelling precision of </a:t>
            </a:r>
            <a:r>
              <a:rPr lang="en-GB" u="sng" dirty="0" err="1"/>
              <a:t>ε</a:t>
            </a:r>
            <a:r>
              <a:rPr lang="en-GB" u="sng" baseline="-25000" dirty="0" err="1"/>
              <a:t>M</a:t>
            </a:r>
            <a:r>
              <a:rPr lang="en-GB" dirty="0"/>
              <a:t> =0.002 must be achieved</a:t>
            </a:r>
            <a:r>
              <a:rPr lang="en-GB" dirty="0" smtClean="0"/>
              <a:t>.</a:t>
            </a:r>
          </a:p>
          <a:p>
            <a:pPr lvl="1"/>
            <a:r>
              <a:rPr lang="en-GB" dirty="0" smtClean="0"/>
              <a:t>20,0000 – 50,000 source components (mostly main beam and near-in </a:t>
            </a:r>
            <a:r>
              <a:rPr lang="en-GB" dirty="0" err="1" smtClean="0"/>
              <a:t>sidelobes</a:t>
            </a:r>
            <a:r>
              <a:rPr lang="en-GB" dirty="0" smtClean="0"/>
              <a:t>) being used for the most demanding apps</a:t>
            </a:r>
          </a:p>
          <a:p>
            <a:pPr lvl="1"/>
            <a:r>
              <a:rPr lang="en-GB" dirty="0"/>
              <a:t>Current models based on wavelets, Gaussians, delta functions</a:t>
            </a:r>
          </a:p>
          <a:p>
            <a:pPr lvl="1"/>
            <a:r>
              <a:rPr lang="en-GB" dirty="0" smtClean="0"/>
              <a:t>Must take account of time and bandwidth smearing for data comparison</a:t>
            </a:r>
          </a:p>
          <a:p>
            <a:pPr lvl="1"/>
            <a:r>
              <a:rPr lang="en-GB" dirty="0" smtClean="0"/>
              <a:t>Scope for improved source representation</a:t>
            </a:r>
            <a:endParaRPr lang="en-GB" dirty="0"/>
          </a:p>
          <a:p>
            <a:pPr lvl="0"/>
            <a:r>
              <a:rPr lang="en-GB" dirty="0"/>
              <a:t>Post-calibration frequency modulation of the main beam gain must be less than </a:t>
            </a:r>
            <a:r>
              <a:rPr lang="en-GB" u="sng" dirty="0" err="1"/>
              <a:t>ε</a:t>
            </a:r>
            <a:r>
              <a:rPr lang="en-GB" u="sng" baseline="-25000" dirty="0" err="1"/>
              <a:t>B</a:t>
            </a:r>
            <a:r>
              <a:rPr lang="en-GB" dirty="0"/>
              <a:t> = 0.002.</a:t>
            </a:r>
          </a:p>
          <a:p>
            <a:pPr lvl="0"/>
            <a:r>
              <a:rPr lang="en-GB" dirty="0"/>
              <a:t>Post-calibration residual main beam azimuthal asymmetries must be less than </a:t>
            </a:r>
            <a:r>
              <a:rPr lang="en-GB" u="sng" dirty="0" err="1"/>
              <a:t>ε</a:t>
            </a:r>
            <a:r>
              <a:rPr lang="en-GB" u="sng" baseline="-25000" dirty="0" err="1"/>
              <a:t>Q</a:t>
            </a:r>
            <a:r>
              <a:rPr lang="en-GB" dirty="0"/>
              <a:t> = </a:t>
            </a:r>
            <a:r>
              <a:rPr lang="en-GB" dirty="0" smtClean="0"/>
              <a:t>0.0005.</a:t>
            </a:r>
          </a:p>
          <a:p>
            <a:pPr lvl="1"/>
            <a:r>
              <a:rPr lang="en-US" dirty="0" err="1" smtClean="0"/>
              <a:t>SageCal</a:t>
            </a:r>
            <a:r>
              <a:rPr lang="en-US" dirty="0" smtClean="0"/>
              <a:t> approach uses 100’s of clusters of nearby source components to determine direction dependent gain solutions: combination of </a:t>
            </a:r>
            <a:r>
              <a:rPr lang="en-US" dirty="0" err="1" smtClean="0"/>
              <a:t>ionospheric</a:t>
            </a:r>
            <a:r>
              <a:rPr lang="en-US" dirty="0" smtClean="0"/>
              <a:t> phase and station beam shape amplitude</a:t>
            </a:r>
          </a:p>
          <a:p>
            <a:pPr lvl="1"/>
            <a:r>
              <a:rPr lang="en-US" dirty="0" smtClean="0"/>
              <a:t>Good station beam model would make this much easier/better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373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LOFAR-NL deep integrations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360964" y="1246353"/>
            <a:ext cx="8595414" cy="4847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Random </a:t>
            </a:r>
            <a:r>
              <a:rPr lang="en-GB" dirty="0"/>
              <a:t>electronic gain variations </a:t>
            </a:r>
            <a:r>
              <a:rPr lang="en-GB" dirty="0" smtClean="0"/>
              <a:t>(</a:t>
            </a:r>
            <a:r>
              <a:rPr lang="en-GB" dirty="0" err="1" smtClean="0"/>
              <a:t>τ</a:t>
            </a:r>
            <a:r>
              <a:rPr lang="en-GB" dirty="0" smtClean="0"/>
              <a:t> ≈ 1</a:t>
            </a:r>
            <a:r>
              <a:rPr lang="en-GB" baseline="30000" dirty="0" smtClean="0"/>
              <a:t>m</a:t>
            </a:r>
            <a:r>
              <a:rPr lang="en-GB" dirty="0" smtClean="0"/>
              <a:t>) that </a:t>
            </a:r>
            <a:r>
              <a:rPr lang="en-GB" dirty="0"/>
              <a:t>induce station “pointing” offsets must be kept below </a:t>
            </a:r>
            <a:r>
              <a:rPr lang="en-GB" u="sng" dirty="0" err="1"/>
              <a:t>ε’</a:t>
            </a:r>
            <a:r>
              <a:rPr lang="en-GB" u="sng" baseline="-25000" dirty="0" err="1"/>
              <a:t>P</a:t>
            </a:r>
            <a:r>
              <a:rPr lang="en-GB" dirty="0"/>
              <a:t> = 0.006</a:t>
            </a:r>
            <a:r>
              <a:rPr lang="en-GB" dirty="0" smtClean="0"/>
              <a:t>.</a:t>
            </a:r>
            <a:endParaRPr lang="en-GB" dirty="0"/>
          </a:p>
          <a:p>
            <a:pPr lvl="0"/>
            <a:r>
              <a:rPr lang="en-GB" dirty="0"/>
              <a:t>The brightest 1.0 </a:t>
            </a:r>
            <a:r>
              <a:rPr lang="en-GB" dirty="0" err="1"/>
              <a:t>dex</a:t>
            </a:r>
            <a:r>
              <a:rPr lang="en-GB" dirty="0"/>
              <a:t> [= log</a:t>
            </a:r>
            <a:r>
              <a:rPr lang="en-GB" baseline="-25000" dirty="0"/>
              <a:t>10</a:t>
            </a:r>
            <a:r>
              <a:rPr lang="en-GB" dirty="0"/>
              <a:t>(</a:t>
            </a:r>
            <a:r>
              <a:rPr lang="en-GB" dirty="0" err="1"/>
              <a:t>ε</a:t>
            </a:r>
            <a:r>
              <a:rPr lang="en-GB" baseline="-25000" dirty="0" err="1"/>
              <a:t>S</a:t>
            </a:r>
            <a:r>
              <a:rPr lang="en-GB" dirty="0"/>
              <a:t>/</a:t>
            </a:r>
            <a:r>
              <a:rPr lang="en-GB" u="sng" dirty="0" err="1"/>
              <a:t>ε</a:t>
            </a:r>
            <a:r>
              <a:rPr lang="en-GB" u="sng" baseline="-25000" dirty="0" err="1"/>
              <a:t>S</a:t>
            </a:r>
            <a:r>
              <a:rPr lang="en-GB" dirty="0"/>
              <a:t>) = log</a:t>
            </a:r>
            <a:r>
              <a:rPr lang="en-GB" baseline="-25000" dirty="0"/>
              <a:t>10</a:t>
            </a:r>
            <a:r>
              <a:rPr lang="en-GB" dirty="0"/>
              <a:t>(0.01/0.001)] of random sources occurring within the main beam near-in </a:t>
            </a:r>
            <a:r>
              <a:rPr lang="en-GB" dirty="0" err="1"/>
              <a:t>sidelobes</a:t>
            </a:r>
            <a:r>
              <a:rPr lang="en-GB" dirty="0"/>
              <a:t> must be included in the self-</a:t>
            </a:r>
            <a:r>
              <a:rPr lang="en-GB" dirty="0" err="1"/>
              <a:t>cal</a:t>
            </a:r>
            <a:r>
              <a:rPr lang="en-GB" dirty="0"/>
              <a:t> model</a:t>
            </a:r>
            <a:r>
              <a:rPr lang="en-GB" dirty="0" smtClean="0"/>
              <a:t>.</a:t>
            </a:r>
          </a:p>
          <a:p>
            <a:pPr lvl="1"/>
            <a:r>
              <a:rPr lang="en-GB" dirty="0" smtClean="0"/>
              <a:t>Need to include 2000 – 3000 sources brighter than about 35 </a:t>
            </a:r>
            <a:r>
              <a:rPr lang="en-GB" dirty="0" err="1" smtClean="0"/>
              <a:t>mJy</a:t>
            </a:r>
            <a:endParaRPr lang="en-GB" dirty="0"/>
          </a:p>
          <a:p>
            <a:pPr lvl="0"/>
            <a:r>
              <a:rPr lang="en-GB" dirty="0"/>
              <a:t>The brightest </a:t>
            </a:r>
            <a:r>
              <a:rPr lang="en-GB" dirty="0" smtClean="0"/>
              <a:t>0.2 </a:t>
            </a:r>
            <a:r>
              <a:rPr lang="en-GB" dirty="0" err="1"/>
              <a:t>dex</a:t>
            </a:r>
            <a:r>
              <a:rPr lang="en-GB" dirty="0"/>
              <a:t> [= log</a:t>
            </a:r>
            <a:r>
              <a:rPr lang="en-GB" baseline="-25000" dirty="0"/>
              <a:t>10</a:t>
            </a:r>
            <a:r>
              <a:rPr lang="en-GB" dirty="0"/>
              <a:t>(</a:t>
            </a:r>
            <a:r>
              <a:rPr lang="en-GB" dirty="0" err="1"/>
              <a:t>η</a:t>
            </a:r>
            <a:r>
              <a:rPr lang="en-GB" baseline="-25000" dirty="0" err="1"/>
              <a:t>F</a:t>
            </a:r>
            <a:r>
              <a:rPr lang="en-GB" dirty="0"/>
              <a:t>/</a:t>
            </a:r>
            <a:r>
              <a:rPr lang="en-GB" u="sng" dirty="0" err="1"/>
              <a:t>η</a:t>
            </a:r>
            <a:r>
              <a:rPr lang="en-GB" u="sng" baseline="-25000" dirty="0" err="1"/>
              <a:t>F</a:t>
            </a:r>
            <a:r>
              <a:rPr lang="en-GB" dirty="0"/>
              <a:t>) = log</a:t>
            </a:r>
            <a:r>
              <a:rPr lang="en-GB" baseline="-25000" dirty="0"/>
              <a:t>10</a:t>
            </a:r>
            <a:r>
              <a:rPr lang="en-GB" dirty="0"/>
              <a:t>(0.5/</a:t>
            </a:r>
            <a:r>
              <a:rPr lang="en-GB" dirty="0" smtClean="0"/>
              <a:t>0.3)</a:t>
            </a:r>
            <a:r>
              <a:rPr lang="en-GB" dirty="0"/>
              <a:t>] of sources occurring over the entire visible sky must be included in the self-</a:t>
            </a:r>
            <a:r>
              <a:rPr lang="en-GB" dirty="0" err="1"/>
              <a:t>cal</a:t>
            </a:r>
            <a:r>
              <a:rPr lang="en-GB" dirty="0"/>
              <a:t> model and subtracted</a:t>
            </a:r>
            <a:r>
              <a:rPr lang="en-GB" dirty="0" smtClean="0"/>
              <a:t>.</a:t>
            </a:r>
          </a:p>
          <a:p>
            <a:pPr lvl="1"/>
            <a:r>
              <a:rPr lang="en-GB" dirty="0" smtClean="0"/>
              <a:t>Need to include all sources brighter than about S</a:t>
            </a:r>
            <a:r>
              <a:rPr lang="en-GB" baseline="-25000" dirty="0" smtClean="0"/>
              <a:t>1.4GHz</a:t>
            </a:r>
            <a:r>
              <a:rPr lang="en-GB" dirty="0" smtClean="0"/>
              <a:t> ≈ 520 </a:t>
            </a:r>
            <a:r>
              <a:rPr lang="en-GB" dirty="0" err="1" smtClean="0"/>
              <a:t>Jy</a:t>
            </a:r>
            <a:r>
              <a:rPr lang="en-GB" dirty="0" smtClean="0"/>
              <a:t>: only Cygnus A and </a:t>
            </a:r>
            <a:r>
              <a:rPr lang="en-GB" dirty="0" err="1" smtClean="0"/>
              <a:t>Cas</a:t>
            </a:r>
            <a:r>
              <a:rPr lang="en-GB" dirty="0" smtClean="0"/>
              <a:t> A (and Sun!)</a:t>
            </a:r>
          </a:p>
          <a:p>
            <a:pPr lvl="1"/>
            <a:r>
              <a:rPr lang="en-GB" dirty="0" smtClean="0"/>
              <a:t>(Also depends on </a:t>
            </a:r>
            <a:r>
              <a:rPr lang="en-GB" dirty="0" err="1" smtClean="0"/>
              <a:t>B</a:t>
            </a:r>
            <a:r>
              <a:rPr lang="en-GB" baseline="-25000" dirty="0" err="1" smtClean="0"/>
              <a:t>Med</a:t>
            </a:r>
            <a:r>
              <a:rPr lang="en-GB" dirty="0" smtClean="0"/>
              <a:t> = 6.6km!)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053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SKA1-Low Configuration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F13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36" b="-836"/>
          <a:stretch>
            <a:fillRect/>
          </a:stretch>
        </p:blipFill>
        <p:spPr/>
      </p:pic>
      <p:sp>
        <p:nvSpPr>
          <p:cNvPr id="5" name="Donut 4"/>
          <p:cNvSpPr/>
          <p:nvPr/>
        </p:nvSpPr>
        <p:spPr>
          <a:xfrm>
            <a:off x="6427840" y="5678129"/>
            <a:ext cx="712838" cy="344831"/>
          </a:xfrm>
          <a:prstGeom prst="donut">
            <a:avLst>
              <a:gd name="adj" fmla="val 12123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829323" y="3482258"/>
            <a:ext cx="61451" cy="21958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296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SKA1-Low deep integrations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09" y="1141740"/>
            <a:ext cx="4500000" cy="45000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0" y="1141740"/>
            <a:ext cx="4500000" cy="4500000"/>
          </a:xfrm>
          <a:prstGeom prst="rect">
            <a:avLst/>
          </a:prstGeom>
        </p:spPr>
      </p:pic>
      <p:sp>
        <p:nvSpPr>
          <p:cNvPr id="9" name="Content Placeholder 7"/>
          <p:cNvSpPr txBox="1">
            <a:spLocks/>
          </p:cNvSpPr>
          <p:nvPr/>
        </p:nvSpPr>
        <p:spPr>
          <a:xfrm>
            <a:off x="358123" y="5641740"/>
            <a:ext cx="8378326" cy="596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512x35m station correlations noise budget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921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SKA1-Low deep </a:t>
            </a:r>
            <a:r>
              <a:rPr lang="en-US" sz="2800" dirty="0"/>
              <a:t>integrations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360964" y="1246353"/>
            <a:ext cx="8595414" cy="4847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dirty="0" smtClean="0"/>
              <a:t>Extremely </a:t>
            </a:r>
            <a:r>
              <a:rPr lang="en-GB" dirty="0"/>
              <a:t>high modelling precision of </a:t>
            </a:r>
            <a:r>
              <a:rPr lang="en-GB" u="sng" dirty="0" err="1"/>
              <a:t>ε</a:t>
            </a:r>
            <a:r>
              <a:rPr lang="en-GB" u="sng" baseline="-25000" dirty="0" err="1"/>
              <a:t>M</a:t>
            </a:r>
            <a:r>
              <a:rPr lang="en-GB" dirty="0"/>
              <a:t> =</a:t>
            </a:r>
            <a:r>
              <a:rPr lang="en-GB" dirty="0" smtClean="0"/>
              <a:t>0.001 </a:t>
            </a:r>
            <a:r>
              <a:rPr lang="en-GB" dirty="0"/>
              <a:t>must be achieved</a:t>
            </a:r>
            <a:r>
              <a:rPr lang="en-GB" dirty="0" smtClean="0"/>
              <a:t>.</a:t>
            </a:r>
          </a:p>
          <a:p>
            <a:pPr lvl="1"/>
            <a:r>
              <a:rPr lang="en-GB" dirty="0" smtClean="0"/>
              <a:t>100,000’s of source </a:t>
            </a:r>
            <a:r>
              <a:rPr lang="en-GB" dirty="0"/>
              <a:t>components </a:t>
            </a:r>
            <a:endParaRPr lang="en-GB" dirty="0" smtClean="0"/>
          </a:p>
          <a:p>
            <a:pPr lvl="1"/>
            <a:r>
              <a:rPr lang="en-GB" dirty="0"/>
              <a:t>Will almost certainly require </a:t>
            </a:r>
            <a:r>
              <a:rPr lang="en-GB" dirty="0" smtClean="0"/>
              <a:t>new source representation methods</a:t>
            </a:r>
          </a:p>
          <a:p>
            <a:pPr lvl="1"/>
            <a:r>
              <a:rPr lang="en-GB" dirty="0" smtClean="0"/>
              <a:t>Must </a:t>
            </a:r>
            <a:r>
              <a:rPr lang="en-GB" dirty="0"/>
              <a:t>take account of time and bandwidth smearing for data comparison</a:t>
            </a:r>
          </a:p>
          <a:p>
            <a:pPr lvl="0"/>
            <a:r>
              <a:rPr lang="en-GB" dirty="0" smtClean="0"/>
              <a:t>Post</a:t>
            </a:r>
            <a:r>
              <a:rPr lang="en-GB" dirty="0"/>
              <a:t>-calibration frequency modulation of the main beam gain must be less than </a:t>
            </a:r>
            <a:r>
              <a:rPr lang="en-GB" u="sng" dirty="0" err="1"/>
              <a:t>ε</a:t>
            </a:r>
            <a:r>
              <a:rPr lang="en-GB" u="sng" baseline="-25000" dirty="0" err="1"/>
              <a:t>B</a:t>
            </a:r>
            <a:r>
              <a:rPr lang="en-GB" dirty="0"/>
              <a:t> = 0.002.</a:t>
            </a:r>
          </a:p>
          <a:p>
            <a:pPr lvl="0"/>
            <a:r>
              <a:rPr lang="en-GB" dirty="0"/>
              <a:t>Post-calibration residual main beam azimuthal asymmetries must be less than </a:t>
            </a:r>
            <a:r>
              <a:rPr lang="en-GB" u="sng" dirty="0" err="1"/>
              <a:t>ε</a:t>
            </a:r>
            <a:r>
              <a:rPr lang="en-GB" u="sng" baseline="-25000" dirty="0" err="1"/>
              <a:t>Q</a:t>
            </a:r>
            <a:r>
              <a:rPr lang="en-GB" dirty="0"/>
              <a:t> = </a:t>
            </a:r>
            <a:r>
              <a:rPr lang="en-GB" dirty="0" smtClean="0"/>
              <a:t>0.0004.</a:t>
            </a:r>
          </a:p>
          <a:p>
            <a:pPr lvl="1"/>
            <a:r>
              <a:rPr lang="en-GB" dirty="0" smtClean="0"/>
              <a:t>Very high quality station beam model probably vital in guiding choice of suitable “clusters” to use in self-</a:t>
            </a:r>
            <a:r>
              <a:rPr lang="en-GB" dirty="0" err="1" smtClean="0"/>
              <a:t>cal</a:t>
            </a:r>
            <a:endParaRPr lang="en-GB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604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6142" y="1081830"/>
            <a:ext cx="8631320" cy="5530241"/>
          </a:xfrm>
        </p:spPr>
        <p:txBody>
          <a:bodyPr>
            <a:normAutofit fontScale="85000" lnSpcReduction="20000"/>
          </a:bodyPr>
          <a:lstStyle/>
          <a:p>
            <a:pPr marL="0" lvl="0" indent="0">
              <a:lnSpc>
                <a:spcPct val="120000"/>
              </a:lnSpc>
              <a:buNone/>
            </a:pPr>
            <a:r>
              <a:rPr lang="en-GB" dirty="0" smtClean="0"/>
              <a:t>Scientific Constraints:</a:t>
            </a:r>
          </a:p>
          <a:p>
            <a:pPr lvl="0">
              <a:lnSpc>
                <a:spcPct val="120000"/>
              </a:lnSpc>
            </a:pPr>
            <a:r>
              <a:rPr lang="en-GB" dirty="0" smtClean="0"/>
              <a:t>The </a:t>
            </a:r>
            <a:r>
              <a:rPr lang="en-GB" dirty="0"/>
              <a:t>highest possible filling factor of both individual stations and the core configuration over the key frequency interval of 100 – 200 </a:t>
            </a:r>
            <a:r>
              <a:rPr lang="en-GB" dirty="0" err="1"/>
              <a:t>MHz.</a:t>
            </a:r>
            <a:endParaRPr lang="en-GB" dirty="0"/>
          </a:p>
          <a:p>
            <a:pPr lvl="0">
              <a:lnSpc>
                <a:spcPct val="120000"/>
              </a:lnSpc>
            </a:pPr>
            <a:r>
              <a:rPr lang="en-GB" dirty="0"/>
              <a:t>Instantaneous field-of-view that exceeds about 4 deg</a:t>
            </a:r>
            <a:r>
              <a:rPr lang="en-GB" baseline="30000" dirty="0"/>
              <a:t>2</a:t>
            </a:r>
            <a:r>
              <a:rPr lang="en-GB" dirty="0"/>
              <a:t> for </a:t>
            </a:r>
            <a:r>
              <a:rPr lang="en-GB" dirty="0" err="1"/>
              <a:t>EoR</a:t>
            </a:r>
            <a:r>
              <a:rPr lang="en-GB" dirty="0"/>
              <a:t> imaging and 16 deg</a:t>
            </a:r>
            <a:r>
              <a:rPr lang="en-GB" baseline="30000" dirty="0"/>
              <a:t>2</a:t>
            </a:r>
            <a:r>
              <a:rPr lang="en-GB" dirty="0"/>
              <a:t> for </a:t>
            </a:r>
            <a:r>
              <a:rPr lang="en-GB" dirty="0" err="1"/>
              <a:t>EoR</a:t>
            </a:r>
            <a:r>
              <a:rPr lang="en-GB" dirty="0"/>
              <a:t> power spectra (both apply to the frequency range 50 – 200 MHz). </a:t>
            </a:r>
          </a:p>
          <a:p>
            <a:pPr lvl="0">
              <a:lnSpc>
                <a:spcPct val="120000"/>
              </a:lnSpc>
            </a:pPr>
            <a:r>
              <a:rPr lang="en-GB" dirty="0"/>
              <a:t>Ability to provide excellent quality of </a:t>
            </a:r>
            <a:r>
              <a:rPr lang="en-GB" dirty="0" err="1"/>
              <a:t>ionospheric</a:t>
            </a:r>
            <a:r>
              <a:rPr lang="en-GB" dirty="0"/>
              <a:t> </a:t>
            </a:r>
            <a:r>
              <a:rPr lang="en-GB" dirty="0" smtClean="0"/>
              <a:t>calibration: enough high sensitivity pierce points. </a:t>
            </a:r>
            <a:endParaRPr lang="en-GB" dirty="0"/>
          </a:p>
          <a:p>
            <a:pPr lvl="0">
              <a:lnSpc>
                <a:spcPct val="120000"/>
              </a:lnSpc>
            </a:pPr>
            <a:r>
              <a:rPr lang="en-GB" dirty="0"/>
              <a:t>Ability to provide excellent quality of direction dependent gain </a:t>
            </a:r>
            <a:r>
              <a:rPr lang="en-GB" dirty="0" smtClean="0"/>
              <a:t>calibration: extremely low far </a:t>
            </a:r>
            <a:r>
              <a:rPr lang="en-GB" dirty="0" err="1" smtClean="0"/>
              <a:t>sidelobes</a:t>
            </a:r>
            <a:r>
              <a:rPr lang="en-GB" dirty="0" smtClean="0"/>
              <a:t> of station beam.</a:t>
            </a:r>
            <a:endParaRPr lang="en-GB" dirty="0"/>
          </a:p>
          <a:p>
            <a:pPr lvl="0">
              <a:lnSpc>
                <a:spcPct val="120000"/>
              </a:lnSpc>
            </a:pPr>
            <a:r>
              <a:rPr lang="en-GB" dirty="0"/>
              <a:t>High sensitivity and good visibility sampling to angular scales of about 10 to 1000 </a:t>
            </a:r>
            <a:r>
              <a:rPr lang="en-GB" dirty="0" err="1"/>
              <a:t>arcsec</a:t>
            </a:r>
            <a:r>
              <a:rPr lang="en-GB" dirty="0"/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dirty="0"/>
              <a:t>P</a:t>
            </a:r>
            <a:r>
              <a:rPr lang="en-GB" dirty="0" smtClean="0"/>
              <a:t>ractical constraints:</a:t>
            </a:r>
            <a:endParaRPr lang="en-GB" dirty="0"/>
          </a:p>
          <a:p>
            <a:pPr lvl="0">
              <a:lnSpc>
                <a:spcPct val="120000"/>
              </a:lnSpc>
            </a:pPr>
            <a:r>
              <a:rPr lang="en-GB" dirty="0"/>
              <a:t>Site-specific and maintenance constraints.</a:t>
            </a:r>
          </a:p>
          <a:p>
            <a:pPr lvl="0">
              <a:lnSpc>
                <a:spcPct val="120000"/>
              </a:lnSpc>
            </a:pPr>
            <a:r>
              <a:rPr lang="en-GB" dirty="0"/>
              <a:t>Infrastructure Cost.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SKA1-Low Configuration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592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SKA1-Low deep </a:t>
            </a:r>
            <a:r>
              <a:rPr lang="en-US" sz="2800" dirty="0"/>
              <a:t>integrations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360964" y="1246353"/>
            <a:ext cx="8595414" cy="4847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Random </a:t>
            </a:r>
            <a:r>
              <a:rPr lang="en-GB" dirty="0"/>
              <a:t>electronic gain variations (</a:t>
            </a:r>
            <a:r>
              <a:rPr lang="en-GB" dirty="0" err="1"/>
              <a:t>τ</a:t>
            </a:r>
            <a:r>
              <a:rPr lang="en-GB" dirty="0"/>
              <a:t> ≈ 1</a:t>
            </a:r>
            <a:r>
              <a:rPr lang="en-GB" baseline="30000" dirty="0"/>
              <a:t>m</a:t>
            </a:r>
            <a:r>
              <a:rPr lang="en-GB" dirty="0"/>
              <a:t>) </a:t>
            </a:r>
            <a:r>
              <a:rPr lang="en-GB" dirty="0" smtClean="0"/>
              <a:t>that </a:t>
            </a:r>
            <a:r>
              <a:rPr lang="en-GB" dirty="0"/>
              <a:t>induce station “pointing” offsets must be kept below </a:t>
            </a:r>
            <a:r>
              <a:rPr lang="en-GB" u="sng" dirty="0" err="1"/>
              <a:t>ε’</a:t>
            </a:r>
            <a:r>
              <a:rPr lang="en-GB" u="sng" baseline="-25000" dirty="0" err="1"/>
              <a:t>P</a:t>
            </a:r>
            <a:r>
              <a:rPr lang="en-GB" dirty="0"/>
              <a:t> = </a:t>
            </a:r>
            <a:r>
              <a:rPr lang="en-GB" dirty="0" smtClean="0"/>
              <a:t>0.004.</a:t>
            </a:r>
            <a:endParaRPr lang="en-GB" dirty="0"/>
          </a:p>
          <a:p>
            <a:pPr lvl="0"/>
            <a:r>
              <a:rPr lang="en-GB" dirty="0"/>
              <a:t>The brightest </a:t>
            </a:r>
            <a:r>
              <a:rPr lang="en-GB" dirty="0" smtClean="0"/>
              <a:t>1.3 </a:t>
            </a:r>
            <a:r>
              <a:rPr lang="en-GB" dirty="0" err="1"/>
              <a:t>dex</a:t>
            </a:r>
            <a:r>
              <a:rPr lang="en-GB" dirty="0"/>
              <a:t> [= log</a:t>
            </a:r>
            <a:r>
              <a:rPr lang="en-GB" baseline="-25000" dirty="0"/>
              <a:t>10</a:t>
            </a:r>
            <a:r>
              <a:rPr lang="en-GB" dirty="0"/>
              <a:t>(</a:t>
            </a:r>
            <a:r>
              <a:rPr lang="en-GB" dirty="0" err="1"/>
              <a:t>ε</a:t>
            </a:r>
            <a:r>
              <a:rPr lang="en-GB" baseline="-25000" dirty="0" err="1"/>
              <a:t>S</a:t>
            </a:r>
            <a:r>
              <a:rPr lang="en-GB" dirty="0"/>
              <a:t>/</a:t>
            </a:r>
            <a:r>
              <a:rPr lang="en-GB" u="sng" dirty="0" err="1"/>
              <a:t>ε</a:t>
            </a:r>
            <a:r>
              <a:rPr lang="en-GB" u="sng" baseline="-25000" dirty="0" err="1"/>
              <a:t>S</a:t>
            </a:r>
            <a:r>
              <a:rPr lang="en-GB" dirty="0"/>
              <a:t>) = log</a:t>
            </a:r>
            <a:r>
              <a:rPr lang="en-GB" baseline="-25000" dirty="0"/>
              <a:t>10</a:t>
            </a:r>
            <a:r>
              <a:rPr lang="en-GB" dirty="0"/>
              <a:t>(0.01/0.001)] of random sources occurring within the main beam near-in </a:t>
            </a:r>
            <a:r>
              <a:rPr lang="en-GB" dirty="0" err="1"/>
              <a:t>sidelobes</a:t>
            </a:r>
            <a:r>
              <a:rPr lang="en-GB" dirty="0"/>
              <a:t> must be included in the self-</a:t>
            </a:r>
            <a:r>
              <a:rPr lang="en-GB" dirty="0" err="1"/>
              <a:t>cal</a:t>
            </a:r>
            <a:r>
              <a:rPr lang="en-GB" dirty="0"/>
              <a:t> model</a:t>
            </a:r>
            <a:r>
              <a:rPr lang="en-GB" dirty="0" smtClean="0"/>
              <a:t>.</a:t>
            </a:r>
          </a:p>
          <a:p>
            <a:pPr lvl="1"/>
            <a:r>
              <a:rPr lang="en-GB" dirty="0"/>
              <a:t>Need to include </a:t>
            </a:r>
            <a:r>
              <a:rPr lang="en-GB" dirty="0" smtClean="0"/>
              <a:t>3000 </a:t>
            </a:r>
            <a:r>
              <a:rPr lang="en-GB" dirty="0"/>
              <a:t>– </a:t>
            </a:r>
            <a:r>
              <a:rPr lang="en-GB" dirty="0" smtClean="0"/>
              <a:t>4000 </a:t>
            </a:r>
            <a:r>
              <a:rPr lang="en-GB" dirty="0"/>
              <a:t>sources brighter than about </a:t>
            </a:r>
            <a:r>
              <a:rPr lang="en-GB" dirty="0" smtClean="0"/>
              <a:t>15 </a:t>
            </a:r>
            <a:r>
              <a:rPr lang="en-GB" dirty="0" err="1" smtClean="0"/>
              <a:t>mJy</a:t>
            </a:r>
            <a:endParaRPr lang="en-GB" dirty="0"/>
          </a:p>
          <a:p>
            <a:pPr lvl="0"/>
            <a:r>
              <a:rPr lang="en-GB" dirty="0"/>
              <a:t>The brightest </a:t>
            </a:r>
            <a:r>
              <a:rPr lang="en-GB" dirty="0" smtClean="0"/>
              <a:t>1.0 </a:t>
            </a:r>
            <a:r>
              <a:rPr lang="en-GB" dirty="0" err="1"/>
              <a:t>dex</a:t>
            </a:r>
            <a:r>
              <a:rPr lang="en-GB" dirty="0"/>
              <a:t> [= log</a:t>
            </a:r>
            <a:r>
              <a:rPr lang="en-GB" baseline="-25000" dirty="0"/>
              <a:t>10</a:t>
            </a:r>
            <a:r>
              <a:rPr lang="en-GB" dirty="0"/>
              <a:t>(</a:t>
            </a:r>
            <a:r>
              <a:rPr lang="en-GB" dirty="0" err="1"/>
              <a:t>η</a:t>
            </a:r>
            <a:r>
              <a:rPr lang="en-GB" baseline="-25000" dirty="0" err="1"/>
              <a:t>F</a:t>
            </a:r>
            <a:r>
              <a:rPr lang="en-GB" dirty="0"/>
              <a:t>/</a:t>
            </a:r>
            <a:r>
              <a:rPr lang="en-GB" u="sng" dirty="0" err="1"/>
              <a:t>η</a:t>
            </a:r>
            <a:r>
              <a:rPr lang="en-GB" u="sng" baseline="-25000" dirty="0" err="1"/>
              <a:t>F</a:t>
            </a:r>
            <a:r>
              <a:rPr lang="en-GB" dirty="0"/>
              <a:t>) = log</a:t>
            </a:r>
            <a:r>
              <a:rPr lang="en-GB" baseline="-25000" dirty="0"/>
              <a:t>10</a:t>
            </a:r>
            <a:r>
              <a:rPr lang="en-GB" dirty="0"/>
              <a:t>(0.5/</a:t>
            </a:r>
            <a:r>
              <a:rPr lang="en-GB" dirty="0" smtClean="0"/>
              <a:t>0.05)</a:t>
            </a:r>
            <a:r>
              <a:rPr lang="en-GB" dirty="0"/>
              <a:t>] of sources occurring over the entire visible sky must be included in the self-</a:t>
            </a:r>
            <a:r>
              <a:rPr lang="en-GB" dirty="0" err="1"/>
              <a:t>cal</a:t>
            </a:r>
            <a:r>
              <a:rPr lang="en-GB" dirty="0"/>
              <a:t> model and subtracted</a:t>
            </a:r>
            <a:r>
              <a:rPr lang="en-GB" dirty="0" smtClean="0"/>
              <a:t>.</a:t>
            </a:r>
          </a:p>
          <a:p>
            <a:pPr lvl="1"/>
            <a:r>
              <a:rPr lang="en-GB" dirty="0"/>
              <a:t>Need to include 5</a:t>
            </a:r>
            <a:r>
              <a:rPr lang="en-GB" dirty="0" smtClean="0"/>
              <a:t> – 10 sources </a:t>
            </a:r>
            <a:r>
              <a:rPr lang="en-GB" dirty="0"/>
              <a:t>brighter than about </a:t>
            </a:r>
            <a:r>
              <a:rPr lang="en-GB" dirty="0" smtClean="0"/>
              <a:t>S</a:t>
            </a:r>
            <a:r>
              <a:rPr lang="en-GB" baseline="-25000" dirty="0" smtClean="0"/>
              <a:t>1.4GHz</a:t>
            </a:r>
            <a:r>
              <a:rPr lang="en-GB" dirty="0" smtClean="0"/>
              <a:t> </a:t>
            </a:r>
            <a:r>
              <a:rPr lang="en-GB" dirty="0"/>
              <a:t>≈ </a:t>
            </a:r>
            <a:r>
              <a:rPr lang="en-GB" dirty="0" smtClean="0"/>
              <a:t>85 </a:t>
            </a:r>
            <a:r>
              <a:rPr lang="en-GB" dirty="0" err="1" smtClean="0"/>
              <a:t>Jy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05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0964" y="521799"/>
            <a:ext cx="7366592" cy="723423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SKA1-Low / LOFAR-NL calibration challenge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23" y="1505881"/>
            <a:ext cx="8378326" cy="3527716"/>
          </a:xfrm>
        </p:spPr>
      </p:pic>
      <p:sp>
        <p:nvSpPr>
          <p:cNvPr id="7" name="Rectangle 6"/>
          <p:cNvSpPr/>
          <p:nvPr/>
        </p:nvSpPr>
        <p:spPr>
          <a:xfrm>
            <a:off x="453593" y="1871956"/>
            <a:ext cx="8164654" cy="1509111"/>
          </a:xfrm>
          <a:prstGeom prst="rect">
            <a:avLst/>
          </a:prstGeom>
          <a:solidFill>
            <a:schemeClr val="tx1">
              <a:lumMod val="40000"/>
              <a:lumOff val="60000"/>
              <a:alpha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358123" y="5210225"/>
            <a:ext cx="8378326" cy="120029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For most calibration parameters, improvement of 2× relative to LOFAR is enough</a:t>
            </a:r>
          </a:p>
          <a:p>
            <a:r>
              <a:rPr lang="en-US" dirty="0" smtClean="0"/>
              <a:t>Largest increment, 6×, in realm of “all-sky” source modeling at 50 – 100 MHz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962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SKA1-Low deep </a:t>
            </a:r>
            <a:r>
              <a:rPr lang="en-US" sz="2800" dirty="0"/>
              <a:t>integrations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1141740"/>
            <a:ext cx="4500000" cy="45000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849" y="1141740"/>
            <a:ext cx="4500000" cy="4500000"/>
          </a:xfrm>
        </p:spPr>
      </p:pic>
      <p:sp>
        <p:nvSpPr>
          <p:cNvPr id="9" name="Content Placeholder 7"/>
          <p:cNvSpPr txBox="1">
            <a:spLocks/>
          </p:cNvSpPr>
          <p:nvPr/>
        </p:nvSpPr>
        <p:spPr>
          <a:xfrm>
            <a:off x="386291" y="5486400"/>
            <a:ext cx="8515417" cy="911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85x86m super-station correlations noise budget</a:t>
            </a:r>
          </a:p>
          <a:p>
            <a:r>
              <a:rPr lang="en-US" dirty="0" smtClean="0"/>
              <a:t>Calibration challenge exacerbated by factor ≈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971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SKA1-Low </a:t>
            </a:r>
            <a:r>
              <a:rPr lang="en-US" sz="2800" dirty="0"/>
              <a:t>deep integrations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1141740"/>
            <a:ext cx="4500000" cy="450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0" y="1141740"/>
            <a:ext cx="4500000" cy="4500000"/>
          </a:xfrm>
          <a:prstGeom prst="rect">
            <a:avLst/>
          </a:prstGeom>
        </p:spPr>
      </p:pic>
      <p:sp>
        <p:nvSpPr>
          <p:cNvPr id="10" name="Content Placeholder 7"/>
          <p:cNvSpPr txBox="1">
            <a:spLocks/>
          </p:cNvSpPr>
          <p:nvPr/>
        </p:nvSpPr>
        <p:spPr>
          <a:xfrm>
            <a:off x="360965" y="5486400"/>
            <a:ext cx="8540744" cy="911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3072x14m sub-station correlations noise budget</a:t>
            </a:r>
          </a:p>
          <a:p>
            <a:r>
              <a:rPr lang="en-US" dirty="0" smtClean="0"/>
              <a:t>Calibration challenge relaxed by factor ≈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825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SKA1-Low implications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360964" y="1246353"/>
            <a:ext cx="8595414" cy="484781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Median baseline length of configuration is vital factor in determining magnitude of calibration challenge</a:t>
            </a:r>
          </a:p>
          <a:p>
            <a:pPr lvl="1"/>
            <a:r>
              <a:rPr lang="en-GB" dirty="0" smtClean="0"/>
              <a:t>Keep </a:t>
            </a:r>
            <a:r>
              <a:rPr lang="en-GB" dirty="0" err="1" smtClean="0"/>
              <a:t>B</a:t>
            </a:r>
            <a:r>
              <a:rPr lang="en-GB" baseline="-25000" dirty="0" err="1" smtClean="0"/>
              <a:t>Med</a:t>
            </a:r>
            <a:r>
              <a:rPr lang="en-GB" dirty="0" smtClean="0"/>
              <a:t> as large as possible: must keep ≥ 50% stations B ≥ 4km</a:t>
            </a:r>
          </a:p>
          <a:p>
            <a:pPr lvl="1"/>
            <a:r>
              <a:rPr lang="en-GB" dirty="0" smtClean="0"/>
              <a:t>Only viable method of keeping calibration tractable</a:t>
            </a:r>
          </a:p>
          <a:p>
            <a:pPr lvl="1"/>
            <a:r>
              <a:rPr lang="en-GB" dirty="0" smtClean="0"/>
              <a:t>Required precision scales as B</a:t>
            </a:r>
            <a:r>
              <a:rPr lang="en-GB" baseline="-25000" dirty="0" smtClean="0"/>
              <a:t>Med</a:t>
            </a:r>
            <a:r>
              <a:rPr lang="en-GB" baseline="30000" dirty="0" smtClean="0"/>
              <a:t>-1.5</a:t>
            </a:r>
          </a:p>
          <a:p>
            <a:r>
              <a:rPr lang="en-GB" dirty="0" smtClean="0"/>
              <a:t>Effective station number has major implications for calibration and HPC requirements (in opposite sense)</a:t>
            </a:r>
          </a:p>
          <a:p>
            <a:pPr lvl="1"/>
            <a:r>
              <a:rPr lang="en-GB" dirty="0" smtClean="0"/>
              <a:t>Standard “station”: cal. challenge about 2x LOFAR @ HPC = 1</a:t>
            </a:r>
          </a:p>
          <a:p>
            <a:pPr lvl="1"/>
            <a:r>
              <a:rPr lang="en-GB" dirty="0" smtClean="0"/>
              <a:t>“Super-station”: cal. challenge </a:t>
            </a:r>
            <a:r>
              <a:rPr lang="en-GB" dirty="0"/>
              <a:t>about </a:t>
            </a:r>
            <a:r>
              <a:rPr lang="en-GB" dirty="0" smtClean="0"/>
              <a:t>8x LOFAR @ HPC = 1/36</a:t>
            </a:r>
          </a:p>
          <a:p>
            <a:pPr lvl="1"/>
            <a:r>
              <a:rPr lang="en-GB" dirty="0"/>
              <a:t>“</a:t>
            </a:r>
            <a:r>
              <a:rPr lang="en-GB" dirty="0" smtClean="0"/>
              <a:t>Sub-</a:t>
            </a:r>
            <a:r>
              <a:rPr lang="en-GB" dirty="0"/>
              <a:t>station</a:t>
            </a:r>
            <a:r>
              <a:rPr lang="en-GB" dirty="0" smtClean="0"/>
              <a:t>”: cal. challenge </a:t>
            </a:r>
            <a:r>
              <a:rPr lang="en-GB" dirty="0"/>
              <a:t>about </a:t>
            </a:r>
            <a:r>
              <a:rPr lang="en-GB" dirty="0" smtClean="0"/>
              <a:t>0.5x LOFAR @ HPC = 36</a:t>
            </a:r>
          </a:p>
          <a:p>
            <a:pPr lvl="1"/>
            <a:r>
              <a:rPr lang="en-GB" dirty="0"/>
              <a:t>Required precision scales as </a:t>
            </a:r>
            <a:r>
              <a:rPr lang="en-GB" dirty="0" smtClean="0"/>
              <a:t>N</a:t>
            </a:r>
            <a:r>
              <a:rPr lang="en-GB" baseline="30000" dirty="0" smtClean="0"/>
              <a:t>-1,</a:t>
            </a:r>
            <a:r>
              <a:rPr lang="en-GB" dirty="0" smtClean="0"/>
              <a:t> but </a:t>
            </a:r>
            <a:r>
              <a:rPr lang="en-GB" smtClean="0"/>
              <a:t>HPC scales as </a:t>
            </a:r>
            <a:r>
              <a:rPr lang="en-GB" dirty="0" smtClean="0"/>
              <a:t>N</a:t>
            </a:r>
            <a:r>
              <a:rPr lang="en-GB" baseline="30000" dirty="0" smtClean="0"/>
              <a:t>2</a:t>
            </a:r>
            <a:endParaRPr lang="en-GB" baseline="30000" dirty="0"/>
          </a:p>
          <a:p>
            <a:pPr lvl="0"/>
            <a:r>
              <a:rPr lang="en-GB" dirty="0" smtClean="0"/>
              <a:t>Keeping option of all three beam-forming modes (“sub-” and “super-” as well as “station”) could be vital </a:t>
            </a:r>
            <a:r>
              <a:rPr lang="en-GB" dirty="0"/>
              <a:t>for both science </a:t>
            </a:r>
            <a:r>
              <a:rPr lang="en-GB" dirty="0" smtClean="0"/>
              <a:t>and calibration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107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6783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122" y="1006459"/>
            <a:ext cx="8515417" cy="5511561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10000"/>
              </a:lnSpc>
              <a:buNone/>
            </a:pPr>
            <a:r>
              <a:rPr lang="en-GB" dirty="0" smtClean="0"/>
              <a:t>Desired solution:</a:t>
            </a:r>
          </a:p>
          <a:p>
            <a:pPr lvl="0">
              <a:lnSpc>
                <a:spcPct val="110000"/>
              </a:lnSpc>
            </a:pPr>
            <a:r>
              <a:rPr lang="en-GB" dirty="0" smtClean="0"/>
              <a:t>Highest possible </a:t>
            </a:r>
            <a:r>
              <a:rPr lang="en-GB" dirty="0"/>
              <a:t>filling factor of antennas </a:t>
            </a:r>
            <a:r>
              <a:rPr lang="en-GB" dirty="0" smtClean="0"/>
              <a:t>in station tied </a:t>
            </a:r>
            <a:r>
              <a:rPr lang="en-GB" dirty="0"/>
              <a:t>to a nominal frequency (the </a:t>
            </a:r>
            <a:r>
              <a:rPr lang="en-GB" dirty="0" err="1"/>
              <a:t>λ</a:t>
            </a:r>
            <a:r>
              <a:rPr lang="en-GB" dirty="0"/>
              <a:t>/2 antenna spacing) of no lower than about 100 </a:t>
            </a:r>
            <a:r>
              <a:rPr lang="en-GB" dirty="0" err="1"/>
              <a:t>MHz.</a:t>
            </a:r>
            <a:r>
              <a:rPr lang="en-GB" dirty="0"/>
              <a:t> </a:t>
            </a:r>
          </a:p>
          <a:p>
            <a:pPr lvl="0">
              <a:lnSpc>
                <a:spcPct val="110000"/>
              </a:lnSpc>
            </a:pPr>
            <a:r>
              <a:rPr lang="en-GB" dirty="0" smtClean="0"/>
              <a:t>Tightest practical packing of stations within core consistent </a:t>
            </a:r>
            <a:r>
              <a:rPr lang="en-GB" dirty="0"/>
              <a:t>with maintenance </a:t>
            </a:r>
            <a:r>
              <a:rPr lang="en-GB" dirty="0" smtClean="0"/>
              <a:t>requirements. </a:t>
            </a:r>
            <a:endParaRPr lang="en-GB" dirty="0"/>
          </a:p>
          <a:p>
            <a:pPr lvl="0">
              <a:lnSpc>
                <a:spcPct val="110000"/>
              </a:lnSpc>
            </a:pPr>
            <a:r>
              <a:rPr lang="en-GB" dirty="0" smtClean="0"/>
              <a:t>Logarithmic </a:t>
            </a:r>
            <a:r>
              <a:rPr lang="en-GB" dirty="0"/>
              <a:t>decline of collecting area </a:t>
            </a:r>
            <a:r>
              <a:rPr lang="en-GB" dirty="0" smtClean="0"/>
              <a:t>beyond core: </a:t>
            </a:r>
            <a:r>
              <a:rPr lang="en-GB" dirty="0"/>
              <a:t>radii of about 350m to </a:t>
            </a:r>
            <a:r>
              <a:rPr lang="en-GB" dirty="0" smtClean="0"/>
              <a:t>35km. </a:t>
            </a:r>
            <a:endParaRPr lang="en-GB" dirty="0"/>
          </a:p>
          <a:p>
            <a:pPr lvl="0">
              <a:lnSpc>
                <a:spcPct val="110000"/>
              </a:lnSpc>
            </a:pPr>
            <a:r>
              <a:rPr lang="en-GB" dirty="0" smtClean="0"/>
              <a:t>Smallest total </a:t>
            </a:r>
            <a:r>
              <a:rPr lang="en-GB" dirty="0"/>
              <a:t>number of extra-core sites </a:t>
            </a:r>
            <a:r>
              <a:rPr lang="en-GB" dirty="0" smtClean="0"/>
              <a:t>plus minimum </a:t>
            </a:r>
            <a:r>
              <a:rPr lang="en-GB" dirty="0"/>
              <a:t>spanning tree </a:t>
            </a:r>
            <a:r>
              <a:rPr lang="en-GB" dirty="0" smtClean="0"/>
              <a:t>with </a:t>
            </a:r>
            <a:r>
              <a:rPr lang="en-GB" dirty="0"/>
              <a:t>adequate aperture sampling and instantaneous visibility coverage. </a:t>
            </a:r>
            <a:endParaRPr lang="en-GB" dirty="0" smtClean="0"/>
          </a:p>
          <a:p>
            <a:pPr lvl="0">
              <a:lnSpc>
                <a:spcPct val="110000"/>
              </a:lnSpc>
            </a:pPr>
            <a:r>
              <a:rPr lang="en-GB" dirty="0" smtClean="0"/>
              <a:t>Hierarchical station definition allowing “tuneable” choice of beam-forming scales (discrete or continuous) about 10 – 90 m.</a:t>
            </a:r>
          </a:p>
          <a:p>
            <a:pPr>
              <a:lnSpc>
                <a:spcPct val="110000"/>
              </a:lnSpc>
            </a:pPr>
            <a:r>
              <a:rPr lang="en-GB" dirty="0"/>
              <a:t>Identical station definition both inside and outside core.</a:t>
            </a:r>
          </a:p>
          <a:p>
            <a:pPr lvl="0">
              <a:lnSpc>
                <a:spcPct val="110000"/>
              </a:lnSpc>
            </a:pPr>
            <a:endParaRPr lang="en-GB" dirty="0"/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SKA1-Low Configuration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985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SKA1-Low Configuration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5507709"/>
              </p:ext>
            </p:extLst>
          </p:nvPr>
        </p:nvGraphicFramePr>
        <p:xfrm>
          <a:off x="179017" y="1252002"/>
          <a:ext cx="8813525" cy="4631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3" name="Document" r:id="rId4" imgW="5727700" imgH="3009900" progId="Word.Document.12">
                  <p:embed/>
                </p:oleObj>
              </mc:Choice>
              <mc:Fallback>
                <p:oleObj name="Document" r:id="rId4" imgW="5727700" imgH="3009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9017" y="1252002"/>
                        <a:ext cx="8813525" cy="46314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2918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SKA1-Low Configuration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252207"/>
              </p:ext>
            </p:extLst>
          </p:nvPr>
        </p:nvGraphicFramePr>
        <p:xfrm>
          <a:off x="219450" y="1403357"/>
          <a:ext cx="8745532" cy="4595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7" name="Document" r:id="rId4" imgW="5727700" imgH="3009900" progId="Word.Document.12">
                  <p:embed/>
                </p:oleObj>
              </mc:Choice>
              <mc:Fallback>
                <p:oleObj name="Document" r:id="rId4" imgW="5727700" imgH="3009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9450" y="1403357"/>
                        <a:ext cx="8745532" cy="45957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0348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SKA1-Low Configuration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2887169"/>
              </p:ext>
            </p:extLst>
          </p:nvPr>
        </p:nvGraphicFramePr>
        <p:xfrm>
          <a:off x="170875" y="1103303"/>
          <a:ext cx="8767600" cy="5307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1" name="Document" r:id="rId4" imgW="5727700" imgH="3467100" progId="Word.Document.12">
                  <p:embed/>
                </p:oleObj>
              </mc:Choice>
              <mc:Fallback>
                <p:oleObj name="Document" r:id="rId4" imgW="5727700" imgH="3467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0875" y="1103303"/>
                        <a:ext cx="8767600" cy="5307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4182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0963" y="521799"/>
            <a:ext cx="7374839" cy="61994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SKA1-Low Instrument/Calibration </a:t>
            </a:r>
            <a:r>
              <a:rPr lang="en-US" sz="2800" dirty="0" err="1" smtClean="0"/>
              <a:t>parms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8122" y="1141741"/>
            <a:ext cx="8515417" cy="5208260"/>
          </a:xfrm>
        </p:spPr>
        <p:txBody>
          <a:bodyPr>
            <a:normAutofit/>
          </a:bodyPr>
          <a:lstStyle/>
          <a:p>
            <a:pPr>
              <a:spcAft>
                <a:spcPts val="400"/>
              </a:spcAft>
            </a:pPr>
            <a:r>
              <a:rPr lang="en-US" dirty="0" smtClean="0"/>
              <a:t>Parametric model relating residual calibration errors to effective image noise (Braun, 2013, A&amp;A 551, 91)</a:t>
            </a:r>
          </a:p>
          <a:p>
            <a:pPr>
              <a:spcAft>
                <a:spcPts val="400"/>
              </a:spcAft>
            </a:pPr>
            <a:r>
              <a:rPr lang="en-US" dirty="0" smtClean="0"/>
              <a:t>Each effect described by both intrinsic magnitude as well as correlation timescale and frequency bandwidth: </a:t>
            </a:r>
          </a:p>
          <a:p>
            <a:pPr marL="0" indent="0">
              <a:spcAft>
                <a:spcPts val="40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					</a:t>
            </a:r>
            <a:r>
              <a:rPr lang="en-US" dirty="0" err="1" smtClean="0"/>
              <a:t>σ</a:t>
            </a:r>
            <a:r>
              <a:rPr lang="en-US" baseline="-25000" dirty="0" err="1" smtClean="0"/>
              <a:t>Vis</a:t>
            </a:r>
            <a:r>
              <a:rPr lang="en-US" dirty="0" smtClean="0"/>
              <a:t>, </a:t>
            </a:r>
            <a:r>
              <a:rPr lang="en-US" dirty="0" err="1" smtClean="0"/>
              <a:t>τ</a:t>
            </a:r>
            <a:r>
              <a:rPr lang="en-US" baseline="-25000" dirty="0" err="1" smtClean="0"/>
              <a:t>T</a:t>
            </a:r>
            <a:r>
              <a:rPr lang="en-US" dirty="0" smtClean="0"/>
              <a:t>, </a:t>
            </a:r>
            <a:r>
              <a:rPr lang="en-US" dirty="0" err="1" smtClean="0"/>
              <a:t>Δν</a:t>
            </a:r>
            <a:r>
              <a:rPr lang="en-US" baseline="-25000" dirty="0" err="1" smtClean="0"/>
              <a:t>F</a:t>
            </a:r>
            <a:endParaRPr lang="en-US" baseline="-25000" dirty="0" smtClean="0"/>
          </a:p>
          <a:p>
            <a:pPr>
              <a:spcAft>
                <a:spcPts val="400"/>
              </a:spcAft>
            </a:pPr>
            <a:r>
              <a:rPr lang="en-US" dirty="0" smtClean="0"/>
              <a:t>Basic unit of observation is an n-hour tracking observation (</a:t>
            </a:r>
            <a:r>
              <a:rPr lang="en-US" dirty="0" err="1" smtClean="0"/>
              <a:t>eg</a:t>
            </a:r>
            <a:r>
              <a:rPr lang="en-US" dirty="0" smtClean="0"/>
              <a:t>. HA = -4 – +4</a:t>
            </a:r>
            <a:r>
              <a:rPr lang="en-US" baseline="30000" dirty="0" smtClean="0"/>
              <a:t>h</a:t>
            </a:r>
            <a:r>
              <a:rPr lang="en-US" dirty="0" smtClean="0"/>
              <a:t> or -2 – +2</a:t>
            </a:r>
            <a:r>
              <a:rPr lang="en-US" baseline="30000" dirty="0" smtClean="0"/>
              <a:t>h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79953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0963" y="521799"/>
            <a:ext cx="7374839" cy="61994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SKA1-Low Instrument/Calibration </a:t>
            </a:r>
            <a:r>
              <a:rPr lang="en-US" sz="2800" dirty="0" err="1" smtClean="0"/>
              <a:t>parms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8123" y="1141741"/>
            <a:ext cx="8212330" cy="5208260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400"/>
              </a:spcAft>
            </a:pPr>
            <a:r>
              <a:rPr lang="en-US" dirty="0" smtClean="0"/>
              <a:t>Distinction </a:t>
            </a:r>
            <a:r>
              <a:rPr lang="en-US" dirty="0"/>
              <a:t>between effects due to sources within the image field or outside</a:t>
            </a:r>
          </a:p>
          <a:p>
            <a:pPr lvl="1">
              <a:spcAft>
                <a:spcPts val="400"/>
              </a:spcAft>
            </a:pPr>
            <a:r>
              <a:rPr lang="en-US" dirty="0"/>
              <a:t>Inside image: standard radiometer </a:t>
            </a:r>
            <a:r>
              <a:rPr lang="en-US" dirty="0" smtClean="0"/>
              <a:t>equation </a:t>
            </a:r>
          </a:p>
          <a:p>
            <a:pPr lvl="1">
              <a:spcAft>
                <a:spcPts val="400"/>
              </a:spcAft>
            </a:pPr>
            <a:endParaRPr lang="en-US" dirty="0" smtClean="0"/>
          </a:p>
          <a:p>
            <a:pPr marL="457200" lvl="1" indent="0">
              <a:spcAft>
                <a:spcPts val="400"/>
              </a:spcAft>
              <a:buNone/>
            </a:pPr>
            <a:r>
              <a:rPr lang="en-GB" dirty="0" smtClean="0"/>
              <a:t>				</a:t>
            </a:r>
            <a:r>
              <a:rPr lang="el-GR" dirty="0" smtClean="0"/>
              <a:t>σ</a:t>
            </a:r>
            <a:r>
              <a:rPr lang="el-GR" baseline="-25000" dirty="0" smtClean="0"/>
              <a:t>Map</a:t>
            </a:r>
            <a:r>
              <a:rPr lang="el-GR" dirty="0" smtClean="0"/>
              <a:t> </a:t>
            </a:r>
            <a:r>
              <a:rPr lang="el-GR" dirty="0"/>
              <a:t>= </a:t>
            </a:r>
            <a:r>
              <a:rPr lang="el-GR" dirty="0" smtClean="0"/>
              <a:t>σ</a:t>
            </a:r>
            <a:r>
              <a:rPr lang="en-GB" baseline="-25000" dirty="0" smtClean="0"/>
              <a:t>Vis</a:t>
            </a:r>
            <a:r>
              <a:rPr lang="el-GR" dirty="0" smtClean="0"/>
              <a:t>/</a:t>
            </a:r>
            <a:r>
              <a:rPr lang="el-GR" dirty="0"/>
              <a:t>[M</a:t>
            </a:r>
            <a:r>
              <a:rPr lang="el-GR" baseline="-25000" dirty="0"/>
              <a:t>T</a:t>
            </a:r>
            <a:r>
              <a:rPr lang="el-GR" dirty="0"/>
              <a:t>M</a:t>
            </a:r>
            <a:r>
              <a:rPr lang="el-GR" baseline="-25000" dirty="0"/>
              <a:t>F</a:t>
            </a:r>
            <a:r>
              <a:rPr lang="el-GR" dirty="0"/>
              <a:t>N(N − 1)/2]</a:t>
            </a:r>
            <a:r>
              <a:rPr lang="el-GR" baseline="30000" dirty="0" smtClean="0"/>
              <a:t>0.5</a:t>
            </a:r>
            <a:endParaRPr lang="en-GB" dirty="0" smtClean="0"/>
          </a:p>
          <a:p>
            <a:pPr marL="457200" lvl="1" indent="0">
              <a:spcAft>
                <a:spcPts val="400"/>
              </a:spcAft>
              <a:buNone/>
            </a:pPr>
            <a:endParaRPr lang="en-GB" baseline="30000" dirty="0" smtClean="0"/>
          </a:p>
          <a:p>
            <a:pPr lvl="1">
              <a:spcAft>
                <a:spcPts val="400"/>
              </a:spcAft>
            </a:pPr>
            <a:r>
              <a:rPr lang="en-GB" dirty="0" smtClean="0"/>
              <a:t>Outside image: via PSF </a:t>
            </a:r>
            <a:r>
              <a:rPr lang="en-GB" dirty="0" err="1" smtClean="0"/>
              <a:t>sidelobes</a:t>
            </a:r>
            <a:r>
              <a:rPr lang="en-GB" dirty="0" smtClean="0"/>
              <a:t> and via self-</a:t>
            </a:r>
            <a:r>
              <a:rPr lang="en-GB" dirty="0" err="1" smtClean="0"/>
              <a:t>cal</a:t>
            </a:r>
            <a:r>
              <a:rPr lang="en-GB" dirty="0" smtClean="0"/>
              <a:t> noise propagation</a:t>
            </a:r>
          </a:p>
          <a:p>
            <a:pPr marL="457200" lvl="1" indent="0">
              <a:spcAft>
                <a:spcPts val="400"/>
              </a:spcAft>
              <a:buNone/>
            </a:pPr>
            <a:r>
              <a:rPr lang="en-GB" dirty="0"/>
              <a:t>	</a:t>
            </a:r>
            <a:r>
              <a:rPr lang="en-GB" dirty="0" smtClean="0"/>
              <a:t>PSF noise scales as N</a:t>
            </a:r>
            <a:r>
              <a:rPr lang="en-GB" baseline="30000" dirty="0" smtClean="0"/>
              <a:t>-2</a:t>
            </a:r>
            <a:r>
              <a:rPr lang="en-GB" dirty="0" smtClean="0"/>
              <a:t>, self-</a:t>
            </a:r>
            <a:r>
              <a:rPr lang="en-GB" dirty="0" err="1" smtClean="0"/>
              <a:t>cal</a:t>
            </a:r>
            <a:r>
              <a:rPr lang="en-GB" dirty="0" smtClean="0"/>
              <a:t> noise as N</a:t>
            </a:r>
            <a:r>
              <a:rPr lang="en-GB" baseline="30000" dirty="0" smtClean="0"/>
              <a:t>-1.5</a:t>
            </a:r>
            <a:r>
              <a:rPr lang="en-GB" dirty="0" smtClean="0"/>
              <a:t>, </a:t>
            </a:r>
          </a:p>
          <a:p>
            <a:pPr marL="457200" lvl="1" indent="0">
              <a:spcAft>
                <a:spcPts val="400"/>
              </a:spcAft>
              <a:buNone/>
            </a:pPr>
            <a:r>
              <a:rPr lang="en-GB" dirty="0"/>
              <a:t>	</a:t>
            </a:r>
            <a:r>
              <a:rPr lang="en-GB" dirty="0" smtClean="0"/>
              <a:t>so </a:t>
            </a:r>
            <a:r>
              <a:rPr lang="en-GB" b="1" dirty="0" smtClean="0"/>
              <a:t>self-</a:t>
            </a:r>
            <a:r>
              <a:rPr lang="en-GB" b="1" dirty="0" err="1" smtClean="0"/>
              <a:t>cal</a:t>
            </a:r>
            <a:r>
              <a:rPr lang="en-GB" b="1" dirty="0" smtClean="0"/>
              <a:t> noise </a:t>
            </a:r>
            <a:r>
              <a:rPr lang="en-GB" dirty="0" smtClean="0"/>
              <a:t>dominates for large N (dish/station number)</a:t>
            </a:r>
          </a:p>
          <a:p>
            <a:pPr lvl="1">
              <a:spcAft>
                <a:spcPts val="400"/>
              </a:spcAft>
            </a:pPr>
            <a:endParaRPr lang="en-US" dirty="0" smtClean="0"/>
          </a:p>
          <a:p>
            <a:pPr marL="457200" lvl="1" indent="0">
              <a:spcAft>
                <a:spcPts val="400"/>
              </a:spcAft>
              <a:buNone/>
            </a:pPr>
            <a:r>
              <a:rPr lang="en-GB" dirty="0" smtClean="0"/>
              <a:t>				</a:t>
            </a:r>
            <a:r>
              <a:rPr lang="el-GR" dirty="0" smtClean="0"/>
              <a:t>σ</a:t>
            </a:r>
            <a:r>
              <a:rPr lang="el-GR" baseline="-25000" dirty="0" smtClean="0"/>
              <a:t>Map</a:t>
            </a:r>
            <a:r>
              <a:rPr lang="el-GR" dirty="0" smtClean="0"/>
              <a:t> = σ</a:t>
            </a:r>
            <a:r>
              <a:rPr lang="en-GB" baseline="-25000" dirty="0" smtClean="0"/>
              <a:t>Vis </a:t>
            </a:r>
            <a:r>
              <a:rPr lang="en-GB" dirty="0" smtClean="0"/>
              <a:t>(</a:t>
            </a:r>
            <a:r>
              <a:rPr lang="en-GB" dirty="0" err="1" smtClean="0"/>
              <a:t>S</a:t>
            </a:r>
            <a:r>
              <a:rPr lang="en-GB" baseline="-25000" dirty="0" err="1" smtClean="0"/>
              <a:t>Max</a:t>
            </a:r>
            <a:r>
              <a:rPr lang="en-GB" dirty="0" smtClean="0"/>
              <a:t>/</a:t>
            </a:r>
            <a:r>
              <a:rPr lang="en-GB" dirty="0" err="1" smtClean="0"/>
              <a:t>S</a:t>
            </a:r>
            <a:r>
              <a:rPr lang="en-GB" baseline="-25000" dirty="0" err="1" smtClean="0"/>
              <a:t>Tot</a:t>
            </a:r>
            <a:r>
              <a:rPr lang="en-GB" dirty="0" smtClean="0"/>
              <a:t>) {N</a:t>
            </a:r>
            <a:r>
              <a:rPr lang="en-GB" baseline="-25000" dirty="0" smtClean="0"/>
              <a:t>C</a:t>
            </a:r>
            <a:r>
              <a:rPr lang="en-GB" dirty="0" smtClean="0"/>
              <a:t> </a:t>
            </a:r>
            <a:r>
              <a:rPr lang="el-GR" dirty="0" smtClean="0"/>
              <a:t>/[M</a:t>
            </a:r>
            <a:r>
              <a:rPr lang="el-GR" baseline="-25000" dirty="0" smtClean="0"/>
              <a:t>T</a:t>
            </a:r>
            <a:r>
              <a:rPr lang="el-GR" dirty="0" smtClean="0"/>
              <a:t>M</a:t>
            </a:r>
            <a:r>
              <a:rPr lang="el-GR" baseline="-25000" dirty="0" smtClean="0"/>
              <a:t>F</a:t>
            </a:r>
            <a:r>
              <a:rPr lang="el-GR" dirty="0" smtClean="0"/>
              <a:t>N</a:t>
            </a:r>
            <a:r>
              <a:rPr lang="en-GB" baseline="30000" dirty="0" smtClean="0"/>
              <a:t>2</a:t>
            </a:r>
            <a:r>
              <a:rPr lang="el-GR" dirty="0" smtClean="0"/>
              <a:t>(N − </a:t>
            </a:r>
            <a:r>
              <a:rPr lang="en-GB" dirty="0" smtClean="0"/>
              <a:t>3</a:t>
            </a:r>
            <a:r>
              <a:rPr lang="el-GR" dirty="0" smtClean="0"/>
              <a:t>)]</a:t>
            </a:r>
            <a:r>
              <a:rPr lang="en-GB" dirty="0" smtClean="0"/>
              <a:t>}</a:t>
            </a:r>
            <a:r>
              <a:rPr lang="el-GR" baseline="30000" dirty="0" smtClean="0"/>
              <a:t>0.5</a:t>
            </a:r>
            <a:endParaRPr lang="en-GB" dirty="0"/>
          </a:p>
          <a:p>
            <a:pPr marL="457200" lvl="1" indent="0">
              <a:spcAft>
                <a:spcPts val="400"/>
              </a:spcAft>
              <a:buNone/>
            </a:pPr>
            <a:endParaRPr lang="en-US" dirty="0" smtClean="0"/>
          </a:p>
          <a:p>
            <a:pPr>
              <a:spcAft>
                <a:spcPts val="400"/>
              </a:spcAft>
            </a:pPr>
            <a:r>
              <a:rPr lang="en-US" dirty="0" smtClean="0"/>
              <a:t>Outcome of multi-track observing campaign depends on nature of each error</a:t>
            </a:r>
          </a:p>
          <a:p>
            <a:pPr lvl="1">
              <a:spcAft>
                <a:spcPts val="400"/>
              </a:spcAft>
            </a:pPr>
            <a:r>
              <a:rPr lang="en-US" dirty="0" smtClean="0"/>
              <a:t>Errors associated with random processes average down as √number tracks</a:t>
            </a:r>
          </a:p>
          <a:p>
            <a:pPr lvl="1">
              <a:spcAft>
                <a:spcPts val="400"/>
              </a:spcAft>
            </a:pPr>
            <a:r>
              <a:rPr lang="en-US" dirty="0" smtClean="0"/>
              <a:t>Errors in source model of sky or description of the stationary instrumental response do not average down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801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0963" y="521799"/>
            <a:ext cx="7374839" cy="61994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SKA1-Low Instrument/Calibration </a:t>
            </a:r>
            <a:r>
              <a:rPr lang="en-US" sz="2800" dirty="0" err="1" smtClean="0"/>
              <a:t>parms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Content Placeholder 1" descr="T1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" r="-85"/>
          <a:stretch/>
        </p:blipFill>
        <p:spPr>
          <a:xfrm>
            <a:off x="1575200" y="1017706"/>
            <a:ext cx="5335889" cy="5392813"/>
          </a:xfrm>
        </p:spPr>
      </p:pic>
    </p:spTree>
    <p:extLst>
      <p:ext uri="{BB962C8B-B14F-4D97-AF65-F5344CB8AC3E}">
        <p14:creationId xmlns:p14="http://schemas.microsoft.com/office/powerpoint/2010/main" val="428557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SKA_Presentation_Theme">
  <a:themeElements>
    <a:clrScheme name="SKA1">
      <a:dk1>
        <a:srgbClr val="7F7F7F"/>
      </a:dk1>
      <a:lt1>
        <a:srgbClr val="FFFFFF"/>
      </a:lt1>
      <a:dk2>
        <a:srgbClr val="7F7F7F"/>
      </a:dk2>
      <a:lt2>
        <a:srgbClr val="FFFFFF"/>
      </a:lt2>
      <a:accent1>
        <a:srgbClr val="00AEEF"/>
      </a:accent1>
      <a:accent2>
        <a:srgbClr val="0054A4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54A4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67362</TotalTime>
  <Words>1172</Words>
  <Application>Microsoft Macintosh PowerPoint</Application>
  <PresentationFormat>On-screen Show (4:3)</PresentationFormat>
  <Paragraphs>105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Office Theme</vt:lpstr>
      <vt:lpstr>1_SKA_Presentation_Theme</vt:lpstr>
      <vt:lpstr>Custom Design</vt:lpstr>
      <vt:lpstr>1_Custom Design</vt:lpstr>
      <vt:lpstr>2_Custom Design</vt:lpstr>
      <vt:lpstr>3_Custom Design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Carbon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Monaghan</dc:creator>
  <cp:lastModifiedBy>Jeff Wagg</cp:lastModifiedBy>
  <cp:revision>632</cp:revision>
  <cp:lastPrinted>2015-03-16T07:48:13Z</cp:lastPrinted>
  <dcterms:created xsi:type="dcterms:W3CDTF">2013-06-03T18:53:38Z</dcterms:created>
  <dcterms:modified xsi:type="dcterms:W3CDTF">2016-02-24T13:18:18Z</dcterms:modified>
</cp:coreProperties>
</file>