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2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1" r:id="rId2"/>
    <p:sldId id="473" r:id="rId3"/>
    <p:sldId id="472" r:id="rId4"/>
    <p:sldId id="474" r:id="rId5"/>
    <p:sldId id="475" r:id="rId6"/>
    <p:sldId id="481" r:id="rId7"/>
    <p:sldId id="476" r:id="rId8"/>
    <p:sldId id="477" r:id="rId9"/>
    <p:sldId id="478" r:id="rId10"/>
    <p:sldId id="482" r:id="rId11"/>
    <p:sldId id="483" r:id="rId12"/>
    <p:sldId id="485" r:id="rId13"/>
    <p:sldId id="484" r:id="rId14"/>
    <p:sldId id="492" r:id="rId15"/>
    <p:sldId id="504" r:id="rId16"/>
    <p:sldId id="494" r:id="rId17"/>
    <p:sldId id="495" r:id="rId18"/>
    <p:sldId id="497" r:id="rId19"/>
    <p:sldId id="507" r:id="rId20"/>
    <p:sldId id="509" r:id="rId21"/>
    <p:sldId id="502" r:id="rId22"/>
    <p:sldId id="499" r:id="rId23"/>
    <p:sldId id="469" r:id="rId2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4FE93480-720F-498B-A1B3-5587C195D9AC}">
          <p14:sldIdLst>
            <p14:sldId id="261"/>
            <p14:sldId id="473"/>
            <p14:sldId id="472"/>
            <p14:sldId id="474"/>
            <p14:sldId id="475"/>
            <p14:sldId id="481"/>
            <p14:sldId id="476"/>
            <p14:sldId id="477"/>
            <p14:sldId id="478"/>
            <p14:sldId id="482"/>
            <p14:sldId id="483"/>
            <p14:sldId id="485"/>
            <p14:sldId id="484"/>
            <p14:sldId id="492"/>
            <p14:sldId id="504"/>
            <p14:sldId id="494"/>
            <p14:sldId id="495"/>
            <p14:sldId id="497"/>
            <p14:sldId id="507"/>
            <p14:sldId id="509"/>
            <p14:sldId id="502"/>
            <p14:sldId id="499"/>
            <p14:sldId id="4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9504"/>
    <a:srgbClr val="006699"/>
    <a:srgbClr val="003366"/>
    <a:srgbClr val="0066CC"/>
    <a:srgbClr val="003399"/>
    <a:srgbClr val="8AD6E8"/>
    <a:srgbClr val="03C0ED"/>
    <a:srgbClr val="93CB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97" autoAdjust="0"/>
    <p:restoredTop sz="50000" autoAdjust="0"/>
  </p:normalViewPr>
  <p:slideViewPr>
    <p:cSldViewPr>
      <p:cViewPr>
        <p:scale>
          <a:sx n="152" d="100"/>
          <a:sy n="152" d="100"/>
        </p:scale>
        <p:origin x="-672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296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5481FD62-88C6-4B88-8853-864391761775}" type="datetimeFigureOut">
              <a:rPr lang="en-AU" smtClean="0"/>
              <a:t>2/07/2016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5C605617-911A-481F-9710-334CC4F963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4702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920C5C6D-E02B-4B13-BAC9-3C15B8D69D22}" type="datetimeFigureOut">
              <a:rPr lang="en-US" smtClean="0"/>
              <a:t>7/2/16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850D68BD-9D63-4628-B68A-08C6AEA03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72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Presentation must be completed in 60</a:t>
            </a:r>
            <a:r>
              <a:rPr lang="en-AU" baseline="0" dirty="0" smtClean="0"/>
              <a:t> minutes with allowance for </a:t>
            </a:r>
            <a:r>
              <a:rPr lang="en-AU" baseline="0" smtClean="0"/>
              <a:t>15 minutes of question time.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D68BD-9D63-4628-B68A-08C6AEA037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62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Assume “thin LMC” from LMC DDD (SKA-TEL-CSP-000102 Sonja </a:t>
            </a:r>
            <a:r>
              <a:rPr lang="en-US" dirty="0" err="1" smtClean="0"/>
              <a:t>Vrcic</a:t>
            </a:r>
            <a:r>
              <a:rPr lang="en-US" dirty="0" smtClean="0"/>
              <a:t> 2016-03-15 Trieste version).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D68BD-9D63-4628-B68A-08C6AEA037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05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rid of MC</a:t>
            </a:r>
          </a:p>
          <a:p>
            <a:r>
              <a:rPr lang="en-US" dirty="0" smtClean="0"/>
              <a:t>Cloud - functionality undefined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D68BD-9D63-4628-B68A-08C6AEA037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15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b="1" dirty="0" smtClean="0"/>
              <a:t>Capability discovery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All objects must have a unique identifier (aka Address) that allows a client to communicate with it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All objects must have a self-describing interface (</a:t>
            </a:r>
            <a:r>
              <a:rPr lang="en-US" dirty="0" err="1" smtClean="0"/>
              <a:t>ie</a:t>
            </a:r>
            <a:r>
              <a:rPr lang="en-US" dirty="0" smtClean="0"/>
              <a:t> description of Operations and Attributes)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The CBF should be able to provide a list of achievable capabilities. </a:t>
            </a:r>
            <a:r>
              <a:rPr lang="en-US" dirty="0" err="1" smtClean="0"/>
              <a:t>Eg</a:t>
            </a:r>
            <a:r>
              <a:rPr lang="en-US" dirty="0" smtClean="0"/>
              <a:t>) Exclude FPGA in broken LRUs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Fault status should be persistent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LMC is to be informed when capabilities change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The CBF should be able to suggest and switch to alternative components when there is a fault (</a:t>
            </a:r>
            <a:r>
              <a:rPr lang="en-US" dirty="0" err="1" smtClean="0"/>
              <a:t>eg</a:t>
            </a:r>
            <a:r>
              <a:rPr lang="en-US" dirty="0" smtClean="0"/>
              <a:t> broken optical fibre)</a:t>
            </a:r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r>
              <a:rPr lang="en-US" b="1" dirty="0" smtClean="0"/>
              <a:t>Configuration parameters GET/SET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Must support configuration of 16 sub-arrays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Must support run-time addition and removal of resources from sub-arrays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Must support pre-defined states and modes – </a:t>
            </a:r>
            <a:r>
              <a:rPr lang="en-US" dirty="0" err="1" smtClean="0"/>
              <a:t>OperationalState</a:t>
            </a:r>
            <a:r>
              <a:rPr lang="en-US" dirty="0" smtClean="0"/>
              <a:t>, </a:t>
            </a:r>
            <a:r>
              <a:rPr lang="en-US" dirty="0" err="1" smtClean="0"/>
              <a:t>HealthState</a:t>
            </a:r>
            <a:r>
              <a:rPr lang="en-US" dirty="0" smtClean="0"/>
              <a:t>, </a:t>
            </a:r>
            <a:r>
              <a:rPr lang="en-US" dirty="0" err="1" smtClean="0"/>
              <a:t>UsageState</a:t>
            </a:r>
            <a:r>
              <a:rPr lang="en-US" dirty="0" smtClean="0"/>
              <a:t> and </a:t>
            </a:r>
            <a:r>
              <a:rPr lang="en-US" dirty="0" err="1" smtClean="0"/>
              <a:t>RedundancyMode</a:t>
            </a:r>
            <a:endParaRPr lang="en-US" dirty="0" smtClean="0"/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Synchronized activation of configuration across a group of components. Important for recalibration during a scan and concurrent multi-user access</a:t>
            </a:r>
          </a:p>
          <a:p>
            <a:endParaRPr lang="en-US" dirty="0" smtClean="0"/>
          </a:p>
          <a:p>
            <a:r>
              <a:rPr lang="en-US" b="1" dirty="0" smtClean="0"/>
              <a:t>Monitor Points,</a:t>
            </a:r>
            <a:r>
              <a:rPr lang="en-US" b="1" baseline="0" dirty="0" smtClean="0"/>
              <a:t> Events, Alarms &amp; Logging</a:t>
            </a:r>
            <a:endParaRPr lang="en-US" b="1" dirty="0" smtClean="0"/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Events must be sent to the LMC when pre-defined state and mode values are changed by the CBF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Alarms are safety critical events (</a:t>
            </a:r>
            <a:r>
              <a:rPr lang="en-US" dirty="0" err="1" smtClean="0"/>
              <a:t>eg</a:t>
            </a:r>
            <a:r>
              <a:rPr lang="en-US" dirty="0" smtClean="0"/>
              <a:t> equipment overheating). The status of alarms is persistent and available for further interrogation by the TM. Alarm state is only cleared by TM.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The CBF must log events, alarms and other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D68BD-9D63-4628-B68A-08C6AEA037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6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1200" b="0" dirty="0" smtClean="0"/>
              <a:t>LMC operations on</a:t>
            </a:r>
            <a:r>
              <a:rPr lang="en-US" sz="1200" b="0" baseline="0" dirty="0" smtClean="0"/>
              <a:t> individual components use the </a:t>
            </a:r>
            <a:r>
              <a:rPr lang="en-US" sz="1200" b="0" baseline="0" dirty="0" err="1" smtClean="0"/>
              <a:t>CbfHardwareProxy</a:t>
            </a:r>
            <a:r>
              <a:rPr lang="en-US" sz="1200" b="0" baseline="0" dirty="0" smtClean="0"/>
              <a:t> and go via the </a:t>
            </a:r>
            <a:r>
              <a:rPr lang="en-US" sz="1200" b="0" baseline="0" dirty="0" err="1" smtClean="0"/>
              <a:t>CbfSystem</a:t>
            </a:r>
            <a:r>
              <a:rPr lang="en-US" sz="1200" b="0" baseline="0" dirty="0" smtClean="0"/>
              <a:t> Capability.</a:t>
            </a:r>
          </a:p>
          <a:p>
            <a:pPr marL="0" indent="0">
              <a:buFont typeface="Arial" charset="0"/>
              <a:buNone/>
            </a:pPr>
            <a:endParaRPr lang="en-US" sz="1200" b="0" dirty="0" smtClean="0"/>
          </a:p>
          <a:p>
            <a:pPr marL="0" indent="0">
              <a:buFont typeface="Arial" charset="0"/>
              <a:buNone/>
            </a:pPr>
            <a:r>
              <a:rPr lang="en-US" sz="1200" b="0" dirty="0" smtClean="0"/>
              <a:t>Some LMC commands are CBF system wide while others may operate on a single Component </a:t>
            </a:r>
            <a:r>
              <a:rPr lang="en-US" sz="1200" b="0" dirty="0" err="1" smtClean="0"/>
              <a:t>CbfSystem</a:t>
            </a:r>
            <a:r>
              <a:rPr lang="en-US" sz="1200" b="0" dirty="0" smtClean="0"/>
              <a:t>/</a:t>
            </a:r>
            <a:r>
              <a:rPr lang="en-US" sz="1200" b="0" dirty="0" err="1" smtClean="0"/>
              <a:t>CbfHardwareProxy</a:t>
            </a:r>
            <a:endParaRPr lang="en-US" sz="1200" b="0" dirty="0" smtClean="0"/>
          </a:p>
          <a:p>
            <a:pPr marL="0" indent="0">
              <a:buFont typeface="Arial" charset="0"/>
              <a:buNone/>
            </a:pPr>
            <a:endParaRPr lang="en-US" sz="1200" b="1" dirty="0" smtClean="0"/>
          </a:p>
          <a:p>
            <a:pPr marL="0" indent="0">
              <a:buFont typeface="Arial" charset="0"/>
              <a:buNone/>
            </a:pPr>
            <a:r>
              <a:rPr lang="en-US" sz="1200" b="1" dirty="0" err="1" smtClean="0"/>
              <a:t>HardwareProxy</a:t>
            </a:r>
            <a:r>
              <a:rPr lang="en-US" sz="1200" b="1" dirty="0" smtClean="0"/>
              <a:t>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 smtClean="0"/>
              <a:t>FPGA, Power, Switch, Server and Cooling Components all “kind of” hardware Components so UML generalization relationship can be made.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 smtClean="0"/>
              <a:t>Some common operations for all hardware Components. </a:t>
            </a:r>
            <a:r>
              <a:rPr lang="en-US" sz="1200" dirty="0" err="1" smtClean="0"/>
              <a:t>Eg</a:t>
            </a:r>
            <a:r>
              <a:rPr lang="en-US" sz="1200" dirty="0" smtClean="0"/>
              <a:t>) Power-up, upgrade software/firmware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 smtClean="0"/>
              <a:t>Some common state and mode support for all hardware Components - </a:t>
            </a:r>
            <a:r>
              <a:rPr lang="en-US" sz="1200" dirty="0" err="1" smtClean="0"/>
              <a:t>administrativeMode</a:t>
            </a:r>
            <a:r>
              <a:rPr lang="en-US" sz="1200" dirty="0" smtClean="0"/>
              <a:t>, </a:t>
            </a:r>
            <a:r>
              <a:rPr lang="en-US" sz="1200" dirty="0" err="1" smtClean="0"/>
              <a:t>controlMode</a:t>
            </a:r>
            <a:r>
              <a:rPr lang="en-US" sz="1200" dirty="0" smtClean="0"/>
              <a:t>, </a:t>
            </a:r>
            <a:r>
              <a:rPr lang="en-US" sz="1200" dirty="0" err="1" smtClean="0"/>
              <a:t>simulatedMode</a:t>
            </a:r>
            <a:r>
              <a:rPr lang="en-US" sz="1200" dirty="0" smtClean="0"/>
              <a:t>, </a:t>
            </a:r>
            <a:r>
              <a:rPr lang="en-US" sz="1200" dirty="0" err="1" smtClean="0"/>
              <a:t>testMode</a:t>
            </a:r>
            <a:r>
              <a:rPr lang="en-US" sz="1200" dirty="0" smtClean="0"/>
              <a:t>, </a:t>
            </a:r>
            <a:r>
              <a:rPr lang="en-US" sz="1200" dirty="0" err="1" smtClean="0"/>
              <a:t>operationalState</a:t>
            </a:r>
            <a:r>
              <a:rPr lang="en-US" sz="1200" dirty="0" smtClean="0"/>
              <a:t>, </a:t>
            </a:r>
            <a:r>
              <a:rPr lang="en-US" sz="1200" dirty="0" err="1" smtClean="0"/>
              <a:t>healthState</a:t>
            </a:r>
            <a:r>
              <a:rPr lang="en-US" sz="1200" dirty="0" smtClean="0"/>
              <a:t>, </a:t>
            </a:r>
            <a:r>
              <a:rPr lang="en-US" sz="1200" dirty="0" err="1" smtClean="0"/>
              <a:t>usageState</a:t>
            </a:r>
            <a:r>
              <a:rPr lang="en-US" sz="1200" dirty="0" smtClean="0"/>
              <a:t> and </a:t>
            </a:r>
            <a:r>
              <a:rPr lang="en-US" sz="1200" dirty="0" err="1" smtClean="0"/>
              <a:t>redundancyState</a:t>
            </a:r>
            <a:endParaRPr lang="en-US" sz="1200" dirty="0" smtClean="0"/>
          </a:p>
          <a:p>
            <a:endParaRPr lang="en-US" dirty="0" smtClean="0"/>
          </a:p>
          <a:p>
            <a:r>
              <a:rPr lang="en-US" dirty="0" smtClean="0"/>
              <a:t>Of course it</a:t>
            </a:r>
            <a:r>
              <a:rPr lang="uk-UA" dirty="0" smtClean="0"/>
              <a:t>’</a:t>
            </a:r>
            <a:r>
              <a:rPr lang="en-US" dirty="0" smtClean="0"/>
              <a:t>s a requirement that we support </a:t>
            </a:r>
            <a:r>
              <a:rPr lang="en-US" dirty="0" err="1" smtClean="0"/>
              <a:t>tunnelling</a:t>
            </a:r>
            <a:r>
              <a:rPr lang="en-US" dirty="0" smtClean="0"/>
              <a:t> into individual</a:t>
            </a:r>
            <a:r>
              <a:rPr lang="en-US" baseline="0" dirty="0" smtClean="0"/>
              <a:t> Components so that an Engineering interface can access individual registers for troubleshooting purposes.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D68BD-9D63-4628-B68A-08C6AEA037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5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D68BD-9D63-4628-B68A-08C6AEA037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950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you want an ICD filled with </a:t>
            </a:r>
            <a:r>
              <a:rPr lang="en-US" dirty="0" err="1" smtClean="0"/>
              <a:t>arcanly</a:t>
            </a:r>
            <a:r>
              <a:rPr lang="en-US" dirty="0" smtClean="0"/>
              <a:t> formatted FPGA</a:t>
            </a:r>
            <a:r>
              <a:rPr lang="en-US" baseline="0" dirty="0" smtClean="0"/>
              <a:t> registers for hundreds of FPGA devices that </a:t>
            </a:r>
            <a:r>
              <a:rPr lang="en-US" baseline="0" dirty="0" err="1" smtClean="0"/>
              <a:t>subtlly</a:t>
            </a:r>
            <a:r>
              <a:rPr lang="en-US" baseline="0" dirty="0" smtClean="0"/>
              <a:t> change with each firmware version? </a:t>
            </a:r>
          </a:p>
          <a:p>
            <a:r>
              <a:rPr lang="en-US" baseline="0" dirty="0" smtClean="0"/>
              <a:t>This </a:t>
            </a:r>
            <a:r>
              <a:rPr lang="en-US" baseline="0" smtClean="0"/>
              <a:t>also isolates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D68BD-9D63-4628-B68A-08C6AEA037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97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D68BD-9D63-4628-B68A-08C6AEA037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31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D68BD-9D63-4628-B68A-08C6AEA037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58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Collaborative</a:t>
            </a:r>
            <a:r>
              <a:rPr lang="en-US" baseline="0" dirty="0" smtClean="0"/>
              <a:t> process</a:t>
            </a:r>
          </a:p>
          <a:p>
            <a:r>
              <a:rPr lang="en-US" baseline="0" dirty="0" smtClean="0"/>
              <a:t>This presentation is about the high-level architecture. In particular the LMC-CBF interface.</a:t>
            </a:r>
          </a:p>
          <a:p>
            <a:r>
              <a:rPr lang="en-US" baseline="0" dirty="0" smtClean="0"/>
              <a:t>We’re also doing quite a lot of work in the design area, but that isn't included in this talk.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D68BD-9D63-4628-B68A-08C6AEA037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20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rid of beam group</a:t>
            </a:r>
          </a:p>
          <a:p>
            <a:r>
              <a:rPr lang="en-US" dirty="0" smtClean="0"/>
              <a:t>Make red stuff bigger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D68BD-9D63-4628-B68A-08C6AEA037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20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D68BD-9D63-4628-B68A-08C6AEA037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77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making any distinction between initialization and run-time configuration here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Operational State: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INITALIZING, HIBERNATE, SLEEP, READY, FAILED, SHUT-DOWN, OFF, UNKNOWN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 (State):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OK, DEGRADED, NOT_AVAILABLE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Usage State: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IDLE, USED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Implementation divides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frequency channel processing across the hardware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D68BD-9D63-4628-B68A-08C6AEA037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00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D68BD-9D63-4628-B68A-08C6AEA037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36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Low.CBF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D68BD-9D63-4628-B68A-08C6AEA037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26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dirty="0" smtClean="0"/>
              <a:t>Fixed point-to-point fibre links from CBF </a:t>
            </a:r>
            <a:r>
              <a:rPr lang="en-US" dirty="0" err="1" smtClean="0"/>
              <a:t>beamformers</a:t>
            </a:r>
            <a:r>
              <a:rPr lang="en-US" dirty="0" smtClean="0"/>
              <a:t> to PSS or PST beam processing units. No routing, switching or link input selection.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PSS and PST beam processing unit input is selected through configuration of its associated CBF </a:t>
            </a:r>
            <a:r>
              <a:rPr lang="en-US" dirty="0" err="1" smtClean="0"/>
              <a:t>beamformer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D68BD-9D63-4628-B68A-08C6AEA037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21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743201"/>
            <a:ext cx="10464800" cy="1470025"/>
          </a:xfrm>
        </p:spPr>
        <p:txBody>
          <a:bodyPr anchor="t"/>
          <a:lstStyle>
            <a:lvl1pPr algn="l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 goes here</a:t>
            </a:r>
            <a:br>
              <a:rPr lang="en-US" dirty="0" smtClean="0"/>
            </a:br>
            <a:r>
              <a:rPr lang="en-US" dirty="0" smtClean="0"/>
              <a:t>with room for two lines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057400"/>
            <a:ext cx="10464800" cy="762000"/>
          </a:xfrm>
        </p:spPr>
        <p:txBody>
          <a:bodyPr>
            <a:normAutofit/>
          </a:bodyPr>
          <a:lstStyle>
            <a:lvl1pPr marL="0" indent="0" algn="l">
              <a:buNone/>
              <a:defRPr sz="2800" b="1" baseline="0">
                <a:solidFill>
                  <a:srgbClr val="0070C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I/B/P title or other descriptor goes here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 userDrawn="1">
            <p:ph sz="quarter" idx="12" hasCustomPrompt="1"/>
          </p:nvPr>
        </p:nvSpPr>
        <p:spPr>
          <a:xfrm>
            <a:off x="914400" y="4343400"/>
            <a:ext cx="10464800" cy="457200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3366"/>
                </a:solidFill>
              </a:defRPr>
            </a:lvl1pPr>
          </a:lstStyle>
          <a:p>
            <a:r>
              <a:rPr lang="en-US" dirty="0" smtClean="0"/>
              <a:t>Author name, title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 userDrawn="1">
            <p:ph sz="quarter" idx="13" hasCustomPrompt="1"/>
          </p:nvPr>
        </p:nvSpPr>
        <p:spPr>
          <a:xfrm>
            <a:off x="914400" y="4800600"/>
            <a:ext cx="10464800" cy="457200"/>
          </a:xfrm>
        </p:spPr>
        <p:txBody>
          <a:bodyPr>
            <a:normAutofit/>
          </a:bodyPr>
          <a:lstStyle>
            <a:lvl1pPr>
              <a:defRPr sz="1600" b="1">
                <a:solidFill>
                  <a:srgbClr val="0066CC"/>
                </a:solidFill>
              </a:defRPr>
            </a:lvl1pPr>
          </a:lstStyle>
          <a:p>
            <a:r>
              <a:rPr lang="en-US" dirty="0" smtClean="0"/>
              <a:t>DD Month YYYY</a:t>
            </a:r>
            <a:endParaRPr lang="en-US" dirty="0"/>
          </a:p>
        </p:txBody>
      </p:sp>
      <p:pic>
        <p:nvPicPr>
          <p:cNvPr id="17" name="Picture 16" descr="SKAO_CSP_logo_2013-10-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20272" y="313516"/>
            <a:ext cx="3911600" cy="1536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600200"/>
            <a:ext cx="10972800" cy="3962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slide wt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4800" y="1600200"/>
            <a:ext cx="11582400" cy="4648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04800" y="1600200"/>
            <a:ext cx="5791200" cy="4648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1600200"/>
            <a:ext cx="5791200" cy="4648200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95600"/>
            <a:ext cx="10363200" cy="76200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733799"/>
            <a:ext cx="10363200" cy="762000"/>
          </a:xfrm>
        </p:spPr>
        <p:txBody>
          <a:bodyPr>
            <a:normAutofit/>
          </a:bodyPr>
          <a:lstStyle>
            <a:lvl1pPr marL="0" indent="0" algn="l">
              <a:buNone/>
              <a:defRPr sz="2800" b="1" baseline="0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22" name="Picture 21" descr="SKAO_CSP_logo_2013-10-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00" y="381000"/>
            <a:ext cx="4462604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1158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11582400" cy="4648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04800" y="6400802"/>
            <a:ext cx="579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Low.CBF MC High-Level Architecture 4-6 July 2016 Edinburgh</a:t>
            </a:r>
            <a:endParaRPr lang="en-US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SKAO_CSP_logo_2013-10-01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10769600" y="6331024"/>
            <a:ext cx="1202229" cy="472152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9550400" y="6428602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720F85A-51B4-404D-A0E3-53113AEDA9BE}" type="slidenum">
              <a:rPr lang="en-US" sz="1200" i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en-US" sz="1200" i="0" dirty="0">
              <a:solidFill>
                <a:srgbClr val="0066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61956"/>
            <a:ext cx="2133600" cy="9041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8" r:id="rId4"/>
    <p:sldLayoutId id="2147483654" r:id="rId5"/>
    <p:sldLayoutId id="2147483655" r:id="rId6"/>
    <p:sldLayoutId id="2147483656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31775" indent="-231775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461963" indent="-230188" algn="l" defTabSz="914400" rtl="0" eaLnBrk="1" latinLnBrk="0" hangingPunct="1">
        <a:spcBef>
          <a:spcPct val="20000"/>
        </a:spcBef>
        <a:buFont typeface="Arial" pitchFamily="34" charset="0"/>
        <a:buChar char="-"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84213" indent="-223838" algn="l" defTabSz="914400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914400" indent="-230188" algn="l" defTabSz="914400" rtl="0" eaLnBrk="1" latinLnBrk="0" hangingPunct="1">
        <a:spcBef>
          <a:spcPct val="20000"/>
        </a:spcBef>
        <a:buFont typeface="Courier New" pitchFamily="49" charset="0"/>
        <a:buChar char="o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166" y="669"/>
            <a:ext cx="5882234" cy="518093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1420"/>
            <a:ext cx="7010400" cy="91440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sz="3200" dirty="0" smtClean="0"/>
              <a:t>Low.CBF M&amp;C High-Level</a:t>
            </a:r>
          </a:p>
          <a:p>
            <a:pPr algn="ctr"/>
            <a:r>
              <a:rPr lang="en-US" sz="3200" dirty="0" smtClean="0"/>
              <a:t>Architecture – Focusing on the</a:t>
            </a:r>
          </a:p>
          <a:p>
            <a:pPr algn="ctr"/>
            <a:r>
              <a:rPr lang="en-US" sz="3200" dirty="0" smtClean="0"/>
              <a:t> LMC-CBF interface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0" y="3487803"/>
            <a:ext cx="7010400" cy="3810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John Matthews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0" y="4141078"/>
            <a:ext cx="7010400" cy="6858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dirty="0" smtClean="0"/>
              <a:t>Edinburgh 4-6 July 2016</a:t>
            </a:r>
          </a:p>
          <a:p>
            <a:pPr algn="ctr"/>
            <a:r>
              <a:rPr lang="en-US" dirty="0" smtClean="0"/>
              <a:t>LMC Harmonisation through Telescopes</a:t>
            </a:r>
          </a:p>
          <a:p>
            <a:pPr algn="ctr"/>
            <a:r>
              <a:rPr lang="en-US" dirty="0" smtClean="0"/>
              <a:t>- Step 3: LMC Peer Review Meeting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58399" y="4953000"/>
            <a:ext cx="1905001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69" y="5029198"/>
            <a:ext cx="2206319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371429"/>
            <a:ext cx="3931808" cy="10681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659" y="5659277"/>
            <a:ext cx="2514600" cy="492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LMC-CBF interface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10972800" cy="4114800"/>
          </a:xfrm>
        </p:spPr>
        <p:txBody>
          <a:bodyPr>
            <a:norm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dirty="0" smtClean="0"/>
              <a:t>Low.CBF MACE requirement sources are:</a:t>
            </a:r>
          </a:p>
          <a:p>
            <a:pPr marL="688975" lvl="1" indent="-457200">
              <a:buFont typeface="+mj-lt"/>
              <a:buAutoNum type="arabicPeriod"/>
            </a:pPr>
            <a:r>
              <a:rPr lang="en-US" sz="2600" dirty="0" err="1" smtClean="0"/>
              <a:t>Jama</a:t>
            </a:r>
            <a:endParaRPr lang="en-US" sz="2600" dirty="0" smtClean="0"/>
          </a:p>
          <a:p>
            <a:pPr marL="688975" lvl="1" indent="-457200">
              <a:buFont typeface="+mj-lt"/>
              <a:buAutoNum type="arabicPeriod"/>
            </a:pPr>
            <a:r>
              <a:rPr lang="en-US" sz="2600" dirty="0" smtClean="0"/>
              <a:t>“LMC-CSP Sub-elements” ICD, SKA-TEL-CSP-0000019 Sonja </a:t>
            </a:r>
            <a:r>
              <a:rPr lang="en-US" sz="2600" dirty="0" err="1" smtClean="0"/>
              <a:t>Vrcic</a:t>
            </a:r>
            <a:r>
              <a:rPr lang="en-US" sz="2600" dirty="0" smtClean="0"/>
              <a:t> &amp; Mike </a:t>
            </a:r>
            <a:r>
              <a:rPr lang="en-US" sz="2600" dirty="0" err="1" smtClean="0"/>
              <a:t>MacIntosh</a:t>
            </a:r>
            <a:r>
              <a:rPr lang="en-US" sz="2600" dirty="0" smtClean="0"/>
              <a:t> 2015-12-11 (Trieste version)</a:t>
            </a:r>
          </a:p>
          <a:p>
            <a:pPr marL="688975" lvl="1" indent="-457200">
              <a:buFont typeface="+mj-lt"/>
              <a:buAutoNum type="arabicPeriod"/>
            </a:pPr>
            <a:r>
              <a:rPr lang="en-US" sz="2600" dirty="0" smtClean="0"/>
              <a:t>“Low Telescope ICD CSP to TM”, 100-000000-021 </a:t>
            </a:r>
            <a:r>
              <a:rPr lang="en-US" sz="2600" dirty="0" err="1" smtClean="0"/>
              <a:t>S.Vrcic</a:t>
            </a:r>
            <a:r>
              <a:rPr lang="en-US" sz="2600" dirty="0" smtClean="0"/>
              <a:t> 2016-03-11.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Assume some LMC-CBF interface flexibility with need for better LMC CBF collaboration to define details.</a:t>
            </a:r>
          </a:p>
        </p:txBody>
      </p:sp>
    </p:spTree>
    <p:extLst>
      <p:ext uri="{BB962C8B-B14F-4D97-AF65-F5344CB8AC3E}">
        <p14:creationId xmlns:p14="http://schemas.microsoft.com/office/powerpoint/2010/main" val="7307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08923" y="5433718"/>
            <a:ext cx="1706548" cy="386772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FPGA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41706" y="5443909"/>
            <a:ext cx="1515105" cy="381391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Power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92044" y="5439377"/>
            <a:ext cx="1270569" cy="377843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Switch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45165" y="5433718"/>
            <a:ext cx="1511184" cy="389835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08923" y="3652774"/>
            <a:ext cx="1706548" cy="391455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FPGA device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94387" y="3652774"/>
            <a:ext cx="1515104" cy="39821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Power device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64615" y="3662693"/>
            <a:ext cx="1526541" cy="391455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Switch device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450511" y="3666322"/>
            <a:ext cx="1517210" cy="39821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Server device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16200000">
            <a:off x="1756791" y="4490680"/>
            <a:ext cx="1262559" cy="51098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Protocol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16200000">
            <a:off x="3416140" y="4504022"/>
            <a:ext cx="1262559" cy="51098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Protocol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6200000">
            <a:off x="4996050" y="4483434"/>
            <a:ext cx="1262559" cy="51098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Protocol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16200000">
            <a:off x="6569478" y="4504021"/>
            <a:ext cx="1262559" cy="51098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Protocol 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717" y="5422832"/>
            <a:ext cx="138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Components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3712" y="3365545"/>
            <a:ext cx="1916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Component  </a:t>
            </a:r>
          </a:p>
          <a:p>
            <a:pPr algn="ctr"/>
            <a:r>
              <a:rPr lang="en-US" dirty="0" smtClean="0"/>
              <a:t>software interfaces </a:t>
            </a:r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8108700" y="5439944"/>
            <a:ext cx="1632545" cy="385356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Cooling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8074618" y="3660154"/>
            <a:ext cx="1666627" cy="39821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Cooling </a:t>
            </a:r>
            <a:r>
              <a:rPr lang="en-US" dirty="0" smtClean="0">
                <a:solidFill>
                  <a:schemeClr val="tx1"/>
                </a:solidFill>
              </a:rPr>
              <a:t>device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 rot="16200000">
            <a:off x="8216791" y="4496709"/>
            <a:ext cx="1262559" cy="51098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Protocol 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791934" y="3658180"/>
            <a:ext cx="135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Software</a:t>
            </a:r>
            <a:endParaRPr lang="en-US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9783549" y="5415433"/>
            <a:ext cx="135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Hardware</a:t>
            </a:r>
            <a:endParaRPr lang="en-US" i="1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928417" y="3008898"/>
            <a:ext cx="9308168" cy="0"/>
          </a:xfrm>
          <a:prstGeom prst="line">
            <a:avLst/>
          </a:prstGeom>
          <a:ln w="412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9184834" y="2016311"/>
            <a:ext cx="1415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CSP Element </a:t>
            </a:r>
          </a:p>
          <a:p>
            <a:pPr algn="ctr"/>
            <a:r>
              <a:rPr lang="en-US" dirty="0" smtClean="0"/>
              <a:t>Capabilities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914400" y="1981200"/>
            <a:ext cx="9270395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22565" y="1647270"/>
            <a:ext cx="2332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Fixed TM-LMC  </a:t>
            </a:r>
          </a:p>
          <a:p>
            <a:r>
              <a:rPr lang="en-US" dirty="0" smtClean="0"/>
              <a:t>interface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1146404" y="2303297"/>
            <a:ext cx="72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LMC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2040456" y="2724116"/>
            <a:ext cx="0" cy="2713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2040638" y="3043327"/>
            <a:ext cx="1" cy="3377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1139298" y="430279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MACE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11679" y="2682490"/>
            <a:ext cx="1979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Some LMC-CBF interface flexibility</a:t>
            </a:r>
            <a:endParaRPr lang="en-US" i="1" dirty="0"/>
          </a:p>
        </p:txBody>
      </p:sp>
      <p:sp>
        <p:nvSpPr>
          <p:cNvPr id="52" name="Rounded Rectangle 51"/>
          <p:cNvSpPr/>
          <p:nvPr/>
        </p:nvSpPr>
        <p:spPr>
          <a:xfrm>
            <a:off x="3410986" y="2074843"/>
            <a:ext cx="2787992" cy="391223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CSP common </a:t>
            </a:r>
            <a:r>
              <a:rPr lang="en-US" dirty="0" smtClean="0">
                <a:solidFill>
                  <a:schemeClr val="tx1"/>
                </a:solidFill>
              </a:rPr>
              <a:t>TM interface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11582400" cy="1143000"/>
          </a:xfrm>
        </p:spPr>
        <p:txBody>
          <a:bodyPr/>
          <a:lstStyle/>
          <a:p>
            <a:r>
              <a:rPr lang="en-US" dirty="0" smtClean="0"/>
              <a:t>LMC with MACE Architecture – Stage 1</a:t>
            </a:r>
            <a:endParaRPr lang="en-US" dirty="0"/>
          </a:p>
        </p:txBody>
      </p:sp>
      <p:sp>
        <p:nvSpPr>
          <p:cNvPr id="54" name="Cloud 53"/>
          <p:cNvSpPr/>
          <p:nvPr/>
        </p:nvSpPr>
        <p:spPr>
          <a:xfrm>
            <a:off x="3154276" y="2564266"/>
            <a:ext cx="4332433" cy="822045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Functionality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782334" y="4468805"/>
            <a:ext cx="135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Network</a:t>
            </a:r>
            <a:endParaRPr lang="en-US" i="1" dirty="0"/>
          </a:p>
        </p:txBody>
      </p:sp>
      <p:sp>
        <p:nvSpPr>
          <p:cNvPr id="57" name="Right Brace 56"/>
          <p:cNvSpPr/>
          <p:nvPr/>
        </p:nvSpPr>
        <p:spPr>
          <a:xfrm>
            <a:off x="10667337" y="3077755"/>
            <a:ext cx="491150" cy="2846293"/>
          </a:xfrm>
          <a:prstGeom prst="rightBrac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Brace 57"/>
          <p:cNvSpPr/>
          <p:nvPr/>
        </p:nvSpPr>
        <p:spPr>
          <a:xfrm>
            <a:off x="10656534" y="1979349"/>
            <a:ext cx="491150" cy="1063978"/>
          </a:xfrm>
          <a:prstGeom prst="rightBrac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487" y="4706557"/>
            <a:ext cx="654830" cy="762905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>
          <a:xfrm>
            <a:off x="1921420" y="2066693"/>
            <a:ext cx="1387589" cy="391223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Sub-arrays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6308349" y="2081852"/>
            <a:ext cx="1156467" cy="391223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Beams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7574187" y="2081851"/>
            <a:ext cx="1265013" cy="391223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System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8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MACE functionality from requirements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600200"/>
            <a:ext cx="10972800" cy="4419600"/>
          </a:xfrm>
        </p:spPr>
        <p:txBody>
          <a:bodyPr>
            <a:norm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dirty="0" smtClean="0"/>
              <a:t>Functionality derived from TM-LMC and LMC-CBF ICDs. Related functionality grouped together.</a:t>
            </a:r>
          </a:p>
          <a:p>
            <a:pPr marL="688975" lvl="1" indent="-457200">
              <a:buFont typeface="Arial" charset="0"/>
              <a:buChar char="•"/>
            </a:pPr>
            <a:r>
              <a:rPr lang="en-US" dirty="0" smtClean="0"/>
              <a:t>Capability discovery, repair and fault diagnosis</a:t>
            </a:r>
          </a:p>
          <a:p>
            <a:pPr marL="688975" lvl="1" indent="-457200">
              <a:buFont typeface="Arial" charset="0"/>
              <a:buChar char="•"/>
            </a:pPr>
            <a:r>
              <a:rPr lang="en-US" dirty="0" smtClean="0"/>
              <a:t>Configuration parameters GET/SET</a:t>
            </a:r>
          </a:p>
          <a:p>
            <a:pPr marL="688975" lvl="1" indent="-457200">
              <a:buFont typeface="Arial" charset="0"/>
              <a:buChar char="•"/>
            </a:pPr>
            <a:r>
              <a:rPr lang="en-US" dirty="0" smtClean="0"/>
              <a:t>Monitor Points, Events, Alarms and Logging</a:t>
            </a:r>
          </a:p>
          <a:p>
            <a:pPr marL="688975" lvl="1" indent="-457200">
              <a:buFont typeface="Arial" charset="0"/>
              <a:buChar char="•"/>
            </a:pPr>
            <a:r>
              <a:rPr lang="en-US" dirty="0" smtClean="0"/>
              <a:t>Remote power state and upgrades</a:t>
            </a:r>
          </a:p>
          <a:p>
            <a:pPr marL="688975" lvl="1" indent="-457200">
              <a:buFont typeface="Arial" charset="0"/>
              <a:buChar char="•"/>
            </a:pPr>
            <a:r>
              <a:rPr lang="en-US" dirty="0" smtClean="0"/>
              <a:t>User interfaces</a:t>
            </a:r>
          </a:p>
          <a:p>
            <a:pPr marL="688975" lvl="1" indent="-457200">
              <a:buFont typeface="Arial" charset="0"/>
              <a:buChar char="•"/>
            </a:pPr>
            <a:r>
              <a:rPr lang="en-US" dirty="0" smtClean="0"/>
              <a:t>Persistent state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Preliminary agreement to use TANGO [TM-CSP ICD]</a:t>
            </a:r>
          </a:p>
          <a:p>
            <a:pPr marL="688975" lvl="1" indent="-457200">
              <a:buFont typeface="Arial" charset="0"/>
              <a:buChar char="•"/>
            </a:pPr>
            <a:r>
              <a:rPr lang="en-US" dirty="0" smtClean="0"/>
              <a:t>Make architecture able to be implemented using TANGO</a:t>
            </a:r>
          </a:p>
          <a:p>
            <a:pPr marL="688975" lvl="1" indent="-457200">
              <a:buFont typeface="Arial" charset="0"/>
              <a:buChar char="•"/>
            </a:pPr>
            <a:r>
              <a:rPr lang="en-US" dirty="0" smtClean="0"/>
              <a:t>Avoid TANGO “anti-patterns”</a:t>
            </a:r>
          </a:p>
          <a:p>
            <a:pPr marL="457200" indent="-457200">
              <a:buFont typeface="Arial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2362200"/>
            <a:ext cx="18288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1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Describing Architecture using UML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480108"/>
            <a:ext cx="10972800" cy="2895600"/>
          </a:xfrm>
        </p:spPr>
        <p:txBody>
          <a:bodyPr>
            <a:norm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dirty="0" smtClean="0"/>
              <a:t>LMC describes Element Capabilities such as sub-array and beam. We can define CBF Sub-Element Capabilities too.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We will use UML to describe software architecture.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Communication between objects (</a:t>
            </a:r>
            <a:r>
              <a:rPr lang="en-US" dirty="0" err="1" smtClean="0"/>
              <a:t>eg</a:t>
            </a:r>
            <a:r>
              <a:rPr lang="en-US" dirty="0" smtClean="0"/>
              <a:t> RPC or Protocol X over Ethernet) is assumed. Can be network or RPC.</a:t>
            </a:r>
          </a:p>
        </p:txBody>
      </p:sp>
      <p:sp>
        <p:nvSpPr>
          <p:cNvPr id="4" name="Rectangle 3"/>
          <p:cNvSpPr/>
          <p:nvPr/>
        </p:nvSpPr>
        <p:spPr>
          <a:xfrm>
            <a:off x="3581400" y="4191000"/>
            <a:ext cx="2306593" cy="1840230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581401" y="4499610"/>
            <a:ext cx="2306592" cy="1143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60986" y="4141708"/>
            <a:ext cx="1140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Correlator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1" y="4511040"/>
            <a:ext cx="2306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observingMode</a:t>
            </a:r>
            <a:endParaRPr lang="en-US" dirty="0" smtClean="0"/>
          </a:p>
          <a:p>
            <a:r>
              <a:rPr lang="en-US" dirty="0" err="1" smtClean="0"/>
              <a:t>healthState</a:t>
            </a:r>
            <a:endParaRPr lang="en-US" dirty="0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592287" y="5259705"/>
            <a:ext cx="2306592" cy="1143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92287" y="5259705"/>
            <a:ext cx="219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setObservingMode</a:t>
            </a:r>
            <a:r>
              <a:rPr lang="en-US" dirty="0" smtClean="0"/>
              <a:t>()</a:t>
            </a:r>
          </a:p>
          <a:p>
            <a:r>
              <a:rPr lang="en-US" dirty="0" err="1" smtClean="0"/>
              <a:t>getHealthReport</a:t>
            </a:r>
            <a:r>
              <a:rPr lang="en-US" dirty="0" smtClean="0"/>
              <a:t>()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638800" y="4343400"/>
            <a:ext cx="9144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638800" y="4876800"/>
            <a:ext cx="9144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638800" y="5638800"/>
            <a:ext cx="9144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53200" y="4158734"/>
            <a:ext cx="235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 (Capability) name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53200" y="4636616"/>
            <a:ext cx="2378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Attributes (Parameters)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603767" y="5398204"/>
            <a:ext cx="2473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Operations (Commands)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646908" y="6031230"/>
            <a:ext cx="199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</a:t>
            </a:r>
            <a:r>
              <a:rPr lang="en-US" smtClean="0"/>
              <a:t>UML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56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Low.CBF station-processor Capability UML model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828800"/>
            <a:ext cx="23065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Attributes:</a:t>
            </a:r>
          </a:p>
          <a:p>
            <a:r>
              <a:rPr lang="en-US" dirty="0" smtClean="0"/>
              <a:t>version</a:t>
            </a:r>
          </a:p>
          <a:p>
            <a:r>
              <a:rPr lang="en-US" dirty="0" smtClean="0"/>
              <a:t>components</a:t>
            </a:r>
          </a:p>
          <a:p>
            <a:r>
              <a:rPr lang="en-US" dirty="0" err="1" smtClean="0"/>
              <a:t>observingMode</a:t>
            </a:r>
            <a:endParaRPr lang="en-US" dirty="0" smtClean="0"/>
          </a:p>
          <a:p>
            <a:r>
              <a:rPr lang="en-US" dirty="0" err="1" smtClean="0"/>
              <a:t>activeAlarms</a:t>
            </a:r>
            <a:endParaRPr lang="en-US" dirty="0" smtClean="0"/>
          </a:p>
          <a:p>
            <a:r>
              <a:rPr lang="en-US" dirty="0" err="1" smtClean="0"/>
              <a:t>healthState</a:t>
            </a:r>
            <a:endParaRPr lang="en-US" dirty="0" smtClean="0"/>
          </a:p>
          <a:p>
            <a:r>
              <a:rPr lang="en-US" dirty="0" err="1" smtClean="0"/>
              <a:t>administrativeMode</a:t>
            </a:r>
            <a:endParaRPr lang="en-US" dirty="0" smtClean="0"/>
          </a:p>
          <a:p>
            <a:r>
              <a:rPr lang="en-US" dirty="0" err="1" smtClean="0"/>
              <a:t>operationalState</a:t>
            </a:r>
            <a:endParaRPr lang="en-US" dirty="0" smtClean="0"/>
          </a:p>
          <a:p>
            <a:r>
              <a:rPr lang="en-US" dirty="0" err="1" smtClean="0"/>
              <a:t>usageState</a:t>
            </a:r>
            <a:endParaRPr lang="en-US" dirty="0" smtClean="0"/>
          </a:p>
          <a:p>
            <a:r>
              <a:rPr lang="en-US" dirty="0" err="1" smtClean="0"/>
              <a:t>redundancyState</a:t>
            </a:r>
            <a:endParaRPr lang="en-US" dirty="0" smtClean="0"/>
          </a:p>
          <a:p>
            <a:r>
              <a:rPr lang="en-US" dirty="0" err="1" smtClean="0"/>
              <a:t>delayModels</a:t>
            </a:r>
            <a:endParaRPr lang="en-US" dirty="0" smtClean="0"/>
          </a:p>
          <a:p>
            <a:r>
              <a:rPr lang="en-US" dirty="0" err="1" smtClean="0"/>
              <a:t>linkConfig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09605" y="18288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Operations:</a:t>
            </a:r>
          </a:p>
          <a:p>
            <a:r>
              <a:rPr lang="en-US" dirty="0" err="1" smtClean="0"/>
              <a:t>setDelayModels</a:t>
            </a:r>
            <a:r>
              <a:rPr lang="en-US" dirty="0" smtClean="0"/>
              <a:t>()</a:t>
            </a:r>
          </a:p>
          <a:p>
            <a:r>
              <a:rPr lang="en-US" dirty="0" err="1" smtClean="0"/>
              <a:t>setRFIMitigaton</a:t>
            </a:r>
            <a:r>
              <a:rPr lang="en-US" dirty="0" smtClean="0"/>
              <a:t>()</a:t>
            </a:r>
          </a:p>
          <a:p>
            <a:r>
              <a:rPr lang="en-US" dirty="0" err="1" smtClean="0"/>
              <a:t>getHealthReport</a:t>
            </a:r>
            <a:r>
              <a:rPr lang="en-US" dirty="0" smtClean="0"/>
              <a:t>()</a:t>
            </a:r>
          </a:p>
          <a:p>
            <a:r>
              <a:rPr lang="en-US" dirty="0" err="1" smtClean="0"/>
              <a:t>setObservingMode</a:t>
            </a:r>
            <a:r>
              <a:rPr lang="en-US" dirty="0" smtClean="0"/>
              <a:t>()</a:t>
            </a:r>
          </a:p>
          <a:p>
            <a:r>
              <a:rPr lang="en-US" dirty="0" err="1" smtClean="0"/>
              <a:t>configLink</a:t>
            </a:r>
            <a:r>
              <a:rPr lang="en-US" dirty="0" smtClean="0"/>
              <a:t>()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244071" y="2044071"/>
            <a:ext cx="2133601" cy="2631876"/>
            <a:chOff x="4343399" y="2296920"/>
            <a:chExt cx="2133601" cy="2631876"/>
          </a:xfrm>
        </p:grpSpPr>
        <p:sp>
          <p:nvSpPr>
            <p:cNvPr id="7" name="Rectangle 6"/>
            <p:cNvSpPr/>
            <p:nvPr/>
          </p:nvSpPr>
          <p:spPr>
            <a:xfrm>
              <a:off x="4343400" y="2337996"/>
              <a:ext cx="2133600" cy="25908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343401" y="2646606"/>
              <a:ext cx="213359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385751" y="2296920"/>
              <a:ext cx="20722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CbfStationProcessor</a:t>
              </a: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343399" y="3637206"/>
              <a:ext cx="213359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Arrow Connector 10"/>
          <p:cNvCxnSpPr/>
          <p:nvPr/>
        </p:nvCxnSpPr>
        <p:spPr>
          <a:xfrm>
            <a:off x="2500548" y="2044071"/>
            <a:ext cx="2082881" cy="8185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902196" y="2024424"/>
            <a:ext cx="1607407" cy="19479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88873" y="5387220"/>
            <a:ext cx="7634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One named </a:t>
            </a:r>
            <a:r>
              <a:rPr lang="en-US" dirty="0" err="1" smtClean="0">
                <a:solidFill>
                  <a:srgbClr val="FF0000"/>
                </a:solidFill>
              </a:rPr>
              <a:t>CbfStationProcessor</a:t>
            </a:r>
            <a:r>
              <a:rPr lang="en-US" dirty="0" smtClean="0">
                <a:solidFill>
                  <a:srgbClr val="FF0000"/>
                </a:solidFill>
              </a:rPr>
              <a:t> object per CBF logical station beam processor</a:t>
            </a:r>
          </a:p>
        </p:txBody>
      </p:sp>
    </p:spTree>
    <p:extLst>
      <p:ext uri="{BB962C8B-B14F-4D97-AF65-F5344CB8AC3E}">
        <p14:creationId xmlns:p14="http://schemas.microsoft.com/office/powerpoint/2010/main" val="212379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LMC Logical connectivity model for LFAA to CBF</a:t>
            </a:r>
            <a:endParaRPr lang="en-US" sz="2800" dirty="0"/>
          </a:p>
        </p:txBody>
      </p:sp>
      <p:sp>
        <p:nvSpPr>
          <p:cNvPr id="11" name="Rounded Rectangle 10"/>
          <p:cNvSpPr/>
          <p:nvPr/>
        </p:nvSpPr>
        <p:spPr>
          <a:xfrm>
            <a:off x="1752600" y="2438400"/>
            <a:ext cx="1905000" cy="67916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Logical station beam 1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646840" y="2558639"/>
            <a:ext cx="3420960" cy="434337"/>
            <a:chOff x="914401" y="1699543"/>
            <a:chExt cx="3001014" cy="369333"/>
          </a:xfrm>
        </p:grpSpPr>
        <p:sp>
          <p:nvSpPr>
            <p:cNvPr id="16" name="Rectangle 15"/>
            <p:cNvSpPr/>
            <p:nvPr/>
          </p:nvSpPr>
          <p:spPr>
            <a:xfrm>
              <a:off x="914401" y="1699544"/>
              <a:ext cx="2770246" cy="36933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14401" y="1699543"/>
              <a:ext cx="3001014" cy="314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station1 : </a:t>
              </a:r>
              <a:r>
                <a:rPr lang="en-US" dirty="0" err="1" smtClean="0"/>
                <a:t>CbfStationProcessor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28900" y="4078727"/>
            <a:ext cx="152400" cy="539213"/>
            <a:chOff x="4267200" y="2133600"/>
            <a:chExt cx="152400" cy="539213"/>
          </a:xfrm>
        </p:grpSpPr>
        <p:sp>
          <p:nvSpPr>
            <p:cNvPr id="26" name="Oval 25"/>
            <p:cNvSpPr/>
            <p:nvPr/>
          </p:nvSpPr>
          <p:spPr>
            <a:xfrm>
              <a:off x="4267200" y="2133600"/>
              <a:ext cx="152400" cy="15073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67200" y="2323160"/>
              <a:ext cx="152400" cy="15073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267200" y="2522079"/>
              <a:ext cx="152400" cy="15073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752600" y="3224368"/>
            <a:ext cx="1905000" cy="67916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Logical station beam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752600" y="4793135"/>
            <a:ext cx="1905000" cy="805858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Logical station beam 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746207" y="2775808"/>
            <a:ext cx="1752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746207" y="3563950"/>
            <a:ext cx="1752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746207" y="5181307"/>
            <a:ext cx="1752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384403" y="1882011"/>
            <a:ext cx="64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LFAA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640564" y="1882011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CBF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598174" y="4044484"/>
            <a:ext cx="2048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Logical point-point connections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715488" y="4085718"/>
            <a:ext cx="3104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Mapping of logical connections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to physical </a:t>
            </a:r>
            <a:r>
              <a:rPr lang="en-US" dirty="0" err="1" smtClean="0">
                <a:solidFill>
                  <a:srgbClr val="FF0000"/>
                </a:solidFill>
              </a:rPr>
              <a:t>fibres</a:t>
            </a:r>
            <a:r>
              <a:rPr lang="en-US" dirty="0" smtClean="0">
                <a:solidFill>
                  <a:srgbClr val="FF0000"/>
                </a:solidFill>
              </a:rPr>
              <a:t> undefined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646840" y="3392978"/>
            <a:ext cx="3190608" cy="434337"/>
            <a:chOff x="914401" y="1699543"/>
            <a:chExt cx="2770246" cy="369333"/>
          </a:xfrm>
        </p:grpSpPr>
        <p:sp>
          <p:nvSpPr>
            <p:cNvPr id="42" name="Rectangle 41"/>
            <p:cNvSpPr/>
            <p:nvPr/>
          </p:nvSpPr>
          <p:spPr>
            <a:xfrm>
              <a:off x="914401" y="1699544"/>
              <a:ext cx="2770246" cy="36933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14401" y="1699543"/>
              <a:ext cx="2755368" cy="314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station2 : </a:t>
              </a:r>
              <a:r>
                <a:rPr lang="en-US" dirty="0" err="1" smtClean="0"/>
                <a:t>CbfStationProcessor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646840" y="4954179"/>
            <a:ext cx="3190608" cy="434337"/>
            <a:chOff x="914401" y="1699543"/>
            <a:chExt cx="2770246" cy="369333"/>
          </a:xfrm>
        </p:grpSpPr>
        <p:sp>
          <p:nvSpPr>
            <p:cNvPr id="45" name="Rectangle 44"/>
            <p:cNvSpPr/>
            <p:nvPr/>
          </p:nvSpPr>
          <p:spPr>
            <a:xfrm>
              <a:off x="914401" y="1699544"/>
              <a:ext cx="2770246" cy="36933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14401" y="1699543"/>
              <a:ext cx="2633467" cy="314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stationN</a:t>
              </a:r>
              <a:r>
                <a:rPr lang="en-US" dirty="0" smtClean="0"/>
                <a:t> : </a:t>
              </a:r>
              <a:r>
                <a:rPr lang="en-US" dirty="0" err="1" smtClean="0"/>
                <a:t>CbfStationProcessor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2380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power state and upgrades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dirty="0" smtClean="0"/>
              <a:t>Remote control over power-on, power-off or transition to low power mode for:</a:t>
            </a:r>
          </a:p>
          <a:p>
            <a:pPr marL="688975" lvl="1" indent="-457200">
              <a:buFont typeface="Arial" charset="0"/>
              <a:buChar char="•"/>
            </a:pPr>
            <a:r>
              <a:rPr lang="en-US" dirty="0" smtClean="0"/>
              <a:t>CSP as a whole</a:t>
            </a:r>
          </a:p>
          <a:p>
            <a:pPr marL="688975" lvl="1" indent="-457200">
              <a:buFont typeface="Arial" charset="0"/>
              <a:buChar char="•"/>
            </a:pPr>
            <a:r>
              <a:rPr lang="en-US" dirty="0" smtClean="0"/>
              <a:t>Specified sub-elements (</a:t>
            </a:r>
            <a:r>
              <a:rPr lang="en-US" dirty="0" err="1" smtClean="0"/>
              <a:t>eg</a:t>
            </a:r>
            <a:r>
              <a:rPr lang="en-US" dirty="0" smtClean="0"/>
              <a:t> just CBF)</a:t>
            </a:r>
          </a:p>
          <a:p>
            <a:pPr marL="688975" lvl="1" indent="-457200">
              <a:buFont typeface="Arial" charset="0"/>
              <a:buChar char="•"/>
            </a:pPr>
            <a:r>
              <a:rPr lang="en-US" dirty="0" smtClean="0"/>
              <a:t>Specified Components (</a:t>
            </a:r>
            <a:r>
              <a:rPr lang="en-US" dirty="0" err="1" smtClean="0"/>
              <a:t>eg</a:t>
            </a:r>
            <a:r>
              <a:rPr lang="en-US" dirty="0" smtClean="0"/>
              <a:t> FPGA1).</a:t>
            </a:r>
          </a:p>
          <a:p>
            <a:pPr marL="688975" lvl="1" indent="-457200">
              <a:buFont typeface="Arial" charset="0"/>
              <a:buChar char="•"/>
            </a:pPr>
            <a:r>
              <a:rPr lang="en-US" dirty="0" smtClean="0"/>
              <a:t>Specified LRUs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Staged power-up and delayed power down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Remote firmware or software upgrade (of Components)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72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Low.CBF System Capability UML Model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3124200"/>
            <a:ext cx="23065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Attributes:</a:t>
            </a:r>
          </a:p>
          <a:p>
            <a:r>
              <a:rPr lang="en-US" dirty="0" smtClean="0"/>
              <a:t>version</a:t>
            </a:r>
          </a:p>
          <a:p>
            <a:r>
              <a:rPr lang="en-US" dirty="0" smtClean="0"/>
              <a:t>components</a:t>
            </a:r>
          </a:p>
          <a:p>
            <a:r>
              <a:rPr lang="en-US" dirty="0" err="1" smtClean="0"/>
              <a:t>activeAlarms</a:t>
            </a:r>
            <a:endParaRPr lang="en-US" dirty="0" smtClean="0"/>
          </a:p>
          <a:p>
            <a:r>
              <a:rPr lang="en-US" dirty="0" err="1" smtClean="0"/>
              <a:t>healthState</a:t>
            </a:r>
            <a:endParaRPr lang="en-US" dirty="0" smtClean="0"/>
          </a:p>
          <a:p>
            <a:r>
              <a:rPr lang="en-US" dirty="0" err="1" smtClean="0"/>
              <a:t>administrativeMode</a:t>
            </a:r>
            <a:endParaRPr lang="en-US" dirty="0" smtClean="0"/>
          </a:p>
          <a:p>
            <a:r>
              <a:rPr lang="en-US" dirty="0" err="1" smtClean="0"/>
              <a:t>operationalState</a:t>
            </a:r>
            <a:endParaRPr lang="en-US" dirty="0" smtClean="0"/>
          </a:p>
          <a:p>
            <a:r>
              <a:rPr lang="en-US" dirty="0" err="1" smtClean="0"/>
              <a:t>usageState</a:t>
            </a:r>
            <a:endParaRPr lang="en-US" dirty="0" smtClean="0"/>
          </a:p>
          <a:p>
            <a:r>
              <a:rPr lang="en-US" dirty="0" err="1" smtClean="0"/>
              <a:t>redundancyState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85805" y="31242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Operations:</a:t>
            </a:r>
          </a:p>
          <a:p>
            <a:r>
              <a:rPr lang="en-US" dirty="0" err="1" smtClean="0"/>
              <a:t>stagedPowerUp</a:t>
            </a:r>
            <a:r>
              <a:rPr lang="en-US" dirty="0" smtClean="0"/>
              <a:t>()</a:t>
            </a:r>
          </a:p>
          <a:p>
            <a:r>
              <a:rPr lang="en-US" dirty="0" err="1" smtClean="0"/>
              <a:t>delayedPowerDown</a:t>
            </a:r>
            <a:r>
              <a:rPr lang="en-US" dirty="0" smtClean="0"/>
              <a:t>()</a:t>
            </a:r>
          </a:p>
          <a:p>
            <a:r>
              <a:rPr lang="en-US" dirty="0" err="1" smtClean="0"/>
              <a:t>getHealthReport</a:t>
            </a:r>
            <a:r>
              <a:rPr lang="en-US" dirty="0" smtClean="0"/>
              <a:t>()</a:t>
            </a:r>
          </a:p>
        </p:txBody>
      </p:sp>
      <p:sp>
        <p:nvSpPr>
          <p:cNvPr id="7" name="Rectangle 6"/>
          <p:cNvSpPr/>
          <p:nvPr/>
        </p:nvSpPr>
        <p:spPr>
          <a:xfrm>
            <a:off x="4320272" y="3380547"/>
            <a:ext cx="2133600" cy="2590800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320273" y="3689157"/>
            <a:ext cx="2133599" cy="0"/>
          </a:xfrm>
          <a:prstGeom prst="line">
            <a:avLst/>
          </a:prstGeom>
          <a:noFill/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36320" y="3355032"/>
            <a:ext cx="116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CbfSystem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320271" y="4679757"/>
            <a:ext cx="2133599" cy="0"/>
          </a:xfrm>
          <a:prstGeom prst="line">
            <a:avLst/>
          </a:prstGeom>
          <a:noFill/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76748" y="3339471"/>
            <a:ext cx="2082881" cy="8185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978396" y="3319824"/>
            <a:ext cx="1607407" cy="19479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33400" y="1524000"/>
            <a:ext cx="1005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Single named object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Power state control for all CBF Components is a single LMC call (</a:t>
            </a:r>
            <a:r>
              <a:rPr lang="en-US" sz="2000" dirty="0" err="1" smtClean="0"/>
              <a:t>eg</a:t>
            </a:r>
            <a:r>
              <a:rPr lang="en-US" sz="2000" dirty="0" smtClean="0"/>
              <a:t> </a:t>
            </a:r>
            <a:r>
              <a:rPr lang="en-US" sz="2000" dirty="0" err="1" smtClean="0"/>
              <a:t>stagedPowerUp</a:t>
            </a:r>
            <a:r>
              <a:rPr lang="en-US" sz="2000" dirty="0" smtClean="0"/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Also useful as single point of contact for CBF active Alarms, Component lists and health state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Associated within CBF with persistent state configuration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728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LMC with MACE Architecture – Stage 2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80439" y="1600295"/>
            <a:ext cx="1021080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66284" y="1279999"/>
            <a:ext cx="233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TM-LMC  interface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480439" y="2542928"/>
            <a:ext cx="10210800" cy="10865"/>
          </a:xfrm>
          <a:prstGeom prst="line">
            <a:avLst/>
          </a:prstGeom>
          <a:ln w="412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5120" y="2205691"/>
            <a:ext cx="136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LMC-CBF interface</a:t>
            </a:r>
            <a:endParaRPr lang="en-US" dirty="0" smtClean="0"/>
          </a:p>
        </p:txBody>
      </p:sp>
      <p:sp>
        <p:nvSpPr>
          <p:cNvPr id="23" name="Cloud 22"/>
          <p:cNvSpPr/>
          <p:nvPr/>
        </p:nvSpPr>
        <p:spPr>
          <a:xfrm>
            <a:off x="4229593" y="2357038"/>
            <a:ext cx="1623930" cy="38859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an 24"/>
          <p:cNvSpPr/>
          <p:nvPr/>
        </p:nvSpPr>
        <p:spPr>
          <a:xfrm>
            <a:off x="7178550" y="4764347"/>
            <a:ext cx="1805128" cy="533400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Persistence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Multidocument 25"/>
          <p:cNvSpPr/>
          <p:nvPr/>
        </p:nvSpPr>
        <p:spPr>
          <a:xfrm>
            <a:off x="4168887" y="4614099"/>
            <a:ext cx="2362200" cy="783064"/>
          </a:xfrm>
          <a:prstGeom prst="flowChartMultidocumen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User Interfaces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Cloud 29"/>
          <p:cNvSpPr/>
          <p:nvPr/>
        </p:nvSpPr>
        <p:spPr>
          <a:xfrm>
            <a:off x="892916" y="4518025"/>
            <a:ext cx="2784780" cy="90248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Additional </a:t>
            </a:r>
            <a:r>
              <a:rPr lang="en-US" smtClean="0"/>
              <a:t>CBF “middle-ware”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44916" y="4104660"/>
            <a:ext cx="3539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Private area (No direct LMC access)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905584" y="2816982"/>
            <a:ext cx="2413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Low.CBF Sub-Element Capability UML Classes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9765680" y="5775779"/>
            <a:ext cx="2413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Low.CBF Components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9905584" y="1656783"/>
            <a:ext cx="2184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Low.CSP</a:t>
            </a:r>
            <a:r>
              <a:rPr lang="en-US" dirty="0" smtClean="0"/>
              <a:t> Element Capabilities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3285407" y="1739210"/>
            <a:ext cx="2787992" cy="391223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CSP common </a:t>
            </a:r>
            <a:r>
              <a:rPr lang="en-US" dirty="0" smtClean="0">
                <a:solidFill>
                  <a:schemeClr val="tx1"/>
                </a:solidFill>
              </a:rPr>
              <a:t>TM interface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795841" y="1731060"/>
            <a:ext cx="1387589" cy="391223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Sub-arrays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182770" y="1746219"/>
            <a:ext cx="1156467" cy="391223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Beams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448608" y="1746218"/>
            <a:ext cx="1265013" cy="391223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System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972332"/>
            <a:ext cx="1447800" cy="39513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CbfCorrelator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135779" y="2974438"/>
            <a:ext cx="2033108" cy="39513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CbfPssBeamFormer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29592" y="2974438"/>
            <a:ext cx="2169625" cy="39513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CbfStationProcessor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459922" y="2977054"/>
            <a:ext cx="2033108" cy="39513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CbfPstBeamFormer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542747" y="2978408"/>
            <a:ext cx="1329918" cy="39513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CbfSystem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134387" y="5768399"/>
            <a:ext cx="1706548" cy="40559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FPGA device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906443" y="5768399"/>
            <a:ext cx="1515104" cy="40559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Power device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487055" y="5778318"/>
            <a:ext cx="1526541" cy="395675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Switch device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078051" y="5775779"/>
            <a:ext cx="1517210" cy="39821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Server device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7659716" y="5765019"/>
            <a:ext cx="1666627" cy="40897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Cooling </a:t>
            </a:r>
            <a:r>
              <a:rPr lang="en-US" dirty="0" smtClean="0">
                <a:solidFill>
                  <a:schemeClr val="tx1"/>
                </a:solidFill>
              </a:rPr>
              <a:t>device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246207" y="3632070"/>
            <a:ext cx="2017676" cy="39513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CbfHardwareProxy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9183746" y="3382065"/>
            <a:ext cx="142597" cy="235589"/>
            <a:chOff x="10758093" y="4724400"/>
            <a:chExt cx="119749" cy="41784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0817968" y="4833531"/>
              <a:ext cx="0" cy="30870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Diamond 21"/>
            <p:cNvSpPr/>
            <p:nvPr/>
          </p:nvSpPr>
          <p:spPr>
            <a:xfrm>
              <a:off x="10758093" y="4724400"/>
              <a:ext cx="119749" cy="109131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609600" y="4104660"/>
            <a:ext cx="9067800" cy="220151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2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LMC-CBF “Capability interface”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93797" y="3297622"/>
            <a:ext cx="2033162" cy="434321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LmcSubArray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>
            <a:stCxn id="5" idx="2"/>
            <a:endCxn id="11" idx="0"/>
          </p:cNvCxnSpPr>
          <p:nvPr/>
        </p:nvCxnSpPr>
        <p:spPr>
          <a:xfrm>
            <a:off x="4810378" y="3731943"/>
            <a:ext cx="0" cy="11979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793797" y="4929847"/>
            <a:ext cx="2033162" cy="403862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CbfCorrelator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66443" y="42156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97266" y="46111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951173" y="4934044"/>
            <a:ext cx="2025768" cy="421128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CbfBeamFormer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3373" y="1344285"/>
            <a:ext cx="1051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LMC aware of Low.CBF Capabilities and configuration models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LMC calls CBF Sub-Element Capability objects directly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CBF Capabilities provide model of CBF hardware operation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These would all be implemented as TANGO devices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838200" y="4582223"/>
            <a:ext cx="9753600" cy="32776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48127" y="4243266"/>
            <a:ext cx="1070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LMC-CBF</a:t>
            </a:r>
          </a:p>
          <a:p>
            <a:r>
              <a:rPr lang="en-US" dirty="0" smtClean="0"/>
              <a:t> interface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5951173" y="3838696"/>
            <a:ext cx="2031066" cy="434336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LmcBeam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1" name="Straight Connector 70"/>
          <p:cNvCxnSpPr>
            <a:stCxn id="42" idx="2"/>
            <a:endCxn id="21" idx="0"/>
          </p:cNvCxnSpPr>
          <p:nvPr/>
        </p:nvCxnSpPr>
        <p:spPr>
          <a:xfrm flipH="1">
            <a:off x="6964057" y="4273032"/>
            <a:ext cx="2649" cy="6610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681961" y="42156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4545255" y="46111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3655704" y="5817400"/>
            <a:ext cx="2031066" cy="421128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CbfPstBeamFormer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906271" y="5812723"/>
            <a:ext cx="2031066" cy="421128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CbfPssBeamFormer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6" name="Triangle 75"/>
          <p:cNvSpPr/>
          <p:nvPr/>
        </p:nvSpPr>
        <p:spPr>
          <a:xfrm>
            <a:off x="6841794" y="5370176"/>
            <a:ext cx="176492" cy="1143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>
            <a:endCxn id="74" idx="0"/>
          </p:cNvCxnSpPr>
          <p:nvPr/>
        </p:nvCxnSpPr>
        <p:spPr>
          <a:xfrm>
            <a:off x="4671237" y="5661956"/>
            <a:ext cx="0" cy="1554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endCxn id="75" idx="0"/>
          </p:cNvCxnSpPr>
          <p:nvPr/>
        </p:nvCxnSpPr>
        <p:spPr>
          <a:xfrm>
            <a:off x="6921804" y="5657279"/>
            <a:ext cx="0" cy="1554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4671237" y="5661956"/>
            <a:ext cx="226903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926988" y="5484476"/>
            <a:ext cx="0" cy="1554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8217263" y="4916878"/>
            <a:ext cx="1676406" cy="421128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CbfSystem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598304" y="4929856"/>
            <a:ext cx="2057400" cy="430736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CbfStationProcessor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0" name="Straight Connector 99"/>
          <p:cNvCxnSpPr>
            <a:stCxn id="41" idx="2"/>
            <a:endCxn id="97" idx="0"/>
          </p:cNvCxnSpPr>
          <p:nvPr/>
        </p:nvCxnSpPr>
        <p:spPr>
          <a:xfrm>
            <a:off x="2627004" y="4273032"/>
            <a:ext cx="0" cy="6568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598304" y="3837239"/>
            <a:ext cx="2057400" cy="435793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LmcStation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212137" y="3838696"/>
            <a:ext cx="1681532" cy="434336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LmcSystem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93174" y="42344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6921804" y="46111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8805416" y="45995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9035154" y="4270422"/>
            <a:ext cx="0" cy="6478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9001324" y="42228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35" name="Straight Connector 34"/>
          <p:cNvCxnSpPr>
            <a:stCxn id="5" idx="1"/>
          </p:cNvCxnSpPr>
          <p:nvPr/>
        </p:nvCxnSpPr>
        <p:spPr>
          <a:xfrm flipH="1" flipV="1">
            <a:off x="2603035" y="3514782"/>
            <a:ext cx="1190762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5" idx="3"/>
          </p:cNvCxnSpPr>
          <p:nvPr/>
        </p:nvCxnSpPr>
        <p:spPr>
          <a:xfrm flipH="1" flipV="1">
            <a:off x="5826959" y="3514783"/>
            <a:ext cx="1156688" cy="119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2" idx="0"/>
          </p:cNvCxnSpPr>
          <p:nvPr/>
        </p:nvCxnSpPr>
        <p:spPr>
          <a:xfrm flipH="1" flipV="1">
            <a:off x="6964057" y="3539703"/>
            <a:ext cx="2649" cy="29899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2627491" y="3524138"/>
            <a:ext cx="2649" cy="29899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527932" y="31905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23440" y="358884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5806188" y="31980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6940274" y="358884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8026316" y="5812723"/>
            <a:ext cx="2017676" cy="39513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CbfHardwareProxy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8963855" y="5355172"/>
            <a:ext cx="208516" cy="443135"/>
            <a:chOff x="10758093" y="4724400"/>
            <a:chExt cx="119749" cy="417840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10817968" y="4833531"/>
              <a:ext cx="0" cy="30870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Diamond 56"/>
            <p:cNvSpPr/>
            <p:nvPr/>
          </p:nvSpPr>
          <p:spPr>
            <a:xfrm>
              <a:off x="10758093" y="4724400"/>
              <a:ext cx="119749" cy="109131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8751217" y="52451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9018376" y="55621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*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1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7373540" y="2973284"/>
            <a:ext cx="393437" cy="318678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Monitoring and Control Environment (MACE)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311728" y="2973284"/>
            <a:ext cx="393437" cy="318678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3793875" y="2973284"/>
            <a:ext cx="3484022" cy="318678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ounded Rectangle 11"/>
          <p:cNvSpPr/>
          <p:nvPr/>
        </p:nvSpPr>
        <p:spPr>
          <a:xfrm>
            <a:off x="5199958" y="2055746"/>
            <a:ext cx="671855" cy="461741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TM</a:t>
            </a:r>
            <a:endParaRPr lang="en-AU" dirty="0"/>
          </a:p>
        </p:txBody>
      </p:sp>
      <p:sp>
        <p:nvSpPr>
          <p:cNvPr id="13" name="Rounded Rectangle 12"/>
          <p:cNvSpPr/>
          <p:nvPr/>
        </p:nvSpPr>
        <p:spPr>
          <a:xfrm>
            <a:off x="4323550" y="3179781"/>
            <a:ext cx="2861073" cy="371102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LMC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3555748" y="3294143"/>
            <a:ext cx="95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Low.CSP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2883664" y="3278585"/>
            <a:ext cx="1197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Low.LFAA</a:t>
            </a:r>
            <a:endParaRPr lang="en-AU" dirty="0"/>
          </a:p>
        </p:txBody>
      </p:sp>
      <p:sp>
        <p:nvSpPr>
          <p:cNvPr id="20" name="Rectangle 19"/>
          <p:cNvSpPr/>
          <p:nvPr/>
        </p:nvSpPr>
        <p:spPr>
          <a:xfrm>
            <a:off x="3875326" y="3930082"/>
            <a:ext cx="2381498" cy="2129852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3579026" y="4382012"/>
            <a:ext cx="961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Low.CBF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316719" y="4072198"/>
            <a:ext cx="1747561" cy="402894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Server</a:t>
            </a:r>
            <a:endParaRPr lang="en-AU" dirty="0"/>
          </a:p>
        </p:txBody>
      </p:sp>
      <p:cxnSp>
        <p:nvCxnSpPr>
          <p:cNvPr id="23" name="Straight Arrow Connector 22"/>
          <p:cNvCxnSpPr>
            <a:stCxn id="22" idx="0"/>
          </p:cNvCxnSpPr>
          <p:nvPr/>
        </p:nvCxnSpPr>
        <p:spPr>
          <a:xfrm flipV="1">
            <a:off x="5190500" y="3550884"/>
            <a:ext cx="0" cy="52131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22" idx="2"/>
          </p:cNvCxnSpPr>
          <p:nvPr/>
        </p:nvCxnSpPr>
        <p:spPr>
          <a:xfrm flipH="1" flipV="1">
            <a:off x="5190500" y="4475092"/>
            <a:ext cx="7506" cy="34654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0" idx="0"/>
          </p:cNvCxnSpPr>
          <p:nvPr/>
        </p:nvCxnSpPr>
        <p:spPr>
          <a:xfrm flipH="1">
            <a:off x="3508447" y="2520242"/>
            <a:ext cx="1730649" cy="45304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670875" y="4463554"/>
            <a:ext cx="10279" cy="35808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22199" y="1926444"/>
            <a:ext cx="2536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System Level 1</a:t>
            </a:r>
          </a:p>
          <a:p>
            <a:r>
              <a:rPr lang="en-AU" dirty="0" smtClean="0">
                <a:solidFill>
                  <a:srgbClr val="C00000"/>
                </a:solidFill>
              </a:rPr>
              <a:t>Soft deadline scheduling 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2199" y="5031487"/>
            <a:ext cx="1997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Component Level 4</a:t>
            </a:r>
          </a:p>
          <a:p>
            <a:r>
              <a:rPr lang="en-AU" dirty="0" smtClean="0">
                <a:solidFill>
                  <a:srgbClr val="C00000"/>
                </a:solidFill>
              </a:rPr>
              <a:t>Real-time</a:t>
            </a:r>
            <a:endParaRPr lang="en-AU" dirty="0">
              <a:solidFill>
                <a:srgbClr val="C0000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442437" y="1409819"/>
            <a:ext cx="275755" cy="514019"/>
            <a:chOff x="10026501" y="2762021"/>
            <a:chExt cx="230373" cy="627387"/>
          </a:xfrm>
          <a:solidFill>
            <a:schemeClr val="tx1"/>
          </a:solidFill>
        </p:grpSpPr>
        <p:sp>
          <p:nvSpPr>
            <p:cNvPr id="38" name="Oval 37"/>
            <p:cNvSpPr/>
            <p:nvPr/>
          </p:nvSpPr>
          <p:spPr>
            <a:xfrm>
              <a:off x="10026501" y="2762021"/>
              <a:ext cx="203791" cy="17907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10129285" y="2953085"/>
              <a:ext cx="3543" cy="291261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 flipV="1">
              <a:off x="10143462" y="3245482"/>
              <a:ext cx="113412" cy="14392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10058402" y="3243212"/>
              <a:ext cx="70882" cy="14619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0028274" y="3093290"/>
              <a:ext cx="202019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Straight Arrow Connector 61"/>
          <p:cNvCxnSpPr/>
          <p:nvPr/>
        </p:nvCxnSpPr>
        <p:spPr>
          <a:xfrm flipV="1">
            <a:off x="4703779" y="4470087"/>
            <a:ext cx="14413" cy="3450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662227" y="5225857"/>
            <a:ext cx="1608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Flow of</a:t>
            </a:r>
          </a:p>
          <a:p>
            <a:pPr algn="ctr"/>
            <a:r>
              <a:rPr lang="en-US" dirty="0" smtClean="0"/>
              <a:t> telescope data</a:t>
            </a:r>
            <a:endParaRPr lang="en-US" dirty="0"/>
          </a:p>
        </p:txBody>
      </p:sp>
      <p:cxnSp>
        <p:nvCxnSpPr>
          <p:cNvPr id="85" name="Straight Arrow Connector 84"/>
          <p:cNvCxnSpPr>
            <a:stCxn id="12" idx="2"/>
          </p:cNvCxnSpPr>
          <p:nvPr/>
        </p:nvCxnSpPr>
        <p:spPr>
          <a:xfrm flipH="1">
            <a:off x="5535885" y="2517487"/>
            <a:ext cx="1" cy="6622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 rot="16200000">
            <a:off x="6367636" y="2022983"/>
            <a:ext cx="123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Monitoring</a:t>
            </a:r>
            <a:endParaRPr lang="en-US"/>
          </a:p>
        </p:txBody>
      </p:sp>
      <p:sp>
        <p:nvSpPr>
          <p:cNvPr id="91" name="Right Arrow 90"/>
          <p:cNvSpPr/>
          <p:nvPr/>
        </p:nvSpPr>
        <p:spPr>
          <a:xfrm rot="5400000" flipV="1">
            <a:off x="3272797" y="2134125"/>
            <a:ext cx="1071105" cy="257338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2" name="TextBox 91"/>
          <p:cNvSpPr txBox="1"/>
          <p:nvPr/>
        </p:nvSpPr>
        <p:spPr>
          <a:xfrm rot="16200000">
            <a:off x="3175468" y="2079936"/>
            <a:ext cx="877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Control</a:t>
            </a:r>
            <a:endParaRPr lang="en-US" dirty="0"/>
          </a:p>
        </p:txBody>
      </p:sp>
      <p:grpSp>
        <p:nvGrpSpPr>
          <p:cNvPr id="93" name="Group 92"/>
          <p:cNvGrpSpPr/>
          <p:nvPr/>
        </p:nvGrpSpPr>
        <p:grpSpPr>
          <a:xfrm>
            <a:off x="4859141" y="1401057"/>
            <a:ext cx="275755" cy="514019"/>
            <a:chOff x="10026501" y="2762021"/>
            <a:chExt cx="230373" cy="627387"/>
          </a:xfrm>
          <a:solidFill>
            <a:schemeClr val="tx1"/>
          </a:solidFill>
        </p:grpSpPr>
        <p:sp>
          <p:nvSpPr>
            <p:cNvPr id="94" name="Oval 93"/>
            <p:cNvSpPr/>
            <p:nvPr/>
          </p:nvSpPr>
          <p:spPr>
            <a:xfrm>
              <a:off x="10026501" y="2762021"/>
              <a:ext cx="203791" cy="17907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95" name="Straight Connector 94"/>
            <p:cNvCxnSpPr/>
            <p:nvPr/>
          </p:nvCxnSpPr>
          <p:spPr>
            <a:xfrm flipV="1">
              <a:off x="10129285" y="2953085"/>
              <a:ext cx="3543" cy="291261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 flipV="1">
              <a:off x="10143462" y="3245482"/>
              <a:ext cx="113412" cy="14392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10058402" y="3243212"/>
              <a:ext cx="70882" cy="14619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10028274" y="3093290"/>
              <a:ext cx="202019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5292845" y="1422279"/>
            <a:ext cx="275755" cy="514019"/>
            <a:chOff x="10026501" y="2762021"/>
            <a:chExt cx="230373" cy="627387"/>
          </a:xfrm>
          <a:solidFill>
            <a:schemeClr val="tx1"/>
          </a:solidFill>
        </p:grpSpPr>
        <p:sp>
          <p:nvSpPr>
            <p:cNvPr id="100" name="Oval 99"/>
            <p:cNvSpPr/>
            <p:nvPr/>
          </p:nvSpPr>
          <p:spPr>
            <a:xfrm>
              <a:off x="10026501" y="2762021"/>
              <a:ext cx="203791" cy="17907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01" name="Straight Connector 100"/>
            <p:cNvCxnSpPr/>
            <p:nvPr/>
          </p:nvCxnSpPr>
          <p:spPr>
            <a:xfrm flipV="1">
              <a:off x="10129285" y="2953085"/>
              <a:ext cx="3543" cy="291261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 flipV="1">
              <a:off x="10143462" y="3245482"/>
              <a:ext cx="113412" cy="14392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10058402" y="3243212"/>
              <a:ext cx="70882" cy="14619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10028274" y="3093290"/>
              <a:ext cx="202019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Box 104"/>
          <p:cNvSpPr txBox="1"/>
          <p:nvPr/>
        </p:nvSpPr>
        <p:spPr>
          <a:xfrm>
            <a:off x="5657345" y="1309949"/>
            <a:ext cx="1157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Telescope </a:t>
            </a:r>
          </a:p>
          <a:p>
            <a:r>
              <a:rPr lang="en-US" dirty="0" smtClean="0"/>
              <a:t>Managers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722199" y="4072638"/>
            <a:ext cx="2090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Sub-element </a:t>
            </a:r>
            <a:r>
              <a:rPr lang="en-AU" smtClean="0"/>
              <a:t>Level 3</a:t>
            </a:r>
            <a:endParaRPr lang="en-AU" dirty="0" smtClean="0"/>
          </a:p>
        </p:txBody>
      </p:sp>
      <p:sp>
        <p:nvSpPr>
          <p:cNvPr id="107" name="TextBox 106"/>
          <p:cNvSpPr txBox="1"/>
          <p:nvPr/>
        </p:nvSpPr>
        <p:spPr>
          <a:xfrm>
            <a:off x="722199" y="3113789"/>
            <a:ext cx="1667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Element Level 2</a:t>
            </a:r>
          </a:p>
        </p:txBody>
      </p:sp>
      <p:sp>
        <p:nvSpPr>
          <p:cNvPr id="112" name="Freeform 111"/>
          <p:cNvSpPr/>
          <p:nvPr/>
        </p:nvSpPr>
        <p:spPr>
          <a:xfrm>
            <a:off x="4698962" y="3466360"/>
            <a:ext cx="982192" cy="663715"/>
          </a:xfrm>
          <a:custGeom>
            <a:avLst/>
            <a:gdLst>
              <a:gd name="connsiteX0" fmla="*/ 239799 w 835531"/>
              <a:gd name="connsiteY0" fmla="*/ 494461 h 508054"/>
              <a:gd name="connsiteX1" fmla="*/ 762313 w 835531"/>
              <a:gd name="connsiteY1" fmla="*/ 429147 h 508054"/>
              <a:gd name="connsiteX2" fmla="*/ 784084 w 835531"/>
              <a:gd name="connsiteY2" fmla="*/ 102576 h 508054"/>
              <a:gd name="connsiteX3" fmla="*/ 315999 w 835531"/>
              <a:gd name="connsiteY3" fmla="*/ 4604 h 508054"/>
              <a:gd name="connsiteX4" fmla="*/ 313 w 835531"/>
              <a:gd name="connsiteY4" fmla="*/ 222319 h 508054"/>
              <a:gd name="connsiteX5" fmla="*/ 239799 w 835531"/>
              <a:gd name="connsiteY5" fmla="*/ 494461 h 50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5531" h="508054">
                <a:moveTo>
                  <a:pt x="239799" y="494461"/>
                </a:moveTo>
                <a:cubicBezTo>
                  <a:pt x="366799" y="528932"/>
                  <a:pt x="671599" y="494461"/>
                  <a:pt x="762313" y="429147"/>
                </a:cubicBezTo>
                <a:cubicBezTo>
                  <a:pt x="853027" y="363833"/>
                  <a:pt x="858470" y="173333"/>
                  <a:pt x="784084" y="102576"/>
                </a:cubicBezTo>
                <a:cubicBezTo>
                  <a:pt x="709698" y="31819"/>
                  <a:pt x="446627" y="-15353"/>
                  <a:pt x="315999" y="4604"/>
                </a:cubicBezTo>
                <a:cubicBezTo>
                  <a:pt x="185371" y="24561"/>
                  <a:pt x="7570" y="135233"/>
                  <a:pt x="313" y="222319"/>
                </a:cubicBezTo>
                <a:cubicBezTo>
                  <a:pt x="-6944" y="309405"/>
                  <a:pt x="112799" y="459990"/>
                  <a:pt x="239799" y="494461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8031534" y="3768846"/>
            <a:ext cx="9907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Scope of</a:t>
            </a:r>
          </a:p>
          <a:p>
            <a:pPr algn="ctr"/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Low.CBF</a:t>
            </a:r>
          </a:p>
          <a:p>
            <a:pPr algn="ctr"/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MACE</a:t>
            </a:r>
          </a:p>
          <a:p>
            <a:pPr algn="ctr"/>
            <a:endParaRPr lang="en-US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748496" y="2362200"/>
            <a:ext cx="1964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Focus 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on LMC-CBF </a:t>
            </a:r>
          </a:p>
          <a:p>
            <a:pPr algn="ctr"/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interface </a:t>
            </a:r>
            <a:r>
              <a:rPr lang="en-US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area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996" y="3402063"/>
            <a:ext cx="2174512" cy="2533403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6340922" y="3918266"/>
            <a:ext cx="393437" cy="2141667"/>
            <a:chOff x="7172372" y="4029908"/>
            <a:chExt cx="393437" cy="2141667"/>
          </a:xfrm>
        </p:grpSpPr>
        <p:sp>
          <p:nvSpPr>
            <p:cNvPr id="65" name="Rectangle 64"/>
            <p:cNvSpPr/>
            <p:nvPr/>
          </p:nvSpPr>
          <p:spPr>
            <a:xfrm>
              <a:off x="7172372" y="4036364"/>
              <a:ext cx="393437" cy="213521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7" name="TextBox 66"/>
            <p:cNvSpPr txBox="1"/>
            <p:nvPr/>
          </p:nvSpPr>
          <p:spPr>
            <a:xfrm rot="16200000">
              <a:off x="6896030" y="4318769"/>
              <a:ext cx="947054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AU" dirty="0" smtClean="0"/>
                <a:t>Low.PST</a:t>
              </a:r>
            </a:p>
          </p:txBody>
        </p:sp>
      </p:grpSp>
      <p:sp>
        <p:nvSpPr>
          <p:cNvPr id="64" name="Right Arrow 63"/>
          <p:cNvSpPr/>
          <p:nvPr/>
        </p:nvSpPr>
        <p:spPr>
          <a:xfrm rot="16200000" flipV="1">
            <a:off x="6725210" y="2073738"/>
            <a:ext cx="1014679" cy="25953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0" name="TextBox 69"/>
          <p:cNvSpPr txBox="1"/>
          <p:nvPr/>
        </p:nvSpPr>
        <p:spPr>
          <a:xfrm rot="16200000">
            <a:off x="6965000" y="3217397"/>
            <a:ext cx="1197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mtClean="0"/>
              <a:t>Low.SDP</a:t>
            </a:r>
            <a:endParaRPr lang="en-AU" dirty="0"/>
          </a:p>
        </p:txBody>
      </p:sp>
      <p:grpSp>
        <p:nvGrpSpPr>
          <p:cNvPr id="74" name="Group 73"/>
          <p:cNvGrpSpPr/>
          <p:nvPr/>
        </p:nvGrpSpPr>
        <p:grpSpPr>
          <a:xfrm>
            <a:off x="6803304" y="3924722"/>
            <a:ext cx="393437" cy="2135211"/>
            <a:chOff x="7172372" y="4036364"/>
            <a:chExt cx="393437" cy="2135211"/>
          </a:xfrm>
        </p:grpSpPr>
        <p:sp>
          <p:nvSpPr>
            <p:cNvPr id="75" name="Rectangle 74"/>
            <p:cNvSpPr/>
            <p:nvPr/>
          </p:nvSpPr>
          <p:spPr>
            <a:xfrm>
              <a:off x="7172372" y="4036364"/>
              <a:ext cx="393437" cy="213521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6" name="TextBox 75"/>
            <p:cNvSpPr txBox="1"/>
            <p:nvPr/>
          </p:nvSpPr>
          <p:spPr>
            <a:xfrm rot="16200000">
              <a:off x="6895498" y="4325225"/>
              <a:ext cx="947054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AU" dirty="0" smtClean="0"/>
                <a:t>Low.PSS</a:t>
              </a:r>
            </a:p>
          </p:txBody>
        </p:sp>
      </p:grpSp>
      <p:sp>
        <p:nvSpPr>
          <p:cNvPr id="36" name="Right Arrow 35"/>
          <p:cNvSpPr/>
          <p:nvPr/>
        </p:nvSpPr>
        <p:spPr>
          <a:xfrm>
            <a:off x="3202929" y="5242877"/>
            <a:ext cx="4836835" cy="314511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1" name="Rounded Rectangle 60"/>
          <p:cNvSpPr/>
          <p:nvPr/>
        </p:nvSpPr>
        <p:spPr>
          <a:xfrm rot="5400000">
            <a:off x="5088116" y="5184893"/>
            <a:ext cx="1210125" cy="457482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/>
              <a:t>Component</a:t>
            </a:r>
            <a:endParaRPr lang="en-AU" sz="1600" dirty="0"/>
          </a:p>
        </p:txBody>
      </p:sp>
      <p:sp>
        <p:nvSpPr>
          <p:cNvPr id="55" name="Rounded Rectangle 54"/>
          <p:cNvSpPr/>
          <p:nvPr/>
        </p:nvSpPr>
        <p:spPr>
          <a:xfrm rot="5400000">
            <a:off x="4581404" y="5191426"/>
            <a:ext cx="1210125" cy="457482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/>
              <a:t>Component</a:t>
            </a:r>
            <a:endParaRPr lang="en-AU" sz="1600" dirty="0"/>
          </a:p>
        </p:txBody>
      </p:sp>
      <p:sp>
        <p:nvSpPr>
          <p:cNvPr id="32" name="Rounded Rectangle 31"/>
          <p:cNvSpPr/>
          <p:nvPr/>
        </p:nvSpPr>
        <p:spPr>
          <a:xfrm rot="5400000">
            <a:off x="4084654" y="5188159"/>
            <a:ext cx="1203591" cy="457482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/>
              <a:t>Component</a:t>
            </a:r>
            <a:endParaRPr lang="en-AU" sz="1600" dirty="0"/>
          </a:p>
        </p:txBody>
      </p:sp>
      <p:cxnSp>
        <p:nvCxnSpPr>
          <p:cNvPr id="86" name="Straight Arrow Connector 85"/>
          <p:cNvCxnSpPr/>
          <p:nvPr/>
        </p:nvCxnSpPr>
        <p:spPr>
          <a:xfrm flipV="1">
            <a:off x="6515897" y="3550882"/>
            <a:ext cx="0" cy="37383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6973097" y="3544426"/>
            <a:ext cx="0" cy="37383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 flipV="1">
            <a:off x="5871813" y="2525597"/>
            <a:ext cx="1681021" cy="45866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>
            <a:off x="6262251" y="4593649"/>
            <a:ext cx="1819095" cy="516431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5681229" y="2754929"/>
            <a:ext cx="2327030" cy="928751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6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Getting the LMC-CBF interface right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2057400"/>
            <a:ext cx="10972800" cy="419100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dirty="0" smtClean="0"/>
              <a:t>LMC should delegate control at a Capability level.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LMC control of individual CBF Components is unnecessary in most cases. 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Mapping LFAA, PSS and PST connections to individual CBF physical Components is messy. Better for LMC to use logical connection names.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CBF should be aware of group operations (</a:t>
            </a:r>
            <a:r>
              <a:rPr lang="en-US" dirty="0" err="1" smtClean="0"/>
              <a:t>eg</a:t>
            </a:r>
            <a:r>
              <a:rPr lang="en-US" dirty="0" smtClean="0"/>
              <a:t> Recalibrate sub-array 1 imaging), especially when synchronized activation is required. This allows CBF </a:t>
            </a:r>
            <a:r>
              <a:rPr lang="en-US" dirty="0" smtClean="0"/>
              <a:t>to optimize shared FPGA functionality </a:t>
            </a:r>
            <a:r>
              <a:rPr lang="en-US" smtClean="0"/>
              <a:t>and communications. </a:t>
            </a:r>
            <a:endParaRPr lang="en-US" dirty="0" smtClean="0"/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Each CBF Component type is expected to be configured in a different way (</a:t>
            </a:r>
            <a:r>
              <a:rPr lang="en-US" dirty="0" err="1" smtClean="0"/>
              <a:t>eg</a:t>
            </a:r>
            <a:r>
              <a:rPr lang="en-US" dirty="0" smtClean="0"/>
              <a:t> FPGAs may use register map and protocol 1, switch may use text commands over SSH). Best if LMC doesn’t have to know these details.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A LMC-CBF “Capability interface” requires less shared knowledge than a Component level interface. The ICD is shorter and implementation cost reduced.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Harmonization across the LMC-CBF interface results in a shorter ICD and reduced implementation cost.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9822" y="1270248"/>
            <a:ext cx="6445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99504"/>
                </a:solidFill>
              </a:rPr>
              <a:t>Shorter ICD =&gt; Simpler interface =&gt; Reduced Cost</a:t>
            </a:r>
            <a:endParaRPr lang="en-US" sz="2400" b="1" dirty="0">
              <a:solidFill>
                <a:srgbClr val="C9950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106838"/>
            <a:ext cx="762000" cy="7863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1180991"/>
            <a:ext cx="736600" cy="68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7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Example </a:t>
            </a:r>
            <a:r>
              <a:rPr lang="en-US" sz="2400" smtClean="0"/>
              <a:t>Scenario interface messaging: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LRU power down following clock synchronization Alarm 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5943599" y="2233462"/>
            <a:ext cx="1905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f101 : </a:t>
            </a:r>
            <a:r>
              <a:rPr lang="en-US" dirty="0" err="1" smtClean="0"/>
              <a:t>CbfFpga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698202" y="1752651"/>
            <a:ext cx="275755" cy="514019"/>
            <a:chOff x="10026501" y="2762021"/>
            <a:chExt cx="230373" cy="627387"/>
          </a:xfrm>
          <a:solidFill>
            <a:schemeClr val="tx1"/>
          </a:solidFill>
        </p:grpSpPr>
        <p:sp>
          <p:nvSpPr>
            <p:cNvPr id="8" name="Oval 7"/>
            <p:cNvSpPr/>
            <p:nvPr/>
          </p:nvSpPr>
          <p:spPr>
            <a:xfrm>
              <a:off x="10026501" y="2762021"/>
              <a:ext cx="203791" cy="17907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10129285" y="2953085"/>
              <a:ext cx="3543" cy="291261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0143462" y="3245482"/>
              <a:ext cx="113412" cy="14392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0058402" y="3243212"/>
              <a:ext cx="70882" cy="14619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028274" y="3093290"/>
              <a:ext cx="202019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2534871" y="2319753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LMC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905972" y="2753253"/>
            <a:ext cx="28143" cy="3123601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859285" y="2753253"/>
            <a:ext cx="40014" cy="3104964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786510" y="2724510"/>
            <a:ext cx="112433" cy="3810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904935" y="2237515"/>
            <a:ext cx="1886263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: </a:t>
            </a:r>
            <a:r>
              <a:rPr lang="en-US" dirty="0" err="1" smtClean="0"/>
              <a:t>CbfSystem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979142" y="2724510"/>
            <a:ext cx="37081" cy="3124200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961723" y="4680346"/>
            <a:ext cx="109196" cy="375958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3008290" y="3587170"/>
            <a:ext cx="1866624" cy="1373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849755" y="3602285"/>
            <a:ext cx="112433" cy="3810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017616" y="4302925"/>
            <a:ext cx="1707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powerDownLRU</a:t>
            </a:r>
            <a:endParaRPr lang="en-US" dirty="0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3037204" y="4672257"/>
            <a:ext cx="1912841" cy="347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867474" y="4408567"/>
            <a:ext cx="110995" cy="825618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/>
          <p:cNvCxnSpPr/>
          <p:nvPr/>
        </p:nvCxnSpPr>
        <p:spPr>
          <a:xfrm flipH="1">
            <a:off x="5070918" y="3154066"/>
            <a:ext cx="1656841" cy="174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200277" y="2829867"/>
            <a:ext cx="1402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clockSyncFail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4923916" y="3210506"/>
            <a:ext cx="112433" cy="3810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234084" y="3232953"/>
            <a:ext cx="164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clockSyncAlarm</a:t>
            </a:r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>
            <a:off x="8001000" y="2209800"/>
            <a:ext cx="1905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p101 : </a:t>
            </a:r>
            <a:r>
              <a:rPr lang="en-US" dirty="0" err="1" smtClean="0"/>
              <a:t>CbfPower</a:t>
            </a:r>
            <a:endParaRPr lang="en-US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8938768" y="2689362"/>
            <a:ext cx="40014" cy="3104964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8913441" y="5065688"/>
            <a:ext cx="112433" cy="3810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ular Callout 24"/>
          <p:cNvSpPr/>
          <p:nvPr/>
        </p:nvSpPr>
        <p:spPr>
          <a:xfrm>
            <a:off x="611957" y="3105510"/>
            <a:ext cx="1799868" cy="828094"/>
          </a:xfrm>
          <a:prstGeom prst="wedgeRoundRectCallout">
            <a:avLst>
              <a:gd name="adj1" fmla="val 73753"/>
              <a:gd name="adj2" fmla="val 848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TM: Power down </a:t>
            </a:r>
            <a:r>
              <a:rPr lang="en-US" smtClean="0"/>
              <a:t>faulty LRU?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105044" y="5056304"/>
            <a:ext cx="3777508" cy="1008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503041" y="4696356"/>
            <a:ext cx="1076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switchOff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018062" y="4868325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clearAlarm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051528" y="5234185"/>
            <a:ext cx="1912841" cy="347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963028" y="5258709"/>
            <a:ext cx="109196" cy="375958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5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– Improving design confidence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3239" y="1542663"/>
            <a:ext cx="10972800" cy="1893304"/>
          </a:xfrm>
        </p:spPr>
        <p:txBody>
          <a:bodyPr>
            <a:norm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dirty="0" smtClean="0"/>
              <a:t>Write software simulators for CBF Components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Write prototyping software for CBF Capabilities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De-risk the LMC-CBF interface with LMC prototype software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248400" y="3962400"/>
            <a:ext cx="2313180" cy="731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MACE High-Level Architecture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374546" y="5034078"/>
            <a:ext cx="1676136" cy="731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Software design</a:t>
            </a:r>
            <a:endParaRPr lang="en-US" dirty="0"/>
          </a:p>
        </p:txBody>
      </p:sp>
      <p:cxnSp>
        <p:nvCxnSpPr>
          <p:cNvPr id="6" name="Curved Connector 5"/>
          <p:cNvCxnSpPr>
            <a:stCxn id="4" idx="2"/>
            <a:endCxn id="5" idx="0"/>
          </p:cNvCxnSpPr>
          <p:nvPr/>
        </p:nvCxnSpPr>
        <p:spPr>
          <a:xfrm rot="5400000">
            <a:off x="7138864" y="4767951"/>
            <a:ext cx="339877" cy="192376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4223034" y="5034079"/>
            <a:ext cx="1617738" cy="731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CBF software prototyping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Curved Connector 7"/>
          <p:cNvCxnSpPr>
            <a:stCxn id="5" idx="1"/>
            <a:endCxn id="7" idx="3"/>
          </p:cNvCxnSpPr>
          <p:nvPr/>
        </p:nvCxnSpPr>
        <p:spPr>
          <a:xfrm rot="10800000" flipV="1">
            <a:off x="5840772" y="5399978"/>
            <a:ext cx="533774" cy="1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>
            <a:stCxn id="10" idx="3"/>
            <a:endCxn id="4" idx="1"/>
          </p:cNvCxnSpPr>
          <p:nvPr/>
        </p:nvCxnSpPr>
        <p:spPr>
          <a:xfrm>
            <a:off x="5993439" y="4328300"/>
            <a:ext cx="254961" cy="1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070368" y="3849476"/>
            <a:ext cx="1923071" cy="957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LMC-CBF  interface validation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033716" y="3962400"/>
            <a:ext cx="1676136" cy="731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LMC prototype</a:t>
            </a:r>
            <a:endParaRPr lang="en-US" dirty="0"/>
          </a:p>
        </p:txBody>
      </p:sp>
      <p:cxnSp>
        <p:nvCxnSpPr>
          <p:cNvPr id="12" name="Curved Connector 11"/>
          <p:cNvCxnSpPr>
            <a:stCxn id="7" idx="0"/>
            <a:endCxn id="10" idx="2"/>
          </p:cNvCxnSpPr>
          <p:nvPr/>
        </p:nvCxnSpPr>
        <p:spPr>
          <a:xfrm rot="5400000" flipH="1" flipV="1">
            <a:off x="4918426" y="4920602"/>
            <a:ext cx="226955" cy="1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11" idx="3"/>
            <a:endCxn id="10" idx="1"/>
          </p:cNvCxnSpPr>
          <p:nvPr/>
        </p:nvCxnSpPr>
        <p:spPr>
          <a:xfrm flipV="1">
            <a:off x="3709852" y="4328300"/>
            <a:ext cx="360516" cy="1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99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3581400"/>
            <a:ext cx="7044489" cy="762000"/>
          </a:xfrm>
        </p:spPr>
        <p:txBody>
          <a:bodyPr/>
          <a:lstStyle/>
          <a:p>
            <a:pPr algn="ctr"/>
            <a:r>
              <a:rPr lang="en-AU" dirty="0" smtClean="0"/>
              <a:t>Questions?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762000"/>
            <a:ext cx="4193487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3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Snip Single Corner Rectangle 1169"/>
          <p:cNvSpPr/>
          <p:nvPr/>
        </p:nvSpPr>
        <p:spPr>
          <a:xfrm>
            <a:off x="3517186" y="3775838"/>
            <a:ext cx="5397701" cy="1902175"/>
          </a:xfrm>
          <a:prstGeom prst="snip1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5" name="Snip Single Corner Rectangle 1154"/>
          <p:cNvSpPr/>
          <p:nvPr/>
        </p:nvSpPr>
        <p:spPr>
          <a:xfrm>
            <a:off x="4754681" y="1986941"/>
            <a:ext cx="4160206" cy="1733424"/>
          </a:xfrm>
          <a:prstGeom prst="snip1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Design Process and Deliverables</a:t>
            </a:r>
            <a:endParaRPr lang="en-AU" dirty="0"/>
          </a:p>
        </p:txBody>
      </p:sp>
      <p:sp>
        <p:nvSpPr>
          <p:cNvPr id="6" name="Rounded Rectangle 5"/>
          <p:cNvSpPr/>
          <p:nvPr/>
        </p:nvSpPr>
        <p:spPr>
          <a:xfrm>
            <a:off x="4829969" y="2134999"/>
            <a:ext cx="1771981" cy="5646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Requirements</a:t>
            </a:r>
            <a:endParaRPr lang="en-US" dirty="0"/>
          </a:p>
        </p:txBody>
      </p:sp>
      <p:cxnSp>
        <p:nvCxnSpPr>
          <p:cNvPr id="8" name="Curved Connector 7"/>
          <p:cNvCxnSpPr>
            <a:endCxn id="6" idx="0"/>
          </p:cNvCxnSpPr>
          <p:nvPr/>
        </p:nvCxnSpPr>
        <p:spPr>
          <a:xfrm rot="16200000" flipH="1">
            <a:off x="5582225" y="2001263"/>
            <a:ext cx="267469" cy="1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 rot="10800000" flipV="1">
            <a:off x="6624051" y="1825704"/>
            <a:ext cx="1208292" cy="1158553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4843756" y="2891020"/>
            <a:ext cx="1760455" cy="731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Functionality discussion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844143" y="3884122"/>
            <a:ext cx="1746281" cy="649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High-Level Architecture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672161" y="4787296"/>
            <a:ext cx="1320532" cy="731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Software design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433079" y="4788155"/>
            <a:ext cx="1347307" cy="731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Hardware design</a:t>
            </a:r>
            <a:endParaRPr lang="en-US" dirty="0"/>
          </a:p>
        </p:txBody>
      </p:sp>
      <p:cxnSp>
        <p:nvCxnSpPr>
          <p:cNvPr id="15" name="Curved Connector 14"/>
          <p:cNvCxnSpPr>
            <a:stCxn id="6" idx="2"/>
            <a:endCxn id="11" idx="0"/>
          </p:cNvCxnSpPr>
          <p:nvPr/>
        </p:nvCxnSpPr>
        <p:spPr>
          <a:xfrm rot="16200000" flipH="1">
            <a:off x="5624281" y="2791317"/>
            <a:ext cx="191382" cy="8024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11" idx="2"/>
            <a:endCxn id="12" idx="0"/>
          </p:cNvCxnSpPr>
          <p:nvPr/>
        </p:nvCxnSpPr>
        <p:spPr>
          <a:xfrm rot="5400000">
            <a:off x="5589984" y="3750121"/>
            <a:ext cx="261301" cy="670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endCxn id="13" idx="0"/>
          </p:cNvCxnSpPr>
          <p:nvPr/>
        </p:nvCxnSpPr>
        <p:spPr>
          <a:xfrm rot="10800000" flipV="1">
            <a:off x="4332427" y="4343400"/>
            <a:ext cx="467132" cy="443896"/>
          </a:xfrm>
          <a:prstGeom prst="curved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13" idx="1"/>
            <a:endCxn id="31" idx="3"/>
          </p:cNvCxnSpPr>
          <p:nvPr/>
        </p:nvCxnSpPr>
        <p:spPr>
          <a:xfrm rot="10800000">
            <a:off x="3292203" y="5153197"/>
            <a:ext cx="379959" cy="1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31" idx="0"/>
            <a:endCxn id="12" idx="1"/>
          </p:cNvCxnSpPr>
          <p:nvPr/>
        </p:nvCxnSpPr>
        <p:spPr>
          <a:xfrm rot="5400000" flipH="1" flipV="1">
            <a:off x="3426939" y="3370091"/>
            <a:ext cx="578437" cy="2255972"/>
          </a:xfrm>
          <a:prstGeom prst="curved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548325" y="2439705"/>
            <a:ext cx="1675524" cy="9355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Edinburgh harmonisation</a:t>
            </a:r>
          </a:p>
          <a:p>
            <a:pPr algn="ctr"/>
            <a:r>
              <a:rPr lang="en-US" dirty="0" smtClean="0"/>
              <a:t> event</a:t>
            </a:r>
            <a:endParaRPr lang="en-US" dirty="0"/>
          </a:p>
        </p:txBody>
      </p:sp>
      <p:cxnSp>
        <p:nvCxnSpPr>
          <p:cNvPr id="22" name="Curved Connector 21"/>
          <p:cNvCxnSpPr>
            <a:stCxn id="12" idx="3"/>
            <a:endCxn id="14" idx="0"/>
          </p:cNvCxnSpPr>
          <p:nvPr/>
        </p:nvCxnSpPr>
        <p:spPr>
          <a:xfrm>
            <a:off x="6590424" y="4208858"/>
            <a:ext cx="516309" cy="579297"/>
          </a:xfrm>
          <a:prstGeom prst="curved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806462" y="5802478"/>
            <a:ext cx="4321378" cy="463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Publish updated Low.CBF DDD</a:t>
            </a:r>
            <a:endParaRPr lang="en-US" dirty="0"/>
          </a:p>
        </p:txBody>
      </p:sp>
      <p:cxnSp>
        <p:nvCxnSpPr>
          <p:cNvPr id="26" name="Curved Connector 25"/>
          <p:cNvCxnSpPr>
            <a:endCxn id="20" idx="2"/>
          </p:cNvCxnSpPr>
          <p:nvPr/>
        </p:nvCxnSpPr>
        <p:spPr>
          <a:xfrm rot="10800000">
            <a:off x="3386087" y="3375228"/>
            <a:ext cx="1413472" cy="663373"/>
          </a:xfrm>
          <a:prstGeom prst="curved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882786" y="2492376"/>
            <a:ext cx="19784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MACE</a:t>
            </a:r>
          </a:p>
          <a:p>
            <a:pPr algn="ctr"/>
            <a:r>
              <a:rPr lang="en-US" dirty="0" smtClean="0"/>
              <a:t>Requirements </a:t>
            </a:r>
          </a:p>
          <a:p>
            <a:pPr algn="ctr"/>
            <a:r>
              <a:rPr lang="en-US" dirty="0" smtClean="0"/>
              <a:t>and Functionality</a:t>
            </a:r>
          </a:p>
          <a:p>
            <a:pPr algn="ctr"/>
            <a:r>
              <a:rPr lang="en-US" dirty="0" smtClean="0"/>
              <a:t> internal document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1884140" y="4787295"/>
            <a:ext cx="1408062" cy="731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Software prototyping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3" name="Curved Connector 32"/>
          <p:cNvCxnSpPr>
            <a:stCxn id="12" idx="2"/>
            <a:endCxn id="38" idx="0"/>
          </p:cNvCxnSpPr>
          <p:nvPr/>
        </p:nvCxnSpPr>
        <p:spPr>
          <a:xfrm rot="16200000" flipH="1">
            <a:off x="5592299" y="4658578"/>
            <a:ext cx="256670" cy="6701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9178317" y="4787294"/>
            <a:ext cx="1191929" cy="731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FPGA board</a:t>
            </a:r>
            <a:endParaRPr lang="en-US" dirty="0"/>
          </a:p>
        </p:txBody>
      </p:sp>
      <p:cxnSp>
        <p:nvCxnSpPr>
          <p:cNvPr id="37" name="Curved Connector 36"/>
          <p:cNvCxnSpPr>
            <a:stCxn id="36" idx="1"/>
            <a:endCxn id="14" idx="3"/>
          </p:cNvCxnSpPr>
          <p:nvPr/>
        </p:nvCxnSpPr>
        <p:spPr>
          <a:xfrm rot="10800000" flipV="1">
            <a:off x="7780387" y="5153194"/>
            <a:ext cx="1397931" cy="861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5127840" y="4790264"/>
            <a:ext cx="1192289" cy="72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Network</a:t>
            </a:r>
          </a:p>
          <a:p>
            <a:pPr algn="ctr"/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985" name="TextBox 984"/>
          <p:cNvSpPr txBox="1"/>
          <p:nvPr/>
        </p:nvSpPr>
        <p:spPr>
          <a:xfrm>
            <a:off x="5013683" y="1249900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TM-LMC ICD</a:t>
            </a:r>
          </a:p>
          <a:p>
            <a:r>
              <a:rPr lang="en-US" dirty="0" smtClean="0"/>
              <a:t>LMC-CBF ICD</a:t>
            </a:r>
            <a:endParaRPr lang="en-US" dirty="0"/>
          </a:p>
        </p:txBody>
      </p:sp>
      <p:sp>
        <p:nvSpPr>
          <p:cNvPr id="1151" name="TextBox 1150"/>
          <p:cNvSpPr txBox="1"/>
          <p:nvPr/>
        </p:nvSpPr>
        <p:spPr>
          <a:xfrm>
            <a:off x="6991318" y="1276992"/>
            <a:ext cx="4692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Low.CBF DDD, LMC DDD and </a:t>
            </a:r>
          </a:p>
          <a:p>
            <a:pPr algn="ctr"/>
            <a:r>
              <a:rPr lang="en-US" dirty="0" smtClean="0"/>
              <a:t>Telescope M&amp;C harmonisation</a:t>
            </a:r>
            <a:endParaRPr lang="en-US" dirty="0"/>
          </a:p>
        </p:txBody>
      </p:sp>
      <p:sp>
        <p:nvSpPr>
          <p:cNvPr id="1172" name="TextBox 1171"/>
          <p:cNvSpPr txBox="1"/>
          <p:nvPr/>
        </p:nvSpPr>
        <p:spPr>
          <a:xfrm>
            <a:off x="7071037" y="3884122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Low.CBF DDD</a:t>
            </a:r>
          </a:p>
          <a:p>
            <a:pPr algn="ctr"/>
            <a:r>
              <a:rPr lang="en-US" dirty="0" smtClean="0"/>
              <a:t>MACE Section</a:t>
            </a:r>
            <a:endParaRPr lang="en-US" dirty="0"/>
          </a:p>
        </p:txBody>
      </p:sp>
      <p:cxnSp>
        <p:nvCxnSpPr>
          <p:cNvPr id="1175" name="Curved Connector 1174"/>
          <p:cNvCxnSpPr>
            <a:stCxn id="20" idx="0"/>
          </p:cNvCxnSpPr>
          <p:nvPr/>
        </p:nvCxnSpPr>
        <p:spPr>
          <a:xfrm rot="5400000" flipH="1" flipV="1">
            <a:off x="3736352" y="1255810"/>
            <a:ext cx="833631" cy="1534160"/>
          </a:xfrm>
          <a:prstGeom prst="curved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8" name="Curved Connector 1177"/>
          <p:cNvCxnSpPr>
            <a:endCxn id="23" idx="3"/>
          </p:cNvCxnSpPr>
          <p:nvPr/>
        </p:nvCxnSpPr>
        <p:spPr>
          <a:xfrm rot="10800000" flipV="1">
            <a:off x="5127840" y="5705748"/>
            <a:ext cx="596144" cy="328313"/>
          </a:xfrm>
          <a:prstGeom prst="curvedConnector3">
            <a:avLst>
              <a:gd name="adj1" fmla="val 445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1" name="Curved Connector 1180"/>
          <p:cNvCxnSpPr/>
          <p:nvPr/>
        </p:nvCxnSpPr>
        <p:spPr>
          <a:xfrm rot="5400000" flipH="1" flipV="1">
            <a:off x="990596" y="1935187"/>
            <a:ext cx="4384839" cy="3349745"/>
          </a:xfrm>
          <a:prstGeom prst="curvedConnector3">
            <a:avLst>
              <a:gd name="adj1" fmla="val 99845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37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LMC view of CBF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- Some example use-cases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417314" y="3033052"/>
            <a:ext cx="275755" cy="514019"/>
            <a:chOff x="10026501" y="2762021"/>
            <a:chExt cx="230373" cy="627387"/>
          </a:xfrm>
          <a:solidFill>
            <a:schemeClr val="tx1"/>
          </a:solidFill>
        </p:grpSpPr>
        <p:sp>
          <p:nvSpPr>
            <p:cNvPr id="5" name="Oval 4"/>
            <p:cNvSpPr/>
            <p:nvPr/>
          </p:nvSpPr>
          <p:spPr>
            <a:xfrm>
              <a:off x="10026501" y="2762021"/>
              <a:ext cx="203791" cy="17907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10129285" y="2953085"/>
              <a:ext cx="3543" cy="291261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 flipV="1">
              <a:off x="10143462" y="3245482"/>
              <a:ext cx="113412" cy="14392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0058402" y="3243212"/>
              <a:ext cx="70882" cy="14619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0028274" y="3093290"/>
              <a:ext cx="202019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7546325" y="3647175"/>
            <a:ext cx="3568323" cy="49713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 stations [1,3,4] to sub-array X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7317725" y="4266687"/>
            <a:ext cx="3796923" cy="63230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 sub-array imaging zoom mode and frequency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558393" y="4974728"/>
            <a:ext cx="4210000" cy="7586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 sub-array </a:t>
            </a:r>
            <a:r>
              <a:rPr lang="en-US" dirty="0" err="1" smtClean="0"/>
              <a:t>observingMode</a:t>
            </a:r>
            <a:r>
              <a:rPr lang="en-US" dirty="0" smtClean="0"/>
              <a:t> to [IMAGING] to start imaging scan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965416" y="5776614"/>
            <a:ext cx="3438269" cy="46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Recalibrate sub-array imaging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17290" y="3534235"/>
            <a:ext cx="3983491" cy="65879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 </a:t>
            </a:r>
            <a:r>
              <a:rPr lang="en-US" dirty="0" err="1" smtClean="0"/>
              <a:t>observingMode</a:t>
            </a:r>
            <a:r>
              <a:rPr lang="en-US" dirty="0" smtClean="0"/>
              <a:t> to [IMAGING, PSS] to start PSS scan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540241" y="4761184"/>
            <a:ext cx="4319562" cy="47149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 beam [3,5,7</a:t>
            </a:r>
            <a:r>
              <a:rPr lang="en-US" smtClean="0"/>
              <a:t>] to sub-array X PSS beams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5569714" y="3185452"/>
            <a:ext cx="275755" cy="514019"/>
            <a:chOff x="10026501" y="2762021"/>
            <a:chExt cx="230373" cy="627387"/>
          </a:xfrm>
          <a:solidFill>
            <a:schemeClr val="tx1"/>
          </a:solidFill>
        </p:grpSpPr>
        <p:sp>
          <p:nvSpPr>
            <p:cNvPr id="18" name="Oval 17"/>
            <p:cNvSpPr/>
            <p:nvPr/>
          </p:nvSpPr>
          <p:spPr>
            <a:xfrm>
              <a:off x="10026501" y="2762021"/>
              <a:ext cx="203791" cy="17907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10129285" y="2953085"/>
              <a:ext cx="3543" cy="291261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10143462" y="3245482"/>
              <a:ext cx="113412" cy="14392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0058402" y="3243212"/>
              <a:ext cx="70882" cy="14619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028274" y="3093290"/>
              <a:ext cx="202019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5722114" y="3337852"/>
            <a:ext cx="275755" cy="514019"/>
            <a:chOff x="10026501" y="2762021"/>
            <a:chExt cx="230373" cy="627387"/>
          </a:xfrm>
          <a:solidFill>
            <a:schemeClr val="tx1"/>
          </a:solidFill>
        </p:grpSpPr>
        <p:sp>
          <p:nvSpPr>
            <p:cNvPr id="24" name="Oval 23"/>
            <p:cNvSpPr/>
            <p:nvPr/>
          </p:nvSpPr>
          <p:spPr>
            <a:xfrm>
              <a:off x="10026501" y="2762021"/>
              <a:ext cx="203791" cy="17907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10129285" y="2953085"/>
              <a:ext cx="3543" cy="291261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10143462" y="3245482"/>
              <a:ext cx="113412" cy="14392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0058402" y="3243212"/>
              <a:ext cx="70882" cy="14619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0028274" y="3093290"/>
              <a:ext cx="202019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4718924" y="3884492"/>
            <a:ext cx="208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16 concurrent</a:t>
            </a:r>
          </a:p>
          <a:p>
            <a:pPr algn="ctr"/>
            <a:r>
              <a:rPr lang="en-US" dirty="0" smtClean="0"/>
              <a:t>LMC sub-array users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1020370" y="2507879"/>
            <a:ext cx="2966762" cy="48037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Recalibrate PSS beams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1367193" y="2036155"/>
            <a:ext cx="2971800" cy="4269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 </a:t>
            </a:r>
            <a:r>
              <a:rPr lang="en-US" dirty="0" err="1" smtClean="0"/>
              <a:t>observingMode</a:t>
            </a:r>
            <a:r>
              <a:rPr lang="en-US" dirty="0" smtClean="0"/>
              <a:t> to [IDLE]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2918158" y="1515970"/>
            <a:ext cx="2556595" cy="4379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Release stations [3,4]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248909" y="4266686"/>
            <a:ext cx="3953360" cy="45060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Set PSS beam frequency </a:t>
            </a:r>
            <a:r>
              <a:rPr lang="en-US" dirty="0" smtClean="0"/>
              <a:t>and bandwidth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6739161" y="2571283"/>
            <a:ext cx="4954049" cy="46725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Request achievable station inputs </a:t>
            </a:r>
            <a:r>
              <a:rPr lang="en-US" smtClean="0"/>
              <a:t>for sub-array X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1036406" y="5786501"/>
            <a:ext cx="4679715" cy="44620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Request achievable PSS beams for sub-array X</a:t>
            </a:r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1020370" y="5276520"/>
            <a:ext cx="4319662" cy="46608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Report fault with sub-array Component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638800" y="1524000"/>
            <a:ext cx="4954049" cy="46725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Initiate staged power-up of all CBF hardware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7105553" y="3117751"/>
            <a:ext cx="4320040" cy="46725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Request </a:t>
            </a:r>
            <a:r>
              <a:rPr lang="en-US" smtClean="0"/>
              <a:t>health report for Component 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5990505" y="2055803"/>
            <a:ext cx="4954049" cy="46725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Over-temperature Alarm</a:t>
            </a:r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367827" y="3021057"/>
            <a:ext cx="3437765" cy="48037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Configure CBF to PST fibre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5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Low.CBF MACE 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76600" y="1905000"/>
            <a:ext cx="7620000" cy="3352800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dirty="0" smtClean="0"/>
              <a:t>Not surprisingly this revolves around Low.CBF core functionality:</a:t>
            </a:r>
          </a:p>
          <a:p>
            <a:pPr marL="688975" lvl="1" indent="-457200">
              <a:buFont typeface="Arial" charset="0"/>
              <a:buChar char="•"/>
            </a:pPr>
            <a:r>
              <a:rPr lang="en-US" dirty="0"/>
              <a:t>Station-based </a:t>
            </a:r>
            <a:r>
              <a:rPr lang="en-US" dirty="0" smtClean="0"/>
              <a:t>processing</a:t>
            </a:r>
          </a:p>
          <a:p>
            <a:pPr marL="688975" lvl="1" indent="-457200">
              <a:buFont typeface="Arial" charset="0"/>
              <a:buChar char="•"/>
            </a:pPr>
            <a:r>
              <a:rPr lang="en-US" dirty="0" smtClean="0"/>
              <a:t>Correlation</a:t>
            </a:r>
          </a:p>
          <a:p>
            <a:pPr marL="688975" lvl="1" indent="-457200">
              <a:buFont typeface="Arial" charset="0"/>
              <a:buChar char="•"/>
            </a:pPr>
            <a:r>
              <a:rPr lang="en-US" dirty="0" smtClean="0"/>
              <a:t>Beamforming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We will develop abstract logical models for these blocks to explore this further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33600"/>
            <a:ext cx="2174512" cy="253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Low.CBF MACE logical station beam processor model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486400" y="2645996"/>
            <a:ext cx="3324884" cy="31541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4964666" y="2645996"/>
            <a:ext cx="369332" cy="31541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5556764" y="3059229"/>
            <a:ext cx="2908677" cy="263415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ight Arrow 7"/>
          <p:cNvSpPr/>
          <p:nvPr/>
        </p:nvSpPr>
        <p:spPr>
          <a:xfrm>
            <a:off x="4876800" y="4470070"/>
            <a:ext cx="949618" cy="314511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ounded Rectangle 8"/>
          <p:cNvSpPr/>
          <p:nvPr/>
        </p:nvSpPr>
        <p:spPr>
          <a:xfrm>
            <a:off x="5821588" y="2715136"/>
            <a:ext cx="2330160" cy="293027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8157813" y="3153933"/>
            <a:ext cx="95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Low.CSP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4569032" y="3153933"/>
            <a:ext cx="116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mtClean="0"/>
              <a:t>Low.LFAA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5567649" y="3538404"/>
            <a:ext cx="961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Low.CBF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812929" y="3181277"/>
            <a:ext cx="2330160" cy="352621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70C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826418" y="3958429"/>
            <a:ext cx="2316671" cy="1310842"/>
            <a:chOff x="2045854" y="3849732"/>
            <a:chExt cx="2316671" cy="1310842"/>
          </a:xfrm>
          <a:solidFill>
            <a:srgbClr val="0070C0"/>
          </a:solidFill>
        </p:grpSpPr>
        <p:sp>
          <p:nvSpPr>
            <p:cNvPr id="15" name="Rounded Rectangle 14"/>
            <p:cNvSpPr/>
            <p:nvPr/>
          </p:nvSpPr>
          <p:spPr>
            <a:xfrm>
              <a:off x="2503054" y="4306932"/>
              <a:ext cx="1859471" cy="853642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350654" y="4154532"/>
              <a:ext cx="1859471" cy="853642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198254" y="4002132"/>
              <a:ext cx="1859471" cy="853642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045854" y="3849732"/>
              <a:ext cx="1859471" cy="853642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LFAA Logical station beam processors</a:t>
              </a:r>
              <a:endParaRPr lang="en-US" dirty="0"/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 flipH="1">
            <a:off x="7348407" y="2146969"/>
            <a:ext cx="869254" cy="17749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852767" y="2696888"/>
            <a:ext cx="12476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LMC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26901" y="3160563"/>
            <a:ext cx="23301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Server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56468" y="2043886"/>
            <a:ext cx="215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Link configuration</a:t>
            </a:r>
          </a:p>
        </p:txBody>
      </p:sp>
      <p:cxnSp>
        <p:nvCxnSpPr>
          <p:cNvPr id="35" name="Straight Arrow Connector 34"/>
          <p:cNvCxnSpPr>
            <a:endCxn id="18" idx="0"/>
          </p:cNvCxnSpPr>
          <p:nvPr/>
        </p:nvCxnSpPr>
        <p:spPr>
          <a:xfrm>
            <a:off x="6255980" y="2214893"/>
            <a:ext cx="500174" cy="17435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278191" y="1898582"/>
            <a:ext cx="144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Delay models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1202" y="5047053"/>
            <a:ext cx="4037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512 Logical stations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Up to 8 beams per logical station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6296695" y="1747971"/>
            <a:ext cx="548614" cy="21597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291152" y="1543766"/>
            <a:ext cx="215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Operational State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6655090" y="1570038"/>
            <a:ext cx="302244" cy="23376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058293" y="1222709"/>
            <a:ext cx="215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Health State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7057965" y="1543766"/>
            <a:ext cx="229912" cy="23639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580518" y="1227742"/>
            <a:ext cx="215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Usage State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7183953" y="1898582"/>
            <a:ext cx="686040" cy="20232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767708" y="1561516"/>
            <a:ext cx="1480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RFI mitigation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29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9773042" y="2667000"/>
            <a:ext cx="369332" cy="31541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 2"/>
          <p:cNvSpPr/>
          <p:nvPr/>
        </p:nvSpPr>
        <p:spPr>
          <a:xfrm>
            <a:off x="1154668" y="2667000"/>
            <a:ext cx="369332" cy="31541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/>
          <p:cNvSpPr/>
          <p:nvPr/>
        </p:nvSpPr>
        <p:spPr>
          <a:xfrm>
            <a:off x="1676400" y="2667000"/>
            <a:ext cx="7924800" cy="31541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1746766" y="3080234"/>
            <a:ext cx="7702034" cy="263476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" name="Right Arrow 50"/>
          <p:cNvSpPr/>
          <p:nvPr/>
        </p:nvSpPr>
        <p:spPr>
          <a:xfrm>
            <a:off x="990600" y="4491074"/>
            <a:ext cx="9448800" cy="314511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Low.CBF MACE correlation model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279246" y="2742589"/>
            <a:ext cx="5793997" cy="293027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1798129" y="2704437"/>
            <a:ext cx="95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Low.CSP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747786" y="3186186"/>
            <a:ext cx="1183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Low.LFAA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1791717" y="3171129"/>
            <a:ext cx="961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Low.CBF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51464" y="3240262"/>
            <a:ext cx="5821779" cy="300200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34" name="Group 33"/>
          <p:cNvGrpSpPr/>
          <p:nvPr/>
        </p:nvGrpSpPr>
        <p:grpSpPr>
          <a:xfrm>
            <a:off x="1819900" y="3925321"/>
            <a:ext cx="2316671" cy="1310842"/>
            <a:chOff x="2429500" y="3849121"/>
            <a:chExt cx="2316671" cy="1310842"/>
          </a:xfrm>
          <a:solidFill>
            <a:srgbClr val="0070C0"/>
          </a:solidFill>
        </p:grpSpPr>
        <p:sp>
          <p:nvSpPr>
            <p:cNvPr id="32" name="Rounded Rectangle 31"/>
            <p:cNvSpPr/>
            <p:nvPr/>
          </p:nvSpPr>
          <p:spPr>
            <a:xfrm>
              <a:off x="2886700" y="4306321"/>
              <a:ext cx="1859471" cy="853642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734300" y="4153921"/>
              <a:ext cx="1859471" cy="853642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581900" y="4001521"/>
              <a:ext cx="1859471" cy="853642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429500" y="3849121"/>
              <a:ext cx="1859471" cy="853642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LFAA Logical station beam processors</a:t>
              </a:r>
              <a:endParaRPr lang="en-US" dirty="0"/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5666015" y="3925320"/>
            <a:ext cx="1268185" cy="1318997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Correlator</a:t>
            </a:r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4430486" y="3925322"/>
            <a:ext cx="1132114" cy="1318996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Cross-connect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4698178" y="4138510"/>
            <a:ext cx="749129" cy="562006"/>
            <a:chOff x="5237021" y="4347720"/>
            <a:chExt cx="749129" cy="562006"/>
          </a:xfrm>
        </p:grpSpPr>
        <p:cxnSp>
          <p:nvCxnSpPr>
            <p:cNvPr id="37" name="Straight Arrow Connector 36"/>
            <p:cNvCxnSpPr/>
            <p:nvPr/>
          </p:nvCxnSpPr>
          <p:spPr>
            <a:xfrm flipV="1">
              <a:off x="5237021" y="4347720"/>
              <a:ext cx="749129" cy="426821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5237021" y="4482905"/>
              <a:ext cx="749129" cy="426821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7037615" y="3905832"/>
            <a:ext cx="2340429" cy="1330331"/>
            <a:chOff x="7647215" y="3829632"/>
            <a:chExt cx="2340429" cy="1330331"/>
          </a:xfrm>
          <a:solidFill>
            <a:srgbClr val="0070C0"/>
          </a:solidFill>
        </p:grpSpPr>
        <p:sp>
          <p:nvSpPr>
            <p:cNvPr id="49" name="Rounded Rectangle 48"/>
            <p:cNvSpPr/>
            <p:nvPr/>
          </p:nvSpPr>
          <p:spPr>
            <a:xfrm>
              <a:off x="8104415" y="4286832"/>
              <a:ext cx="1883229" cy="873131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7952015" y="4134432"/>
              <a:ext cx="1883229" cy="873131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7799615" y="3982032"/>
              <a:ext cx="1883229" cy="873131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7647215" y="3829632"/>
              <a:ext cx="1883229" cy="873131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16 output product sub-array selectors</a:t>
              </a:r>
              <a:endParaRPr lang="en-US" dirty="0"/>
            </a:p>
          </p:txBody>
        </p:sp>
      </p:grpSp>
      <p:sp>
        <p:nvSpPr>
          <p:cNvPr id="53" name="TextBox 52"/>
          <p:cNvSpPr txBox="1"/>
          <p:nvPr/>
        </p:nvSpPr>
        <p:spPr>
          <a:xfrm rot="16200000">
            <a:off x="9352440" y="2943864"/>
            <a:ext cx="1210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mtClean="0"/>
              <a:t>Low.SDP</a:t>
            </a:r>
            <a:endParaRPr lang="en-AU" dirty="0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4854467" y="2330341"/>
            <a:ext cx="1018376" cy="15754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333674" y="2688892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LMC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330656" y="3178893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Server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369150" y="1692551"/>
            <a:ext cx="769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Zoom </a:t>
            </a:r>
          </a:p>
          <a:p>
            <a:r>
              <a:rPr lang="en-US" dirty="0" smtClean="0"/>
              <a:t>mode</a:t>
            </a:r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5648561" y="2288190"/>
            <a:ext cx="511706" cy="16176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232427" y="1669536"/>
            <a:ext cx="1165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Frequency</a:t>
            </a:r>
          </a:p>
          <a:p>
            <a:r>
              <a:rPr lang="en-US" dirty="0" smtClean="0"/>
              <a:t> selection</a:t>
            </a:r>
            <a:endParaRPr lang="en-US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6894197" y="2307680"/>
            <a:ext cx="400319" cy="15765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437618" y="1701748"/>
            <a:ext cx="1029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Station </a:t>
            </a:r>
          </a:p>
          <a:p>
            <a:pPr algn="ctr"/>
            <a:r>
              <a:rPr lang="en-US" dirty="0" smtClean="0"/>
              <a:t>selection</a:t>
            </a:r>
            <a:endParaRPr lang="en-US" dirty="0"/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8743693" y="2187546"/>
            <a:ext cx="399916" cy="17027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9045577" y="1953478"/>
            <a:ext cx="1996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Link configuration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>
          <a:xfrm flipH="1" flipV="1">
            <a:off x="7512195" y="1686092"/>
            <a:ext cx="31072" cy="21435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7884695" y="1689828"/>
            <a:ext cx="301110" cy="21519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8246614" y="1763747"/>
            <a:ext cx="643392" cy="21091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935983" y="1394682"/>
            <a:ext cx="215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Operational State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490780" y="1351123"/>
            <a:ext cx="215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Health State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419165" y="1608663"/>
            <a:ext cx="215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Usage State</a:t>
            </a:r>
          </a:p>
        </p:txBody>
      </p:sp>
    </p:spTree>
    <p:extLst>
      <p:ext uri="{BB962C8B-B14F-4D97-AF65-F5344CB8AC3E}">
        <p14:creationId xmlns:p14="http://schemas.microsoft.com/office/powerpoint/2010/main" val="47256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Low.CBF MACE correlation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600200"/>
            <a:ext cx="11049000" cy="1694062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dirty="0" smtClean="0"/>
              <a:t>Sub-array station selection is done near the CBF output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Implementation of the frequency channel processing is hidden in the model. This is divided across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the CBF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FPGA hardware.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charset="0"/>
              <a:buChar char="•"/>
            </a:pPr>
            <a:endParaRPr lang="en-US" dirty="0" smtClean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4476283" y="3731566"/>
            <a:ext cx="1" cy="2224216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4541085" y="5989573"/>
            <a:ext cx="2168610" cy="1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Triangle 5"/>
          <p:cNvSpPr/>
          <p:nvPr/>
        </p:nvSpPr>
        <p:spPr>
          <a:xfrm>
            <a:off x="4541089" y="4046828"/>
            <a:ext cx="1853514" cy="1890583"/>
          </a:xfrm>
          <a:prstGeom prst="rtTriangle">
            <a:avLst/>
          </a:prstGeom>
          <a:pattFill prst="pct25">
            <a:fgClr>
              <a:schemeClr val="bg1"/>
            </a:fgClr>
            <a:bgClr>
              <a:schemeClr val="tx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4541085" y="4046827"/>
            <a:ext cx="667269" cy="654909"/>
          </a:xfrm>
          <a:prstGeom prst="rtTriangle">
            <a:avLst/>
          </a:prstGeom>
          <a:pattFill prst="pct25">
            <a:fgClr>
              <a:srgbClr val="FF0000"/>
            </a:fgClr>
            <a:bgClr>
              <a:srgbClr val="002060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874719" y="4128117"/>
            <a:ext cx="889686" cy="2461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46535" y="3810000"/>
            <a:ext cx="23889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Sub-array X visibilities</a:t>
            </a:r>
          </a:p>
          <a:p>
            <a:pPr algn="ctr"/>
            <a:r>
              <a:rPr lang="en-US" dirty="0" smtClean="0"/>
              <a:t>selected and tagged for</a:t>
            </a:r>
          </a:p>
          <a:p>
            <a:pPr algn="ctr"/>
            <a:r>
              <a:rPr lang="en-US" dirty="0" smtClean="0"/>
              <a:t> output to SDP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99608" y="5937411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Stations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3823378" y="4807452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Stations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3800" y="3294262"/>
            <a:ext cx="3825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Correlator output products (visibilities)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7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5000" y="2743200"/>
            <a:ext cx="7315200" cy="31541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Low.CBF MACE PSS beamforming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716179" y="3156434"/>
            <a:ext cx="369332" cy="263476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1383267" y="2743200"/>
            <a:ext cx="369332" cy="31541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1975365" y="3156434"/>
            <a:ext cx="6635234" cy="263476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ight Arrow 7"/>
          <p:cNvSpPr/>
          <p:nvPr/>
        </p:nvSpPr>
        <p:spPr>
          <a:xfrm>
            <a:off x="1213365" y="4567274"/>
            <a:ext cx="8229600" cy="314511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ounded Rectangle 8"/>
          <p:cNvSpPr/>
          <p:nvPr/>
        </p:nvSpPr>
        <p:spPr>
          <a:xfrm>
            <a:off x="3507845" y="2818789"/>
            <a:ext cx="5577666" cy="293027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2026728" y="2780637"/>
            <a:ext cx="95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Low.CSP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1025419" y="3213352"/>
            <a:ext cx="1085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mtClean="0"/>
              <a:t>Low.LFAA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2020316" y="3247329"/>
            <a:ext cx="961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Low.CBF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480064" y="3316462"/>
            <a:ext cx="4919256" cy="300200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4" name="Group 13"/>
          <p:cNvGrpSpPr/>
          <p:nvPr/>
        </p:nvGrpSpPr>
        <p:grpSpPr>
          <a:xfrm>
            <a:off x="2048499" y="4001521"/>
            <a:ext cx="2316671" cy="1310842"/>
            <a:chOff x="2429500" y="3849121"/>
            <a:chExt cx="2316671" cy="1310842"/>
          </a:xfrm>
          <a:solidFill>
            <a:srgbClr val="0070C0"/>
          </a:solidFill>
        </p:grpSpPr>
        <p:sp>
          <p:nvSpPr>
            <p:cNvPr id="15" name="Rounded Rectangle 14"/>
            <p:cNvSpPr/>
            <p:nvPr/>
          </p:nvSpPr>
          <p:spPr>
            <a:xfrm>
              <a:off x="2886700" y="4306321"/>
              <a:ext cx="1859471" cy="853642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34300" y="4153921"/>
              <a:ext cx="1859471" cy="853642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581900" y="4001521"/>
              <a:ext cx="1859471" cy="853642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429500" y="3849121"/>
              <a:ext cx="1859471" cy="853642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LFAA Logical station beam processors</a:t>
              </a:r>
              <a:endParaRPr lang="en-US" dirty="0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4659085" y="4001522"/>
            <a:ext cx="1132114" cy="1318996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Cross-connect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4926777" y="4214710"/>
            <a:ext cx="749129" cy="562006"/>
            <a:chOff x="5237021" y="4347720"/>
            <a:chExt cx="749129" cy="562006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5237021" y="4347720"/>
              <a:ext cx="749129" cy="426821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5237021" y="4482905"/>
              <a:ext cx="749129" cy="426821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058891" y="3974281"/>
            <a:ext cx="2340429" cy="1330331"/>
            <a:chOff x="7647215" y="3829632"/>
            <a:chExt cx="2340429" cy="1330331"/>
          </a:xfrm>
          <a:solidFill>
            <a:srgbClr val="0070C0"/>
          </a:solidFill>
        </p:grpSpPr>
        <p:sp>
          <p:nvSpPr>
            <p:cNvPr id="25" name="Rounded Rectangle 24"/>
            <p:cNvSpPr/>
            <p:nvPr/>
          </p:nvSpPr>
          <p:spPr>
            <a:xfrm>
              <a:off x="8104415" y="4286832"/>
              <a:ext cx="1883229" cy="873131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7952015" y="4134432"/>
              <a:ext cx="1883229" cy="873131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7799615" y="3982032"/>
              <a:ext cx="1883229" cy="873131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7647215" y="3829632"/>
              <a:ext cx="1883229" cy="873131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500 PSS beam-formers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 rot="16200000">
            <a:off x="8394122" y="3566861"/>
            <a:ext cx="9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mtClean="0"/>
              <a:t>Low.PSS</a:t>
            </a:r>
            <a:endParaRPr lang="en-AU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146855" y="2459656"/>
            <a:ext cx="2142768" cy="14674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562273" y="2765092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LMC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59255" y="3255093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Server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15706" y="2098741"/>
            <a:ext cx="1500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Beam weights</a:t>
            </a:r>
            <a:endParaRPr lang="en-US" dirty="0" smtClean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654904" y="2048332"/>
            <a:ext cx="1803554" cy="18783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775061" y="1715105"/>
            <a:ext cx="208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Frequency selection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7360969" y="2135522"/>
            <a:ext cx="989698" cy="18154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112444" y="1857194"/>
            <a:ext cx="2486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Bandwidth selection</a:t>
            </a:r>
            <a:endParaRPr lang="en-US" dirty="0"/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7688127" y="2510741"/>
            <a:ext cx="1164707" cy="14262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219241" y="2151623"/>
            <a:ext cx="220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Link </a:t>
            </a:r>
            <a:r>
              <a:rPr lang="en-US" dirty="0" smtClean="0"/>
              <a:t>configuration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5142618" y="1773989"/>
            <a:ext cx="1443379" cy="21755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665719" y="1424307"/>
            <a:ext cx="17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Station selection</a:t>
            </a:r>
            <a:endParaRPr lang="en-US" dirty="0" smtClean="0"/>
          </a:p>
        </p:txBody>
      </p:sp>
      <p:cxnSp>
        <p:nvCxnSpPr>
          <p:cNvPr id="76" name="Straight Arrow Connector 75"/>
          <p:cNvCxnSpPr/>
          <p:nvPr/>
        </p:nvCxnSpPr>
        <p:spPr>
          <a:xfrm flipH="1">
            <a:off x="8909161" y="2512811"/>
            <a:ext cx="150660" cy="8568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5897821" y="1561744"/>
            <a:ext cx="826471" cy="23532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981361" y="1236259"/>
            <a:ext cx="215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Operational State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6889038" y="1762165"/>
            <a:ext cx="60107" cy="21469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227775" y="1472335"/>
            <a:ext cx="215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Health State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7122851" y="1680876"/>
            <a:ext cx="1147629" cy="22481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727224" y="1431067"/>
            <a:ext cx="215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Usage </a:t>
            </a:r>
            <a:r>
              <a:rPr lang="en-US" dirty="0" smtClean="0"/>
              <a:t>State</a:t>
            </a:r>
          </a:p>
        </p:txBody>
      </p:sp>
    </p:spTree>
    <p:extLst>
      <p:ext uri="{BB962C8B-B14F-4D97-AF65-F5344CB8AC3E}">
        <p14:creationId xmlns:p14="http://schemas.microsoft.com/office/powerpoint/2010/main" val="35622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1830</Words>
  <Application>Microsoft Macintosh PowerPoint</Application>
  <PresentationFormat>Widescreen</PresentationFormat>
  <Paragraphs>427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 Black</vt:lpstr>
      <vt:lpstr>Calibri</vt:lpstr>
      <vt:lpstr>Courier New</vt:lpstr>
      <vt:lpstr>Wingdings</vt:lpstr>
      <vt:lpstr>Arial</vt:lpstr>
      <vt:lpstr>Office Theme</vt:lpstr>
      <vt:lpstr>PowerPoint Presentation</vt:lpstr>
      <vt:lpstr>Monitoring and Control Environment (MACE)</vt:lpstr>
      <vt:lpstr>Design Process and Deliverables</vt:lpstr>
      <vt:lpstr>LMC view of CBF  - Some example use-cases</vt:lpstr>
      <vt:lpstr>Low.CBF MACE view</vt:lpstr>
      <vt:lpstr>Low.CBF MACE logical station beam processor model</vt:lpstr>
      <vt:lpstr>Low.CBF MACE correlation model</vt:lpstr>
      <vt:lpstr>Low.CBF MACE correlation model</vt:lpstr>
      <vt:lpstr>Low.CBF MACE PSS beamforming model</vt:lpstr>
      <vt:lpstr>Focus on LMC-CBF interface</vt:lpstr>
      <vt:lpstr>LMC with MACE Architecture – Stage 1</vt:lpstr>
      <vt:lpstr>MACE functionality from requirements</vt:lpstr>
      <vt:lpstr>Describing Architecture using UML</vt:lpstr>
      <vt:lpstr>Low.CBF station-processor Capability UML model</vt:lpstr>
      <vt:lpstr>LMC Logical connectivity model for LFAA to CBF</vt:lpstr>
      <vt:lpstr>Remote power state and upgrades</vt:lpstr>
      <vt:lpstr>Low.CBF System Capability UML Model</vt:lpstr>
      <vt:lpstr>LMC with MACE Architecture – Stage 2</vt:lpstr>
      <vt:lpstr>Suggested LMC-CBF “Capability interface” </vt:lpstr>
      <vt:lpstr>Getting the LMC-CBF interface right</vt:lpstr>
      <vt:lpstr>Example Scenario interface messaging: LRU power down following clock synchronization Alarm </vt:lpstr>
      <vt:lpstr>Next steps – Improving design confidence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2015-07-05T02:27:55Z</dcterms:created>
  <dcterms:modified xsi:type="dcterms:W3CDTF">2016-07-01T23:52:53Z</dcterms:modified>
</cp:coreProperties>
</file>