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65" r:id="rId4"/>
    <p:sldId id="264" r:id="rId5"/>
    <p:sldId id="259" r:id="rId6"/>
    <p:sldId id="266" r:id="rId7"/>
    <p:sldId id="268" r:id="rId8"/>
    <p:sldId id="273" r:id="rId9"/>
    <p:sldId id="267" r:id="rId10"/>
    <p:sldId id="269" r:id="rId11"/>
    <p:sldId id="257" r:id="rId12"/>
    <p:sldId id="258" r:id="rId13"/>
    <p:sldId id="260" r:id="rId14"/>
    <p:sldId id="274" r:id="rId15"/>
    <p:sldId id="262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1"/>
    <p:restoredTop sz="86437"/>
  </p:normalViewPr>
  <p:slideViewPr>
    <p:cSldViewPr snapToGrid="0" snapToObjects="1">
      <p:cViewPr varScale="1">
        <p:scale>
          <a:sx n="71" d="100"/>
          <a:sy n="71" d="100"/>
        </p:scale>
        <p:origin x="10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200" y="417600"/>
            <a:ext cx="6278400" cy="619200"/>
          </a:xfrm>
        </p:spPr>
        <p:txBody>
          <a:bodyPr anchor="b">
            <a:normAutofit/>
          </a:bodyPr>
          <a:lstStyle>
            <a:lvl1pPr algn="l">
              <a:defRPr lang="en-US" sz="32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200" y="1036800"/>
            <a:ext cx="6278400" cy="640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56000" y="5940000"/>
            <a:ext cx="3420000" cy="360000"/>
          </a:xfrm>
        </p:spPr>
        <p:txBody>
          <a:bodyPr anchor="b">
            <a:noAutofit/>
          </a:bodyPr>
          <a:lstStyle>
            <a:lvl1pPr marL="0" indent="0" algn="r">
              <a:buNone/>
              <a:defRPr lang="en-US" sz="1800" b="1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256000" y="6300000"/>
            <a:ext cx="3420000" cy="360000"/>
          </a:xfrm>
        </p:spPr>
        <p:txBody>
          <a:bodyPr anchor="t">
            <a:noAutofit/>
          </a:bodyPr>
          <a:lstStyle>
            <a:lvl1pPr marL="0" indent="0" algn="r">
              <a:buNone/>
              <a:defRPr lang="en-US" sz="1800" b="0" kern="1200" dirty="0" smtClean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19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440000"/>
            <a:ext cx="4140000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043A2-AEF8-4241-8B77-9D86D64CE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2000"/>
            <a:ext cx="8460000" cy="4500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5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6278400" cy="6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40000"/>
            <a:ext cx="84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3900" y="6408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kern="1200" dirty="0">
                <a:solidFill>
                  <a:srgbClr val="00688A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1300" y="64008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043A2-AEF8-4241-8B77-9D86D64CE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rgbClr val="00688A"/>
          </a:solidFill>
          <a:latin typeface="Arial"/>
          <a:ea typeface="+mn-ea"/>
          <a:cs typeface="Arial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SKA Software Engineering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Nick Rees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7 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6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Management issues</a:t>
            </a:r>
            <a:endParaRPr lang="en-US" dirty="0" smtClean="0"/>
          </a:p>
          <a:p>
            <a:pPr lvl="1"/>
            <a:r>
              <a:rPr lang="en-US" dirty="0" smtClean="0"/>
              <a:t>Definition of amount of resourcing</a:t>
            </a:r>
          </a:p>
          <a:p>
            <a:pPr lvl="2"/>
            <a:r>
              <a:rPr lang="en-US" dirty="0" smtClean="0"/>
              <a:t>Long and short term resource profile</a:t>
            </a:r>
          </a:p>
          <a:p>
            <a:pPr lvl="1"/>
            <a:r>
              <a:rPr lang="en-US" dirty="0" smtClean="0"/>
              <a:t>Identification of ways to support process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Timescales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0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SKA will need over €100M of software development.</a:t>
            </a:r>
          </a:p>
          <a:p>
            <a:pPr lvl="1"/>
            <a:r>
              <a:rPr lang="en-US" dirty="0"/>
              <a:t>Not a task for academic programmers</a:t>
            </a:r>
          </a:p>
          <a:p>
            <a:pPr lvl="1"/>
            <a:r>
              <a:rPr lang="en-US" dirty="0"/>
              <a:t>Need professional practices for development, testing, integration and </a:t>
            </a:r>
            <a:r>
              <a:rPr lang="en-US"/>
              <a:t>deployment</a:t>
            </a:r>
            <a:r>
              <a:rPr lang="en-US" smtClean="0"/>
              <a:t>.</a:t>
            </a:r>
          </a:p>
          <a:p>
            <a:r>
              <a:rPr lang="en-US" smtClean="0"/>
              <a:t>Hence, we need to be able to:</a:t>
            </a:r>
          </a:p>
          <a:p>
            <a:pPr lvl="1"/>
            <a:r>
              <a:rPr lang="en-US" smtClean="0"/>
              <a:t>Have a virtual “meeting place” for all developers.</a:t>
            </a:r>
          </a:p>
          <a:p>
            <a:pPr lvl="1"/>
            <a:r>
              <a:rPr lang="en-US" smtClean="0"/>
              <a:t>Talk the same language when discussing developments.</a:t>
            </a:r>
          </a:p>
          <a:p>
            <a:pPr lvl="1"/>
            <a:r>
              <a:rPr lang="en-US" smtClean="0"/>
              <a:t>Have easily accessible, scalable, integration and test facilities.</a:t>
            </a:r>
          </a:p>
          <a:p>
            <a:pPr lvl="1"/>
            <a:r>
              <a:rPr lang="en-US" smtClean="0"/>
              <a:t>Have ways of measuring and monitoring quality</a:t>
            </a:r>
          </a:p>
          <a:p>
            <a:pPr lvl="1"/>
            <a:r>
              <a:rPr lang="en-US" smtClean="0"/>
              <a:t>Have confidence that updates won’t break existing systems</a:t>
            </a:r>
          </a:p>
          <a:p>
            <a:pPr lvl="1"/>
            <a:r>
              <a:rPr lang="en-US" smtClean="0"/>
              <a:t>Reduce the diversity of delivered software so maintenance and operations issues are minimized.</a:t>
            </a:r>
          </a:p>
          <a:p>
            <a:pPr lvl="1"/>
            <a:r>
              <a:rPr lang="en-US" smtClean="0"/>
              <a:t>Monitor progress in a consistent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8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 smtClean="0"/>
              <a:t>harmonization/cross-consortia </a:t>
            </a:r>
            <a:r>
              <a:rPr lang="en-US" dirty="0"/>
              <a:t>process based on LMC </a:t>
            </a:r>
            <a:r>
              <a:rPr lang="en-US" dirty="0" smtClean="0"/>
              <a:t>harmonization </a:t>
            </a:r>
            <a:r>
              <a:rPr lang="en-US" dirty="0"/>
              <a:t>and </a:t>
            </a:r>
            <a:r>
              <a:rPr lang="en-US" dirty="0" smtClean="0"/>
              <a:t>Telescope </a:t>
            </a:r>
            <a:r>
              <a:rPr lang="en-US" dirty="0"/>
              <a:t>teams.</a:t>
            </a:r>
          </a:p>
          <a:p>
            <a:pPr lvl="1"/>
            <a:r>
              <a:rPr lang="en-US" dirty="0" smtClean="0"/>
              <a:t>Gather input and get consortia to buy into the process:</a:t>
            </a:r>
            <a:endParaRPr lang="en-US" dirty="0"/>
          </a:p>
          <a:p>
            <a:pPr lvl="2"/>
            <a:r>
              <a:rPr lang="en-US" dirty="0" smtClean="0"/>
              <a:t>Largely by email and video but some face to face.</a:t>
            </a:r>
          </a:p>
          <a:p>
            <a:pPr lvl="1"/>
            <a:r>
              <a:rPr lang="en-US" dirty="0" smtClean="0"/>
              <a:t>Determine key drivers</a:t>
            </a:r>
          </a:p>
          <a:p>
            <a:pPr lvl="2"/>
            <a:r>
              <a:rPr lang="en-US" dirty="0" smtClean="0"/>
              <a:t>Derive common requirements</a:t>
            </a:r>
          </a:p>
          <a:p>
            <a:pPr lvl="1"/>
            <a:r>
              <a:rPr lang="en-US" dirty="0" smtClean="0"/>
              <a:t>Consider existing standards and officially endorse and adopt de facto standards</a:t>
            </a:r>
          </a:p>
          <a:p>
            <a:pPr lvl="1"/>
            <a:r>
              <a:rPr lang="en-US" dirty="0"/>
              <a:t>Discuss and develop life cycle model</a:t>
            </a:r>
          </a:p>
          <a:p>
            <a:pPr lvl="1"/>
            <a:r>
              <a:rPr lang="en-US" dirty="0" smtClean="0"/>
              <a:t>Identify resources that could be shared</a:t>
            </a:r>
          </a:p>
          <a:p>
            <a:pPr lvl="1"/>
            <a:r>
              <a:rPr lang="en-US" dirty="0" smtClean="0"/>
              <a:t>Identify areas of divergence and either:</a:t>
            </a:r>
          </a:p>
          <a:p>
            <a:pPr lvl="2"/>
            <a:r>
              <a:rPr lang="en-US" dirty="0" smtClean="0"/>
              <a:t>Work to resolve the differences and generate a harmonized approach</a:t>
            </a:r>
          </a:p>
          <a:p>
            <a:pPr lvl="2"/>
            <a:r>
              <a:rPr lang="en-US" dirty="0" smtClean="0"/>
              <a:t>Acknowledge the fundamental differences leading to them and allow multiple approaches</a:t>
            </a:r>
          </a:p>
        </p:txBody>
      </p:sp>
    </p:spTree>
    <p:extLst>
      <p:ext uri="{BB962C8B-B14F-4D97-AF65-F5344CB8AC3E}">
        <p14:creationId xmlns:p14="http://schemas.microsoft.com/office/powerpoint/2010/main" val="207981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Myself (project sponsor)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Alberga</a:t>
            </a:r>
            <a:r>
              <a:rPr lang="en-US" dirty="0" smtClean="0"/>
              <a:t> (</a:t>
            </a:r>
            <a:r>
              <a:rPr lang="en-US" baseline="0" dirty="0" err="1" smtClean="0"/>
              <a:t>SciSys</a:t>
            </a:r>
            <a:r>
              <a:rPr lang="en-US" dirty="0" smtClean="0"/>
              <a:t> - project manager/technical specialist)</a:t>
            </a:r>
          </a:p>
          <a:p>
            <a:r>
              <a:rPr lang="en-US" dirty="0" smtClean="0"/>
              <a:t>One or </a:t>
            </a:r>
            <a:r>
              <a:rPr lang="en-US" baseline="0" dirty="0" smtClean="0"/>
              <a:t>2 representatives from each affected consortia</a:t>
            </a:r>
          </a:p>
          <a:p>
            <a:r>
              <a:rPr lang="en-US" dirty="0" smtClean="0"/>
              <a:t>Up to 1 representative from each EIT.</a:t>
            </a:r>
          </a:p>
          <a:p>
            <a:r>
              <a:rPr lang="en-US" dirty="0" smtClean="0"/>
              <a:t>Additional e</a:t>
            </a:r>
            <a:r>
              <a:rPr lang="en-US" baseline="0" dirty="0" smtClean="0"/>
              <a:t>xpertise from the</a:t>
            </a:r>
            <a:r>
              <a:rPr lang="en-US" dirty="0" smtClean="0"/>
              <a:t> consortia</a:t>
            </a:r>
          </a:p>
          <a:p>
            <a:pPr lvl="1"/>
            <a:r>
              <a:rPr lang="en-US" baseline="0" dirty="0" smtClean="0"/>
              <a:t>SDP</a:t>
            </a:r>
            <a:r>
              <a:rPr lang="en-US" dirty="0" smtClean="0"/>
              <a:t> have engaged The Software Engineering Institute from CMU for this sort of role.</a:t>
            </a:r>
          </a:p>
          <a:p>
            <a:pPr lvl="1"/>
            <a:r>
              <a:rPr lang="en-US" dirty="0" smtClean="0"/>
              <a:t>Various countries have direct experience from precursor developments.</a:t>
            </a:r>
          </a:p>
          <a:p>
            <a:r>
              <a:rPr lang="en-US" baseline="0" dirty="0" smtClean="0"/>
              <a:t>Long term resourcing to be defined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0568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960401"/>
              </p:ext>
            </p:extLst>
          </p:nvPr>
        </p:nvGraphicFramePr>
        <p:xfrm>
          <a:off x="1788448" y="2130333"/>
          <a:ext cx="5311600" cy="25527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00369"/>
                <a:gridCol w="1792784"/>
                <a:gridCol w="1918447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Office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Consortia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Alex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Alberga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n-lt"/>
                        </a:rPr>
                        <a:t>TM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Nick Rees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Alan Bridger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406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CSP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Marco Caizzo?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  <a:latin typeface="+mn-lt"/>
                        </a:rPr>
                        <a:t>Sonja Vrcic</a:t>
                      </a:r>
                      <a:br>
                        <a:rPr lang="en-US" sz="1600" u="none" strike="noStrike">
                          <a:effectLst/>
                          <a:latin typeface="+mn-lt"/>
                        </a:rPr>
                      </a:br>
                      <a:r>
                        <a:rPr lang="en-US" sz="1600" u="none" strike="noStrike">
                          <a:effectLst/>
                          <a:latin typeface="+mn-lt"/>
                        </a:rPr>
                        <a:t>Christopher Williams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SDP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Nick Rees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Peter Braam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LFAA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Mark Waterson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Kris Zarb Adami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DISH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Andrea Cremonini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??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SADT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David</a:t>
                      </a:r>
                      <a:r>
                        <a:rPr lang="en-GB" sz="1600" u="none" strike="noStrike" baseline="0" dirty="0" smtClean="0">
                          <a:effectLst/>
                          <a:latin typeface="+mn-lt"/>
                        </a:rPr>
                        <a:t> Bolt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+mn-lt"/>
                        </a:rPr>
                        <a:t>??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+mn-lt"/>
                        </a:rPr>
                        <a:t>AIV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  <a:latin typeface="+mn-lt"/>
                        </a:rPr>
                        <a:t>Peter</a:t>
                      </a:r>
                      <a:r>
                        <a:rPr lang="en-GB" sz="1600" u="none" strike="noStrike" baseline="0" dirty="0" smtClean="0">
                          <a:effectLst/>
                          <a:latin typeface="+mn-lt"/>
                        </a:rPr>
                        <a:t> Heckman</a:t>
                      </a:r>
                      <a:r>
                        <a:rPr lang="ru-RU" sz="1600" u="none" strike="noStrike" dirty="0" smtClean="0">
                          <a:effectLst/>
                          <a:latin typeface="+mn-lt"/>
                        </a:rPr>
                        <a:t>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+mn-lt"/>
                        </a:rPr>
                        <a:t>??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53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May: Circulation of proposal to SKAO Engineering teams [Done]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 May: Discussion at EIT Progress Meeting [Done]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June: EPM’s to request comments, nomination of individuals and documentation from CPM’s, with response by 20 June. </a:t>
            </a:r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[Done]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June</a:t>
            </a:r>
            <a:r>
              <a:rPr lang="en-GB" dirty="0"/>
              <a:t>: Start of </a:t>
            </a:r>
            <a:r>
              <a:rPr lang="en-GB" dirty="0" smtClean="0"/>
              <a:t>process.</a:t>
            </a:r>
            <a:r>
              <a:rPr lang="en-US" dirty="0" smtClean="0"/>
              <a:t> </a:t>
            </a:r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Engagement of consultant. Evaluation of responses</a:t>
            </a:r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[Done]</a:t>
            </a:r>
            <a:endParaRPr lang="en-GB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June: Presentation of the LSST Software Engineering Process at SKAO, followed by discussion about how their ideas are relevant to SKA</a:t>
            </a:r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[Done]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4-6 July: Discussion at LMC Harmonization meeting</a:t>
            </a:r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[Now]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July-August: Development of the process.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October: Presentation of the draft Software Engineering Process at Stellenbosch</a:t>
            </a:r>
          </a:p>
          <a:p>
            <a:pPr lvl="0"/>
            <a:r>
              <a:rPr lang="en-GB" dirty="0" smtClean="0"/>
              <a:t>Continuous evolution of process thereafter</a:t>
            </a:r>
            <a:endParaRPr lang="en-US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392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9750"/>
            <a:ext cx="6278563" cy="619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3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363" y="1696824"/>
            <a:ext cx="8459787" cy="416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Define Goals</a:t>
            </a:r>
            <a:endParaRPr lang="en-US" dirty="0"/>
          </a:p>
          <a:p>
            <a:pPr lvl="1"/>
            <a:r>
              <a:rPr lang="en-US" dirty="0"/>
              <a:t>Short list of broadest needs. </a:t>
            </a:r>
          </a:p>
          <a:p>
            <a:pPr lvl="1"/>
            <a:r>
              <a:rPr lang="en-US" dirty="0"/>
              <a:t>Not necessarily “Shall” statements</a:t>
            </a:r>
          </a:p>
          <a:p>
            <a:r>
              <a:rPr lang="en-US" dirty="0" smtClean="0"/>
              <a:t>Define Scope</a:t>
            </a:r>
            <a:endParaRPr lang="en-US" dirty="0"/>
          </a:p>
          <a:p>
            <a:pPr lvl="1"/>
            <a:r>
              <a:rPr lang="en-US" dirty="0"/>
              <a:t>Visual </a:t>
            </a:r>
            <a:r>
              <a:rPr lang="en-US" dirty="0" smtClean="0"/>
              <a:t>representation of what </a:t>
            </a:r>
            <a:r>
              <a:rPr lang="en-US" dirty="0"/>
              <a:t>is in </a:t>
            </a:r>
            <a:r>
              <a:rPr lang="en-US" dirty="0" smtClean="0"/>
              <a:t>and </a:t>
            </a:r>
            <a:r>
              <a:rPr lang="en-US" dirty="0"/>
              <a:t>what is out of scope.</a:t>
            </a:r>
          </a:p>
          <a:p>
            <a:r>
              <a:rPr lang="en-US" dirty="0"/>
              <a:t>Sticky subjects</a:t>
            </a:r>
          </a:p>
          <a:p>
            <a:pPr lvl="1"/>
            <a:r>
              <a:rPr lang="en-US" dirty="0"/>
              <a:t>Parking </a:t>
            </a:r>
            <a:r>
              <a:rPr lang="en-US" dirty="0" smtClean="0"/>
              <a:t>place for difficult problems than need to be resolved </a:t>
            </a:r>
          </a:p>
          <a:p>
            <a:r>
              <a:rPr lang="en-US" dirty="0" smtClean="0"/>
              <a:t>Key </a:t>
            </a:r>
            <a:r>
              <a:rPr lang="en-US" dirty="0"/>
              <a:t>concepts</a:t>
            </a:r>
          </a:p>
          <a:p>
            <a:pPr lvl="1"/>
            <a:r>
              <a:rPr lang="en-US" dirty="0"/>
              <a:t>Enhance </a:t>
            </a:r>
            <a:r>
              <a:rPr lang="en-US" dirty="0" smtClean="0"/>
              <a:t>communications</a:t>
            </a:r>
            <a:endParaRPr lang="en-US" dirty="0"/>
          </a:p>
          <a:p>
            <a:pPr lvl="1"/>
            <a:r>
              <a:rPr lang="en-US" dirty="0"/>
              <a:t>Resolve or clarify sticky subjects.</a:t>
            </a:r>
          </a:p>
          <a:p>
            <a:r>
              <a:rPr lang="en-US" dirty="0"/>
              <a:t>Process approach</a:t>
            </a:r>
          </a:p>
          <a:p>
            <a:pPr lvl="1"/>
            <a:r>
              <a:rPr lang="en-US" dirty="0"/>
              <a:t>Generate </a:t>
            </a:r>
            <a:r>
              <a:rPr lang="en-US" dirty="0" smtClean="0"/>
              <a:t>flowchart </a:t>
            </a:r>
            <a:r>
              <a:rPr lang="en-US" dirty="0"/>
              <a:t>of the details of the process.</a:t>
            </a:r>
          </a:p>
          <a:p>
            <a:r>
              <a:rPr lang="en-US" dirty="0"/>
              <a:t>Key Performance Indicators</a:t>
            </a:r>
          </a:p>
          <a:p>
            <a:pPr lvl="1"/>
            <a:r>
              <a:rPr lang="en-US" dirty="0"/>
              <a:t>Think about operating the process.</a:t>
            </a:r>
          </a:p>
          <a:p>
            <a:pPr lvl="1"/>
            <a:r>
              <a:rPr lang="en-US" dirty="0"/>
              <a:t>What do you need to know to validate the process?</a:t>
            </a:r>
          </a:p>
          <a:p>
            <a:pPr lvl="1"/>
            <a:r>
              <a:rPr lang="en-US" dirty="0"/>
              <a:t>Is this data captured?</a:t>
            </a:r>
          </a:p>
        </p:txBody>
      </p:sp>
    </p:spTree>
    <p:extLst>
      <p:ext uri="{BB962C8B-B14F-4D97-AF65-F5344CB8AC3E}">
        <p14:creationId xmlns:p14="http://schemas.microsoft.com/office/powerpoint/2010/main" val="54374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How?</a:t>
            </a:r>
          </a:p>
          <a:p>
            <a:r>
              <a:rPr lang="en-US" dirty="0" smtClean="0"/>
              <a:t>Who?</a:t>
            </a:r>
          </a:p>
          <a:p>
            <a:r>
              <a:rPr lang="en-US" dirty="0" smtClean="0"/>
              <a:t>When?</a:t>
            </a:r>
          </a:p>
          <a:p>
            <a:r>
              <a:rPr lang="en-US" dirty="0" smtClean="0"/>
              <a:t>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1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Develop a documented software engineering process for SKA software development. For example:</a:t>
            </a:r>
          </a:p>
          <a:p>
            <a:pPr lvl="1"/>
            <a:r>
              <a:rPr lang="en-GB" dirty="0"/>
              <a:t>An </a:t>
            </a:r>
            <a:r>
              <a:rPr lang="en-GB" dirty="0" smtClean="0"/>
              <a:t>development process </a:t>
            </a:r>
            <a:r>
              <a:rPr lang="en-GB" dirty="0"/>
              <a:t>including:</a:t>
            </a:r>
            <a:endParaRPr lang="en-US" dirty="0"/>
          </a:p>
          <a:p>
            <a:pPr lvl="2"/>
            <a:r>
              <a:rPr lang="en-GB" dirty="0"/>
              <a:t>A defined semi-continuous/iterative process of design, development, testing, delivery, integration and verification.</a:t>
            </a:r>
            <a:endParaRPr lang="en-US" dirty="0"/>
          </a:p>
          <a:p>
            <a:pPr lvl="2"/>
            <a:r>
              <a:rPr lang="en-GB" dirty="0"/>
              <a:t>A defined long-term roadmap for each element’s development goals. </a:t>
            </a:r>
            <a:endParaRPr lang="en-GB" dirty="0" smtClean="0"/>
          </a:p>
          <a:p>
            <a:pPr lvl="2"/>
            <a:r>
              <a:rPr lang="en-GB" dirty="0" smtClean="0"/>
              <a:t>Regular </a:t>
            </a:r>
            <a:r>
              <a:rPr lang="en-GB" dirty="0"/>
              <a:t>reviews scheduled to coincide when each of the periodic goals are delivered where we assess the progress to date and adjust the roadmap for the future.</a:t>
            </a:r>
            <a:endParaRPr lang="en-US" dirty="0"/>
          </a:p>
          <a:p>
            <a:pPr lvl="1"/>
            <a:r>
              <a:rPr lang="en-GB" dirty="0"/>
              <a:t>A continuous integration system </a:t>
            </a:r>
            <a:r>
              <a:rPr lang="en-GB" dirty="0" smtClean="0"/>
              <a:t>which ensures the </a:t>
            </a:r>
            <a:r>
              <a:rPr lang="en-GB" dirty="0"/>
              <a:t>software meets </a:t>
            </a:r>
            <a:r>
              <a:rPr lang="en-GB" dirty="0" smtClean="0"/>
              <a:t>basic QA </a:t>
            </a:r>
            <a:r>
              <a:rPr lang="en-GB" dirty="0"/>
              <a:t>standards, including:</a:t>
            </a:r>
            <a:endParaRPr lang="en-US" dirty="0"/>
          </a:p>
          <a:p>
            <a:pPr lvl="2"/>
            <a:r>
              <a:rPr lang="en-GB" dirty="0"/>
              <a:t>A central, globally visible, set of repositories so that we can monitor the current state of code development.</a:t>
            </a:r>
            <a:endParaRPr lang="en-US" dirty="0"/>
          </a:p>
          <a:p>
            <a:pPr lvl="2"/>
            <a:r>
              <a:rPr lang="en-GB" dirty="0"/>
              <a:t>A workflow that ensures a code review of all committed code, and pull requests accepted by authorised individuals.</a:t>
            </a:r>
            <a:endParaRPr lang="en-US" dirty="0"/>
          </a:p>
          <a:p>
            <a:pPr lvl="2"/>
            <a:r>
              <a:rPr lang="en-GB" dirty="0"/>
              <a:t>Software simulations/stubs/drivers/mocks for all major interfaces to enable sub-system and system level tests.</a:t>
            </a:r>
            <a:endParaRPr lang="en-US" dirty="0"/>
          </a:p>
          <a:p>
            <a:pPr lvl="2"/>
            <a:r>
              <a:rPr lang="en-GB" dirty="0"/>
              <a:t>Automated </a:t>
            </a:r>
            <a:r>
              <a:rPr lang="en-GB" dirty="0" smtClean="0"/>
              <a:t>build, test and document generation on </a:t>
            </a:r>
            <a:r>
              <a:rPr lang="en-GB" dirty="0"/>
              <a:t>commit.</a:t>
            </a:r>
            <a:endParaRPr lang="en-US" dirty="0"/>
          </a:p>
          <a:p>
            <a:pPr lvl="2"/>
            <a:r>
              <a:rPr lang="en-GB" dirty="0" smtClean="0"/>
              <a:t>Deployment </a:t>
            </a:r>
            <a:r>
              <a:rPr lang="en-GB" dirty="0"/>
              <a:t>scripts, </a:t>
            </a:r>
            <a:r>
              <a:rPr lang="en-GB" dirty="0" smtClean="0"/>
              <a:t>which work for bare-metal deployment 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set of basic software standards</a:t>
            </a:r>
            <a:endParaRPr lang="en-US" dirty="0"/>
          </a:p>
          <a:p>
            <a:pPr lvl="2"/>
            <a:r>
              <a:rPr lang="en-GB" dirty="0" smtClean="0"/>
              <a:t>Defined preferred </a:t>
            </a:r>
            <a:r>
              <a:rPr lang="en-GB" dirty="0"/>
              <a:t>software license </a:t>
            </a:r>
            <a:r>
              <a:rPr lang="en-GB" dirty="0" smtClean="0"/>
              <a:t>(an </a:t>
            </a:r>
            <a:r>
              <a:rPr lang="en-GB" dirty="0"/>
              <a:t>open source permissive license: e.g. Apache2</a:t>
            </a:r>
            <a:r>
              <a:rPr lang="en-GB" dirty="0" smtClean="0"/>
              <a:t>), and other permissible compatible licences and ways of </a:t>
            </a:r>
            <a:endParaRPr lang="en-US" dirty="0"/>
          </a:p>
          <a:p>
            <a:pPr lvl="2"/>
            <a:r>
              <a:rPr lang="en-GB" dirty="0"/>
              <a:t>Defined primary dependencies, for example:</a:t>
            </a:r>
            <a:endParaRPr lang="en-US" dirty="0"/>
          </a:p>
          <a:p>
            <a:pPr lvl="3"/>
            <a:r>
              <a:rPr lang="en-GB" dirty="0" smtClean="0"/>
              <a:t>Languages, O/S, </a:t>
            </a:r>
            <a:r>
              <a:rPr lang="en-GB" dirty="0"/>
              <a:t>software </a:t>
            </a:r>
            <a:r>
              <a:rPr lang="en-GB" dirty="0" smtClean="0"/>
              <a:t>and GUI frameworks, source </a:t>
            </a:r>
            <a:r>
              <a:rPr lang="en-GB" dirty="0"/>
              <a:t>code </a:t>
            </a:r>
            <a:r>
              <a:rPr lang="en-GB" dirty="0" smtClean="0"/>
              <a:t>control and deployment systems,</a:t>
            </a:r>
          </a:p>
          <a:p>
            <a:pPr lvl="2"/>
            <a:r>
              <a:rPr lang="en-GB" dirty="0" smtClean="0"/>
              <a:t>A </a:t>
            </a:r>
            <a:r>
              <a:rPr lang="en-GB" dirty="0"/>
              <a:t>process of approving and recording additional, element specific, dependencies. </a:t>
            </a:r>
            <a:endParaRPr lang="en-US" dirty="0"/>
          </a:p>
          <a:p>
            <a:pPr lvl="2"/>
            <a:r>
              <a:rPr lang="en-GB" dirty="0"/>
              <a:t>Basic coding </a:t>
            </a:r>
            <a:r>
              <a:rPr lang="en-GB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48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 development process </a:t>
            </a:r>
            <a:r>
              <a:rPr lang="en-GB" dirty="0"/>
              <a:t>including:</a:t>
            </a:r>
            <a:endParaRPr lang="en-US" dirty="0"/>
          </a:p>
          <a:p>
            <a:pPr lvl="1"/>
            <a:r>
              <a:rPr lang="en-GB" dirty="0"/>
              <a:t>A defined semi-continuous/iterative process of design, development, testing, delivery, integration and verification.</a:t>
            </a:r>
            <a:endParaRPr lang="en-US" dirty="0"/>
          </a:p>
          <a:p>
            <a:pPr lvl="1"/>
            <a:r>
              <a:rPr lang="en-GB" dirty="0"/>
              <a:t>A defined long-term roadmap for each element’s development goals. </a:t>
            </a:r>
            <a:endParaRPr lang="en-GB" dirty="0" smtClean="0"/>
          </a:p>
          <a:p>
            <a:pPr lvl="1"/>
            <a:r>
              <a:rPr lang="en-GB" dirty="0" smtClean="0"/>
              <a:t>Regular </a:t>
            </a:r>
            <a:r>
              <a:rPr lang="en-GB" dirty="0"/>
              <a:t>reviews scheduled to coincide when each of the periodic goals are delivered where we assess the progress to date and adjust the roadmap for the future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0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toolset to support the efficient development, including:</a:t>
            </a:r>
          </a:p>
          <a:p>
            <a:pPr lvl="1"/>
            <a:r>
              <a:rPr lang="en-GB" dirty="0" smtClean="0"/>
              <a:t>Communication tools for chat, knowledge capture, and design definition.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central, globally visible, set of repositories so that we can monitor the current state of code development.</a:t>
            </a:r>
            <a:endParaRPr lang="en-US" dirty="0"/>
          </a:p>
          <a:p>
            <a:pPr lvl="1"/>
            <a:r>
              <a:rPr lang="en-GB" dirty="0" smtClean="0"/>
              <a:t>A work manager with defined workflows</a:t>
            </a:r>
          </a:p>
          <a:p>
            <a:pPr lvl="2"/>
            <a:r>
              <a:rPr lang="en-GB" dirty="0" smtClean="0"/>
              <a:t>Ensures work is well defined and monitored.</a:t>
            </a:r>
          </a:p>
          <a:p>
            <a:pPr lvl="2"/>
            <a:r>
              <a:rPr lang="en-GB" dirty="0"/>
              <a:t>A workflow that ensures a code review of all committed code, and pull requests accepted by authorised individuals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 continuous integration system which ensures the software meets basic QA standards, including:</a:t>
            </a:r>
            <a:endParaRPr lang="en-US" dirty="0" smtClean="0"/>
          </a:p>
          <a:p>
            <a:pPr lvl="2"/>
            <a:r>
              <a:rPr lang="en-GB" dirty="0" smtClean="0"/>
              <a:t>Software simulations/stubs/drivers/mocks for all major interfaces to enable sub-system and system level tests.</a:t>
            </a:r>
            <a:endParaRPr lang="en-US" dirty="0" smtClean="0"/>
          </a:p>
          <a:p>
            <a:pPr lvl="2"/>
            <a:r>
              <a:rPr lang="en-GB" dirty="0" smtClean="0"/>
              <a:t>Automated build, test and document generation on commit.</a:t>
            </a:r>
            <a:endParaRPr lang="en-US" dirty="0" smtClean="0"/>
          </a:p>
          <a:p>
            <a:pPr lvl="2"/>
            <a:r>
              <a:rPr lang="en-GB" dirty="0" smtClean="0"/>
              <a:t>Deployment scripts, which work for bare-metal deployment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upport of core tools?</a:t>
            </a:r>
          </a:p>
          <a:p>
            <a:pPr lvl="2"/>
            <a:r>
              <a:rPr lang="en-US" dirty="0" err="1" smtClean="0"/>
              <a:t>Openstack</a:t>
            </a:r>
            <a:r>
              <a:rPr lang="en-US" dirty="0" smtClean="0"/>
              <a:t>, Tango, Casa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5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Example: LSST Toolchain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2"/>
            <a:r>
              <a:rPr lang="en-US" dirty="0" smtClean="0"/>
              <a:t>Chat: Slack (HipChat deprecated)</a:t>
            </a:r>
          </a:p>
          <a:p>
            <a:pPr lvl="2"/>
            <a:r>
              <a:rPr lang="en-US" dirty="0" smtClean="0"/>
              <a:t>Forum: Discourse </a:t>
            </a:r>
          </a:p>
          <a:p>
            <a:pPr lvl="2"/>
            <a:r>
              <a:rPr lang="en-US" dirty="0" smtClean="0"/>
              <a:t>Wiki: Confluence</a:t>
            </a:r>
          </a:p>
          <a:p>
            <a:pPr lvl="2"/>
            <a:r>
              <a:rPr lang="en-US" dirty="0" smtClean="0"/>
              <a:t>Bugs, issues: Jira, GitHub</a:t>
            </a:r>
          </a:p>
          <a:p>
            <a:pPr lvl="2"/>
            <a:r>
              <a:rPr lang="en-US" dirty="0" smtClean="0"/>
              <a:t>Documentation: </a:t>
            </a:r>
            <a:r>
              <a:rPr lang="en-US" dirty="0" err="1" smtClean="0"/>
              <a:t>DocHub</a:t>
            </a:r>
            <a:r>
              <a:rPr lang="en-US" dirty="0" smtClean="0"/>
              <a:t> API, </a:t>
            </a:r>
            <a:r>
              <a:rPr lang="en-US" dirty="0" err="1" smtClean="0"/>
              <a:t>reST</a:t>
            </a:r>
            <a:r>
              <a:rPr lang="en-US" dirty="0" smtClean="0"/>
              <a:t>, </a:t>
            </a:r>
            <a:r>
              <a:rPr lang="en-US" dirty="0" err="1" smtClean="0"/>
              <a:t>Jupyter</a:t>
            </a:r>
            <a:endParaRPr lang="en-US" dirty="0" smtClean="0"/>
          </a:p>
          <a:p>
            <a:pPr lvl="1"/>
            <a:r>
              <a:rPr lang="en-US" dirty="0" smtClean="0"/>
              <a:t>QA and User Services</a:t>
            </a:r>
          </a:p>
          <a:p>
            <a:pPr lvl="2"/>
            <a:r>
              <a:rPr lang="en-US" dirty="0" smtClean="0"/>
              <a:t>AWS (EC2, S3, RDS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Google Compute Engine</a:t>
            </a:r>
          </a:p>
          <a:p>
            <a:pPr lvl="2"/>
            <a:r>
              <a:rPr lang="en-US" dirty="0" err="1" smtClean="0"/>
              <a:t>Openstack</a:t>
            </a:r>
            <a:endParaRPr lang="en-US" dirty="0" smtClean="0"/>
          </a:p>
          <a:p>
            <a:pPr lvl="2"/>
            <a:r>
              <a:rPr lang="en-US" dirty="0" err="1" smtClean="0"/>
              <a:t>Fastly</a:t>
            </a:r>
            <a:r>
              <a:rPr lang="en-US" dirty="0" smtClean="0"/>
              <a:t> / Varnish </a:t>
            </a:r>
          </a:p>
          <a:p>
            <a:pPr lvl="2"/>
            <a:r>
              <a:rPr lang="en-US" dirty="0" smtClean="0"/>
              <a:t>S3 / Swift</a:t>
            </a:r>
          </a:p>
          <a:p>
            <a:pPr lvl="2"/>
            <a:r>
              <a:rPr lang="en-US" dirty="0" smtClean="0"/>
              <a:t>Kubernetes (Swarm? </a:t>
            </a:r>
            <a:r>
              <a:rPr lang="en-US" dirty="0" err="1" smtClean="0"/>
              <a:t>Mesos</a:t>
            </a:r>
            <a:r>
              <a:rPr lang="en-US" dirty="0" smtClean="0"/>
              <a:t>?)</a:t>
            </a:r>
          </a:p>
          <a:p>
            <a:pPr lvl="2"/>
            <a:r>
              <a:rPr lang="en-US" dirty="0" smtClean="0"/>
              <a:t>Puppet &amp; </a:t>
            </a:r>
            <a:r>
              <a:rPr lang="en-US" dirty="0" err="1" smtClean="0"/>
              <a:t>Ansible</a:t>
            </a:r>
            <a:endParaRPr lang="en-US" dirty="0" smtClean="0"/>
          </a:p>
          <a:p>
            <a:pPr lvl="2"/>
            <a:r>
              <a:rPr lang="en-US" dirty="0" err="1" smtClean="0"/>
              <a:t>Elasticsearch</a:t>
            </a:r>
            <a:r>
              <a:rPr lang="en-US" dirty="0" smtClean="0"/>
              <a:t> / (</a:t>
            </a:r>
            <a:r>
              <a:rPr lang="en-US" dirty="0" err="1" smtClean="0"/>
              <a:t>Logstash|fluentd|Riemann</a:t>
            </a:r>
            <a:r>
              <a:rPr lang="en-US" dirty="0" smtClean="0"/>
              <a:t>)/ </a:t>
            </a:r>
            <a:r>
              <a:rPr lang="en-US" dirty="0" err="1" smtClean="0"/>
              <a:t>Kibana</a:t>
            </a:r>
            <a:endParaRPr lang="en-US" dirty="0" smtClean="0"/>
          </a:p>
          <a:p>
            <a:pPr lvl="2"/>
            <a:r>
              <a:rPr lang="en-US" dirty="0" smtClean="0"/>
              <a:t>Docker / </a:t>
            </a:r>
            <a:r>
              <a:rPr lang="en-US" dirty="0" err="1" smtClean="0"/>
              <a:t>virtualisation</a:t>
            </a:r>
            <a:endParaRPr lang="en-US" dirty="0" smtClean="0"/>
          </a:p>
          <a:p>
            <a:pPr lvl="2"/>
            <a:r>
              <a:rPr lang="en-US" dirty="0"/>
              <a:t>V</a:t>
            </a:r>
            <a:r>
              <a:rPr lang="en-US" dirty="0" smtClean="0"/>
              <a:t>agrant / packer </a:t>
            </a:r>
          </a:p>
        </p:txBody>
      </p:sp>
    </p:spTree>
    <p:extLst>
      <p:ext uri="{BB962C8B-B14F-4D97-AF65-F5344CB8AC3E}">
        <p14:creationId xmlns:p14="http://schemas.microsoft.com/office/powerpoint/2010/main" val="211849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What?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set of basic software standards</a:t>
            </a:r>
            <a:endParaRPr lang="en-US" dirty="0" smtClean="0"/>
          </a:p>
          <a:p>
            <a:pPr lvl="1"/>
            <a:r>
              <a:rPr lang="en-GB" dirty="0" smtClean="0"/>
              <a:t>Defined preferred software license (an open source permissive license: e.g. Apache2), and other permissible compatible licences and ways of </a:t>
            </a:r>
            <a:endParaRPr lang="en-US" dirty="0" smtClean="0"/>
          </a:p>
          <a:p>
            <a:pPr lvl="1"/>
            <a:r>
              <a:rPr lang="en-GB" dirty="0" smtClean="0"/>
              <a:t>Defined primary dependencies, for example:</a:t>
            </a:r>
            <a:endParaRPr lang="en-US" dirty="0" smtClean="0"/>
          </a:p>
          <a:p>
            <a:pPr lvl="2"/>
            <a:r>
              <a:rPr lang="en-GB" dirty="0" smtClean="0"/>
              <a:t>Languages, O/S, software and GUI frameworks, source code control and deployment systems,</a:t>
            </a:r>
          </a:p>
          <a:p>
            <a:pPr lvl="1"/>
            <a:r>
              <a:rPr lang="en-GB" dirty="0" smtClean="0"/>
              <a:t>A process of approving and recording additional, element specific, dependencies. </a:t>
            </a:r>
            <a:endParaRPr lang="en-US" dirty="0" smtClean="0"/>
          </a:p>
          <a:p>
            <a:pPr lvl="1"/>
            <a:r>
              <a:rPr lang="en-GB" dirty="0" smtClean="0"/>
              <a:t>Basic coding standards</a:t>
            </a:r>
          </a:p>
        </p:txBody>
      </p:sp>
    </p:spTree>
    <p:extLst>
      <p:ext uri="{BB962C8B-B14F-4D97-AF65-F5344CB8AC3E}">
        <p14:creationId xmlns:p14="http://schemas.microsoft.com/office/powerpoint/2010/main" val="163204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1158</Words>
  <Application>Microsoft Macintosh PowerPoint</Application>
  <PresentationFormat>On-screen Show (4:3)</PresentationFormat>
  <Paragraphs>165</Paragraphs>
  <Slides>16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SKA Software Engineering Process</vt:lpstr>
      <vt:lpstr>PowerPoint Presentation</vt:lpstr>
      <vt:lpstr>Process for process</vt:lpstr>
      <vt:lpstr>Summary</vt:lpstr>
      <vt:lpstr>What?</vt:lpstr>
      <vt:lpstr>What?</vt:lpstr>
      <vt:lpstr>What?</vt:lpstr>
      <vt:lpstr>What?</vt:lpstr>
      <vt:lpstr>What? </vt:lpstr>
      <vt:lpstr>What?</vt:lpstr>
      <vt:lpstr>Why?</vt:lpstr>
      <vt:lpstr>How?</vt:lpstr>
      <vt:lpstr>Who?</vt:lpstr>
      <vt:lpstr>Who?</vt:lpstr>
      <vt:lpstr>When?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Rees</dc:creator>
  <cp:lastModifiedBy>Microsoft Office User</cp:lastModifiedBy>
  <cp:revision>36</cp:revision>
  <dcterms:created xsi:type="dcterms:W3CDTF">2016-04-01T13:52:59Z</dcterms:created>
  <dcterms:modified xsi:type="dcterms:W3CDTF">2016-07-05T13:19:29Z</dcterms:modified>
</cp:coreProperties>
</file>