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5"/>
  </p:normalViewPr>
  <p:slideViewPr>
    <p:cSldViewPr snapToGrid="0" snapToObjects="1">
      <p:cViewPr varScale="1">
        <p:scale>
          <a:sx n="109" d="100"/>
          <a:sy n="109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C20E4-56B7-A14D-9E9E-F2D1E856C4E1}" type="datetimeFigureOut">
              <a:rPr lang="en-US" smtClean="0"/>
              <a:t>7/6/16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see https://en.wikipedia.org/wiki/PDCA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48A10-51C6-2549-AD35-E790B58CB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70858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8607C-C351-6A49-997C-9B1057D530A7}" type="datetimeFigureOut">
              <a:rPr lang="en-US" smtClean="0"/>
              <a:t>7/6/16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see https://en.wikipedia.org/wiki/PDCA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2477C-D075-AC4C-A86A-48A244057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3488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see https://en.wikipedia.org/wiki/PDCA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45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7B03-FC34-0047-AB37-71B79ED305E5}" type="datetimeFigureOut">
              <a:rPr lang="en-US" smtClean="0"/>
              <a:t>7/6/16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70DE-DDB8-EF4C-A887-43ED42844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7B03-FC34-0047-AB37-71B79ED305E5}" type="datetimeFigureOut">
              <a:rPr lang="en-US" smtClean="0"/>
              <a:t>7/6/16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70DE-DDB8-EF4C-A887-43ED42844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5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7B03-FC34-0047-AB37-71B79ED305E5}" type="datetimeFigureOut">
              <a:rPr lang="en-US" smtClean="0"/>
              <a:t>7/6/16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70DE-DDB8-EF4C-A887-43ED42844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0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7B03-FC34-0047-AB37-71B79ED305E5}" type="datetimeFigureOut">
              <a:rPr lang="en-US" smtClean="0"/>
              <a:t>7/6/16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70DE-DDB8-EF4C-A887-43ED42844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6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7B03-FC34-0047-AB37-71B79ED305E5}" type="datetimeFigureOut">
              <a:rPr lang="en-US" smtClean="0"/>
              <a:t>7/6/16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70DE-DDB8-EF4C-A887-43ED42844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1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7B03-FC34-0047-AB37-71B79ED305E5}" type="datetimeFigureOut">
              <a:rPr lang="en-US" smtClean="0"/>
              <a:t>7/6/16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70DE-DDB8-EF4C-A887-43ED42844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0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7B03-FC34-0047-AB37-71B79ED305E5}" type="datetimeFigureOut">
              <a:rPr lang="en-US" smtClean="0"/>
              <a:t>7/6/16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70DE-DDB8-EF4C-A887-43ED42844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3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7B03-FC34-0047-AB37-71B79ED305E5}" type="datetimeFigureOut">
              <a:rPr lang="en-US" smtClean="0"/>
              <a:t>7/6/16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70DE-DDB8-EF4C-A887-43ED42844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3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7B03-FC34-0047-AB37-71B79ED305E5}" type="datetimeFigureOut">
              <a:rPr lang="en-US" smtClean="0"/>
              <a:t>7/6/16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70DE-DDB8-EF4C-A887-43ED42844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5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7B03-FC34-0047-AB37-71B79ED305E5}" type="datetimeFigureOut">
              <a:rPr lang="en-US" smtClean="0"/>
              <a:t>7/6/16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70DE-DDB8-EF4C-A887-43ED42844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7B03-FC34-0047-AB37-71B79ED305E5}" type="datetimeFigureOut">
              <a:rPr lang="en-US" smtClean="0"/>
              <a:t>7/6/16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70DE-DDB8-EF4C-A887-43ED42844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3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87B03-FC34-0047-AB37-71B79ED305E5}" type="datetimeFigureOut">
              <a:rPr lang="en-US" smtClean="0"/>
              <a:t>7/6/16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170DE-DDB8-EF4C-A887-43ED42844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0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Command and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SKA 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2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from Military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</a:p>
          <a:p>
            <a:pPr lvl="1"/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Means to achieve those objectives</a:t>
            </a:r>
          </a:p>
          <a:p>
            <a:pPr lvl="1"/>
            <a:r>
              <a:rPr lang="en-US" dirty="0" smtClean="0"/>
              <a:t>Resources: their availability and their application (logistics, infrastructure etc.)</a:t>
            </a:r>
          </a:p>
          <a:p>
            <a:pPr lvl="1"/>
            <a:r>
              <a:rPr lang="en-US" dirty="0" smtClean="0"/>
              <a:t>Knowledge and accuracy of information (technology, science etc.)</a:t>
            </a:r>
          </a:p>
          <a:p>
            <a:r>
              <a:rPr lang="en-US" dirty="0" smtClean="0"/>
              <a:t>Tactics</a:t>
            </a:r>
          </a:p>
          <a:p>
            <a:pPr lvl="1"/>
            <a:r>
              <a:rPr lang="en-US" dirty="0" smtClean="0"/>
              <a:t>Acting and reacting in the immediate situation</a:t>
            </a:r>
          </a:p>
          <a:p>
            <a:pPr lvl="1"/>
            <a:r>
              <a:rPr lang="en-US" dirty="0" smtClean="0"/>
              <a:t>Accuracy of sensing (radars, telescopes, radios, etc.)</a:t>
            </a:r>
          </a:p>
          <a:p>
            <a:pPr lvl="1"/>
            <a:r>
              <a:rPr lang="en-US" dirty="0" smtClean="0"/>
              <a:t>Skill involved in reacting (weapons, vehicles etc.)</a:t>
            </a:r>
          </a:p>
          <a:p>
            <a:pPr lvl="1"/>
            <a:r>
              <a:rPr lang="en-US" dirty="0" smtClean="0"/>
              <a:t>Agility: how fast, how efficient and how accurate can one act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55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Strategy: key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Plan–do–check–adjust (PDCA) *</a:t>
            </a:r>
          </a:p>
          <a:p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Gather information of environment, determine activities and resources, arrange activities</a:t>
            </a:r>
          </a:p>
          <a:p>
            <a:r>
              <a:rPr lang="en-US" dirty="0" smtClean="0"/>
              <a:t>Do</a:t>
            </a:r>
          </a:p>
          <a:p>
            <a:pPr lvl="1"/>
            <a:r>
              <a:rPr lang="en-US" dirty="0" smtClean="0"/>
              <a:t>Initiate activities and supply resources, control execution according to spec.</a:t>
            </a:r>
          </a:p>
          <a:p>
            <a:r>
              <a:rPr lang="en-US" dirty="0" smtClean="0"/>
              <a:t>Check</a:t>
            </a:r>
          </a:p>
          <a:p>
            <a:pPr lvl="1"/>
            <a:r>
              <a:rPr lang="en-US" dirty="0" smtClean="0"/>
              <a:t>Gather information representing expected results and compare</a:t>
            </a:r>
          </a:p>
          <a:p>
            <a:r>
              <a:rPr lang="en-US" dirty="0" smtClean="0"/>
              <a:t>Adjust (Act)</a:t>
            </a:r>
          </a:p>
          <a:p>
            <a:pPr lvl="1"/>
            <a:r>
              <a:rPr lang="en-US" dirty="0" smtClean="0"/>
              <a:t>Based on learnings, adjust plan if possible for future cases</a:t>
            </a:r>
            <a:endParaRPr lang="en-US" dirty="0"/>
          </a:p>
          <a:p>
            <a:pPr marL="0" indent="0" algn="ctr">
              <a:buNone/>
            </a:pPr>
            <a:r>
              <a:rPr lang="en-US" sz="1100" i="1" dirty="0" smtClean="0"/>
              <a:t>* See https://</a:t>
            </a:r>
            <a:r>
              <a:rPr lang="en-US" sz="1100" i="1" dirty="0" err="1" smtClean="0"/>
              <a:t>en.wikipedia.org</a:t>
            </a:r>
            <a:r>
              <a:rPr lang="en-US" sz="1100" i="1" dirty="0" smtClean="0"/>
              <a:t>/wiki/PDCA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val="30031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Tactics: Key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Observe-&gt;Orient-&gt;Decide-&gt;Act*</a:t>
            </a:r>
          </a:p>
          <a:p>
            <a:r>
              <a:rPr lang="en-US" dirty="0" smtClean="0"/>
              <a:t>Based on Colonel John Boyd’s proposal to improve “dog fighting” in </a:t>
            </a:r>
            <a:r>
              <a:rPr lang="en-US" dirty="0" err="1" smtClean="0"/>
              <a:t>vietnam</a:t>
            </a:r>
            <a:r>
              <a:rPr lang="en-US" dirty="0" smtClean="0"/>
              <a:t> war</a:t>
            </a:r>
          </a:p>
          <a:p>
            <a:r>
              <a:rPr lang="en-US" dirty="0" smtClean="0"/>
              <a:t>Observe</a:t>
            </a:r>
          </a:p>
          <a:p>
            <a:pPr lvl="1"/>
            <a:r>
              <a:rPr lang="en-US" dirty="0" smtClean="0"/>
              <a:t>Sense outside environment, Sense inside environment</a:t>
            </a:r>
          </a:p>
          <a:p>
            <a:r>
              <a:rPr lang="en-US" dirty="0" smtClean="0"/>
              <a:t>Orient</a:t>
            </a:r>
          </a:p>
          <a:p>
            <a:pPr lvl="1"/>
            <a:r>
              <a:rPr lang="en-US" dirty="0" smtClean="0"/>
              <a:t>Relate sensed entities to each other and self, determine an “Awareness of the situation”</a:t>
            </a:r>
          </a:p>
          <a:p>
            <a:r>
              <a:rPr lang="en-US" dirty="0" smtClean="0"/>
              <a:t>Decide</a:t>
            </a:r>
          </a:p>
          <a:p>
            <a:pPr lvl="1"/>
            <a:r>
              <a:rPr lang="en-US" dirty="0" smtClean="0"/>
              <a:t>Decide based on a cost/benefit what the most “satisficing” action should be</a:t>
            </a:r>
          </a:p>
          <a:p>
            <a:r>
              <a:rPr lang="en-US" dirty="0" smtClean="0"/>
              <a:t>Act</a:t>
            </a:r>
          </a:p>
          <a:p>
            <a:pPr lvl="1"/>
            <a:r>
              <a:rPr lang="en-US" dirty="0" smtClean="0"/>
              <a:t>Apply available mechanisms, abilities in the most accurate, </a:t>
            </a:r>
            <a:r>
              <a:rPr lang="en-US" dirty="0" err="1" smtClean="0"/>
              <a:t>skilfull</a:t>
            </a:r>
            <a:r>
              <a:rPr lang="en-US" dirty="0" smtClean="0"/>
              <a:t> manner</a:t>
            </a:r>
          </a:p>
          <a:p>
            <a:endParaRPr lang="en-US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1000" i="1" dirty="0"/>
              <a:t>* See </a:t>
            </a:r>
            <a:r>
              <a:rPr lang="en-US" sz="1000" i="1" dirty="0" smtClean="0"/>
              <a:t>https://</a:t>
            </a:r>
            <a:r>
              <a:rPr lang="en-US" sz="1000" i="1" dirty="0" err="1" smtClean="0"/>
              <a:t>en.wikipedia.org</a:t>
            </a:r>
            <a:r>
              <a:rPr lang="en-US" sz="1000" i="1" dirty="0" smtClean="0"/>
              <a:t>/wiki/</a:t>
            </a:r>
            <a:r>
              <a:rPr lang="en-US" sz="1000" i="1" dirty="0" err="1" smtClean="0"/>
              <a:t>OODA_loop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70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apply to SKA?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026859"/>
              </p:ext>
            </p:extLst>
          </p:nvPr>
        </p:nvGraphicFramePr>
        <p:xfrm>
          <a:off x="1410677" y="2393474"/>
          <a:ext cx="81280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61"/>
                <a:gridCol w="56583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factors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Proposal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Ability to elicit</a:t>
                      </a:r>
                      <a:r>
                        <a:rPr lang="en-US" baseline="0" dirty="0" smtClean="0"/>
                        <a:t> scientific needs and relate accurately to Telescope capabilities</a:t>
                      </a:r>
                      <a:endParaRPr lang="en-US" dirty="0"/>
                    </a:p>
                  </a:txBody>
                  <a:tcPr/>
                </a:tc>
              </a:tr>
              <a:tr h="1191052"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</a:t>
                      </a:r>
                      <a:r>
                        <a:rPr lang="en-US" baseline="0" dirty="0" smtClean="0"/>
                        <a:t> Planning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Ability to</a:t>
                      </a:r>
                      <a:r>
                        <a:rPr lang="en-US" baseline="0" dirty="0" smtClean="0"/>
                        <a:t> gather information and increase knowledge about the Telescope. How well does it arrange and sequence activities? How efficient does it make use of Telescope as a resource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Integrated</a:t>
                      </a:r>
                      <a:r>
                        <a:rPr lang="en-US" baseline="0" dirty="0" smtClean="0"/>
                        <a:t> Logistic Support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Ability to detect</a:t>
                      </a:r>
                      <a:r>
                        <a:rPr lang="en-US" baseline="0" dirty="0" smtClean="0"/>
                        <a:t>, isolate and repair failures correctly and cost efficiently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Telescope</a:t>
                      </a:r>
                      <a:r>
                        <a:rPr lang="en-US" baseline="0" dirty="0" smtClean="0"/>
                        <a:t> Control and Monitoring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Ability to view</a:t>
                      </a:r>
                      <a:r>
                        <a:rPr lang="en-US" baseline="0" dirty="0" smtClean="0"/>
                        <a:t> Telescope as a resource: its usage, its availability, its future needs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81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apply to SKA?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Tactics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858153"/>
              </p:ext>
            </p:extLst>
          </p:nvPr>
        </p:nvGraphicFramePr>
        <p:xfrm>
          <a:off x="1410677" y="2393474"/>
          <a:ext cx="8128000" cy="3212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61"/>
                <a:gridCol w="565833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factors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 Execution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Sensing</a:t>
                      </a:r>
                      <a:r>
                        <a:rPr lang="en-US" baseline="0" dirty="0" smtClean="0"/>
                        <a:t> scientific factors as well as telescope factors and relating them appropriately</a:t>
                      </a:r>
                      <a:endParaRPr lang="en-US" dirty="0"/>
                    </a:p>
                  </a:txBody>
                  <a:tcPr/>
                </a:tc>
              </a:tr>
              <a:tr h="1191052">
                <a:tc>
                  <a:txBody>
                    <a:bodyPr/>
                    <a:lstStyle/>
                    <a:p>
                      <a:r>
                        <a:rPr lang="en-US" dirty="0" smtClean="0"/>
                        <a:t>Telescope</a:t>
                      </a:r>
                      <a:r>
                        <a:rPr lang="en-US" baseline="0" dirty="0" smtClean="0"/>
                        <a:t> Control and Monitoring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View and representing state of the Telescope for</a:t>
                      </a:r>
                      <a:r>
                        <a:rPr lang="en-US" baseline="0" dirty="0" smtClean="0"/>
                        <a:t> maximum situational awareness. Executing actions accurately and effectively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Telescope Monitoring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Detecting</a:t>
                      </a:r>
                      <a:r>
                        <a:rPr lang="en-US" baseline="0" dirty="0" smtClean="0"/>
                        <a:t> Alarms and Failures accurately, Isolating effects of failures for minimal impact on current situation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614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SKA GUI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more collaboration</a:t>
            </a:r>
          </a:p>
          <a:p>
            <a:r>
              <a:rPr lang="en-US" dirty="0" smtClean="0"/>
              <a:t>Need to determine concrete deliverables for use by SKA</a:t>
            </a:r>
          </a:p>
          <a:p>
            <a:r>
              <a:rPr lang="en-US" dirty="0" smtClean="0"/>
              <a:t>Need to consider SKA UI’s as an integrated concept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4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419</Words>
  <Application>Microsoft Macintosh PowerPoint</Application>
  <PresentationFormat>Widescreen</PresentationFormat>
  <Paragraphs>64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Command and Control</vt:lpstr>
      <vt:lpstr>Concepts from Military Environment</vt:lpstr>
      <vt:lpstr>Strategy: key patterns</vt:lpstr>
      <vt:lpstr>Tactics: Key patterns</vt:lpstr>
      <vt:lpstr>How does this apply to SKA?</vt:lpstr>
      <vt:lpstr>How does this apply to SKA?</vt:lpstr>
      <vt:lpstr>SKA GUI organization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Command and Control</dc:title>
  <dc:creator>gerhard le roux</dc:creator>
  <cp:lastModifiedBy>gerhard le roux</cp:lastModifiedBy>
  <cp:revision>4</cp:revision>
  <dcterms:created xsi:type="dcterms:W3CDTF">2016-07-06T10:35:01Z</dcterms:created>
  <dcterms:modified xsi:type="dcterms:W3CDTF">2016-07-06T11:18:06Z</dcterms:modified>
</cp:coreProperties>
</file>