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319" r:id="rId3"/>
    <p:sldId id="299" r:id="rId4"/>
    <p:sldId id="259" r:id="rId5"/>
    <p:sldId id="312" r:id="rId6"/>
    <p:sldId id="313" r:id="rId7"/>
    <p:sldId id="314" r:id="rId8"/>
    <p:sldId id="315" r:id="rId9"/>
    <p:sldId id="311" r:id="rId10"/>
    <p:sldId id="260" r:id="rId11"/>
    <p:sldId id="261" r:id="rId12"/>
    <p:sldId id="265" r:id="rId13"/>
    <p:sldId id="266" r:id="rId14"/>
    <p:sldId id="268" r:id="rId15"/>
    <p:sldId id="269" r:id="rId16"/>
    <p:sldId id="271" r:id="rId17"/>
    <p:sldId id="270" r:id="rId18"/>
    <p:sldId id="272" r:id="rId19"/>
    <p:sldId id="274" r:id="rId20"/>
    <p:sldId id="275" r:id="rId21"/>
    <p:sldId id="276" r:id="rId22"/>
    <p:sldId id="277" r:id="rId23"/>
    <p:sldId id="279" r:id="rId24"/>
    <p:sldId id="280" r:id="rId25"/>
    <p:sldId id="285" r:id="rId26"/>
    <p:sldId id="300" r:id="rId27"/>
    <p:sldId id="306" r:id="rId28"/>
    <p:sldId id="301" r:id="rId29"/>
    <p:sldId id="302" r:id="rId30"/>
    <p:sldId id="303" r:id="rId31"/>
    <p:sldId id="305" r:id="rId32"/>
    <p:sldId id="316" r:id="rId33"/>
    <p:sldId id="283" r:id="rId34"/>
    <p:sldId id="287" r:id="rId35"/>
    <p:sldId id="288" r:id="rId36"/>
    <p:sldId id="317" r:id="rId37"/>
    <p:sldId id="318" r:id="rId38"/>
    <p:sldId id="289" r:id="rId39"/>
    <p:sldId id="309" r:id="rId40"/>
    <p:sldId id="310" r:id="rId41"/>
    <p:sldId id="320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85" d="100"/>
          <a:sy n="85" d="100"/>
        </p:scale>
        <p:origin x="59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57603-7230-49F0-96F4-D733973F1111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4B16D-DD1E-4295-A5DD-55CF9D53A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123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Specifications used for SKA1-LOW: Gaussian distribution of Antennas </a:t>
            </a:r>
            <a:r>
              <a:rPr lang="en-US" baseline="0" dirty="0" err="1"/>
              <a:t>upto</a:t>
            </a:r>
            <a:r>
              <a:rPr lang="en-US" baseline="0" dirty="0"/>
              <a:t> 2 km, collecting area of 5x10^5 m^2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But for this analysis we have not done FG subtraction etc..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55ABB-48D7-4C90-8B31-411E82DCE1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47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Specifications used for SKA1-LOW: Gaussian distribution of Antennas </a:t>
            </a:r>
            <a:r>
              <a:rPr lang="en-US" baseline="0" dirty="0" err="1"/>
              <a:t>upto</a:t>
            </a:r>
            <a:r>
              <a:rPr lang="en-US" baseline="0" dirty="0"/>
              <a:t> 2 km, collecting area of 5x10^5 m^2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But for this analysis we have not done FG subtraction etc..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55ABB-48D7-4C90-8B31-411E82DCE1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91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Specifications used for SKA1-LOW: Gaussian distribution of Antennas </a:t>
            </a:r>
            <a:r>
              <a:rPr lang="en-US" baseline="0" dirty="0" err="1"/>
              <a:t>upto</a:t>
            </a:r>
            <a:r>
              <a:rPr lang="en-US" baseline="0" dirty="0"/>
              <a:t> 2 km, collecting area of 5x10^5 m^2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But for this analysis we have not done FG subtraction etc..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55ABB-48D7-4C90-8B31-411E82DCE1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8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Specifications used for SKA1-LOW: Gaussian distribution of Antennas </a:t>
            </a:r>
            <a:r>
              <a:rPr lang="en-US" baseline="0" dirty="0" err="1"/>
              <a:t>upto</a:t>
            </a:r>
            <a:r>
              <a:rPr lang="en-US" baseline="0" dirty="0"/>
              <a:t> 2 km, collecting area of 5x10^5 m^2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But for this analysis we have not done FG subtraction etc..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55ABB-48D7-4C90-8B31-411E82DCE1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63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FDF19-0789-4656-8150-462C5E2B956D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5C35-76D4-42DF-B691-B9D8C99FD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747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FDF19-0789-4656-8150-462C5E2B956D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5C35-76D4-42DF-B691-B9D8C99FD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297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FDF19-0789-4656-8150-462C5E2B956D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5C35-76D4-42DF-B691-B9D8C99FD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700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FDF19-0789-4656-8150-462C5E2B956D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5C35-76D4-42DF-B691-B9D8C99FD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54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FDF19-0789-4656-8150-462C5E2B956D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5C35-76D4-42DF-B691-B9D8C99FD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6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FDF19-0789-4656-8150-462C5E2B956D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5C35-76D4-42DF-B691-B9D8C99FD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11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FDF19-0789-4656-8150-462C5E2B956D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5C35-76D4-42DF-B691-B9D8C99FD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711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FDF19-0789-4656-8150-462C5E2B956D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5C35-76D4-42DF-B691-B9D8C99FD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153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FDF19-0789-4656-8150-462C5E2B956D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5C35-76D4-42DF-B691-B9D8C99FD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790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FDF19-0789-4656-8150-462C5E2B956D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5C35-76D4-42DF-B691-B9D8C99FD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78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FDF19-0789-4656-8150-462C5E2B956D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5C35-76D4-42DF-B691-B9D8C99FD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996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FDF19-0789-4656-8150-462C5E2B956D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25C35-76D4-42DF-B691-B9D8C99FD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04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7" Type="http://schemas.openxmlformats.org/officeDocument/2006/relationships/image" Target="../media/image17.emf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7" Type="http://schemas.openxmlformats.org/officeDocument/2006/relationships/image" Target="../media/image17.emf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20.emf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785187"/>
            <a:ext cx="9144000" cy="1317037"/>
          </a:xfrm>
        </p:spPr>
        <p:txBody>
          <a:bodyPr>
            <a:noAutofit/>
          </a:bodyPr>
          <a:lstStyle/>
          <a:p>
            <a:r>
              <a:rPr lang="en-US" sz="4000" dirty="0"/>
              <a:t>Probing the non-</a:t>
            </a:r>
            <a:r>
              <a:rPr lang="en-US" sz="4000" dirty="0" err="1"/>
              <a:t>Gaussianity</a:t>
            </a:r>
            <a:r>
              <a:rPr lang="en-US" sz="4000" dirty="0"/>
              <a:t> in the </a:t>
            </a:r>
            <a:br>
              <a:rPr lang="en-US" sz="4000" dirty="0"/>
            </a:br>
            <a:r>
              <a:rPr lang="en-US" sz="4000" dirty="0" err="1"/>
              <a:t>EoR</a:t>
            </a:r>
            <a:r>
              <a:rPr lang="en-US" sz="4000" dirty="0"/>
              <a:t> 21-cm signal using </a:t>
            </a:r>
            <a:r>
              <a:rPr lang="en-US" sz="4000" dirty="0" err="1"/>
              <a:t>Bispectrum</a:t>
            </a:r>
            <a:endParaRPr lang="en-US"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Suman Majumdar</a:t>
            </a:r>
          </a:p>
          <a:p>
            <a:r>
              <a:rPr lang="en-GB" dirty="0"/>
              <a:t>Imperial College London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56" y="5378824"/>
            <a:ext cx="2784425" cy="729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969" y="5081580"/>
            <a:ext cx="2715265" cy="132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22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0639"/>
            <a:ext cx="10515600" cy="613879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Cambria" panose="02040503050406030204" pitchFamily="18" charset="0"/>
              </a:rPr>
              <a:t>Bispectrum</a:t>
            </a:r>
            <a:endParaRPr lang="en-US" sz="3200" dirty="0">
              <a:latin typeface="Cambria" panose="020405030504060302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406447" y="525696"/>
            <a:ext cx="3657600" cy="1443621"/>
            <a:chOff x="7406447" y="525696"/>
            <a:chExt cx="3657600" cy="1443621"/>
          </a:xfrm>
        </p:grpSpPr>
        <p:cxnSp>
          <p:nvCxnSpPr>
            <p:cNvPr id="12" name="Straight Arrow Connector 11"/>
            <p:cNvCxnSpPr/>
            <p:nvPr/>
          </p:nvCxnSpPr>
          <p:spPr>
            <a:xfrm flipH="1" flipV="1">
              <a:off x="8968547" y="1565282"/>
              <a:ext cx="2095500" cy="544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8141233" y="574682"/>
              <a:ext cx="865414" cy="990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8141233" y="591012"/>
              <a:ext cx="2922814" cy="97427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7406447" y="1587054"/>
              <a:ext cx="1600201" cy="1633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c 15"/>
            <p:cNvSpPr/>
            <p:nvPr/>
          </p:nvSpPr>
          <p:spPr>
            <a:xfrm rot="13015984">
              <a:off x="8450786" y="525696"/>
              <a:ext cx="1235529" cy="1257300"/>
            </a:xfrm>
            <a:prstGeom prst="arc">
              <a:avLst>
                <a:gd name="adj1" fmla="val 16834378"/>
                <a:gd name="adj2" fmla="val 205259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7994984" y="1154346"/>
                  <a:ext cx="578956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i="1">
                            <a:latin typeface="Cambria Math"/>
                            <a:ea typeface="Cambria Math"/>
                          </a:rPr>
                          <m:t>𝜃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4984" y="1154346"/>
                  <a:ext cx="57895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9799322" y="1661540"/>
                  <a:ext cx="31245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sz="20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9322" y="1661540"/>
                  <a:ext cx="312458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19608" r="-5882" b="-16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8720189" y="964220"/>
                  <a:ext cx="31842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0189" y="964220"/>
                  <a:ext cx="318421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8868" r="-7547" b="-1568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9456420" y="670935"/>
                  <a:ext cx="31842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56420" y="670935"/>
                  <a:ext cx="318421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19231" r="-9615" b="-1568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623" y="1154346"/>
            <a:ext cx="6902700" cy="53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70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0639"/>
            <a:ext cx="10515600" cy="613879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Cambria" panose="02040503050406030204" pitchFamily="18" charset="0"/>
              </a:rPr>
              <a:t>Bispectrum</a:t>
            </a:r>
            <a:endParaRPr lang="en-US" sz="3200" dirty="0">
              <a:latin typeface="Cambria" panose="020405030504060302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406447" y="525696"/>
            <a:ext cx="3657600" cy="1443621"/>
            <a:chOff x="7406447" y="525696"/>
            <a:chExt cx="3657600" cy="1443621"/>
          </a:xfrm>
        </p:grpSpPr>
        <p:cxnSp>
          <p:nvCxnSpPr>
            <p:cNvPr id="12" name="Straight Arrow Connector 11"/>
            <p:cNvCxnSpPr/>
            <p:nvPr/>
          </p:nvCxnSpPr>
          <p:spPr>
            <a:xfrm flipH="1" flipV="1">
              <a:off x="8968547" y="1565282"/>
              <a:ext cx="2095500" cy="544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8141233" y="574682"/>
              <a:ext cx="865414" cy="990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8141233" y="591012"/>
              <a:ext cx="2922814" cy="97427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7406447" y="1587054"/>
              <a:ext cx="1600201" cy="1633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c 15"/>
            <p:cNvSpPr/>
            <p:nvPr/>
          </p:nvSpPr>
          <p:spPr>
            <a:xfrm rot="13015984">
              <a:off x="8450786" y="525696"/>
              <a:ext cx="1235529" cy="1257300"/>
            </a:xfrm>
            <a:prstGeom prst="arc">
              <a:avLst>
                <a:gd name="adj1" fmla="val 16834378"/>
                <a:gd name="adj2" fmla="val 205259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7994984" y="1154346"/>
                  <a:ext cx="578956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i="1">
                            <a:latin typeface="Cambria Math"/>
                            <a:ea typeface="Cambria Math"/>
                          </a:rPr>
                          <m:t>𝜃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4984" y="1154346"/>
                  <a:ext cx="57895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9799322" y="1661540"/>
                  <a:ext cx="31245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sz="20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9322" y="1661540"/>
                  <a:ext cx="312458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19608" r="-5882" b="-16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8720189" y="964220"/>
                  <a:ext cx="31842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0189" y="964220"/>
                  <a:ext cx="318421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8868" r="-7547" b="-1568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9456420" y="670935"/>
                  <a:ext cx="31842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56420" y="670935"/>
                  <a:ext cx="318421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19231" r="-9615" b="-1568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623" y="1154346"/>
            <a:ext cx="6902700" cy="530267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842687" y="2194621"/>
            <a:ext cx="10515600" cy="613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Cambria" panose="02040503050406030204" pitchFamily="18" charset="0"/>
              </a:rPr>
              <a:t>Equations of constraints: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95081" y="3236269"/>
                <a:ext cx="3367847" cy="4945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n-GB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8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8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n-GB" sz="28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28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81" y="3236269"/>
                <a:ext cx="3367847" cy="4945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788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0639"/>
            <a:ext cx="10515600" cy="613879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Cambria" panose="02040503050406030204" pitchFamily="18" charset="0"/>
              </a:rPr>
              <a:t>Bispectrum</a:t>
            </a:r>
            <a:endParaRPr lang="en-US" sz="3200" dirty="0">
              <a:latin typeface="Cambria" panose="020405030504060302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406447" y="525696"/>
            <a:ext cx="3657600" cy="1443621"/>
            <a:chOff x="7406447" y="525696"/>
            <a:chExt cx="3657600" cy="1443621"/>
          </a:xfrm>
        </p:grpSpPr>
        <p:cxnSp>
          <p:nvCxnSpPr>
            <p:cNvPr id="12" name="Straight Arrow Connector 11"/>
            <p:cNvCxnSpPr/>
            <p:nvPr/>
          </p:nvCxnSpPr>
          <p:spPr>
            <a:xfrm flipH="1" flipV="1">
              <a:off x="8968547" y="1565282"/>
              <a:ext cx="2095500" cy="544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8141233" y="574682"/>
              <a:ext cx="865414" cy="990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8141233" y="591012"/>
              <a:ext cx="2922814" cy="97427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7406447" y="1587054"/>
              <a:ext cx="1600201" cy="1633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c 15"/>
            <p:cNvSpPr/>
            <p:nvPr/>
          </p:nvSpPr>
          <p:spPr>
            <a:xfrm rot="13015984">
              <a:off x="8450786" y="525696"/>
              <a:ext cx="1235529" cy="1257300"/>
            </a:xfrm>
            <a:prstGeom prst="arc">
              <a:avLst>
                <a:gd name="adj1" fmla="val 16834378"/>
                <a:gd name="adj2" fmla="val 205259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7994984" y="1154346"/>
                  <a:ext cx="578956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i="1">
                            <a:latin typeface="Cambria Math"/>
                            <a:ea typeface="Cambria Math"/>
                          </a:rPr>
                          <m:t>𝜃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4984" y="1154346"/>
                  <a:ext cx="57895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9799322" y="1661540"/>
                  <a:ext cx="31245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sz="20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9322" y="1661540"/>
                  <a:ext cx="312458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19608" r="-5882" b="-16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8720189" y="964220"/>
                  <a:ext cx="31842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0189" y="964220"/>
                  <a:ext cx="318421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8868" r="-7547" b="-1568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9456420" y="670935"/>
                  <a:ext cx="31842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56420" y="670935"/>
                  <a:ext cx="318421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19231" r="-9615" b="-1568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623" y="1154346"/>
            <a:ext cx="6902700" cy="530267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842687" y="2194621"/>
            <a:ext cx="10515600" cy="613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Cambria" panose="02040503050406030204" pitchFamily="18" charset="0"/>
              </a:rPr>
              <a:t>Equations of constraints: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695309" y="4735261"/>
            <a:ext cx="1770530" cy="35410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95081" y="4158597"/>
                <a:ext cx="3162499" cy="734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81" y="4158597"/>
                <a:ext cx="3162499" cy="7340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itle 1"/>
              <p:cNvSpPr txBox="1">
                <a:spLocks/>
              </p:cNvSpPr>
              <p:nvPr/>
            </p:nvSpPr>
            <p:spPr>
              <a:xfrm>
                <a:off x="1408943" y="5355032"/>
                <a:ext cx="4458766" cy="61387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200" dirty="0">
                    <a:latin typeface="Cambria" panose="02040503050406030204" pitchFamily="18" charset="0"/>
                  </a:rPr>
                  <a:t>Constant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32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943" y="5355032"/>
                <a:ext cx="4458766" cy="613879"/>
              </a:xfrm>
              <a:prstGeom prst="rect">
                <a:avLst/>
              </a:prstGeom>
              <a:blipFill>
                <a:blip r:embed="rId9"/>
                <a:stretch>
                  <a:fillRect l="-3415" t="-13861" b="-25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/>
          <p:cNvSpPr/>
          <p:nvPr/>
        </p:nvSpPr>
        <p:spPr>
          <a:xfrm>
            <a:off x="4213412" y="4108603"/>
            <a:ext cx="1295400" cy="1860308"/>
          </a:xfrm>
          <a:prstGeom prst="rightBrace">
            <a:avLst>
              <a:gd name="adj1" fmla="val 8333"/>
              <a:gd name="adj2" fmla="val 44095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itle 1"/>
              <p:cNvSpPr txBox="1">
                <a:spLocks/>
              </p:cNvSpPr>
              <p:nvPr/>
            </p:nvSpPr>
            <p:spPr>
              <a:xfrm>
                <a:off x="7569939" y="3200848"/>
                <a:ext cx="4115555" cy="246371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n-US" sz="2200" dirty="0">
                  <a:latin typeface="Cambria" panose="02040503050406030204" pitchFamily="18" charset="0"/>
                </a:endParaRPr>
              </a:p>
              <a:p>
                <a:endParaRPr lang="en-US" sz="2200" dirty="0">
                  <a:latin typeface="Cambria" panose="02040503050406030204" pitchFamily="18" charset="0"/>
                </a:endParaRPr>
              </a:p>
              <a:p>
                <a:endParaRPr lang="en-US" sz="2200" dirty="0">
                  <a:latin typeface="Cambria" panose="02040503050406030204" pitchFamily="18" charset="0"/>
                </a:endParaRPr>
              </a:p>
              <a:p>
                <a:r>
                  <a:rPr lang="en-US" sz="2200" dirty="0">
                    <a:latin typeface="Cambria" panose="02040503050406030204" pitchFamily="18" charset="0"/>
                  </a:rPr>
                  <a:t>For N number of grids on one side it would result in reduction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Cambria" panose="02040503050406030204" pitchFamily="18" charset="0"/>
                  </a:rPr>
                  <a:t> steps</a:t>
                </a:r>
              </a:p>
            </p:txBody>
          </p:sp>
        </mc:Choice>
        <mc:Fallback xmlns="">
          <p:sp>
            <p:nvSpPr>
              <p:cNvPr id="2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9939" y="3200848"/>
                <a:ext cx="4115555" cy="2463711"/>
              </a:xfrm>
              <a:prstGeom prst="rect">
                <a:avLst/>
              </a:prstGeom>
              <a:blipFill>
                <a:blip r:embed="rId10"/>
                <a:stretch>
                  <a:fillRect l="-1926" r="-2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95081" y="3236269"/>
                <a:ext cx="3367847" cy="4945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n-GB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8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8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n-GB" sz="28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28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81" y="3236269"/>
                <a:ext cx="3367847" cy="49455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4242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0639"/>
            <a:ext cx="10515600" cy="810331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Testing the algorithm </a:t>
            </a:r>
            <a:br>
              <a:rPr lang="en-US" sz="3200" dirty="0">
                <a:latin typeface="Cambria" panose="02040503050406030204" pitchFamily="18" charset="0"/>
              </a:rPr>
            </a:br>
            <a:r>
              <a:rPr lang="en-US" sz="3200" dirty="0">
                <a:latin typeface="Cambria" panose="02040503050406030204" pitchFamily="18" charset="0"/>
              </a:rPr>
              <a:t>(on N-body density fields)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505059" y="122713"/>
            <a:ext cx="3657600" cy="1443621"/>
            <a:chOff x="7406447" y="525696"/>
            <a:chExt cx="3657600" cy="1443621"/>
          </a:xfrm>
        </p:grpSpPr>
        <p:cxnSp>
          <p:nvCxnSpPr>
            <p:cNvPr id="12" name="Straight Arrow Connector 11"/>
            <p:cNvCxnSpPr/>
            <p:nvPr/>
          </p:nvCxnSpPr>
          <p:spPr>
            <a:xfrm flipH="1" flipV="1">
              <a:off x="8968547" y="1565282"/>
              <a:ext cx="2095500" cy="544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8141233" y="574682"/>
              <a:ext cx="865414" cy="990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8141233" y="591012"/>
              <a:ext cx="2922814" cy="97427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7406447" y="1587054"/>
              <a:ext cx="1600201" cy="1633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c 15"/>
            <p:cNvSpPr/>
            <p:nvPr/>
          </p:nvSpPr>
          <p:spPr>
            <a:xfrm rot="13015984">
              <a:off x="8450786" y="525696"/>
              <a:ext cx="1235529" cy="1257300"/>
            </a:xfrm>
            <a:prstGeom prst="arc">
              <a:avLst>
                <a:gd name="adj1" fmla="val 16834378"/>
                <a:gd name="adj2" fmla="val 205259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7994984" y="1154346"/>
                  <a:ext cx="578956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i="1">
                            <a:latin typeface="Cambria Math"/>
                            <a:ea typeface="Cambria Math"/>
                          </a:rPr>
                          <m:t>𝜃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4984" y="1154346"/>
                  <a:ext cx="57895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9799322" y="1661540"/>
                  <a:ext cx="31245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sz="20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9322" y="1661540"/>
                  <a:ext cx="312458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19608" r="-7843" b="-1372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8720189" y="964220"/>
                  <a:ext cx="31842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0189" y="964220"/>
                  <a:ext cx="318421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9231" r="-7692" b="-1568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9456420" y="670935"/>
                  <a:ext cx="31842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56420" y="670935"/>
                  <a:ext cx="318421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18868" r="-7547" b="-16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844218" y="192259"/>
                <a:ext cx="3162499" cy="734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218" y="192259"/>
                <a:ext cx="3162499" cy="7340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t="5643"/>
          <a:stretch/>
        </p:blipFill>
        <p:spPr>
          <a:xfrm>
            <a:off x="2979201" y="1972235"/>
            <a:ext cx="6233597" cy="4745695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9167163" y="2635623"/>
            <a:ext cx="2971050" cy="2375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Cambria" panose="02040503050406030204" pitchFamily="18" charset="0"/>
              </a:rPr>
              <a:t>Simulation volume (300 </a:t>
            </a:r>
            <a:r>
              <a:rPr lang="en-US" sz="3200" dirty="0" err="1">
                <a:latin typeface="Cambria" panose="02040503050406030204" pitchFamily="18" charset="0"/>
              </a:rPr>
              <a:t>Mpc</a:t>
            </a:r>
            <a:r>
              <a:rPr lang="en-US" sz="3200" dirty="0">
                <a:latin typeface="Cambria" panose="02040503050406030204" pitchFamily="18" charset="0"/>
              </a:rPr>
              <a:t>)</a:t>
            </a:r>
            <a:r>
              <a:rPr lang="en-US" sz="3200" baseline="30000" dirty="0">
                <a:latin typeface="Cambria" panose="02040503050406030204" pitchFamily="18" charset="0"/>
              </a:rPr>
              <a:t>3</a:t>
            </a:r>
          </a:p>
          <a:p>
            <a:r>
              <a:rPr lang="en-US" sz="3200" dirty="0">
                <a:latin typeface="Cambria" panose="02040503050406030204" pitchFamily="18" charset="0"/>
              </a:rPr>
              <a:t>z= 7</a:t>
            </a:r>
          </a:p>
          <a:p>
            <a:endParaRPr lang="en-US" sz="3200" dirty="0">
              <a:latin typeface="Cambria" panose="02040503050406030204" pitchFamily="18" charset="0"/>
            </a:endParaRPr>
          </a:p>
          <a:p>
            <a:endParaRPr lang="en-US" sz="3200" dirty="0">
              <a:latin typeface="Cambria" panose="02040503050406030204" pitchFamily="18" charset="0"/>
            </a:endParaRPr>
          </a:p>
          <a:p>
            <a:endParaRPr lang="en-US" sz="3200" dirty="0">
              <a:latin typeface="Cambria" panose="02040503050406030204" pitchFamily="18" charset="0"/>
            </a:endParaRPr>
          </a:p>
          <a:p>
            <a:r>
              <a:rPr lang="en-US" sz="3200" dirty="0">
                <a:latin typeface="Cambria" panose="02040503050406030204" pitchFamily="18" charset="0"/>
              </a:rPr>
              <a:t>Five independent realizations</a:t>
            </a:r>
          </a:p>
          <a:p>
            <a:endParaRPr lang="en-US" sz="3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378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0639"/>
            <a:ext cx="10515600" cy="810331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Testing the algorithm </a:t>
            </a:r>
            <a:br>
              <a:rPr lang="en-US" sz="3200" dirty="0">
                <a:latin typeface="Cambria" panose="02040503050406030204" pitchFamily="18" charset="0"/>
              </a:rPr>
            </a:br>
            <a:r>
              <a:rPr lang="en-US" sz="3200" dirty="0">
                <a:latin typeface="Cambria" panose="02040503050406030204" pitchFamily="18" charset="0"/>
              </a:rPr>
              <a:t>(on N-body density fields)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505059" y="122713"/>
            <a:ext cx="3657600" cy="1443621"/>
            <a:chOff x="7406447" y="525696"/>
            <a:chExt cx="3657600" cy="1443621"/>
          </a:xfrm>
        </p:grpSpPr>
        <p:cxnSp>
          <p:nvCxnSpPr>
            <p:cNvPr id="12" name="Straight Arrow Connector 11"/>
            <p:cNvCxnSpPr/>
            <p:nvPr/>
          </p:nvCxnSpPr>
          <p:spPr>
            <a:xfrm flipH="1" flipV="1">
              <a:off x="8968547" y="1565282"/>
              <a:ext cx="2095500" cy="544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8141233" y="574682"/>
              <a:ext cx="865414" cy="990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8141233" y="591012"/>
              <a:ext cx="2922814" cy="97427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7406447" y="1587054"/>
              <a:ext cx="1600201" cy="1633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c 15"/>
            <p:cNvSpPr/>
            <p:nvPr/>
          </p:nvSpPr>
          <p:spPr>
            <a:xfrm rot="13015984">
              <a:off x="8450786" y="525696"/>
              <a:ext cx="1235529" cy="1257300"/>
            </a:xfrm>
            <a:prstGeom prst="arc">
              <a:avLst>
                <a:gd name="adj1" fmla="val 16834378"/>
                <a:gd name="adj2" fmla="val 205259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7994984" y="1154346"/>
                  <a:ext cx="578956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i="1">
                            <a:latin typeface="Cambria Math"/>
                            <a:ea typeface="Cambria Math"/>
                          </a:rPr>
                          <m:t>𝜃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4984" y="1154346"/>
                  <a:ext cx="57895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9799322" y="1661540"/>
                  <a:ext cx="31245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sz="20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9322" y="1661540"/>
                  <a:ext cx="312458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19608" r="-7843" b="-1372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8720189" y="964220"/>
                  <a:ext cx="31842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0189" y="964220"/>
                  <a:ext cx="318421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9231" r="-7692" b="-1568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9456420" y="670935"/>
                  <a:ext cx="31842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56420" y="670935"/>
                  <a:ext cx="318421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18868" r="-7547" b="-16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844218" y="192259"/>
                <a:ext cx="3162499" cy="734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218" y="192259"/>
                <a:ext cx="3162499" cy="7340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t="5643"/>
          <a:stretch/>
        </p:blipFill>
        <p:spPr>
          <a:xfrm>
            <a:off x="2979201" y="1972235"/>
            <a:ext cx="6233597" cy="4745695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9167162" y="2635623"/>
            <a:ext cx="3195167" cy="2151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Cambria" panose="02040503050406030204" pitchFamily="18" charset="0"/>
              </a:rPr>
              <a:t>Simulation volume (300 </a:t>
            </a:r>
            <a:r>
              <a:rPr lang="en-US" sz="3200" dirty="0" err="1">
                <a:latin typeface="Cambria" panose="02040503050406030204" pitchFamily="18" charset="0"/>
              </a:rPr>
              <a:t>Mpc</a:t>
            </a:r>
            <a:r>
              <a:rPr lang="en-US" sz="3200" dirty="0">
                <a:latin typeface="Cambria" panose="02040503050406030204" pitchFamily="18" charset="0"/>
              </a:rPr>
              <a:t>)</a:t>
            </a:r>
            <a:r>
              <a:rPr lang="en-US" sz="3200" baseline="30000" dirty="0">
                <a:latin typeface="Cambria" panose="02040503050406030204" pitchFamily="18" charset="0"/>
              </a:rPr>
              <a:t>3</a:t>
            </a:r>
          </a:p>
          <a:p>
            <a:r>
              <a:rPr lang="en-US" sz="3200" baseline="30000" dirty="0">
                <a:latin typeface="Cambria" panose="02040503050406030204" pitchFamily="18" charset="0"/>
              </a:rPr>
              <a:t> </a:t>
            </a:r>
          </a:p>
          <a:p>
            <a:r>
              <a:rPr lang="en-US" sz="3200" dirty="0">
                <a:latin typeface="Cambria" panose="02040503050406030204" pitchFamily="18" charset="0"/>
              </a:rPr>
              <a:t>z= 7</a:t>
            </a:r>
          </a:p>
          <a:p>
            <a:endParaRPr lang="en-US" sz="3200" dirty="0">
              <a:latin typeface="Cambria" panose="02040503050406030204" pitchFamily="18" charset="0"/>
            </a:endParaRPr>
          </a:p>
          <a:p>
            <a:endParaRPr lang="en-US" sz="3200" dirty="0">
              <a:latin typeface="Cambria" panose="02040503050406030204" pitchFamily="18" charset="0"/>
            </a:endParaRPr>
          </a:p>
          <a:p>
            <a:r>
              <a:rPr lang="en-US" sz="3200" dirty="0">
                <a:latin typeface="Cambria" panose="02040503050406030204" pitchFamily="18" charset="0"/>
              </a:rPr>
              <a:t>Five independent realizations</a:t>
            </a:r>
          </a:p>
          <a:p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93491" y="3859304"/>
            <a:ext cx="3195167" cy="2998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Cambria" panose="02040503050406030204" pitchFamily="18" charset="0"/>
              </a:rPr>
              <a:t>PT estimation:</a:t>
            </a:r>
          </a:p>
          <a:p>
            <a:endParaRPr lang="en-US" sz="2400" dirty="0">
              <a:latin typeface="Cambria" panose="02040503050406030204" pitchFamily="18" charset="0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</a:rPr>
              <a:t>Sefusatti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</a:rPr>
              <a:t> et al., 2006, PRD,</a:t>
            </a:r>
          </a:p>
          <a:p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</a:rPr>
              <a:t>arXiv:0604505</a:t>
            </a:r>
          </a:p>
          <a:p>
            <a:endParaRPr lang="en-US" sz="2400" dirty="0">
              <a:latin typeface="Cambria" panose="02040503050406030204" pitchFamily="18" charset="0"/>
            </a:endParaRPr>
          </a:p>
          <a:p>
            <a:endParaRPr lang="en-US" sz="2400" dirty="0">
              <a:latin typeface="Cambria" panose="02040503050406030204" pitchFamily="18" charset="0"/>
            </a:endParaRPr>
          </a:p>
          <a:p>
            <a:endParaRPr lang="en-US" sz="2400" dirty="0">
              <a:latin typeface="Cambria" panose="02040503050406030204" pitchFamily="18" charset="0"/>
            </a:endParaRPr>
          </a:p>
          <a:p>
            <a:r>
              <a:rPr lang="en-US" sz="2400" dirty="0">
                <a:latin typeface="Cambria" panose="02040503050406030204" pitchFamily="18" charset="0"/>
              </a:rPr>
              <a:t>See also 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</a:rPr>
              <a:t>Smith et al., 2008, PRD, arXiv:0712.0017</a:t>
            </a:r>
          </a:p>
          <a:p>
            <a:r>
              <a:rPr lang="en-US" sz="2400" dirty="0">
                <a:latin typeface="Cambria" panose="02040503050406030204" pitchFamily="18" charset="0"/>
              </a:rPr>
              <a:t>for similar results from </a:t>
            </a:r>
          </a:p>
          <a:p>
            <a:r>
              <a:rPr lang="en-US" sz="2400" dirty="0">
                <a:latin typeface="Cambria" panose="02040503050406030204" pitchFamily="18" charset="0"/>
              </a:rPr>
              <a:t>N-body simulations 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326341" y="3711388"/>
            <a:ext cx="1416424" cy="273424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142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0639"/>
            <a:ext cx="10515600" cy="810331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Testing the algorithm </a:t>
            </a:r>
            <a:br>
              <a:rPr lang="en-US" sz="3200" dirty="0">
                <a:latin typeface="Cambria" panose="02040503050406030204" pitchFamily="18" charset="0"/>
              </a:rPr>
            </a:br>
            <a:r>
              <a:rPr lang="en-US" sz="3200" dirty="0">
                <a:latin typeface="Cambria" panose="02040503050406030204" pitchFamily="18" charset="0"/>
              </a:rPr>
              <a:t>(on N-body density fields)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006717" y="576804"/>
            <a:ext cx="3932954" cy="1071312"/>
            <a:chOff x="7406447" y="898005"/>
            <a:chExt cx="3932954" cy="1071312"/>
          </a:xfrm>
        </p:grpSpPr>
        <p:cxnSp>
          <p:nvCxnSpPr>
            <p:cNvPr id="12" name="Straight Arrow Connector 11"/>
            <p:cNvCxnSpPr/>
            <p:nvPr/>
          </p:nvCxnSpPr>
          <p:spPr>
            <a:xfrm flipH="1" flipV="1">
              <a:off x="8968547" y="1565282"/>
              <a:ext cx="2095500" cy="544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8987639" y="1247507"/>
              <a:ext cx="1912140" cy="31777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0878245" y="1242066"/>
              <a:ext cx="185802" cy="32321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7406447" y="1587054"/>
              <a:ext cx="1600201" cy="1633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c 15"/>
            <p:cNvSpPr/>
            <p:nvPr/>
          </p:nvSpPr>
          <p:spPr>
            <a:xfrm rot="13015984">
              <a:off x="8493679" y="898005"/>
              <a:ext cx="878631" cy="798197"/>
            </a:xfrm>
            <a:prstGeom prst="arc">
              <a:avLst>
                <a:gd name="adj1" fmla="val 16834378"/>
                <a:gd name="adj2" fmla="val 10378489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7994984" y="1154346"/>
                  <a:ext cx="578956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i="1">
                            <a:latin typeface="Cambria Math"/>
                            <a:ea typeface="Cambria Math"/>
                          </a:rPr>
                          <m:t>𝜃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4984" y="1154346"/>
                  <a:ext cx="57895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9799322" y="1661540"/>
                  <a:ext cx="31245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sz="20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9322" y="1661540"/>
                  <a:ext cx="312458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19608" r="-7843" b="-16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0038852" y="954064"/>
                  <a:ext cx="31842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8852" y="954064"/>
                  <a:ext cx="318421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9231" r="-9615" b="-16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1020980" y="1154346"/>
                  <a:ext cx="31842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20980" y="1154346"/>
                  <a:ext cx="318421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18868" r="-7547" b="-16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844218" y="192259"/>
                <a:ext cx="3162499" cy="734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218" y="192259"/>
                <a:ext cx="3162499" cy="7340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t="5643"/>
          <a:stretch/>
        </p:blipFill>
        <p:spPr>
          <a:xfrm>
            <a:off x="2979201" y="1972235"/>
            <a:ext cx="6233597" cy="47456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05200" y="1891553"/>
            <a:ext cx="2774576" cy="46168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9587909" y="152400"/>
            <a:ext cx="0" cy="109168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156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0639"/>
            <a:ext cx="10515600" cy="810331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Testing the algorithm </a:t>
            </a:r>
            <a:br>
              <a:rPr lang="en-US" sz="3200" dirty="0">
                <a:latin typeface="Cambria" panose="02040503050406030204" pitchFamily="18" charset="0"/>
              </a:rPr>
            </a:br>
            <a:r>
              <a:rPr lang="en-US" sz="3200" dirty="0">
                <a:latin typeface="Cambria" panose="02040503050406030204" pitchFamily="18" charset="0"/>
              </a:rPr>
              <a:t>(on N-body density fields)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006717" y="576804"/>
            <a:ext cx="3932954" cy="1071312"/>
            <a:chOff x="7406447" y="898005"/>
            <a:chExt cx="3932954" cy="1071312"/>
          </a:xfrm>
        </p:grpSpPr>
        <p:cxnSp>
          <p:nvCxnSpPr>
            <p:cNvPr id="12" name="Straight Arrow Connector 11"/>
            <p:cNvCxnSpPr/>
            <p:nvPr/>
          </p:nvCxnSpPr>
          <p:spPr>
            <a:xfrm flipH="1" flipV="1">
              <a:off x="8968547" y="1565282"/>
              <a:ext cx="2095500" cy="544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8987639" y="1247507"/>
              <a:ext cx="1912140" cy="31777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0878245" y="1242066"/>
              <a:ext cx="185802" cy="32321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7406447" y="1587054"/>
              <a:ext cx="1600201" cy="1633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c 15"/>
            <p:cNvSpPr/>
            <p:nvPr/>
          </p:nvSpPr>
          <p:spPr>
            <a:xfrm rot="13015984">
              <a:off x="8493679" y="898005"/>
              <a:ext cx="878631" cy="798197"/>
            </a:xfrm>
            <a:prstGeom prst="arc">
              <a:avLst>
                <a:gd name="adj1" fmla="val 16834378"/>
                <a:gd name="adj2" fmla="val 10378489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7994984" y="1154346"/>
                  <a:ext cx="578956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i="1">
                            <a:latin typeface="Cambria Math"/>
                            <a:ea typeface="Cambria Math"/>
                          </a:rPr>
                          <m:t>𝜃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4984" y="1154346"/>
                  <a:ext cx="57895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9799322" y="1661540"/>
                  <a:ext cx="31245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sz="20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9322" y="1661540"/>
                  <a:ext cx="312458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19608" r="-7843" b="-16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0038852" y="954064"/>
                  <a:ext cx="31842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8852" y="954064"/>
                  <a:ext cx="318421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9231" r="-9615" b="-16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1020980" y="1154346"/>
                  <a:ext cx="31842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20980" y="1154346"/>
                  <a:ext cx="318421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18868" r="-7547" b="-16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844218" y="192259"/>
                <a:ext cx="3162499" cy="734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218" y="192259"/>
                <a:ext cx="3162499" cy="7340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t="5643"/>
          <a:stretch/>
        </p:blipFill>
        <p:spPr>
          <a:xfrm>
            <a:off x="2979201" y="1972235"/>
            <a:ext cx="6233597" cy="47456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54071" y="6145306"/>
            <a:ext cx="623047" cy="36307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9587909" y="152400"/>
            <a:ext cx="0" cy="109168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74955" y="5387805"/>
            <a:ext cx="2832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Equilateral triangle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545976" y="5647994"/>
            <a:ext cx="1972236" cy="62820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038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0639"/>
            <a:ext cx="10515600" cy="810331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Testing the algorithm </a:t>
            </a:r>
            <a:br>
              <a:rPr lang="en-US" sz="3200" dirty="0">
                <a:latin typeface="Cambria" panose="02040503050406030204" pitchFamily="18" charset="0"/>
              </a:rPr>
            </a:br>
            <a:r>
              <a:rPr lang="en-US" sz="3200" dirty="0">
                <a:latin typeface="Cambria" panose="02040503050406030204" pitchFamily="18" charset="0"/>
              </a:rPr>
              <a:t>(on N-body density fields)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505059" y="122713"/>
            <a:ext cx="3657600" cy="1443621"/>
            <a:chOff x="7406447" y="525696"/>
            <a:chExt cx="3657600" cy="1443621"/>
          </a:xfrm>
        </p:grpSpPr>
        <p:cxnSp>
          <p:nvCxnSpPr>
            <p:cNvPr id="12" name="Straight Arrow Connector 11"/>
            <p:cNvCxnSpPr/>
            <p:nvPr/>
          </p:nvCxnSpPr>
          <p:spPr>
            <a:xfrm flipH="1" flipV="1">
              <a:off x="8968547" y="1565282"/>
              <a:ext cx="2095500" cy="544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8141233" y="574682"/>
              <a:ext cx="865414" cy="990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8141233" y="591012"/>
              <a:ext cx="2922814" cy="97427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7406447" y="1587054"/>
              <a:ext cx="1600201" cy="1633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c 15"/>
            <p:cNvSpPr/>
            <p:nvPr/>
          </p:nvSpPr>
          <p:spPr>
            <a:xfrm rot="13015984">
              <a:off x="8450786" y="525696"/>
              <a:ext cx="1235529" cy="1257300"/>
            </a:xfrm>
            <a:prstGeom prst="arc">
              <a:avLst>
                <a:gd name="adj1" fmla="val 16834378"/>
                <a:gd name="adj2" fmla="val 205259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7994984" y="1154346"/>
                  <a:ext cx="578956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i="1">
                            <a:latin typeface="Cambria Math"/>
                            <a:ea typeface="Cambria Math"/>
                          </a:rPr>
                          <m:t>𝜃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4984" y="1154346"/>
                  <a:ext cx="57895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9799322" y="1661540"/>
                  <a:ext cx="31245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sz="20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9322" y="1661540"/>
                  <a:ext cx="312458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19608" r="-7843" b="-1372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8720189" y="964220"/>
                  <a:ext cx="31842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0189" y="964220"/>
                  <a:ext cx="318421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9231" r="-7692" b="-1568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9456420" y="670935"/>
                  <a:ext cx="31842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56420" y="670935"/>
                  <a:ext cx="318421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18868" r="-7547" b="-16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844218" y="192259"/>
                <a:ext cx="3162499" cy="734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218" y="192259"/>
                <a:ext cx="3162499" cy="7340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t="5643"/>
          <a:stretch/>
        </p:blipFill>
        <p:spPr>
          <a:xfrm>
            <a:off x="2979201" y="1972235"/>
            <a:ext cx="6233597" cy="474569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 flipH="1">
            <a:off x="6279775" y="1891553"/>
            <a:ext cx="2787383" cy="46168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123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247" y="-77949"/>
            <a:ext cx="10515600" cy="81033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Testing the algorithm (on N-body density fields)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420701" y="102613"/>
                <a:ext cx="3162499" cy="734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701" y="102613"/>
                <a:ext cx="3162499" cy="7340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986"/>
          <a:stretch/>
        </p:blipFill>
        <p:spPr>
          <a:xfrm>
            <a:off x="468764" y="1587674"/>
            <a:ext cx="11396023" cy="42639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39066" y="6189235"/>
            <a:ext cx="9526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ambria" pitchFamily="18" charset="0"/>
              </a:rPr>
              <a:t>Majumdar</a:t>
            </a:r>
            <a:r>
              <a:rPr lang="pt-BR" sz="2000" dirty="0">
                <a:solidFill>
                  <a:srgbClr val="FF0000"/>
                </a:solidFill>
                <a:latin typeface="Cambria" pitchFamily="18" charset="0"/>
              </a:rPr>
              <a:t>, Pritchard, Mondal, Watkinson et al. in prep</a:t>
            </a:r>
          </a:p>
        </p:txBody>
      </p:sp>
    </p:spTree>
    <p:extLst>
      <p:ext uri="{BB962C8B-B14F-4D97-AF65-F5344CB8AC3E}">
        <p14:creationId xmlns:p14="http://schemas.microsoft.com/office/powerpoint/2010/main" val="2548686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247" y="-77949"/>
            <a:ext cx="10515600" cy="81033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Testing the algorithm (on N-body density fields)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251575" y="-1665"/>
                <a:ext cx="3162499" cy="734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575" y="-1665"/>
                <a:ext cx="3162499" cy="7340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01" t="891" r="657"/>
          <a:stretch/>
        </p:blipFill>
        <p:spPr>
          <a:xfrm>
            <a:off x="416859" y="1486375"/>
            <a:ext cx="11654118" cy="4409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39066" y="6189235"/>
            <a:ext cx="9526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ambria" pitchFamily="18" charset="0"/>
              </a:rPr>
              <a:t>Majumdar</a:t>
            </a:r>
            <a:r>
              <a:rPr lang="pt-BR" sz="2000" dirty="0">
                <a:solidFill>
                  <a:srgbClr val="FF0000"/>
                </a:solidFill>
                <a:latin typeface="Cambria" pitchFamily="18" charset="0"/>
              </a:rPr>
              <a:t>, Pritchard, Mondal, Watkinson et al. in prep</a:t>
            </a:r>
          </a:p>
        </p:txBody>
      </p:sp>
    </p:spTree>
    <p:extLst>
      <p:ext uri="{BB962C8B-B14F-4D97-AF65-F5344CB8AC3E}">
        <p14:creationId xmlns:p14="http://schemas.microsoft.com/office/powerpoint/2010/main" val="4149310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0639"/>
            <a:ext cx="10515600" cy="61387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Non-</a:t>
            </a:r>
            <a:r>
              <a:rPr lang="en-US" sz="3200" dirty="0" err="1">
                <a:latin typeface="Cambria" panose="02040503050406030204" pitchFamily="18" charset="0"/>
              </a:rPr>
              <a:t>bispectrum</a:t>
            </a:r>
            <a:r>
              <a:rPr lang="en-US" sz="3200" dirty="0">
                <a:latin typeface="Cambria" panose="02040503050406030204" pitchFamily="18" charset="0"/>
              </a:rPr>
              <a:t> presentations on non-</a:t>
            </a:r>
            <a:r>
              <a:rPr lang="en-US" sz="3200" dirty="0" err="1">
                <a:latin typeface="Cambria" panose="02040503050406030204" pitchFamily="18" charset="0"/>
              </a:rPr>
              <a:t>Gaussianity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656" y="927847"/>
            <a:ext cx="10515600" cy="5827059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endParaRPr lang="en-US" sz="2400" dirty="0">
              <a:latin typeface="Cambria" panose="0204050305040603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2400" dirty="0">
              <a:latin typeface="Cambria" panose="0204050305040603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2400" dirty="0">
              <a:latin typeface="Cambria" panose="0204050305040603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Cambria" panose="02040503050406030204" pitchFamily="18" charset="0"/>
              </a:rPr>
              <a:t>Poster by </a:t>
            </a:r>
            <a:r>
              <a:rPr lang="en-US" sz="2400" dirty="0" err="1">
                <a:latin typeface="Cambria" panose="02040503050406030204" pitchFamily="18" charset="0"/>
              </a:rPr>
              <a:t>Sambit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Giri</a:t>
            </a:r>
            <a:r>
              <a:rPr lang="en-US" sz="2400" dirty="0">
                <a:latin typeface="Cambria" panose="02040503050406030204" pitchFamily="18" charset="0"/>
              </a:rPr>
              <a:t> --- “Bubble size statistics from 21-cm </a:t>
            </a:r>
            <a:r>
              <a:rPr lang="en-US" sz="2400" dirty="0" err="1">
                <a:latin typeface="Cambria" panose="02040503050406030204" pitchFamily="18" charset="0"/>
              </a:rPr>
              <a:t>EoR</a:t>
            </a:r>
            <a:r>
              <a:rPr lang="en-US" sz="2400" dirty="0">
                <a:latin typeface="Cambria" panose="02040503050406030204" pitchFamily="18" charset="0"/>
              </a:rPr>
              <a:t> images”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>
              <a:latin typeface="Cambria" panose="0204050305040603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2400" dirty="0">
              <a:latin typeface="Cambria" panose="0204050305040603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2400" dirty="0">
              <a:latin typeface="Cambria" panose="0204050305040603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2400" dirty="0">
              <a:latin typeface="Cambria" panose="0204050305040603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Cambria" panose="02040503050406030204" pitchFamily="18" charset="0"/>
              </a:rPr>
              <a:t>Talk by Koki </a:t>
            </a:r>
            <a:r>
              <a:rPr lang="en-US" sz="2400" dirty="0" err="1">
                <a:latin typeface="Cambria" panose="02040503050406030204" pitchFamily="18" charset="0"/>
              </a:rPr>
              <a:t>Kakichi</a:t>
            </a:r>
            <a:r>
              <a:rPr lang="en-US" sz="2400" dirty="0">
                <a:latin typeface="Cambria" panose="02040503050406030204" pitchFamily="18" charset="0"/>
              </a:rPr>
              <a:t> --- “</a:t>
            </a:r>
            <a:r>
              <a:rPr lang="en-GB" sz="2400" dirty="0">
                <a:latin typeface="Cambria" panose="02040503050406030204" pitchFamily="18" charset="0"/>
              </a:rPr>
              <a:t>Recovering the HII region size statistics from 21 cm tomography”</a:t>
            </a:r>
            <a:endParaRPr lang="en-US" sz="2400" dirty="0">
              <a:latin typeface="Cambria" panose="0204050305040603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2400" dirty="0">
              <a:latin typeface="Cambria" panose="02040503050406030204" pitchFamily="18" charset="0"/>
            </a:endParaRPr>
          </a:p>
          <a:p>
            <a:pPr marL="514350" indent="-514350">
              <a:buAutoNum type="alphaLcParenR"/>
            </a:pPr>
            <a:endParaRPr lang="en-US" dirty="0">
              <a:latin typeface="Cambria" panose="02040503050406030204" pitchFamily="18" charset="0"/>
            </a:endParaRPr>
          </a:p>
          <a:p>
            <a:pPr marL="514350" indent="-514350">
              <a:buAutoNum type="alphaLcParenR"/>
            </a:pPr>
            <a:endParaRPr lang="en-US" dirty="0">
              <a:latin typeface="Cambria" panose="02040503050406030204" pitchFamily="18" charset="0"/>
            </a:endParaRPr>
          </a:p>
          <a:p>
            <a:pPr marL="514350" indent="-514350">
              <a:buAutoNum type="alphaLcParenR"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68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765" y="114792"/>
            <a:ext cx="8050306" cy="810331"/>
          </a:xfrm>
        </p:spPr>
        <p:txBody>
          <a:bodyPr>
            <a:normAutofit fontScale="90000"/>
          </a:bodyPr>
          <a:lstStyle/>
          <a:p>
            <a:r>
              <a:rPr lang="en-US" sz="3200" dirty="0" err="1">
                <a:latin typeface="Cambria" panose="02040503050406030204" pitchFamily="18" charset="0"/>
              </a:rPr>
              <a:t>Bispectrum</a:t>
            </a:r>
            <a:r>
              <a:rPr lang="en-US" sz="3200" dirty="0">
                <a:latin typeface="Cambria" panose="02040503050406030204" pitchFamily="18" charset="0"/>
              </a:rPr>
              <a:t> for the 21-cm signal from </a:t>
            </a:r>
            <a:r>
              <a:rPr lang="en-US" sz="3200" dirty="0" err="1">
                <a:latin typeface="Cambria" panose="02040503050406030204" pitchFamily="18" charset="0"/>
              </a:rPr>
              <a:t>EoR</a:t>
            </a:r>
            <a:br>
              <a:rPr lang="en-US" sz="3200" dirty="0">
                <a:latin typeface="Cambria" panose="02040503050406030204" pitchFamily="18" charset="0"/>
              </a:rPr>
            </a:br>
            <a:endParaRPr lang="en-US" sz="3100" dirty="0">
              <a:latin typeface="Cambria" panose="020405030504060302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4765" y="1344706"/>
            <a:ext cx="10336305" cy="4195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ambria" panose="02040503050406030204" pitchFamily="18" charset="0"/>
              </a:rPr>
              <a:t>Specifications of the </a:t>
            </a:r>
            <a:r>
              <a:rPr lang="en-US" sz="2400" dirty="0" err="1">
                <a:latin typeface="Cambria" panose="02040503050406030204" pitchFamily="18" charset="0"/>
              </a:rPr>
              <a:t>EoR</a:t>
            </a:r>
            <a:r>
              <a:rPr lang="en-US" sz="2400" dirty="0">
                <a:latin typeface="Cambria" panose="02040503050406030204" pitchFamily="18" charset="0"/>
              </a:rPr>
              <a:t> 21-cm simulation:</a:t>
            </a:r>
          </a:p>
          <a:p>
            <a:endParaRPr lang="en-US" sz="2400" dirty="0">
              <a:latin typeface="Cambria" panose="02040503050406030204" pitchFamily="18" charset="0"/>
            </a:endParaRPr>
          </a:p>
          <a:p>
            <a:r>
              <a:rPr lang="en-US" sz="2000" dirty="0">
                <a:latin typeface="Cambria" panose="02040503050406030204" pitchFamily="18" charset="0"/>
              </a:rPr>
              <a:t>Same as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</a:rPr>
              <a:t>Mondal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</a:rPr>
              <a:t> et al., 2016,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</a:rPr>
              <a:t>arXiv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</a:rPr>
              <a:t>: 1606.03874 </a:t>
            </a:r>
          </a:p>
          <a:p>
            <a:endParaRPr lang="en-US" sz="2000" dirty="0">
              <a:latin typeface="Cambria" panose="02040503050406030204" pitchFamily="18" charset="0"/>
            </a:endParaRPr>
          </a:p>
          <a:p>
            <a:r>
              <a:rPr lang="en-US" sz="2000" dirty="0">
                <a:latin typeface="Cambria" panose="02040503050406030204" pitchFamily="18" charset="0"/>
              </a:rPr>
              <a:t>Semi-numerical simulations</a:t>
            </a:r>
          </a:p>
          <a:p>
            <a:endParaRPr lang="en-US" sz="2000" dirty="0">
              <a:latin typeface="Cambria" panose="02040503050406030204" pitchFamily="18" charset="0"/>
            </a:endParaRPr>
          </a:p>
          <a:p>
            <a:r>
              <a:rPr lang="en-US" sz="2000" dirty="0">
                <a:latin typeface="Cambria" panose="02040503050406030204" pitchFamily="18" charset="0"/>
              </a:rPr>
              <a:t>Simulation volume (215 </a:t>
            </a:r>
            <a:r>
              <a:rPr lang="en-US" sz="2000" dirty="0" err="1">
                <a:latin typeface="Cambria" panose="02040503050406030204" pitchFamily="18" charset="0"/>
              </a:rPr>
              <a:t>Mpc</a:t>
            </a:r>
            <a:r>
              <a:rPr lang="en-US" sz="2000" dirty="0">
                <a:latin typeface="Cambria" panose="02040503050406030204" pitchFamily="18" charset="0"/>
              </a:rPr>
              <a:t>)</a:t>
            </a:r>
            <a:r>
              <a:rPr lang="en-US" sz="2000" baseline="30000" dirty="0">
                <a:latin typeface="Cambria" panose="02040503050406030204" pitchFamily="18" charset="0"/>
              </a:rPr>
              <a:t>3</a:t>
            </a:r>
          </a:p>
          <a:p>
            <a:r>
              <a:rPr lang="en-US" sz="2000" baseline="30000" dirty="0">
                <a:latin typeface="Cambria" panose="02040503050406030204" pitchFamily="18" charset="0"/>
              </a:rPr>
              <a:t> </a:t>
            </a:r>
          </a:p>
          <a:p>
            <a:r>
              <a:rPr lang="en-US" sz="2000" dirty="0">
                <a:latin typeface="Cambria" panose="02040503050406030204" pitchFamily="18" charset="0"/>
              </a:rPr>
              <a:t>Spatial resolution ~0.56 </a:t>
            </a:r>
            <a:r>
              <a:rPr lang="en-US" sz="2000" dirty="0" err="1">
                <a:latin typeface="Cambria" panose="02040503050406030204" pitchFamily="18" charset="0"/>
              </a:rPr>
              <a:t>Mpc</a:t>
            </a:r>
            <a:endParaRPr lang="en-US" sz="2000" dirty="0">
              <a:latin typeface="Cambria" panose="02040503050406030204" pitchFamily="18" charset="0"/>
            </a:endParaRPr>
          </a:p>
          <a:p>
            <a:endParaRPr lang="en-US" sz="2000" dirty="0">
              <a:latin typeface="Cambria" panose="02040503050406030204" pitchFamily="18" charset="0"/>
            </a:endParaRPr>
          </a:p>
          <a:p>
            <a:r>
              <a:rPr lang="en-US" sz="2000" dirty="0">
                <a:latin typeface="Cambria" panose="02040503050406030204" pitchFamily="18" charset="0"/>
              </a:rPr>
              <a:t>Minimum halo mass ~ 10</a:t>
            </a:r>
            <a:r>
              <a:rPr lang="en-US" sz="2000" baseline="30000" dirty="0">
                <a:latin typeface="Cambria" panose="02040503050406030204" pitchFamily="18" charset="0"/>
              </a:rPr>
              <a:t>9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M</a:t>
            </a:r>
            <a:r>
              <a:rPr lang="en-US" sz="2000" baseline="-25000" dirty="0" err="1">
                <a:latin typeface="Cambria" panose="02040503050406030204" pitchFamily="18" charset="0"/>
              </a:rPr>
              <a:t>ʘ</a:t>
            </a:r>
            <a:endParaRPr lang="en-US" sz="2000" dirty="0">
              <a:latin typeface="Cambria" panose="02040503050406030204" pitchFamily="18" charset="0"/>
            </a:endParaRPr>
          </a:p>
          <a:p>
            <a:endParaRPr lang="en-US" sz="2000" dirty="0">
              <a:latin typeface="Cambria" panose="02040503050406030204" pitchFamily="18" charset="0"/>
            </a:endParaRPr>
          </a:p>
          <a:p>
            <a:r>
              <a:rPr lang="en-US" sz="2000" dirty="0">
                <a:latin typeface="Cambria" panose="02040503050406030204" pitchFamily="18" charset="0"/>
              </a:rPr>
              <a:t>Five statistically independent realizations</a:t>
            </a:r>
          </a:p>
          <a:p>
            <a:endParaRPr lang="en-US" sz="3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661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765" y="114792"/>
            <a:ext cx="8050306" cy="810331"/>
          </a:xfrm>
        </p:spPr>
        <p:txBody>
          <a:bodyPr>
            <a:normAutofit fontScale="90000"/>
          </a:bodyPr>
          <a:lstStyle/>
          <a:p>
            <a:r>
              <a:rPr lang="en-US" sz="3200" dirty="0" err="1">
                <a:latin typeface="Cambria" panose="02040503050406030204" pitchFamily="18" charset="0"/>
              </a:rPr>
              <a:t>Bispectrum</a:t>
            </a:r>
            <a:r>
              <a:rPr lang="en-US" sz="3200" dirty="0">
                <a:latin typeface="Cambria" panose="02040503050406030204" pitchFamily="18" charset="0"/>
              </a:rPr>
              <a:t> for the 21-cm signal from </a:t>
            </a:r>
            <a:r>
              <a:rPr lang="en-US" sz="3200" dirty="0" err="1">
                <a:latin typeface="Cambria" panose="02040503050406030204" pitchFamily="18" charset="0"/>
              </a:rPr>
              <a:t>EoR</a:t>
            </a:r>
            <a:br>
              <a:rPr lang="en-US" sz="3200" dirty="0">
                <a:latin typeface="Cambria" panose="02040503050406030204" pitchFamily="18" charset="0"/>
              </a:rPr>
            </a:br>
            <a:r>
              <a:rPr lang="en-US" sz="3100" dirty="0">
                <a:latin typeface="Cambria" panose="02040503050406030204" pitchFamily="18" charset="0"/>
              </a:rPr>
              <a:t>(in real space)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251575" y="-1665"/>
                <a:ext cx="3162499" cy="734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575" y="-1665"/>
                <a:ext cx="3162499" cy="7340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41" y="1515033"/>
            <a:ext cx="5339549" cy="41552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223" y="1528874"/>
            <a:ext cx="5284694" cy="41145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9066" y="6189235"/>
            <a:ext cx="9526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ambria" pitchFamily="18" charset="0"/>
              </a:rPr>
              <a:t>Majumdar</a:t>
            </a:r>
            <a:r>
              <a:rPr lang="pt-BR" sz="2000" dirty="0">
                <a:solidFill>
                  <a:srgbClr val="FF0000"/>
                </a:solidFill>
                <a:latin typeface="Cambria" pitchFamily="18" charset="0"/>
              </a:rPr>
              <a:t>, Pritchard, Mondal, Watkinson et al. in prep</a:t>
            </a:r>
          </a:p>
        </p:txBody>
      </p:sp>
    </p:spTree>
    <p:extLst>
      <p:ext uri="{BB962C8B-B14F-4D97-AF65-F5344CB8AC3E}">
        <p14:creationId xmlns:p14="http://schemas.microsoft.com/office/powerpoint/2010/main" val="3194352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765" y="114792"/>
            <a:ext cx="8050306" cy="810331"/>
          </a:xfrm>
        </p:spPr>
        <p:txBody>
          <a:bodyPr>
            <a:normAutofit fontScale="90000"/>
          </a:bodyPr>
          <a:lstStyle/>
          <a:p>
            <a:r>
              <a:rPr lang="en-US" sz="3200" dirty="0" err="1">
                <a:latin typeface="Cambria" panose="02040503050406030204" pitchFamily="18" charset="0"/>
              </a:rPr>
              <a:t>Bispectrum</a:t>
            </a:r>
            <a:r>
              <a:rPr lang="en-US" sz="3200" dirty="0">
                <a:latin typeface="Cambria" panose="02040503050406030204" pitchFamily="18" charset="0"/>
              </a:rPr>
              <a:t> for the 21-cm signal from </a:t>
            </a:r>
            <a:r>
              <a:rPr lang="en-US" sz="3200" dirty="0" err="1">
                <a:latin typeface="Cambria" panose="02040503050406030204" pitchFamily="18" charset="0"/>
              </a:rPr>
              <a:t>EoR</a:t>
            </a:r>
            <a:br>
              <a:rPr lang="en-US" sz="3200" dirty="0">
                <a:latin typeface="Cambria" panose="02040503050406030204" pitchFamily="18" charset="0"/>
              </a:rPr>
            </a:br>
            <a:r>
              <a:rPr lang="en-US" sz="3100" dirty="0">
                <a:latin typeface="Cambria" panose="02040503050406030204" pitchFamily="18" charset="0"/>
              </a:rPr>
              <a:t>(in real space)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251575" y="-1665"/>
                <a:ext cx="3162499" cy="734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575" y="-1665"/>
                <a:ext cx="3162499" cy="7340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49" y="1416423"/>
            <a:ext cx="5673866" cy="44215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786" y="1439441"/>
            <a:ext cx="5623147" cy="4389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39066" y="6189235"/>
            <a:ext cx="9526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ambria" pitchFamily="18" charset="0"/>
              </a:rPr>
              <a:t>Majumdar</a:t>
            </a:r>
            <a:r>
              <a:rPr lang="pt-BR" sz="2000" dirty="0">
                <a:solidFill>
                  <a:srgbClr val="FF0000"/>
                </a:solidFill>
                <a:latin typeface="Cambria" pitchFamily="18" charset="0"/>
              </a:rPr>
              <a:t>, Pritchard, Mondal, Watkinson et al. in prep</a:t>
            </a:r>
          </a:p>
        </p:txBody>
      </p:sp>
    </p:spTree>
    <p:extLst>
      <p:ext uri="{BB962C8B-B14F-4D97-AF65-F5344CB8AC3E}">
        <p14:creationId xmlns:p14="http://schemas.microsoft.com/office/powerpoint/2010/main" val="2065205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765" y="114792"/>
            <a:ext cx="8050306" cy="810331"/>
          </a:xfrm>
        </p:spPr>
        <p:txBody>
          <a:bodyPr>
            <a:normAutofit fontScale="90000"/>
          </a:bodyPr>
          <a:lstStyle/>
          <a:p>
            <a:r>
              <a:rPr lang="en-US" sz="3200" dirty="0" err="1">
                <a:latin typeface="Cambria" panose="02040503050406030204" pitchFamily="18" charset="0"/>
              </a:rPr>
              <a:t>Bispectrum</a:t>
            </a:r>
            <a:r>
              <a:rPr lang="en-US" sz="3200" dirty="0">
                <a:latin typeface="Cambria" panose="02040503050406030204" pitchFamily="18" charset="0"/>
              </a:rPr>
              <a:t> for the 21-cm signal from </a:t>
            </a:r>
            <a:r>
              <a:rPr lang="en-US" sz="3200" dirty="0" err="1">
                <a:latin typeface="Cambria" panose="02040503050406030204" pitchFamily="18" charset="0"/>
              </a:rPr>
              <a:t>EoR</a:t>
            </a:r>
            <a:br>
              <a:rPr lang="en-US" sz="3200" dirty="0">
                <a:latin typeface="Cambria" panose="02040503050406030204" pitchFamily="18" charset="0"/>
              </a:rPr>
            </a:br>
            <a:r>
              <a:rPr lang="en-US" sz="3100" dirty="0">
                <a:latin typeface="Cambria" panose="02040503050406030204" pitchFamily="18" charset="0"/>
              </a:rPr>
              <a:t>(in real space)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251575" y="-1665"/>
                <a:ext cx="3162499" cy="734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575" y="-1665"/>
                <a:ext cx="3162499" cy="7340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58" y="1354932"/>
            <a:ext cx="5681404" cy="44228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952" y="1354932"/>
            <a:ext cx="5692639" cy="4451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9066" y="6189235"/>
            <a:ext cx="9526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ambria" pitchFamily="18" charset="0"/>
              </a:rPr>
              <a:t>Majumdar</a:t>
            </a:r>
            <a:r>
              <a:rPr lang="pt-BR" sz="2000" dirty="0">
                <a:solidFill>
                  <a:srgbClr val="FF0000"/>
                </a:solidFill>
                <a:latin typeface="Cambria" pitchFamily="18" charset="0"/>
              </a:rPr>
              <a:t>, Pritchard, Mondal, Watkinson et al. in prep</a:t>
            </a:r>
          </a:p>
        </p:txBody>
      </p:sp>
    </p:spTree>
    <p:extLst>
      <p:ext uri="{BB962C8B-B14F-4D97-AF65-F5344CB8AC3E}">
        <p14:creationId xmlns:p14="http://schemas.microsoft.com/office/powerpoint/2010/main" val="1396671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765" y="114792"/>
            <a:ext cx="8050306" cy="810331"/>
          </a:xfrm>
        </p:spPr>
        <p:txBody>
          <a:bodyPr>
            <a:normAutofit fontScale="90000"/>
          </a:bodyPr>
          <a:lstStyle/>
          <a:p>
            <a:r>
              <a:rPr lang="en-US" sz="3200" dirty="0" err="1">
                <a:latin typeface="Cambria" panose="02040503050406030204" pitchFamily="18" charset="0"/>
              </a:rPr>
              <a:t>Bispectrum</a:t>
            </a:r>
            <a:r>
              <a:rPr lang="en-US" sz="3200" dirty="0">
                <a:latin typeface="Cambria" panose="02040503050406030204" pitchFamily="18" charset="0"/>
              </a:rPr>
              <a:t> for the 21-cm signal from </a:t>
            </a:r>
            <a:r>
              <a:rPr lang="en-US" sz="3200" dirty="0" err="1">
                <a:latin typeface="Cambria" panose="02040503050406030204" pitchFamily="18" charset="0"/>
              </a:rPr>
              <a:t>EoR</a:t>
            </a:r>
            <a:br>
              <a:rPr lang="en-US" sz="3200" dirty="0">
                <a:latin typeface="Cambria" panose="02040503050406030204" pitchFamily="18" charset="0"/>
              </a:rPr>
            </a:br>
            <a:r>
              <a:rPr lang="en-US" sz="3100" dirty="0">
                <a:latin typeface="Cambria" panose="02040503050406030204" pitchFamily="18" charset="0"/>
              </a:rPr>
              <a:t>(in real space)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99" y="1917804"/>
            <a:ext cx="5625287" cy="44759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444" y="1917804"/>
            <a:ext cx="5611368" cy="44394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61787" y="2369507"/>
                <a:ext cx="3162499" cy="734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5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787" y="2369507"/>
                <a:ext cx="3162499" cy="7340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966804" y="2373987"/>
                <a:ext cx="3162499" cy="734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10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804" y="2373987"/>
                <a:ext cx="3162499" cy="7340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039066" y="6433733"/>
            <a:ext cx="9526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ambria" pitchFamily="18" charset="0"/>
              </a:rPr>
              <a:t>Majumdar</a:t>
            </a:r>
            <a:r>
              <a:rPr lang="pt-BR" sz="2000" dirty="0">
                <a:solidFill>
                  <a:srgbClr val="FF0000"/>
                </a:solidFill>
                <a:latin typeface="Cambria" pitchFamily="18" charset="0"/>
              </a:rPr>
              <a:t>, Pritchard, Mondal, Watkinson et al. in prep</a:t>
            </a:r>
          </a:p>
        </p:txBody>
      </p:sp>
    </p:spTree>
    <p:extLst>
      <p:ext uri="{BB962C8B-B14F-4D97-AF65-F5344CB8AC3E}">
        <p14:creationId xmlns:p14="http://schemas.microsoft.com/office/powerpoint/2010/main" val="1756188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365" y="-77949"/>
            <a:ext cx="8050306" cy="81033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Components of the </a:t>
            </a:r>
            <a:r>
              <a:rPr lang="en-US" sz="3200" dirty="0" err="1">
                <a:latin typeface="Cambria" panose="02040503050406030204" pitchFamily="18" charset="0"/>
              </a:rPr>
              <a:t>Bispectrum</a:t>
            </a:r>
            <a:endParaRPr lang="en-US" sz="31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251575" y="-1665"/>
                <a:ext cx="3162499" cy="734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575" y="-1665"/>
                <a:ext cx="3162499" cy="7340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285" y="793305"/>
            <a:ext cx="7279360" cy="56452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9066" y="6428839"/>
            <a:ext cx="9526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ambria" pitchFamily="18" charset="0"/>
              </a:rPr>
              <a:t>Majumdar</a:t>
            </a:r>
            <a:r>
              <a:rPr lang="pt-BR" sz="2000" dirty="0">
                <a:solidFill>
                  <a:srgbClr val="FF0000"/>
                </a:solidFill>
                <a:latin typeface="Cambria" pitchFamily="18" charset="0"/>
              </a:rPr>
              <a:t>, Pritchard, Mondal, Watkinson et al. in prep</a:t>
            </a:r>
          </a:p>
        </p:txBody>
      </p:sp>
    </p:spTree>
    <p:extLst>
      <p:ext uri="{BB962C8B-B14F-4D97-AF65-F5344CB8AC3E}">
        <p14:creationId xmlns:p14="http://schemas.microsoft.com/office/powerpoint/2010/main" val="524908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365" y="-77949"/>
            <a:ext cx="8050306" cy="81033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Components of the </a:t>
            </a:r>
            <a:r>
              <a:rPr lang="en-US" sz="3200" dirty="0" err="1">
                <a:latin typeface="Cambria" panose="02040503050406030204" pitchFamily="18" charset="0"/>
              </a:rPr>
              <a:t>Bispectrum</a:t>
            </a:r>
            <a:endParaRPr lang="en-US" sz="31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251575" y="-1665"/>
                <a:ext cx="3162499" cy="734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575" y="-1665"/>
                <a:ext cx="3162499" cy="7340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447" y="765819"/>
            <a:ext cx="7167394" cy="56399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9066" y="6428839"/>
            <a:ext cx="9526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ambria" pitchFamily="18" charset="0"/>
              </a:rPr>
              <a:t>Majumdar</a:t>
            </a:r>
            <a:r>
              <a:rPr lang="pt-BR" sz="2000" dirty="0">
                <a:solidFill>
                  <a:srgbClr val="FF0000"/>
                </a:solidFill>
                <a:latin typeface="Cambria" pitchFamily="18" charset="0"/>
              </a:rPr>
              <a:t>, Pritchard, Mondal, Watkinson et al. in prep</a:t>
            </a:r>
          </a:p>
        </p:txBody>
      </p:sp>
    </p:spTree>
    <p:extLst>
      <p:ext uri="{BB962C8B-B14F-4D97-AF65-F5344CB8AC3E}">
        <p14:creationId xmlns:p14="http://schemas.microsoft.com/office/powerpoint/2010/main" val="2674762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365" y="-77949"/>
            <a:ext cx="8050306" cy="81033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Components of the </a:t>
            </a:r>
            <a:r>
              <a:rPr lang="en-US" sz="3200" dirty="0" err="1">
                <a:latin typeface="Cambria" panose="02040503050406030204" pitchFamily="18" charset="0"/>
              </a:rPr>
              <a:t>Bispectrum</a:t>
            </a:r>
            <a:endParaRPr lang="en-US" sz="31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251575" y="-1665"/>
                <a:ext cx="3162499" cy="734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575" y="-1665"/>
                <a:ext cx="3162499" cy="7340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56" y="1474694"/>
            <a:ext cx="5956155" cy="462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532" y="1470212"/>
            <a:ext cx="5932455" cy="462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9066" y="6428839"/>
            <a:ext cx="9526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ambria" pitchFamily="18" charset="0"/>
              </a:rPr>
              <a:t>Majumdar</a:t>
            </a:r>
            <a:r>
              <a:rPr lang="pt-BR" sz="2000" dirty="0">
                <a:solidFill>
                  <a:srgbClr val="FF0000"/>
                </a:solidFill>
                <a:latin typeface="Cambria" pitchFamily="18" charset="0"/>
              </a:rPr>
              <a:t>, Pritchard, Mondal, Watkinson et al. in prep</a:t>
            </a:r>
          </a:p>
        </p:txBody>
      </p:sp>
    </p:spTree>
    <p:extLst>
      <p:ext uri="{BB962C8B-B14F-4D97-AF65-F5344CB8AC3E}">
        <p14:creationId xmlns:p14="http://schemas.microsoft.com/office/powerpoint/2010/main" val="3001845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365" y="-77949"/>
            <a:ext cx="8050306" cy="81033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Toy model for HI fluctuations</a:t>
            </a:r>
            <a:endParaRPr lang="en-US" sz="3100" dirty="0"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397" y="664831"/>
            <a:ext cx="4398525" cy="1154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978" y="3845023"/>
            <a:ext cx="4800750" cy="546433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5439265" y="1968982"/>
            <a:ext cx="370788" cy="702297"/>
          </a:xfrm>
          <a:prstGeom prst="down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883767" y="1977820"/>
            <a:ext cx="1810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</a:rPr>
              <a:t>FT  for K&gt;0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31861" y="6389465"/>
            <a:ext cx="5136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  <a:latin typeface="Cambria" pitchFamily="18" charset="0"/>
              </a:rPr>
              <a:t>Bharadwaj &amp; Pandey, 2005, MNRAS, 358, 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306" t="16850" b="10055"/>
          <a:stretch/>
        </p:blipFill>
        <p:spPr>
          <a:xfrm>
            <a:off x="3524230" y="2845906"/>
            <a:ext cx="4436525" cy="730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8862" y="4602981"/>
            <a:ext cx="3842381" cy="480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0152" y="5489686"/>
            <a:ext cx="6202050" cy="58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57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365" y="-77949"/>
            <a:ext cx="8050306" cy="81033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Toy model for HI fluctuations</a:t>
            </a:r>
            <a:endParaRPr lang="en-US" sz="3100" dirty="0"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716" y="850097"/>
            <a:ext cx="7781364" cy="60079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94529" y="1677574"/>
            <a:ext cx="1893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R = 10 </a:t>
            </a:r>
            <a:r>
              <a:rPr lang="en-US" dirty="0" err="1">
                <a:latin typeface="Cambria" panose="02040503050406030204" pitchFamily="18" charset="0"/>
              </a:rPr>
              <a:t>Mpc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48515" r="29277" b="57410"/>
          <a:stretch/>
        </p:blipFill>
        <p:spPr>
          <a:xfrm>
            <a:off x="3313240" y="1188052"/>
            <a:ext cx="927847" cy="37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91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682" y="799300"/>
            <a:ext cx="3924359" cy="5929117"/>
          </a:xfrm>
        </p:spPr>
        <p:txBody>
          <a:bodyPr>
            <a:normAutofit fontScale="85000" lnSpcReduction="20000"/>
          </a:bodyPr>
          <a:lstStyle/>
          <a:p>
            <a:pPr algn="l"/>
            <a:endParaRPr lang="en-US" b="1" dirty="0">
              <a:latin typeface="Cambria" panose="02040503050406030204" pitchFamily="18" charset="0"/>
            </a:endParaRPr>
          </a:p>
          <a:p>
            <a:pPr algn="l"/>
            <a:endParaRPr lang="en-US" b="1" dirty="0">
              <a:latin typeface="Cambria" panose="02040503050406030204" pitchFamily="18" charset="0"/>
            </a:endParaRPr>
          </a:p>
          <a:p>
            <a:pPr algn="l"/>
            <a:endParaRPr lang="en-US" b="1" dirty="0">
              <a:latin typeface="Cambria" panose="02040503050406030204" pitchFamily="18" charset="0"/>
            </a:endParaRPr>
          </a:p>
          <a:p>
            <a:pPr algn="l"/>
            <a:endParaRPr lang="en-US" b="1" dirty="0">
              <a:latin typeface="Cambria" panose="02040503050406030204" pitchFamily="18" charset="0"/>
            </a:endParaRPr>
          </a:p>
          <a:p>
            <a:pPr algn="l"/>
            <a:endParaRPr lang="en-US" b="1" dirty="0">
              <a:latin typeface="Cambria" panose="02040503050406030204" pitchFamily="18" charset="0"/>
            </a:endParaRPr>
          </a:p>
          <a:p>
            <a:pPr algn="l"/>
            <a:endParaRPr lang="en-US" b="1" dirty="0">
              <a:latin typeface="Cambria" panose="02040503050406030204" pitchFamily="18" charset="0"/>
            </a:endParaRPr>
          </a:p>
          <a:p>
            <a:pPr algn="l"/>
            <a:endParaRPr lang="en-US" sz="1900" dirty="0">
              <a:latin typeface="Cambria" panose="02040503050406030204" pitchFamily="18" charset="0"/>
            </a:endParaRPr>
          </a:p>
          <a:p>
            <a:pPr algn="l"/>
            <a:endParaRPr lang="en-US" sz="1900" dirty="0">
              <a:latin typeface="Cambria" panose="02040503050406030204" pitchFamily="18" charset="0"/>
            </a:endParaRPr>
          </a:p>
          <a:p>
            <a:pPr algn="l"/>
            <a:r>
              <a:rPr lang="en-US" sz="1900" dirty="0" err="1">
                <a:latin typeface="Cambria" panose="02040503050406030204" pitchFamily="18" charset="0"/>
              </a:rPr>
              <a:t>Somnath</a:t>
            </a:r>
            <a:r>
              <a:rPr lang="en-US" sz="1900" dirty="0">
                <a:latin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</a:rPr>
              <a:t>Bharadwaj</a:t>
            </a:r>
            <a:r>
              <a:rPr lang="en-US" sz="1900" dirty="0">
                <a:latin typeface="Cambria" panose="02040503050406030204" pitchFamily="18" charset="0"/>
              </a:rPr>
              <a:t> </a:t>
            </a:r>
          </a:p>
          <a:p>
            <a:pPr algn="l"/>
            <a:r>
              <a:rPr lang="en-US" sz="1900" dirty="0">
                <a:latin typeface="Cambria" panose="02040503050406030204" pitchFamily="18" charset="0"/>
              </a:rPr>
              <a:t>IIT Kharagpur</a:t>
            </a:r>
          </a:p>
          <a:p>
            <a:pPr algn="l"/>
            <a:endParaRPr lang="en-US" sz="1900" dirty="0">
              <a:latin typeface="Cambria" panose="02040503050406030204" pitchFamily="18" charset="0"/>
            </a:endParaRPr>
          </a:p>
          <a:p>
            <a:pPr algn="l"/>
            <a:endParaRPr lang="en-US" sz="1900" dirty="0">
              <a:latin typeface="Cambria" panose="02040503050406030204" pitchFamily="18" charset="0"/>
            </a:endParaRPr>
          </a:p>
          <a:p>
            <a:pPr algn="l"/>
            <a:endParaRPr lang="en-US" sz="1900" dirty="0">
              <a:latin typeface="Cambria" panose="02040503050406030204" pitchFamily="18" charset="0"/>
            </a:endParaRPr>
          </a:p>
          <a:p>
            <a:pPr algn="l"/>
            <a:endParaRPr lang="en-US" sz="1900" dirty="0">
              <a:latin typeface="Cambria" panose="02040503050406030204" pitchFamily="18" charset="0"/>
            </a:endParaRPr>
          </a:p>
          <a:p>
            <a:pPr algn="l"/>
            <a:endParaRPr lang="en-US" sz="1900" dirty="0">
              <a:latin typeface="Cambria" panose="02040503050406030204" pitchFamily="18" charset="0"/>
            </a:endParaRPr>
          </a:p>
          <a:p>
            <a:pPr algn="l"/>
            <a:endParaRPr lang="en-US" sz="1900" dirty="0">
              <a:latin typeface="Cambria" panose="02040503050406030204" pitchFamily="18" charset="0"/>
            </a:endParaRPr>
          </a:p>
          <a:p>
            <a:pPr algn="l"/>
            <a:endParaRPr lang="en-US" sz="1900" dirty="0">
              <a:latin typeface="Cambria" panose="02040503050406030204" pitchFamily="18" charset="0"/>
            </a:endParaRPr>
          </a:p>
          <a:p>
            <a:pPr algn="l"/>
            <a:r>
              <a:rPr lang="en-US" sz="1900" dirty="0">
                <a:latin typeface="Cambria" panose="02040503050406030204" pitchFamily="18" charset="0"/>
              </a:rPr>
              <a:t>Rajesh </a:t>
            </a:r>
            <a:r>
              <a:rPr lang="en-US" sz="1900" dirty="0" err="1">
                <a:latin typeface="Cambria" panose="02040503050406030204" pitchFamily="18" charset="0"/>
              </a:rPr>
              <a:t>Mondal</a:t>
            </a:r>
            <a:r>
              <a:rPr lang="en-US" sz="1900" dirty="0">
                <a:latin typeface="Cambria" panose="02040503050406030204" pitchFamily="18" charset="0"/>
              </a:rPr>
              <a:t> </a:t>
            </a:r>
          </a:p>
          <a:p>
            <a:pPr algn="l"/>
            <a:r>
              <a:rPr lang="en-US" sz="1900" dirty="0">
                <a:latin typeface="Cambria" panose="02040503050406030204" pitchFamily="18" charset="0"/>
              </a:rPr>
              <a:t>IIT Kharagpur</a:t>
            </a:r>
          </a:p>
          <a:p>
            <a:pPr algn="l"/>
            <a:endParaRPr lang="en-US" sz="1900" dirty="0">
              <a:latin typeface="Cambria" panose="02040503050406030204" pitchFamily="18" charset="0"/>
            </a:endParaRPr>
          </a:p>
          <a:p>
            <a:pPr algn="l"/>
            <a:endParaRPr lang="en-US" sz="2100" dirty="0">
              <a:latin typeface="Cambria" panose="020405030504060302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444220" y="648673"/>
            <a:ext cx="2672901" cy="5931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b="1" dirty="0">
              <a:latin typeface="Cambria" panose="02040503050406030204" pitchFamily="18" charset="0"/>
            </a:endParaRPr>
          </a:p>
          <a:p>
            <a:pPr algn="l"/>
            <a:endParaRPr lang="en-US" b="1" dirty="0">
              <a:latin typeface="Cambria" panose="02040503050406030204" pitchFamily="18" charset="0"/>
            </a:endParaRPr>
          </a:p>
          <a:p>
            <a:pPr algn="l"/>
            <a:endParaRPr lang="en-US" b="1" dirty="0">
              <a:latin typeface="Cambria" panose="02040503050406030204" pitchFamily="18" charset="0"/>
            </a:endParaRPr>
          </a:p>
          <a:p>
            <a:pPr algn="l"/>
            <a:endParaRPr lang="en-US" b="1" dirty="0">
              <a:latin typeface="Cambria" panose="02040503050406030204" pitchFamily="18" charset="0"/>
            </a:endParaRPr>
          </a:p>
          <a:p>
            <a:pPr algn="l"/>
            <a:endParaRPr lang="en-US" b="1" dirty="0">
              <a:latin typeface="Cambria" panose="02040503050406030204" pitchFamily="18" charset="0"/>
            </a:endParaRPr>
          </a:p>
          <a:p>
            <a:pPr algn="l"/>
            <a:endParaRPr lang="en-US" b="1" dirty="0">
              <a:latin typeface="Cambria" panose="02040503050406030204" pitchFamily="18" charset="0"/>
            </a:endParaRPr>
          </a:p>
          <a:p>
            <a:pPr algn="l"/>
            <a:r>
              <a:rPr lang="en-US" sz="1600" dirty="0" err="1">
                <a:latin typeface="Cambria" panose="02040503050406030204" pitchFamily="18" charset="0"/>
              </a:rPr>
              <a:t>Garrelt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Mellema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</a:p>
          <a:p>
            <a:pPr algn="l"/>
            <a:r>
              <a:rPr lang="en-US" sz="1600" dirty="0">
                <a:latin typeface="Cambria" panose="02040503050406030204" pitchFamily="18" charset="0"/>
              </a:rPr>
              <a:t>Stockholm University</a:t>
            </a:r>
          </a:p>
          <a:p>
            <a:pPr algn="l"/>
            <a:endParaRPr lang="en-US" sz="1900" dirty="0">
              <a:latin typeface="Cambria" panose="020405030504060302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1955" y="796591"/>
            <a:ext cx="4641574" cy="59318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b="1" dirty="0">
              <a:latin typeface="Cambria" panose="02040503050406030204" pitchFamily="18" charset="0"/>
            </a:endParaRPr>
          </a:p>
          <a:p>
            <a:pPr algn="l"/>
            <a:endParaRPr lang="en-US" b="1" dirty="0">
              <a:latin typeface="Cambria" panose="02040503050406030204" pitchFamily="18" charset="0"/>
            </a:endParaRPr>
          </a:p>
          <a:p>
            <a:pPr algn="l"/>
            <a:endParaRPr lang="en-US" b="1" dirty="0">
              <a:latin typeface="Cambria" panose="02040503050406030204" pitchFamily="18" charset="0"/>
            </a:endParaRPr>
          </a:p>
          <a:p>
            <a:pPr algn="l"/>
            <a:endParaRPr lang="en-US" b="1" dirty="0">
              <a:latin typeface="Cambria" panose="02040503050406030204" pitchFamily="18" charset="0"/>
            </a:endParaRPr>
          </a:p>
          <a:p>
            <a:pPr algn="l"/>
            <a:endParaRPr lang="en-US" b="1" dirty="0">
              <a:latin typeface="Cambria" panose="02040503050406030204" pitchFamily="18" charset="0"/>
            </a:endParaRPr>
          </a:p>
          <a:p>
            <a:pPr algn="l"/>
            <a:endParaRPr lang="en-US" b="1" dirty="0">
              <a:latin typeface="Cambria" panose="02040503050406030204" pitchFamily="18" charset="0"/>
            </a:endParaRPr>
          </a:p>
          <a:p>
            <a:pPr algn="l"/>
            <a:endParaRPr lang="en-US" sz="1900" dirty="0">
              <a:latin typeface="Cambria" panose="02040503050406030204" pitchFamily="18" charset="0"/>
            </a:endParaRPr>
          </a:p>
          <a:p>
            <a:pPr algn="l"/>
            <a:endParaRPr lang="en-US" sz="1900" dirty="0">
              <a:latin typeface="Cambria" panose="02040503050406030204" pitchFamily="18" charset="0"/>
            </a:endParaRPr>
          </a:p>
          <a:p>
            <a:pPr algn="l"/>
            <a:r>
              <a:rPr lang="en-US" sz="1900" dirty="0">
                <a:latin typeface="Cambria" panose="02040503050406030204" pitchFamily="18" charset="0"/>
              </a:rPr>
              <a:t>Jonathan R. Pritchard </a:t>
            </a:r>
          </a:p>
          <a:p>
            <a:pPr algn="l"/>
            <a:r>
              <a:rPr lang="en-US" sz="1900" dirty="0">
                <a:latin typeface="Cambria" panose="02040503050406030204" pitchFamily="18" charset="0"/>
              </a:rPr>
              <a:t>Imperial College London</a:t>
            </a:r>
          </a:p>
          <a:p>
            <a:pPr algn="l"/>
            <a:endParaRPr lang="en-US" sz="1900" dirty="0">
              <a:latin typeface="Cambria" panose="02040503050406030204" pitchFamily="18" charset="0"/>
            </a:endParaRPr>
          </a:p>
          <a:p>
            <a:pPr algn="l"/>
            <a:endParaRPr lang="en-US" sz="1900" dirty="0">
              <a:latin typeface="Cambria" panose="02040503050406030204" pitchFamily="18" charset="0"/>
            </a:endParaRPr>
          </a:p>
          <a:p>
            <a:pPr algn="l"/>
            <a:endParaRPr lang="en-US" sz="1900" dirty="0">
              <a:latin typeface="Cambria" panose="02040503050406030204" pitchFamily="18" charset="0"/>
            </a:endParaRPr>
          </a:p>
          <a:p>
            <a:pPr algn="l"/>
            <a:endParaRPr lang="en-US" sz="1900" dirty="0">
              <a:latin typeface="Cambria" panose="02040503050406030204" pitchFamily="18" charset="0"/>
            </a:endParaRPr>
          </a:p>
          <a:p>
            <a:pPr algn="l"/>
            <a:endParaRPr lang="en-US" sz="1900" dirty="0">
              <a:latin typeface="Cambria" panose="02040503050406030204" pitchFamily="18" charset="0"/>
            </a:endParaRPr>
          </a:p>
          <a:p>
            <a:pPr algn="l"/>
            <a:endParaRPr lang="en-US" sz="1900" dirty="0">
              <a:latin typeface="Cambria" panose="02040503050406030204" pitchFamily="18" charset="0"/>
            </a:endParaRPr>
          </a:p>
          <a:p>
            <a:pPr algn="l"/>
            <a:endParaRPr lang="en-US" sz="1900" dirty="0">
              <a:latin typeface="Cambria" panose="02040503050406030204" pitchFamily="18" charset="0"/>
            </a:endParaRPr>
          </a:p>
          <a:p>
            <a:pPr algn="l"/>
            <a:r>
              <a:rPr lang="en-US" sz="1900" dirty="0">
                <a:latin typeface="Cambria" panose="02040503050406030204" pitchFamily="18" charset="0"/>
              </a:rPr>
              <a:t>Catherine A. Watkinson </a:t>
            </a:r>
          </a:p>
          <a:p>
            <a:pPr algn="l"/>
            <a:r>
              <a:rPr lang="en-US" sz="1900" dirty="0">
                <a:latin typeface="Cambria" panose="02040503050406030204" pitchFamily="18" charset="0"/>
              </a:rPr>
              <a:t>University College London</a:t>
            </a:r>
          </a:p>
          <a:p>
            <a:pPr algn="l"/>
            <a:endParaRPr lang="en-US" sz="1900" dirty="0">
              <a:latin typeface="Cambria" panose="0204050305040603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6" b="22296"/>
          <a:stretch/>
        </p:blipFill>
        <p:spPr>
          <a:xfrm>
            <a:off x="9551816" y="1831703"/>
            <a:ext cx="1686752" cy="1583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665" y="4440693"/>
            <a:ext cx="1599993" cy="15999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8" t="6026" r="12280" b="21801"/>
          <a:stretch/>
        </p:blipFill>
        <p:spPr>
          <a:xfrm>
            <a:off x="605894" y="4460358"/>
            <a:ext cx="1592023" cy="15606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665" y="1842411"/>
            <a:ext cx="1572986" cy="15729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7" r="11418"/>
          <a:stretch/>
        </p:blipFill>
        <p:spPr>
          <a:xfrm>
            <a:off x="575977" y="1831703"/>
            <a:ext cx="1630904" cy="1560665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315076" y="231740"/>
            <a:ext cx="10515600" cy="6138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Cambria" panose="02040503050406030204" pitchFamily="18" charset="0"/>
              </a:rPr>
              <a:t>Collaborators</a:t>
            </a:r>
          </a:p>
        </p:txBody>
      </p:sp>
    </p:spTree>
    <p:extLst>
      <p:ext uri="{BB962C8B-B14F-4D97-AF65-F5344CB8AC3E}">
        <p14:creationId xmlns:p14="http://schemas.microsoft.com/office/powerpoint/2010/main" val="29617549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365" y="-77949"/>
            <a:ext cx="8050306" cy="81033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Toy model for HI fluctuations</a:t>
            </a:r>
            <a:endParaRPr lang="en-US" sz="3100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248" y="673648"/>
            <a:ext cx="7740810" cy="60239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68989" y="1744839"/>
            <a:ext cx="2543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0.5 </a:t>
            </a:r>
            <a:r>
              <a:rPr lang="en-US" dirty="0" err="1">
                <a:latin typeface="Cambria" panose="02040503050406030204" pitchFamily="18" charset="0"/>
              </a:rPr>
              <a:t>Mpc</a:t>
            </a:r>
            <a:r>
              <a:rPr lang="en-US" dirty="0">
                <a:latin typeface="Cambria" panose="02040503050406030204" pitchFamily="18" charset="0"/>
              </a:rPr>
              <a:t>&lt; R &lt;50 </a:t>
            </a:r>
            <a:r>
              <a:rPr lang="en-US" dirty="0" err="1">
                <a:latin typeface="Cambria" panose="02040503050406030204" pitchFamily="18" charset="0"/>
              </a:rPr>
              <a:t>Mpc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56" y="1043700"/>
            <a:ext cx="1434574" cy="62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42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365" y="-77949"/>
            <a:ext cx="8050306" cy="81033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Toy model for HI fluctuations</a:t>
            </a:r>
            <a:endParaRPr lang="en-US" sz="31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251575" y="-1665"/>
                <a:ext cx="3162499" cy="734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575" y="-1665"/>
                <a:ext cx="3162499" cy="7340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4658" y="891019"/>
            <a:ext cx="7759051" cy="5881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31998" r="56974" b="94271"/>
          <a:stretch/>
        </p:blipFill>
        <p:spPr>
          <a:xfrm>
            <a:off x="3141251" y="1226876"/>
            <a:ext cx="1876528" cy="37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42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365" y="-77949"/>
            <a:ext cx="8050306" cy="81033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Toy model for HI fluctuations</a:t>
            </a:r>
            <a:endParaRPr lang="en-US" sz="31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251575" y="-1665"/>
                <a:ext cx="3162499" cy="734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575" y="-1665"/>
                <a:ext cx="3162499" cy="7340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0524" y="1252185"/>
            <a:ext cx="5506396" cy="42851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39066" y="6428839"/>
            <a:ext cx="9526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ambria" pitchFamily="18" charset="0"/>
              </a:rPr>
              <a:t>Majumdar</a:t>
            </a:r>
            <a:r>
              <a:rPr lang="pt-BR" sz="2000" dirty="0">
                <a:solidFill>
                  <a:srgbClr val="FF0000"/>
                </a:solidFill>
                <a:latin typeface="Cambria" pitchFamily="18" charset="0"/>
              </a:rPr>
              <a:t>, Pritchard, Mondal, Watkinson et al. in prep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330" y="1369081"/>
            <a:ext cx="5523954" cy="41872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31998" r="56974" b="94271"/>
          <a:stretch/>
        </p:blipFill>
        <p:spPr>
          <a:xfrm>
            <a:off x="1231769" y="1636308"/>
            <a:ext cx="1515914" cy="30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293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365" y="-77949"/>
            <a:ext cx="8050306" cy="81033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Components of the </a:t>
            </a:r>
            <a:r>
              <a:rPr lang="en-US" sz="3200" dirty="0" err="1">
                <a:latin typeface="Cambria" panose="02040503050406030204" pitchFamily="18" charset="0"/>
              </a:rPr>
              <a:t>Bispectrum</a:t>
            </a:r>
            <a:endParaRPr lang="en-US" sz="31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251575" y="-1665"/>
                <a:ext cx="3162499" cy="734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575" y="-1665"/>
                <a:ext cx="3162499" cy="7340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54" y="1466161"/>
            <a:ext cx="5870244" cy="46036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517" y="1431463"/>
            <a:ext cx="5898778" cy="46383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39066" y="6428839"/>
            <a:ext cx="9526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ambria" pitchFamily="18" charset="0"/>
              </a:rPr>
              <a:t>Majumdar</a:t>
            </a:r>
            <a:r>
              <a:rPr lang="pt-BR" sz="2000" dirty="0">
                <a:solidFill>
                  <a:srgbClr val="FF0000"/>
                </a:solidFill>
                <a:latin typeface="Cambria" pitchFamily="18" charset="0"/>
              </a:rPr>
              <a:t>, Pritchard, Mondal, Watkinson et al. in prep</a:t>
            </a:r>
          </a:p>
        </p:txBody>
      </p:sp>
    </p:spTree>
    <p:extLst>
      <p:ext uri="{BB962C8B-B14F-4D97-AF65-F5344CB8AC3E}">
        <p14:creationId xmlns:p14="http://schemas.microsoft.com/office/powerpoint/2010/main" val="40252473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365" y="-77949"/>
            <a:ext cx="8050306" cy="81033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Components of the </a:t>
            </a:r>
            <a:r>
              <a:rPr lang="en-US" sz="3200" dirty="0" err="1">
                <a:latin typeface="Cambria" panose="02040503050406030204" pitchFamily="18" charset="0"/>
              </a:rPr>
              <a:t>Bispectrum</a:t>
            </a:r>
            <a:endParaRPr lang="en-US" sz="31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251575" y="-1665"/>
                <a:ext cx="3162499" cy="734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5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575" y="-1665"/>
                <a:ext cx="3162499" cy="7340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867" y="808147"/>
            <a:ext cx="7184447" cy="56214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9066" y="6428839"/>
            <a:ext cx="9526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ambria" pitchFamily="18" charset="0"/>
              </a:rPr>
              <a:t>Majumdar</a:t>
            </a:r>
            <a:r>
              <a:rPr lang="pt-BR" sz="2000" dirty="0">
                <a:solidFill>
                  <a:srgbClr val="FF0000"/>
                </a:solidFill>
                <a:latin typeface="Cambria" pitchFamily="18" charset="0"/>
              </a:rPr>
              <a:t>, Pritchard, Mondal, Watkinson et al. in prep</a:t>
            </a:r>
          </a:p>
        </p:txBody>
      </p:sp>
    </p:spTree>
    <p:extLst>
      <p:ext uri="{BB962C8B-B14F-4D97-AF65-F5344CB8AC3E}">
        <p14:creationId xmlns:p14="http://schemas.microsoft.com/office/powerpoint/2010/main" val="29315549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365" y="-77949"/>
            <a:ext cx="8050306" cy="81033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Components of the </a:t>
            </a:r>
            <a:r>
              <a:rPr lang="en-US" sz="3200" dirty="0" err="1">
                <a:latin typeface="Cambria" panose="02040503050406030204" pitchFamily="18" charset="0"/>
              </a:rPr>
              <a:t>Bispectrum</a:t>
            </a:r>
            <a:endParaRPr lang="en-US" sz="31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251575" y="-1665"/>
                <a:ext cx="3162499" cy="734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10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575" y="-1665"/>
                <a:ext cx="3162499" cy="7340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597" y="840626"/>
            <a:ext cx="7177444" cy="55882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9066" y="6428839"/>
            <a:ext cx="9526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ambria" pitchFamily="18" charset="0"/>
              </a:rPr>
              <a:t>Majumdar</a:t>
            </a:r>
            <a:r>
              <a:rPr lang="pt-BR" sz="2000" dirty="0">
                <a:solidFill>
                  <a:srgbClr val="FF0000"/>
                </a:solidFill>
                <a:latin typeface="Cambria" pitchFamily="18" charset="0"/>
              </a:rPr>
              <a:t>, Pritchard, Mondal, Watkinson et al. in prep</a:t>
            </a:r>
          </a:p>
        </p:txBody>
      </p:sp>
    </p:spTree>
    <p:extLst>
      <p:ext uri="{BB962C8B-B14F-4D97-AF65-F5344CB8AC3E}">
        <p14:creationId xmlns:p14="http://schemas.microsoft.com/office/powerpoint/2010/main" val="29027276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365" y="-77949"/>
            <a:ext cx="8050306" cy="81033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A Fast estimator for </a:t>
            </a:r>
            <a:r>
              <a:rPr lang="en-US" sz="3200" dirty="0" err="1">
                <a:latin typeface="Cambria" panose="02040503050406030204" pitchFamily="18" charset="0"/>
              </a:rPr>
              <a:t>Bispectrum</a:t>
            </a:r>
            <a:endParaRPr lang="en-US" sz="3100" dirty="0"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6" t="1620" b="1"/>
          <a:stretch/>
        </p:blipFill>
        <p:spPr>
          <a:xfrm>
            <a:off x="6185646" y="1446933"/>
            <a:ext cx="5813321" cy="3490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747" r="888"/>
          <a:stretch/>
        </p:blipFill>
        <p:spPr>
          <a:xfrm>
            <a:off x="152126" y="1452283"/>
            <a:ext cx="5778027" cy="35879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683188" y="2450436"/>
                <a:ext cx="3162499" cy="734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188" y="2450436"/>
                <a:ext cx="3162499" cy="7340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78167" y="2602836"/>
                <a:ext cx="3644209" cy="734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67" y="2602836"/>
                <a:ext cx="3644209" cy="7340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 txBox="1">
            <a:spLocks/>
          </p:cNvSpPr>
          <p:nvPr/>
        </p:nvSpPr>
        <p:spPr>
          <a:xfrm>
            <a:off x="455299" y="540016"/>
            <a:ext cx="8050306" cy="810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ambria" panose="02040503050406030204" pitchFamily="18" charset="0"/>
              </a:rPr>
              <a:t>Testing on the N-body density fields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49505" y="5122584"/>
            <a:ext cx="8050306" cy="810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ambria" panose="02040503050406030204" pitchFamily="18" charset="0"/>
              </a:rPr>
              <a:t>One loop through the FFT box and 6 FFT per B(k</a:t>
            </a:r>
            <a:r>
              <a:rPr lang="en-US" sz="2400" baseline="-25000" dirty="0">
                <a:latin typeface="Cambria" panose="02040503050406030204" pitchFamily="18" charset="0"/>
              </a:rPr>
              <a:t>1</a:t>
            </a:r>
            <a:r>
              <a:rPr lang="en-US" sz="2400" dirty="0">
                <a:latin typeface="Cambria" panose="02040503050406030204" pitchFamily="18" charset="0"/>
              </a:rPr>
              <a:t>, k</a:t>
            </a:r>
            <a:r>
              <a:rPr lang="en-US" sz="2400" baseline="-25000" dirty="0">
                <a:latin typeface="Cambria" panose="02040503050406030204" pitchFamily="18" charset="0"/>
              </a:rPr>
              <a:t>2</a:t>
            </a:r>
            <a:r>
              <a:rPr lang="en-US" sz="2400" dirty="0">
                <a:latin typeface="Cambria" panose="02040503050406030204" pitchFamily="18" charset="0"/>
              </a:rPr>
              <a:t>, k</a:t>
            </a:r>
            <a:r>
              <a:rPr lang="en-US" sz="2400" baseline="-25000" dirty="0">
                <a:latin typeface="Cambria" panose="02040503050406030204" pitchFamily="18" charset="0"/>
              </a:rPr>
              <a:t>3</a:t>
            </a:r>
            <a:r>
              <a:rPr lang="en-US" sz="2400" dirty="0"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31220" y="6247915"/>
            <a:ext cx="9526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  <a:latin typeface="Cambria" pitchFamily="18" charset="0"/>
              </a:rPr>
              <a:t>Watkinson,</a:t>
            </a:r>
            <a:r>
              <a:rPr lang="pt-BR" sz="2000" dirty="0">
                <a:latin typeface="Cambria" pitchFamily="18" charset="0"/>
              </a:rPr>
              <a:t> Majumdar</a:t>
            </a:r>
            <a:r>
              <a:rPr lang="pt-BR" sz="2000" dirty="0">
                <a:solidFill>
                  <a:srgbClr val="FF0000"/>
                </a:solidFill>
                <a:latin typeface="Cambria" pitchFamily="18" charset="0"/>
              </a:rPr>
              <a:t>, Pritchard in prep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8" t="6026" r="12280" b="21801"/>
          <a:stretch/>
        </p:blipFill>
        <p:spPr>
          <a:xfrm>
            <a:off x="10476036" y="58274"/>
            <a:ext cx="1375305" cy="134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1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365" y="-77949"/>
            <a:ext cx="8050306" cy="81033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A Fast estimator for </a:t>
            </a:r>
            <a:r>
              <a:rPr lang="en-US" sz="3200" dirty="0" err="1">
                <a:latin typeface="Cambria" panose="02040503050406030204" pitchFamily="18" charset="0"/>
              </a:rPr>
              <a:t>Bispectrum</a:t>
            </a:r>
            <a:endParaRPr lang="en-US" sz="3100" dirty="0"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3" y="1446933"/>
            <a:ext cx="6054436" cy="35523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11489" y="5201989"/>
                <a:ext cx="3162499" cy="734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489" y="5201989"/>
                <a:ext cx="3162499" cy="7340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81" y="1408274"/>
            <a:ext cx="6143419" cy="359100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5299" y="540016"/>
            <a:ext cx="8050306" cy="810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ambria" panose="02040503050406030204" pitchFamily="18" charset="0"/>
              </a:rPr>
              <a:t>Toy model of randomly distributed spheres of radius 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31220" y="6247915"/>
            <a:ext cx="9526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  <a:latin typeface="Cambria" pitchFamily="18" charset="0"/>
              </a:rPr>
              <a:t>Watkinson,</a:t>
            </a:r>
            <a:r>
              <a:rPr lang="pt-BR" sz="2000" dirty="0">
                <a:latin typeface="Cambria" pitchFamily="18" charset="0"/>
              </a:rPr>
              <a:t> Majumdar</a:t>
            </a:r>
            <a:r>
              <a:rPr lang="pt-BR" sz="2000" dirty="0">
                <a:solidFill>
                  <a:srgbClr val="FF0000"/>
                </a:solidFill>
                <a:latin typeface="Cambria" pitchFamily="18" charset="0"/>
              </a:rPr>
              <a:t>, Pritchard in prep</a:t>
            </a:r>
          </a:p>
        </p:txBody>
      </p:sp>
    </p:spTree>
    <p:extLst>
      <p:ext uri="{BB962C8B-B14F-4D97-AF65-F5344CB8AC3E}">
        <p14:creationId xmlns:p14="http://schemas.microsoft.com/office/powerpoint/2010/main" val="27123869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365" y="-77949"/>
            <a:ext cx="8050306" cy="81033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Summary:</a:t>
            </a:r>
            <a:endParaRPr lang="en-US" sz="31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415364" y="793376"/>
                <a:ext cx="11535335" cy="606462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AutoNum type="arabicPeriod"/>
                </a:pPr>
                <a:r>
                  <a:rPr lang="en-US" sz="2400" dirty="0">
                    <a:latin typeface="Cambria" panose="02040503050406030204" pitchFamily="18" charset="0"/>
                  </a:rPr>
                  <a:t>The real space 21-cm </a:t>
                </a:r>
                <a:r>
                  <a:rPr lang="en-US" sz="2400" dirty="0" err="1">
                    <a:latin typeface="Cambria" panose="02040503050406030204" pitchFamily="18" charset="0"/>
                  </a:rPr>
                  <a:t>bispectrum</a:t>
                </a:r>
                <a:r>
                  <a:rPr lang="en-US" sz="2400" dirty="0">
                    <a:latin typeface="Cambria" panose="02040503050406030204" pitchFamily="18" charset="0"/>
                  </a:rPr>
                  <a:t> for the triangle configurations with small </a:t>
                </a:r>
                <a:r>
                  <a:rPr lang="en-US" sz="2400" i="1" dirty="0">
                    <a:latin typeface="Cambria" panose="02040503050406030204" pitchFamily="18" charset="0"/>
                  </a:rPr>
                  <a:t>k</a:t>
                </a:r>
                <a:r>
                  <a:rPr lang="en-US" sz="2400" dirty="0">
                    <a:latin typeface="Cambria" panose="02040503050406030204" pitchFamily="18" charset="0"/>
                  </a:rPr>
                  <a:t> values during the early stages of reionization (i.e. </a:t>
                </a:r>
                <a:r>
                  <a:rPr lang="en-US" sz="2400" dirty="0" err="1">
                    <a:latin typeface="Cambria" panose="02040503050406030204" pitchFamily="18" charset="0"/>
                  </a:rPr>
                  <a:t>x</a:t>
                </a:r>
                <a:r>
                  <a:rPr lang="en-US" sz="2400" baseline="-25000" dirty="0" err="1">
                    <a:latin typeface="Cambria" panose="02040503050406030204" pitchFamily="18" charset="0"/>
                  </a:rPr>
                  <a:t>HI</a:t>
                </a:r>
                <a:r>
                  <a:rPr lang="en-US" sz="2400" dirty="0">
                    <a:latin typeface="Cambria" panose="02040503050406030204" pitchFamily="18" charset="0"/>
                  </a:rPr>
                  <a:t> ≥ 0.5) is negative, proportional to the </a:t>
                </a:r>
                <a:r>
                  <a:rPr lang="en-US" sz="2400" dirty="0" err="1">
                    <a:latin typeface="Cambria" panose="02040503050406030204" pitchFamily="18" charset="0"/>
                  </a:rPr>
                  <a:t>x</a:t>
                </a:r>
                <a:r>
                  <a:rPr lang="en-US" sz="2400" baseline="-25000" dirty="0" err="1">
                    <a:latin typeface="Cambria" panose="02040503050406030204" pitchFamily="18" charset="0"/>
                  </a:rPr>
                  <a:t>ion</a:t>
                </a:r>
                <a:r>
                  <a:rPr lang="en-US" sz="2400" dirty="0">
                    <a:latin typeface="Cambria" panose="02040503050406030204" pitchFamily="18" charset="0"/>
                  </a:rPr>
                  <a:t> and follows the </a:t>
                </a:r>
                <a:r>
                  <a:rPr lang="en-US" sz="2400" dirty="0" err="1">
                    <a:latin typeface="Cambria" panose="02040503050406030204" pitchFamily="18" charset="0"/>
                  </a:rPr>
                  <a:t>bispectrum</a:t>
                </a:r>
                <a:r>
                  <a:rPr lang="en-US" sz="2400" dirty="0">
                    <a:latin typeface="Cambria" panose="02040503050406030204" pitchFamily="18" charset="0"/>
                  </a:rPr>
                  <a:t> due to the HI fluctuations very strongly.</a:t>
                </a:r>
              </a:p>
              <a:p>
                <a:pPr marL="457200" indent="-457200"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AutoNum type="arabicPeriod"/>
                </a:pPr>
                <a:r>
                  <a:rPr lang="en-US" sz="2400" dirty="0">
                    <a:latin typeface="Cambria" panose="02040503050406030204" pitchFamily="18" charset="0"/>
                  </a:rPr>
                  <a:t>This behavior of the signal </a:t>
                </a:r>
                <a:r>
                  <a:rPr lang="en-US" sz="2400" dirty="0" err="1">
                    <a:latin typeface="Cambria" panose="02040503050406030204" pitchFamily="18" charset="0"/>
                  </a:rPr>
                  <a:t>bispectrum</a:t>
                </a:r>
                <a:r>
                  <a:rPr lang="en-US" sz="2400" dirty="0">
                    <a:latin typeface="Cambria" panose="02040503050406030204" pitchFamily="18" charset="0"/>
                  </a:rPr>
                  <a:t> can be explained quite well using a simple toy model for the HI fluctuations, where one assumes that the HI field consists of randomly distributed ionized spheres of a range of radii </a:t>
                </a:r>
                <a:r>
                  <a:rPr lang="en-US" sz="2400" dirty="0" err="1">
                    <a:latin typeface="Cambria" panose="02040503050406030204" pitchFamily="18" charset="0"/>
                  </a:rPr>
                  <a:t>R</a:t>
                </a:r>
                <a:r>
                  <a:rPr lang="en-US" sz="2400" baseline="-25000" dirty="0" err="1">
                    <a:latin typeface="Cambria" panose="02040503050406030204" pitchFamily="18" charset="0"/>
                  </a:rPr>
                  <a:t>min</a:t>
                </a:r>
                <a:r>
                  <a:rPr lang="en-US" sz="2400" dirty="0">
                    <a:latin typeface="Cambria" panose="02040503050406030204" pitchFamily="18" charset="0"/>
                  </a:rPr>
                  <a:t>≤ R ≤ </a:t>
                </a:r>
                <a:r>
                  <a:rPr lang="en-US" sz="2400" dirty="0" err="1">
                    <a:latin typeface="Cambria" panose="02040503050406030204" pitchFamily="18" charset="0"/>
                  </a:rPr>
                  <a:t>R</a:t>
                </a:r>
                <a:r>
                  <a:rPr lang="en-US" sz="2400" baseline="-25000" dirty="0" err="1">
                    <a:latin typeface="Cambria" panose="02040503050406030204" pitchFamily="18" charset="0"/>
                  </a:rPr>
                  <a:t>max</a:t>
                </a:r>
                <a:r>
                  <a:rPr lang="en-US" sz="2400" baseline="-25000" dirty="0">
                    <a:latin typeface="Cambria" panose="02040503050406030204" pitchFamily="18" charset="0"/>
                  </a:rPr>
                  <a:t> </a:t>
                </a:r>
              </a:p>
              <a:p>
                <a:pPr marL="457200" indent="-457200">
                  <a:buAutoNum type="arabicPeriod"/>
                </a:pPr>
                <a:endParaRPr lang="en-US" sz="2400" baseline="-25000" dirty="0">
                  <a:latin typeface="Cambria" panose="02040503050406030204" pitchFamily="18" charset="0"/>
                </a:endParaRPr>
              </a:p>
              <a:p>
                <a:pPr marL="457200" indent="-457200">
                  <a:buAutoNum type="arabicPeriod"/>
                </a:pPr>
                <a:r>
                  <a:rPr lang="en-US" sz="2400" dirty="0">
                    <a:latin typeface="Cambria" panose="02040503050406030204" pitchFamily="18" charset="0"/>
                  </a:rPr>
                  <a:t>A negative </a:t>
                </a:r>
                <a:r>
                  <a:rPr lang="en-US" sz="2400" dirty="0" err="1">
                    <a:latin typeface="Cambria" panose="02040503050406030204" pitchFamily="18" charset="0"/>
                  </a:rPr>
                  <a:t>bispectrum</a:t>
                </a:r>
                <a:r>
                  <a:rPr lang="en-US" sz="2400" dirty="0">
                    <a:latin typeface="Cambria" panose="02040503050406030204" pitchFamily="18" charset="0"/>
                  </a:rPr>
                  <a:t> with a distinctive shape as a function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l-GR" sz="24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can be used as a confirmation of the </a:t>
                </a:r>
                <a:r>
                  <a:rPr lang="en-US" sz="2400" dirty="0" err="1">
                    <a:latin typeface="Cambria" panose="02040503050406030204" pitchFamily="18" charset="0"/>
                  </a:rPr>
                  <a:t>EoR</a:t>
                </a:r>
                <a:r>
                  <a:rPr lang="en-US" sz="2400" dirty="0">
                    <a:latin typeface="Cambria" panose="02040503050406030204" pitchFamily="18" charset="0"/>
                  </a:rPr>
                  <a:t> 21-cm signal detection.</a:t>
                </a:r>
              </a:p>
              <a:p>
                <a:pPr marL="457200" indent="-457200"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AutoNum type="arabicPeriod"/>
                </a:pPr>
                <a:r>
                  <a:rPr lang="en-US" sz="2400" dirty="0">
                    <a:latin typeface="Cambria" panose="02040503050406030204" pitchFamily="18" charset="0"/>
                  </a:rPr>
                  <a:t>The 21 cm </a:t>
                </a:r>
                <a:r>
                  <a:rPr lang="en-US" sz="2400" dirty="0" err="1">
                    <a:latin typeface="Cambria" panose="02040503050406030204" pitchFamily="18" charset="0"/>
                  </a:rPr>
                  <a:t>bispectrum</a:t>
                </a:r>
                <a:r>
                  <a:rPr lang="en-US" sz="2400" dirty="0">
                    <a:latin typeface="Cambria" panose="02040503050406030204" pitchFamily="18" charset="0"/>
                  </a:rPr>
                  <a:t> at the later stages of the </a:t>
                </a:r>
                <a:r>
                  <a:rPr lang="en-US" sz="2400" dirty="0" err="1">
                    <a:latin typeface="Cambria" panose="02040503050406030204" pitchFamily="18" charset="0"/>
                  </a:rPr>
                  <a:t>EoR</a:t>
                </a:r>
                <a:r>
                  <a:rPr lang="en-US" sz="2400" dirty="0">
                    <a:latin typeface="Cambria" panose="02040503050406030204" pitchFamily="18" charset="0"/>
                  </a:rPr>
                  <a:t> (i.e. </a:t>
                </a:r>
                <a:r>
                  <a:rPr lang="en-US" sz="2400" dirty="0" err="1">
                    <a:latin typeface="Cambria" panose="02040503050406030204" pitchFamily="18" charset="0"/>
                  </a:rPr>
                  <a:t>x</a:t>
                </a:r>
                <a:r>
                  <a:rPr lang="en-US" sz="2400" baseline="-25000" dirty="0" err="1">
                    <a:latin typeface="Cambria" panose="02040503050406030204" pitchFamily="18" charset="0"/>
                  </a:rPr>
                  <a:t>HI</a:t>
                </a:r>
                <a:r>
                  <a:rPr lang="en-US" sz="2400" dirty="0">
                    <a:latin typeface="Cambria" panose="02040503050406030204" pitchFamily="18" charset="0"/>
                  </a:rPr>
                  <a:t> ≤ 0.5) for triangle configurations with large </a:t>
                </a:r>
                <a:r>
                  <a:rPr lang="en-US" sz="2400" i="1" dirty="0">
                    <a:latin typeface="Cambria" panose="02040503050406030204" pitchFamily="18" charset="0"/>
                  </a:rPr>
                  <a:t>k</a:t>
                </a:r>
                <a:r>
                  <a:rPr lang="en-US" sz="2400" dirty="0">
                    <a:latin typeface="Cambria" panose="02040503050406030204" pitchFamily="18" charset="0"/>
                  </a:rPr>
                  <a:t> values (or at least one of the </a:t>
                </a:r>
                <a:r>
                  <a:rPr lang="en-US" sz="2400" i="1" dirty="0">
                    <a:latin typeface="Cambria" panose="02040503050406030204" pitchFamily="18" charset="0"/>
                  </a:rPr>
                  <a:t>k</a:t>
                </a:r>
                <a:r>
                  <a:rPr lang="en-US" sz="2400" dirty="0">
                    <a:latin typeface="Cambria" panose="02040503050406030204" pitchFamily="18" charset="0"/>
                  </a:rPr>
                  <a:t> values very large) probes the </a:t>
                </a:r>
                <a:r>
                  <a:rPr lang="en-US" sz="2400" dirty="0" err="1">
                    <a:latin typeface="Cambria" panose="02040503050406030204" pitchFamily="18" charset="0"/>
                  </a:rPr>
                  <a:t>bispectrum</a:t>
                </a:r>
                <a:r>
                  <a:rPr lang="en-US" sz="2400" dirty="0">
                    <a:latin typeface="Cambria" panose="02040503050406030204" pitchFamily="18" charset="0"/>
                  </a:rPr>
                  <a:t> of the underlying matter density fluctuations. </a:t>
                </a:r>
              </a:p>
              <a:p>
                <a:pPr marL="457200" indent="-457200"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AutoNum type="arabicPeriod"/>
                </a:pPr>
                <a:r>
                  <a:rPr lang="en-US" sz="2400" dirty="0">
                    <a:latin typeface="Cambria" panose="02040503050406030204" pitchFamily="18" charset="0"/>
                  </a:rPr>
                  <a:t>Does these features (observed in real space) remain same in the redshift space as well? Or does any of the cross </a:t>
                </a:r>
                <a:r>
                  <a:rPr lang="en-US" sz="2400" dirty="0" err="1">
                    <a:latin typeface="Cambria" panose="02040503050406030204" pitchFamily="18" charset="0"/>
                  </a:rPr>
                  <a:t>bispectrum</a:t>
                </a:r>
                <a:r>
                  <a:rPr lang="en-US" sz="2400" dirty="0">
                    <a:latin typeface="Cambria" panose="02040503050406030204" pitchFamily="18" charset="0"/>
                  </a:rPr>
                  <a:t> contribution becomes significant there?</a:t>
                </a:r>
              </a:p>
              <a:p>
                <a:pPr marL="457200" indent="-457200"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AutoNum type="arabicPeriod"/>
                </a:pPr>
                <a:r>
                  <a:rPr lang="en-US" sz="2400" dirty="0">
                    <a:latin typeface="Cambria" panose="02040503050406030204" pitchFamily="18" charset="0"/>
                  </a:rPr>
                  <a:t>Will </a:t>
                </a:r>
                <a:r>
                  <a:rPr lang="en-US" sz="2400" dirty="0" err="1">
                    <a:latin typeface="Cambria" panose="02040503050406030204" pitchFamily="18" charset="0"/>
                  </a:rPr>
                  <a:t>bispectrum</a:t>
                </a:r>
                <a:r>
                  <a:rPr lang="en-US" sz="2400" dirty="0">
                    <a:latin typeface="Cambria" panose="02040503050406030204" pitchFamily="18" charset="0"/>
                  </a:rPr>
                  <a:t> be able to distinguish between the different 21-cm topologies (depending on different source models for </a:t>
                </a:r>
                <a:r>
                  <a:rPr lang="en-US" sz="2400" dirty="0" err="1">
                    <a:latin typeface="Cambria" panose="02040503050406030204" pitchFamily="18" charset="0"/>
                  </a:rPr>
                  <a:t>EoR</a:t>
                </a:r>
                <a:r>
                  <a:rPr lang="en-US" sz="2400" dirty="0">
                    <a:latin typeface="Cambria" panose="02040503050406030204" pitchFamily="18" charset="0"/>
                  </a:rPr>
                  <a:t>)?</a:t>
                </a:r>
              </a:p>
              <a:p>
                <a:pPr marL="457200" indent="-457200"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AutoNum type="arabicPeriod"/>
                </a:pPr>
                <a:r>
                  <a:rPr lang="en-US" sz="2400" dirty="0">
                    <a:latin typeface="Cambria" panose="02040503050406030204" pitchFamily="18" charset="0"/>
                  </a:rPr>
                  <a:t>Which triangle configurations will have significant SNR for detection with the SKA1-LOW?</a:t>
                </a:r>
              </a:p>
              <a:p>
                <a:pPr marL="457200" indent="-457200"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pPr marL="457200" indent="-457200">
                  <a:buAutoNum type="arabicPeriod"/>
                </a:pPr>
                <a:endParaRPr lang="en-US" sz="2400" dirty="0">
                  <a:latin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</a:endParaRPr>
              </a:p>
              <a:p>
                <a:endParaRPr lang="en-US" sz="3200" dirty="0"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64" y="793376"/>
                <a:ext cx="11535335" cy="6064624"/>
              </a:xfrm>
              <a:prstGeom prst="rect">
                <a:avLst/>
              </a:prstGeom>
              <a:blipFill>
                <a:blip r:embed="rId2"/>
                <a:stretch>
                  <a:fillRect l="-634" t="-1508" r="-12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74022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765" y="114792"/>
            <a:ext cx="8050306" cy="810331"/>
          </a:xfrm>
        </p:spPr>
        <p:txBody>
          <a:bodyPr>
            <a:normAutofit fontScale="90000"/>
          </a:bodyPr>
          <a:lstStyle/>
          <a:p>
            <a:r>
              <a:rPr lang="en-US" sz="3200" dirty="0" err="1">
                <a:latin typeface="Cambria" panose="02040503050406030204" pitchFamily="18" charset="0"/>
              </a:rPr>
              <a:t>Bispectrum</a:t>
            </a:r>
            <a:r>
              <a:rPr lang="en-US" sz="3200" dirty="0">
                <a:latin typeface="Cambria" panose="02040503050406030204" pitchFamily="18" charset="0"/>
              </a:rPr>
              <a:t> for the 21-cm signal from </a:t>
            </a:r>
            <a:r>
              <a:rPr lang="en-US" sz="3200" dirty="0" err="1">
                <a:latin typeface="Cambria" panose="02040503050406030204" pitchFamily="18" charset="0"/>
              </a:rPr>
              <a:t>EoR</a:t>
            </a:r>
            <a:br>
              <a:rPr lang="en-US" sz="3200" dirty="0">
                <a:latin typeface="Cambria" panose="02040503050406030204" pitchFamily="18" charset="0"/>
              </a:rPr>
            </a:br>
            <a:r>
              <a:rPr lang="en-US" sz="3100" dirty="0">
                <a:latin typeface="Cambria" panose="02040503050406030204" pitchFamily="18" charset="0"/>
              </a:rPr>
              <a:t>(in real space)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329" y="1071112"/>
            <a:ext cx="7403598" cy="56932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494003" y="114792"/>
                <a:ext cx="3644209" cy="734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003" y="114792"/>
                <a:ext cx="3644209" cy="7340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9512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0639"/>
            <a:ext cx="10515600" cy="61387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Motivation: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656" y="927847"/>
            <a:ext cx="10515600" cy="5827059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Cambria" panose="02040503050406030204" pitchFamily="18" charset="0"/>
              </a:rPr>
              <a:t>The redshifted 21-cm signal from </a:t>
            </a:r>
            <a:r>
              <a:rPr lang="en-US" sz="2400" dirty="0" err="1">
                <a:latin typeface="Cambria" panose="02040503050406030204" pitchFamily="18" charset="0"/>
              </a:rPr>
              <a:t>EoR</a:t>
            </a:r>
            <a:r>
              <a:rPr lang="en-US" sz="2400" dirty="0">
                <a:latin typeface="Cambria" panose="02040503050406030204" pitchFamily="18" charset="0"/>
              </a:rPr>
              <a:t> is highly non-Gaussian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>
              <a:latin typeface="Cambria" panose="0204050305040603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Cambria" panose="02040503050406030204" pitchFamily="18" charset="0"/>
              </a:rPr>
              <a:t>Just the power spectrum cannot provide a complete picture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>
              <a:latin typeface="Cambria" panose="0204050305040603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Cambria" panose="02040503050406030204" pitchFamily="18" charset="0"/>
              </a:rPr>
              <a:t>Even the cosmic covariance of the power spectrum gets significantly affected by the non-</a:t>
            </a:r>
            <a:r>
              <a:rPr lang="en-US" sz="2400" dirty="0" err="1">
                <a:latin typeface="Cambria" panose="02040503050406030204" pitchFamily="18" charset="0"/>
              </a:rPr>
              <a:t>Guassianity</a:t>
            </a:r>
            <a:r>
              <a:rPr lang="en-US" sz="2400" dirty="0">
                <a:latin typeface="Cambria" panose="02040503050406030204" pitchFamily="18" charset="0"/>
              </a:rPr>
              <a:t> of the signal (essentially by it’s </a:t>
            </a:r>
            <a:r>
              <a:rPr lang="en-US" sz="2400" dirty="0" err="1">
                <a:latin typeface="Cambria" panose="02040503050406030204" pitchFamily="18" charset="0"/>
              </a:rPr>
              <a:t>Trispectrum</a:t>
            </a:r>
            <a:r>
              <a:rPr lang="en-US" sz="2400" dirty="0">
                <a:latin typeface="Cambria" panose="02040503050406030204" pitchFamily="18" charset="0"/>
              </a:rPr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>
              <a:latin typeface="Cambria" panose="02040503050406030204" pitchFamily="18" charset="0"/>
            </a:endParaRPr>
          </a:p>
          <a:p>
            <a:pPr marL="514350" indent="-514350">
              <a:buAutoNum type="alphaLcParenR"/>
            </a:pPr>
            <a:endParaRPr lang="en-US" dirty="0">
              <a:latin typeface="Cambria" panose="02040503050406030204" pitchFamily="18" charset="0"/>
            </a:endParaRPr>
          </a:p>
          <a:p>
            <a:pPr marL="514350" indent="-514350">
              <a:buAutoNum type="alphaLcParenR"/>
            </a:pPr>
            <a:endParaRPr lang="en-US" dirty="0">
              <a:latin typeface="Cambria" panose="02040503050406030204" pitchFamily="18" charset="0"/>
            </a:endParaRPr>
          </a:p>
          <a:p>
            <a:pPr marL="514350" indent="-514350">
              <a:buAutoNum type="alphaLcParenR"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5836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765" y="114792"/>
            <a:ext cx="8050306" cy="810331"/>
          </a:xfrm>
        </p:spPr>
        <p:txBody>
          <a:bodyPr>
            <a:normAutofit fontScale="90000"/>
          </a:bodyPr>
          <a:lstStyle/>
          <a:p>
            <a:r>
              <a:rPr lang="en-US" sz="3200" dirty="0" err="1">
                <a:latin typeface="Cambria" panose="02040503050406030204" pitchFamily="18" charset="0"/>
              </a:rPr>
              <a:t>Bispectrum</a:t>
            </a:r>
            <a:r>
              <a:rPr lang="en-US" sz="3200" dirty="0">
                <a:latin typeface="Cambria" panose="02040503050406030204" pitchFamily="18" charset="0"/>
              </a:rPr>
              <a:t> for the 21-cm signal from </a:t>
            </a:r>
            <a:r>
              <a:rPr lang="en-US" sz="3200" dirty="0" err="1">
                <a:latin typeface="Cambria" panose="02040503050406030204" pitchFamily="18" charset="0"/>
              </a:rPr>
              <a:t>EoR</a:t>
            </a:r>
            <a:br>
              <a:rPr lang="en-US" sz="3200" dirty="0">
                <a:latin typeface="Cambria" panose="02040503050406030204" pitchFamily="18" charset="0"/>
              </a:rPr>
            </a:br>
            <a:r>
              <a:rPr lang="en-US" sz="3100" dirty="0">
                <a:latin typeface="Cambria" panose="02040503050406030204" pitchFamily="18" charset="0"/>
              </a:rPr>
              <a:t>(in redshift space)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931" y="925123"/>
            <a:ext cx="7733101" cy="59461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494003" y="114792"/>
                <a:ext cx="3644209" cy="734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003" y="114792"/>
                <a:ext cx="3644209" cy="7340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9825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365" y="-77949"/>
            <a:ext cx="8050306" cy="81033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Toy model for HI fluctuations</a:t>
            </a:r>
            <a:endParaRPr lang="en-US" sz="3100" dirty="0"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924" y="779516"/>
            <a:ext cx="7720126" cy="59267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448950" y="0"/>
                <a:ext cx="3644209" cy="734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950" y="0"/>
                <a:ext cx="3644209" cy="7340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1133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95871" y="44624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>
                <a:latin typeface="Cambria" pitchFamily="18" charset="0"/>
              </a:rPr>
              <a:t>Cosmic Variance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53513" y="6419056"/>
            <a:ext cx="8178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  <a:latin typeface="Cambria" pitchFamily="18" charset="0"/>
              </a:rPr>
              <a:t>Mondal, Bhradwaj, </a:t>
            </a:r>
            <a:r>
              <a:rPr lang="pt-BR" sz="2000" dirty="0">
                <a:latin typeface="Cambria" pitchFamily="18" charset="0"/>
              </a:rPr>
              <a:t>Majumdar</a:t>
            </a:r>
            <a:r>
              <a:rPr lang="pt-BR" sz="2000" dirty="0">
                <a:solidFill>
                  <a:srgbClr val="FF0000"/>
                </a:solidFill>
                <a:latin typeface="Cambria" pitchFamily="18" charset="0"/>
              </a:rPr>
              <a:t> et al., 2015, MNRAS Letters, 449,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678" t="2654"/>
          <a:stretch/>
        </p:blipFill>
        <p:spPr>
          <a:xfrm>
            <a:off x="2699654" y="616831"/>
            <a:ext cx="7108373" cy="57972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1299" b="20090"/>
          <a:stretch/>
        </p:blipFill>
        <p:spPr>
          <a:xfrm rot="16200000">
            <a:off x="1593444" y="3338552"/>
            <a:ext cx="1666843" cy="3537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431" y="44625"/>
            <a:ext cx="1434770" cy="143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66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95871" y="44624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>
                <a:latin typeface="Cambria" pitchFamily="18" charset="0"/>
              </a:rPr>
              <a:t>Cosmic Variance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53513" y="6419056"/>
            <a:ext cx="8178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  <a:latin typeface="Cambria" pitchFamily="18" charset="0"/>
              </a:rPr>
              <a:t>Mondal, Bhradwaj, </a:t>
            </a:r>
            <a:r>
              <a:rPr lang="pt-BR" sz="2000" dirty="0">
                <a:latin typeface="Cambria" pitchFamily="18" charset="0"/>
              </a:rPr>
              <a:t>Majumdar</a:t>
            </a:r>
            <a:r>
              <a:rPr lang="pt-BR" sz="2000" dirty="0">
                <a:solidFill>
                  <a:srgbClr val="FF0000"/>
                </a:solidFill>
                <a:latin typeface="Cambria" pitchFamily="18" charset="0"/>
              </a:rPr>
              <a:t> et al., 2015, MNRAS Letters, 449,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678" t="2654"/>
          <a:stretch/>
        </p:blipFill>
        <p:spPr>
          <a:xfrm>
            <a:off x="2699654" y="616831"/>
            <a:ext cx="7108373" cy="57972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1299" b="20090"/>
          <a:stretch/>
        </p:blipFill>
        <p:spPr>
          <a:xfrm rot="16200000">
            <a:off x="1593444" y="3338552"/>
            <a:ext cx="1666843" cy="3537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8340" y="1965957"/>
            <a:ext cx="4671000" cy="108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3562" t="7820" r="3281" b="9354"/>
          <a:stretch/>
        </p:blipFill>
        <p:spPr>
          <a:xfrm>
            <a:off x="4822371" y="4348860"/>
            <a:ext cx="3614057" cy="11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99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85628" y="44624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>
                <a:latin typeface="Cambria" pitchFamily="18" charset="0"/>
              </a:rPr>
              <a:t>Cosmic Covariance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5399" y="6419056"/>
            <a:ext cx="8178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  <a:latin typeface="Cambria" pitchFamily="18" charset="0"/>
              </a:rPr>
              <a:t>Mondal, Bhradwaj, </a:t>
            </a:r>
            <a:r>
              <a:rPr lang="pt-BR" sz="2000" dirty="0">
                <a:latin typeface="Cambria" pitchFamily="18" charset="0"/>
              </a:rPr>
              <a:t>Majumdar</a:t>
            </a:r>
            <a:r>
              <a:rPr lang="pt-BR" sz="2000" dirty="0">
                <a:solidFill>
                  <a:srgbClr val="FF0000"/>
                </a:solidFill>
                <a:latin typeface="Cambria" pitchFamily="18" charset="0"/>
              </a:rPr>
              <a:t>, 2016, MNRAS, 456,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340" y="708655"/>
            <a:ext cx="4671000" cy="1086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060"/>
          <a:stretch/>
        </p:blipFill>
        <p:spPr>
          <a:xfrm>
            <a:off x="6689274" y="2622191"/>
            <a:ext cx="5416154" cy="3867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140" y="1931123"/>
            <a:ext cx="2517150" cy="9473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t="1772"/>
          <a:stretch/>
        </p:blipFill>
        <p:spPr>
          <a:xfrm>
            <a:off x="138511" y="2569027"/>
            <a:ext cx="5611646" cy="39205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13837" y="2025834"/>
            <a:ext cx="2047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>
                <a:latin typeface="Cambria" pitchFamily="18" charset="0"/>
              </a:rPr>
              <a:t>GRE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58225" y="2025832"/>
            <a:ext cx="2047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>
                <a:latin typeface="Cambria" pitchFamily="18" charset="0"/>
              </a:rPr>
              <a:t>SE</a:t>
            </a:r>
          </a:p>
        </p:txBody>
      </p:sp>
    </p:spTree>
    <p:extLst>
      <p:ext uri="{BB962C8B-B14F-4D97-AF65-F5344CB8AC3E}">
        <p14:creationId xmlns:p14="http://schemas.microsoft.com/office/powerpoint/2010/main" val="2078579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97529" y="6419056"/>
            <a:ext cx="9526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  <a:latin typeface="Cambria" pitchFamily="18" charset="0"/>
              </a:rPr>
              <a:t>Mondal, Bhradwaj, </a:t>
            </a:r>
            <a:r>
              <a:rPr lang="pt-BR" sz="2000" dirty="0">
                <a:latin typeface="Cambria" pitchFamily="18" charset="0"/>
              </a:rPr>
              <a:t>Majumdar</a:t>
            </a:r>
            <a:r>
              <a:rPr lang="pt-BR" sz="2000" dirty="0">
                <a:solidFill>
                  <a:srgbClr val="FF0000"/>
                </a:solidFill>
                <a:latin typeface="Cambria" pitchFamily="18" charset="0"/>
              </a:rPr>
              <a:t>, 2016, accepted in MNRAS, arXiv:1606.03874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59" b="2133"/>
          <a:stretch/>
        </p:blipFill>
        <p:spPr>
          <a:xfrm>
            <a:off x="1235529" y="190502"/>
            <a:ext cx="9823463" cy="625384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96513" y="554937"/>
            <a:ext cx="11311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prstClr val="black"/>
                </a:solidFill>
                <a:latin typeface="Cambria" pitchFamily="18" charset="0"/>
              </a:rPr>
              <a:t>x</a:t>
            </a:r>
            <a:r>
              <a:rPr lang="pt-BR" sz="2000" baseline="-25000" dirty="0">
                <a:solidFill>
                  <a:prstClr val="black"/>
                </a:solidFill>
                <a:latin typeface="Cambria" pitchFamily="18" charset="0"/>
              </a:rPr>
              <a:t>HI</a:t>
            </a:r>
            <a:r>
              <a:rPr lang="pt-BR" sz="2000" dirty="0">
                <a:solidFill>
                  <a:prstClr val="black"/>
                </a:solidFill>
                <a:latin typeface="Cambria" pitchFamily="18" charset="0"/>
              </a:rPr>
              <a:t>=</a:t>
            </a:r>
            <a:r>
              <a:rPr lang="pt-BR" sz="2000" dirty="0">
                <a:latin typeface="Cambria" pitchFamily="18" charset="0"/>
              </a:rPr>
              <a:t>0.98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28841" y="565819"/>
            <a:ext cx="110931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prstClr val="black"/>
                </a:solidFill>
                <a:latin typeface="Cambria" pitchFamily="18" charset="0"/>
              </a:rPr>
              <a:t>x</a:t>
            </a:r>
            <a:r>
              <a:rPr lang="pt-BR" sz="2000" baseline="-25000" dirty="0">
                <a:solidFill>
                  <a:prstClr val="black"/>
                </a:solidFill>
                <a:latin typeface="Cambria" pitchFamily="18" charset="0"/>
              </a:rPr>
              <a:t>HI</a:t>
            </a:r>
            <a:r>
              <a:rPr lang="pt-BR" sz="2000" dirty="0">
                <a:solidFill>
                  <a:prstClr val="black"/>
                </a:solidFill>
                <a:latin typeface="Cambria" pitchFamily="18" charset="0"/>
              </a:rPr>
              <a:t>=</a:t>
            </a:r>
            <a:r>
              <a:rPr lang="pt-BR" sz="2000" dirty="0">
                <a:latin typeface="Cambria" pitchFamily="18" charset="0"/>
              </a:rPr>
              <a:t>0.93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61169" y="565815"/>
            <a:ext cx="11311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prstClr val="black"/>
                </a:solidFill>
                <a:latin typeface="Cambria" pitchFamily="18" charset="0"/>
              </a:rPr>
              <a:t>x</a:t>
            </a:r>
            <a:r>
              <a:rPr lang="pt-BR" sz="2000" baseline="-25000" dirty="0">
                <a:solidFill>
                  <a:prstClr val="black"/>
                </a:solidFill>
                <a:latin typeface="Cambria" pitchFamily="18" charset="0"/>
              </a:rPr>
              <a:t>HI</a:t>
            </a:r>
            <a:r>
              <a:rPr lang="pt-BR" sz="2000" dirty="0">
                <a:solidFill>
                  <a:prstClr val="black"/>
                </a:solidFill>
                <a:latin typeface="Cambria" pitchFamily="18" charset="0"/>
              </a:rPr>
              <a:t>=</a:t>
            </a:r>
            <a:r>
              <a:rPr lang="pt-BR" sz="2000" dirty="0">
                <a:latin typeface="Cambria" pitchFamily="18" charset="0"/>
              </a:rPr>
              <a:t>0.86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50280" y="3265489"/>
            <a:ext cx="11311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prstClr val="black"/>
                </a:solidFill>
                <a:latin typeface="Cambria" pitchFamily="18" charset="0"/>
              </a:rPr>
              <a:t>x</a:t>
            </a:r>
            <a:r>
              <a:rPr lang="pt-BR" sz="2000" baseline="-25000" dirty="0">
                <a:solidFill>
                  <a:prstClr val="black"/>
                </a:solidFill>
                <a:latin typeface="Cambria" pitchFamily="18" charset="0"/>
              </a:rPr>
              <a:t>HI</a:t>
            </a:r>
            <a:r>
              <a:rPr lang="pt-BR" sz="2000" dirty="0">
                <a:solidFill>
                  <a:prstClr val="black"/>
                </a:solidFill>
                <a:latin typeface="Cambria" pitchFamily="18" charset="0"/>
              </a:rPr>
              <a:t>=</a:t>
            </a:r>
            <a:r>
              <a:rPr lang="pt-BR" sz="2000" dirty="0">
                <a:latin typeface="Cambria" pitchFamily="18" charset="0"/>
              </a:rPr>
              <a:t>0.73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39719" y="3276371"/>
            <a:ext cx="11311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prstClr val="black"/>
                </a:solidFill>
                <a:latin typeface="Cambria" pitchFamily="18" charset="0"/>
              </a:rPr>
              <a:t>x</a:t>
            </a:r>
            <a:r>
              <a:rPr lang="pt-BR" sz="2000" baseline="-25000" dirty="0">
                <a:solidFill>
                  <a:prstClr val="black"/>
                </a:solidFill>
                <a:latin typeface="Cambria" pitchFamily="18" charset="0"/>
              </a:rPr>
              <a:t>HI</a:t>
            </a:r>
            <a:r>
              <a:rPr lang="pt-BR" sz="2000" dirty="0">
                <a:solidFill>
                  <a:prstClr val="black"/>
                </a:solidFill>
                <a:latin typeface="Cambria" pitchFamily="18" charset="0"/>
              </a:rPr>
              <a:t>=</a:t>
            </a:r>
            <a:r>
              <a:rPr lang="pt-BR" sz="2000" dirty="0">
                <a:latin typeface="Cambria" pitchFamily="18" charset="0"/>
              </a:rPr>
              <a:t>0.50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91061" y="3270924"/>
            <a:ext cx="11311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prstClr val="black"/>
                </a:solidFill>
                <a:latin typeface="Cambria" pitchFamily="18" charset="0"/>
              </a:rPr>
              <a:t>x</a:t>
            </a:r>
            <a:r>
              <a:rPr lang="pt-BR" sz="2000" baseline="-25000" dirty="0">
                <a:solidFill>
                  <a:prstClr val="black"/>
                </a:solidFill>
                <a:latin typeface="Cambria" pitchFamily="18" charset="0"/>
              </a:rPr>
              <a:t>HI</a:t>
            </a:r>
            <a:r>
              <a:rPr lang="pt-BR" sz="2000" dirty="0">
                <a:solidFill>
                  <a:prstClr val="black"/>
                </a:solidFill>
                <a:latin typeface="Cambria" pitchFamily="18" charset="0"/>
              </a:rPr>
              <a:t>=</a:t>
            </a:r>
            <a:r>
              <a:rPr lang="pt-BR" sz="2000" dirty="0">
                <a:latin typeface="Cambria" pitchFamily="18" charset="0"/>
              </a:rPr>
              <a:t>0.15</a:t>
            </a:r>
          </a:p>
        </p:txBody>
      </p:sp>
    </p:spTree>
    <p:extLst>
      <p:ext uri="{BB962C8B-B14F-4D97-AF65-F5344CB8AC3E}">
        <p14:creationId xmlns:p14="http://schemas.microsoft.com/office/powerpoint/2010/main" val="1611802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023" y="65488"/>
            <a:ext cx="10515600" cy="61387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Motivation: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647" y="679367"/>
            <a:ext cx="10482976" cy="5827059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Cambria" panose="02040503050406030204" pitchFamily="18" charset="0"/>
              </a:rPr>
              <a:t>The redshifted 21-cm signal from </a:t>
            </a:r>
            <a:r>
              <a:rPr lang="en-US" sz="2400" dirty="0" err="1">
                <a:latin typeface="Cambria" panose="02040503050406030204" pitchFamily="18" charset="0"/>
              </a:rPr>
              <a:t>EoR</a:t>
            </a:r>
            <a:r>
              <a:rPr lang="en-US" sz="2400" dirty="0">
                <a:latin typeface="Cambria" panose="02040503050406030204" pitchFamily="18" charset="0"/>
              </a:rPr>
              <a:t> is highly non-Gaussian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>
              <a:latin typeface="Cambria" panose="0204050305040603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Cambria" panose="02040503050406030204" pitchFamily="18" charset="0"/>
              </a:rPr>
              <a:t>Just the power spectrum cannot provide a complete picture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>
              <a:latin typeface="Cambria" panose="0204050305040603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Cambria" panose="02040503050406030204" pitchFamily="18" charset="0"/>
              </a:rPr>
              <a:t>Even the cosmic covariance of the power spectrum gets significantly affected by non-</a:t>
            </a:r>
            <a:r>
              <a:rPr lang="en-US" sz="2400" dirty="0" err="1">
                <a:latin typeface="Cambria" panose="02040503050406030204" pitchFamily="18" charset="0"/>
              </a:rPr>
              <a:t>Guassianity</a:t>
            </a:r>
            <a:r>
              <a:rPr lang="en-US" sz="2400" dirty="0">
                <a:latin typeface="Cambria" panose="02040503050406030204" pitchFamily="18" charset="0"/>
              </a:rPr>
              <a:t> of the signal (essentially it’s </a:t>
            </a:r>
            <a:r>
              <a:rPr lang="en-US" sz="2400" dirty="0" err="1">
                <a:latin typeface="Cambria" panose="02040503050406030204" pitchFamily="18" charset="0"/>
              </a:rPr>
              <a:t>Trispectrum</a:t>
            </a:r>
            <a:r>
              <a:rPr lang="en-US" sz="2400" dirty="0">
                <a:latin typeface="Cambria" panose="02040503050406030204" pitchFamily="18" charset="0"/>
              </a:rPr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>
              <a:latin typeface="Cambria" panose="0204050305040603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Cambria" panose="02040503050406030204" pitchFamily="18" charset="0"/>
              </a:rPr>
              <a:t>The natural next step after power spectrum estimation is thus </a:t>
            </a:r>
            <a:r>
              <a:rPr lang="en-US" sz="2400" dirty="0" err="1">
                <a:latin typeface="Cambria" panose="02040503050406030204" pitchFamily="18" charset="0"/>
              </a:rPr>
              <a:t>bispectrum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latin typeface="Cambria" panose="02040503050406030204" pitchFamily="18" charset="0"/>
              </a:rPr>
              <a:t>Fourier equivalent of the three point correlation function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>
              <a:latin typeface="Cambria" panose="0204050305040603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Cambria" panose="02040503050406030204" pitchFamily="18" charset="0"/>
              </a:rPr>
              <a:t>A non-zero </a:t>
            </a:r>
            <a:r>
              <a:rPr lang="en-US" sz="2400" dirty="0" err="1">
                <a:latin typeface="Cambria" panose="02040503050406030204" pitchFamily="18" charset="0"/>
              </a:rPr>
              <a:t>bispectrum</a:t>
            </a:r>
            <a:r>
              <a:rPr lang="en-US" sz="2400" dirty="0">
                <a:latin typeface="Cambria" panose="02040503050406030204" pitchFamily="18" charset="0"/>
              </a:rPr>
              <a:t> detection will also ensure that one has detected the signal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>
              <a:latin typeface="Cambria" panose="0204050305040603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Cambria" panose="02040503050406030204" pitchFamily="18" charset="0"/>
              </a:rPr>
              <a:t>Possibly it will be able to distinguish between different reionization source models, as different sources will give rise to different topologies in the 21 cm map, thus will have a different non-Gaussian signature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>
              <a:latin typeface="Cambria" panose="02040503050406030204" pitchFamily="18" charset="0"/>
            </a:endParaRPr>
          </a:p>
          <a:p>
            <a:pPr marL="514350" indent="-514350">
              <a:buAutoNum type="alphaLcParenR"/>
            </a:pPr>
            <a:endParaRPr lang="en-US" dirty="0">
              <a:latin typeface="Cambria" panose="02040503050406030204" pitchFamily="18" charset="0"/>
            </a:endParaRPr>
          </a:p>
          <a:p>
            <a:pPr marL="514350" indent="-514350">
              <a:buAutoNum type="alphaLcParenR"/>
            </a:pPr>
            <a:endParaRPr lang="en-US" dirty="0">
              <a:latin typeface="Cambria" panose="02040503050406030204" pitchFamily="18" charset="0"/>
            </a:endParaRPr>
          </a:p>
          <a:p>
            <a:pPr marL="514350" indent="-514350">
              <a:buAutoNum type="alphaLcParenR"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713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1023</Words>
  <Application>Microsoft Office PowerPoint</Application>
  <PresentationFormat>Widescreen</PresentationFormat>
  <Paragraphs>290</Paragraphs>
  <Slides>41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Calibri Light</vt:lpstr>
      <vt:lpstr>Cambria</vt:lpstr>
      <vt:lpstr>Cambria Math</vt:lpstr>
      <vt:lpstr>Courier New</vt:lpstr>
      <vt:lpstr>Wingdings</vt:lpstr>
      <vt:lpstr>Office Theme</vt:lpstr>
      <vt:lpstr>Probing the non-Gaussianity in the  EoR 21-cm signal using Bispectrum</vt:lpstr>
      <vt:lpstr>Non-bispectrum presentations on non-Gaussianity</vt:lpstr>
      <vt:lpstr>PowerPoint Presentation</vt:lpstr>
      <vt:lpstr>Motivation:</vt:lpstr>
      <vt:lpstr>PowerPoint Presentation</vt:lpstr>
      <vt:lpstr>PowerPoint Presentation</vt:lpstr>
      <vt:lpstr>PowerPoint Presentation</vt:lpstr>
      <vt:lpstr>PowerPoint Presentation</vt:lpstr>
      <vt:lpstr>Motivation:</vt:lpstr>
      <vt:lpstr>Bispectrum</vt:lpstr>
      <vt:lpstr>Bispectrum</vt:lpstr>
      <vt:lpstr>Bispectrum</vt:lpstr>
      <vt:lpstr>Testing the algorithm  (on N-body density fields)</vt:lpstr>
      <vt:lpstr>Testing the algorithm  (on N-body density fields)</vt:lpstr>
      <vt:lpstr>Testing the algorithm  (on N-body density fields)</vt:lpstr>
      <vt:lpstr>Testing the algorithm  (on N-body density fields)</vt:lpstr>
      <vt:lpstr>Testing the algorithm  (on N-body density fields)</vt:lpstr>
      <vt:lpstr>Testing the algorithm (on N-body density fields)</vt:lpstr>
      <vt:lpstr>Testing the algorithm (on N-body density fields)</vt:lpstr>
      <vt:lpstr>Bispectrum for the 21-cm signal from EoR </vt:lpstr>
      <vt:lpstr>Bispectrum for the 21-cm signal from EoR (in real space)</vt:lpstr>
      <vt:lpstr>Bispectrum for the 21-cm signal from EoR (in real space)</vt:lpstr>
      <vt:lpstr>Bispectrum for the 21-cm signal from EoR (in real space)</vt:lpstr>
      <vt:lpstr>Bispectrum for the 21-cm signal from EoR (in real space)</vt:lpstr>
      <vt:lpstr>Components of the Bispectrum</vt:lpstr>
      <vt:lpstr>Components of the Bispectrum</vt:lpstr>
      <vt:lpstr>Components of the Bispectrum</vt:lpstr>
      <vt:lpstr>Toy model for HI fluctuations</vt:lpstr>
      <vt:lpstr>Toy model for HI fluctuations</vt:lpstr>
      <vt:lpstr>Toy model for HI fluctuations</vt:lpstr>
      <vt:lpstr>Toy model for HI fluctuations</vt:lpstr>
      <vt:lpstr>Toy model for HI fluctuations</vt:lpstr>
      <vt:lpstr>Components of the Bispectrum</vt:lpstr>
      <vt:lpstr>Components of the Bispectrum</vt:lpstr>
      <vt:lpstr>Components of the Bispectrum</vt:lpstr>
      <vt:lpstr>A Fast estimator for Bispectrum</vt:lpstr>
      <vt:lpstr>A Fast estimator for Bispectrum</vt:lpstr>
      <vt:lpstr>Summary:</vt:lpstr>
      <vt:lpstr>Bispectrum for the 21-cm signal from EoR (in real space)</vt:lpstr>
      <vt:lpstr>Bispectrum for the 21-cm signal from EoR (in redshift space)</vt:lpstr>
      <vt:lpstr>Toy model for HI fluctuations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EoR 21-cm Bispectrum</dc:title>
  <dc:creator>Majumdar, Suman</dc:creator>
  <cp:lastModifiedBy>Majumdar, Suman</cp:lastModifiedBy>
  <cp:revision>142</cp:revision>
  <dcterms:created xsi:type="dcterms:W3CDTF">2016-10-19T23:26:10Z</dcterms:created>
  <dcterms:modified xsi:type="dcterms:W3CDTF">2016-11-06T19:17:49Z</dcterms:modified>
</cp:coreProperties>
</file>