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4v" ContentType="video/unknown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2" r:id="rId2"/>
    <p:sldId id="354" r:id="rId3"/>
    <p:sldId id="355" r:id="rId4"/>
    <p:sldId id="372" r:id="rId5"/>
    <p:sldId id="375" r:id="rId6"/>
    <p:sldId id="368" r:id="rId7"/>
    <p:sldId id="371" r:id="rId8"/>
    <p:sldId id="282" r:id="rId9"/>
    <p:sldId id="362" r:id="rId10"/>
    <p:sldId id="378" r:id="rId11"/>
    <p:sldId id="342" r:id="rId12"/>
    <p:sldId id="290" r:id="rId13"/>
    <p:sldId id="369" r:id="rId14"/>
    <p:sldId id="348" r:id="rId15"/>
    <p:sldId id="373" r:id="rId16"/>
    <p:sldId id="370" r:id="rId17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053"/>
    <a:srgbClr val="80437F"/>
    <a:srgbClr val="ED27FA"/>
    <a:srgbClr val="7169FF"/>
    <a:srgbClr val="FFA0A1"/>
    <a:srgbClr val="FF3F3F"/>
    <a:srgbClr val="1924A5"/>
    <a:srgbClr val="FF0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115" autoAdjust="0"/>
    <p:restoredTop sz="98983" autoAdjust="0"/>
  </p:normalViewPr>
  <p:slideViewPr>
    <p:cSldViewPr snapToGrid="0" snapToObjects="1">
      <p:cViewPr varScale="1">
        <p:scale>
          <a:sx n="117" d="100"/>
          <a:sy n="117" d="100"/>
        </p:scale>
        <p:origin x="-7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E5CE0E-AF91-144B-80FD-342E18D26EBB}" type="datetimeFigureOut">
              <a:rPr kumimoji="1" lang="ja-JP" altLang="en-US" smtClean="0"/>
              <a:t>16/11/08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ECA13-4C03-6545-B275-C7198E5280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3883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2AAD9-00EE-9949-81D1-95AE01D63632}" type="datetimeFigureOut">
              <a:rPr kumimoji="1" lang="ja-JP" altLang="en-US" smtClean="0"/>
              <a:t>16/11/08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BD43E-67D4-534A-8B9F-0CAC3727229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6545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BD43E-67D4-534A-8B9F-0CAC3727229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696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emf"/><Relationship Id="rId6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emf"/><Relationship Id="rId5" Type="http://schemas.openxmlformats.org/officeDocument/2006/relationships/image" Target="../media/image4.jpeg"/><Relationship Id="rId6" Type="http://schemas.openxmlformats.org/officeDocument/2006/relationships/image" Target="../media/image6.png"/><Relationship Id="rId7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.emf"/><Relationship Id="rId5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.emf"/><Relationship Id="rId5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3.emf"/><Relationship Id="rId5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54" y="-12453"/>
            <a:ext cx="9149854" cy="226148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537473"/>
            <a:ext cx="9143999" cy="3948057"/>
          </a:xfrm>
          <a:prstGeom prst="rect">
            <a:avLst/>
          </a:prstGeom>
        </p:spPr>
      </p:pic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022711" y="5189561"/>
            <a:ext cx="3573873" cy="152594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dirty="0" smtClean="0"/>
              <a:t>講演者氏名</a:t>
            </a:r>
            <a:endParaRPr kumimoji="1" lang="en-US" altLang="ja-JP" dirty="0" smtClean="0"/>
          </a:p>
          <a:p>
            <a:r>
              <a:rPr kumimoji="1" lang="ja-JP" altLang="en-US" dirty="0" smtClean="0"/>
              <a:t>所属</a:t>
            </a:r>
            <a:endParaRPr kumimoji="1"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4596584" y="6401749"/>
            <a:ext cx="4415005" cy="323998"/>
          </a:xfrm>
        </p:spPr>
        <p:txBody>
          <a:bodyPr/>
          <a:lstStyle>
            <a:lvl1pPr algn="r"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altLang="ja-JP" dirty="0" smtClean="0"/>
              <a:t>16.11.7-11 @ Goa, India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596584" y="6113750"/>
            <a:ext cx="4415004" cy="287999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hr-HR" altLang="ja-JP" dirty="0" smtClean="0"/>
              <a:t>SKA 2016</a:t>
            </a:r>
            <a:endParaRPr lang="en-US" altLang="ja-JP" dirty="0" smtClean="0"/>
          </a:p>
        </p:txBody>
      </p:sp>
      <p:pic>
        <p:nvPicPr>
          <p:cNvPr id="12" name="図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525" y="0"/>
            <a:ext cx="1471505" cy="1430413"/>
          </a:xfrm>
          <a:prstGeom prst="rect">
            <a:avLst/>
          </a:prstGeom>
        </p:spPr>
      </p:pic>
      <p:pic>
        <p:nvPicPr>
          <p:cNvPr id="15" name="図 14" descr="SKAlogo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34" y="76495"/>
            <a:ext cx="1290087" cy="129008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 userDrawn="1"/>
        </p:nvSpPr>
        <p:spPr>
          <a:xfrm>
            <a:off x="5820987" y="213862"/>
            <a:ext cx="30828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S</a:t>
            </a:r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QUARE </a:t>
            </a:r>
            <a:r>
              <a:rPr kumimoji="1" lang="en-US" altLang="ja-JP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K</a:t>
            </a:r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ILOMETRE </a:t>
            </a:r>
            <a:r>
              <a:rPr kumimoji="1" lang="en-US" altLang="ja-JP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A</a:t>
            </a:r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RRAY</a:t>
            </a:r>
          </a:p>
          <a:p>
            <a:r>
              <a:rPr lang="ja-JP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メイリオ"/>
              </a:rPr>
              <a:t>百万平米電波望遠鏡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  <a:ea typeface="HG丸ｺﾞｼｯｸM-PRO" panose="020F0600000000000000" pitchFamily="50" charset="-128"/>
              <a:cs typeface="メイリオ"/>
            </a:endParaRPr>
          </a:p>
        </p:txBody>
      </p:sp>
      <p:sp>
        <p:nvSpPr>
          <p:cNvPr id="1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394354" y="2011889"/>
            <a:ext cx="4381823" cy="2299881"/>
          </a:xfrm>
        </p:spPr>
        <p:txBody>
          <a:bodyPr>
            <a:normAutofit/>
          </a:bodyPr>
          <a:lstStyle>
            <a:lvl1pPr algn="l">
              <a:defRPr sz="4400">
                <a:solidFill>
                  <a:srgbClr val="FFFFFF"/>
                </a:solidFill>
              </a:defRPr>
            </a:lvl1pPr>
          </a:lstStyle>
          <a:p>
            <a:r>
              <a:rPr kumimoji="1" lang="ja-JP" altLang="en-US" dirty="0" smtClean="0"/>
              <a:t>講演タイトル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880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314" y="862166"/>
            <a:ext cx="7772399" cy="192103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8277" y="868949"/>
            <a:ext cx="1331155" cy="1293982"/>
          </a:xfrm>
          <a:prstGeom prst="rect">
            <a:avLst/>
          </a:prstGeom>
        </p:spPr>
      </p:pic>
      <p:pic>
        <p:nvPicPr>
          <p:cNvPr id="13" name="図 12" descr="SKA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63" y="902663"/>
            <a:ext cx="1188384" cy="118838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 userDrawn="1"/>
        </p:nvSpPr>
        <p:spPr>
          <a:xfrm>
            <a:off x="5259058" y="972040"/>
            <a:ext cx="30828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S</a:t>
            </a:r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QUARE </a:t>
            </a:r>
            <a:r>
              <a:rPr kumimoji="1" lang="en-US" altLang="ja-JP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K</a:t>
            </a:r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ILOMETRE </a:t>
            </a:r>
            <a:r>
              <a:rPr kumimoji="1" lang="en-US" altLang="ja-JP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A</a:t>
            </a:r>
            <a:r>
              <a:rPr kumimoji="1" lang="en-US" altLang="ja-JP" b="1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RRAY</a:t>
            </a:r>
          </a:p>
          <a:p>
            <a:r>
              <a:rPr lang="ja-JP" altLang="en-US" dirty="0" smtClean="0">
                <a:solidFill>
                  <a:schemeClr val="bg1"/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メイリオ"/>
              </a:rPr>
              <a:t>百万平米電波望遠鏡</a:t>
            </a:r>
            <a:endParaRPr kumimoji="1" lang="ja-JP" altLang="en-US" dirty="0">
              <a:solidFill>
                <a:schemeClr val="bg1"/>
              </a:solidFill>
              <a:latin typeface="Calibri" panose="020F0502020204030204" pitchFamily="34" charset="0"/>
              <a:ea typeface="HG丸ｺﾞｼｯｸM-PRO" panose="020F0600000000000000" pitchFamily="50" charset="-128"/>
              <a:cs typeface="メイリオ"/>
            </a:endParaRPr>
          </a:p>
        </p:txBody>
      </p:sp>
      <p:pic>
        <p:nvPicPr>
          <p:cNvPr id="15" name="図 14"/>
          <p:cNvPicPr>
            <a:picLocks noChangeAspect="1"/>
          </p:cNvPicPr>
          <p:nvPr userDrawn="1"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13" y="1912948"/>
            <a:ext cx="7772400" cy="3355849"/>
          </a:xfrm>
          <a:prstGeom prst="rect">
            <a:avLst/>
          </a:prstGeom>
        </p:spPr>
      </p:pic>
      <p:sp>
        <p:nvSpPr>
          <p:cNvPr id="1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758994" y="2637413"/>
            <a:ext cx="574638" cy="136207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3695F8C0-ED27-C542-8F73-353495E023D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976549" y="2637413"/>
            <a:ext cx="6782445" cy="1362075"/>
          </a:xfrm>
        </p:spPr>
        <p:txBody>
          <a:bodyPr anchor="t">
            <a:noAutofit/>
          </a:bodyPr>
          <a:lstStyle>
            <a:lvl1pPr algn="ctr">
              <a:defRPr sz="4400" b="1" cap="all">
                <a:solidFill>
                  <a:srgbClr val="FFFFFF"/>
                </a:solidFill>
              </a:defRPr>
            </a:lvl1pPr>
          </a:lstStyle>
          <a:p>
            <a:r>
              <a:rPr kumimoji="1" lang="en-US" altLang="ja-JP" dirty="0" smtClean="0"/>
              <a:t>44PT</a:t>
            </a:r>
            <a:r>
              <a:rPr kumimoji="1" lang="ja-JP" altLang="en-US" dirty="0" smtClean="0"/>
              <a:t>ボールド中央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章題名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995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39987"/>
          <a:stretch/>
        </p:blipFill>
        <p:spPr>
          <a:xfrm>
            <a:off x="-10948" y="-11237"/>
            <a:ext cx="9154947" cy="121684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 userDrawn="1"/>
        </p:nvSpPr>
        <p:spPr>
          <a:xfrm>
            <a:off x="5820987" y="213862"/>
            <a:ext cx="30828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S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QUARE </a:t>
            </a:r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K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ILOMETRE </a:t>
            </a:r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A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RRAY</a:t>
            </a:r>
          </a:p>
          <a:p>
            <a:r>
              <a:rPr lang="ja-JP" altLang="en-US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メイリオ"/>
              </a:rPr>
              <a:t>百万平米電波望遠鏡</a:t>
            </a:r>
            <a:endParaRPr kumimoji="1" lang="ja-JP" altLang="en-US" dirty="0">
              <a:solidFill>
                <a:schemeClr val="bg1">
                  <a:alpha val="20000"/>
                </a:schemeClr>
              </a:solidFill>
              <a:latin typeface="Calibri" panose="020F0502020204030204" pitchFamily="34" charset="0"/>
              <a:ea typeface="HG丸ｺﾞｼｯｸM-PRO" panose="020F0600000000000000" pitchFamily="50" charset="-128"/>
              <a:cs typeface="メイリオ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218843" y="1314848"/>
            <a:ext cx="8701215" cy="4811315"/>
          </a:xfrm>
        </p:spPr>
        <p:txBody>
          <a:bodyPr/>
          <a:lstStyle>
            <a:lvl1pPr marL="342900" indent="-342900">
              <a:buFont typeface="Wingdings" charset="2"/>
              <a:buChar char="v"/>
              <a:defRPr sz="2800" b="1"/>
            </a:lvl1pPr>
            <a:lvl2pPr>
              <a:defRPr sz="2400"/>
            </a:lvl2pPr>
            <a:lvl3pPr>
              <a:defRPr sz="2200"/>
            </a:lvl3pPr>
          </a:lstStyle>
          <a:p>
            <a:pPr lvl="0"/>
            <a:r>
              <a:rPr kumimoji="1" lang="en-US" altLang="ja-JP" dirty="0" smtClean="0"/>
              <a:t>28PT</a:t>
            </a:r>
            <a:r>
              <a:rPr kumimoji="1" lang="ja-JP" altLang="en-US" dirty="0" smtClean="0"/>
              <a:t>ボールド左寄せ</a:t>
            </a:r>
          </a:p>
          <a:p>
            <a:pPr lvl="1"/>
            <a:r>
              <a:rPr kumimoji="1" lang="en-US" altLang="ja-JP" dirty="0" smtClean="0"/>
              <a:t>24PT</a:t>
            </a:r>
            <a:r>
              <a:rPr kumimoji="1" lang="ja-JP" altLang="en-US" dirty="0" smtClean="0"/>
              <a:t>標準</a:t>
            </a:r>
          </a:p>
          <a:p>
            <a:pPr lvl="2"/>
            <a:r>
              <a:rPr kumimoji="1" lang="en-US" altLang="ja-JP" dirty="0" smtClean="0"/>
              <a:t>22PT</a:t>
            </a:r>
            <a:r>
              <a:rPr kumimoji="1" lang="ja-JP" altLang="en-US" dirty="0" smtClean="0"/>
              <a:t>標準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-1" y="6611936"/>
            <a:ext cx="2832067" cy="252000"/>
          </a:xfrm>
        </p:spPr>
        <p:txBody>
          <a:bodyPr/>
          <a:lstStyle/>
          <a:p>
            <a:r>
              <a:rPr kumimoji="1" lang="en-US" altLang="ja-JP" dirty="0" smtClean="0"/>
              <a:t>16.11.7-11 @ Goa, India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963416" y="6611936"/>
            <a:ext cx="4180584" cy="252000"/>
          </a:xfrm>
        </p:spPr>
        <p:txBody>
          <a:bodyPr/>
          <a:lstStyle/>
          <a:p>
            <a:r>
              <a:rPr kumimoji="1" lang="hr-HR" altLang="ja-JP" dirty="0" smtClean="0"/>
              <a:t>SKA 2016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843" y="2"/>
            <a:ext cx="1086439" cy="1128802"/>
          </a:xfrm>
          <a:prstGeom prst="rect">
            <a:avLst/>
          </a:prstGeom>
        </p:spPr>
      </p:pic>
      <p:pic>
        <p:nvPicPr>
          <p:cNvPr id="15" name="図 14" descr="SKA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39" y="44285"/>
            <a:ext cx="1059403" cy="1059403"/>
          </a:xfrm>
          <a:prstGeom prst="rect">
            <a:avLst/>
          </a:prstGeom>
        </p:spPr>
      </p:pic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1370969" y="81730"/>
            <a:ext cx="6974448" cy="104707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kumimoji="1" lang="en-US" altLang="ja-JP" dirty="0" smtClean="0"/>
              <a:t>36PT</a:t>
            </a:r>
            <a:r>
              <a:rPr kumimoji="1" lang="ja-JP" altLang="en-US" dirty="0" smtClean="0"/>
              <a:t>ボールド左寄せ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段組み</a:t>
            </a:r>
            <a:endParaRPr kumimoji="1" lang="ja-JP" altLang="en-US" dirty="0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345418" y="81730"/>
            <a:ext cx="574638" cy="1047074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fld id="{3695F8C0-ED27-C542-8F73-353495E023D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3123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2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39987"/>
          <a:stretch/>
        </p:blipFill>
        <p:spPr>
          <a:xfrm>
            <a:off x="-10948" y="-11237"/>
            <a:ext cx="9154947" cy="121684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 userDrawn="1"/>
        </p:nvSpPr>
        <p:spPr>
          <a:xfrm>
            <a:off x="5820987" y="213862"/>
            <a:ext cx="30828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S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QUARE </a:t>
            </a:r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K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ILOMETRE </a:t>
            </a:r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A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RRAY</a:t>
            </a:r>
          </a:p>
          <a:p>
            <a:r>
              <a:rPr lang="ja-JP" altLang="en-US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メイリオ"/>
              </a:rPr>
              <a:t>百万平米電波望遠鏡</a:t>
            </a:r>
            <a:endParaRPr kumimoji="1" lang="ja-JP" altLang="en-US" dirty="0">
              <a:solidFill>
                <a:schemeClr val="bg1">
                  <a:alpha val="20000"/>
                </a:schemeClr>
              </a:solidFill>
              <a:latin typeface="Calibri" panose="020F0502020204030204" pitchFamily="34" charset="0"/>
              <a:ea typeface="HG丸ｺﾞｼｯｸM-PRO" panose="020F0600000000000000" pitchFamily="50" charset="-128"/>
              <a:cs typeface="メイリオ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218844" y="1314848"/>
            <a:ext cx="4355264" cy="4811315"/>
          </a:xfrm>
        </p:spPr>
        <p:txBody>
          <a:bodyPr/>
          <a:lstStyle>
            <a:lvl1pPr marL="342900" indent="-342900">
              <a:buFont typeface="Wingdings" charset="2"/>
              <a:buChar char="v"/>
              <a:defRPr sz="2800" b="1"/>
            </a:lvl1pPr>
            <a:lvl2pPr>
              <a:defRPr sz="2400"/>
            </a:lvl2pPr>
            <a:lvl3pPr>
              <a:defRPr sz="2200"/>
            </a:lvl3pPr>
          </a:lstStyle>
          <a:p>
            <a:pPr lvl="0"/>
            <a:r>
              <a:rPr kumimoji="1" lang="en-US" altLang="ja-JP" dirty="0" smtClean="0"/>
              <a:t>28PT</a:t>
            </a:r>
            <a:r>
              <a:rPr kumimoji="1" lang="ja-JP" altLang="en-US" dirty="0" smtClean="0"/>
              <a:t>ボールド左寄せ</a:t>
            </a:r>
          </a:p>
          <a:p>
            <a:pPr lvl="1"/>
            <a:r>
              <a:rPr kumimoji="1" lang="en-US" altLang="ja-JP" dirty="0" smtClean="0"/>
              <a:t>24PT</a:t>
            </a:r>
            <a:r>
              <a:rPr kumimoji="1" lang="ja-JP" altLang="en-US" dirty="0" smtClean="0"/>
              <a:t>標準</a:t>
            </a:r>
          </a:p>
          <a:p>
            <a:pPr lvl="2"/>
            <a:r>
              <a:rPr kumimoji="1" lang="en-US" altLang="ja-JP" dirty="0" smtClean="0"/>
              <a:t>22PT</a:t>
            </a:r>
            <a:r>
              <a:rPr kumimoji="1" lang="ja-JP" altLang="en-US" dirty="0" smtClean="0"/>
              <a:t>標準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-1" y="6611936"/>
            <a:ext cx="2832067" cy="252000"/>
          </a:xfrm>
        </p:spPr>
        <p:txBody>
          <a:bodyPr/>
          <a:lstStyle/>
          <a:p>
            <a:r>
              <a:rPr kumimoji="1" lang="en-US" altLang="ja-JP" dirty="0" smtClean="0"/>
              <a:t>16.11.7-11 @ Goa, India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963416" y="6611936"/>
            <a:ext cx="4180584" cy="252000"/>
          </a:xfrm>
        </p:spPr>
        <p:txBody>
          <a:bodyPr/>
          <a:lstStyle/>
          <a:p>
            <a:r>
              <a:rPr kumimoji="1" lang="hr-HR" altLang="ja-JP" dirty="0" smtClean="0"/>
              <a:t>SKA 2016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843" y="2"/>
            <a:ext cx="1086439" cy="1128802"/>
          </a:xfrm>
          <a:prstGeom prst="rect">
            <a:avLst/>
          </a:prstGeom>
        </p:spPr>
      </p:pic>
      <p:pic>
        <p:nvPicPr>
          <p:cNvPr id="15" name="図 14" descr="SKA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39" y="44285"/>
            <a:ext cx="1059403" cy="1059403"/>
          </a:xfrm>
          <a:prstGeom prst="rect">
            <a:avLst/>
          </a:prstGeom>
        </p:spPr>
      </p:pic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1370969" y="81730"/>
            <a:ext cx="6974448" cy="104707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kumimoji="1" lang="en-US" altLang="ja-JP" dirty="0" smtClean="0"/>
              <a:t>36PT</a:t>
            </a:r>
            <a:r>
              <a:rPr kumimoji="1" lang="ja-JP" altLang="en-US" dirty="0" smtClean="0"/>
              <a:t>ボールド左寄せ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段組み</a:t>
            </a:r>
            <a:endParaRPr kumimoji="1" lang="ja-JP" altLang="en-US" dirty="0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345418" y="81730"/>
            <a:ext cx="574638" cy="1047074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fld id="{3695F8C0-ED27-C542-8F73-353495E023D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13" hasCustomPrompt="1"/>
          </p:nvPr>
        </p:nvSpPr>
        <p:spPr>
          <a:xfrm>
            <a:off x="4574108" y="1314848"/>
            <a:ext cx="4329774" cy="481131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</a:lstStyle>
          <a:p>
            <a:pPr lvl="0"/>
            <a:r>
              <a:rPr kumimoji="1" lang="en-US" altLang="ja-JP" dirty="0" smtClean="0"/>
              <a:t>28PT</a:t>
            </a:r>
            <a:r>
              <a:rPr kumimoji="1" lang="ja-JP" altLang="en-US" dirty="0" smtClean="0"/>
              <a:t>ボールド左寄せ</a:t>
            </a:r>
          </a:p>
          <a:p>
            <a:pPr lvl="1"/>
            <a:r>
              <a:rPr kumimoji="1" lang="en-US" altLang="ja-JP" dirty="0" smtClean="0"/>
              <a:t>24PT</a:t>
            </a:r>
            <a:r>
              <a:rPr kumimoji="1" lang="ja-JP" altLang="en-US" dirty="0" smtClean="0"/>
              <a:t>標準</a:t>
            </a:r>
          </a:p>
          <a:p>
            <a:pPr lvl="2"/>
            <a:r>
              <a:rPr kumimoji="1" lang="en-US" altLang="ja-JP" dirty="0" smtClean="0"/>
              <a:t>22PT</a:t>
            </a:r>
            <a:r>
              <a:rPr kumimoji="1" lang="ja-JP" altLang="en-US" dirty="0" smtClean="0"/>
              <a:t>標準</a:t>
            </a:r>
          </a:p>
        </p:txBody>
      </p:sp>
    </p:spTree>
    <p:extLst>
      <p:ext uri="{BB962C8B-B14F-4D97-AF65-F5344CB8AC3E}">
        <p14:creationId xmlns:p14="http://schemas.microsoft.com/office/powerpoint/2010/main" val="1292543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 b="39987"/>
          <a:stretch/>
        </p:blipFill>
        <p:spPr>
          <a:xfrm>
            <a:off x="-10948" y="-11237"/>
            <a:ext cx="9154947" cy="121684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 userDrawn="1"/>
        </p:nvSpPr>
        <p:spPr>
          <a:xfrm>
            <a:off x="5820987" y="213862"/>
            <a:ext cx="30828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S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QUARE </a:t>
            </a:r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K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ILOMETRE </a:t>
            </a:r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A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RRAY</a:t>
            </a:r>
          </a:p>
          <a:p>
            <a:r>
              <a:rPr lang="ja-JP" altLang="en-US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メイリオ"/>
              </a:rPr>
              <a:t>百万平米電波望遠鏡</a:t>
            </a:r>
            <a:endParaRPr kumimoji="1" lang="ja-JP" altLang="en-US" dirty="0">
              <a:solidFill>
                <a:schemeClr val="bg1">
                  <a:alpha val="20000"/>
                </a:schemeClr>
              </a:solidFill>
              <a:latin typeface="Calibri" panose="020F0502020204030204" pitchFamily="34" charset="0"/>
              <a:ea typeface="HG丸ｺﾞｼｯｸM-PRO" panose="020F0600000000000000" pitchFamily="50" charset="-128"/>
              <a:cs typeface="メイリオ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-1" y="6611936"/>
            <a:ext cx="2832067" cy="252000"/>
          </a:xfrm>
        </p:spPr>
        <p:txBody>
          <a:bodyPr/>
          <a:lstStyle/>
          <a:p>
            <a:r>
              <a:rPr kumimoji="1" lang="en-US" altLang="ja-JP" dirty="0" smtClean="0"/>
              <a:t>16.11.7-11 @ Goa, India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963416" y="6611936"/>
            <a:ext cx="4180584" cy="252000"/>
          </a:xfrm>
        </p:spPr>
        <p:txBody>
          <a:bodyPr/>
          <a:lstStyle/>
          <a:p>
            <a:r>
              <a:rPr kumimoji="1" lang="hr-HR" altLang="ja-JP" dirty="0" smtClean="0"/>
              <a:t>SKA 2016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843" y="2"/>
            <a:ext cx="1086439" cy="1128802"/>
          </a:xfrm>
          <a:prstGeom prst="rect">
            <a:avLst/>
          </a:prstGeom>
        </p:spPr>
      </p:pic>
      <p:pic>
        <p:nvPicPr>
          <p:cNvPr id="15" name="図 14" descr="SKA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39" y="44285"/>
            <a:ext cx="1059403" cy="1059403"/>
          </a:xfrm>
          <a:prstGeom prst="rect">
            <a:avLst/>
          </a:prstGeom>
        </p:spPr>
      </p:pic>
      <p:sp>
        <p:nvSpPr>
          <p:cNvPr id="16" name="タイトル 1"/>
          <p:cNvSpPr>
            <a:spLocks noGrp="1"/>
          </p:cNvSpPr>
          <p:nvPr>
            <p:ph type="title" hasCustomPrompt="1"/>
          </p:nvPr>
        </p:nvSpPr>
        <p:spPr>
          <a:xfrm>
            <a:off x="1370969" y="81730"/>
            <a:ext cx="6974448" cy="104707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kumimoji="1" lang="en-US" altLang="ja-JP" dirty="0" smtClean="0"/>
              <a:t>36PT</a:t>
            </a:r>
            <a:r>
              <a:rPr kumimoji="1" lang="ja-JP" altLang="en-US" dirty="0" smtClean="0"/>
              <a:t>ボールド左寄せ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2</a:t>
            </a:r>
            <a:r>
              <a:rPr kumimoji="1" lang="ja-JP" altLang="en-US" dirty="0" smtClean="0"/>
              <a:t>段組み</a:t>
            </a:r>
            <a:endParaRPr kumimoji="1" lang="ja-JP" altLang="en-US" dirty="0"/>
          </a:p>
        </p:txBody>
      </p:sp>
      <p:sp>
        <p:nvSpPr>
          <p:cNvPr id="17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345418" y="81730"/>
            <a:ext cx="574638" cy="1047074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fld id="{3695F8C0-ED27-C542-8F73-353495E023D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949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な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 userDrawn="1"/>
        </p:nvSpPr>
        <p:spPr>
          <a:xfrm>
            <a:off x="5820987" y="213862"/>
            <a:ext cx="308289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S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QUARE </a:t>
            </a:r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K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ILOMETRE </a:t>
            </a:r>
            <a:r>
              <a:rPr kumimoji="1" lang="en-US" altLang="ja-JP" sz="2800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A</a:t>
            </a:r>
            <a:r>
              <a:rPr kumimoji="1" lang="en-US" altLang="ja-JP" b="1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Eurostile LT Std"/>
              </a:rPr>
              <a:t>RRAY</a:t>
            </a:r>
          </a:p>
          <a:p>
            <a:r>
              <a:rPr lang="ja-JP" altLang="en-US" dirty="0" smtClean="0">
                <a:solidFill>
                  <a:schemeClr val="bg1">
                    <a:alpha val="20000"/>
                  </a:schemeClr>
                </a:solidFill>
                <a:latin typeface="Calibri" panose="020F0502020204030204" pitchFamily="34" charset="0"/>
                <a:ea typeface="HG丸ｺﾞｼｯｸM-PRO" panose="020F0600000000000000" pitchFamily="50" charset="-128"/>
                <a:cs typeface="メイリオ"/>
              </a:rPr>
              <a:t>百万平米電波望遠鏡</a:t>
            </a:r>
            <a:endParaRPr kumimoji="1" lang="ja-JP" altLang="en-US" dirty="0">
              <a:solidFill>
                <a:schemeClr val="bg1">
                  <a:alpha val="20000"/>
                </a:schemeClr>
              </a:solidFill>
              <a:latin typeface="Calibri" panose="020F0502020204030204" pitchFamily="34" charset="0"/>
              <a:ea typeface="HG丸ｺﾞｼｯｸM-PRO" panose="020F0600000000000000" pitchFamily="50" charset="-128"/>
              <a:cs typeface="メイリオ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-1" y="6611936"/>
            <a:ext cx="2832067" cy="252000"/>
          </a:xfrm>
        </p:spPr>
        <p:txBody>
          <a:bodyPr/>
          <a:lstStyle/>
          <a:p>
            <a:r>
              <a:rPr kumimoji="1" lang="en-US" altLang="ja-JP" dirty="0" smtClean="0"/>
              <a:t>16.11.7-11 @ Goa, India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4963416" y="6611936"/>
            <a:ext cx="4180584" cy="252000"/>
          </a:xfrm>
        </p:spPr>
        <p:txBody>
          <a:bodyPr/>
          <a:lstStyle/>
          <a:p>
            <a:r>
              <a:rPr kumimoji="1" lang="hr-HR" altLang="ja-JP" dirty="0" smtClean="0"/>
              <a:t>SKA 2016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843" y="2"/>
            <a:ext cx="1086439" cy="1128802"/>
          </a:xfrm>
          <a:prstGeom prst="rect">
            <a:avLst/>
          </a:prstGeom>
        </p:spPr>
      </p:pic>
      <p:pic>
        <p:nvPicPr>
          <p:cNvPr id="15" name="図 14" descr="SKAlogo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39" y="44285"/>
            <a:ext cx="1059403" cy="1059403"/>
          </a:xfrm>
          <a:prstGeom prst="rect">
            <a:avLst/>
          </a:prstGeom>
        </p:spPr>
      </p:pic>
      <p:sp>
        <p:nvSpPr>
          <p:cNvPr id="17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345418" y="81730"/>
            <a:ext cx="574638" cy="1047074"/>
          </a:xfrm>
        </p:spPr>
        <p:txBody>
          <a:bodyPr/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fld id="{3695F8C0-ED27-C542-8F73-353495E023D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253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370969" y="81073"/>
            <a:ext cx="6974448" cy="10470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dirty="0" smtClean="0"/>
              <a:t>36PT</a:t>
            </a:r>
            <a:r>
              <a:rPr kumimoji="1" lang="ja-JP" altLang="en-US" dirty="0" smtClean="0"/>
              <a:t>ボールド左寄せ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二段組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18843" y="1247421"/>
            <a:ext cx="8701215" cy="487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dirty="0" smtClean="0"/>
              <a:t>28PT</a:t>
            </a:r>
            <a:r>
              <a:rPr kumimoji="1" lang="ja-JP" altLang="en-US" dirty="0" smtClean="0"/>
              <a:t>ボールド左寄せ</a:t>
            </a:r>
          </a:p>
          <a:p>
            <a:pPr lvl="1"/>
            <a:r>
              <a:rPr kumimoji="1" lang="en-US" altLang="ja-JP" dirty="0" smtClean="0"/>
              <a:t>24PT</a:t>
            </a:r>
            <a:r>
              <a:rPr kumimoji="1" lang="ja-JP" altLang="en-US" dirty="0" smtClean="0"/>
              <a:t>標準</a:t>
            </a:r>
          </a:p>
          <a:p>
            <a:pPr lvl="2"/>
            <a:r>
              <a:rPr kumimoji="1" lang="en-US" altLang="ja-JP" dirty="0" smtClean="0"/>
              <a:t>22PT</a:t>
            </a:r>
            <a:r>
              <a:rPr kumimoji="1" lang="ja-JP" altLang="en-US" dirty="0" smtClean="0"/>
              <a:t>標準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-1" y="6606002"/>
            <a:ext cx="2832067" cy="251998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16.11.7-11 @ Goa, India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963416" y="6606002"/>
            <a:ext cx="4180584" cy="251998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r-HR" altLang="ja-JP" smtClean="0"/>
              <a:t>SKA 2016</a:t>
            </a:r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345418" y="78513"/>
            <a:ext cx="574638" cy="104707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2000">
                <a:solidFill>
                  <a:schemeClr val="accent6"/>
                </a:solidFill>
              </a:defRPr>
            </a:lvl1pPr>
          </a:lstStyle>
          <a:p>
            <a:fld id="{3695F8C0-ED27-C542-8F73-353495E023D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129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0" r:id="rId4"/>
    <p:sldLayoutId id="2147483661" r:id="rId5"/>
    <p:sldLayoutId id="2147483662" r:id="rId6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kumimoji="1"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v"/>
        <a:defRPr kumimoji="1" sz="2800" b="1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5" Type="http://schemas.openxmlformats.org/officeDocument/2006/relationships/image" Target="../media/image47.jpg"/><Relationship Id="rId6" Type="http://schemas.openxmlformats.org/officeDocument/2006/relationships/image" Target="../media/image48.jpg"/><Relationship Id="rId7" Type="http://schemas.openxmlformats.org/officeDocument/2006/relationships/image" Target="../media/image49.jpg"/><Relationship Id="rId8" Type="http://schemas.openxmlformats.org/officeDocument/2006/relationships/image" Target="../media/image50.jpg"/><Relationship Id="rId9" Type="http://schemas.openxmlformats.org/officeDocument/2006/relationships/image" Target="../media/image51.jpg"/><Relationship Id="rId10" Type="http://schemas.openxmlformats.org/officeDocument/2006/relationships/image" Target="../media/image52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jpg"/><Relationship Id="rId3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microsoft.com/office/2007/relationships/hdphoto" Target="../media/hdphoto4.wdp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microsoft.com/office/2007/relationships/hdphoto" Target="../media/hdphoto5.wdp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hdphoto8.wdp"/><Relationship Id="rId20" Type="http://schemas.openxmlformats.org/officeDocument/2006/relationships/image" Target="../media/image36.jpg"/><Relationship Id="rId21" Type="http://schemas.openxmlformats.org/officeDocument/2006/relationships/image" Target="../media/image37.jpg"/><Relationship Id="rId22" Type="http://schemas.openxmlformats.org/officeDocument/2006/relationships/image" Target="../media/image38.jpg"/><Relationship Id="rId23" Type="http://schemas.openxmlformats.org/officeDocument/2006/relationships/image" Target="../media/image39.jpg"/><Relationship Id="rId24" Type="http://schemas.openxmlformats.org/officeDocument/2006/relationships/image" Target="../media/image40.jpg"/><Relationship Id="rId10" Type="http://schemas.openxmlformats.org/officeDocument/2006/relationships/image" Target="../media/image29.png"/><Relationship Id="rId11" Type="http://schemas.microsoft.com/office/2007/relationships/hdphoto" Target="../media/hdphoto9.wdp"/><Relationship Id="rId12" Type="http://schemas.openxmlformats.org/officeDocument/2006/relationships/image" Target="../media/image30.png"/><Relationship Id="rId13" Type="http://schemas.microsoft.com/office/2007/relationships/hdphoto" Target="../media/hdphoto10.wdp"/><Relationship Id="rId14" Type="http://schemas.openxmlformats.org/officeDocument/2006/relationships/image" Target="../media/image31.png"/><Relationship Id="rId15" Type="http://schemas.microsoft.com/office/2007/relationships/hdphoto" Target="../media/hdphoto11.wdp"/><Relationship Id="rId16" Type="http://schemas.openxmlformats.org/officeDocument/2006/relationships/image" Target="../media/image32.jpg"/><Relationship Id="rId17" Type="http://schemas.openxmlformats.org/officeDocument/2006/relationships/image" Target="../media/image33.jpg"/><Relationship Id="rId18" Type="http://schemas.openxmlformats.org/officeDocument/2006/relationships/image" Target="../media/image34.jpg"/><Relationship Id="rId19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5" Type="http://schemas.microsoft.com/office/2007/relationships/hdphoto" Target="../media/hdphoto6.wdp"/><Relationship Id="rId6" Type="http://schemas.openxmlformats.org/officeDocument/2006/relationships/image" Target="../media/image27.png"/><Relationship Id="rId7" Type="http://schemas.microsoft.com/office/2007/relationships/hdphoto" Target="../media/hdphoto7.wdp"/><Relationship Id="rId8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1494023" y="5210956"/>
            <a:ext cx="5192940" cy="1414741"/>
          </a:xfrm>
        </p:spPr>
        <p:txBody>
          <a:bodyPr>
            <a:normAutofit lnSpcReduction="10000"/>
          </a:bodyPr>
          <a:lstStyle/>
          <a:p>
            <a:r>
              <a:rPr kumimoji="1" lang="en-US" altLang="ja-JP" b="1" dirty="0" smtClean="0"/>
              <a:t>Takuya AKAHORI</a:t>
            </a:r>
          </a:p>
          <a:p>
            <a:r>
              <a:rPr lang="en-US" altLang="ja-JP" sz="2200" dirty="0" smtClean="0"/>
              <a:t>Kagoshima University, Japan</a:t>
            </a:r>
            <a:endParaRPr lang="en-US" altLang="ja-JP" sz="2200" dirty="0"/>
          </a:p>
          <a:p>
            <a:r>
              <a:rPr lang="en-US" altLang="ja-JP" sz="1600" b="0" dirty="0" smtClean="0"/>
              <a:t>SKA-Japan Project A/Prof. | SKA-Japan Vice Chair | SKA Cosmic Magnetism SWG</a:t>
            </a:r>
            <a:endParaRPr lang="en-US" altLang="ja-JP" sz="1600" b="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dirty="0" smtClean="0"/>
              <a:t>SKA 2016</a:t>
            </a:r>
            <a:endParaRPr kumimoji="1" lang="ja-JP" altLang="en-US" dirty="0"/>
          </a:p>
        </p:txBody>
      </p:sp>
      <p:sp>
        <p:nvSpPr>
          <p:cNvPr id="7" name="タイトル 6"/>
          <p:cNvSpPr>
            <a:spLocks noGrp="1"/>
          </p:cNvSpPr>
          <p:nvPr>
            <p:ph type="ctrTitle"/>
          </p:nvPr>
        </p:nvSpPr>
        <p:spPr>
          <a:xfrm>
            <a:off x="4340882" y="1608911"/>
            <a:ext cx="4749646" cy="178839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The Cosmic Web</a:t>
            </a:r>
            <a:br>
              <a:rPr lang="en-US" altLang="ja-JP" dirty="0" smtClean="0"/>
            </a:br>
            <a:r>
              <a:rPr lang="en-US" altLang="ja-JP" sz="3100" i="1" dirty="0" smtClean="0"/>
              <a:t>A </a:t>
            </a:r>
            <a:r>
              <a:rPr lang="en-US" altLang="ja-JP" sz="3100" i="1" dirty="0"/>
              <a:t>new discovery space in the SKA generation</a:t>
            </a:r>
            <a:endParaRPr kumimoji="1" lang="ja-JP" altLang="en-US" sz="3100" dirty="0"/>
          </a:p>
        </p:txBody>
      </p:sp>
      <p:pic>
        <p:nvPicPr>
          <p:cNvPr id="6" name="図 5" descr="Kagoshima_U_emblem-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3" y="5338067"/>
            <a:ext cx="1115590" cy="1118491"/>
          </a:xfrm>
          <a:prstGeom prst="rect">
            <a:avLst/>
          </a:prstGeom>
        </p:spPr>
      </p:pic>
      <p:grpSp>
        <p:nvGrpSpPr>
          <p:cNvPr id="29" name="図形グループ 28"/>
          <p:cNvGrpSpPr/>
          <p:nvPr/>
        </p:nvGrpSpPr>
        <p:grpSpPr>
          <a:xfrm>
            <a:off x="79519" y="383966"/>
            <a:ext cx="4234627" cy="4751013"/>
            <a:chOff x="218843" y="2143190"/>
            <a:chExt cx="4234627" cy="4751013"/>
          </a:xfrm>
        </p:grpSpPr>
        <p:pic>
          <p:nvPicPr>
            <p:cNvPr id="30" name="図 29" descr="AR10_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43" y="2143190"/>
              <a:ext cx="4234627" cy="4043542"/>
            </a:xfrm>
            <a:prstGeom prst="rect">
              <a:avLst/>
            </a:prstGeom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2502797" y="5145669"/>
              <a:ext cx="1894494" cy="877163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ja-JP" sz="2000" b="1" dirty="0" smtClean="0">
                  <a:solidFill>
                    <a:schemeClr val="bg1"/>
                  </a:solidFill>
                  <a:cs typeface="小塚ゴシック Pro L" charset="0"/>
                </a:rPr>
                <a:t>D = 100 Mpc</a:t>
              </a:r>
              <a:endParaRPr lang="en-US" altLang="ja-JP" sz="2000" b="1" dirty="0" smtClean="0">
                <a:solidFill>
                  <a:srgbClr val="FFFFFF"/>
                </a:solidFill>
              </a:endParaRPr>
            </a:p>
            <a:p>
              <a:pPr marL="0" lvl="1" algn="r"/>
              <a:r>
                <a:rPr lang="en-US" altLang="ja-JP" b="1" dirty="0" smtClean="0">
                  <a:solidFill>
                    <a:srgbClr val="FFFFFF"/>
                  </a:solidFill>
                </a:rPr>
                <a:t>(TA &amp; Ryu, ApJ</a:t>
              </a:r>
              <a:r>
                <a:rPr lang="en-US" altLang="ja-JP" b="1" dirty="0">
                  <a:solidFill>
                    <a:srgbClr val="FFFFFF"/>
                  </a:solidFill>
                </a:rPr>
                <a:t>, </a:t>
              </a:r>
              <a:endParaRPr lang="en-US" altLang="ja-JP" b="1" dirty="0" smtClean="0">
                <a:solidFill>
                  <a:srgbClr val="FFFFFF"/>
                </a:solidFill>
              </a:endParaRPr>
            </a:p>
            <a:p>
              <a:pPr marL="0" lvl="1" algn="r"/>
              <a:r>
                <a:rPr lang="en-US" altLang="ja-JP" b="1" dirty="0" smtClean="0">
                  <a:solidFill>
                    <a:srgbClr val="FFFFFF"/>
                  </a:solidFill>
                </a:rPr>
                <a:t>723</a:t>
              </a:r>
              <a:r>
                <a:rPr lang="en-US" altLang="ja-JP" b="1" dirty="0">
                  <a:solidFill>
                    <a:srgbClr val="FFFFFF"/>
                  </a:solidFill>
                </a:rPr>
                <a:t>, </a:t>
              </a:r>
              <a:r>
                <a:rPr lang="en-US" altLang="ja-JP" b="1" dirty="0" smtClean="0">
                  <a:solidFill>
                    <a:srgbClr val="FFFFFF"/>
                  </a:solidFill>
                </a:rPr>
                <a:t>476, 2010)</a:t>
              </a:r>
              <a:endParaRPr lang="en-US" altLang="ja-JP" b="1" dirty="0">
                <a:solidFill>
                  <a:srgbClr val="FFFFFF"/>
                </a:solidFill>
              </a:endParaRPr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218843" y="6186317"/>
              <a:ext cx="4211999" cy="707886"/>
            </a:xfrm>
            <a:prstGeom prst="rect">
              <a:avLst/>
            </a:prstGeom>
            <a:solidFill>
              <a:srgbClr val="000000"/>
            </a:solidFill>
            <a:ln w="28575" cmpd="sng">
              <a:solidFill>
                <a:srgbClr val="FFFFFF"/>
              </a:solidFill>
            </a:ln>
            <a:extLst/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小塚ゴシック Pro R" charset="0"/>
                  <a:ea typeface="小塚ゴシック Pro R" charset="0"/>
                  <a:cs typeface="小塚ゴシック Pro R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小塚ゴシック Pro R" charset="0"/>
                  <a:ea typeface="小塚ゴシック Pro R" charset="0"/>
                  <a:cs typeface="小塚ゴシック Pro R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小塚ゴシック Pro R" charset="0"/>
                  <a:ea typeface="小塚ゴシック Pro R" charset="0"/>
                  <a:cs typeface="小塚ゴシック Pro R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小塚ゴシック Pro R" charset="0"/>
                  <a:ea typeface="小塚ゴシック Pro R" charset="0"/>
                  <a:cs typeface="小塚ゴシック Pro R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小塚ゴシック Pro R" charset="0"/>
                  <a:ea typeface="小塚ゴシック Pro R" charset="0"/>
                  <a:cs typeface="小塚ゴシック Pro R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小塚ゴシック Pro R" charset="0"/>
                  <a:ea typeface="小塚ゴシック Pro R" charset="0"/>
                  <a:cs typeface="小塚ゴシック Pro R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小塚ゴシック Pro R" charset="0"/>
                  <a:ea typeface="小塚ゴシック Pro R" charset="0"/>
                  <a:cs typeface="小塚ゴシック Pro R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小塚ゴシック Pro R" charset="0"/>
                  <a:ea typeface="小塚ゴシック Pro R" charset="0"/>
                  <a:cs typeface="小塚ゴシック Pro R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小塚ゴシック Pro R" charset="0"/>
                  <a:ea typeface="小塚ゴシック Pro R" charset="0"/>
                  <a:cs typeface="小塚ゴシック Pro R" charset="0"/>
                </a:defRPr>
              </a:lvl9pPr>
            </a:lstStyle>
            <a:p>
              <a:pPr algn="ctr"/>
              <a:r>
                <a:rPr lang="en-US" altLang="ja-JP" sz="2000" b="1" dirty="0" smtClean="0">
                  <a:solidFill>
                    <a:srgbClr val="FFFFFF"/>
                  </a:solidFill>
                  <a:latin typeface="Arial"/>
                  <a:ea typeface="+mn-ea"/>
                  <a:cs typeface="Arial"/>
                </a:rPr>
                <a:t>-2          -</a:t>
              </a:r>
              <a:r>
                <a:rPr lang="en-US" altLang="ja-JP" sz="2000" b="1" dirty="0">
                  <a:solidFill>
                    <a:srgbClr val="FFFFFF"/>
                  </a:solidFill>
                  <a:latin typeface="Arial"/>
                  <a:ea typeface="+mn-ea"/>
                  <a:cs typeface="Arial"/>
                </a:rPr>
                <a:t>1</a:t>
              </a:r>
              <a:r>
                <a:rPr lang="en-US" altLang="ja-JP" sz="2000" b="1" dirty="0" smtClean="0">
                  <a:solidFill>
                    <a:srgbClr val="FFFFFF"/>
                  </a:solidFill>
                  <a:latin typeface="Arial"/>
                  <a:ea typeface="+mn-ea"/>
                  <a:cs typeface="Arial"/>
                </a:rPr>
                <a:t>           0           1           2</a:t>
              </a:r>
            </a:p>
            <a:p>
              <a:pPr algn="ctr"/>
              <a:r>
                <a:rPr lang="en-US" altLang="ja-JP" sz="2000" b="1" dirty="0">
                  <a:solidFill>
                    <a:schemeClr val="bg1"/>
                  </a:solidFill>
                  <a:latin typeface="Arial"/>
                  <a:cs typeface="Arial"/>
                </a:rPr>
                <a:t>Log</a:t>
              </a:r>
              <a:r>
                <a:rPr lang="en-US" altLang="ja-JP" sz="2000" b="1" baseline="-25000" dirty="0">
                  <a:solidFill>
                    <a:schemeClr val="bg1"/>
                  </a:solidFill>
                  <a:latin typeface="Arial"/>
                  <a:cs typeface="Arial"/>
                </a:rPr>
                <a:t>10</a:t>
              </a:r>
              <a:r>
                <a:rPr lang="en-US" altLang="ja-JP" sz="2000" b="1" dirty="0">
                  <a:solidFill>
                    <a:schemeClr val="bg1"/>
                  </a:solidFill>
                  <a:latin typeface="Arial"/>
                  <a:cs typeface="Arial"/>
                </a:rPr>
                <a:t> |RM| [</a:t>
              </a:r>
              <a:r>
                <a:rPr lang="en-US" altLang="ja-JP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rad/m</a:t>
              </a:r>
              <a:r>
                <a:rPr lang="en-US" altLang="ja-JP" sz="2000" b="1" baseline="30000" dirty="0" smtClean="0">
                  <a:solidFill>
                    <a:schemeClr val="bg1"/>
                  </a:solidFill>
                  <a:latin typeface="Arial"/>
                  <a:cs typeface="Arial"/>
                </a:rPr>
                <a:t>2</a:t>
              </a:r>
              <a:r>
                <a:rPr lang="en-US" altLang="ja-JP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]</a:t>
              </a:r>
              <a:endParaRPr lang="en-US" altLang="ja-JP" sz="2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3162259" y="3652916"/>
              <a:ext cx="911528" cy="335989"/>
            </a:xfrm>
            <a:prstGeom prst="rect">
              <a:avLst/>
            </a:prstGeom>
            <a:solidFill>
              <a:srgbClr val="000000"/>
            </a:solidFill>
          </p:spPr>
          <p:txBody>
            <a:bodyPr wrap="non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en-US" altLang="ja-JP" sz="2000" b="1" dirty="0" smtClean="0">
                  <a:solidFill>
                    <a:schemeClr val="bg1"/>
                  </a:solidFill>
                  <a:cs typeface="小塚ゴシック Pro L" charset="0"/>
                </a:rPr>
                <a:t>5 Mpc</a:t>
              </a:r>
              <a:endParaRPr lang="en-US" altLang="ja-JP" sz="2000" b="1" dirty="0">
                <a:solidFill>
                  <a:schemeClr val="bg1"/>
                </a:solidFill>
                <a:cs typeface="小塚ゴシック Pro L" charset="0"/>
              </a:endParaRPr>
            </a:p>
          </p:txBody>
        </p:sp>
        <p:cxnSp>
          <p:nvCxnSpPr>
            <p:cNvPr id="34" name="直線コネクタ 33"/>
            <p:cNvCxnSpPr/>
            <p:nvPr/>
          </p:nvCxnSpPr>
          <p:spPr>
            <a:xfrm>
              <a:off x="3175627" y="3544537"/>
              <a:ext cx="886390" cy="0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テキスト ボックス 1"/>
          <p:cNvSpPr txBox="1"/>
          <p:nvPr/>
        </p:nvSpPr>
        <p:spPr>
          <a:xfrm>
            <a:off x="4817055" y="3375589"/>
            <a:ext cx="40703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>
                <a:solidFill>
                  <a:schemeClr val="bg1"/>
                </a:solidFill>
              </a:rPr>
              <a:t>Contents</a:t>
            </a:r>
          </a:p>
          <a:p>
            <a:pPr marL="342900" indent="-342900">
              <a:buAutoNum type="arabicPeriod"/>
            </a:pPr>
            <a:r>
              <a:rPr kumimoji="1" lang="en-US" altLang="ja-JP" b="1" dirty="0" smtClean="0">
                <a:solidFill>
                  <a:schemeClr val="bg1"/>
                </a:solidFill>
              </a:rPr>
              <a:t>Introduction</a:t>
            </a:r>
          </a:p>
          <a:p>
            <a:pPr marL="342900" indent="-342900">
              <a:buAutoNum type="arabicPeriod"/>
            </a:pPr>
            <a:r>
              <a:rPr lang="en-US" altLang="ja-JP" b="1" dirty="0" smtClean="0">
                <a:solidFill>
                  <a:schemeClr val="bg1"/>
                </a:solidFill>
              </a:rPr>
              <a:t>Extraction of IGMF RM</a:t>
            </a:r>
          </a:p>
          <a:p>
            <a:pPr marL="342900" indent="-342900">
              <a:buAutoNum type="arabicPeriod"/>
            </a:pPr>
            <a:r>
              <a:rPr lang="en-US" altLang="ja-JP" b="1" dirty="0" smtClean="0">
                <a:solidFill>
                  <a:schemeClr val="bg1"/>
                </a:solidFill>
              </a:rPr>
              <a:t>Are FRBs useful for Magnetism?</a:t>
            </a:r>
          </a:p>
          <a:p>
            <a:pPr marL="342900" indent="-342900">
              <a:buFontTx/>
              <a:buAutoNum type="arabicPeriod"/>
            </a:pPr>
            <a:r>
              <a:rPr lang="en-US" altLang="ja-JP" b="1" dirty="0">
                <a:solidFill>
                  <a:schemeClr val="bg1"/>
                </a:solidFill>
              </a:rPr>
              <a:t>Extraction filter </a:t>
            </a:r>
            <a:r>
              <a:rPr lang="en-US" altLang="ja-JP" b="1" dirty="0" smtClean="0">
                <a:solidFill>
                  <a:schemeClr val="bg1"/>
                </a:solidFill>
              </a:rPr>
              <a:t>development</a:t>
            </a:r>
            <a:endParaRPr lang="en-US" altLang="ja-JP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7"/>
    </mc:Choice>
    <mc:Fallback>
      <p:transition xmlns:p14="http://schemas.microsoft.com/office/powerpoint/2010/main" spd="slow" advTm="71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18843" y="1227593"/>
            <a:ext cx="8701215" cy="1293107"/>
          </a:xfrm>
        </p:spPr>
        <p:txBody>
          <a:bodyPr>
            <a:normAutofit fontScale="85000" lnSpcReduction="10000"/>
          </a:bodyPr>
          <a:lstStyle/>
          <a:p>
            <a:r>
              <a:rPr lang="en-US" altLang="ja-JP" dirty="0"/>
              <a:t>Use DM &amp; RM of polarized </a:t>
            </a:r>
            <a:r>
              <a:rPr lang="en-US" altLang="ja-JP" dirty="0" smtClean="0"/>
              <a:t>FRB, </a:t>
            </a:r>
            <a:r>
              <a:rPr lang="en-US" altLang="ja-JP" dirty="0" smtClean="0">
                <a:solidFill>
                  <a:srgbClr val="0000FF"/>
                </a:solidFill>
              </a:rPr>
              <a:t>but </a:t>
            </a:r>
            <a:r>
              <a:rPr lang="en-US" altLang="ja-JP" dirty="0">
                <a:solidFill>
                  <a:srgbClr val="0000FF"/>
                </a:solidFill>
              </a:rPr>
              <a:t>B</a:t>
            </a:r>
            <a:r>
              <a:rPr lang="en-US" altLang="ja-JP" baseline="-25000" dirty="0">
                <a:solidFill>
                  <a:srgbClr val="0000FF"/>
                </a:solidFill>
              </a:rPr>
              <a:t>||</a:t>
            </a:r>
            <a:r>
              <a:rPr lang="en-US" altLang="ja-JP" dirty="0">
                <a:solidFill>
                  <a:srgbClr val="0000FF"/>
                </a:solidFill>
              </a:rPr>
              <a:t> ≠ B</a:t>
            </a:r>
            <a:r>
              <a:rPr lang="en-US" altLang="ja-JP" baseline="-25000" dirty="0">
                <a:solidFill>
                  <a:srgbClr val="0000FF"/>
                </a:solidFill>
              </a:rPr>
              <a:t>||</a:t>
            </a:r>
            <a:r>
              <a:rPr lang="en-US" altLang="ja-JP" baseline="30000" dirty="0">
                <a:solidFill>
                  <a:srgbClr val="0000FF"/>
                </a:solidFill>
              </a:rPr>
              <a:t>†</a:t>
            </a:r>
            <a:r>
              <a:rPr lang="en-US" altLang="ja-JP" dirty="0">
                <a:solidFill>
                  <a:srgbClr val="0000FF"/>
                </a:solidFill>
              </a:rPr>
              <a:t> ~ RM/</a:t>
            </a:r>
            <a:r>
              <a:rPr lang="en-US" altLang="ja-JP" dirty="0" smtClean="0">
                <a:solidFill>
                  <a:srgbClr val="0000FF"/>
                </a:solidFill>
              </a:rPr>
              <a:t>DM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WHIM </a:t>
            </a:r>
            <a:r>
              <a:rPr lang="en-US" altLang="ja-JP" dirty="0"/>
              <a:t>(z&lt;1) and the void gas (z&gt;1) dominate </a:t>
            </a:r>
            <a:r>
              <a:rPr lang="en-US" altLang="ja-JP" dirty="0" smtClean="0"/>
              <a:t>DM</a:t>
            </a:r>
          </a:p>
          <a:p>
            <a:pPr lvl="1"/>
            <a:r>
              <a:rPr lang="en-US" altLang="ja-JP" dirty="0"/>
              <a:t>The traditional method misses the (1+z) </a:t>
            </a:r>
            <a:r>
              <a:rPr lang="en-US" altLang="ja-JP" dirty="0" smtClean="0"/>
              <a:t>factor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dirty="0" smtClean="0"/>
              <a:t>3. </a:t>
            </a:r>
            <a:r>
              <a:rPr lang="en-US" altLang="ja-JP" sz="2200" dirty="0"/>
              <a:t>Are FRBs useful for Magnetism? </a:t>
            </a:r>
            <a:r>
              <a:rPr lang="en-US" altLang="ja-JP" sz="2200" dirty="0" smtClean="0"/>
              <a:t>(2/</a:t>
            </a:r>
            <a:r>
              <a:rPr lang="en-US" altLang="ja-JP" sz="2200" dirty="0"/>
              <a:t>3)</a:t>
            </a:r>
            <a:br>
              <a:rPr lang="en-US" altLang="ja-JP" sz="2200" dirty="0"/>
            </a:br>
            <a:r>
              <a:rPr lang="en-US" altLang="ja-JP" dirty="0" smtClean="0"/>
              <a:t>FRB </a:t>
            </a:r>
            <a:r>
              <a:rPr lang="en-US" altLang="ja-JP" dirty="0"/>
              <a:t>DM &amp; RM grids?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7" name="図 6" descr="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7" y="2363469"/>
            <a:ext cx="4384265" cy="398670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014365" y="6487348"/>
            <a:ext cx="5017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kumimoji="1" lang="en-US" altLang="ja-JP" sz="2000" b="1" dirty="0" smtClean="0"/>
              <a:t>(TA, Ryu, Gaensler 2016,  ApJ, </a:t>
            </a:r>
            <a:r>
              <a:rPr lang="en-US" altLang="ja-JP" sz="2000" b="1" dirty="0" smtClean="0"/>
              <a:t>824</a:t>
            </a:r>
            <a:r>
              <a:rPr kumimoji="1" lang="en-US" altLang="ja-JP" sz="2000" b="1" dirty="0" smtClean="0"/>
              <a:t>, 105)</a:t>
            </a:r>
            <a:endParaRPr kumimoji="1" lang="ja-JP" altLang="en-US" sz="2000" b="1" dirty="0"/>
          </a:p>
        </p:txBody>
      </p:sp>
      <p:grpSp>
        <p:nvGrpSpPr>
          <p:cNvPr id="24" name="図形グループ 23"/>
          <p:cNvGrpSpPr/>
          <p:nvPr/>
        </p:nvGrpSpPr>
        <p:grpSpPr>
          <a:xfrm>
            <a:off x="4563517" y="2383311"/>
            <a:ext cx="4484988" cy="1445656"/>
            <a:chOff x="4592960" y="2393833"/>
            <a:chExt cx="4484988" cy="1445656"/>
          </a:xfrm>
        </p:grpSpPr>
        <p:sp>
          <p:nvSpPr>
            <p:cNvPr id="10" name="角丸四角形 9"/>
            <p:cNvSpPr/>
            <p:nvPr/>
          </p:nvSpPr>
          <p:spPr>
            <a:xfrm>
              <a:off x="4592960" y="2403755"/>
              <a:ext cx="4484988" cy="1435734"/>
            </a:xfrm>
            <a:prstGeom prst="roundRect">
              <a:avLst>
                <a:gd name="adj" fmla="val 667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1" name="図 10" descr="f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002" y="2763166"/>
              <a:ext cx="1697964" cy="53654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4692503" y="2393833"/>
              <a:ext cx="1878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u="sng" dirty="0" smtClean="0"/>
                <a:t>Galactic Context</a:t>
              </a:r>
              <a:endParaRPr kumimoji="1" lang="ja-JP" altLang="en-US" u="sng" dirty="0"/>
            </a:p>
          </p:txBody>
        </p:sp>
        <p:pic>
          <p:nvPicPr>
            <p:cNvPr id="13" name="図 12" descr="f2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654" y="2693944"/>
              <a:ext cx="1606334" cy="615684"/>
            </a:xfrm>
            <a:prstGeom prst="rect">
              <a:avLst/>
            </a:prstGeom>
          </p:spPr>
        </p:pic>
        <p:pic>
          <p:nvPicPr>
            <p:cNvPr id="15" name="図 14" descr="f4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331" y="3342699"/>
              <a:ext cx="2476032" cy="406718"/>
            </a:xfrm>
            <a:prstGeom prst="rect">
              <a:avLst/>
            </a:prstGeom>
          </p:spPr>
        </p:pic>
      </p:grpSp>
      <p:sp>
        <p:nvSpPr>
          <p:cNvPr id="17" name="角丸四角形 16"/>
          <p:cNvSpPr/>
          <p:nvPr/>
        </p:nvSpPr>
        <p:spPr>
          <a:xfrm>
            <a:off x="4563517" y="3918673"/>
            <a:ext cx="4484988" cy="2529895"/>
          </a:xfrm>
          <a:prstGeom prst="roundRect">
            <a:avLst>
              <a:gd name="adj" fmla="val 642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63060" y="3942350"/>
            <a:ext cx="242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 smtClean="0"/>
              <a:t>Cosmological Context</a:t>
            </a:r>
            <a:endParaRPr kumimoji="1" lang="ja-JP" altLang="en-US" u="sng" dirty="0"/>
          </a:p>
        </p:txBody>
      </p:sp>
      <p:pic>
        <p:nvPicPr>
          <p:cNvPr id="19" name="図 18" descr="f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504" y="4844014"/>
            <a:ext cx="2694434" cy="557165"/>
          </a:xfrm>
          <a:prstGeom prst="rect">
            <a:avLst/>
          </a:prstGeom>
        </p:spPr>
      </p:pic>
      <p:pic>
        <p:nvPicPr>
          <p:cNvPr id="20" name="図 19" descr="f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331" y="4961802"/>
            <a:ext cx="1413498" cy="320679"/>
          </a:xfrm>
          <a:prstGeom prst="rect">
            <a:avLst/>
          </a:prstGeom>
        </p:spPr>
      </p:pic>
      <p:pic>
        <p:nvPicPr>
          <p:cNvPr id="21" name="図 20" descr="f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61" y="4311682"/>
            <a:ext cx="2429872" cy="548667"/>
          </a:xfrm>
          <a:prstGeom prst="rect">
            <a:avLst/>
          </a:prstGeom>
        </p:spPr>
      </p:pic>
      <p:pic>
        <p:nvPicPr>
          <p:cNvPr id="22" name="図 21" descr="1+z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36" y="5909692"/>
            <a:ext cx="3592402" cy="467079"/>
          </a:xfrm>
          <a:prstGeom prst="rect">
            <a:avLst/>
          </a:prstGeom>
        </p:spPr>
      </p:pic>
      <p:pic>
        <p:nvPicPr>
          <p:cNvPr id="23" name="図 22" descr="f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458" y="5430124"/>
            <a:ext cx="3820357" cy="457856"/>
          </a:xfrm>
          <a:prstGeom prst="rect">
            <a:avLst/>
          </a:prstGeom>
          <a:ln w="28575" cmpd="sng">
            <a:noFill/>
          </a:ln>
        </p:spPr>
      </p:pic>
    </p:spTree>
    <p:extLst>
      <p:ext uri="{BB962C8B-B14F-4D97-AF65-F5344CB8AC3E}">
        <p14:creationId xmlns:p14="http://schemas.microsoft.com/office/powerpoint/2010/main" val="241238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2566" y="1219878"/>
            <a:ext cx="9042234" cy="951234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/>
              <a:t>Use DM &amp; </a:t>
            </a:r>
            <a:r>
              <a:rPr kumimoji="1" lang="en-US" altLang="ja-JP" dirty="0" smtClean="0"/>
              <a:t>RM of polarized FRB (</a:t>
            </a:r>
            <a:r>
              <a:rPr lang="en-US" altLang="ja-JP" dirty="0" smtClean="0">
                <a:solidFill>
                  <a:srgbClr val="0000FF"/>
                </a:solidFill>
              </a:rPr>
              <a:t>but B</a:t>
            </a:r>
            <a:r>
              <a:rPr lang="en-US" altLang="ja-JP" baseline="-25000" dirty="0">
                <a:solidFill>
                  <a:srgbClr val="0000FF"/>
                </a:solidFill>
              </a:rPr>
              <a:t>|</a:t>
            </a:r>
            <a:r>
              <a:rPr lang="en-US" altLang="ja-JP" baseline="-25000" dirty="0" smtClean="0">
                <a:solidFill>
                  <a:srgbClr val="0000FF"/>
                </a:solidFill>
              </a:rPr>
              <a:t>|</a:t>
            </a:r>
            <a:r>
              <a:rPr lang="en-US" altLang="ja-JP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≠ </a:t>
            </a:r>
            <a:r>
              <a:rPr lang="en-US" altLang="ja-JP" dirty="0">
                <a:solidFill>
                  <a:srgbClr val="0000FF"/>
                </a:solidFill>
              </a:rPr>
              <a:t>B</a:t>
            </a:r>
            <a:r>
              <a:rPr lang="en-US" altLang="ja-JP" baseline="-25000" dirty="0">
                <a:solidFill>
                  <a:srgbClr val="0000FF"/>
                </a:solidFill>
              </a:rPr>
              <a:t>|</a:t>
            </a:r>
            <a:r>
              <a:rPr lang="en-US" altLang="ja-JP" baseline="-25000" dirty="0" smtClean="0">
                <a:solidFill>
                  <a:srgbClr val="0000FF"/>
                </a:solidFill>
              </a:rPr>
              <a:t>|</a:t>
            </a:r>
            <a:r>
              <a:rPr lang="en-US" altLang="ja-JP" baseline="30000" dirty="0" smtClean="0">
                <a:solidFill>
                  <a:srgbClr val="0000FF"/>
                </a:solidFill>
              </a:rPr>
              <a:t>†</a:t>
            </a:r>
            <a:r>
              <a:rPr lang="en-US" altLang="ja-JP" dirty="0" smtClean="0">
                <a:solidFill>
                  <a:srgbClr val="0000FF"/>
                </a:solidFill>
              </a:rPr>
              <a:t> ~ RM</a:t>
            </a:r>
            <a:r>
              <a:rPr lang="en-US" altLang="ja-JP" dirty="0">
                <a:solidFill>
                  <a:srgbClr val="0000FF"/>
                </a:solidFill>
              </a:rPr>
              <a:t>/</a:t>
            </a:r>
            <a:r>
              <a:rPr lang="en-US" altLang="ja-JP" dirty="0" smtClean="0">
                <a:solidFill>
                  <a:srgbClr val="0000FF"/>
                </a:solidFill>
              </a:rPr>
              <a:t>DM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FRB RM grids ~ </a:t>
            </a:r>
            <a:r>
              <a:rPr lang="en-US" altLang="ja-JP" i="1" dirty="0" smtClean="0"/>
              <a:t>O</a:t>
            </a:r>
            <a:r>
              <a:rPr lang="en-US" altLang="ja-JP" dirty="0" smtClean="0"/>
              <a:t>(10-100)/deg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/yr? 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dirty="0" smtClean="0"/>
              <a:t>3. </a:t>
            </a:r>
            <a:r>
              <a:rPr lang="en-US" altLang="ja-JP" sz="2200" dirty="0"/>
              <a:t>Are FRBs useful for Magnetism? </a:t>
            </a:r>
            <a:r>
              <a:rPr lang="en-US" altLang="ja-JP" sz="2200" dirty="0" smtClean="0"/>
              <a:t>(3/</a:t>
            </a:r>
            <a:r>
              <a:rPr lang="en-US" altLang="ja-JP" sz="2200" dirty="0"/>
              <a:t>3)</a:t>
            </a:r>
            <a:br>
              <a:rPr lang="en-US" altLang="ja-JP" sz="2200" dirty="0"/>
            </a:br>
            <a:r>
              <a:rPr lang="en-US" altLang="ja-JP" dirty="0" smtClean="0"/>
              <a:t>FRB </a:t>
            </a:r>
            <a:r>
              <a:rPr lang="en-US" altLang="ja-JP" dirty="0" smtClean="0"/>
              <a:t>DM &amp; RM grids?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21" name="図 20" descr="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64" y="2180807"/>
            <a:ext cx="3994098" cy="696454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22" name="図 21" descr="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22" y="3018459"/>
            <a:ext cx="4084820" cy="3526017"/>
          </a:xfrm>
          <a:prstGeom prst="rect">
            <a:avLst/>
          </a:prstGeom>
        </p:spPr>
      </p:pic>
      <p:pic>
        <p:nvPicPr>
          <p:cNvPr id="23" name="図 22" descr="rd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64" y="2487778"/>
            <a:ext cx="4622918" cy="3998471"/>
          </a:xfrm>
          <a:prstGeom prst="rect">
            <a:avLst/>
          </a:prstGeom>
        </p:spPr>
      </p:pic>
      <p:pic>
        <p:nvPicPr>
          <p:cNvPr id="24" name="図 23" descr="rdr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64" y="2487778"/>
            <a:ext cx="4616391" cy="3992826"/>
          </a:xfrm>
          <a:prstGeom prst="rect">
            <a:avLst/>
          </a:prstGeom>
        </p:spPr>
      </p:pic>
      <p:pic>
        <p:nvPicPr>
          <p:cNvPr id="25" name="図 24" descr="rdr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64" y="2487778"/>
            <a:ext cx="4616391" cy="399282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613898" y="2052606"/>
            <a:ext cx="291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Ω</a:t>
            </a:r>
            <a:r>
              <a:rPr lang="en-US" altLang="ja-JP" baseline="-25000" dirty="0" smtClean="0"/>
              <a:t>M0</a:t>
            </a:r>
            <a:r>
              <a:rPr lang="en-US" altLang="ja-JP" dirty="0" smtClean="0"/>
              <a:t>=0.27, Ω</a:t>
            </a:r>
            <a:r>
              <a:rPr lang="en-US" altLang="ja-JP" baseline="-25000" dirty="0" smtClean="0"/>
              <a:t>Λ0</a:t>
            </a:r>
            <a:r>
              <a:rPr lang="en-US" altLang="ja-JP" dirty="0" smtClean="0"/>
              <a:t>=0.73, H=70</a:t>
            </a:r>
            <a:endParaRPr kumimoji="1" lang="ja-JP" altLang="en-US" baseline="30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14365" y="6487348"/>
            <a:ext cx="5017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kumimoji="1" lang="en-US" altLang="ja-JP" sz="2000" b="1" dirty="0" smtClean="0"/>
              <a:t>(TA, Ryu, Gaensler 2016,  ApJ, </a:t>
            </a:r>
            <a:r>
              <a:rPr lang="en-US" altLang="ja-JP" sz="2000" b="1" dirty="0" smtClean="0"/>
              <a:t>824</a:t>
            </a:r>
            <a:r>
              <a:rPr kumimoji="1" lang="en-US" altLang="ja-JP" sz="2000" b="1" dirty="0" smtClean="0"/>
              <a:t>, 105)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73364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91789" y="1252849"/>
            <a:ext cx="7549087" cy="5521019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>
                <a:solidFill>
                  <a:srgbClr val="000000"/>
                </a:solidFill>
              </a:rPr>
              <a:t>The WHIM and the IGMF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</a:rPr>
              <a:t>A</a:t>
            </a:r>
            <a:r>
              <a:rPr lang="en-US" altLang="ja-JP" dirty="0" smtClean="0">
                <a:solidFill>
                  <a:srgbClr val="000000"/>
                </a:solidFill>
              </a:rPr>
              <a:t> candidate of the missing baryon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</a:rPr>
              <a:t>RM of the IGMF through filaments ~ several rad/m</a:t>
            </a:r>
            <a:r>
              <a:rPr lang="en-US" altLang="ja-JP" baseline="30000" dirty="0" smtClean="0">
                <a:solidFill>
                  <a:srgbClr val="000000"/>
                </a:solidFill>
              </a:rPr>
              <a:t>2</a:t>
            </a:r>
            <a:endParaRPr lang="en-US" altLang="ja-JP" dirty="0" smtClean="0">
              <a:solidFill>
                <a:srgbClr val="000000"/>
              </a:solidFill>
            </a:endParaRPr>
          </a:p>
          <a:p>
            <a:r>
              <a:rPr lang="en-US" altLang="ja-JP" dirty="0" smtClean="0"/>
              <a:t>Simulation of RM sky</a:t>
            </a:r>
          </a:p>
          <a:p>
            <a:pPr lvl="1"/>
            <a:r>
              <a:rPr lang="en-US" altLang="ja-JP" dirty="0" smtClean="0"/>
              <a:t>Need </a:t>
            </a:r>
            <a:r>
              <a:rPr lang="en-US" altLang="ja-JP" dirty="0"/>
              <a:t>to select ideal sources </a:t>
            </a:r>
            <a:r>
              <a:rPr lang="en-US" altLang="ja-JP" dirty="0">
                <a:sym typeface="Wingdings"/>
              </a:rPr>
              <a:t>from </a:t>
            </a:r>
            <a:r>
              <a:rPr lang="en-US" altLang="ja-JP" dirty="0"/>
              <a:t>a large </a:t>
            </a:r>
            <a:r>
              <a:rPr lang="en-US" altLang="ja-JP" dirty="0" err="1"/>
              <a:t>polulation</a:t>
            </a:r>
            <a:r>
              <a:rPr lang="en-US" altLang="ja-JP" dirty="0"/>
              <a:t> </a:t>
            </a:r>
            <a:r>
              <a:rPr lang="en-US" altLang="ja-JP" dirty="0">
                <a:sym typeface="Wingdings"/>
              </a:rPr>
              <a:t> High-level requirement = </a:t>
            </a:r>
            <a:r>
              <a:rPr lang="en-US" altLang="ja-JP" b="1" u="sng" dirty="0">
                <a:solidFill>
                  <a:srgbClr val="FF0000"/>
                </a:solidFill>
                <a:sym typeface="Wingdings"/>
              </a:rPr>
              <a:t>all-sky RM </a:t>
            </a:r>
            <a:r>
              <a:rPr lang="en-US" altLang="ja-JP" b="1" u="sng" dirty="0" smtClean="0">
                <a:solidFill>
                  <a:srgbClr val="FF0000"/>
                </a:solidFill>
                <a:sym typeface="Wingdings"/>
              </a:rPr>
              <a:t>grids</a:t>
            </a:r>
          </a:p>
          <a:p>
            <a:pPr lvl="1"/>
            <a:r>
              <a:rPr lang="en-US" altLang="ja-JP" dirty="0" smtClean="0"/>
              <a:t>RM</a:t>
            </a:r>
            <a:r>
              <a:rPr lang="en-US" altLang="ja-JP" baseline="-25000" dirty="0" smtClean="0"/>
              <a:t>IGMF</a:t>
            </a:r>
            <a:r>
              <a:rPr lang="en-US" altLang="ja-JP" dirty="0" smtClean="0"/>
              <a:t> </a:t>
            </a:r>
            <a:r>
              <a:rPr lang="en-US" altLang="ja-JP" dirty="0">
                <a:sym typeface="Wingdings"/>
              </a:rPr>
              <a:t> ASKAP, MeerKAT, SKA1 (</a:t>
            </a:r>
            <a:r>
              <a:rPr lang="en-US" altLang="ja-JP" dirty="0"/>
              <a:t>100 /deg</a:t>
            </a:r>
            <a:r>
              <a:rPr lang="en-US" altLang="ja-JP" baseline="30000" dirty="0"/>
              <a:t>2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SF</a:t>
            </a:r>
            <a:r>
              <a:rPr lang="en-US" altLang="ja-JP" baseline="-25000" dirty="0"/>
              <a:t>IGMF</a:t>
            </a:r>
            <a:r>
              <a:rPr lang="en-US" altLang="ja-JP" dirty="0"/>
              <a:t> </a:t>
            </a:r>
            <a:r>
              <a:rPr lang="en-US" altLang="ja-JP" dirty="0">
                <a:sym typeface="Wingdings"/>
              </a:rPr>
              <a:t> SKA2 (</a:t>
            </a:r>
            <a:r>
              <a:rPr lang="en-US" altLang="ja-JP" dirty="0" smtClean="0"/>
              <a:t>1000 </a:t>
            </a:r>
            <a:r>
              <a:rPr lang="en-US" altLang="ja-JP" dirty="0"/>
              <a:t>/deg</a:t>
            </a:r>
            <a:r>
              <a:rPr lang="en-US" altLang="ja-JP" baseline="30000" dirty="0"/>
              <a:t>2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/>
              <a:t>Faraday Tomography would be </a:t>
            </a:r>
            <a:r>
              <a:rPr lang="en-US" altLang="ja-JP" dirty="0" smtClean="0"/>
              <a:t>a powerful tool, too</a:t>
            </a:r>
            <a:endParaRPr lang="en-US" altLang="ja-JP" dirty="0" smtClean="0"/>
          </a:p>
          <a:p>
            <a:r>
              <a:rPr lang="en-US" altLang="ja-JP" dirty="0" smtClean="0"/>
              <a:t>Fast Radio Burst?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FRB </a:t>
            </a:r>
            <a:r>
              <a:rPr lang="en-US" altLang="ja-JP" dirty="0" smtClean="0"/>
              <a:t>would be utilized for measuring the </a:t>
            </a:r>
            <a:r>
              <a:rPr lang="en-US" altLang="ja-JP" dirty="0" smtClean="0"/>
              <a:t>WHIM</a:t>
            </a:r>
          </a:p>
          <a:p>
            <a:pPr lvl="1"/>
            <a:r>
              <a:rPr lang="en-US" altLang="ja-JP" dirty="0" smtClean="0"/>
              <a:t>Linearly-Pol. FRBs can give the IGMF strength</a:t>
            </a:r>
          </a:p>
          <a:p>
            <a:r>
              <a:rPr lang="en-US" altLang="ja-JP" dirty="0"/>
              <a:t>Filter development under study</a:t>
            </a:r>
          </a:p>
          <a:p>
            <a:pPr lvl="1"/>
            <a:r>
              <a:rPr lang="en-US" altLang="ja-JP" dirty="0"/>
              <a:t>Band 2 + Band 1 (for depolarization &amp; tomography</a:t>
            </a:r>
            <a:r>
              <a:rPr lang="en-US" altLang="ja-JP" dirty="0" smtClean="0"/>
              <a:t>)</a:t>
            </a: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8" name="図 7" descr="Andromeda_gendler_s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2" t="17550" r="38151" b="26546"/>
          <a:stretch/>
        </p:blipFill>
        <p:spPr>
          <a:xfrm>
            <a:off x="194786" y="4873402"/>
            <a:ext cx="1149622" cy="1188013"/>
          </a:xfrm>
          <a:prstGeom prst="rect">
            <a:avLst/>
          </a:prstGeom>
          <a:effectLst/>
        </p:spPr>
      </p:pic>
      <p:pic>
        <p:nvPicPr>
          <p:cNvPr id="10" name="図 9" descr="fi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-612"/>
          <a:stretch/>
        </p:blipFill>
        <p:spPr>
          <a:xfrm>
            <a:off x="194786" y="3723780"/>
            <a:ext cx="1149622" cy="1149622"/>
          </a:xfrm>
          <a:prstGeom prst="rect">
            <a:avLst/>
          </a:prstGeom>
          <a:ln>
            <a:solidFill>
              <a:srgbClr val="CBE6F9"/>
            </a:solidFill>
          </a:ln>
          <a:effectLst/>
        </p:spPr>
      </p:pic>
      <p:pic>
        <p:nvPicPr>
          <p:cNvPr id="11" name="図 10" descr="swift-gamma-ray-l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0" r="20015"/>
          <a:stretch/>
        </p:blipFill>
        <p:spPr>
          <a:xfrm rot="5400000" flipH="1">
            <a:off x="194786" y="1428291"/>
            <a:ext cx="1149622" cy="1149622"/>
          </a:xfrm>
          <a:prstGeom prst="rect">
            <a:avLst/>
          </a:prstGeom>
          <a:ln>
            <a:solidFill>
              <a:srgbClr val="CBE6F9"/>
            </a:solidFill>
          </a:ln>
          <a:effectLst/>
        </p:spPr>
      </p:pic>
      <p:pic>
        <p:nvPicPr>
          <p:cNvPr id="12" name="Picture 30" descr="A3667_cropped_p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0" t="1360" b="33428"/>
          <a:stretch/>
        </p:blipFill>
        <p:spPr bwMode="auto">
          <a:xfrm>
            <a:off x="194786" y="2585154"/>
            <a:ext cx="1149622" cy="1149622"/>
          </a:xfrm>
          <a:prstGeom prst="rect">
            <a:avLst/>
          </a:prstGeom>
          <a:noFill/>
          <a:ln w="57150" cmpd="sng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663963" y="2123489"/>
            <a:ext cx="680445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INT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78453" y="3273111"/>
            <a:ext cx="765955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IGM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9683" y="4411737"/>
            <a:ext cx="73184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bg1"/>
                </a:solidFill>
              </a:rPr>
              <a:t>DI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G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2567" y="5606991"/>
            <a:ext cx="73184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ISM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83"/>
    </mc:Choice>
    <mc:Fallback xmlns="">
      <p:transition xmlns:p14="http://schemas.microsoft.com/office/powerpoint/2010/main" spd="slow" advTm="213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4296800" y="5034346"/>
            <a:ext cx="4752231" cy="1454632"/>
          </a:xfrm>
        </p:spPr>
        <p:txBody>
          <a:bodyPr/>
          <a:lstStyle/>
          <a:p>
            <a:r>
              <a:rPr lang="en-US" altLang="ja-JP" dirty="0"/>
              <a:t>Cluster contribution is significant, but </a:t>
            </a:r>
            <a:r>
              <a:rPr lang="en-US" altLang="ja-JP" i="1" u="sng" dirty="0" smtClean="0">
                <a:solidFill>
                  <a:srgbClr val="0000FF"/>
                </a:solidFill>
              </a:rPr>
              <a:t>it can </a:t>
            </a:r>
            <a:r>
              <a:rPr lang="en-US" altLang="ja-JP" i="1" u="sng" dirty="0">
                <a:solidFill>
                  <a:srgbClr val="0000FF"/>
                </a:solidFill>
              </a:rPr>
              <a:t>be </a:t>
            </a:r>
            <a:r>
              <a:rPr lang="en-US" altLang="ja-JP" i="1" u="sng" dirty="0" smtClean="0">
                <a:solidFill>
                  <a:srgbClr val="0000FF"/>
                </a:solidFill>
              </a:rPr>
              <a:t>substantially subtracted</a:t>
            </a:r>
            <a:endParaRPr lang="ja-JP" altLang="en-US" i="1" u="sng" dirty="0">
              <a:solidFill>
                <a:srgbClr val="0000FF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dirty="0"/>
              <a:t>4</a:t>
            </a:r>
            <a:r>
              <a:rPr lang="en-US" altLang="ja-JP" sz="2200" dirty="0" smtClean="0"/>
              <a:t>. Subtraction </a:t>
            </a:r>
            <a:r>
              <a:rPr lang="en-US" altLang="ja-JP" sz="2200" dirty="0" err="1" smtClean="0"/>
              <a:t>fileter</a:t>
            </a:r>
            <a:r>
              <a:rPr lang="en-US" altLang="ja-JP" sz="2200" dirty="0" smtClean="0"/>
              <a:t> development </a:t>
            </a:r>
            <a:r>
              <a:rPr kumimoji="1" lang="en-US" altLang="ja-JP" sz="2200" dirty="0" smtClean="0"/>
              <a:t>(</a:t>
            </a:r>
            <a:r>
              <a:rPr lang="en-US" altLang="ja-JP" sz="2200" dirty="0"/>
              <a:t>1</a:t>
            </a:r>
            <a:r>
              <a:rPr kumimoji="1" lang="en-US" altLang="ja-JP" sz="2200" dirty="0" smtClean="0"/>
              <a:t>/</a:t>
            </a:r>
            <a:r>
              <a:rPr lang="en-US" altLang="ja-JP" sz="2200" dirty="0"/>
              <a:t>4</a:t>
            </a:r>
            <a:r>
              <a:rPr kumimoji="1" lang="en-US" altLang="ja-JP" sz="2200" dirty="0" smtClean="0"/>
              <a:t>)</a:t>
            </a:r>
            <a:r>
              <a:rPr kumimoji="1" lang="en-US" altLang="ja-JP" sz="2200" dirty="0" smtClean="0"/>
              <a:t/>
            </a:r>
            <a:br>
              <a:rPr kumimoji="1" lang="en-US" altLang="ja-JP" sz="2200" dirty="0" smtClean="0"/>
            </a:br>
            <a:r>
              <a:rPr lang="en-US" altLang="ja-JP" dirty="0"/>
              <a:t>M</a:t>
            </a:r>
            <a:r>
              <a:rPr lang="en-US" altLang="ja-JP" dirty="0" smtClean="0"/>
              <a:t>odeling and filter for IGM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7" name="図 6" descr="AR11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11"/>
          <a:stretch/>
        </p:blipFill>
        <p:spPr>
          <a:xfrm>
            <a:off x="80121" y="1212540"/>
            <a:ext cx="4072227" cy="5436816"/>
          </a:xfrm>
          <a:prstGeom prst="rect">
            <a:avLst/>
          </a:prstGeom>
        </p:spPr>
      </p:pic>
      <p:pic>
        <p:nvPicPr>
          <p:cNvPr id="8" name="図 7" descr="fig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782" y="1212540"/>
            <a:ext cx="4495437" cy="3962194"/>
          </a:xfrm>
          <a:prstGeom prst="rect">
            <a:avLst/>
          </a:prstGeom>
          <a:effectLst/>
        </p:spPr>
      </p:pic>
      <p:sp>
        <p:nvSpPr>
          <p:cNvPr id="9" name="テキスト ボックス 8"/>
          <p:cNvSpPr txBox="1"/>
          <p:nvPr/>
        </p:nvSpPr>
        <p:spPr>
          <a:xfrm>
            <a:off x="4351126" y="6367709"/>
            <a:ext cx="3762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altLang="ja-JP" sz="2000" b="1" dirty="0" smtClean="0"/>
              <a:t>(TA</a:t>
            </a:r>
            <a:r>
              <a:rPr lang="en-US" altLang="ja-JP" sz="2000" b="1" dirty="0"/>
              <a:t>, Ryu </a:t>
            </a:r>
            <a:r>
              <a:rPr lang="en-US" altLang="ja-JP" sz="2000" b="1" dirty="0" smtClean="0"/>
              <a:t>2011,  </a:t>
            </a:r>
            <a:r>
              <a:rPr lang="en-US" altLang="ja-JP" sz="2000" b="1" dirty="0"/>
              <a:t>ApJ, 738, </a:t>
            </a:r>
            <a:r>
              <a:rPr lang="en-US" altLang="ja-JP" sz="2000" b="1" dirty="0" smtClean="0"/>
              <a:t>134)</a:t>
            </a:r>
            <a:endParaRPr lang="ja-JP" altLang="en-US" sz="2000" b="1" dirty="0"/>
          </a:p>
        </p:txBody>
      </p:sp>
      <p:sp>
        <p:nvSpPr>
          <p:cNvPr id="11" name="正方形/長方形 10"/>
          <p:cNvSpPr/>
          <p:nvPr/>
        </p:nvSpPr>
        <p:spPr>
          <a:xfrm>
            <a:off x="5532782" y="3090047"/>
            <a:ext cx="3136350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008000"/>
                </a:solidFill>
                <a:cs typeface="Candara"/>
              </a:rPr>
              <a:t>TM7: T&lt;</a:t>
            </a:r>
            <a:r>
              <a:rPr lang="en-US" altLang="ja-JP" b="1" dirty="0" smtClean="0">
                <a:solidFill>
                  <a:srgbClr val="008000"/>
                </a:solidFill>
                <a:cs typeface="Candara"/>
              </a:rPr>
              <a:t>10</a:t>
            </a:r>
            <a:r>
              <a:rPr lang="en-US" altLang="ja-JP" b="1" baseline="30000" dirty="0" smtClean="0">
                <a:solidFill>
                  <a:srgbClr val="008000"/>
                </a:solidFill>
                <a:cs typeface="Candara"/>
              </a:rPr>
              <a:t>7 </a:t>
            </a:r>
            <a:r>
              <a:rPr lang="en-US" altLang="ja-JP" b="1" dirty="0" smtClean="0">
                <a:solidFill>
                  <a:srgbClr val="008000"/>
                </a:solidFill>
                <a:cs typeface="Candara"/>
              </a:rPr>
              <a:t>(almost WHIM)</a:t>
            </a:r>
            <a:endParaRPr lang="en-US" altLang="ja-JP" b="1" dirty="0" smtClean="0">
              <a:solidFill>
                <a:srgbClr val="0000FF"/>
              </a:solidFill>
              <a:cs typeface="Candara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cs typeface="Candara"/>
              </a:rPr>
              <a:t>CLS: D &gt;1 Mpc </a:t>
            </a:r>
            <a:r>
              <a:rPr lang="en-US" altLang="ja-JP" b="1" dirty="0">
                <a:solidFill>
                  <a:srgbClr val="0000FF"/>
                </a:solidFill>
                <a:cs typeface="Candara"/>
              </a:rPr>
              <a:t>&amp;</a:t>
            </a:r>
            <a:r>
              <a:rPr lang="en-US" altLang="ja-JP" b="1" dirty="0" smtClean="0">
                <a:solidFill>
                  <a:srgbClr val="0000FF"/>
                </a:solidFill>
                <a:cs typeface="Candara"/>
              </a:rPr>
              <a:t> </a:t>
            </a:r>
            <a:r>
              <a:rPr lang="en-US" altLang="ja-JP" b="1" dirty="0" err="1" smtClean="0">
                <a:solidFill>
                  <a:srgbClr val="0000FF"/>
                </a:solidFill>
                <a:cs typeface="Candara"/>
              </a:rPr>
              <a:t>Tx</a:t>
            </a:r>
            <a:r>
              <a:rPr lang="en-US" altLang="ja-JP" b="1" dirty="0">
                <a:solidFill>
                  <a:srgbClr val="0000FF"/>
                </a:solidFill>
                <a:cs typeface="Candara"/>
              </a:rPr>
              <a:t>&lt;</a:t>
            </a:r>
            <a:r>
              <a:rPr lang="en-US" altLang="ja-JP" b="1" dirty="0" smtClean="0">
                <a:solidFill>
                  <a:srgbClr val="0000FF"/>
                </a:solidFill>
                <a:cs typeface="Candara"/>
              </a:rPr>
              <a:t>2 keV</a:t>
            </a:r>
          </a:p>
          <a:p>
            <a:r>
              <a:rPr lang="en-US" altLang="ja-JP" b="1" dirty="0" smtClean="0">
                <a:solidFill>
                  <a:srgbClr val="FF0000"/>
                </a:solidFill>
                <a:cs typeface="Candara"/>
              </a:rPr>
              <a:t>TS8: </a:t>
            </a:r>
            <a:r>
              <a:rPr lang="en-US" altLang="ja-JP" b="1" dirty="0" err="1" smtClean="0">
                <a:solidFill>
                  <a:srgbClr val="FF0000"/>
                </a:solidFill>
                <a:cs typeface="Candara"/>
              </a:rPr>
              <a:t>Tx</a:t>
            </a:r>
            <a:r>
              <a:rPr lang="en-US" altLang="ja-JP" b="1" dirty="0" smtClean="0">
                <a:solidFill>
                  <a:srgbClr val="FF0000"/>
                </a:solidFill>
                <a:cs typeface="Candara"/>
              </a:rPr>
              <a:t>*&gt;10</a:t>
            </a:r>
            <a:r>
              <a:rPr lang="en-US" altLang="ja-JP" b="1" baseline="30000" dirty="0" smtClean="0">
                <a:solidFill>
                  <a:srgbClr val="FF0000"/>
                </a:solidFill>
                <a:cs typeface="Candara"/>
              </a:rPr>
              <a:t>7</a:t>
            </a:r>
            <a:r>
              <a:rPr lang="en-US" altLang="ja-JP" b="1" dirty="0" smtClean="0">
                <a:solidFill>
                  <a:srgbClr val="FF0000"/>
                </a:solidFill>
                <a:cs typeface="Candara"/>
              </a:rPr>
              <a:t> </a:t>
            </a:r>
            <a:r>
              <a:rPr lang="en-US" altLang="ja-JP" b="1" dirty="0">
                <a:solidFill>
                  <a:srgbClr val="FF0000"/>
                </a:solidFill>
                <a:cs typeface="Candara"/>
              </a:rPr>
              <a:t>&amp; </a:t>
            </a:r>
            <a:r>
              <a:rPr lang="en-US" altLang="ja-JP" b="1" dirty="0" err="1">
                <a:solidFill>
                  <a:srgbClr val="FF0000"/>
                </a:solidFill>
                <a:cs typeface="Candara"/>
              </a:rPr>
              <a:t>Sx</a:t>
            </a:r>
            <a:r>
              <a:rPr lang="en-US" altLang="ja-JP" b="1" dirty="0">
                <a:solidFill>
                  <a:srgbClr val="FF0000"/>
                </a:solidFill>
                <a:cs typeface="Candara"/>
              </a:rPr>
              <a:t>*&gt;10</a:t>
            </a:r>
            <a:r>
              <a:rPr lang="en-US" altLang="ja-JP" b="1" baseline="30000" dirty="0">
                <a:solidFill>
                  <a:srgbClr val="FF0000"/>
                </a:solidFill>
                <a:cs typeface="Candara"/>
              </a:rPr>
              <a:t>-</a:t>
            </a:r>
            <a:r>
              <a:rPr lang="en-US" altLang="ja-JP" b="1" baseline="30000" dirty="0" smtClean="0">
                <a:solidFill>
                  <a:srgbClr val="FF0000"/>
                </a:solidFill>
                <a:cs typeface="Candara"/>
              </a:rPr>
              <a:t>8</a:t>
            </a:r>
            <a:endParaRPr lang="en-US" altLang="ja-JP" b="1" dirty="0">
              <a:solidFill>
                <a:srgbClr val="FF0000"/>
              </a:solidFill>
              <a:cs typeface="Candara"/>
            </a:endParaRPr>
          </a:p>
          <a:p>
            <a:r>
              <a:rPr lang="en-US" altLang="ja-JP" b="1" dirty="0" smtClean="0">
                <a:solidFill>
                  <a:srgbClr val="FF6600"/>
                </a:solidFill>
                <a:cs typeface="Candara"/>
              </a:rPr>
              <a:t>TS0: </a:t>
            </a:r>
            <a:r>
              <a:rPr lang="en-US" altLang="ja-JP" b="1" dirty="0" err="1" smtClean="0">
                <a:solidFill>
                  <a:srgbClr val="FF6600"/>
                </a:solidFill>
                <a:cs typeface="Candara"/>
              </a:rPr>
              <a:t>Tx</a:t>
            </a:r>
            <a:r>
              <a:rPr lang="en-US" altLang="ja-JP" b="1" dirty="0" smtClean="0">
                <a:solidFill>
                  <a:srgbClr val="FF6600"/>
                </a:solidFill>
                <a:cs typeface="Candara"/>
              </a:rPr>
              <a:t>*&gt;10</a:t>
            </a:r>
            <a:r>
              <a:rPr lang="en-US" altLang="ja-JP" b="1" baseline="30000" dirty="0" smtClean="0">
                <a:solidFill>
                  <a:srgbClr val="FF6600"/>
                </a:solidFill>
                <a:cs typeface="Candara"/>
              </a:rPr>
              <a:t>7</a:t>
            </a:r>
            <a:r>
              <a:rPr lang="en-US" altLang="ja-JP" b="1" dirty="0" smtClean="0">
                <a:solidFill>
                  <a:srgbClr val="FF6600"/>
                </a:solidFill>
                <a:cs typeface="Candara"/>
              </a:rPr>
              <a:t> </a:t>
            </a:r>
            <a:r>
              <a:rPr lang="en-US" altLang="ja-JP" b="1" dirty="0">
                <a:solidFill>
                  <a:srgbClr val="FF6600"/>
                </a:solidFill>
                <a:cs typeface="Candara"/>
              </a:rPr>
              <a:t>&amp; </a:t>
            </a:r>
            <a:r>
              <a:rPr lang="en-US" altLang="ja-JP" b="1" dirty="0" err="1">
                <a:solidFill>
                  <a:srgbClr val="FF6600"/>
                </a:solidFill>
                <a:cs typeface="Candara"/>
              </a:rPr>
              <a:t>Sx</a:t>
            </a:r>
            <a:r>
              <a:rPr lang="en-US" altLang="ja-JP" b="1" dirty="0">
                <a:solidFill>
                  <a:srgbClr val="FF6600"/>
                </a:solidFill>
                <a:cs typeface="Candara"/>
              </a:rPr>
              <a:t>*&gt;10</a:t>
            </a:r>
            <a:r>
              <a:rPr lang="en-US" altLang="ja-JP" b="1" baseline="30000" dirty="0" smtClean="0">
                <a:solidFill>
                  <a:srgbClr val="FF6600"/>
                </a:solidFill>
                <a:cs typeface="Candara"/>
              </a:rPr>
              <a:t>-10</a:t>
            </a:r>
            <a:endParaRPr lang="en-US" altLang="ja-JP" b="1" dirty="0" smtClean="0">
              <a:solidFill>
                <a:srgbClr val="FF6600"/>
              </a:solidFill>
              <a:cs typeface="Candara"/>
            </a:endParaRPr>
          </a:p>
          <a:p>
            <a:pPr algn="r"/>
            <a:r>
              <a:rPr lang="en-US" altLang="ja-JP" sz="1600" b="1" dirty="0">
                <a:cs typeface="Candara"/>
              </a:rPr>
              <a:t>T in [K], S in [erg/s/cm</a:t>
            </a:r>
            <a:r>
              <a:rPr lang="en-US" altLang="ja-JP" sz="1600" b="1" baseline="30000" dirty="0">
                <a:cs typeface="Candara"/>
              </a:rPr>
              <a:t>2</a:t>
            </a:r>
            <a:r>
              <a:rPr lang="en-US" altLang="ja-JP" sz="1600" b="1" dirty="0">
                <a:cs typeface="Candara"/>
              </a:rPr>
              <a:t>/</a:t>
            </a:r>
            <a:r>
              <a:rPr lang="en-US" altLang="ja-JP" sz="1600" b="1" dirty="0" err="1">
                <a:cs typeface="Candara"/>
              </a:rPr>
              <a:t>sr</a:t>
            </a:r>
            <a:r>
              <a:rPr lang="en-US" altLang="ja-JP" sz="1600" b="1" dirty="0" smtClean="0">
                <a:cs typeface="Candara"/>
              </a:rPr>
              <a:t>]</a:t>
            </a:r>
            <a:endParaRPr lang="ja-JP" alt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129109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dirty="0" smtClean="0"/>
              <a:t>4. </a:t>
            </a:r>
            <a:r>
              <a:rPr lang="en-US" altLang="ja-JP" sz="2200" dirty="0"/>
              <a:t>Subtraction </a:t>
            </a:r>
            <a:r>
              <a:rPr lang="en-US" altLang="ja-JP" sz="2200" dirty="0" err="1"/>
              <a:t>fileter</a:t>
            </a:r>
            <a:r>
              <a:rPr lang="en-US" altLang="ja-JP" sz="2200" dirty="0"/>
              <a:t> development </a:t>
            </a:r>
            <a:r>
              <a:rPr lang="en-US" altLang="ja-JP" sz="2200" dirty="0" smtClean="0"/>
              <a:t>(2/</a:t>
            </a:r>
            <a:r>
              <a:rPr lang="en-US" altLang="ja-JP" sz="2200" dirty="0"/>
              <a:t>4)</a:t>
            </a:r>
            <a:br>
              <a:rPr lang="en-US" altLang="ja-JP" sz="2200" dirty="0"/>
            </a:br>
            <a:r>
              <a:rPr lang="en-US" altLang="ja-JP" dirty="0" smtClean="0"/>
              <a:t>Modeling </a:t>
            </a:r>
            <a:r>
              <a:rPr lang="en-US" altLang="ja-JP" dirty="0" smtClean="0"/>
              <a:t>and filter for INT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7" name="図 6" descr="Fi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2" b="41819"/>
          <a:stretch/>
        </p:blipFill>
        <p:spPr>
          <a:xfrm>
            <a:off x="437553" y="1216721"/>
            <a:ext cx="6779969" cy="516439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 rot="16200000">
            <a:off x="-1468461" y="3013559"/>
            <a:ext cx="4011021" cy="10156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3000" dirty="0" smtClean="0"/>
              <a:t>|RM| or </a:t>
            </a:r>
            <a:r>
              <a:rPr lang="en-US" altLang="ja-JP" sz="3000" dirty="0" err="1" smtClean="0"/>
              <a:t>RM</a:t>
            </a:r>
            <a:r>
              <a:rPr lang="en-US" altLang="ja-JP" sz="3000" baseline="-25000" dirty="0" err="1" smtClean="0"/>
              <a:t>rms</a:t>
            </a:r>
            <a:r>
              <a:rPr lang="en-US" altLang="ja-JP" sz="3000" dirty="0" smtClean="0"/>
              <a:t> [rad/m</a:t>
            </a:r>
            <a:r>
              <a:rPr lang="en-US" altLang="ja-JP" sz="3000" baseline="30000" dirty="0" smtClean="0"/>
              <a:t>2</a:t>
            </a:r>
            <a:r>
              <a:rPr lang="en-US" altLang="ja-JP" sz="3000" dirty="0" smtClean="0"/>
              <a:t>]</a:t>
            </a:r>
          </a:p>
          <a:p>
            <a:pPr algn="ctr"/>
            <a:r>
              <a:rPr kumimoji="1" lang="en-US" altLang="ja-JP" sz="3000" dirty="0" smtClean="0"/>
              <a:t>at the observer frame</a:t>
            </a:r>
            <a:endParaRPr kumimoji="1" lang="ja-JP" altLang="en-US" sz="3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56661" y="4205443"/>
            <a:ext cx="431896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chemeClr val="bg1">
                    <a:lumMod val="50000"/>
                  </a:schemeClr>
                </a:solidFill>
              </a:rPr>
              <a:t>● 317 NVSS RMs (|b|&gt;75°)</a:t>
            </a:r>
          </a:p>
          <a:p>
            <a:r>
              <a:rPr lang="ja-JP" altLang="en-US" sz="2400" b="1" dirty="0" smtClean="0"/>
              <a:t>ー</a:t>
            </a:r>
            <a:r>
              <a:rPr lang="en-US" altLang="ja-JP" sz="2400" b="1" dirty="0" smtClean="0"/>
              <a:t> average</a:t>
            </a:r>
          </a:p>
          <a:p>
            <a:r>
              <a:rPr lang="en-US" altLang="ja-JP" sz="2400" b="1" dirty="0" smtClean="0"/>
              <a:t>(</a:t>
            </a:r>
            <a:r>
              <a:rPr lang="en-US" altLang="ja-JP" sz="2400" b="1" dirty="0">
                <a:solidFill>
                  <a:srgbClr val="000000"/>
                </a:solidFill>
              </a:rPr>
              <a:t>Noise 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level 0</a:t>
            </a:r>
            <a:r>
              <a:rPr lang="en-US" altLang="ja-JP" sz="2400" b="1" dirty="0">
                <a:solidFill>
                  <a:srgbClr val="000000"/>
                </a:solidFill>
              </a:rPr>
              <a:t>, 10, 15 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rad</a:t>
            </a:r>
            <a:r>
              <a:rPr lang="en-US" altLang="ja-JP" sz="2400" b="1" dirty="0">
                <a:solidFill>
                  <a:srgbClr val="000000"/>
                </a:solidFill>
              </a:rPr>
              <a:t>/</a:t>
            </a:r>
            <a:r>
              <a:rPr lang="en-US" altLang="ja-JP" sz="2400" b="1" dirty="0" smtClean="0">
                <a:solidFill>
                  <a:srgbClr val="000000"/>
                </a:solidFill>
              </a:rPr>
              <a:t>m</a:t>
            </a:r>
            <a:r>
              <a:rPr lang="en-US" altLang="ja-JP" sz="2400" b="1" baseline="30000" dirty="0" smtClean="0">
                <a:solidFill>
                  <a:srgbClr val="000000"/>
                </a:solidFill>
              </a:rPr>
              <a:t>2</a:t>
            </a:r>
            <a:r>
              <a:rPr lang="en-US" altLang="ja-JP" sz="2400" b="1" dirty="0" smtClean="0"/>
              <a:t>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125994" y="1344729"/>
            <a:ext cx="2018006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b="1" dirty="0" smtClean="0">
                <a:solidFill>
                  <a:srgbClr val="80437F"/>
                </a:solidFill>
              </a:rPr>
              <a:t>RM of</a:t>
            </a:r>
          </a:p>
          <a:p>
            <a:r>
              <a:rPr lang="en-US" altLang="ja-JP" sz="2600" b="1" dirty="0" smtClean="0">
                <a:solidFill>
                  <a:srgbClr val="80437F"/>
                </a:solidFill>
              </a:rPr>
              <a:t>Ext. Gal.</a:t>
            </a:r>
            <a:endParaRPr lang="en-US" altLang="ja-JP" sz="2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altLang="ja-JP" sz="1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sz="2600" b="1" dirty="0" smtClean="0">
                <a:solidFill>
                  <a:schemeClr val="accent3">
                    <a:lumMod val="50000"/>
                  </a:schemeClr>
                </a:solidFill>
              </a:rPr>
              <a:t>RM of</a:t>
            </a:r>
          </a:p>
          <a:p>
            <a:r>
              <a:rPr lang="en-US" altLang="ja-JP" sz="2600" b="1" dirty="0" smtClean="0">
                <a:solidFill>
                  <a:schemeClr val="accent3">
                    <a:lumMod val="50000"/>
                  </a:schemeClr>
                </a:solidFill>
              </a:rPr>
              <a:t>Our Gal. </a:t>
            </a:r>
          </a:p>
          <a:p>
            <a:r>
              <a:rPr lang="en-US" altLang="ja-JP" sz="2600" b="1" dirty="0" smtClean="0">
                <a:solidFill>
                  <a:schemeClr val="accent3">
                    <a:lumMod val="50000"/>
                  </a:schemeClr>
                </a:solidFill>
              </a:rPr>
              <a:t>~ 9 rad/m</a:t>
            </a:r>
            <a:r>
              <a:rPr lang="en-US" altLang="ja-JP" sz="2600" b="1" baseline="30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US" altLang="ja-JP" sz="2600" b="1" dirty="0" smtClean="0">
              <a:solidFill>
                <a:srgbClr val="FF0000"/>
              </a:solidFill>
            </a:endParaRPr>
          </a:p>
          <a:p>
            <a:endParaRPr lang="en-US" altLang="ja-JP" sz="1000" b="1" dirty="0" smtClean="0">
              <a:solidFill>
                <a:srgbClr val="FF0000"/>
              </a:solidFill>
            </a:endParaRPr>
          </a:p>
          <a:p>
            <a:r>
              <a:rPr lang="en-US" altLang="ja-JP" sz="2600" b="1" dirty="0" smtClean="0">
                <a:solidFill>
                  <a:srgbClr val="FF0000"/>
                </a:solidFill>
              </a:rPr>
              <a:t>RM </a:t>
            </a:r>
            <a:r>
              <a:rPr lang="en-US" altLang="ja-JP" sz="2600" b="1" dirty="0">
                <a:solidFill>
                  <a:srgbClr val="FF0000"/>
                </a:solidFill>
              </a:rPr>
              <a:t>of</a:t>
            </a:r>
          </a:p>
          <a:p>
            <a:r>
              <a:rPr lang="en-US" altLang="ja-JP" sz="2600" b="1" dirty="0">
                <a:solidFill>
                  <a:srgbClr val="FF0000"/>
                </a:solidFill>
              </a:rPr>
              <a:t>the </a:t>
            </a:r>
            <a:r>
              <a:rPr lang="en-US" altLang="ja-JP" sz="2600" b="1" dirty="0" smtClean="0">
                <a:solidFill>
                  <a:srgbClr val="FF0000"/>
                </a:solidFill>
              </a:rPr>
              <a:t>IGMF</a:t>
            </a:r>
          </a:p>
          <a:p>
            <a:r>
              <a:rPr lang="en-US" altLang="ja-JP" sz="2600" b="1" dirty="0" smtClean="0">
                <a:solidFill>
                  <a:srgbClr val="FF0000"/>
                </a:solidFill>
              </a:rPr>
              <a:t>~1-7 rad/m</a:t>
            </a:r>
            <a:r>
              <a:rPr lang="en-US" altLang="ja-JP" sz="2600" b="1" baseline="30000" dirty="0" smtClean="0">
                <a:solidFill>
                  <a:srgbClr val="FF0000"/>
                </a:solidFill>
              </a:rPr>
              <a:t>2</a:t>
            </a:r>
            <a:endParaRPr lang="en-US" altLang="ja-JP" sz="2600" b="1" baseline="30000" dirty="0" smtClean="0">
              <a:solidFill>
                <a:srgbClr val="0000FF"/>
              </a:solidFill>
            </a:endParaRPr>
          </a:p>
          <a:p>
            <a:endParaRPr lang="en-US" altLang="ja-JP" sz="1000" b="1" dirty="0" smtClean="0">
              <a:solidFill>
                <a:srgbClr val="0000FF"/>
              </a:solidFill>
            </a:endParaRPr>
          </a:p>
          <a:p>
            <a:r>
              <a:rPr lang="en-US" altLang="ja-JP" sz="2600" b="1" dirty="0" smtClean="0">
                <a:solidFill>
                  <a:srgbClr val="0000FF"/>
                </a:solidFill>
              </a:rPr>
              <a:t>RM of</a:t>
            </a:r>
            <a:endParaRPr lang="en-US" altLang="ja-JP" sz="2600" b="1" dirty="0">
              <a:solidFill>
                <a:srgbClr val="0000FF"/>
              </a:solidFill>
            </a:endParaRPr>
          </a:p>
          <a:p>
            <a:r>
              <a:rPr lang="en-US" altLang="ja-JP" sz="2600" b="1" dirty="0" smtClean="0">
                <a:solidFill>
                  <a:srgbClr val="0000FF"/>
                </a:solidFill>
              </a:rPr>
              <a:t>the source</a:t>
            </a:r>
          </a:p>
          <a:p>
            <a:r>
              <a:rPr lang="en-US" altLang="ja-JP" sz="2600" b="1" dirty="0" smtClean="0">
                <a:solidFill>
                  <a:srgbClr val="0000FF"/>
                </a:solidFill>
              </a:rPr>
              <a:t>~10 (1+z)</a:t>
            </a:r>
            <a:r>
              <a:rPr lang="en-US" altLang="ja-JP" sz="2600" b="1" baseline="30000" dirty="0" smtClean="0">
                <a:solidFill>
                  <a:srgbClr val="0000FF"/>
                </a:solidFill>
              </a:rPr>
              <a:t>-2</a:t>
            </a:r>
          </a:p>
          <a:p>
            <a:r>
              <a:rPr lang="en-US" altLang="ja-JP" sz="2600" b="1" dirty="0">
                <a:solidFill>
                  <a:srgbClr val="0000FF"/>
                </a:solidFill>
              </a:rPr>
              <a:t>rad/</a:t>
            </a:r>
            <a:r>
              <a:rPr lang="en-US" altLang="ja-JP" sz="2600" b="1" dirty="0" smtClean="0">
                <a:solidFill>
                  <a:srgbClr val="0000FF"/>
                </a:solidFill>
              </a:rPr>
              <a:t>m</a:t>
            </a:r>
            <a:r>
              <a:rPr lang="en-US" altLang="ja-JP" sz="2600" b="1" baseline="30000" dirty="0" smtClean="0">
                <a:solidFill>
                  <a:srgbClr val="0000FF"/>
                </a:solidFill>
              </a:rPr>
              <a:t>2</a:t>
            </a:r>
            <a:endParaRPr lang="en-US" altLang="ja-JP" sz="2600" b="1" baseline="30000" dirty="0">
              <a:solidFill>
                <a:srgbClr val="0000FF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79032" y="6452783"/>
            <a:ext cx="523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kumimoji="1" lang="en-US" altLang="ja-JP" sz="2000" b="1" dirty="0" smtClean="0"/>
              <a:t>(TA, Gaensler, Ryu 2014a,  ApJ, 790, 123)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7529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934"/>
    </mc:Choice>
    <mc:Fallback>
      <p:transition xmlns:p14="http://schemas.microsoft.com/office/powerpoint/2010/main" spd="slow" advTm="13093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9154" y="3322010"/>
            <a:ext cx="4959148" cy="3006781"/>
          </a:xfrm>
        </p:spPr>
        <p:txBody>
          <a:bodyPr>
            <a:normAutofit/>
          </a:bodyPr>
          <a:lstStyle/>
          <a:p>
            <a:r>
              <a:rPr lang="en-US" altLang="ja-JP" sz="2600" dirty="0" smtClean="0"/>
              <a:t>Depolarizing </a:t>
            </a:r>
            <a:r>
              <a:rPr lang="en-US" altLang="ja-JP" sz="2600" dirty="0"/>
              <a:t>Intervening Galaxies (DIGs</a:t>
            </a:r>
            <a:r>
              <a:rPr lang="en-US" altLang="ja-JP" sz="2600" dirty="0" smtClean="0"/>
              <a:t>) towards:</a:t>
            </a:r>
            <a:endParaRPr lang="en-US" altLang="ja-JP" sz="2600" dirty="0"/>
          </a:p>
          <a:p>
            <a:r>
              <a:rPr lang="en-US" altLang="ja-JP" dirty="0"/>
              <a:t>1″ </a:t>
            </a:r>
            <a:r>
              <a:rPr lang="en-US" altLang="ja-JP" dirty="0" smtClean="0"/>
              <a:t>source (</a:t>
            </a:r>
            <a:r>
              <a:rPr lang="en-US" altLang="ja-JP" dirty="0"/>
              <a:t>Core-type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lvl="1"/>
            <a:r>
              <a:rPr lang="en-US" altLang="ja-JP" dirty="0" smtClean="0">
                <a:sym typeface="Wingdings"/>
              </a:rPr>
              <a:t>|RM</a:t>
            </a:r>
            <a:r>
              <a:rPr lang="en-US" altLang="ja-JP" baseline="-25000" dirty="0" smtClean="0">
                <a:sym typeface="Wingdings"/>
              </a:rPr>
              <a:t>DIG</a:t>
            </a:r>
            <a:r>
              <a:rPr lang="en-US" altLang="ja-JP" dirty="0" smtClean="0">
                <a:sym typeface="Wingdings"/>
              </a:rPr>
              <a:t>| </a:t>
            </a:r>
            <a:r>
              <a:rPr lang="en-US" altLang="ja-JP" dirty="0">
                <a:sym typeface="Wingdings"/>
              </a:rPr>
              <a:t>&lt; 2 rad/m</a:t>
            </a:r>
            <a:r>
              <a:rPr lang="en-US" altLang="ja-JP" baseline="30000" dirty="0">
                <a:sym typeface="Wingdings"/>
              </a:rPr>
              <a:t>2</a:t>
            </a:r>
            <a:r>
              <a:rPr lang="en-US" altLang="ja-JP" dirty="0">
                <a:sym typeface="Wingdings"/>
              </a:rPr>
              <a:t> if </a:t>
            </a:r>
            <a:r>
              <a:rPr lang="en-US" altLang="ja-JP" dirty="0" err="1">
                <a:sym typeface="Wingdings"/>
              </a:rPr>
              <a:t>z</a:t>
            </a:r>
            <a:r>
              <a:rPr lang="en-US" altLang="ja-JP" baseline="-25000" dirty="0" err="1">
                <a:sym typeface="Wingdings"/>
              </a:rPr>
              <a:t>DIG</a:t>
            </a:r>
            <a:r>
              <a:rPr lang="en-US" altLang="ja-JP" dirty="0">
                <a:sym typeface="Wingdings"/>
              </a:rPr>
              <a:t> &gt; 1</a:t>
            </a:r>
          </a:p>
          <a:p>
            <a:r>
              <a:rPr lang="en-US" altLang="ja-JP" dirty="0">
                <a:sym typeface="Wingdings"/>
              </a:rPr>
              <a:t>10″ </a:t>
            </a:r>
            <a:r>
              <a:rPr lang="en-US" altLang="ja-JP" dirty="0" smtClean="0">
                <a:sym typeface="Wingdings"/>
              </a:rPr>
              <a:t>source (</a:t>
            </a:r>
            <a:r>
              <a:rPr lang="en-US" altLang="ja-JP" dirty="0">
                <a:sym typeface="Wingdings"/>
              </a:rPr>
              <a:t>Lobe-type</a:t>
            </a:r>
            <a:r>
              <a:rPr lang="en-US" altLang="ja-JP" dirty="0" smtClean="0">
                <a:sym typeface="Wingdings"/>
              </a:rPr>
              <a:t>)</a:t>
            </a:r>
            <a:endParaRPr lang="en-US" altLang="ja-JP" dirty="0">
              <a:sym typeface="Wingdings"/>
            </a:endParaRPr>
          </a:p>
          <a:p>
            <a:pPr lvl="1"/>
            <a:r>
              <a:rPr lang="en-US" altLang="ja-JP" dirty="0" smtClean="0">
                <a:sym typeface="Wingdings"/>
              </a:rPr>
              <a:t>|RM</a:t>
            </a:r>
            <a:r>
              <a:rPr lang="en-US" altLang="ja-JP" baseline="-25000" dirty="0" smtClean="0">
                <a:sym typeface="Wingdings"/>
              </a:rPr>
              <a:t>DIG</a:t>
            </a:r>
            <a:r>
              <a:rPr lang="en-US" altLang="ja-JP" dirty="0" smtClean="0">
                <a:sym typeface="Wingdings"/>
              </a:rPr>
              <a:t>| </a:t>
            </a:r>
            <a:r>
              <a:rPr lang="en-US" altLang="ja-JP" dirty="0">
                <a:sym typeface="Wingdings"/>
              </a:rPr>
              <a:t>&lt; 2 rad/</a:t>
            </a:r>
            <a:r>
              <a:rPr lang="en-US" altLang="ja-JP" dirty="0" smtClean="0">
                <a:sym typeface="Wingdings"/>
              </a:rPr>
              <a:t>m</a:t>
            </a:r>
            <a:r>
              <a:rPr lang="en-US" altLang="ja-JP" baseline="30000" dirty="0" smtClean="0">
                <a:sym typeface="Wingdings"/>
              </a:rPr>
              <a:t>2</a:t>
            </a:r>
            <a:endParaRPr lang="en-US" altLang="ja-JP" dirty="0">
              <a:sym typeface="Wingdings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dirty="0" smtClean="0"/>
              <a:t>4. </a:t>
            </a:r>
            <a:r>
              <a:rPr lang="en-US" altLang="ja-JP" sz="2200" dirty="0"/>
              <a:t>Subtraction </a:t>
            </a:r>
            <a:r>
              <a:rPr lang="en-US" altLang="ja-JP" sz="2200" dirty="0" err="1"/>
              <a:t>fileter</a:t>
            </a:r>
            <a:r>
              <a:rPr lang="en-US" altLang="ja-JP" sz="2200" dirty="0"/>
              <a:t> development </a:t>
            </a:r>
            <a:r>
              <a:rPr lang="en-US" altLang="ja-JP" sz="2200" dirty="0" smtClean="0"/>
              <a:t>(3/</a:t>
            </a:r>
            <a:r>
              <a:rPr lang="en-US" altLang="ja-JP" sz="2200" dirty="0"/>
              <a:t>4)</a:t>
            </a:r>
            <a:br>
              <a:rPr lang="en-US" altLang="ja-JP" sz="2200" dirty="0"/>
            </a:br>
            <a:r>
              <a:rPr lang="en-US" altLang="ja-JP" dirty="0" smtClean="0"/>
              <a:t>Modeling </a:t>
            </a:r>
            <a:r>
              <a:rPr lang="en-US" altLang="ja-JP" dirty="0"/>
              <a:t>and </a:t>
            </a:r>
            <a:r>
              <a:rPr lang="en-US" altLang="ja-JP" dirty="0" smtClean="0"/>
              <a:t>filter for DIG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4715462" y="1203532"/>
            <a:ext cx="4325761" cy="4677734"/>
            <a:chOff x="4656247" y="1203532"/>
            <a:chExt cx="4325761" cy="4677734"/>
          </a:xfrm>
        </p:grpSpPr>
        <p:pic>
          <p:nvPicPr>
            <p:cNvPr id="7" name="図 6" descr="f7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74073" y="1549654"/>
              <a:ext cx="1855770" cy="3867668"/>
            </a:xfrm>
            <a:prstGeom prst="rect">
              <a:avLst/>
            </a:prstGeom>
          </p:spPr>
        </p:pic>
        <p:pic>
          <p:nvPicPr>
            <p:cNvPr id="8" name="図 7" descr="f7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6530"/>
            <a:stretch/>
          </p:blipFill>
          <p:spPr>
            <a:xfrm>
              <a:off x="4732462" y="5395798"/>
              <a:ext cx="4249546" cy="485468"/>
            </a:xfrm>
            <a:prstGeom prst="rect">
              <a:avLst/>
            </a:prstGeom>
          </p:spPr>
        </p:pic>
        <p:pic>
          <p:nvPicPr>
            <p:cNvPr id="9" name="図 8" descr="f7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6247" y="1538892"/>
              <a:ext cx="528588" cy="3867668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4792692" y="1203532"/>
              <a:ext cx="4170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Arial"/>
                  <a:cs typeface="Arial"/>
                </a:rPr>
                <a:t>L(1100-1400 MHz)  S(2000-4000 MHz)</a:t>
              </a:r>
              <a:endParaRPr kumimoji="1" lang="ja-JP" altLang="en-US" dirty="0">
                <a:latin typeface="Arial"/>
                <a:cs typeface="Arial"/>
              </a:endParaRPr>
            </a:p>
          </p:txBody>
        </p:sp>
        <p:pic>
          <p:nvPicPr>
            <p:cNvPr id="11" name="図 10" descr="f7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53293" y="1549654"/>
              <a:ext cx="1817953" cy="3867668"/>
            </a:xfrm>
            <a:prstGeom prst="rect">
              <a:avLst/>
            </a:prstGeom>
          </p:spPr>
        </p:pic>
      </p:grpSp>
      <p:pic>
        <p:nvPicPr>
          <p:cNvPr id="14" name="図 13" descr="fi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7" y="1245632"/>
            <a:ext cx="4584570" cy="2058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4026989" y="5803619"/>
            <a:ext cx="510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i="1" u="sng" dirty="0">
                <a:solidFill>
                  <a:srgbClr val="0000FF"/>
                </a:solidFill>
              </a:rPr>
              <a:t>D</a:t>
            </a:r>
            <a:r>
              <a:rPr kumimoji="1" lang="en-US" altLang="ja-JP" sz="2400" b="1" i="1" u="sng" dirty="0" smtClean="0">
                <a:solidFill>
                  <a:srgbClr val="0000FF"/>
                </a:solidFill>
              </a:rPr>
              <a:t>epolarization can be used to discard sightlines containing DIG</a:t>
            </a:r>
            <a:endParaRPr kumimoji="1" lang="ja-JP" altLang="en-US" sz="2400" b="1" i="1" u="sng" dirty="0">
              <a:solidFill>
                <a:srgbClr val="0000FF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448980" y="2484539"/>
            <a:ext cx="1350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○ core-type</a:t>
            </a:r>
          </a:p>
          <a:p>
            <a:r>
              <a:rPr lang="en-US" altLang="ja-JP" dirty="0" smtClean="0"/>
              <a:t>● lobe-type</a:t>
            </a:r>
            <a:endParaRPr lang="en-US" altLang="ja-JP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78730" y="6179155"/>
            <a:ext cx="3593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kumimoji="1" lang="en-US" altLang="ja-JP" sz="2000" b="1" dirty="0" smtClean="0"/>
              <a:t>(TA, </a:t>
            </a:r>
            <a:r>
              <a:rPr kumimoji="1" lang="en-US" altLang="ja-JP" sz="2000" b="1" dirty="0" err="1" smtClean="0"/>
              <a:t>Farnes</a:t>
            </a:r>
            <a:r>
              <a:rPr lang="en-US" altLang="ja-JP" sz="2000" b="1" dirty="0" smtClean="0"/>
              <a:t>+ in preparation</a:t>
            </a:r>
            <a:r>
              <a:rPr kumimoji="1" lang="en-US" altLang="ja-JP" sz="2000" b="1" dirty="0" smtClean="0"/>
              <a:t>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7047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9" y="1952270"/>
            <a:ext cx="4322688" cy="4089232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432012" y="5569733"/>
            <a:ext cx="2858552" cy="1008674"/>
          </a:xfrm>
        </p:spPr>
        <p:txBody>
          <a:bodyPr>
            <a:normAutofit/>
          </a:bodyPr>
          <a:lstStyle/>
          <a:p>
            <a:r>
              <a:rPr kumimoji="1" lang="en-US" altLang="ja-JP" i="1" u="sng" dirty="0" smtClean="0">
                <a:solidFill>
                  <a:srgbClr val="0000FF"/>
                </a:solidFill>
              </a:rPr>
              <a:t>Spatial filter is successful</a:t>
            </a:r>
            <a:endParaRPr kumimoji="1" lang="ja-JP" altLang="en-US" i="1" u="sng" dirty="0">
              <a:solidFill>
                <a:srgbClr val="0000FF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dirty="0" smtClean="0"/>
              <a:t>4. </a:t>
            </a:r>
            <a:r>
              <a:rPr lang="en-US" altLang="ja-JP" sz="2200" dirty="0"/>
              <a:t>Subtraction </a:t>
            </a:r>
            <a:r>
              <a:rPr lang="en-US" altLang="ja-JP" sz="2200" dirty="0" err="1"/>
              <a:t>fileter</a:t>
            </a:r>
            <a:r>
              <a:rPr lang="en-US" altLang="ja-JP" sz="2200" dirty="0"/>
              <a:t> development </a:t>
            </a:r>
            <a:r>
              <a:rPr lang="en-US" altLang="ja-JP" sz="2200" dirty="0" smtClean="0"/>
              <a:t>(4/</a:t>
            </a:r>
            <a:r>
              <a:rPr lang="en-US" altLang="ja-JP" sz="2200" dirty="0"/>
              <a:t>4)</a:t>
            </a:r>
            <a:br>
              <a:rPr lang="en-US" altLang="ja-JP" sz="2200" dirty="0"/>
            </a:br>
            <a:r>
              <a:rPr lang="en-US" altLang="ja-JP" dirty="0" smtClean="0"/>
              <a:t>Modeling </a:t>
            </a:r>
            <a:r>
              <a:rPr lang="en-US" altLang="ja-JP" dirty="0"/>
              <a:t>and </a:t>
            </a:r>
            <a:r>
              <a:rPr lang="en-US" altLang="ja-JP" dirty="0" smtClean="0"/>
              <a:t>filter for ISM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grpSp>
        <p:nvGrpSpPr>
          <p:cNvPr id="8" name="図形グループ 7"/>
          <p:cNvGrpSpPr/>
          <p:nvPr/>
        </p:nvGrpSpPr>
        <p:grpSpPr>
          <a:xfrm>
            <a:off x="217653" y="1243885"/>
            <a:ext cx="8640960" cy="648072"/>
            <a:chOff x="251520" y="3212976"/>
            <a:chExt cx="8640960" cy="648072"/>
          </a:xfrm>
        </p:grpSpPr>
        <p:sp>
          <p:nvSpPr>
            <p:cNvPr id="9" name="角丸四角形 8"/>
            <p:cNvSpPr/>
            <p:nvPr/>
          </p:nvSpPr>
          <p:spPr>
            <a:xfrm>
              <a:off x="251520" y="3212976"/>
              <a:ext cx="8640960" cy="648072"/>
            </a:xfrm>
            <a:prstGeom prst="roundRect">
              <a:avLst>
                <a:gd name="adj" fmla="val 11668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51520" y="3212976"/>
              <a:ext cx="2520280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kumimoji="1" lang="en-US" altLang="ja-JP" sz="1600" dirty="0">
                  <a:solidFill>
                    <a:srgbClr val="000000"/>
                  </a:solidFill>
                  <a:cs typeface="Chalkboard"/>
                </a:rPr>
                <a:t>n</a:t>
              </a:r>
              <a:r>
                <a:rPr kumimoji="1" lang="en-US" altLang="ja-JP" sz="1600" dirty="0" smtClean="0">
                  <a:solidFill>
                    <a:srgbClr val="000000"/>
                  </a:solidFill>
                  <a:cs typeface="Chalkboard"/>
                </a:rPr>
                <a:t>-</a:t>
              </a:r>
              <a:r>
                <a:rPr kumimoji="1" lang="en-US" altLang="ja-JP" sz="1600" dirty="0" err="1" smtClean="0">
                  <a:solidFill>
                    <a:srgbClr val="000000"/>
                  </a:solidFill>
                  <a:cs typeface="Chalkboard"/>
                </a:rPr>
                <a:t>th</a:t>
              </a:r>
              <a:r>
                <a:rPr kumimoji="1" lang="en-US" altLang="ja-JP" sz="1600" dirty="0" smtClean="0">
                  <a:solidFill>
                    <a:srgbClr val="000000"/>
                  </a:solidFill>
                  <a:cs typeface="Chalkboard"/>
                </a:rPr>
                <a:t> order</a:t>
              </a:r>
            </a:p>
            <a:p>
              <a:pPr algn="l"/>
              <a:r>
                <a:rPr kumimoji="1" lang="en-US" altLang="ja-JP" sz="1600" dirty="0" smtClean="0">
                  <a:solidFill>
                    <a:srgbClr val="000000"/>
                  </a:solidFill>
                  <a:cs typeface="Chalkboard"/>
                </a:rPr>
                <a:t>structure function (SF)</a:t>
              </a:r>
              <a:endParaRPr kumimoji="1" lang="en-US" altLang="ja-JP" sz="1600" dirty="0">
                <a:solidFill>
                  <a:srgbClr val="000000"/>
                </a:solidFill>
                <a:cs typeface="Chalkboard"/>
              </a:endParaRPr>
            </a:p>
          </p:txBody>
        </p:sp>
        <p:pic>
          <p:nvPicPr>
            <p:cNvPr id="11" name="図 10" descr="eq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768" y="3284984"/>
              <a:ext cx="6282522" cy="504056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2" name="正方形/長方形 11"/>
          <p:cNvSpPr/>
          <p:nvPr/>
        </p:nvSpPr>
        <p:spPr>
          <a:xfrm>
            <a:off x="4303424" y="1981169"/>
            <a:ext cx="4555189" cy="2681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sz="2400" b="1" dirty="0">
                <a:cs typeface="Candara"/>
                <a:sym typeface="Wingdings"/>
              </a:rPr>
              <a:t>South </a:t>
            </a:r>
            <a:r>
              <a:rPr lang="en-US" altLang="ja-JP" sz="2400" b="1" dirty="0" smtClean="0">
                <a:cs typeface="Candara"/>
                <a:sym typeface="Wingdings"/>
              </a:rPr>
              <a:t>Galactic Pole</a:t>
            </a:r>
            <a:endParaRPr lang="en-US" altLang="ja-JP" sz="2400" b="1" dirty="0">
              <a:cs typeface="Candara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cs typeface="Candara"/>
              </a:rPr>
              <a:t> </a:t>
            </a:r>
            <a:r>
              <a:rPr lang="en-US" altLang="en-US" dirty="0" smtClean="0">
                <a:cs typeface="Candara"/>
              </a:rPr>
              <a:t>●</a:t>
            </a:r>
            <a:r>
              <a:rPr lang="ja-JP" altLang="en-US" dirty="0">
                <a:cs typeface="Candara"/>
              </a:rPr>
              <a:t>：</a:t>
            </a:r>
            <a:r>
              <a:rPr lang="en-US" altLang="ja-JP" dirty="0">
                <a:cs typeface="Candara"/>
              </a:rPr>
              <a:t>Mao+ </a:t>
            </a:r>
            <a:r>
              <a:rPr lang="en-US" altLang="ja-JP" dirty="0" smtClean="0">
                <a:cs typeface="Candara"/>
              </a:rPr>
              <a:t>(2010), </a:t>
            </a:r>
            <a:r>
              <a:rPr lang="ja-JP" altLang="en-US" b="1" dirty="0" smtClean="0">
                <a:cs typeface="Candara"/>
              </a:rPr>
              <a:t>ー</a:t>
            </a:r>
            <a:r>
              <a:rPr kumimoji="1" lang="ja-JP" altLang="en-US" dirty="0">
                <a:cs typeface="Candara"/>
              </a:rPr>
              <a:t>：</a:t>
            </a:r>
            <a:r>
              <a:rPr kumimoji="1" lang="en-US" altLang="ja-JP" dirty="0" err="1">
                <a:cs typeface="Candara"/>
              </a:rPr>
              <a:t>Stil</a:t>
            </a:r>
            <a:r>
              <a:rPr kumimoji="1" lang="en-US" altLang="ja-JP" dirty="0">
                <a:cs typeface="Candara"/>
              </a:rPr>
              <a:t>+ </a:t>
            </a:r>
            <a:r>
              <a:rPr kumimoji="1" lang="en-US" altLang="ja-JP" dirty="0" smtClean="0">
                <a:cs typeface="Candara"/>
              </a:rPr>
              <a:t>(20</a:t>
            </a:r>
            <a:r>
              <a:rPr lang="en-US" altLang="ja-JP" dirty="0" smtClean="0">
                <a:cs typeface="Candara"/>
              </a:rPr>
              <a:t>1</a:t>
            </a:r>
            <a:r>
              <a:rPr kumimoji="1" lang="en-US" altLang="ja-JP" dirty="0" smtClean="0">
                <a:cs typeface="Candara"/>
              </a:rPr>
              <a:t>1)</a:t>
            </a:r>
          </a:p>
          <a:p>
            <a:pPr>
              <a:lnSpc>
                <a:spcPct val="80000"/>
              </a:lnSpc>
              <a:spcBef>
                <a:spcPts val="1200"/>
              </a:spcBef>
            </a:pPr>
            <a:r>
              <a:rPr lang="en-US" altLang="ja-JP" sz="2400" b="1" dirty="0" smtClean="0">
                <a:cs typeface="Candara"/>
                <a:sym typeface="Wingdings"/>
              </a:rPr>
              <a:t>North Galactic Pole</a:t>
            </a:r>
            <a:endParaRPr lang="en-US" altLang="ja-JP" sz="2400" b="1" dirty="0" smtClean="0">
              <a:cs typeface="Candara"/>
            </a:endParaRPr>
          </a:p>
          <a:p>
            <a:pPr>
              <a:lnSpc>
                <a:spcPct val="80000"/>
              </a:lnSpc>
            </a:pPr>
            <a:r>
              <a:rPr lang="en-US" altLang="ja-JP" dirty="0" smtClean="0">
                <a:cs typeface="Candara"/>
              </a:rPr>
              <a:t> ○</a:t>
            </a:r>
            <a:r>
              <a:rPr lang="ja-JP" altLang="en-US" dirty="0" smtClean="0">
                <a:cs typeface="Candara"/>
              </a:rPr>
              <a:t>：</a:t>
            </a:r>
            <a:r>
              <a:rPr lang="en-US" altLang="ja-JP" dirty="0">
                <a:cs typeface="Candara"/>
              </a:rPr>
              <a:t>Mao+ </a:t>
            </a:r>
            <a:r>
              <a:rPr lang="en-US" altLang="ja-JP" dirty="0" smtClean="0">
                <a:cs typeface="Candara"/>
              </a:rPr>
              <a:t>(2010), </a:t>
            </a:r>
            <a:r>
              <a:rPr lang="ja-JP" altLang="en-US" dirty="0" smtClean="0">
                <a:cs typeface="Candara"/>
              </a:rPr>
              <a:t>ー</a:t>
            </a:r>
            <a:r>
              <a:rPr lang="ja-JP" altLang="en-US" dirty="0">
                <a:cs typeface="Candara"/>
              </a:rPr>
              <a:t>：</a:t>
            </a:r>
            <a:r>
              <a:rPr lang="en-US" altLang="ja-JP" dirty="0" err="1">
                <a:cs typeface="Candara"/>
              </a:rPr>
              <a:t>Stil</a:t>
            </a:r>
            <a:r>
              <a:rPr lang="en-US" altLang="ja-JP" dirty="0">
                <a:cs typeface="Candara"/>
              </a:rPr>
              <a:t>+ </a:t>
            </a:r>
            <a:r>
              <a:rPr lang="en-US" altLang="ja-JP" dirty="0" smtClean="0">
                <a:cs typeface="Candara"/>
              </a:rPr>
              <a:t>(2011)</a:t>
            </a:r>
            <a:endParaRPr lang="en-US" altLang="ja-JP" dirty="0">
              <a:cs typeface="Candara"/>
            </a:endParaRP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 typeface="Wingdings" charset="0"/>
              <a:buChar char="ß"/>
            </a:pPr>
            <a:r>
              <a:rPr lang="en-US" altLang="ja-JP" sz="2400" b="1" dirty="0" smtClean="0">
                <a:solidFill>
                  <a:srgbClr val="0000FF"/>
                </a:solidFill>
                <a:cs typeface="Candara"/>
                <a:sym typeface="Wingdings"/>
              </a:rPr>
              <a:t>I</a:t>
            </a:r>
            <a:r>
              <a:rPr lang="en-US" altLang="ja-JP" sz="2400" b="1" dirty="0" smtClean="0">
                <a:solidFill>
                  <a:srgbClr val="FF0000"/>
                </a:solidFill>
                <a:cs typeface="Candara"/>
                <a:sym typeface="Wingdings"/>
              </a:rPr>
              <a:t>G</a:t>
            </a:r>
            <a:r>
              <a:rPr lang="en-US" altLang="ja-JP" sz="2400" b="1" dirty="0" smtClean="0">
                <a:solidFill>
                  <a:schemeClr val="accent5"/>
                </a:solidFill>
                <a:cs typeface="Candara"/>
                <a:sym typeface="Wingdings"/>
              </a:rPr>
              <a:t>M</a:t>
            </a:r>
            <a:r>
              <a:rPr lang="en-US" altLang="ja-JP" sz="2400" b="1" dirty="0" smtClean="0">
                <a:solidFill>
                  <a:schemeClr val="accent3">
                    <a:lumMod val="50000"/>
                  </a:schemeClr>
                </a:solidFill>
                <a:cs typeface="Candara"/>
                <a:sym typeface="Wingdings"/>
              </a:rPr>
              <a:t>F</a:t>
            </a:r>
            <a:endParaRPr lang="en-US" altLang="ja-JP" sz="2400" b="1" dirty="0">
              <a:solidFill>
                <a:schemeClr val="accent3">
                  <a:lumMod val="50000"/>
                </a:schemeClr>
              </a:solidFill>
              <a:cs typeface="Candara"/>
              <a:sym typeface="Wingdings"/>
            </a:endParaRPr>
          </a:p>
          <a:p>
            <a:pPr>
              <a:lnSpc>
                <a:spcPct val="80000"/>
              </a:lnSpc>
            </a:pPr>
            <a:r>
              <a:rPr lang="ja-JP" altLang="en-US" sz="2000" dirty="0" smtClean="0">
                <a:solidFill>
                  <a:srgbClr val="FF0000"/>
                </a:solidFill>
                <a:cs typeface="Candara"/>
              </a:rPr>
              <a:t>ー</a:t>
            </a:r>
            <a:r>
              <a:rPr lang="ja-JP" altLang="en-US" sz="2000" dirty="0" smtClean="0">
                <a:cs typeface="Candara"/>
              </a:rPr>
              <a:t>：</a:t>
            </a:r>
            <a:r>
              <a:rPr lang="en-US" altLang="ja-JP" sz="2000" dirty="0" smtClean="0">
                <a:solidFill>
                  <a:srgbClr val="000000"/>
                </a:solidFill>
              </a:rPr>
              <a:t>flat </a:t>
            </a:r>
            <a:r>
              <a:rPr lang="en-US" altLang="ja-JP" sz="2000" dirty="0">
                <a:solidFill>
                  <a:srgbClr val="000000"/>
                </a:solidFill>
              </a:rPr>
              <a:t>S</a:t>
            </a:r>
            <a:r>
              <a:rPr lang="en-US" altLang="ja-JP" sz="2000" baseline="-25000" dirty="0">
                <a:solidFill>
                  <a:srgbClr val="000000"/>
                </a:solidFill>
              </a:rPr>
              <a:t>2</a:t>
            </a:r>
            <a:r>
              <a:rPr lang="en-US" altLang="ja-JP" sz="2000" dirty="0">
                <a:solidFill>
                  <a:srgbClr val="000000"/>
                </a:solidFill>
              </a:rPr>
              <a:t> at &gt;0.2° with </a:t>
            </a:r>
            <a:r>
              <a:rPr lang="en-US" altLang="ja-JP" sz="2000" dirty="0" smtClean="0">
                <a:solidFill>
                  <a:srgbClr val="000000"/>
                </a:solidFill>
              </a:rPr>
              <a:t>~100 [</a:t>
            </a:r>
            <a:r>
              <a:rPr lang="en-US" altLang="ja-JP" sz="2000" dirty="0">
                <a:solidFill>
                  <a:srgbClr val="000000"/>
                </a:solidFill>
              </a:rPr>
              <a:t>rad</a:t>
            </a:r>
            <a:r>
              <a:rPr lang="en-US" altLang="ja-JP" sz="2000" baseline="30000" dirty="0">
                <a:solidFill>
                  <a:srgbClr val="000000"/>
                </a:solidFill>
              </a:rPr>
              <a:t>2</a:t>
            </a:r>
            <a:r>
              <a:rPr lang="en-US" altLang="ja-JP" sz="2000" dirty="0">
                <a:solidFill>
                  <a:srgbClr val="000000"/>
                </a:solidFill>
              </a:rPr>
              <a:t>/m</a:t>
            </a:r>
            <a:r>
              <a:rPr lang="en-US" altLang="ja-JP" sz="2000" baseline="30000" dirty="0">
                <a:solidFill>
                  <a:srgbClr val="000000"/>
                </a:solidFill>
              </a:rPr>
              <a:t>4</a:t>
            </a:r>
            <a:r>
              <a:rPr lang="en-US" altLang="ja-JP" sz="2000" dirty="0" smtClean="0">
                <a:solidFill>
                  <a:srgbClr val="000000"/>
                </a:solidFill>
              </a:rPr>
              <a:t>]</a:t>
            </a:r>
          </a:p>
          <a:p>
            <a:pPr marL="342900" indent="-342900">
              <a:lnSpc>
                <a:spcPct val="80000"/>
              </a:lnSpc>
              <a:spcBef>
                <a:spcPts val="1200"/>
              </a:spcBef>
              <a:buFont typeface="Wingdings" charset="0"/>
              <a:buChar char="ß"/>
            </a:pPr>
            <a:r>
              <a:rPr lang="en-US" altLang="ja-JP" sz="2400" b="1" dirty="0" smtClean="0">
                <a:solidFill>
                  <a:srgbClr val="660066"/>
                </a:solidFill>
                <a:cs typeface="Candara"/>
                <a:sym typeface="Wingdings"/>
              </a:rPr>
              <a:t>ISM is small &amp; steep!</a:t>
            </a:r>
          </a:p>
          <a:p>
            <a:pPr>
              <a:lnSpc>
                <a:spcPct val="80000"/>
              </a:lnSpc>
            </a:pPr>
            <a:r>
              <a:rPr lang="ja-JP" altLang="en-US" sz="2000" dirty="0" smtClean="0">
                <a:cs typeface="Candara"/>
              </a:rPr>
              <a:t>ー：</a:t>
            </a:r>
            <a:r>
              <a:rPr lang="en-US" altLang="ja-JP" sz="2000" dirty="0" smtClean="0">
                <a:cs typeface="Candara"/>
                <a:sym typeface="Wingdings"/>
              </a:rPr>
              <a:t>steep </a:t>
            </a:r>
            <a:r>
              <a:rPr lang="en-US" altLang="ja-JP" sz="2000" dirty="0" smtClean="0"/>
              <a:t>S</a:t>
            </a:r>
            <a:r>
              <a:rPr lang="en-US" altLang="ja-JP" sz="2000" baseline="-25000" dirty="0" smtClean="0"/>
              <a:t>2</a:t>
            </a:r>
            <a:r>
              <a:rPr lang="en-US" altLang="ja-JP" sz="2000" dirty="0" smtClean="0"/>
              <a:t> with &lt; 50 [rad</a:t>
            </a:r>
            <a:r>
              <a:rPr lang="en-US" altLang="ja-JP" sz="2000" baseline="30000" dirty="0" smtClean="0"/>
              <a:t>2</a:t>
            </a:r>
            <a:r>
              <a:rPr lang="en-US" altLang="ja-JP" sz="2000" dirty="0" smtClean="0"/>
              <a:t>/m</a:t>
            </a:r>
            <a:r>
              <a:rPr lang="en-US" altLang="ja-JP" sz="2000" baseline="30000" dirty="0" smtClean="0"/>
              <a:t>4</a:t>
            </a:r>
            <a:r>
              <a:rPr lang="en-US" altLang="ja-JP" sz="2000" dirty="0" smtClean="0"/>
              <a:t>]</a:t>
            </a:r>
            <a:endParaRPr lang="en-US" altLang="ja-JP" sz="2000" dirty="0">
              <a:cs typeface="Candara"/>
              <a:sym typeface="Wingding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35430" y="6445009"/>
            <a:ext cx="5573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kumimoji="1" lang="en-US" altLang="ja-JP" sz="2000" b="1" dirty="0" smtClean="0"/>
              <a:t>(TA, Ryu, Kim, Gaensler 2013, ApJ, 767, 150)</a:t>
            </a:r>
            <a:endParaRPr kumimoji="1" lang="ja-JP" altLang="en-US" sz="2000" b="1" dirty="0"/>
          </a:p>
        </p:txBody>
      </p:sp>
      <p:grpSp>
        <p:nvGrpSpPr>
          <p:cNvPr id="15" name="図形グループ 14"/>
          <p:cNvGrpSpPr/>
          <p:nvPr/>
        </p:nvGrpSpPr>
        <p:grpSpPr>
          <a:xfrm>
            <a:off x="6257999" y="4655665"/>
            <a:ext cx="2665744" cy="1800200"/>
            <a:chOff x="5543112" y="5013443"/>
            <a:chExt cx="2665744" cy="1800200"/>
          </a:xfrm>
        </p:grpSpPr>
        <p:pic>
          <p:nvPicPr>
            <p:cNvPr id="16" name="図 15" descr="p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3112" y="5013443"/>
              <a:ext cx="2665744" cy="1800200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6843992" y="5050284"/>
              <a:ext cx="13648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8000"/>
                  </a:solidFill>
                </a:rPr>
                <a:t>Green: ISM</a:t>
              </a:r>
            </a:p>
            <a:p>
              <a:r>
                <a:rPr lang="en-US" altLang="ja-JP" dirty="0">
                  <a:solidFill>
                    <a:srgbClr val="FF0000"/>
                  </a:solidFill>
                </a:rPr>
                <a:t>Red: </a:t>
              </a:r>
              <a:r>
                <a:rPr lang="en-US" altLang="ja-JP" dirty="0" smtClean="0">
                  <a:solidFill>
                    <a:srgbClr val="FF0000"/>
                  </a:solidFill>
                </a:rPr>
                <a:t>IGM</a:t>
              </a:r>
              <a:endParaRPr lang="en-US" altLang="ja-JP" dirty="0">
                <a:solidFill>
                  <a:srgbClr val="FF0000"/>
                </a:solidFill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5903152" y="5013443"/>
              <a:ext cx="936104" cy="1512168"/>
            </a:xfrm>
            <a:prstGeom prst="rect">
              <a:avLst/>
            </a:prstGeom>
            <a:gradFill flip="none" rotWithShape="1">
              <a:gsLst>
                <a:gs pos="0">
                  <a:schemeClr val="dk1">
                    <a:shade val="51000"/>
                    <a:satMod val="130000"/>
                    <a:alpha val="13000"/>
                  </a:schemeClr>
                </a:gs>
                <a:gs pos="80000">
                  <a:schemeClr val="dk1">
                    <a:shade val="93000"/>
                    <a:satMod val="130000"/>
                    <a:alpha val="13000"/>
                  </a:schemeClr>
                </a:gs>
                <a:gs pos="100000">
                  <a:schemeClr val="dk1">
                    <a:shade val="94000"/>
                    <a:satMod val="135000"/>
                    <a:alpha val="13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Chop!</a:t>
              </a:r>
              <a:endParaRPr kumimoji="1" lang="ja-JP" altLang="en-US" dirty="0"/>
            </a:p>
          </p:txBody>
        </p:sp>
      </p:grpSp>
      <p:sp>
        <p:nvSpPr>
          <p:cNvPr id="13" name="右矢印 12"/>
          <p:cNvSpPr/>
          <p:nvPr/>
        </p:nvSpPr>
        <p:spPr>
          <a:xfrm>
            <a:off x="4952560" y="4885834"/>
            <a:ext cx="974282" cy="70561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17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18843" y="5256695"/>
            <a:ext cx="8701213" cy="139644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altLang="ja-JP" dirty="0"/>
              <a:t>Warm-Hot </a:t>
            </a:r>
            <a:r>
              <a:rPr lang="en-US" altLang="ja-JP" dirty="0" smtClean="0"/>
              <a:t>Intergalactic Medium </a:t>
            </a:r>
            <a:r>
              <a:rPr lang="en-US" altLang="ja-JP" dirty="0"/>
              <a:t>(WHIM)</a:t>
            </a:r>
          </a:p>
          <a:p>
            <a:pPr lvl="1">
              <a:lnSpc>
                <a:spcPct val="110000"/>
              </a:lnSpc>
            </a:pPr>
            <a:r>
              <a:rPr lang="en-US" altLang="ja-JP" dirty="0" smtClean="0"/>
              <a:t>IGM in galaxy </a:t>
            </a:r>
            <a:r>
              <a:rPr lang="en-US" altLang="ja-JP" dirty="0"/>
              <a:t>filaments, T~10</a:t>
            </a:r>
            <a:r>
              <a:rPr lang="en-US" altLang="ja-JP" baseline="30000" dirty="0"/>
              <a:t>5-7</a:t>
            </a:r>
            <a:r>
              <a:rPr lang="en-US" altLang="ja-JP" dirty="0"/>
              <a:t> [K</a:t>
            </a:r>
            <a:r>
              <a:rPr lang="en-US" altLang="ja-JP" dirty="0" smtClean="0"/>
              <a:t>], n</a:t>
            </a:r>
            <a:r>
              <a:rPr lang="en-US" altLang="ja-JP" dirty="0"/>
              <a:t>~10</a:t>
            </a:r>
            <a:r>
              <a:rPr lang="en-US" altLang="ja-JP" baseline="30000" dirty="0"/>
              <a:t>-6 </a:t>
            </a:r>
            <a:r>
              <a:rPr lang="en-US" altLang="ja-JP" dirty="0"/>
              <a:t>–10</a:t>
            </a:r>
            <a:r>
              <a:rPr lang="en-US" altLang="ja-JP" baseline="30000" dirty="0"/>
              <a:t>-4</a:t>
            </a:r>
            <a:r>
              <a:rPr lang="en-US" altLang="ja-JP" dirty="0"/>
              <a:t> [cm</a:t>
            </a:r>
            <a:r>
              <a:rPr lang="en-US" altLang="ja-JP" baseline="30000" dirty="0"/>
              <a:t>-3</a:t>
            </a:r>
            <a:r>
              <a:rPr lang="en-US" altLang="ja-JP" dirty="0" smtClean="0"/>
              <a:t>]</a:t>
            </a:r>
          </a:p>
          <a:p>
            <a:pPr lvl="1">
              <a:lnSpc>
                <a:spcPct val="110000"/>
              </a:lnSpc>
            </a:pPr>
            <a:r>
              <a:rPr lang="en-US" altLang="ja-JP" dirty="0" smtClean="0"/>
              <a:t>The last major </a:t>
            </a:r>
            <a:r>
              <a:rPr lang="en-US" altLang="ja-JP" b="1" i="1" u="sng" dirty="0" smtClean="0">
                <a:solidFill>
                  <a:srgbClr val="0000FF"/>
                </a:solidFill>
              </a:rPr>
              <a:t>yet-unproven</a:t>
            </a:r>
            <a:r>
              <a:rPr lang="en-US" altLang="ja-JP" b="1" dirty="0" smtClean="0"/>
              <a:t> </a:t>
            </a:r>
            <a:r>
              <a:rPr lang="en-US" altLang="ja-JP" dirty="0" smtClean="0"/>
              <a:t>piece of the cosmology</a:t>
            </a:r>
            <a:endParaRPr lang="en-US" altLang="ja-JP" i="1" u="sng" dirty="0">
              <a:solidFill>
                <a:srgbClr val="0000FF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200" dirty="0" smtClean="0"/>
              <a:t>1. Introduction (1</a:t>
            </a:r>
            <a:r>
              <a:rPr kumimoji="1" lang="en-US" altLang="ja-JP" sz="2200" dirty="0" smtClean="0"/>
              <a:t>/4)</a:t>
            </a:r>
            <a:r>
              <a:rPr kumimoji="1" lang="en-US" altLang="ja-JP" sz="2200" dirty="0" smtClean="0"/>
              <a:t/>
            </a:r>
            <a:br>
              <a:rPr kumimoji="1" lang="en-US" altLang="ja-JP" sz="2200" dirty="0" smtClean="0"/>
            </a:br>
            <a:r>
              <a:rPr lang="en-US" altLang="ja-JP" dirty="0" smtClean="0"/>
              <a:t>The Missing Baryon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50801" y="1272873"/>
            <a:ext cx="9015898" cy="797110"/>
            <a:chOff x="75283" y="1492801"/>
            <a:chExt cx="9015898" cy="841886"/>
          </a:xfrm>
        </p:grpSpPr>
        <p:sp>
          <p:nvSpPr>
            <p:cNvPr id="8" name="角丸四角形 7"/>
            <p:cNvSpPr/>
            <p:nvPr/>
          </p:nvSpPr>
          <p:spPr>
            <a:xfrm>
              <a:off x="75283" y="1492801"/>
              <a:ext cx="9015898" cy="841886"/>
            </a:xfrm>
            <a:prstGeom prst="roundRect">
              <a:avLst>
                <a:gd name="adj" fmla="val 6572"/>
              </a:avLst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altLang="ja-JP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076820" y="1605042"/>
              <a:ext cx="6677776" cy="24268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076819" y="1919233"/>
              <a:ext cx="2984207" cy="292503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2060855" y="1537403"/>
              <a:ext cx="0" cy="7351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正方形/長方形 11"/>
            <p:cNvSpPr/>
            <p:nvPr/>
          </p:nvSpPr>
          <p:spPr>
            <a:xfrm>
              <a:off x="102214" y="1527345"/>
              <a:ext cx="1932140" cy="7129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altLang="ja-JP" sz="1600" dirty="0" err="1" smtClean="0"/>
                <a:t>BigBang</a:t>
              </a:r>
              <a:r>
                <a:rPr lang="en-US" altLang="ja-JP" sz="1600" dirty="0" smtClean="0"/>
                <a:t> </a:t>
              </a:r>
              <a:r>
                <a:rPr lang="en-US" altLang="ja-JP" sz="1600" dirty="0" err="1" smtClean="0"/>
                <a:t>Cosmolgy</a:t>
              </a:r>
              <a:endParaRPr lang="en-US" altLang="ja-JP" sz="1600" dirty="0" smtClean="0"/>
            </a:p>
            <a:p>
              <a:pPr algn="r">
                <a:lnSpc>
                  <a:spcPct val="120000"/>
                </a:lnSpc>
              </a:pPr>
              <a:r>
                <a:rPr lang="en-US" altLang="ja-JP" sz="1600" dirty="0"/>
                <a:t>O</a:t>
              </a:r>
              <a:r>
                <a:rPr lang="en-US" altLang="ja-JP" sz="1600" dirty="0" smtClean="0"/>
                <a:t>bservations</a:t>
              </a:r>
              <a:endParaRPr lang="en-US" altLang="ja-JP" sz="1600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5099126" y="1925822"/>
              <a:ext cx="2941185" cy="285914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2129416" y="1864445"/>
              <a:ext cx="2857506" cy="35757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600" dirty="0" smtClean="0">
                  <a:solidFill>
                    <a:srgbClr val="FF6600"/>
                  </a:solidFill>
                </a:rPr>
                <a:t>galaxies</a:t>
              </a:r>
              <a:r>
                <a:rPr lang="ja-JP" altLang="en-US" sz="1600" dirty="0" smtClean="0">
                  <a:solidFill>
                    <a:srgbClr val="FF6600"/>
                  </a:solidFill>
                </a:rPr>
                <a:t>・</a:t>
              </a:r>
              <a:r>
                <a:rPr lang="en-US" altLang="ja-JP" sz="1600" dirty="0" smtClean="0">
                  <a:solidFill>
                    <a:srgbClr val="FF6600"/>
                  </a:solidFill>
                </a:rPr>
                <a:t>clusters</a:t>
              </a:r>
              <a:r>
                <a:rPr lang="ja-JP" altLang="en-US" sz="1600" dirty="0" smtClean="0">
                  <a:solidFill>
                    <a:srgbClr val="FF6600"/>
                  </a:solidFill>
                </a:rPr>
                <a:t>・</a:t>
              </a:r>
              <a:r>
                <a:rPr lang="en-US" altLang="ja-JP" sz="1600" dirty="0" smtClean="0">
                  <a:solidFill>
                    <a:srgbClr val="FF6600"/>
                  </a:solidFill>
                </a:rPr>
                <a:t>H</a:t>
              </a:r>
              <a:r>
                <a:rPr lang="en-US" altLang="ja-JP" sz="1600" baseline="-25000" dirty="0" smtClean="0">
                  <a:solidFill>
                    <a:srgbClr val="FF6600"/>
                  </a:solidFill>
                </a:rPr>
                <a:t>I</a:t>
              </a:r>
              <a:r>
                <a:rPr lang="ja-JP" altLang="en-US" sz="1600" dirty="0">
                  <a:solidFill>
                    <a:srgbClr val="FF6600"/>
                  </a:solidFill>
                </a:rPr>
                <a:t>・</a:t>
              </a:r>
              <a:r>
                <a:rPr lang="en-US" altLang="ja-JP" sz="1600" dirty="0" smtClean="0">
                  <a:solidFill>
                    <a:srgbClr val="FF6600"/>
                  </a:solidFill>
                </a:rPr>
                <a:t>Lyα</a:t>
              </a:r>
              <a:r>
                <a:rPr lang="ja-JP" altLang="en-US" sz="1600" dirty="0" smtClean="0">
                  <a:solidFill>
                    <a:srgbClr val="FF6600"/>
                  </a:solidFill>
                </a:rPr>
                <a:t>・</a:t>
              </a:r>
              <a:r>
                <a:rPr lang="en-US" altLang="ja-JP" sz="1600" dirty="0" smtClean="0">
                  <a:solidFill>
                    <a:srgbClr val="FF6600"/>
                  </a:solidFill>
                </a:rPr>
                <a:t>O</a:t>
              </a:r>
              <a:r>
                <a:rPr lang="en-US" altLang="ja-JP" sz="1600" baseline="-25000" dirty="0" smtClean="0">
                  <a:solidFill>
                    <a:srgbClr val="FF6600"/>
                  </a:solidFill>
                </a:rPr>
                <a:t>VI</a:t>
              </a:r>
              <a:endParaRPr lang="ja-JP" altLang="en-US" sz="1600" baseline="-25000" dirty="0">
                <a:solidFill>
                  <a:srgbClr val="FF6600"/>
                </a:solidFill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442640" y="1847626"/>
              <a:ext cx="2365063" cy="4144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US" altLang="ja-JP" b="1" dirty="0" smtClean="0">
                  <a:solidFill>
                    <a:srgbClr val="FF0000"/>
                  </a:solidFill>
                </a:rPr>
                <a:t>Matter in filaments?</a:t>
              </a:r>
              <a:endParaRPr lang="ja-JP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404191" y="1527199"/>
              <a:ext cx="3458098" cy="357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Total </a:t>
              </a:r>
              <a:r>
                <a:rPr lang="en-US" altLang="ja-JP" sz="1600" dirty="0"/>
                <a:t>b</a:t>
              </a:r>
              <a:r>
                <a:rPr kumimoji="1" lang="en-US" altLang="ja-JP" sz="1600" dirty="0" smtClean="0"/>
                <a:t>aryon content in the Universe </a:t>
              </a:r>
              <a:endParaRPr kumimoji="1" lang="ja-JP" altLang="en-US" sz="16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8002327" y="1927647"/>
              <a:ext cx="1018278" cy="390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B509AA"/>
                  </a:solidFill>
                </a:rPr>
                <a:t>MOND?</a:t>
              </a:r>
              <a:endParaRPr kumimoji="1" lang="ja-JP" altLang="en-US" dirty="0">
                <a:solidFill>
                  <a:srgbClr val="B509AA"/>
                </a:solidFill>
              </a:endParaRPr>
            </a:p>
          </p:txBody>
        </p:sp>
        <p:cxnSp>
          <p:nvCxnSpPr>
            <p:cNvPr id="18" name="直線矢印コネクタ 17"/>
            <p:cNvCxnSpPr/>
            <p:nvPr/>
          </p:nvCxnSpPr>
          <p:spPr>
            <a:xfrm>
              <a:off x="8083623" y="1935492"/>
              <a:ext cx="670972" cy="6589"/>
            </a:xfrm>
            <a:prstGeom prst="straightConnector1">
              <a:avLst/>
            </a:prstGeom>
            <a:ln>
              <a:solidFill>
                <a:srgbClr val="B509AA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LS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/>
          </a:blip>
          <a:srcRect t="17797" b="16897"/>
          <a:stretch>
            <a:fillRect/>
          </a:stretch>
        </p:blipFill>
        <p:spPr>
          <a:xfrm>
            <a:off x="33560" y="2475358"/>
            <a:ext cx="4556090" cy="2694881"/>
          </a:xfrm>
          <a:prstGeom prst="rect">
            <a:avLst/>
          </a:prstGeom>
        </p:spPr>
      </p:pic>
      <p:pic>
        <p:nvPicPr>
          <p:cNvPr id="20" name="図 19" descr="fig1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650" y="2523830"/>
            <a:ext cx="4507172" cy="281154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7887245" y="3730750"/>
            <a:ext cx="103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galaxies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808222" y="3822799"/>
            <a:ext cx="86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0000"/>
                </a:solidFill>
              </a:rPr>
              <a:t>s</a:t>
            </a:r>
            <a:r>
              <a:rPr kumimoji="1" lang="en-US" altLang="ja-JP" dirty="0" smtClean="0">
                <a:solidFill>
                  <a:srgbClr val="000000"/>
                </a:solidFill>
              </a:rPr>
              <a:t>heets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77235" y="4192131"/>
            <a:ext cx="73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</a:t>
            </a:r>
            <a:r>
              <a:rPr kumimoji="1" lang="en-US" altLang="ja-JP" dirty="0" smtClean="0"/>
              <a:t>oids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30620" y="2691803"/>
            <a:ext cx="979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clusters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266334" y="3251431"/>
            <a:ext cx="110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filaments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3560" y="4795030"/>
            <a:ext cx="3976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  <a:cs typeface="Chalkboard"/>
              </a:rPr>
              <a:t>Visualized by R. </a:t>
            </a:r>
            <a:r>
              <a:rPr lang="en-US" altLang="ja-JP" sz="1200" dirty="0" err="1" smtClean="0">
                <a:solidFill>
                  <a:schemeClr val="bg1"/>
                </a:solidFill>
                <a:cs typeface="Chalkboard"/>
              </a:rPr>
              <a:t>Kaehler</a:t>
            </a:r>
            <a:endParaRPr lang="en-US" altLang="ja-JP" sz="1200" dirty="0">
              <a:solidFill>
                <a:schemeClr val="bg1"/>
              </a:solidFill>
              <a:cs typeface="Chalkboard"/>
            </a:endParaRPr>
          </a:p>
          <a:p>
            <a:r>
              <a:rPr lang="en-US" altLang="ja-JP" sz="1200" dirty="0" smtClean="0">
                <a:solidFill>
                  <a:schemeClr val="bg1"/>
                </a:solidFill>
                <a:cs typeface="Chalkboard"/>
              </a:rPr>
              <a:t>http</a:t>
            </a:r>
            <a:r>
              <a:rPr lang="en-US" altLang="ja-JP" sz="1200" dirty="0">
                <a:solidFill>
                  <a:schemeClr val="bg1"/>
                </a:solidFill>
                <a:cs typeface="Chalkboard"/>
              </a:rPr>
              <a:t>://www.youtube.com/watch?v=</a:t>
            </a:r>
            <a:r>
              <a:rPr lang="en-US" altLang="ja-JP" sz="1200" dirty="0" smtClean="0">
                <a:solidFill>
                  <a:schemeClr val="bg1"/>
                </a:solidFill>
                <a:cs typeface="Chalkboard"/>
              </a:rPr>
              <a:t>8UzVi8MJolo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77731" y="2063177"/>
            <a:ext cx="8988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 smtClean="0"/>
              <a:t>Ref: “The cosmic baryon budget” (</a:t>
            </a:r>
            <a:r>
              <a:rPr lang="en-US" altLang="ja-JP" b="1" dirty="0" err="1" smtClean="0"/>
              <a:t>Fukugita</a:t>
            </a:r>
            <a:r>
              <a:rPr lang="en-US" altLang="ja-JP" b="1" dirty="0" smtClean="0"/>
              <a:t>, Hogan, Peebles 1998, ApJ, 503, 518)</a:t>
            </a:r>
            <a:endParaRPr lang="ja-JP" altLang="en-US" b="1" dirty="0"/>
          </a:p>
        </p:txBody>
      </p:sp>
      <p:sp>
        <p:nvSpPr>
          <p:cNvPr id="29" name="正方形/長方形 28"/>
          <p:cNvSpPr/>
          <p:nvPr/>
        </p:nvSpPr>
        <p:spPr>
          <a:xfrm>
            <a:off x="7906968" y="5001162"/>
            <a:ext cx="1159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dirty="0" err="1" smtClean="0"/>
              <a:t>Piro</a:t>
            </a:r>
            <a:r>
              <a:rPr lang="en-US" altLang="ja-JP" dirty="0" smtClean="0"/>
              <a:t> et al. </a:t>
            </a:r>
          </a:p>
          <a:p>
            <a:pPr algn="r"/>
            <a:r>
              <a:rPr lang="en-US" altLang="ja-JP" dirty="0" smtClean="0"/>
              <a:t>(2007)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607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18843" y="5046866"/>
            <a:ext cx="8701215" cy="1490869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The Inter-Galactic Magnetic Field (IGMF)</a:t>
            </a:r>
          </a:p>
          <a:p>
            <a:pPr lvl="1"/>
            <a:r>
              <a:rPr kumimoji="1" lang="en-US" altLang="ja-JP" dirty="0" smtClean="0"/>
              <a:t>If </a:t>
            </a:r>
            <a:r>
              <a:rPr kumimoji="1" lang="en-US" altLang="ja-JP" dirty="0" err="1" smtClean="0"/>
              <a:t>μG</a:t>
            </a:r>
            <a:r>
              <a:rPr kumimoji="1" lang="en-US" altLang="ja-JP" dirty="0" smtClean="0"/>
              <a:t> in clusters of galaxies </a:t>
            </a:r>
            <a:r>
              <a:rPr kumimoji="1" lang="en-US" altLang="ja-JP" dirty="0" smtClean="0">
                <a:sym typeface="Wingdings"/>
              </a:rPr>
              <a:t> </a:t>
            </a:r>
            <a:r>
              <a:rPr kumimoji="1" lang="en-US" altLang="ja-JP" b="1" i="1" u="sng" dirty="0" smtClean="0">
                <a:solidFill>
                  <a:srgbClr val="0000FF"/>
                </a:solidFill>
                <a:sym typeface="Wingdings"/>
              </a:rPr>
              <a:t>1-100 </a:t>
            </a:r>
            <a:r>
              <a:rPr kumimoji="1" lang="en-US" altLang="ja-JP" b="1" i="1" u="sng" dirty="0" err="1" smtClean="0">
                <a:solidFill>
                  <a:srgbClr val="0000FF"/>
                </a:solidFill>
                <a:sym typeface="Wingdings"/>
              </a:rPr>
              <a:t>nG</a:t>
            </a:r>
            <a:r>
              <a:rPr kumimoji="1" lang="en-US" altLang="ja-JP" b="1" i="1" u="sng" dirty="0" smtClean="0">
                <a:solidFill>
                  <a:srgbClr val="0000FF"/>
                </a:solidFill>
                <a:sym typeface="Wingdings"/>
              </a:rPr>
              <a:t> in filaments</a:t>
            </a:r>
          </a:p>
          <a:p>
            <a:pPr lvl="1"/>
            <a:r>
              <a:rPr lang="en-US" altLang="ja-JP" dirty="0">
                <a:solidFill>
                  <a:srgbClr val="000000"/>
                </a:solidFill>
              </a:rPr>
              <a:t>R</a:t>
            </a:r>
            <a:r>
              <a:rPr kumimoji="1" lang="en-US" altLang="ja-JP" dirty="0" smtClean="0">
                <a:solidFill>
                  <a:srgbClr val="000000"/>
                </a:solidFill>
              </a:rPr>
              <a:t>evolutionize cosmology, plasma physics, galaxy evolution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200" dirty="0" smtClean="0"/>
              <a:t>1. </a:t>
            </a:r>
            <a:r>
              <a:rPr lang="en-US" altLang="ja-JP" sz="2200" dirty="0" smtClean="0"/>
              <a:t>Introduction (2</a:t>
            </a:r>
            <a:r>
              <a:rPr lang="en-US" altLang="ja-JP" sz="2200" dirty="0" smtClean="0"/>
              <a:t>/4)</a:t>
            </a:r>
            <a:r>
              <a:rPr lang="en-US" altLang="ja-JP" sz="2200" dirty="0" smtClean="0"/>
              <a:t/>
            </a:r>
            <a:br>
              <a:rPr lang="en-US" altLang="ja-JP" sz="2200" dirty="0" smtClean="0"/>
            </a:br>
            <a:r>
              <a:rPr lang="en-US" altLang="ja-JP" dirty="0" smtClean="0"/>
              <a:t>The IGMF in the WHIM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22086" y="3303525"/>
            <a:ext cx="2122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/>
              <a:t>Simulation images by </a:t>
            </a:r>
            <a:endParaRPr lang="en-US" altLang="ja-JP" sz="1400" dirty="0"/>
          </a:p>
          <a:p>
            <a:r>
              <a:rPr lang="en-US" altLang="ja-JP" sz="1400" dirty="0" smtClean="0"/>
              <a:t>Dubois &amp; </a:t>
            </a:r>
            <a:r>
              <a:rPr lang="en-US" altLang="ja-JP" sz="1400" dirty="0" err="1" smtClean="0"/>
              <a:t>Tessier</a:t>
            </a:r>
            <a:r>
              <a:rPr lang="en-US" altLang="ja-JP" sz="1400" dirty="0" smtClean="0"/>
              <a:t> (2008)</a:t>
            </a:r>
            <a:endParaRPr lang="en-US" altLang="ja-JP" sz="1400" dirty="0"/>
          </a:p>
          <a:p>
            <a:r>
              <a:rPr lang="en-US" altLang="ja-JP" sz="1400" dirty="0" smtClean="0">
                <a:solidFill>
                  <a:srgbClr val="000000"/>
                </a:solidFill>
              </a:rPr>
              <a:t>Ryu</a:t>
            </a:r>
            <a:r>
              <a:rPr lang="en-US" altLang="ja-JP" sz="1400" dirty="0">
                <a:solidFill>
                  <a:srgbClr val="000000"/>
                </a:solidFill>
              </a:rPr>
              <a:t> </a:t>
            </a:r>
            <a:r>
              <a:rPr lang="en-US" altLang="ja-JP" sz="1400" dirty="0" smtClean="0">
                <a:solidFill>
                  <a:srgbClr val="000000"/>
                </a:solidFill>
              </a:rPr>
              <a:t>et al. (2008)</a:t>
            </a:r>
          </a:p>
          <a:p>
            <a:r>
              <a:rPr lang="en-US" altLang="ja-JP" sz="1400" dirty="0" err="1" smtClean="0">
                <a:solidFill>
                  <a:srgbClr val="000000"/>
                </a:solidFill>
              </a:rPr>
              <a:t>Donnert</a:t>
            </a:r>
            <a:r>
              <a:rPr lang="en-US" altLang="ja-JP" sz="1400" dirty="0" smtClean="0">
                <a:solidFill>
                  <a:srgbClr val="000000"/>
                </a:solidFill>
              </a:rPr>
              <a:t> et al. (2009)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  <p:grpSp>
        <p:nvGrpSpPr>
          <p:cNvPr id="8" name="図形グループ 7"/>
          <p:cNvGrpSpPr/>
          <p:nvPr/>
        </p:nvGrpSpPr>
        <p:grpSpPr>
          <a:xfrm>
            <a:off x="52572" y="1267986"/>
            <a:ext cx="8885390" cy="3039912"/>
            <a:chOff x="51094" y="2296934"/>
            <a:chExt cx="8885390" cy="3039912"/>
          </a:xfrm>
        </p:grpSpPr>
        <p:sp>
          <p:nvSpPr>
            <p:cNvPr id="9" name="角丸四角形 8"/>
            <p:cNvSpPr/>
            <p:nvPr/>
          </p:nvSpPr>
          <p:spPr>
            <a:xfrm>
              <a:off x="2290039" y="2770361"/>
              <a:ext cx="2253081" cy="2018486"/>
            </a:xfrm>
            <a:prstGeom prst="roundRect">
              <a:avLst>
                <a:gd name="adj" fmla="val 571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右矢印 9"/>
            <p:cNvSpPr/>
            <p:nvPr/>
          </p:nvSpPr>
          <p:spPr>
            <a:xfrm rot="20728025">
              <a:off x="4363963" y="3109780"/>
              <a:ext cx="3644285" cy="472583"/>
            </a:xfrm>
            <a:prstGeom prst="rightArrow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右矢印 10"/>
            <p:cNvSpPr/>
            <p:nvPr/>
          </p:nvSpPr>
          <p:spPr>
            <a:xfrm>
              <a:off x="4425830" y="3610700"/>
              <a:ext cx="3536654" cy="472583"/>
            </a:xfrm>
            <a:prstGeom prst="rightArrow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角丸四角形 11"/>
            <p:cNvSpPr/>
            <p:nvPr/>
          </p:nvSpPr>
          <p:spPr>
            <a:xfrm>
              <a:off x="51095" y="2296934"/>
              <a:ext cx="1985784" cy="1834473"/>
            </a:xfrm>
            <a:prstGeom prst="roundRect">
              <a:avLst>
                <a:gd name="adj" fmla="val 571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角丸四角形 12"/>
            <p:cNvSpPr>
              <a:spLocks/>
            </p:cNvSpPr>
            <p:nvPr/>
          </p:nvSpPr>
          <p:spPr>
            <a:xfrm>
              <a:off x="51094" y="3678089"/>
              <a:ext cx="1985785" cy="462043"/>
            </a:xfrm>
            <a:prstGeom prst="roundRect">
              <a:avLst>
                <a:gd name="adj" fmla="val 22386"/>
              </a:avLst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altLang="ja-JP" sz="1600" dirty="0">
                  <a:ea typeface="+mj-ea"/>
                  <a:cs typeface="Chalkboard"/>
                </a:rPr>
                <a:t>E</a:t>
              </a:r>
              <a:r>
                <a:rPr kumimoji="1" lang="en-US" altLang="ja-JP" sz="1600" dirty="0" smtClean="0">
                  <a:ea typeface="+mj-ea"/>
                  <a:cs typeface="Chalkboard"/>
                </a:rPr>
                <a:t>arly Universe</a:t>
              </a:r>
              <a:endParaRPr kumimoji="1" lang="ja-JP" altLang="en-US" sz="1600" dirty="0">
                <a:ea typeface="+mj-ea"/>
                <a:cs typeface="Chalkboard"/>
              </a:endParaRPr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118860" y="2335385"/>
              <a:ext cx="1845027" cy="1248459"/>
            </a:xfrm>
            <a:prstGeom prst="roundRect">
              <a:avLst>
                <a:gd name="adj" fmla="val 12821"/>
              </a:avLst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b="1" dirty="0" smtClean="0">
                  <a:ea typeface="+mj-ea"/>
                  <a:cs typeface="Chalkboard"/>
                </a:rPr>
                <a:t>Seed</a:t>
              </a:r>
              <a:endParaRPr lang="en-US" altLang="ja-JP" sz="2800" b="1" dirty="0">
                <a:ea typeface="+mj-ea"/>
                <a:cs typeface="Chalkboard"/>
              </a:endParaRPr>
            </a:p>
            <a:p>
              <a:pPr algn="ctr"/>
              <a:r>
                <a:rPr lang="en-US" altLang="ja-JP" dirty="0" smtClean="0">
                  <a:ea typeface="+mj-ea"/>
                  <a:cs typeface="Chalkboard"/>
                </a:rPr>
                <a:t>inflation</a:t>
              </a:r>
              <a:endParaRPr kumimoji="1" lang="en-US" altLang="ja-JP" dirty="0" smtClean="0">
                <a:ea typeface="+mj-ea"/>
                <a:cs typeface="Chalkboard"/>
              </a:endParaRPr>
            </a:p>
            <a:p>
              <a:pPr algn="ctr"/>
              <a:r>
                <a:rPr lang="en-US" altLang="ja-JP" dirty="0" smtClean="0">
                  <a:ea typeface="+mj-ea"/>
                  <a:cs typeface="Chalkboard"/>
                </a:rPr>
                <a:t>recombination</a:t>
              </a:r>
            </a:p>
            <a:p>
              <a:pPr algn="ctr"/>
              <a:r>
                <a:rPr lang="en-US" altLang="ja-JP" dirty="0" err="1" smtClean="0">
                  <a:ea typeface="+mj-ea"/>
                  <a:cs typeface="Chalkboard"/>
                </a:rPr>
                <a:t>reionization</a:t>
              </a:r>
              <a:endParaRPr kumimoji="1" lang="en-US" altLang="ja-JP" dirty="0" smtClean="0">
                <a:ea typeface="+mj-ea"/>
                <a:cs typeface="Chalkboard"/>
              </a:endParaRPr>
            </a:p>
          </p:txBody>
        </p:sp>
        <p:pic>
          <p:nvPicPr>
            <p:cNvPr id="15" name="図 14" descr="fig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9" t="1695" r="17323" b="10406"/>
            <a:stretch/>
          </p:blipFill>
          <p:spPr>
            <a:xfrm>
              <a:off x="7960200" y="2296934"/>
              <a:ext cx="959856" cy="936318"/>
            </a:xfrm>
            <a:prstGeom prst="rect">
              <a:avLst/>
            </a:prstGeom>
            <a:ln>
              <a:solidFill>
                <a:srgbClr val="BDDAF4"/>
              </a:solidFill>
            </a:ln>
          </p:spPr>
        </p:pic>
        <p:pic>
          <p:nvPicPr>
            <p:cNvPr id="16" name="図 15" descr="fi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571" y="4351929"/>
              <a:ext cx="986913" cy="984915"/>
            </a:xfrm>
            <a:prstGeom prst="rect">
              <a:avLst/>
            </a:prstGeom>
            <a:ln>
              <a:solidFill>
                <a:srgbClr val="BDDAF4"/>
              </a:solidFill>
            </a:ln>
          </p:spPr>
        </p:pic>
        <p:pic>
          <p:nvPicPr>
            <p:cNvPr id="17" name="Picture 37" descr="ryu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484" y="3302963"/>
              <a:ext cx="957572" cy="957572"/>
            </a:xfrm>
            <a:prstGeom prst="rect">
              <a:avLst/>
            </a:prstGeom>
            <a:noFill/>
            <a:ln>
              <a:solidFill>
                <a:srgbClr val="BDDAF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直線矢印コネクタ 17"/>
            <p:cNvCxnSpPr/>
            <p:nvPr/>
          </p:nvCxnSpPr>
          <p:spPr>
            <a:xfrm>
              <a:off x="1963887" y="2446797"/>
              <a:ext cx="5998597" cy="0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9" name="角丸四角形 18"/>
            <p:cNvSpPr>
              <a:spLocks/>
            </p:cNvSpPr>
            <p:nvPr/>
          </p:nvSpPr>
          <p:spPr>
            <a:xfrm>
              <a:off x="2290039" y="4326804"/>
              <a:ext cx="2253081" cy="462043"/>
            </a:xfrm>
            <a:prstGeom prst="roundRect">
              <a:avLst>
                <a:gd name="adj" fmla="val 22386"/>
              </a:avLst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kumimoji="1" lang="en-US" altLang="ja-JP" sz="1600" dirty="0" smtClean="0">
                  <a:ea typeface="+mj-ea"/>
                  <a:cs typeface="Chalkboard"/>
                </a:rPr>
                <a:t>Large-Scale Structure</a:t>
              </a:r>
              <a:endParaRPr kumimoji="1" lang="ja-JP" altLang="en-US" sz="1600" dirty="0">
                <a:ea typeface="+mj-ea"/>
                <a:cs typeface="Chalkboard"/>
              </a:endParaRPr>
            </a:p>
          </p:txBody>
        </p:sp>
        <p:sp>
          <p:nvSpPr>
            <p:cNvPr id="20" name="角丸四角形 19"/>
            <p:cNvSpPr/>
            <p:nvPr/>
          </p:nvSpPr>
          <p:spPr>
            <a:xfrm>
              <a:off x="2779516" y="2843596"/>
              <a:ext cx="1707109" cy="606905"/>
            </a:xfrm>
            <a:prstGeom prst="roundRect">
              <a:avLst>
                <a:gd name="adj" fmla="val 27791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 smtClean="0">
                  <a:ea typeface="+mj-ea"/>
                  <a:cs typeface="Chalkboard"/>
                </a:rPr>
                <a:t>Seed</a:t>
              </a:r>
            </a:p>
            <a:p>
              <a:pPr algn="ctr"/>
              <a:r>
                <a:rPr lang="en-US" altLang="ja-JP" sz="1400" dirty="0" smtClean="0">
                  <a:ea typeface="+mj-ea"/>
                  <a:cs typeface="Chalkboard"/>
                </a:rPr>
                <a:t>shock</a:t>
              </a:r>
              <a:r>
                <a:rPr lang="ja-JP" altLang="en-US" sz="1400" dirty="0" smtClean="0">
                  <a:ea typeface="+mj-ea"/>
                  <a:cs typeface="Chalkboard"/>
                </a:rPr>
                <a:t>・</a:t>
              </a:r>
              <a:r>
                <a:rPr lang="en-US" altLang="ja-JP" sz="1400" dirty="0" smtClean="0">
                  <a:ea typeface="+mj-ea"/>
                  <a:cs typeface="Chalkboard"/>
                </a:rPr>
                <a:t>instability</a:t>
              </a:r>
              <a:endParaRPr kumimoji="1" lang="ja-JP" altLang="en-US" sz="1400" dirty="0">
                <a:ea typeface="+mj-ea"/>
                <a:cs typeface="Chalkboard"/>
              </a:endParaRPr>
            </a:p>
          </p:txBody>
        </p:sp>
        <p:cxnSp>
          <p:nvCxnSpPr>
            <p:cNvPr id="21" name="カギ線コネクタ 20"/>
            <p:cNvCxnSpPr>
              <a:stCxn id="20" idx="1"/>
            </p:cNvCxnSpPr>
            <p:nvPr/>
          </p:nvCxnSpPr>
          <p:spPr>
            <a:xfrm rot="10800000" flipV="1">
              <a:off x="2629170" y="3147049"/>
              <a:ext cx="150347" cy="414002"/>
            </a:xfrm>
            <a:prstGeom prst="bentConnector2">
              <a:avLst/>
            </a:prstGeom>
            <a:ln>
              <a:headEnd type="none"/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2" name="角丸四角形 21"/>
            <p:cNvSpPr/>
            <p:nvPr/>
          </p:nvSpPr>
          <p:spPr>
            <a:xfrm>
              <a:off x="2331391" y="3561051"/>
              <a:ext cx="2155233" cy="693099"/>
            </a:xfrm>
            <a:prstGeom prst="roundRect">
              <a:avLst>
                <a:gd name="adj" fmla="val 27791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300" b="1" dirty="0" smtClean="0">
                  <a:ea typeface="+mj-ea"/>
                  <a:cs typeface="Chalkboard"/>
                </a:rPr>
                <a:t>Amplification</a:t>
              </a:r>
            </a:p>
            <a:p>
              <a:pPr algn="ctr"/>
              <a:r>
                <a:rPr lang="en-US" altLang="ja-JP" sz="1500" dirty="0" smtClean="0">
                  <a:ea typeface="+mj-ea"/>
                  <a:cs typeface="Chalkboard"/>
                </a:rPr>
                <a:t>compression, dynamo</a:t>
              </a:r>
              <a:endParaRPr lang="en-US" altLang="ja-JP" sz="1500" dirty="0">
                <a:cs typeface="Chalkboard"/>
              </a:endParaRPr>
            </a:p>
          </p:txBody>
        </p:sp>
        <p:sp>
          <p:nvSpPr>
            <p:cNvPr id="23" name="角丸四角形 22"/>
            <p:cNvSpPr/>
            <p:nvPr/>
          </p:nvSpPr>
          <p:spPr>
            <a:xfrm>
              <a:off x="4842456" y="2648929"/>
              <a:ext cx="2737938" cy="2687917"/>
            </a:xfrm>
            <a:prstGeom prst="roundRect">
              <a:avLst>
                <a:gd name="adj" fmla="val 5717"/>
              </a:avLst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角丸四角形 23"/>
            <p:cNvSpPr>
              <a:spLocks/>
            </p:cNvSpPr>
            <p:nvPr/>
          </p:nvSpPr>
          <p:spPr>
            <a:xfrm>
              <a:off x="4842456" y="4866757"/>
              <a:ext cx="2737938" cy="462043"/>
            </a:xfrm>
            <a:prstGeom prst="roundRect">
              <a:avLst>
                <a:gd name="adj" fmla="val 22386"/>
              </a:avLst>
            </a:prstGeom>
            <a:ln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kumimoji="1" lang="en-US" altLang="ja-JP" sz="1600" dirty="0" smtClean="0">
                  <a:ea typeface="+mj-ea"/>
                  <a:cs typeface="Chalkboard"/>
                </a:rPr>
                <a:t>Galaxies</a:t>
              </a:r>
              <a:endParaRPr kumimoji="1" lang="ja-JP" altLang="en-US" sz="1600" dirty="0">
                <a:ea typeface="+mj-ea"/>
                <a:cs typeface="Chalkboard"/>
              </a:endParaRP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4880713" y="3362974"/>
              <a:ext cx="1528702" cy="603197"/>
            </a:xfrm>
            <a:prstGeom prst="roundRect">
              <a:avLst>
                <a:gd name="adj" fmla="val 27791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 smtClean="0">
                  <a:ea typeface="+mj-ea"/>
                  <a:cs typeface="Chalkboard"/>
                </a:rPr>
                <a:t>Amp.</a:t>
              </a:r>
            </a:p>
            <a:p>
              <a:pPr algn="ctr"/>
              <a:r>
                <a:rPr lang="en-US" altLang="ja-JP" sz="1400" dirty="0" smtClean="0">
                  <a:ea typeface="+mj-ea"/>
                  <a:cs typeface="Chalkboard"/>
                </a:rPr>
                <a:t>comp., dynamo</a:t>
              </a:r>
              <a:endParaRPr kumimoji="1" lang="ja-JP" altLang="en-US" sz="1400" dirty="0">
                <a:ea typeface="+mj-ea"/>
                <a:cs typeface="Chalkboard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5807187" y="2691242"/>
              <a:ext cx="1707109" cy="606904"/>
            </a:xfrm>
            <a:prstGeom prst="roundRect">
              <a:avLst>
                <a:gd name="adj" fmla="val 27791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000" b="1" dirty="0" smtClean="0">
                  <a:ea typeface="+mj-ea"/>
                  <a:cs typeface="Chalkboard"/>
                </a:rPr>
                <a:t>Seed</a:t>
              </a:r>
            </a:p>
            <a:p>
              <a:pPr algn="ctr"/>
              <a:r>
                <a:rPr lang="en-US" altLang="ja-JP" sz="1400" dirty="0" smtClean="0">
                  <a:ea typeface="+mj-ea"/>
                  <a:cs typeface="Chalkboard"/>
                </a:rPr>
                <a:t>shock</a:t>
              </a:r>
              <a:r>
                <a:rPr lang="ja-JP" altLang="en-US" sz="1400" dirty="0" smtClean="0">
                  <a:ea typeface="+mj-ea"/>
                  <a:cs typeface="Chalkboard"/>
                </a:rPr>
                <a:t>・</a:t>
              </a:r>
              <a:r>
                <a:rPr lang="en-US" altLang="ja-JP" sz="1400" dirty="0" smtClean="0">
                  <a:ea typeface="+mj-ea"/>
                  <a:cs typeface="Chalkboard"/>
                </a:rPr>
                <a:t>instability</a:t>
              </a:r>
              <a:endParaRPr kumimoji="1" lang="ja-JP" altLang="en-US" sz="1400" dirty="0">
                <a:ea typeface="+mj-ea"/>
                <a:cs typeface="Chalkboard"/>
              </a:endParaRPr>
            </a:p>
          </p:txBody>
        </p:sp>
        <p:cxnSp>
          <p:nvCxnSpPr>
            <p:cNvPr id="27" name="カギ線コネクタ 26"/>
            <p:cNvCxnSpPr>
              <a:stCxn id="26" idx="1"/>
              <a:endCxn id="25" idx="0"/>
            </p:cNvCxnSpPr>
            <p:nvPr/>
          </p:nvCxnSpPr>
          <p:spPr>
            <a:xfrm rot="10800000" flipV="1">
              <a:off x="5645065" y="2994694"/>
              <a:ext cx="162123" cy="368280"/>
            </a:xfrm>
            <a:prstGeom prst="bentConnector2">
              <a:avLst/>
            </a:prstGeom>
            <a:ln>
              <a:headEnd type="none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カギ線コネクタ 27"/>
            <p:cNvCxnSpPr/>
            <p:nvPr/>
          </p:nvCxnSpPr>
          <p:spPr>
            <a:xfrm>
              <a:off x="1963887" y="2552182"/>
              <a:ext cx="3373115" cy="810793"/>
            </a:xfrm>
            <a:prstGeom prst="bentConnector3">
              <a:avLst>
                <a:gd name="adj1" fmla="val 100123"/>
              </a:avLst>
            </a:prstGeom>
            <a:ln>
              <a:headEnd type="none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カギ線コネクタ 28"/>
            <p:cNvCxnSpPr/>
            <p:nvPr/>
          </p:nvCxnSpPr>
          <p:spPr>
            <a:xfrm rot="16200000" flipH="1">
              <a:off x="1778061" y="2853699"/>
              <a:ext cx="893183" cy="521524"/>
            </a:xfrm>
            <a:prstGeom prst="bentConnector3">
              <a:avLst>
                <a:gd name="adj1" fmla="val -592"/>
              </a:avLst>
            </a:prstGeom>
            <a:ln>
              <a:headEnd type="none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カギ線コネクタ 29"/>
            <p:cNvCxnSpPr>
              <a:endCxn id="22" idx="1"/>
            </p:cNvCxnSpPr>
            <p:nvPr/>
          </p:nvCxnSpPr>
          <p:spPr>
            <a:xfrm rot="5400000" flipH="1" flipV="1">
              <a:off x="1692270" y="4325877"/>
              <a:ext cx="1057397" cy="220846"/>
            </a:xfrm>
            <a:prstGeom prst="bentConnector2">
              <a:avLst/>
            </a:prstGeom>
            <a:ln>
              <a:prstDash val="sysDash"/>
              <a:headEnd type="none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カギ線コネクタ 30"/>
            <p:cNvCxnSpPr>
              <a:stCxn id="33" idx="1"/>
            </p:cNvCxnSpPr>
            <p:nvPr/>
          </p:nvCxnSpPr>
          <p:spPr>
            <a:xfrm rot="10800000" flipV="1">
              <a:off x="2076499" y="4427703"/>
              <a:ext cx="2832380" cy="584042"/>
            </a:xfrm>
            <a:prstGeom prst="bentConnector3">
              <a:avLst>
                <a:gd name="adj1" fmla="val 7363"/>
              </a:avLst>
            </a:prstGeom>
            <a:ln>
              <a:prstDash val="sysDash"/>
              <a:headEnd type="none"/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右矢印 31"/>
            <p:cNvSpPr/>
            <p:nvPr/>
          </p:nvSpPr>
          <p:spPr>
            <a:xfrm rot="1578009">
              <a:off x="7317086" y="4495275"/>
              <a:ext cx="673340" cy="472583"/>
            </a:xfrm>
            <a:prstGeom prst="rightArrow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角丸四角形 32"/>
            <p:cNvSpPr/>
            <p:nvPr/>
          </p:nvSpPr>
          <p:spPr>
            <a:xfrm>
              <a:off x="4908879" y="4066375"/>
              <a:ext cx="2582454" cy="722655"/>
            </a:xfrm>
            <a:prstGeom prst="roundRect">
              <a:avLst>
                <a:gd name="adj" fmla="val 27791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b="1" dirty="0">
                  <a:ea typeface="+mj-ea"/>
                  <a:cs typeface="Chalkboard"/>
                </a:rPr>
                <a:t>L</a:t>
              </a:r>
              <a:r>
                <a:rPr lang="en-US" altLang="ja-JP" sz="2800" b="1" dirty="0" smtClean="0">
                  <a:ea typeface="+mj-ea"/>
                  <a:cs typeface="Chalkboard"/>
                </a:rPr>
                <a:t>eakage</a:t>
              </a:r>
            </a:p>
            <a:p>
              <a:pPr algn="ctr"/>
              <a:r>
                <a:rPr lang="en-US" altLang="en-US" sz="1600" dirty="0" smtClean="0">
                  <a:cs typeface="Chalkboard"/>
                </a:rPr>
                <a:t>winds, jets, </a:t>
              </a:r>
              <a:r>
                <a:rPr lang="en-US" altLang="ja-JP" sz="1600" dirty="0" smtClean="0">
                  <a:cs typeface="Chalkboard"/>
                </a:rPr>
                <a:t>ram pressure</a:t>
              </a:r>
              <a:endParaRPr lang="en-US" altLang="ja-JP" sz="1600" dirty="0">
                <a:cs typeface="Chalkboard"/>
              </a:endParaRPr>
            </a:p>
          </p:txBody>
        </p:sp>
        <p:cxnSp>
          <p:nvCxnSpPr>
            <p:cNvPr id="34" name="カギ線コネクタ 33"/>
            <p:cNvCxnSpPr>
              <a:stCxn id="20" idx="3"/>
            </p:cNvCxnSpPr>
            <p:nvPr/>
          </p:nvCxnSpPr>
          <p:spPr>
            <a:xfrm>
              <a:off x="4486625" y="3147049"/>
              <a:ext cx="643294" cy="215925"/>
            </a:xfrm>
            <a:prstGeom prst="bentConnector3">
              <a:avLst>
                <a:gd name="adj1" fmla="val 99657"/>
              </a:avLst>
            </a:prstGeom>
            <a:ln>
              <a:headEnd type="none"/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5" name="カギ線コネクタ 34"/>
            <p:cNvCxnSpPr>
              <a:stCxn id="25" idx="3"/>
            </p:cNvCxnSpPr>
            <p:nvPr/>
          </p:nvCxnSpPr>
          <p:spPr>
            <a:xfrm>
              <a:off x="6409415" y="3664573"/>
              <a:ext cx="362134" cy="367471"/>
            </a:xfrm>
            <a:prstGeom prst="bentConnector2">
              <a:avLst/>
            </a:prstGeom>
            <a:ln>
              <a:headEnd type="none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>
              <a:off x="4495267" y="3845722"/>
              <a:ext cx="385446" cy="3411"/>
            </a:xfrm>
            <a:prstGeom prst="straightConnector1">
              <a:avLst/>
            </a:prstGeom>
            <a:ln>
              <a:prstDash val="sysDash"/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7" name="テキスト ボックス 36"/>
          <p:cNvSpPr txBox="1"/>
          <p:nvPr/>
        </p:nvSpPr>
        <p:spPr>
          <a:xfrm>
            <a:off x="52572" y="4329610"/>
            <a:ext cx="9063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Ref: “</a:t>
            </a:r>
            <a:r>
              <a:rPr lang="en-US" altLang="ja-JP" b="1" dirty="0"/>
              <a:t>Magnetic Fields in the Large-Scale Structure of the </a:t>
            </a:r>
            <a:r>
              <a:rPr lang="en-US" altLang="ja-JP" b="1" dirty="0" smtClean="0"/>
              <a:t>Universe”</a:t>
            </a:r>
          </a:p>
          <a:p>
            <a:r>
              <a:rPr lang="en-US" altLang="ja-JP" b="1" dirty="0" smtClean="0"/>
              <a:t>(</a:t>
            </a:r>
            <a:r>
              <a:rPr lang="de-DE" altLang="ja-JP" b="1" dirty="0" smtClean="0"/>
              <a:t>Ryu, Schleicher, </a:t>
            </a:r>
            <a:r>
              <a:rPr lang="de-DE" altLang="ja-JP" b="1" dirty="0" err="1" smtClean="0"/>
              <a:t>Treumann</a:t>
            </a:r>
            <a:r>
              <a:rPr lang="de-DE" altLang="ja-JP" b="1" dirty="0" smtClean="0"/>
              <a:t>, </a:t>
            </a:r>
            <a:r>
              <a:rPr lang="de-DE" altLang="ja-JP" b="1" dirty="0" err="1" smtClean="0"/>
              <a:t>Tsagas</a:t>
            </a:r>
            <a:r>
              <a:rPr lang="de-DE" altLang="ja-JP" b="1" dirty="0" smtClean="0"/>
              <a:t>, </a:t>
            </a:r>
            <a:r>
              <a:rPr lang="de-DE" altLang="ja-JP" b="1" dirty="0" err="1" smtClean="0"/>
              <a:t>Widrow</a:t>
            </a:r>
            <a:r>
              <a:rPr lang="de-DE" altLang="ja-JP" b="1" dirty="0" smtClean="0"/>
              <a:t>, </a:t>
            </a:r>
            <a:r>
              <a:rPr lang="de-DE" altLang="ja-JP" b="1" dirty="0"/>
              <a:t>2012, </a:t>
            </a:r>
            <a:r>
              <a:rPr lang="de-DE" altLang="ja-JP" b="1" dirty="0" smtClean="0"/>
              <a:t>Space Science Review, </a:t>
            </a:r>
            <a:r>
              <a:rPr lang="de-DE" altLang="ja-JP" b="1" dirty="0"/>
              <a:t>166, </a:t>
            </a:r>
            <a:r>
              <a:rPr lang="de-DE" altLang="ja-JP" b="1" dirty="0" smtClean="0"/>
              <a:t>1)</a:t>
            </a:r>
            <a:endParaRPr lang="de-DE" altLang="ja-JP" b="1" dirty="0"/>
          </a:p>
        </p:txBody>
      </p:sp>
    </p:spTree>
    <p:extLst>
      <p:ext uri="{BB962C8B-B14F-4D97-AF65-F5344CB8AC3E}">
        <p14:creationId xmlns:p14="http://schemas.microsoft.com/office/powerpoint/2010/main" val="178796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338375"/>
              </p:ext>
            </p:extLst>
          </p:nvPr>
        </p:nvGraphicFramePr>
        <p:xfrm>
          <a:off x="31231" y="1258951"/>
          <a:ext cx="4953935" cy="528664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241316"/>
                <a:gridCol w="615351"/>
                <a:gridCol w="543560"/>
                <a:gridCol w="523049"/>
                <a:gridCol w="615351"/>
                <a:gridCol w="552554"/>
                <a:gridCol w="862754"/>
              </a:tblGrid>
              <a:tr h="822860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/>
                        <a:t>λ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/>
                        <a:t>var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wide</a:t>
                      </a:r>
                    </a:p>
                    <a:p>
                      <a:r>
                        <a:rPr kumimoji="1" lang="en-US" altLang="ja-JP" sz="1200" dirty="0" smtClean="0"/>
                        <a:t>?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bright</a:t>
                      </a:r>
                    </a:p>
                    <a:p>
                      <a:r>
                        <a:rPr kumimoji="1" lang="en-US" altLang="ja-JP" sz="1200" dirty="0" smtClean="0"/>
                        <a:t>?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deep</a:t>
                      </a:r>
                    </a:p>
                    <a:p>
                      <a:r>
                        <a:rPr kumimoji="1" lang="en-US" altLang="ja-JP" sz="1200" dirty="0" smtClean="0"/>
                        <a:t>?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where</a:t>
                      </a:r>
                    </a:p>
                    <a:p>
                      <a:r>
                        <a:rPr kumimoji="1" lang="en-US" altLang="ja-JP" sz="1200" dirty="0" smtClean="0"/>
                        <a:t>?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63768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Pair </a:t>
                      </a:r>
                    </a:p>
                    <a:p>
                      <a:r>
                        <a:rPr kumimoji="1" lang="en-US" altLang="ja-JP" sz="1400" dirty="0" smtClean="0"/>
                        <a:t>halo/echo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γ</a:t>
                      </a:r>
                      <a:r>
                        <a:rPr kumimoji="1" lang="en-US" altLang="ja-JP" sz="1400" dirty="0" smtClean="0"/>
                        <a:t>-ray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EBL</a:t>
                      </a:r>
                      <a:endParaRPr kumimoji="1" lang="ja-JP" altLang="en-US" sz="1400" dirty="0" smtClean="0"/>
                    </a:p>
                    <a:p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B</a:t>
                      </a:r>
                      <a:endParaRPr kumimoji="1" lang="en-US" altLang="ja-JP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△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◯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◯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void</a:t>
                      </a:r>
                      <a:endParaRPr kumimoji="1" lang="ja-JP" altLang="en-US" sz="1400" dirty="0" smtClean="0"/>
                    </a:p>
                  </a:txBody>
                  <a:tcPr/>
                </a:tc>
              </a:tr>
              <a:tr h="63768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Thermal emission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X-ray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ne 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en-US" altLang="ja-JP" sz="1400" dirty="0" smtClean="0"/>
                        <a:t>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△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☓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☓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filament</a:t>
                      </a:r>
                      <a:endParaRPr kumimoji="1" lang="ja-JP" altLang="en-US" sz="1400" dirty="0" smtClean="0"/>
                    </a:p>
                  </a:txBody>
                  <a:tcPr/>
                </a:tc>
              </a:tr>
              <a:tr h="63768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Oxygen</a:t>
                      </a:r>
                      <a:r>
                        <a:rPr kumimoji="1" lang="en-US" altLang="ja-JP" sz="1400" baseline="0" dirty="0" smtClean="0"/>
                        <a:t> lines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X-ray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ne 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en-US" altLang="ja-JP" sz="1400" dirty="0" smtClean="0"/>
                        <a:t>T, Z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△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△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☓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filament</a:t>
                      </a:r>
                      <a:endParaRPr kumimoji="1" lang="ja-JP" altLang="en-US" sz="1400" dirty="0" smtClean="0"/>
                    </a:p>
                  </a:txBody>
                  <a:tcPr/>
                </a:tc>
              </a:tr>
              <a:tr h="63768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SZ effect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high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radio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ne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en-US" altLang="ja-JP" sz="1400" dirty="0" smtClean="0"/>
                        <a:t>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△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△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◯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dirty="0" smtClean="0"/>
                        <a:t>filament</a:t>
                      </a:r>
                      <a:endParaRPr kumimoji="1" lang="ja-JP" altLang="en-US" sz="1400" dirty="0" smtClean="0"/>
                    </a:p>
                  </a:txBody>
                  <a:tcPr/>
                </a:tc>
              </a:tr>
              <a:tr h="63768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Rotation</a:t>
                      </a:r>
                    </a:p>
                    <a:p>
                      <a:r>
                        <a:rPr kumimoji="1" lang="en-US" altLang="ja-JP" sz="1400" dirty="0" smtClean="0"/>
                        <a:t>measure</a:t>
                      </a:r>
                      <a:endParaRPr kumimoji="1" lang="en-US" altLang="ja-JP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low radio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ne 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B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◯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◯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◯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aseline="0" dirty="0" smtClean="0"/>
                        <a:t>filament</a:t>
                      </a:r>
                      <a:endParaRPr kumimoji="1" lang="ja-JP" altLang="en-US" sz="1400" dirty="0" smtClean="0"/>
                    </a:p>
                  </a:txBody>
                  <a:tcPr/>
                </a:tc>
              </a:tr>
              <a:tr h="63768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Synchrotron</a:t>
                      </a:r>
                      <a:r>
                        <a:rPr kumimoji="1" lang="en-US" altLang="ja-JP" sz="1400" baseline="0" dirty="0" smtClean="0"/>
                        <a:t> radiation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low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radio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nc</a:t>
                      </a:r>
                      <a:r>
                        <a:rPr kumimoji="1" lang="en-US" altLang="ja-JP" sz="1400" dirty="0" smtClean="0"/>
                        <a:t> </a:t>
                      </a:r>
                      <a:endParaRPr kumimoji="1" lang="en-US" altLang="ja-JP" sz="1400" dirty="0" smtClean="0"/>
                    </a:p>
                    <a:p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B</a:t>
                      </a:r>
                      <a:endParaRPr kumimoji="1" lang="ja-JP" altLang="en-US" sz="14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◯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◯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△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shock</a:t>
                      </a:r>
                      <a:endParaRPr kumimoji="1" lang="ja-JP" altLang="en-US" sz="1400" dirty="0" smtClean="0"/>
                    </a:p>
                  </a:txBody>
                  <a:tcPr/>
                </a:tc>
              </a:tr>
              <a:tr h="63768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Fast</a:t>
                      </a:r>
                      <a:r>
                        <a:rPr kumimoji="1" lang="en-US" altLang="ja-JP" sz="1400" baseline="0" dirty="0" smtClean="0"/>
                        <a:t> radio burst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aseline="0" dirty="0" smtClean="0"/>
                        <a:t>low radio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ne</a:t>
                      </a:r>
                      <a:r>
                        <a:rPr kumimoji="1" lang="en-US" altLang="ja-JP" sz="1400" baseline="0" dirty="0" smtClean="0"/>
                        <a:t> </a:t>
                      </a:r>
                      <a:endParaRPr kumimoji="1" lang="en-US" altLang="ja-JP" sz="1400" baseline="0" dirty="0" smtClean="0"/>
                    </a:p>
                    <a:p>
                      <a:r>
                        <a:rPr kumimoji="1" lang="en-US" altLang="ja-JP" sz="1400" dirty="0" smtClean="0"/>
                        <a:t>(</a:t>
                      </a:r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</a:rPr>
                        <a:t>B</a:t>
                      </a:r>
                      <a:r>
                        <a:rPr kumimoji="1" lang="en-US" altLang="ja-JP" sz="1400" dirty="0" smtClean="0"/>
                        <a:t>)</a:t>
                      </a:r>
                      <a:endParaRPr kumimoji="1" lang="ja-JP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??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??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??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filament</a:t>
                      </a:r>
                    </a:p>
                    <a:p>
                      <a:r>
                        <a:rPr kumimoji="1" lang="en-US" altLang="ja-JP" sz="1400" dirty="0" smtClean="0"/>
                        <a:t>&amp; void</a:t>
                      </a:r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200" dirty="0"/>
              <a:t>1. Introduction (3</a:t>
            </a:r>
            <a:r>
              <a:rPr lang="en-US" altLang="ja-JP" sz="2200" dirty="0" smtClean="0"/>
              <a:t>/4)</a:t>
            </a:r>
            <a:r>
              <a:rPr lang="en-US" altLang="ja-JP" sz="2200" dirty="0"/>
              <a:t/>
            </a:r>
            <a:br>
              <a:rPr lang="en-US" altLang="ja-JP" sz="2200" dirty="0"/>
            </a:br>
            <a:r>
              <a:rPr lang="en-US" altLang="ja-JP" dirty="0"/>
              <a:t>Probes of the WHIM/IGMF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13"/>
          </p:nvPr>
        </p:nvSpPr>
        <p:spPr>
          <a:xfrm>
            <a:off x="5039441" y="4624920"/>
            <a:ext cx="4036721" cy="190055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Rough Number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~1 rad/m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/ filament</a:t>
            </a:r>
          </a:p>
          <a:p>
            <a:pPr lvl="1"/>
            <a:r>
              <a:rPr lang="en-US" altLang="ja-JP" dirty="0"/>
              <a:t>~1 filament / 100 </a:t>
            </a:r>
            <a:r>
              <a:rPr lang="en-US" altLang="ja-JP" dirty="0" smtClean="0"/>
              <a:t>Mpc</a:t>
            </a:r>
          </a:p>
          <a:p>
            <a:pPr marL="457200" lvl="1" indent="0">
              <a:buNone/>
            </a:pPr>
            <a:r>
              <a:rPr lang="en-US" altLang="ja-JP" sz="2600" b="1" dirty="0" smtClean="0">
                <a:sym typeface="Wingdings"/>
              </a:rPr>
              <a:t> </a:t>
            </a:r>
            <a:r>
              <a:rPr lang="en-US" altLang="ja-JP" sz="2600" b="1" i="1" u="sng" dirty="0" smtClean="0">
                <a:solidFill>
                  <a:srgbClr val="0000FF"/>
                </a:solidFill>
                <a:sym typeface="Wingdings"/>
              </a:rPr>
              <a:t>~10 rad/m</a:t>
            </a:r>
            <a:r>
              <a:rPr lang="en-US" altLang="ja-JP" sz="2600" b="1" i="1" u="sng" baseline="30000" dirty="0" smtClean="0">
                <a:solidFill>
                  <a:srgbClr val="0000FF"/>
                </a:solidFill>
                <a:sym typeface="Wingdings"/>
              </a:rPr>
              <a:t>2</a:t>
            </a:r>
            <a:r>
              <a:rPr lang="en-US" altLang="ja-JP" sz="2600" b="1" i="1" u="sng" dirty="0" smtClean="0">
                <a:solidFill>
                  <a:srgbClr val="0000FF"/>
                </a:solidFill>
                <a:sym typeface="Wingdings"/>
              </a:rPr>
              <a:t> (z&gt;2)</a:t>
            </a:r>
            <a:endParaRPr lang="en-US" altLang="ja-JP" sz="2600" b="1" i="1" u="sng" dirty="0" smtClean="0">
              <a:solidFill>
                <a:srgbClr val="0000FF"/>
              </a:solidFill>
            </a:endParaRPr>
          </a:p>
          <a:p>
            <a:pPr lvl="1"/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228571" y="4212490"/>
            <a:ext cx="36914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altLang="ja-JP" sz="2000" b="1" dirty="0" smtClean="0"/>
              <a:t>(TA</a:t>
            </a:r>
            <a:r>
              <a:rPr lang="en-US" altLang="ja-JP" sz="2000" b="1" dirty="0"/>
              <a:t>, Ryu </a:t>
            </a:r>
            <a:r>
              <a:rPr lang="en-US" altLang="ja-JP" sz="2000" b="1" dirty="0" smtClean="0"/>
              <a:t>2011, ApJ</a:t>
            </a:r>
            <a:r>
              <a:rPr lang="en-US" altLang="ja-JP" sz="2000" b="1" dirty="0"/>
              <a:t>, 738, </a:t>
            </a:r>
            <a:r>
              <a:rPr lang="en-US" altLang="ja-JP" sz="2000" b="1" dirty="0" smtClean="0"/>
              <a:t>134)</a:t>
            </a:r>
            <a:endParaRPr lang="ja-JP" altLang="en-US" sz="2000" b="1" dirty="0"/>
          </a:p>
        </p:txBody>
      </p:sp>
      <p:sp>
        <p:nvSpPr>
          <p:cNvPr id="26" name="正方形/長方形 25"/>
          <p:cNvSpPr/>
          <p:nvPr/>
        </p:nvSpPr>
        <p:spPr>
          <a:xfrm>
            <a:off x="2500804" y="1762373"/>
            <a:ext cx="1548000" cy="215999"/>
          </a:xfrm>
          <a:prstGeom prst="rect">
            <a:avLst/>
          </a:prstGeom>
          <a:solidFill>
            <a:schemeClr val="tx1"/>
          </a:solidFill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200" dirty="0" smtClean="0">
                <a:solidFill>
                  <a:schemeClr val="bg1"/>
                </a:solidFill>
              </a:rPr>
              <a:t>personal impression</a:t>
            </a:r>
            <a:endParaRPr lang="ja-JP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2086" y="4612600"/>
            <a:ext cx="4918517" cy="193299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000" dirty="0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254930" y="4199143"/>
            <a:ext cx="83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SKA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9" name="図 18" descr="AR11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41" r="65834"/>
          <a:stretch/>
        </p:blipFill>
        <p:spPr>
          <a:xfrm>
            <a:off x="5028586" y="1231260"/>
            <a:ext cx="4088380" cy="2998492"/>
          </a:xfrm>
          <a:prstGeom prst="rect">
            <a:avLst/>
          </a:prstGeom>
        </p:spPr>
      </p:pic>
      <p:pic>
        <p:nvPicPr>
          <p:cNvPr id="20" name="図 19" descr="AR11_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4" b="80971"/>
          <a:stretch/>
        </p:blipFill>
        <p:spPr>
          <a:xfrm>
            <a:off x="5028586" y="1225380"/>
            <a:ext cx="4065700" cy="202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8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95592" y="4006542"/>
            <a:ext cx="8812536" cy="2605394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sz="4200" dirty="0"/>
              <a:t>Extraction of RM in filaments is not achieved yet </a:t>
            </a:r>
            <a:endParaRPr lang="en-US" altLang="ja-JP" sz="4200" dirty="0" smtClean="0"/>
          </a:p>
          <a:p>
            <a:r>
              <a:rPr lang="en-US" altLang="ja-JP" sz="4200" dirty="0" smtClean="0"/>
              <a:t>At </a:t>
            </a:r>
            <a:r>
              <a:rPr lang="en-US" altLang="ja-JP" sz="4200" dirty="0" smtClean="0"/>
              <a:t>least, </a:t>
            </a:r>
            <a:r>
              <a:rPr lang="en-US" altLang="ja-JP" sz="4200" i="1" u="sng" dirty="0" smtClean="0">
                <a:solidFill>
                  <a:srgbClr val="0000FF"/>
                </a:solidFill>
              </a:rPr>
              <a:t>extragalactic </a:t>
            </a:r>
            <a:r>
              <a:rPr lang="en-US" altLang="ja-JP" sz="4200" i="1" u="sng" dirty="0">
                <a:solidFill>
                  <a:srgbClr val="0000FF"/>
                </a:solidFill>
              </a:rPr>
              <a:t>RM &lt; 5-15 rad/m</a:t>
            </a:r>
            <a:r>
              <a:rPr lang="en-US" altLang="ja-JP" sz="4200" i="1" u="sng" baseline="30000" dirty="0">
                <a:solidFill>
                  <a:srgbClr val="0000FF"/>
                </a:solidFill>
              </a:rPr>
              <a:t>2</a:t>
            </a:r>
            <a:endParaRPr lang="en-US" altLang="ja-JP" sz="4200" i="1" u="sng" dirty="0">
              <a:solidFill>
                <a:srgbClr val="0000FF"/>
              </a:solidFill>
            </a:endParaRPr>
          </a:p>
          <a:p>
            <a:pPr lvl="1"/>
            <a:r>
              <a:rPr lang="en-US" altLang="ja-JP" sz="3200" dirty="0" err="1"/>
              <a:t>Superclusters</a:t>
            </a:r>
            <a:r>
              <a:rPr lang="en-US" altLang="ja-JP" sz="3200" dirty="0"/>
              <a:t> (Xu+06</a:t>
            </a:r>
            <a:r>
              <a:rPr lang="en-US" altLang="ja-JP" sz="3200" dirty="0" smtClean="0"/>
              <a:t>), cluster </a:t>
            </a:r>
            <a:r>
              <a:rPr lang="en-US" altLang="ja-JP" sz="3200" dirty="0"/>
              <a:t>radial profiles </a:t>
            </a:r>
            <a:r>
              <a:rPr lang="en-US" altLang="ja-JP" sz="3200" dirty="0" smtClean="0"/>
              <a:t>(e.g., Govoni</a:t>
            </a:r>
            <a:r>
              <a:rPr lang="en-US" altLang="ja-JP" sz="3200" dirty="0"/>
              <a:t>+10)</a:t>
            </a:r>
          </a:p>
          <a:p>
            <a:pPr lvl="1"/>
            <a:r>
              <a:rPr lang="en-US" altLang="ja-JP" sz="3200" dirty="0"/>
              <a:t>RM toward Galactic poles (Mao+10; Stil+11</a:t>
            </a:r>
            <a:r>
              <a:rPr lang="en-US" altLang="ja-JP" sz="3200" dirty="0" smtClean="0"/>
              <a:t>)</a:t>
            </a:r>
          </a:p>
          <a:p>
            <a:pPr lvl="1"/>
            <a:r>
              <a:rPr lang="en-US" altLang="ja-JP" sz="3200" b="1" u="sng" dirty="0" smtClean="0">
                <a:solidFill>
                  <a:srgbClr val="FF0000"/>
                </a:solidFill>
              </a:rPr>
              <a:t>All</a:t>
            </a:r>
            <a:r>
              <a:rPr lang="en-US" altLang="ja-JP" sz="3200" b="1" u="sng" dirty="0">
                <a:solidFill>
                  <a:srgbClr val="FF0000"/>
                </a:solidFill>
              </a:rPr>
              <a:t>-</a:t>
            </a:r>
            <a:r>
              <a:rPr lang="en-US" altLang="ja-JP" sz="3200" b="1" u="sng" dirty="0" smtClean="0">
                <a:solidFill>
                  <a:srgbClr val="FF0000"/>
                </a:solidFill>
              </a:rPr>
              <a:t>sky </a:t>
            </a:r>
            <a:r>
              <a:rPr lang="en-US" altLang="ja-JP" sz="3200" b="1" u="sng" dirty="0">
                <a:solidFill>
                  <a:srgbClr val="FF0000"/>
                </a:solidFill>
              </a:rPr>
              <a:t>RM </a:t>
            </a:r>
            <a:r>
              <a:rPr lang="en-US" altLang="ja-JP" sz="3200" b="1" u="sng" dirty="0" smtClean="0">
                <a:solidFill>
                  <a:srgbClr val="FF0000"/>
                </a:solidFill>
              </a:rPr>
              <a:t>grids</a:t>
            </a:r>
            <a:r>
              <a:rPr lang="en-US" altLang="ja-JP" sz="3200" dirty="0" smtClean="0"/>
              <a:t>; latitude </a:t>
            </a:r>
            <a:r>
              <a:rPr lang="en-US" altLang="ja-JP" sz="3200" dirty="0"/>
              <a:t>dependence (</a:t>
            </a:r>
            <a:r>
              <a:rPr lang="en-US" altLang="ja-JP" sz="3200" dirty="0" err="1"/>
              <a:t>Schnitzeler</a:t>
            </a:r>
            <a:r>
              <a:rPr lang="en-US" altLang="ja-JP" sz="3200" dirty="0"/>
              <a:t> 10</a:t>
            </a:r>
            <a:r>
              <a:rPr lang="en-US" altLang="ja-JP" sz="3200" dirty="0" smtClean="0"/>
              <a:t>), redshift dependence (</a:t>
            </a:r>
            <a:r>
              <a:rPr lang="en-US" altLang="ja-JP" sz="3200" dirty="0"/>
              <a:t>Kronberg+08; Hammond+12; </a:t>
            </a:r>
            <a:r>
              <a:rPr lang="en-US" altLang="ja-JP" sz="3200" dirty="0" err="1"/>
              <a:t>Xu</a:t>
            </a:r>
            <a:r>
              <a:rPr lang="en-US" altLang="ja-JP" sz="3200" dirty="0"/>
              <a:t> &amp; Han14</a:t>
            </a:r>
            <a:r>
              <a:rPr lang="en-US" altLang="ja-JP" sz="3200" dirty="0" smtClean="0"/>
              <a:t>), </a:t>
            </a:r>
            <a:r>
              <a:rPr lang="en-US" altLang="ja-JP" sz="3200" dirty="0"/>
              <a:t>probabilistic analysis (</a:t>
            </a:r>
            <a:r>
              <a:rPr lang="en-US" altLang="ja-JP" sz="3200" dirty="0" err="1"/>
              <a:t>Oppermann</a:t>
            </a:r>
            <a:r>
              <a:rPr lang="en-US" altLang="ja-JP" sz="3200" dirty="0"/>
              <a:t>, TA+15</a:t>
            </a:r>
            <a:r>
              <a:rPr lang="en-US" altLang="ja-JP" sz="3200" dirty="0" smtClean="0"/>
              <a:t>)</a:t>
            </a:r>
          </a:p>
          <a:p>
            <a:pPr lvl="1"/>
            <a:r>
              <a:rPr lang="en-US" altLang="ja-JP" sz="3200" dirty="0" smtClean="0"/>
              <a:t>Relationship with galaxies (</a:t>
            </a:r>
            <a:r>
              <a:rPr lang="en-US" altLang="ja-JP" sz="3200" dirty="0" err="1" smtClean="0"/>
              <a:t>MgII</a:t>
            </a:r>
            <a:r>
              <a:rPr lang="en-US" altLang="ja-JP" sz="3200" dirty="0" smtClean="0"/>
              <a:t>/DLA) (Burnet+12; Farnes+14ab;16</a:t>
            </a:r>
            <a:r>
              <a:rPr lang="en-US" altLang="ja-JP" sz="3200" dirty="0" smtClean="0"/>
              <a:t>)</a:t>
            </a:r>
            <a:endParaRPr lang="en-US" altLang="ja-JP" sz="32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200" dirty="0" smtClean="0"/>
              <a:t>1. Introduction (4/4)</a:t>
            </a:r>
            <a:r>
              <a:rPr lang="en-US" altLang="ja-JP" sz="2200" dirty="0"/>
              <a:t/>
            </a:r>
            <a:br>
              <a:rPr lang="en-US" altLang="ja-JP" sz="2200" dirty="0"/>
            </a:br>
            <a:r>
              <a:rPr lang="en-US" altLang="ja-JP" dirty="0"/>
              <a:t>Observation of the WHIM/IGMF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7" name="図 6" descr="f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2" b="52947"/>
          <a:stretch/>
        </p:blipFill>
        <p:spPr>
          <a:xfrm>
            <a:off x="195592" y="1241037"/>
            <a:ext cx="3805494" cy="2623178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963845" y="1666287"/>
            <a:ext cx="1892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/>
              <a:t>Xu</a:t>
            </a:r>
            <a:r>
              <a:rPr lang="en-US" altLang="ja-JP" dirty="0" smtClean="0"/>
              <a:t> &amp; Han (14)</a:t>
            </a:r>
            <a:endParaRPr lang="en-US" altLang="ja-JP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769658" y="1355291"/>
            <a:ext cx="110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○ NVSS</a:t>
            </a:r>
          </a:p>
          <a:p>
            <a:r>
              <a:rPr lang="en-US" altLang="ja-JP" dirty="0" smtClean="0"/>
              <a:t>● theirs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564848" y="3604454"/>
            <a:ext cx="1122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redshift</a:t>
            </a:r>
            <a:endParaRPr kumimoji="1" lang="ja-JP" altLang="en-US" dirty="0"/>
          </a:p>
        </p:txBody>
      </p:sp>
      <p:pic>
        <p:nvPicPr>
          <p:cNvPr id="11" name="図 10" descr="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77" y="1252448"/>
            <a:ext cx="2828327" cy="2732381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35349" y="3526320"/>
            <a:ext cx="246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err="1" smtClean="0"/>
              <a:t>Oppermann</a:t>
            </a:r>
            <a:r>
              <a:rPr lang="en-US" altLang="ja-JP" dirty="0" smtClean="0"/>
              <a:t>, TA+ (15)</a:t>
            </a:r>
            <a:endParaRPr lang="en-US" altLang="ja-JP" dirty="0"/>
          </a:p>
        </p:txBody>
      </p:sp>
      <p:pic>
        <p:nvPicPr>
          <p:cNvPr id="13" name="図 12" descr="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763" y="1666287"/>
            <a:ext cx="2792498" cy="1756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テキスト ボックス 13"/>
          <p:cNvSpPr txBox="1"/>
          <p:nvPr/>
        </p:nvSpPr>
        <p:spPr>
          <a:xfrm>
            <a:off x="6922781" y="4319587"/>
            <a:ext cx="2054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i="1" dirty="0" smtClean="0">
                <a:solidFill>
                  <a:srgbClr val="0000FF"/>
                </a:solidFill>
              </a:rPr>
              <a:t>at the observer frame</a:t>
            </a:r>
          </a:p>
          <a:p>
            <a:r>
              <a:rPr lang="en-US" altLang="ja-JP" sz="1400" b="1" i="1" dirty="0" smtClean="0">
                <a:solidFill>
                  <a:srgbClr val="0000FF"/>
                </a:solidFill>
              </a:rPr>
              <a:t>at ~ GHz band</a:t>
            </a:r>
            <a:endParaRPr kumimoji="1" lang="ja-JP" altLang="en-US" sz="14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1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4693478" y="1254934"/>
            <a:ext cx="4450521" cy="1020023"/>
          </a:xfrm>
        </p:spPr>
        <p:txBody>
          <a:bodyPr>
            <a:noAutofit/>
          </a:bodyPr>
          <a:lstStyle/>
          <a:p>
            <a:r>
              <a:rPr lang="en-US" altLang="ja-JP" i="1" u="sng" dirty="0" err="1" smtClean="0">
                <a:solidFill>
                  <a:srgbClr val="0000FF"/>
                </a:solidFill>
              </a:rPr>
              <a:t>Sub</a:t>
            </a:r>
            <a:r>
              <a:rPr kumimoji="1" lang="en-US" altLang="ja-JP" i="1" u="sng" dirty="0" err="1" smtClean="0">
                <a:solidFill>
                  <a:srgbClr val="0000FF"/>
                </a:solidFill>
              </a:rPr>
              <a:t>raction</a:t>
            </a:r>
            <a:r>
              <a:rPr kumimoji="1" lang="en-US" altLang="ja-JP" i="1" u="sng" dirty="0" smtClean="0">
                <a:solidFill>
                  <a:srgbClr val="0000FF"/>
                </a:solidFill>
              </a:rPr>
              <a:t> filters</a:t>
            </a:r>
            <a:r>
              <a:rPr kumimoji="1" lang="en-US" altLang="ja-JP" dirty="0" smtClean="0"/>
              <a:t> are </a:t>
            </a:r>
            <a:r>
              <a:rPr lang="en-US" altLang="ja-JP" dirty="0" smtClean="0"/>
              <a:t>under study </a:t>
            </a:r>
            <a:r>
              <a:rPr kumimoji="1" lang="en-US" altLang="ja-JP" sz="2200" dirty="0" smtClean="0"/>
              <a:t>(like EoR)</a:t>
            </a:r>
            <a:endParaRPr kumimoji="1" lang="ja-JP" altLang="en-US" sz="2200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2200" dirty="0" smtClean="0"/>
              <a:t>2. </a:t>
            </a:r>
            <a:r>
              <a:rPr kumimoji="1" lang="en-US" altLang="ja-JP" sz="2200" dirty="0" smtClean="0"/>
              <a:t>Extraction of RM due to the IGMF (</a:t>
            </a:r>
            <a:r>
              <a:rPr lang="en-US" altLang="ja-JP" sz="2200" dirty="0" smtClean="0"/>
              <a:t>1/</a:t>
            </a:r>
            <a:r>
              <a:rPr lang="en-US" altLang="ja-JP" sz="2200" dirty="0"/>
              <a:t>3</a:t>
            </a:r>
            <a:r>
              <a:rPr kumimoji="1" lang="en-US" altLang="ja-JP" sz="2200" dirty="0" smtClean="0"/>
              <a:t>)</a:t>
            </a:r>
            <a:r>
              <a:rPr kumimoji="1" lang="en-US" altLang="ja-JP" sz="2200" dirty="0" smtClean="0"/>
              <a:t/>
            </a:r>
            <a:br>
              <a:rPr kumimoji="1" lang="en-US" altLang="ja-JP" sz="2200" dirty="0" smtClean="0"/>
            </a:br>
            <a:r>
              <a:rPr lang="en-US" altLang="ja-JP" dirty="0" smtClean="0"/>
              <a:t>Multiple RMs along a sightline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cxnSp>
        <p:nvCxnSpPr>
          <p:cNvPr id="10" name="カギ線コネクタ 9"/>
          <p:cNvCxnSpPr>
            <a:stCxn id="49" idx="1"/>
            <a:endCxn id="50" idx="3"/>
          </p:cNvCxnSpPr>
          <p:nvPr/>
        </p:nvCxnSpPr>
        <p:spPr>
          <a:xfrm rot="10800000" flipV="1">
            <a:off x="4608176" y="2665675"/>
            <a:ext cx="423881" cy="346086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863770" y="1404965"/>
            <a:ext cx="1367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bg1"/>
                </a:solidFill>
              </a:rPr>
              <a:t>COM Map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795301" y="5912057"/>
            <a:ext cx="1367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FF"/>
                </a:solidFill>
              </a:rPr>
              <a:t>RRM map</a:t>
            </a:r>
            <a:endParaRPr kumimoji="1"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5032056" y="4618187"/>
            <a:ext cx="3888000" cy="648000"/>
          </a:xfrm>
          <a:prstGeom prst="roundRect">
            <a:avLst>
              <a:gd name="adj" fmla="val 2779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000" b="1" dirty="0" smtClean="0"/>
              <a:t>Choose low-noise sources</a:t>
            </a:r>
          </a:p>
        </p:txBody>
      </p:sp>
      <p:sp>
        <p:nvSpPr>
          <p:cNvPr id="14" name="角丸四角形 13"/>
          <p:cNvSpPr/>
          <p:nvPr/>
        </p:nvSpPr>
        <p:spPr>
          <a:xfrm>
            <a:off x="5032056" y="5398417"/>
            <a:ext cx="3888000" cy="648000"/>
          </a:xfrm>
          <a:prstGeom prst="roundRect">
            <a:avLst>
              <a:gd name="adj" fmla="val 27791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000" b="1" dirty="0" smtClean="0"/>
              <a:t>Cut large-scale components </a:t>
            </a:r>
          </a:p>
        </p:txBody>
      </p:sp>
      <p:sp>
        <p:nvSpPr>
          <p:cNvPr id="15" name="角丸四角形 14"/>
          <p:cNvSpPr/>
          <p:nvPr/>
        </p:nvSpPr>
        <p:spPr>
          <a:xfrm>
            <a:off x="5032056" y="3095926"/>
            <a:ext cx="3888000" cy="648000"/>
          </a:xfrm>
          <a:prstGeom prst="roundRect">
            <a:avLst>
              <a:gd name="adj" fmla="val 277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000" b="1" dirty="0" smtClean="0">
                <a:solidFill>
                  <a:schemeClr val="tx1"/>
                </a:solidFill>
              </a:rPr>
              <a:t>Choose high-z sources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5032056" y="3845024"/>
            <a:ext cx="3888000" cy="648000"/>
          </a:xfrm>
          <a:prstGeom prst="roundRect">
            <a:avLst>
              <a:gd name="adj" fmla="val 2779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000" b="1" dirty="0" smtClean="0">
                <a:solidFill>
                  <a:schemeClr val="tx1"/>
                </a:solidFill>
              </a:rPr>
              <a:t>Discard depolarized sources</a:t>
            </a:r>
          </a:p>
        </p:txBody>
      </p:sp>
      <p:cxnSp>
        <p:nvCxnSpPr>
          <p:cNvPr id="17" name="カギ線コネクタ 16"/>
          <p:cNvCxnSpPr>
            <a:stCxn id="20" idx="3"/>
            <a:endCxn id="33" idx="1"/>
          </p:cNvCxnSpPr>
          <p:nvPr/>
        </p:nvCxnSpPr>
        <p:spPr>
          <a:xfrm flipV="1">
            <a:off x="2166475" y="1971206"/>
            <a:ext cx="557589" cy="104055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234152" y="5876355"/>
            <a:ext cx="110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ISM map</a:t>
            </a:r>
            <a:endParaRPr kumimoji="1" lang="ja-JP" altLang="en-US" dirty="0"/>
          </a:p>
        </p:txBody>
      </p:sp>
      <p:sp>
        <p:nvSpPr>
          <p:cNvPr id="19" name="角丸四角形 18"/>
          <p:cNvSpPr/>
          <p:nvPr/>
        </p:nvSpPr>
        <p:spPr>
          <a:xfrm>
            <a:off x="209882" y="1233874"/>
            <a:ext cx="1956593" cy="1142402"/>
          </a:xfrm>
          <a:prstGeom prst="roundRect">
            <a:avLst>
              <a:gd name="adj" fmla="val 15212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000" b="1" dirty="0" smtClean="0"/>
              <a:t>INT</a:t>
            </a:r>
            <a:endParaRPr lang="en-US" altLang="ja-JP" sz="2000" b="1" dirty="0"/>
          </a:p>
          <a:p>
            <a:r>
              <a:rPr lang="en-US" altLang="ja-JP" sz="1600" dirty="0" smtClean="0"/>
              <a:t>random</a:t>
            </a:r>
            <a:endParaRPr lang="en-US" altLang="ja-JP" sz="1600" dirty="0"/>
          </a:p>
          <a:p>
            <a:r>
              <a:rPr lang="en-US" altLang="ja-JP" sz="1600" dirty="0" err="1" smtClean="0"/>
              <a:t>σ</a:t>
            </a:r>
            <a:r>
              <a:rPr lang="en-US" altLang="ja-JP" sz="1600" baseline="-25000" dirty="0" err="1" smtClean="0"/>
              <a:t>INT</a:t>
            </a:r>
            <a:r>
              <a:rPr lang="en-US" altLang="ja-JP" sz="1600" dirty="0" smtClean="0"/>
              <a:t>=σ</a:t>
            </a:r>
            <a:r>
              <a:rPr lang="en-US" altLang="ja-JP" sz="1600" baseline="-25000" dirty="0" smtClean="0"/>
              <a:t>INT,0</a:t>
            </a:r>
            <a:r>
              <a:rPr lang="en-US" altLang="ja-JP" sz="1600" dirty="0" smtClean="0"/>
              <a:t>/(1+z)</a:t>
            </a:r>
            <a:r>
              <a:rPr lang="en-US" altLang="ja-JP" sz="1600" baseline="30000" dirty="0" smtClean="0"/>
              <a:t>2</a:t>
            </a:r>
          </a:p>
          <a:p>
            <a:r>
              <a:rPr lang="en-US" altLang="ja-JP" sz="1600" dirty="0" smtClean="0"/>
              <a:t>σ</a:t>
            </a:r>
            <a:r>
              <a:rPr lang="en-US" altLang="ja-JP" sz="1600" baseline="-25000" dirty="0" smtClean="0"/>
              <a:t>INT</a:t>
            </a:r>
            <a:r>
              <a:rPr lang="en-US" altLang="ja-JP" sz="1600" baseline="-25000" dirty="0"/>
              <a:t>,</a:t>
            </a:r>
            <a:r>
              <a:rPr lang="en-US" altLang="ja-JP" sz="1600" baseline="-25000" dirty="0" smtClean="0"/>
              <a:t>0</a:t>
            </a:r>
            <a:r>
              <a:rPr lang="en-US" altLang="ja-JP" sz="1600" dirty="0" smtClean="0"/>
              <a:t>=10 rad/m</a:t>
            </a:r>
            <a:r>
              <a:rPr lang="en-US" altLang="ja-JP" sz="1600" baseline="30000" dirty="0" smtClean="0"/>
              <a:t>2</a:t>
            </a:r>
            <a:endParaRPr lang="ja-JP" altLang="en-US" sz="1600" baseline="30000" dirty="0"/>
          </a:p>
        </p:txBody>
      </p:sp>
      <p:sp>
        <p:nvSpPr>
          <p:cNvPr id="20" name="角丸四角形 19"/>
          <p:cNvSpPr/>
          <p:nvPr/>
        </p:nvSpPr>
        <p:spPr>
          <a:xfrm>
            <a:off x="209882" y="2513152"/>
            <a:ext cx="1956593" cy="997217"/>
          </a:xfrm>
          <a:prstGeom prst="roundRect">
            <a:avLst>
              <a:gd name="adj" fmla="val 192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000" b="1" dirty="0" smtClean="0"/>
              <a:t>IGM</a:t>
            </a:r>
          </a:p>
          <a:p>
            <a:r>
              <a:rPr lang="en-US" altLang="ja-JP" sz="1600" dirty="0" smtClean="0"/>
              <a:t>map</a:t>
            </a:r>
            <a:endParaRPr lang="en-US" altLang="ja-JP" sz="1600" b="1" dirty="0" smtClean="0"/>
          </a:p>
          <a:p>
            <a:r>
              <a:rPr lang="en-US" altLang="ja-JP" sz="1600" dirty="0" smtClean="0"/>
              <a:t>Akahori, Ryu 2011</a:t>
            </a:r>
            <a:endParaRPr lang="ja-JP" altLang="en-US" sz="1600" dirty="0"/>
          </a:p>
        </p:txBody>
      </p:sp>
      <p:grpSp>
        <p:nvGrpSpPr>
          <p:cNvPr id="21" name="図形グループ 20"/>
          <p:cNvGrpSpPr>
            <a:grpSpLocks noChangeAspect="1"/>
          </p:cNvGrpSpPr>
          <p:nvPr/>
        </p:nvGrpSpPr>
        <p:grpSpPr>
          <a:xfrm>
            <a:off x="1086888" y="2420448"/>
            <a:ext cx="892220" cy="744172"/>
            <a:chOff x="2862583" y="2016581"/>
            <a:chExt cx="5482835" cy="4573052"/>
          </a:xfrm>
        </p:grpSpPr>
        <p:pic>
          <p:nvPicPr>
            <p:cNvPr id="22" name="図 21" descr="fig_A1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647"/>
            <a:stretch/>
          </p:blipFill>
          <p:spPr>
            <a:xfrm>
              <a:off x="7162009" y="2016581"/>
              <a:ext cx="1183409" cy="4573052"/>
            </a:xfrm>
            <a:prstGeom prst="rect">
              <a:avLst/>
            </a:prstGeom>
            <a:effectLst/>
          </p:spPr>
        </p:pic>
        <p:pic>
          <p:nvPicPr>
            <p:cNvPr id="23" name="Picture 26" descr="fig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4056"/>
            <a:stretch/>
          </p:blipFill>
          <p:spPr bwMode="auto">
            <a:xfrm>
              <a:off x="2862583" y="2187452"/>
              <a:ext cx="4299427" cy="42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角丸四角形 23"/>
          <p:cNvSpPr/>
          <p:nvPr/>
        </p:nvSpPr>
        <p:spPr>
          <a:xfrm>
            <a:off x="209882" y="5532870"/>
            <a:ext cx="1956593" cy="901862"/>
          </a:xfrm>
          <a:prstGeom prst="roundRect">
            <a:avLst>
              <a:gd name="adj" fmla="val 1556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000" b="1" dirty="0" smtClean="0"/>
              <a:t>ERR</a:t>
            </a:r>
            <a:endParaRPr lang="en-US" altLang="ja-JP" sz="2000" b="1" dirty="0"/>
          </a:p>
          <a:p>
            <a:r>
              <a:rPr lang="en-US" altLang="ja-JP" sz="1600" dirty="0" smtClean="0"/>
              <a:t>random Gaussian</a:t>
            </a:r>
            <a:endParaRPr lang="en-US" altLang="ja-JP" sz="1600" dirty="0"/>
          </a:p>
          <a:p>
            <a:r>
              <a:rPr lang="en-US" altLang="ja-JP" sz="1600" dirty="0" err="1" smtClean="0"/>
              <a:t>σ</a:t>
            </a:r>
            <a:r>
              <a:rPr lang="en-US" altLang="ja-JP" sz="1600" baseline="-25000" dirty="0" err="1" smtClean="0"/>
              <a:t>ERR</a:t>
            </a:r>
            <a:r>
              <a:rPr lang="en-US" altLang="ja-JP" sz="1600" dirty="0" smtClean="0"/>
              <a:t>=1 rad/m</a:t>
            </a:r>
            <a:r>
              <a:rPr lang="en-US" altLang="ja-JP" sz="1600" baseline="30000" dirty="0" smtClean="0"/>
              <a:t>2</a:t>
            </a:r>
            <a:endParaRPr lang="ja-JP" altLang="en-US" sz="1600" baseline="30000" dirty="0"/>
          </a:p>
        </p:txBody>
      </p:sp>
      <p:sp>
        <p:nvSpPr>
          <p:cNvPr id="25" name="角丸四角形 24"/>
          <p:cNvSpPr/>
          <p:nvPr/>
        </p:nvSpPr>
        <p:spPr>
          <a:xfrm>
            <a:off x="209882" y="4431980"/>
            <a:ext cx="1956593" cy="989667"/>
          </a:xfrm>
          <a:prstGeom prst="roundRect">
            <a:avLst>
              <a:gd name="adj" fmla="val 1804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000" b="1" dirty="0" smtClean="0"/>
              <a:t>ISM</a:t>
            </a:r>
          </a:p>
          <a:p>
            <a:r>
              <a:rPr lang="en-US" altLang="ja-JP" sz="1600" dirty="0" smtClean="0"/>
              <a:t>map</a:t>
            </a:r>
          </a:p>
          <a:p>
            <a:r>
              <a:rPr lang="en-US" altLang="ja-JP" sz="1600" dirty="0" smtClean="0"/>
              <a:t>Akahori+ 2013</a:t>
            </a:r>
            <a:endParaRPr lang="ja-JP" altLang="en-US" sz="1600" dirty="0"/>
          </a:p>
        </p:txBody>
      </p:sp>
      <p:pic>
        <p:nvPicPr>
          <p:cNvPr id="26" name="図 25" descr="fig_A3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080"/>
          <a:stretch/>
        </p:blipFill>
        <p:spPr>
          <a:xfrm>
            <a:off x="1086888" y="4382420"/>
            <a:ext cx="893363" cy="689158"/>
          </a:xfrm>
          <a:prstGeom prst="rect">
            <a:avLst/>
          </a:prstGeom>
          <a:effectLst/>
        </p:spPr>
      </p:pic>
      <p:sp>
        <p:nvSpPr>
          <p:cNvPr id="27" name="角丸四角形 26"/>
          <p:cNvSpPr/>
          <p:nvPr/>
        </p:nvSpPr>
        <p:spPr>
          <a:xfrm>
            <a:off x="209882" y="3648634"/>
            <a:ext cx="1956593" cy="672601"/>
          </a:xfrm>
          <a:prstGeom prst="roundRect">
            <a:avLst>
              <a:gd name="adj" fmla="val 18049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000" b="1" dirty="0" smtClean="0"/>
              <a:t>DIG</a:t>
            </a:r>
          </a:p>
          <a:p>
            <a:r>
              <a:rPr lang="en-US" altLang="ja-JP" sz="1600" dirty="0" smtClean="0"/>
              <a:t>random, 50% </a:t>
            </a:r>
            <a:r>
              <a:rPr lang="en-US" altLang="ja-JP" sz="1600" dirty="0" err="1" smtClean="0"/>
              <a:t>MgII</a:t>
            </a:r>
            <a:r>
              <a:rPr lang="en-US" altLang="ja-JP" sz="1600" dirty="0" smtClean="0"/>
              <a:t> </a:t>
            </a:r>
            <a:endParaRPr lang="ja-JP" altLang="en-US" sz="1600" dirty="0"/>
          </a:p>
        </p:txBody>
      </p:sp>
      <p:cxnSp>
        <p:nvCxnSpPr>
          <p:cNvPr id="28" name="カギ線コネクタ 27"/>
          <p:cNvCxnSpPr>
            <a:stCxn id="19" idx="3"/>
            <a:endCxn id="33" idx="1"/>
          </p:cNvCxnSpPr>
          <p:nvPr/>
        </p:nvCxnSpPr>
        <p:spPr>
          <a:xfrm>
            <a:off x="2166475" y="1805075"/>
            <a:ext cx="557589" cy="16613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カギ線コネクタ 28"/>
          <p:cNvCxnSpPr>
            <a:stCxn id="27" idx="3"/>
            <a:endCxn id="33" idx="1"/>
          </p:cNvCxnSpPr>
          <p:nvPr/>
        </p:nvCxnSpPr>
        <p:spPr>
          <a:xfrm flipV="1">
            <a:off x="2166475" y="1971206"/>
            <a:ext cx="557589" cy="20137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0" name="カギ線コネクタ 29"/>
          <p:cNvCxnSpPr>
            <a:stCxn id="25" idx="3"/>
            <a:endCxn id="33" idx="1"/>
          </p:cNvCxnSpPr>
          <p:nvPr/>
        </p:nvCxnSpPr>
        <p:spPr>
          <a:xfrm flipV="1">
            <a:off x="2166475" y="1971206"/>
            <a:ext cx="557589" cy="295560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カギ線コネクタ 30"/>
          <p:cNvCxnSpPr>
            <a:stCxn id="24" idx="3"/>
            <a:endCxn id="33" idx="1"/>
          </p:cNvCxnSpPr>
          <p:nvPr/>
        </p:nvCxnSpPr>
        <p:spPr>
          <a:xfrm flipV="1">
            <a:off x="2166475" y="1971206"/>
            <a:ext cx="557589" cy="401259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図 31" descr="fig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5" t="15750" r="41155" b="7884"/>
          <a:stretch/>
        </p:blipFill>
        <p:spPr>
          <a:xfrm>
            <a:off x="2748644" y="5005795"/>
            <a:ext cx="1840292" cy="1497766"/>
          </a:xfrm>
          <a:prstGeom prst="rect">
            <a:avLst/>
          </a:prstGeom>
          <a:effectLst/>
        </p:spPr>
      </p:pic>
      <p:pic>
        <p:nvPicPr>
          <p:cNvPr id="33" name="図 32" descr="fig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" t="14576" r="70383" b="9058"/>
          <a:stretch/>
        </p:blipFill>
        <p:spPr>
          <a:xfrm>
            <a:off x="2724064" y="1222323"/>
            <a:ext cx="1834459" cy="1497766"/>
          </a:xfrm>
          <a:prstGeom prst="rect">
            <a:avLst/>
          </a:prstGeom>
          <a:effectLst/>
        </p:spPr>
      </p:pic>
      <p:sp>
        <p:nvSpPr>
          <p:cNvPr id="34" name="下矢印 33"/>
          <p:cNvSpPr/>
          <p:nvPr/>
        </p:nvSpPr>
        <p:spPr>
          <a:xfrm>
            <a:off x="3467599" y="2644178"/>
            <a:ext cx="360040" cy="2644095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998188" y="1162683"/>
            <a:ext cx="126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chemeClr val="bg1"/>
                </a:solidFill>
              </a:rPr>
              <a:t>ALL</a:t>
            </a:r>
            <a:r>
              <a:rPr kumimoji="1" lang="en-US" altLang="ja-JP" sz="2000" b="1" dirty="0" smtClean="0">
                <a:solidFill>
                  <a:schemeClr val="bg1"/>
                </a:solidFill>
              </a:rPr>
              <a:t> Map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688124" y="6135463"/>
            <a:ext cx="1367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FFFF"/>
                </a:solidFill>
              </a:rPr>
              <a:t>RRM map</a:t>
            </a:r>
            <a:endParaRPr kumimoji="1" lang="ja-JP" altLang="en-US" sz="2000" b="1" dirty="0">
              <a:solidFill>
                <a:srgbClr val="FFFFFF"/>
              </a:solidFill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2672302" y="3239242"/>
            <a:ext cx="1932880" cy="366029"/>
          </a:xfrm>
          <a:prstGeom prst="roundRect">
            <a:avLst>
              <a:gd name="adj" fmla="val 27791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ea typeface="+mj-ea"/>
                <a:cs typeface="Chalkboard"/>
              </a:rPr>
              <a:t>INT filter</a:t>
            </a:r>
            <a:endParaRPr lang="en-US" altLang="ja-JP" dirty="0">
              <a:cs typeface="Chalkboard"/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2672303" y="3657398"/>
            <a:ext cx="1932880" cy="378027"/>
          </a:xfrm>
          <a:prstGeom prst="roundRect">
            <a:avLst>
              <a:gd name="adj" fmla="val 27791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ea typeface="+mj-ea"/>
                <a:cs typeface="Chalkboard"/>
              </a:rPr>
              <a:t>DIG filter</a:t>
            </a:r>
            <a:endParaRPr lang="en-US" altLang="ja-JP" dirty="0">
              <a:cs typeface="Chalkboard"/>
            </a:endParaRPr>
          </a:p>
        </p:txBody>
      </p:sp>
      <p:sp>
        <p:nvSpPr>
          <p:cNvPr id="39" name="角丸四角形 38"/>
          <p:cNvSpPr/>
          <p:nvPr/>
        </p:nvSpPr>
        <p:spPr>
          <a:xfrm>
            <a:off x="2672302" y="4504067"/>
            <a:ext cx="1932880" cy="378027"/>
          </a:xfrm>
          <a:prstGeom prst="roundRect">
            <a:avLst>
              <a:gd name="adj" fmla="val 2779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ea typeface="+mj-ea"/>
                <a:cs typeface="Chalkboard"/>
              </a:rPr>
              <a:t>ISM filter</a:t>
            </a:r>
            <a:endParaRPr lang="en-US" altLang="ja-JP" dirty="0">
              <a:cs typeface="Chalkboard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672302" y="4088544"/>
            <a:ext cx="1932880" cy="365819"/>
          </a:xfrm>
          <a:prstGeom prst="roundRect">
            <a:avLst>
              <a:gd name="adj" fmla="val 27791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ea typeface="+mj-ea"/>
                <a:cs typeface="Chalkboard"/>
              </a:rPr>
              <a:t>ERR filter</a:t>
            </a:r>
            <a:endParaRPr lang="en-US" altLang="ja-JP" dirty="0">
              <a:cs typeface="Chalkboard"/>
            </a:endParaRPr>
          </a:p>
        </p:txBody>
      </p:sp>
      <p:cxnSp>
        <p:nvCxnSpPr>
          <p:cNvPr id="41" name="カギ線コネクタ 40"/>
          <p:cNvCxnSpPr>
            <a:stCxn id="15" idx="1"/>
            <a:endCxn id="37" idx="3"/>
          </p:cNvCxnSpPr>
          <p:nvPr/>
        </p:nvCxnSpPr>
        <p:spPr>
          <a:xfrm rot="10800000" flipV="1">
            <a:off x="4605182" y="3419925"/>
            <a:ext cx="426874" cy="233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カギ線コネクタ 41"/>
          <p:cNvCxnSpPr>
            <a:stCxn id="16" idx="1"/>
            <a:endCxn id="38" idx="3"/>
          </p:cNvCxnSpPr>
          <p:nvPr/>
        </p:nvCxnSpPr>
        <p:spPr>
          <a:xfrm rot="10800000">
            <a:off x="4605184" y="3846412"/>
            <a:ext cx="426873" cy="32261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3" name="カギ線コネクタ 42"/>
          <p:cNvCxnSpPr>
            <a:stCxn id="14" idx="1"/>
            <a:endCxn id="39" idx="3"/>
          </p:cNvCxnSpPr>
          <p:nvPr/>
        </p:nvCxnSpPr>
        <p:spPr>
          <a:xfrm rot="10800000">
            <a:off x="4605182" y="4693081"/>
            <a:ext cx="426874" cy="102933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カギ線コネクタ 43"/>
          <p:cNvCxnSpPr>
            <a:stCxn id="13" idx="1"/>
            <a:endCxn id="40" idx="3"/>
          </p:cNvCxnSpPr>
          <p:nvPr/>
        </p:nvCxnSpPr>
        <p:spPr>
          <a:xfrm rot="10800000">
            <a:off x="4605182" y="4271455"/>
            <a:ext cx="426874" cy="67073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角丸四角形 48"/>
          <p:cNvSpPr/>
          <p:nvPr/>
        </p:nvSpPr>
        <p:spPr>
          <a:xfrm>
            <a:off x="5032056" y="2341675"/>
            <a:ext cx="3888000" cy="648000"/>
          </a:xfrm>
          <a:prstGeom prst="roundRect">
            <a:avLst>
              <a:gd name="adj" fmla="val 27791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sz="2000" b="1" dirty="0" smtClean="0">
                <a:solidFill>
                  <a:schemeClr val="tx1"/>
                </a:solidFill>
              </a:rPr>
              <a:t>Refer X-ray brightness map</a:t>
            </a:r>
            <a:endParaRPr lang="en-US" altLang="ja-JP" sz="2000" baseline="30000" dirty="0">
              <a:solidFill>
                <a:schemeClr val="tx1"/>
              </a:solidFill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2675295" y="2828746"/>
            <a:ext cx="1932880" cy="366030"/>
          </a:xfrm>
          <a:prstGeom prst="roundRect">
            <a:avLst>
              <a:gd name="adj" fmla="val 27791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b="1" dirty="0" smtClean="0">
                <a:ea typeface="+mj-ea"/>
                <a:cs typeface="Chalkboard"/>
              </a:rPr>
              <a:t>IGM filter</a:t>
            </a:r>
            <a:endParaRPr lang="en-US" altLang="ja-JP" dirty="0">
              <a:cs typeface="Chalkboard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2230582" y="6466389"/>
            <a:ext cx="5102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kumimoji="1" lang="en-US" altLang="ja-JP" sz="2000" b="1" dirty="0" smtClean="0"/>
              <a:t>(TA, Gaensler, Ryu 2014a,</a:t>
            </a:r>
            <a:r>
              <a:rPr lang="en-US" altLang="ja-JP" sz="2000" b="1" dirty="0" smtClean="0"/>
              <a:t> </a:t>
            </a:r>
            <a:r>
              <a:rPr kumimoji="1" lang="en-US" altLang="ja-JP" sz="2000" b="1" dirty="0" smtClean="0"/>
              <a:t>ApJ, 790, 123)</a:t>
            </a:r>
            <a:endParaRPr kumimoji="1" lang="ja-JP" altLang="en-US" sz="20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574073" y="6089841"/>
            <a:ext cx="4671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For details, please ask me in Q&amp;A or offline!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3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6316508" y="1242976"/>
            <a:ext cx="2827492" cy="5220218"/>
          </a:xfrm>
        </p:spPr>
        <p:txBody>
          <a:bodyPr>
            <a:normAutofit/>
          </a:bodyPr>
          <a:lstStyle/>
          <a:p>
            <a:pPr marL="342900" lvl="1" indent="-342900">
              <a:buFont typeface="Wingdings" charset="2"/>
              <a:buChar char="v"/>
            </a:pPr>
            <a:r>
              <a:rPr lang="en-US" altLang="ja-JP" dirty="0"/>
              <a:t>Our selection criteria: </a:t>
            </a:r>
            <a:r>
              <a:rPr lang="en-US" altLang="ja-JP" b="1" dirty="0"/>
              <a:t>~86% </a:t>
            </a:r>
            <a:r>
              <a:rPr lang="en-US" altLang="ja-JP" dirty="0"/>
              <a:t>of sources were discarded</a:t>
            </a:r>
          </a:p>
          <a:p>
            <a:pPr marL="342900" lvl="1" indent="-342900">
              <a:buFont typeface="Wingdings" charset="2"/>
              <a:buChar char="v"/>
            </a:pPr>
            <a:r>
              <a:rPr lang="en-US" altLang="ja-JP" b="1" dirty="0" smtClean="0">
                <a:solidFill>
                  <a:srgbClr val="0000FF"/>
                </a:solidFill>
              </a:rPr>
              <a:t>100 RM/deg</a:t>
            </a:r>
            <a:r>
              <a:rPr lang="en-US" altLang="ja-JP" b="1" baseline="30000" dirty="0" smtClean="0">
                <a:solidFill>
                  <a:srgbClr val="0000FF"/>
                </a:solidFill>
              </a:rPr>
              <a:t>2    </a:t>
            </a:r>
            <a:r>
              <a:rPr lang="en-US" altLang="ja-JP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altLang="ja-JP" b="1" dirty="0" err="1" smtClean="0">
                <a:solidFill>
                  <a:srgbClr val="0000FF"/>
                </a:solidFill>
              </a:rPr>
              <a:t>σ</a:t>
            </a:r>
            <a:r>
              <a:rPr lang="en-US" altLang="ja-JP" b="1" baseline="-25000" dirty="0" err="1" smtClean="0">
                <a:solidFill>
                  <a:srgbClr val="0000FF"/>
                </a:solidFill>
              </a:rPr>
              <a:t>RM,WHIM</a:t>
            </a:r>
            <a:endParaRPr lang="en-US" altLang="ja-JP" b="1" dirty="0">
              <a:solidFill>
                <a:srgbClr val="0000FF"/>
              </a:solidFill>
            </a:endParaRPr>
          </a:p>
          <a:p>
            <a:pPr marL="342900" lvl="1" indent="-342900">
              <a:buFont typeface="Wingdings" charset="2"/>
              <a:buChar char="v"/>
            </a:pPr>
            <a:r>
              <a:rPr lang="en-US" altLang="ja-JP" b="1" dirty="0" smtClean="0">
                <a:solidFill>
                  <a:srgbClr val="0000FF"/>
                </a:solidFill>
              </a:rPr>
              <a:t>1000 RM/</a:t>
            </a:r>
            <a:r>
              <a:rPr lang="en-US" altLang="ja-JP" b="1" dirty="0">
                <a:solidFill>
                  <a:srgbClr val="0000FF"/>
                </a:solidFill>
              </a:rPr>
              <a:t>deg</a:t>
            </a:r>
            <a:r>
              <a:rPr lang="en-US" altLang="ja-JP" b="1" baseline="30000" dirty="0">
                <a:solidFill>
                  <a:srgbClr val="0000FF"/>
                </a:solidFill>
              </a:rPr>
              <a:t>2</a:t>
            </a:r>
            <a:r>
              <a:rPr lang="en-US" altLang="ja-JP" b="1" dirty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altLang="ja-JP" b="1" dirty="0" smtClean="0">
                <a:solidFill>
                  <a:srgbClr val="0000FF"/>
                </a:solidFill>
              </a:rPr>
              <a:t>S</a:t>
            </a:r>
            <a:r>
              <a:rPr lang="en-US" altLang="ja-JP" b="1" baseline="-25000" dirty="0" smtClean="0">
                <a:solidFill>
                  <a:srgbClr val="0000FF"/>
                </a:solidFill>
              </a:rPr>
              <a:t>2,RM,WHIM</a:t>
            </a:r>
            <a:r>
              <a:rPr lang="en-US" altLang="ja-JP" b="1" dirty="0" smtClean="0">
                <a:solidFill>
                  <a:srgbClr val="0000FF"/>
                </a:solidFill>
              </a:rPr>
              <a:t> </a:t>
            </a:r>
            <a:endParaRPr kumimoji="1" lang="en-US" altLang="ja-JP" sz="2400" b="0" dirty="0" smtClean="0"/>
          </a:p>
          <a:p>
            <a:pPr marL="342900" lvl="1" indent="-342900">
              <a:buFont typeface="Wingdings" charset="2"/>
              <a:buChar char="v"/>
            </a:pPr>
            <a:r>
              <a:rPr lang="en-US" altLang="ja-JP" dirty="0"/>
              <a:t>Need to select ideal sources </a:t>
            </a:r>
            <a:r>
              <a:rPr lang="en-US" altLang="ja-JP" dirty="0">
                <a:sym typeface="Wingdings"/>
              </a:rPr>
              <a:t>from </a:t>
            </a:r>
            <a:r>
              <a:rPr lang="en-US" altLang="ja-JP" dirty="0"/>
              <a:t>a large </a:t>
            </a:r>
            <a:r>
              <a:rPr lang="en-US" altLang="ja-JP" dirty="0" err="1"/>
              <a:t>polulation</a:t>
            </a:r>
            <a:r>
              <a:rPr lang="en-US" altLang="ja-JP" dirty="0"/>
              <a:t> </a:t>
            </a:r>
            <a:r>
              <a:rPr kumimoji="1" lang="en-US" altLang="ja-JP" sz="2400" b="0" dirty="0" smtClean="0">
                <a:sym typeface="Wingdings"/>
              </a:rPr>
              <a:t>     </a:t>
            </a:r>
            <a:r>
              <a:rPr kumimoji="1" lang="en-US" altLang="ja-JP" sz="2200" b="1" i="1" u="sng" dirty="0" smtClean="0">
                <a:solidFill>
                  <a:srgbClr val="FF0000"/>
                </a:solidFill>
                <a:sym typeface="Wingdings"/>
              </a:rPr>
              <a:t>All-sky RM grids</a:t>
            </a:r>
            <a:endParaRPr kumimoji="1" lang="ja-JP" altLang="en-US" sz="2200" b="1" i="1" u="sng" dirty="0">
              <a:solidFill>
                <a:srgbClr val="FF0000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dirty="0"/>
              <a:t>2. Extraction of RM due to the IGMF </a:t>
            </a:r>
            <a:r>
              <a:rPr lang="en-US" altLang="ja-JP" sz="2200" dirty="0" smtClean="0"/>
              <a:t>(2/</a:t>
            </a:r>
            <a:r>
              <a:rPr lang="en-US" altLang="ja-JP" sz="2200" dirty="0"/>
              <a:t>3)</a:t>
            </a:r>
            <a:br>
              <a:rPr lang="en-US" altLang="ja-JP" sz="2200" dirty="0"/>
            </a:br>
            <a:r>
              <a:rPr lang="en-US" altLang="ja-JP" dirty="0" smtClean="0"/>
              <a:t>Can </a:t>
            </a:r>
            <a:r>
              <a:rPr lang="en-US" altLang="ja-JP" dirty="0" smtClean="0"/>
              <a:t>we find the IGMF?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73684" y="6463194"/>
            <a:ext cx="523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kumimoji="1" lang="en-US" altLang="ja-JP" sz="2000" b="1" dirty="0" smtClean="0"/>
              <a:t>(TA, Gaensler, Ryu 2014a,  ApJ, 790, 123)</a:t>
            </a:r>
            <a:endParaRPr kumimoji="1" lang="ja-JP" altLang="en-US" sz="2000" b="1" dirty="0"/>
          </a:p>
        </p:txBody>
      </p:sp>
      <p:sp>
        <p:nvSpPr>
          <p:cNvPr id="22" name="角丸四角形 21"/>
          <p:cNvSpPr/>
          <p:nvPr/>
        </p:nvSpPr>
        <p:spPr>
          <a:xfrm>
            <a:off x="4406594" y="1863870"/>
            <a:ext cx="1909914" cy="7926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SKA2</a:t>
            </a:r>
            <a:endParaRPr kumimoji="1" lang="en-US" altLang="ja-JP" b="1" dirty="0" smtClean="0"/>
          </a:p>
          <a:p>
            <a:pPr algn="ctr"/>
            <a:r>
              <a:rPr kumimoji="1" lang="en-US" altLang="ja-JP" b="1" dirty="0" smtClean="0"/>
              <a:t>1000 </a:t>
            </a:r>
            <a:r>
              <a:rPr kumimoji="1" lang="en-US" altLang="ja-JP" b="1" dirty="0"/>
              <a:t>RM/</a:t>
            </a:r>
            <a:r>
              <a:rPr kumimoji="1" lang="en-US" altLang="ja-JP" b="1" dirty="0" smtClean="0"/>
              <a:t>deg</a:t>
            </a:r>
            <a:r>
              <a:rPr kumimoji="1" lang="en-US" altLang="ja-JP" b="1" baseline="30000" dirty="0" smtClean="0"/>
              <a:t>2</a:t>
            </a:r>
          </a:p>
          <a:p>
            <a:pPr algn="ctr"/>
            <a:r>
              <a:rPr lang="en-US" altLang="ja-JP" sz="1400" dirty="0"/>
              <a:t>~</a:t>
            </a:r>
            <a:r>
              <a:rPr lang="en-US" altLang="ja-JP" sz="1400" dirty="0" smtClean="0"/>
              <a:t>100 </a:t>
            </a:r>
            <a:r>
              <a:rPr lang="en-US" altLang="ja-JP" sz="1400" dirty="0" err="1" smtClean="0"/>
              <a:t>nJy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level</a:t>
            </a:r>
            <a:endParaRPr lang="en-US" altLang="ja-JP" sz="1400" dirty="0"/>
          </a:p>
        </p:txBody>
      </p:sp>
      <p:sp>
        <p:nvSpPr>
          <p:cNvPr id="23" name="角丸四角形 22"/>
          <p:cNvSpPr/>
          <p:nvPr/>
        </p:nvSpPr>
        <p:spPr>
          <a:xfrm>
            <a:off x="2530874" y="1863871"/>
            <a:ext cx="1875720" cy="7926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/>
              <a:t>SKA1</a:t>
            </a:r>
            <a:endParaRPr lang="en-US" altLang="ja-JP" b="1" dirty="0"/>
          </a:p>
          <a:p>
            <a:pPr algn="ctr"/>
            <a:r>
              <a:rPr lang="en-US" altLang="ja-JP" b="1" dirty="0" smtClean="0"/>
              <a:t>100 </a:t>
            </a:r>
            <a:r>
              <a:rPr lang="en-US" altLang="ja-JP" b="1" dirty="0"/>
              <a:t>RM/</a:t>
            </a:r>
            <a:r>
              <a:rPr lang="en-US" altLang="ja-JP" b="1" dirty="0" smtClean="0"/>
              <a:t>deg</a:t>
            </a:r>
            <a:r>
              <a:rPr lang="en-US" altLang="ja-JP" b="1" baseline="30000" dirty="0" smtClean="0"/>
              <a:t>2</a:t>
            </a:r>
          </a:p>
          <a:p>
            <a:pPr algn="ctr"/>
            <a:r>
              <a:rPr lang="en-US" altLang="ja-JP" sz="1400" dirty="0" smtClean="0"/>
              <a:t>~</a:t>
            </a:r>
            <a:r>
              <a:rPr lang="en-US" altLang="ja-JP" sz="1400" dirty="0" err="1" smtClean="0"/>
              <a:t>μJy</a:t>
            </a:r>
            <a:r>
              <a:rPr lang="en-US" altLang="ja-JP" sz="1400" dirty="0" smtClean="0"/>
              <a:t> </a:t>
            </a:r>
            <a:r>
              <a:rPr lang="en-US" altLang="ja-JP" sz="1400" dirty="0"/>
              <a:t>level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652757" y="1863871"/>
            <a:ext cx="1878117" cy="7926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b="1" dirty="0" smtClean="0"/>
              <a:t>Precursor</a:t>
            </a:r>
            <a:endParaRPr kumimoji="1" lang="en-US" altLang="ja-JP" b="1" dirty="0" smtClean="0"/>
          </a:p>
          <a:p>
            <a:pPr algn="ctr"/>
            <a:r>
              <a:rPr lang="en-US" altLang="ja-JP" b="1" dirty="0" smtClean="0"/>
              <a:t>10</a:t>
            </a:r>
            <a:r>
              <a:rPr kumimoji="1" lang="en-US" altLang="ja-JP" b="1" dirty="0" smtClean="0"/>
              <a:t> </a:t>
            </a:r>
            <a:r>
              <a:rPr kumimoji="1" lang="en-US" altLang="ja-JP" b="1" dirty="0" smtClean="0"/>
              <a:t>RM</a:t>
            </a:r>
            <a:r>
              <a:rPr kumimoji="1" lang="en-US" altLang="ja-JP" b="1" dirty="0"/>
              <a:t>/</a:t>
            </a:r>
            <a:r>
              <a:rPr kumimoji="1" lang="en-US" altLang="ja-JP" b="1" dirty="0" smtClean="0"/>
              <a:t>deg</a:t>
            </a:r>
            <a:r>
              <a:rPr kumimoji="1" lang="en-US" altLang="ja-JP" b="1" baseline="30000" dirty="0" smtClean="0"/>
              <a:t>2</a:t>
            </a:r>
          </a:p>
          <a:p>
            <a:pPr algn="ctr"/>
            <a:r>
              <a:rPr lang="en-US" altLang="ja-JP" sz="1400" dirty="0" smtClean="0"/>
              <a:t>~10</a:t>
            </a:r>
            <a:r>
              <a:rPr lang="en-US" altLang="ja-JP" sz="1400" dirty="0" smtClean="0"/>
              <a:t> </a:t>
            </a:r>
            <a:r>
              <a:rPr lang="en-US" altLang="ja-JP" sz="1400" dirty="0" err="1" smtClean="0"/>
              <a:t>μJy</a:t>
            </a:r>
            <a:r>
              <a:rPr lang="en-US" altLang="ja-JP" sz="1400" dirty="0"/>
              <a:t> </a:t>
            </a:r>
            <a:r>
              <a:rPr lang="en-US" altLang="ja-JP" sz="1400" dirty="0" smtClean="0"/>
              <a:t>level</a:t>
            </a:r>
            <a:endParaRPr kumimoji="1" lang="en-US" altLang="ja-JP" sz="1400" dirty="0" smtClean="0"/>
          </a:p>
        </p:txBody>
      </p:sp>
      <p:sp>
        <p:nvSpPr>
          <p:cNvPr id="26" name="角丸四角形 25"/>
          <p:cNvSpPr/>
          <p:nvPr/>
        </p:nvSpPr>
        <p:spPr>
          <a:xfrm>
            <a:off x="253409" y="1242975"/>
            <a:ext cx="6063099" cy="5488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900 deg</a:t>
            </a:r>
            <a:r>
              <a:rPr kumimoji="1" lang="en-US" altLang="ja-JP" b="1" baseline="30000" dirty="0" smtClean="0"/>
              <a:t>2</a:t>
            </a:r>
            <a:r>
              <a:rPr kumimoji="1" lang="en-US" altLang="ja-JP" b="1" dirty="0" smtClean="0"/>
              <a:t> FOV, South Galactic </a:t>
            </a:r>
            <a:r>
              <a:rPr lang="en-US" altLang="ja-JP" b="1" dirty="0" smtClean="0"/>
              <a:t>P</a:t>
            </a:r>
            <a:r>
              <a:rPr kumimoji="1" lang="en-US" altLang="ja-JP" b="1" dirty="0" smtClean="0"/>
              <a:t>ole</a:t>
            </a:r>
            <a:r>
              <a:rPr lang="en-US" altLang="ja-JP" b="1" dirty="0" smtClean="0"/>
              <a:t>, z&gt;</a:t>
            </a:r>
            <a:r>
              <a:rPr lang="en-US" altLang="ja-JP" b="1" dirty="0" smtClean="0"/>
              <a:t>2, </a:t>
            </a:r>
            <a:r>
              <a:rPr lang="en-US" altLang="ja-JP" b="1" dirty="0" err="1" smtClean="0"/>
              <a:t>θ</a:t>
            </a:r>
            <a:r>
              <a:rPr lang="en-US" altLang="ja-JP" b="1" dirty="0" smtClean="0"/>
              <a:t>=2°</a:t>
            </a:r>
            <a:endParaRPr kumimoji="1" lang="en-US" altLang="ja-JP" b="1" dirty="0" smtClean="0"/>
          </a:p>
          <a:p>
            <a:pPr algn="ctr"/>
            <a:r>
              <a:rPr kumimoji="1" lang="ja-JP" altLang="en-US" b="1" dirty="0" smtClean="0"/>
              <a:t>ー</a:t>
            </a:r>
            <a:r>
              <a:rPr kumimoji="1" lang="en-US" altLang="ja-JP" b="1" dirty="0" smtClean="0"/>
              <a:t> IGM</a:t>
            </a:r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r>
              <a:rPr kumimoji="1" lang="ja-JP" altLang="en-US" b="1" dirty="0" smtClean="0">
                <a:solidFill>
                  <a:schemeClr val="bg1">
                    <a:lumMod val="50000"/>
                  </a:schemeClr>
                </a:solidFill>
              </a:rPr>
              <a:t>ー</a:t>
            </a:r>
            <a:r>
              <a:rPr kumimoji="1" lang="en-US" altLang="ja-JP" b="1" dirty="0" smtClean="0">
                <a:solidFill>
                  <a:schemeClr val="bg1">
                    <a:lumMod val="50000"/>
                  </a:schemeClr>
                </a:solidFill>
              </a:rPr>
              <a:t> COM(ALL)</a:t>
            </a:r>
            <a:r>
              <a:rPr kumimoji="1" lang="ja-JP" altLang="en-US" b="1" dirty="0">
                <a:solidFill>
                  <a:srgbClr val="008000"/>
                </a:solidFill>
              </a:rPr>
              <a:t>　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ー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 RRM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pic>
        <p:nvPicPr>
          <p:cNvPr id="7" name="図 6" descr="f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8"/>
          <a:stretch/>
        </p:blipFill>
        <p:spPr>
          <a:xfrm>
            <a:off x="43421" y="2675966"/>
            <a:ext cx="6327532" cy="3985792"/>
          </a:xfrm>
          <a:prstGeom prst="rect">
            <a:avLst/>
          </a:prstGeom>
        </p:spPr>
      </p:pic>
      <p:grpSp>
        <p:nvGrpSpPr>
          <p:cNvPr id="20" name="図形グループ 19"/>
          <p:cNvGrpSpPr/>
          <p:nvPr/>
        </p:nvGrpSpPr>
        <p:grpSpPr>
          <a:xfrm>
            <a:off x="3468897" y="4725573"/>
            <a:ext cx="2750228" cy="1221661"/>
            <a:chOff x="5057053" y="4213461"/>
            <a:chExt cx="2750228" cy="1221661"/>
          </a:xfrm>
        </p:grpSpPr>
        <p:sp>
          <p:nvSpPr>
            <p:cNvPr id="32" name="テキスト ボックス 31"/>
            <p:cNvSpPr txBox="1"/>
            <p:nvPr/>
          </p:nvSpPr>
          <p:spPr>
            <a:xfrm>
              <a:off x="5912553" y="4213461"/>
              <a:ext cx="1831564" cy="6453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ja-JP" sz="2200" b="1" dirty="0" smtClean="0">
                  <a:solidFill>
                    <a:srgbClr val="3366FF"/>
                  </a:solidFill>
                </a:rPr>
                <a:t>(Mpc)</a:t>
              </a:r>
            </a:p>
            <a:p>
              <a:pPr>
                <a:lnSpc>
                  <a:spcPct val="80000"/>
                </a:lnSpc>
              </a:pPr>
              <a:r>
                <a:rPr lang="en-US" altLang="ja-JP" sz="2200" b="1" dirty="0" smtClean="0">
                  <a:solidFill>
                    <a:srgbClr val="3366FF"/>
                  </a:solidFill>
                </a:rPr>
                <a:t>0.1    1.0   10</a:t>
              </a:r>
              <a:endParaRPr kumimoji="1" lang="en-US" altLang="ja-JP" sz="2200" b="1" dirty="0" smtClean="0">
                <a:solidFill>
                  <a:srgbClr val="3366FF"/>
                </a:solidFill>
              </a:endParaRPr>
            </a:p>
          </p:txBody>
        </p:sp>
        <p:sp>
          <p:nvSpPr>
            <p:cNvPr id="33" name="フリーフォーム 32"/>
            <p:cNvSpPr/>
            <p:nvPr/>
          </p:nvSpPr>
          <p:spPr>
            <a:xfrm rot="20653475">
              <a:off x="6495273" y="4967042"/>
              <a:ext cx="1312008" cy="449050"/>
            </a:xfrm>
            <a:custGeom>
              <a:avLst/>
              <a:gdLst>
                <a:gd name="connsiteX0" fmla="*/ 1008181 w 1008181"/>
                <a:gd name="connsiteY0" fmla="*/ 23004 h 363449"/>
                <a:gd name="connsiteX1" fmla="*/ 641570 w 1008181"/>
                <a:gd name="connsiteY1" fmla="*/ 36098 h 363449"/>
                <a:gd name="connsiteX2" fmla="*/ 0 w 1008181"/>
                <a:gd name="connsiteY2" fmla="*/ 363449 h 36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8181" h="363449">
                  <a:moveTo>
                    <a:pt x="1008181" y="23004"/>
                  </a:moveTo>
                  <a:cubicBezTo>
                    <a:pt x="908890" y="1180"/>
                    <a:pt x="809600" y="-20643"/>
                    <a:pt x="641570" y="36098"/>
                  </a:cubicBezTo>
                  <a:cubicBezTo>
                    <a:pt x="473540" y="92839"/>
                    <a:pt x="236770" y="228144"/>
                    <a:pt x="0" y="363449"/>
                  </a:cubicBezTo>
                </a:path>
              </a:pathLst>
            </a:custGeom>
            <a:ln w="5715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フリーフォーム 33"/>
            <p:cNvSpPr/>
            <p:nvPr/>
          </p:nvSpPr>
          <p:spPr>
            <a:xfrm rot="20653475">
              <a:off x="5833161" y="4948012"/>
              <a:ext cx="1177292" cy="487110"/>
            </a:xfrm>
            <a:custGeom>
              <a:avLst/>
              <a:gdLst>
                <a:gd name="connsiteX0" fmla="*/ 1008181 w 1008181"/>
                <a:gd name="connsiteY0" fmla="*/ 23004 h 363449"/>
                <a:gd name="connsiteX1" fmla="*/ 641570 w 1008181"/>
                <a:gd name="connsiteY1" fmla="*/ 36098 h 363449"/>
                <a:gd name="connsiteX2" fmla="*/ 0 w 1008181"/>
                <a:gd name="connsiteY2" fmla="*/ 363449 h 36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8181" h="363449">
                  <a:moveTo>
                    <a:pt x="1008181" y="23004"/>
                  </a:moveTo>
                  <a:cubicBezTo>
                    <a:pt x="908890" y="1180"/>
                    <a:pt x="809600" y="-20643"/>
                    <a:pt x="641570" y="36098"/>
                  </a:cubicBezTo>
                  <a:cubicBezTo>
                    <a:pt x="473540" y="92839"/>
                    <a:pt x="236770" y="228144"/>
                    <a:pt x="0" y="363449"/>
                  </a:cubicBezTo>
                </a:path>
              </a:pathLst>
            </a:custGeom>
            <a:ln w="5715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/>
            <p:cNvSpPr/>
            <p:nvPr/>
          </p:nvSpPr>
          <p:spPr>
            <a:xfrm rot="20653475">
              <a:off x="5057053" y="4951644"/>
              <a:ext cx="1203022" cy="479843"/>
            </a:xfrm>
            <a:custGeom>
              <a:avLst/>
              <a:gdLst>
                <a:gd name="connsiteX0" fmla="*/ 1008181 w 1008181"/>
                <a:gd name="connsiteY0" fmla="*/ 23004 h 363449"/>
                <a:gd name="connsiteX1" fmla="*/ 641570 w 1008181"/>
                <a:gd name="connsiteY1" fmla="*/ 36098 h 363449"/>
                <a:gd name="connsiteX2" fmla="*/ 0 w 1008181"/>
                <a:gd name="connsiteY2" fmla="*/ 363449 h 36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8181" h="363449">
                  <a:moveTo>
                    <a:pt x="1008181" y="23004"/>
                  </a:moveTo>
                  <a:cubicBezTo>
                    <a:pt x="908890" y="1180"/>
                    <a:pt x="809600" y="-20643"/>
                    <a:pt x="641570" y="36098"/>
                  </a:cubicBezTo>
                  <a:cubicBezTo>
                    <a:pt x="473540" y="92839"/>
                    <a:pt x="236770" y="228144"/>
                    <a:pt x="0" y="363449"/>
                  </a:cubicBezTo>
                </a:path>
              </a:pathLst>
            </a:custGeom>
            <a:ln w="5715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33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7254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dirty="0"/>
              <a:t>2. Extraction of RM due to the IGMF </a:t>
            </a:r>
            <a:r>
              <a:rPr lang="en-US" altLang="ja-JP" sz="2200" dirty="0" smtClean="0"/>
              <a:t>(3/</a:t>
            </a:r>
            <a:r>
              <a:rPr lang="en-US" altLang="ja-JP" sz="2200" dirty="0"/>
              <a:t>3)</a:t>
            </a:r>
            <a:br>
              <a:rPr lang="en-US" altLang="ja-JP" sz="2200" dirty="0"/>
            </a:br>
            <a:r>
              <a:rPr lang="en-US" altLang="ja-JP" dirty="0" smtClean="0"/>
              <a:t>Faraday </a:t>
            </a:r>
            <a:r>
              <a:rPr lang="en-US" altLang="ja-JP" dirty="0" smtClean="0"/>
              <a:t>Tomography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8841" y="5937704"/>
            <a:ext cx="8701215" cy="61723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ja-JP" sz="3700" dirty="0" smtClean="0"/>
              <a:t>Null IGMF can be excluded at ~3σ significance</a:t>
            </a:r>
            <a:endParaRPr kumimoji="1" lang="ja-JP" altLang="en-US" sz="2900" b="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14" name="角丸四角形 13"/>
          <p:cNvSpPr/>
          <p:nvPr/>
        </p:nvSpPr>
        <p:spPr>
          <a:xfrm>
            <a:off x="58060" y="1315743"/>
            <a:ext cx="2915282" cy="4419455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3127872" y="1243163"/>
            <a:ext cx="5832648" cy="86409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ASKAP-12, 1 hour, </a:t>
            </a:r>
            <a:r>
              <a:rPr kumimoji="1" lang="en-US" altLang="ja-JP" b="1" dirty="0" smtClean="0"/>
              <a:t>1 </a:t>
            </a:r>
            <a:r>
              <a:rPr kumimoji="1" lang="en-US" altLang="ja-JP" b="1" dirty="0" err="1" smtClean="0"/>
              <a:t>mJy</a:t>
            </a:r>
            <a:r>
              <a:rPr kumimoji="1" lang="en-US" altLang="ja-JP" b="1" dirty="0" smtClean="0"/>
              <a:t> source, RM</a:t>
            </a:r>
            <a:r>
              <a:rPr kumimoji="1" lang="en-US" altLang="ja-JP" b="1" baseline="-25000" dirty="0" smtClean="0"/>
              <a:t>IGMF</a:t>
            </a:r>
            <a:r>
              <a:rPr kumimoji="1" lang="en-US" altLang="ja-JP" b="1" dirty="0" smtClean="0"/>
              <a:t>=10 rad/m</a:t>
            </a:r>
            <a:r>
              <a:rPr kumimoji="1" lang="en-US" altLang="ja-JP" b="1" baseline="30000" dirty="0" smtClean="0"/>
              <a:t>2</a:t>
            </a:r>
            <a:endParaRPr kumimoji="1" lang="en-US" altLang="ja-JP" b="1" baseline="30000" dirty="0"/>
          </a:p>
          <a:p>
            <a:pPr algn="ctr"/>
            <a:r>
              <a:rPr kumimoji="1" lang="ja-JP" altLang="en-US" b="1" dirty="0" smtClean="0">
                <a:solidFill>
                  <a:srgbClr val="FF0000"/>
                </a:solidFill>
              </a:rPr>
              <a:t>ー</a:t>
            </a:r>
            <a:r>
              <a:rPr kumimoji="1" lang="en-US" altLang="ja-JP" b="1" dirty="0">
                <a:solidFill>
                  <a:srgbClr val="FF0000"/>
                </a:solidFill>
              </a:rPr>
              <a:t>700-1000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MHz   </a:t>
            </a:r>
            <a:r>
              <a:rPr lang="ja-JP" altLang="en-US" b="1" dirty="0" smtClean="0">
                <a:solidFill>
                  <a:srgbClr val="008000"/>
                </a:solidFill>
              </a:rPr>
              <a:t>ー</a:t>
            </a:r>
            <a:r>
              <a:rPr lang="en-US" altLang="ja-JP" b="1" dirty="0">
                <a:solidFill>
                  <a:srgbClr val="008000"/>
                </a:solidFill>
              </a:rPr>
              <a:t>1150-1450 </a:t>
            </a:r>
            <a:r>
              <a:rPr lang="en-US" altLang="ja-JP" b="1" dirty="0" smtClean="0">
                <a:solidFill>
                  <a:srgbClr val="008000"/>
                </a:solidFill>
              </a:rPr>
              <a:t>MHz</a:t>
            </a:r>
            <a:r>
              <a:rPr kumimoji="1" lang="ja-JP" altLang="en-US" b="1" dirty="0">
                <a:solidFill>
                  <a:srgbClr val="FF0000"/>
                </a:solidFill>
              </a:rPr>
              <a:t>　</a:t>
            </a:r>
            <a:endParaRPr kumimoji="1" lang="en-US" altLang="ja-JP" b="1" dirty="0" smtClean="0">
              <a:solidFill>
                <a:srgbClr val="008000"/>
              </a:solidFill>
            </a:endParaRPr>
          </a:p>
          <a:p>
            <a:pPr algn="ctr"/>
            <a:r>
              <a:rPr kumimoji="1" lang="ja-JP" altLang="en-US" b="1" dirty="0" smtClean="0">
                <a:solidFill>
                  <a:srgbClr val="0000FF"/>
                </a:solidFill>
              </a:rPr>
              <a:t>ー</a:t>
            </a:r>
            <a:r>
              <a:rPr kumimoji="1" lang="en-US" altLang="ja-JP" b="1" dirty="0">
                <a:solidFill>
                  <a:srgbClr val="0000FF"/>
                </a:solidFill>
              </a:rPr>
              <a:t>(700-1000+1150-1450) MHz</a:t>
            </a:r>
            <a:r>
              <a:rPr kumimoji="1" lang="ja-JP" altLang="en-US" b="1" dirty="0">
                <a:solidFill>
                  <a:srgbClr val="0000FF"/>
                </a:solidFill>
              </a:rPr>
              <a:t>　</a:t>
            </a:r>
            <a:r>
              <a:rPr kumimoji="1" lang="ja-JP" altLang="en-US" b="1" dirty="0">
                <a:solidFill>
                  <a:srgbClr val="ED27FA"/>
                </a:solidFill>
              </a:rPr>
              <a:t>ー</a:t>
            </a:r>
            <a:r>
              <a:rPr kumimoji="1" lang="en-US" altLang="ja-JP" b="1" dirty="0">
                <a:solidFill>
                  <a:srgbClr val="ED27FA"/>
                </a:solidFill>
              </a:rPr>
              <a:t>700-1800 MHz</a:t>
            </a: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2983856" y="2183234"/>
            <a:ext cx="3096343" cy="3753653"/>
            <a:chOff x="2915816" y="2348879"/>
            <a:chExt cx="3096343" cy="3753653"/>
          </a:xfrm>
        </p:grpSpPr>
        <p:pic>
          <p:nvPicPr>
            <p:cNvPr id="17" name="図 16" descr="f7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5816" y="2348879"/>
              <a:ext cx="3024336" cy="2104151"/>
            </a:xfrm>
            <a:prstGeom prst="rect">
              <a:avLst/>
            </a:prstGeom>
          </p:spPr>
        </p:pic>
        <p:grpSp>
          <p:nvGrpSpPr>
            <p:cNvPr id="18" name="図形グループ 17"/>
            <p:cNvGrpSpPr/>
            <p:nvPr/>
          </p:nvGrpSpPr>
          <p:grpSpPr>
            <a:xfrm>
              <a:off x="3059832" y="4509120"/>
              <a:ext cx="2952327" cy="1593412"/>
              <a:chOff x="3059832" y="4509120"/>
              <a:chExt cx="2952327" cy="1593412"/>
            </a:xfrm>
          </p:grpSpPr>
          <p:pic>
            <p:nvPicPr>
              <p:cNvPr id="21" name="図 20" descr="f1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5370" y="4509120"/>
                <a:ext cx="980384" cy="796012"/>
              </a:xfrm>
              <a:prstGeom prst="rect">
                <a:avLst/>
              </a:prstGeom>
            </p:spPr>
          </p:pic>
          <p:pic>
            <p:nvPicPr>
              <p:cNvPr id="22" name="図 21" descr="f2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832" y="5298011"/>
                <a:ext cx="989982" cy="792088"/>
              </a:xfrm>
              <a:prstGeom prst="rect">
                <a:avLst/>
              </a:prstGeom>
            </p:spPr>
          </p:pic>
          <p:pic>
            <p:nvPicPr>
              <p:cNvPr id="23" name="図 22" descr="f3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943" y="4509614"/>
                <a:ext cx="939148" cy="798728"/>
              </a:xfrm>
              <a:prstGeom prst="rect">
                <a:avLst/>
              </a:prstGeom>
            </p:spPr>
          </p:pic>
          <p:pic>
            <p:nvPicPr>
              <p:cNvPr id="24" name="図 23" descr="f4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7943" y="5301702"/>
                <a:ext cx="934096" cy="800830"/>
              </a:xfrm>
              <a:prstGeom prst="rect">
                <a:avLst/>
              </a:prstGeom>
            </p:spPr>
          </p:pic>
          <p:pic>
            <p:nvPicPr>
              <p:cNvPr id="25" name="図 24" descr="f5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9826" y="4509614"/>
                <a:ext cx="962333" cy="792088"/>
              </a:xfrm>
              <a:prstGeom prst="rect">
                <a:avLst/>
              </a:prstGeom>
            </p:spPr>
          </p:pic>
          <p:pic>
            <p:nvPicPr>
              <p:cNvPr id="26" name="図 25" descr="f6.jp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50000"/>
                        </a14:imgEffect>
                        <a14:imgEffect>
                          <a14:saturation sat="400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4047" y="5301702"/>
                <a:ext cx="993143" cy="792088"/>
              </a:xfrm>
              <a:prstGeom prst="rect">
                <a:avLst/>
              </a:prstGeom>
            </p:spPr>
          </p:pic>
        </p:grpSp>
        <p:sp>
          <p:nvSpPr>
            <p:cNvPr id="19" name="テキスト ボックス 18"/>
            <p:cNvSpPr txBox="1"/>
            <p:nvPr/>
          </p:nvSpPr>
          <p:spPr>
            <a:xfrm>
              <a:off x="5148064" y="2924944"/>
              <a:ext cx="455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1σ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3347864" y="2987660"/>
              <a:ext cx="455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1σ</a:t>
              </a:r>
              <a:endParaRPr kumimoji="1" lang="ja-JP" altLang="en-US" dirty="0"/>
            </a:p>
          </p:txBody>
        </p:sp>
      </p:grpSp>
      <p:grpSp>
        <p:nvGrpSpPr>
          <p:cNvPr id="27" name="図形グループ 26"/>
          <p:cNvGrpSpPr/>
          <p:nvPr/>
        </p:nvGrpSpPr>
        <p:grpSpPr>
          <a:xfrm>
            <a:off x="6062031" y="2183235"/>
            <a:ext cx="2963346" cy="3741932"/>
            <a:chOff x="5993991" y="2348880"/>
            <a:chExt cx="2963346" cy="3741932"/>
          </a:xfrm>
        </p:grpSpPr>
        <p:pic>
          <p:nvPicPr>
            <p:cNvPr id="28" name="図 27" descr="f7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991" y="2348880"/>
              <a:ext cx="2898489" cy="2067590"/>
            </a:xfrm>
            <a:prstGeom prst="rect">
              <a:avLst/>
            </a:prstGeom>
          </p:spPr>
        </p:pic>
        <p:grpSp>
          <p:nvGrpSpPr>
            <p:cNvPr id="29" name="図形グループ 28"/>
            <p:cNvGrpSpPr/>
            <p:nvPr/>
          </p:nvGrpSpPr>
          <p:grpSpPr>
            <a:xfrm>
              <a:off x="6084168" y="4509119"/>
              <a:ext cx="2873169" cy="1581693"/>
              <a:chOff x="6084168" y="4509119"/>
              <a:chExt cx="2873169" cy="1581693"/>
            </a:xfrm>
          </p:grpSpPr>
          <p:pic>
            <p:nvPicPr>
              <p:cNvPr id="33" name="図 32" descr="f1.jp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4168" y="4509119"/>
                <a:ext cx="940646" cy="792089"/>
              </a:xfrm>
              <a:prstGeom prst="rect">
                <a:avLst/>
              </a:prstGeom>
            </p:spPr>
          </p:pic>
          <p:pic>
            <p:nvPicPr>
              <p:cNvPr id="34" name="図 33" descr="f3.jp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0272" y="4509120"/>
                <a:ext cx="961806" cy="792088"/>
              </a:xfrm>
              <a:prstGeom prst="rect">
                <a:avLst/>
              </a:prstGeom>
            </p:spPr>
          </p:pic>
          <p:pic>
            <p:nvPicPr>
              <p:cNvPr id="35" name="図 34" descr="f4.jp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0272" y="5298724"/>
                <a:ext cx="956015" cy="792088"/>
              </a:xfrm>
              <a:prstGeom prst="rect">
                <a:avLst/>
              </a:prstGeom>
            </p:spPr>
          </p:pic>
          <p:pic>
            <p:nvPicPr>
              <p:cNvPr id="36" name="図 35" descr="f5.jp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385" y="4509120"/>
                <a:ext cx="928620" cy="792088"/>
              </a:xfrm>
              <a:prstGeom prst="rect">
                <a:avLst/>
              </a:prstGeom>
            </p:spPr>
          </p:pic>
          <p:pic>
            <p:nvPicPr>
              <p:cNvPr id="37" name="図 36" descr="f6.jpg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384" y="5298724"/>
                <a:ext cx="928953" cy="792088"/>
              </a:xfrm>
              <a:prstGeom prst="rect">
                <a:avLst/>
              </a:prstGeom>
            </p:spPr>
          </p:pic>
          <p:pic>
            <p:nvPicPr>
              <p:cNvPr id="38" name="図 37" descr="f2.jpg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84169" y="5298724"/>
                <a:ext cx="942818" cy="792088"/>
              </a:xfrm>
              <a:prstGeom prst="rect">
                <a:avLst/>
              </a:prstGeom>
            </p:spPr>
          </p:pic>
        </p:grpSp>
        <p:sp>
          <p:nvSpPr>
            <p:cNvPr id="30" name="テキスト ボックス 29"/>
            <p:cNvSpPr txBox="1"/>
            <p:nvPr/>
          </p:nvSpPr>
          <p:spPr>
            <a:xfrm>
              <a:off x="7716889" y="2555612"/>
              <a:ext cx="455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1σ</a:t>
              </a:r>
              <a:endParaRPr kumimoji="1" lang="ja-JP" altLang="en-US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7212833" y="2987660"/>
              <a:ext cx="455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1σ</a:t>
              </a:r>
              <a:endParaRPr kumimoji="1" lang="ja-JP" altLang="en-US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7020272" y="3275692"/>
              <a:ext cx="455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1σ</a:t>
              </a:r>
              <a:endParaRPr kumimoji="1" lang="ja-JP" altLang="en-US" dirty="0"/>
            </a:p>
          </p:txBody>
        </p:sp>
      </p:grpSp>
      <p:pic>
        <p:nvPicPr>
          <p:cNvPr id="39" name="図 38" descr="eq1.jpg"/>
          <p:cNvPicPr>
            <a:picLocks noChangeAspect="1"/>
          </p:cNvPicPr>
          <p:nvPr/>
        </p:nvPicPr>
        <p:blipFill>
          <a:blip r:embed="rId2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0" y="4216598"/>
            <a:ext cx="2658276" cy="93821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0" name="図形グループ 39"/>
          <p:cNvGrpSpPr/>
          <p:nvPr/>
        </p:nvGrpSpPr>
        <p:grpSpPr>
          <a:xfrm>
            <a:off x="141130" y="1965587"/>
            <a:ext cx="2707471" cy="2130175"/>
            <a:chOff x="207810" y="2172052"/>
            <a:chExt cx="2707471" cy="2130175"/>
          </a:xfrm>
        </p:grpSpPr>
        <p:pic>
          <p:nvPicPr>
            <p:cNvPr id="41" name="図 40" descr="f5.jp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0"/>
            <a:stretch/>
          </p:blipFill>
          <p:spPr>
            <a:xfrm>
              <a:off x="207810" y="2172052"/>
              <a:ext cx="2707471" cy="2130175"/>
            </a:xfrm>
            <a:prstGeom prst="rect">
              <a:avLst/>
            </a:prstGeom>
          </p:spPr>
        </p:pic>
        <p:sp>
          <p:nvSpPr>
            <p:cNvPr id="42" name="テキスト ボックス 41"/>
            <p:cNvSpPr txBox="1"/>
            <p:nvPr/>
          </p:nvSpPr>
          <p:spPr>
            <a:xfrm>
              <a:off x="1306809" y="2240133"/>
              <a:ext cx="8631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Quasars</a:t>
              </a: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543743" y="2913449"/>
              <a:ext cx="83869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400" dirty="0" smtClean="0"/>
                <a:t>Galactic</a:t>
              </a:r>
            </a:p>
            <a:p>
              <a:pPr algn="ctr"/>
              <a:r>
                <a:rPr lang="en-US" altLang="ja-JP" sz="1400" dirty="0" smtClean="0"/>
                <a:t>or </a:t>
              </a:r>
              <a:r>
                <a:rPr kumimoji="1" lang="en-US" altLang="ja-JP" sz="1400" dirty="0" smtClean="0"/>
                <a:t>pair</a:t>
              </a:r>
            </a:p>
            <a:p>
              <a:pPr algn="ctr"/>
              <a:r>
                <a:rPr kumimoji="1" lang="en-US" altLang="ja-JP" sz="1400" dirty="0" err="1" smtClean="0"/>
                <a:t>Quarsar</a:t>
              </a:r>
              <a:endParaRPr kumimoji="1" lang="en-US" altLang="ja-JP" sz="1400" dirty="0" smtClean="0"/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1349204" y="3175059"/>
              <a:ext cx="8257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IGMF</a:t>
              </a:r>
            </a:p>
            <a:p>
              <a:pPr algn="ctr"/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    ↓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テキスト ボックス 44"/>
          <p:cNvSpPr txBox="1"/>
          <p:nvPr/>
        </p:nvSpPr>
        <p:spPr>
          <a:xfrm>
            <a:off x="167933" y="5252466"/>
            <a:ext cx="255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 Gaussians, </a:t>
            </a:r>
            <a:r>
              <a:rPr kumimoji="1" lang="en-US" altLang="ja-JP" dirty="0" smtClean="0"/>
              <a:t>8 </a:t>
            </a:r>
            <a:r>
              <a:rPr kumimoji="1" lang="en-US" altLang="ja-JP" dirty="0" err="1" smtClean="0"/>
              <a:t>params</a:t>
            </a:r>
            <a:endParaRPr kumimoji="1" lang="ja-JP" altLang="en-US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79368" y="1358131"/>
            <a:ext cx="23749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/>
              <a:t>ideal cases</a:t>
            </a:r>
            <a:endParaRPr kumimoji="1" lang="ja-JP" altLang="en-US" sz="3200" b="1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039155" y="6468933"/>
            <a:ext cx="5658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kumimoji="1" lang="en-US" altLang="ja-JP" sz="2000" b="1" dirty="0" smtClean="0"/>
              <a:t>(TA</a:t>
            </a:r>
            <a:r>
              <a:rPr lang="en-US" altLang="ja-JP" sz="2000" b="1" dirty="0" smtClean="0"/>
              <a:t>+ </a:t>
            </a:r>
            <a:r>
              <a:rPr kumimoji="1" lang="en-US" altLang="ja-JP" sz="2000" b="1" dirty="0" smtClean="0"/>
              <a:t>2014b, </a:t>
            </a:r>
            <a:r>
              <a:rPr lang="en-US" altLang="ja-JP" sz="2000" b="1" dirty="0" smtClean="0"/>
              <a:t>PASJ</a:t>
            </a:r>
            <a:r>
              <a:rPr kumimoji="1" lang="en-US" altLang="ja-JP" sz="2000" b="1" dirty="0" smtClean="0"/>
              <a:t>, </a:t>
            </a:r>
            <a:r>
              <a:rPr lang="en-US" altLang="ja-JP" sz="2000" b="1" dirty="0" smtClean="0"/>
              <a:t>66</a:t>
            </a:r>
            <a:r>
              <a:rPr kumimoji="1" lang="en-US" altLang="ja-JP" sz="2000" b="1" dirty="0" smtClean="0"/>
              <a:t>, </a:t>
            </a:r>
            <a:r>
              <a:rPr lang="en-US" altLang="ja-JP" sz="2000" b="1" dirty="0"/>
              <a:t>65; </a:t>
            </a:r>
            <a:r>
              <a:rPr lang="en-US" altLang="ja-JP" sz="2000" b="1" dirty="0" err="1"/>
              <a:t>Govoni</a:t>
            </a:r>
            <a:r>
              <a:rPr lang="en-US" altLang="ja-JP" sz="2000" b="1" dirty="0"/>
              <a:t>, TA+ </a:t>
            </a:r>
            <a:r>
              <a:rPr lang="en-US" altLang="ja-JP" sz="2000" b="1" dirty="0" smtClean="0"/>
              <a:t>2014</a:t>
            </a:r>
            <a:r>
              <a:rPr lang="en-US" altLang="ja-JP" sz="2000" b="1" dirty="0"/>
              <a:t>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0463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1"/>
    </mc:Choice>
    <mc:Fallback xmlns="">
      <p:transition xmlns:p14="http://schemas.microsoft.com/office/powerpoint/2010/main" spd="slow" advTm="2428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 descr="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4" y="3967836"/>
            <a:ext cx="4074298" cy="2616046"/>
          </a:xfrm>
          <a:prstGeom prst="rect">
            <a:avLst/>
          </a:prstGeom>
        </p:spPr>
      </p:pic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18843" y="1215461"/>
            <a:ext cx="8701215" cy="540456"/>
          </a:xfrm>
        </p:spPr>
        <p:txBody>
          <a:bodyPr/>
          <a:lstStyle/>
          <a:p>
            <a:r>
              <a:rPr kumimoji="1" lang="en-US" altLang="ja-JP" dirty="0" smtClean="0"/>
              <a:t>Probing the WHIM around galaxy clusters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16.11.7-11 @ Goa, India</a:t>
            </a:r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hr-HR" altLang="ja-JP" smtClean="0"/>
              <a:t>SKA 2016</a:t>
            </a:r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2200" dirty="0" smtClean="0"/>
              <a:t>3. </a:t>
            </a:r>
            <a:r>
              <a:rPr lang="en-US" altLang="ja-JP" sz="2200" dirty="0"/>
              <a:t>Are FRBs useful for Magnetism? </a:t>
            </a:r>
            <a:r>
              <a:rPr lang="en-US" altLang="ja-JP" sz="2200" dirty="0" smtClean="0"/>
              <a:t>(2/</a:t>
            </a:r>
            <a:r>
              <a:rPr lang="en-US" altLang="ja-JP" sz="2200" dirty="0"/>
              <a:t>3</a:t>
            </a:r>
            <a:r>
              <a:rPr lang="en-US" altLang="ja-JP" sz="2200" dirty="0" smtClean="0"/>
              <a:t>)</a:t>
            </a:r>
            <a:r>
              <a:rPr kumimoji="1" lang="en-US" altLang="ja-JP" sz="2200" dirty="0" smtClean="0"/>
              <a:t/>
            </a:r>
            <a:br>
              <a:rPr kumimoji="1" lang="en-US" altLang="ja-JP" sz="2200" dirty="0" smtClean="0"/>
            </a:br>
            <a:r>
              <a:rPr lang="en-US" altLang="ja-JP" dirty="0" smtClean="0"/>
              <a:t>FRB DM grids?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5F8C0-ED27-C542-8F73-353495E023D6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7" name="図 6" descr="f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168" y="2053810"/>
            <a:ext cx="4388432" cy="455812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738446" y="1655787"/>
            <a:ext cx="33548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200" dirty="0" smtClean="0"/>
              <a:t>N</a:t>
            </a:r>
            <a:r>
              <a:rPr kumimoji="1" lang="en-US" altLang="ja-JP" sz="2200" baseline="-25000" dirty="0" smtClean="0"/>
              <a:t>FRB</a:t>
            </a:r>
            <a:r>
              <a:rPr kumimoji="1" lang="en-US" altLang="ja-JP" sz="2200" dirty="0" smtClean="0"/>
              <a:t> =          events /deg</a:t>
            </a:r>
            <a:r>
              <a:rPr kumimoji="1" lang="en-US" altLang="ja-JP" sz="2200" baseline="30000" dirty="0" smtClean="0"/>
              <a:t>2</a:t>
            </a:r>
            <a:endParaRPr kumimoji="1" lang="ja-JP" altLang="en-US" sz="2200" baseline="30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844625" y="1630245"/>
            <a:ext cx="3558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</a:rPr>
              <a:t>5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760955" y="1623219"/>
            <a:ext cx="5270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20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図 10" descr="f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07" y="2053811"/>
            <a:ext cx="4388432" cy="4558125"/>
          </a:xfrm>
          <a:prstGeom prst="rect">
            <a:avLst/>
          </a:prstGeom>
        </p:spPr>
      </p:pic>
      <p:grpSp>
        <p:nvGrpSpPr>
          <p:cNvPr id="22" name="図形グループ 21"/>
          <p:cNvGrpSpPr/>
          <p:nvPr/>
        </p:nvGrpSpPr>
        <p:grpSpPr>
          <a:xfrm>
            <a:off x="288994" y="1817757"/>
            <a:ext cx="2292601" cy="2160000"/>
            <a:chOff x="265023" y="1817757"/>
            <a:chExt cx="2292601" cy="2160000"/>
          </a:xfrm>
        </p:grpSpPr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374286" y="1817757"/>
              <a:ext cx="2183338" cy="2160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919046" y="2368800"/>
              <a:ext cx="1091669" cy="1080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945222" y="3472068"/>
              <a:ext cx="10393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WHIM</a:t>
              </a:r>
              <a:endParaRPr kumimoji="1" lang="ja-JP" altLang="en-US" sz="2400" b="1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092209" y="2685671"/>
              <a:ext cx="748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ICM</a:t>
              </a:r>
              <a:endParaRPr kumimoji="1" lang="ja-JP" altLang="en-US" sz="2400" b="1" dirty="0"/>
            </a:p>
          </p:txBody>
        </p:sp>
        <p:sp>
          <p:nvSpPr>
            <p:cNvPr id="16" name="星 5 15"/>
            <p:cNvSpPr/>
            <p:nvPr/>
          </p:nvSpPr>
          <p:spPr>
            <a:xfrm>
              <a:off x="450459" y="3098747"/>
              <a:ext cx="343578" cy="331305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星 5 16"/>
            <p:cNvSpPr/>
            <p:nvPr/>
          </p:nvSpPr>
          <p:spPr>
            <a:xfrm>
              <a:off x="693416" y="2577495"/>
              <a:ext cx="343578" cy="331305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星 5 17"/>
            <p:cNvSpPr/>
            <p:nvPr/>
          </p:nvSpPr>
          <p:spPr>
            <a:xfrm>
              <a:off x="1960733" y="2160051"/>
              <a:ext cx="343578" cy="331305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星 5 18"/>
            <p:cNvSpPr/>
            <p:nvPr/>
          </p:nvSpPr>
          <p:spPr>
            <a:xfrm>
              <a:off x="2009163" y="3229107"/>
              <a:ext cx="343578" cy="331305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星 5 19"/>
            <p:cNvSpPr/>
            <p:nvPr/>
          </p:nvSpPr>
          <p:spPr>
            <a:xfrm>
              <a:off x="2009163" y="2577495"/>
              <a:ext cx="343578" cy="331305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65023" y="1865542"/>
              <a:ext cx="16266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400" b="1" dirty="0" smtClean="0"/>
                <a:t>FRB’s DM</a:t>
              </a:r>
              <a:endParaRPr kumimoji="1" lang="ja-JP" altLang="en-US" sz="2400" b="1" dirty="0"/>
            </a:p>
          </p:txBody>
        </p:sp>
      </p:grpSp>
      <p:sp>
        <p:nvSpPr>
          <p:cNvPr id="24" name="十字形 23"/>
          <p:cNvSpPr/>
          <p:nvPr/>
        </p:nvSpPr>
        <p:spPr>
          <a:xfrm>
            <a:off x="2684656" y="2602956"/>
            <a:ext cx="623680" cy="640357"/>
          </a:xfrm>
          <a:prstGeom prst="plus">
            <a:avLst>
              <a:gd name="adj" fmla="val 3227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379218" y="2366838"/>
            <a:ext cx="10284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SZ</a:t>
            </a:r>
          </a:p>
          <a:p>
            <a:r>
              <a:rPr kumimoji="1" lang="en-US" altLang="ja-JP" sz="3200" b="1" dirty="0" smtClean="0"/>
              <a:t>map</a:t>
            </a:r>
            <a:endParaRPr kumimoji="1" lang="ja-JP" altLang="en-US" sz="3200" b="1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770018" y="6477715"/>
            <a:ext cx="5746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altLang="ja-JP" sz="2000" b="1" dirty="0"/>
              <a:t>(</a:t>
            </a:r>
            <a:r>
              <a:rPr kumimoji="1" lang="en-US" altLang="ja-JP" sz="2000" b="1" dirty="0" smtClean="0"/>
              <a:t>Fujita, TA+ </a:t>
            </a:r>
            <a:r>
              <a:rPr lang="en-US" altLang="ja-JP" sz="2000" b="1" dirty="0" err="1" smtClean="0"/>
              <a:t>ApJL</a:t>
            </a:r>
            <a:r>
              <a:rPr lang="en-US" altLang="ja-JP" sz="2000" b="1" dirty="0" smtClean="0"/>
              <a:t> accepted</a:t>
            </a:r>
            <a:r>
              <a:rPr kumimoji="1" lang="en-US" altLang="ja-JP" sz="2000" b="1" dirty="0" smtClean="0"/>
              <a:t>, </a:t>
            </a:r>
            <a:r>
              <a:rPr kumimoji="1" lang="en-US" altLang="ja-JP" sz="2000" b="1" dirty="0" err="1" smtClean="0"/>
              <a:t>arXiv</a:t>
            </a:r>
            <a:r>
              <a:rPr lang="en-US" altLang="ja-JP" sz="2000" b="1" dirty="0" smtClean="0">
                <a:sym typeface="Wingdings"/>
              </a:rPr>
              <a:t>:</a:t>
            </a:r>
            <a:r>
              <a:rPr lang="hr-HR" altLang="ja-JP" sz="2000" b="1" dirty="0" smtClean="0"/>
              <a:t>1609.03566)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55964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ホワイト">
  <a:themeElements>
    <a:clrScheme name="スリップストリーム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 クラシック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3642</TotalTime>
  <Words>1871</Words>
  <Application>Microsoft Macintosh PowerPoint</Application>
  <PresentationFormat>画面に合わせる (4:3)</PresentationFormat>
  <Paragraphs>371</Paragraphs>
  <Slides>16</Slides>
  <Notes>1</Notes>
  <HiddenSlides>4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7" baseType="lpstr">
      <vt:lpstr>ホワイト</vt:lpstr>
      <vt:lpstr>The Cosmic Web A new discovery space in the SKA generation</vt:lpstr>
      <vt:lpstr>1. Introduction (1/4) The Missing Baryon</vt:lpstr>
      <vt:lpstr>1. Introduction (2/4) The IGMF in the WHIM</vt:lpstr>
      <vt:lpstr>1. Introduction (3/4) Probes of the WHIM/IGMF</vt:lpstr>
      <vt:lpstr>1. Introduction (4/4) Observation of the WHIM/IGMF</vt:lpstr>
      <vt:lpstr>2. Extraction of RM due to the IGMF (1/3) Multiple RMs along a sightline</vt:lpstr>
      <vt:lpstr>2. Extraction of RM due to the IGMF (2/3) Can we find the IGMF?</vt:lpstr>
      <vt:lpstr>2. Extraction of RM due to the IGMF (3/3) Faraday Tomography</vt:lpstr>
      <vt:lpstr>3. Are FRBs useful for Magnetism? (2/3) FRB DM grids?</vt:lpstr>
      <vt:lpstr>3. Are FRBs useful for Magnetism? (2/3) FRB DM &amp; RM grids?</vt:lpstr>
      <vt:lpstr>3. Are FRBs useful for Magnetism? (3/3) FRB DM &amp; RM grids?</vt:lpstr>
      <vt:lpstr>Summary</vt:lpstr>
      <vt:lpstr>4. Subtraction fileter development (1/4) Modeling and filter for IGM</vt:lpstr>
      <vt:lpstr>4. Subtraction fileter development (2/4) Modeling and filter for INT</vt:lpstr>
      <vt:lpstr>4. Subtraction fileter development (3/4) Modeling and filter for DIG</vt:lpstr>
      <vt:lpstr>4. Subtraction fileter development (4/4) Modeling and filter for ISM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Akahori Takuya</dc:creator>
  <cp:lastModifiedBy>Akahori Takuya</cp:lastModifiedBy>
  <cp:revision>3195</cp:revision>
  <dcterms:created xsi:type="dcterms:W3CDTF">2013-08-21T00:01:59Z</dcterms:created>
  <dcterms:modified xsi:type="dcterms:W3CDTF">2016-11-08T02:58:26Z</dcterms:modified>
</cp:coreProperties>
</file>