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8"/>
  </p:handoutMasterIdLst>
  <p:sldIdLst>
    <p:sldId id="277" r:id="rId2"/>
    <p:sldId id="271" r:id="rId3"/>
    <p:sldId id="257" r:id="rId4"/>
    <p:sldId id="267" r:id="rId5"/>
    <p:sldId id="259" r:id="rId6"/>
    <p:sldId id="260" r:id="rId7"/>
    <p:sldId id="276" r:id="rId8"/>
    <p:sldId id="261" r:id="rId9"/>
    <p:sldId id="262" r:id="rId10"/>
    <p:sldId id="263" r:id="rId11"/>
    <p:sldId id="264" r:id="rId12"/>
    <p:sldId id="265" r:id="rId13"/>
    <p:sldId id="272" r:id="rId14"/>
    <p:sldId id="266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DBFF25"/>
    <a:srgbClr val="D6BC0D"/>
    <a:srgbClr val="FC45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742" autoAdjust="0"/>
  </p:normalViewPr>
  <p:slideViewPr>
    <p:cSldViewPr snapToGrid="0" snapToObjects="1">
      <p:cViewPr>
        <p:scale>
          <a:sx n="75" d="100"/>
          <a:sy n="75" d="100"/>
        </p:scale>
        <p:origin x="-1168" y="-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es.armour\AppData\Local\Microsoft\Office\UnsavedFiles\Book1((Unsaved-305104761123181469))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Performance of dedispersion on GPU/FPGA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SKA beam dedispersed in real-time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DBFF25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66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66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66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66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D6BC0D"/>
              </a:solidFill>
            </c:spPr>
          </c:dPt>
          <c:cat>
            <c:strRef>
              <c:f>Sheet1!$A$2:$A$8</c:f>
              <c:strCache>
                <c:ptCount val="7"/>
                <c:pt idx="0">
                  <c:v>Arria-10</c:v>
                </c:pt>
                <c:pt idx="1">
                  <c:v>k40</c:v>
                </c:pt>
                <c:pt idx="2">
                  <c:v>k80</c:v>
                </c:pt>
                <c:pt idx="3">
                  <c:v>780Ti</c:v>
                </c:pt>
                <c:pt idx="4">
                  <c:v>980</c:v>
                </c:pt>
                <c:pt idx="5">
                  <c:v>Titan X </c:v>
                </c:pt>
                <c:pt idx="6">
                  <c:v>Titan X Pascal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2.0</c:v>
                </c:pt>
                <c:pt idx="1">
                  <c:v>1.0</c:v>
                </c:pt>
                <c:pt idx="2">
                  <c:v>2.4</c:v>
                </c:pt>
                <c:pt idx="3">
                  <c:v>2.8</c:v>
                </c:pt>
                <c:pt idx="4">
                  <c:v>2.3</c:v>
                </c:pt>
                <c:pt idx="5">
                  <c:v>3.2</c:v>
                </c:pt>
                <c:pt idx="6">
                  <c:v>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74163048"/>
        <c:axId val="-1969921080"/>
        <c:axId val="0"/>
      </c:bar3DChart>
      <c:catAx>
        <c:axId val="-207416304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-1969921080"/>
        <c:crosses val="autoZero"/>
        <c:auto val="1"/>
        <c:lblAlgn val="ctr"/>
        <c:lblOffset val="100"/>
        <c:noMultiLvlLbl val="0"/>
      </c:catAx>
      <c:valAx>
        <c:axId val="-1969921080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SKA beams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741630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Real-time performance for </a:t>
            </a:r>
            <a:r>
              <a:rPr lang="en-US" dirty="0" smtClean="0"/>
              <a:t>current GPU acceleration</a:t>
            </a:r>
            <a:r>
              <a:rPr lang="en-US" baseline="0" dirty="0" smtClean="0"/>
              <a:t> search</a:t>
            </a:r>
            <a:r>
              <a:rPr lang="en-US" dirty="0" smtClean="0"/>
              <a:t> </a:t>
            </a:r>
            <a:r>
              <a:rPr lang="en-US" dirty="0"/>
              <a:t>algorithm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rgbClr val="FF0000"/>
                </a:solidFill>
              </a:rPr>
              <a:t>&gt;</a:t>
            </a:r>
            <a:r>
              <a:rPr lang="en-US" baseline="0" dirty="0" smtClean="0">
                <a:solidFill>
                  <a:srgbClr val="FF0000"/>
                </a:solidFill>
              </a:rPr>
              <a:t> 2 SKA beams on 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NVIDIA M60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79060437433251"/>
          <c:y val="0.340770707341741"/>
          <c:w val="0.79151909118033"/>
          <c:h val="0.453546957661131"/>
        </c:manualLayout>
      </c:layout>
      <c:scatterChart>
        <c:scatterStyle val="smoothMarker"/>
        <c:varyColors val="0"/>
        <c:ser>
          <c:idx val="0"/>
          <c:order val="0"/>
          <c:tx>
            <c:v>Custom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Sheet1!$A$1:$A$8</c:f>
              <c:numCache>
                <c:formatCode>General</c:formatCode>
                <c:ptCount val="8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</c:numCache>
            </c:numRef>
          </c:xVal>
          <c:yVal>
            <c:numRef>
              <c:f>Sheet1!$H$1:$H$8</c:f>
              <c:numCache>
                <c:formatCode>General</c:formatCode>
                <c:ptCount val="8"/>
                <c:pt idx="0">
                  <c:v>5.827613337312443</c:v>
                </c:pt>
                <c:pt idx="1">
                  <c:v>3.745586119708793</c:v>
                </c:pt>
                <c:pt idx="2">
                  <c:v>3.481502491997244</c:v>
                </c:pt>
                <c:pt idx="3">
                  <c:v>3.241530219572927</c:v>
                </c:pt>
                <c:pt idx="4">
                  <c:v>3.010933557611438</c:v>
                </c:pt>
                <c:pt idx="5">
                  <c:v>2.824364748035897</c:v>
                </c:pt>
                <c:pt idx="6">
                  <c:v>2.640604831274202</c:v>
                </c:pt>
                <c:pt idx="7">
                  <c:v>2.483452322455704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1254408"/>
        <c:axId val="-2051264664"/>
      </c:scatterChart>
      <c:valAx>
        <c:axId val="-2051254408"/>
        <c:scaling>
          <c:orientation val="minMax"/>
          <c:max val="8.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harmonics summed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1264664"/>
        <c:crosses val="autoZero"/>
        <c:crossBetween val="midCat"/>
      </c:valAx>
      <c:valAx>
        <c:axId val="-2051264664"/>
        <c:scaling>
          <c:orientation val="minMax"/>
          <c:max val="6.0"/>
          <c:min val="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Multiples of real-time (greater than 1 is real-time or faster)</a:t>
                </a:r>
              </a:p>
            </c:rich>
          </c:tx>
          <c:layout>
            <c:manualLayout>
              <c:xMode val="edge"/>
              <c:yMode val="edge"/>
              <c:x val="0.0321782178217822"/>
              <c:y val="0.16794871794871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12544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671B1-C008-EF46-BA02-B2ADA105D700}" type="datetimeFigureOut">
              <a:rPr lang="en-US" smtClean="0"/>
              <a:t>08/11/2016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6EEB6-9D54-3D4C-BE6A-DAF62F44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8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CC7C3-0865-5E42-B0E9-5DAD415625E1}" type="datetimeFigureOut">
              <a:rPr lang="en-US" smtClean="0"/>
              <a:t>08/11/2016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E60A-848C-5E42-822E-ED34E82D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01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CC7C3-0865-5E42-B0E9-5DAD415625E1}" type="datetimeFigureOut">
              <a:rPr lang="en-US" smtClean="0"/>
              <a:t>08/11/2016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E60A-848C-5E42-822E-ED34E82D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2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CC7C3-0865-5E42-B0E9-5DAD415625E1}" type="datetimeFigureOut">
              <a:rPr lang="en-US" smtClean="0"/>
              <a:t>08/11/2016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E60A-848C-5E42-822E-ED34E82D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06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CC7C3-0865-5E42-B0E9-5DAD415625E1}" type="datetimeFigureOut">
              <a:rPr lang="en-US" smtClean="0"/>
              <a:t>08/11/2016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E60A-848C-5E42-822E-ED34E82D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93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CC7C3-0865-5E42-B0E9-5DAD415625E1}" type="datetimeFigureOut">
              <a:rPr lang="en-US" smtClean="0"/>
              <a:t>08/11/2016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E60A-848C-5E42-822E-ED34E82D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15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CC7C3-0865-5E42-B0E9-5DAD415625E1}" type="datetimeFigureOut">
              <a:rPr lang="en-US" smtClean="0"/>
              <a:t>08/11/2016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E60A-848C-5E42-822E-ED34E82D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45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CC7C3-0865-5E42-B0E9-5DAD415625E1}" type="datetimeFigureOut">
              <a:rPr lang="en-US" smtClean="0"/>
              <a:t>08/11/2016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E60A-848C-5E42-822E-ED34E82D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1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CC7C3-0865-5E42-B0E9-5DAD415625E1}" type="datetimeFigureOut">
              <a:rPr lang="en-US" smtClean="0"/>
              <a:t>08/11/2016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E60A-848C-5E42-822E-ED34E82D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6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CC7C3-0865-5E42-B0E9-5DAD415625E1}" type="datetimeFigureOut">
              <a:rPr lang="en-US" smtClean="0"/>
              <a:t>08/11/2016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E60A-848C-5E42-822E-ED34E82D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48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CC7C3-0865-5E42-B0E9-5DAD415625E1}" type="datetimeFigureOut">
              <a:rPr lang="en-US" smtClean="0"/>
              <a:t>08/11/2016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E60A-848C-5E42-822E-ED34E82D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5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CC7C3-0865-5E42-B0E9-5DAD415625E1}" type="datetimeFigureOut">
              <a:rPr lang="en-US" smtClean="0"/>
              <a:t>08/11/2016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E60A-848C-5E42-822E-ED34E82D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6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CC7C3-0865-5E42-B0E9-5DAD415625E1}" type="datetimeFigureOut">
              <a:rPr lang="en-US" smtClean="0"/>
              <a:t>08/11/2016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FE60A-848C-5E42-822E-ED34E82D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1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17.png"/><Relationship Id="rId8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microsoft.com/office/2007/relationships/hdphoto" Target="../media/hdphoto1.wdp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35.gif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4" Type="http://schemas.openxmlformats.org/officeDocument/2006/relationships/image" Target="../media/image49.png"/><Relationship Id="rId15" Type="http://schemas.openxmlformats.org/officeDocument/2006/relationships/image" Target="../media/image50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jpe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33" y="-25928"/>
            <a:ext cx="9160933" cy="6883928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117" y="-8994"/>
            <a:ext cx="1063613" cy="78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49324" y="5522445"/>
            <a:ext cx="190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Jayanta Roy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6470" y="4937829"/>
            <a:ext cx="884570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     Prototyping Pulsar Search for SKA1  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89712" y="6019273"/>
            <a:ext cx="5093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On behalf of the SKA Time Domain Team </a:t>
            </a:r>
          </a:p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led by Ben Steppers and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Aris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Karastergiou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0" name="Picture 9" descr="TAB_col_white_backgroun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862717" cy="78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82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lsar3.jpg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240" cy="6898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440" y="57732"/>
            <a:ext cx="4161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Helvetica"/>
                <a:cs typeface="Helvetica"/>
              </a:rPr>
              <a:t>PSS Processing blocks </a:t>
            </a:r>
            <a:endParaRPr lang="en-US" sz="30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56" y="972219"/>
            <a:ext cx="6119495" cy="505396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753691" y="1023357"/>
            <a:ext cx="720000" cy="720000"/>
          </a:xfrm>
          <a:prstGeom prst="roundRect">
            <a:avLst/>
          </a:prstGeom>
          <a:solidFill>
            <a:srgbClr val="FF000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099437" y="1925804"/>
            <a:ext cx="720000" cy="720000"/>
          </a:xfrm>
          <a:prstGeom prst="roundRect">
            <a:avLst/>
          </a:prstGeom>
          <a:solidFill>
            <a:srgbClr val="FF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796311" y="5122011"/>
            <a:ext cx="720000" cy="720000"/>
          </a:xfrm>
          <a:prstGeom prst="roundRect">
            <a:avLst/>
          </a:prstGeom>
          <a:solidFill>
            <a:srgbClr val="FF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607346" y="4772559"/>
            <a:ext cx="720000" cy="720000"/>
          </a:xfrm>
          <a:prstGeom prst="roundRect">
            <a:avLst/>
          </a:prstGeom>
          <a:solidFill>
            <a:srgbClr val="FF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56311" y="141222"/>
            <a:ext cx="3830092" cy="830997"/>
          </a:xfrm>
          <a:prstGeom prst="rect">
            <a:avLst/>
          </a:prstGeom>
          <a:solidFill>
            <a:schemeClr val="bg1">
              <a:alpha val="47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0.512 </a:t>
            </a:r>
            <a:r>
              <a:rPr lang="en-US" sz="1600" dirty="0" err="1" smtClean="0">
                <a:latin typeface="Helvetica"/>
                <a:cs typeface="Helvetica"/>
              </a:rPr>
              <a:t>Gbps</a:t>
            </a:r>
            <a:r>
              <a:rPr lang="en-US" sz="1600" dirty="0" smtClean="0">
                <a:latin typeface="Helvetica"/>
                <a:cs typeface="Helvetica"/>
              </a:rPr>
              <a:t> in / beam</a:t>
            </a:r>
          </a:p>
          <a:p>
            <a:pPr algn="ctr"/>
            <a:r>
              <a:rPr lang="en-US" sz="1600" dirty="0" smtClean="0">
                <a:latin typeface="Helvetica"/>
                <a:cs typeface="Helvetica"/>
              </a:rPr>
              <a:t>Real-time dedispersion, 6000 DM trials</a:t>
            </a:r>
          </a:p>
          <a:p>
            <a:pPr algn="ctr"/>
            <a:r>
              <a:rPr lang="en-US" sz="1600" dirty="0">
                <a:latin typeface="Helvetica"/>
                <a:cs typeface="Helvetica"/>
              </a:rPr>
              <a:t>3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  <a:r>
              <a:rPr lang="en-US" sz="1600" dirty="0" err="1" smtClean="0">
                <a:latin typeface="Helvetica"/>
                <a:cs typeface="Helvetica"/>
              </a:rPr>
              <a:t>Gbps</a:t>
            </a:r>
            <a:r>
              <a:rPr lang="en-US" sz="1600" dirty="0" smtClean="0">
                <a:latin typeface="Helvetica"/>
                <a:cs typeface="Helvetica"/>
              </a:rPr>
              <a:t> out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6340" y="1387195"/>
            <a:ext cx="1872097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3 </a:t>
            </a:r>
            <a:r>
              <a:rPr lang="en-US" sz="1600" dirty="0" err="1" smtClean="0">
                <a:latin typeface="Helvetica"/>
                <a:cs typeface="Helvetica"/>
              </a:rPr>
              <a:t>Gbps</a:t>
            </a:r>
            <a:r>
              <a:rPr lang="en-US" sz="1600" dirty="0" smtClean="0">
                <a:latin typeface="Helvetica"/>
                <a:cs typeface="Helvetica"/>
              </a:rPr>
              <a:t> in</a:t>
            </a:r>
          </a:p>
          <a:p>
            <a:pPr algn="ctr"/>
            <a:r>
              <a:rPr lang="en-US" sz="1600" dirty="0" smtClean="0">
                <a:latin typeface="Helvetica"/>
                <a:cs typeface="Helvetica"/>
              </a:rPr>
              <a:t>8Mpt point FFT</a:t>
            </a:r>
          </a:p>
          <a:p>
            <a:pPr algn="ctr"/>
            <a:r>
              <a:rPr lang="en-US" sz="1600" dirty="0" smtClean="0">
                <a:latin typeface="Helvetica"/>
                <a:cs typeface="Helvetica"/>
              </a:rPr>
              <a:t>10.7 ns per sample</a:t>
            </a:r>
          </a:p>
          <a:p>
            <a:pPr algn="ctr"/>
            <a:r>
              <a:rPr lang="en-US" sz="1600" dirty="0" smtClean="0">
                <a:latin typeface="Helvetica"/>
                <a:cs typeface="Helvetica"/>
              </a:rPr>
              <a:t>3 </a:t>
            </a:r>
            <a:r>
              <a:rPr lang="en-US" sz="1600" dirty="0" err="1" smtClean="0">
                <a:latin typeface="Helvetica"/>
                <a:cs typeface="Helvetica"/>
              </a:rPr>
              <a:t>Gbps</a:t>
            </a:r>
            <a:r>
              <a:rPr lang="en-US" sz="1600" dirty="0" smtClean="0">
                <a:latin typeface="Helvetica"/>
                <a:cs typeface="Helvetica"/>
              </a:rPr>
              <a:t> out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79717" y="5981737"/>
            <a:ext cx="2943067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3 </a:t>
            </a:r>
            <a:r>
              <a:rPr lang="en-US" sz="1600" dirty="0" err="1" smtClean="0">
                <a:latin typeface="Helvetica"/>
                <a:cs typeface="Helvetica"/>
              </a:rPr>
              <a:t>Gbps</a:t>
            </a:r>
            <a:r>
              <a:rPr lang="en-US" sz="1600" dirty="0" smtClean="0">
                <a:latin typeface="Helvetica"/>
                <a:cs typeface="Helvetica"/>
              </a:rPr>
              <a:t> in</a:t>
            </a:r>
          </a:p>
          <a:p>
            <a:pPr algn="ctr"/>
            <a:r>
              <a:rPr lang="en-US" sz="1600" dirty="0" smtClean="0">
                <a:latin typeface="Helvetica"/>
                <a:cs typeface="Helvetica"/>
              </a:rPr>
              <a:t>6000 * 85 * 4 </a:t>
            </a:r>
            <a:r>
              <a:rPr lang="en-US" sz="1600" dirty="0" err="1" smtClean="0">
                <a:latin typeface="Helvetica"/>
                <a:cs typeface="Helvetica"/>
              </a:rPr>
              <a:t>Mpt</a:t>
            </a:r>
            <a:r>
              <a:rPr lang="en-US" sz="1600" dirty="0" smtClean="0">
                <a:latin typeface="Helvetica"/>
                <a:cs typeface="Helvetica"/>
              </a:rPr>
              <a:t> convolutions</a:t>
            </a:r>
          </a:p>
          <a:p>
            <a:pPr algn="ctr"/>
            <a:r>
              <a:rPr lang="en-US" sz="1600" dirty="0">
                <a:latin typeface="Helvetica"/>
                <a:cs typeface="Helvetica"/>
              </a:rPr>
              <a:t>h</a:t>
            </a:r>
            <a:r>
              <a:rPr lang="en-US" sz="1600" dirty="0" smtClean="0">
                <a:latin typeface="Helvetica"/>
                <a:cs typeface="Helvetica"/>
              </a:rPr>
              <a:t>armonic summing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0275" y="6059147"/>
            <a:ext cx="106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3114" y="5973290"/>
            <a:ext cx="2623706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1000 candidates in</a:t>
            </a:r>
          </a:p>
          <a:p>
            <a:pPr algn="ctr"/>
            <a:r>
              <a:rPr lang="en-US" sz="1600" dirty="0" smtClean="0">
                <a:latin typeface="Helvetica"/>
                <a:cs typeface="Helvetica"/>
              </a:rPr>
              <a:t>8 Mb/folded candidat</a:t>
            </a:r>
            <a:r>
              <a:rPr lang="en-US" sz="1600" dirty="0" smtClean="0"/>
              <a:t>e</a:t>
            </a:r>
          </a:p>
          <a:p>
            <a:pPr algn="ctr"/>
            <a:r>
              <a:rPr lang="en-US" sz="1600" dirty="0" smtClean="0"/>
              <a:t>8 Gb/beam/</a:t>
            </a:r>
            <a:r>
              <a:rPr lang="en-US" sz="1600" dirty="0" err="1" smtClean="0"/>
              <a:t>obs</a:t>
            </a:r>
            <a:r>
              <a:rPr lang="en-US" sz="1600" dirty="0" smtClean="0"/>
              <a:t> out</a:t>
            </a:r>
            <a:endParaRPr lang="en-US" sz="1600" dirty="0"/>
          </a:p>
        </p:txBody>
      </p:sp>
      <p:cxnSp>
        <p:nvCxnSpPr>
          <p:cNvPr id="16" name="Elbow Connector 15"/>
          <p:cNvCxnSpPr/>
          <p:nvPr/>
        </p:nvCxnSpPr>
        <p:spPr>
          <a:xfrm rot="5400000" flipH="1" flipV="1">
            <a:off x="913449" y="5279394"/>
            <a:ext cx="710725" cy="677068"/>
          </a:xfrm>
          <a:prstGeom prst="bentConnector3">
            <a:avLst>
              <a:gd name="adj1" fmla="val 101374"/>
            </a:avLst>
          </a:prstGeom>
          <a:ln>
            <a:solidFill>
              <a:srgbClr val="3366FF">
                <a:alpha val="3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13" idx="1"/>
            <a:endCxn id="9" idx="2"/>
          </p:cNvCxnSpPr>
          <p:nvPr/>
        </p:nvCxnSpPr>
        <p:spPr>
          <a:xfrm rot="10800000">
            <a:off x="5156311" y="5842012"/>
            <a:ext cx="723406" cy="555225"/>
          </a:xfrm>
          <a:prstGeom prst="bentConnector2">
            <a:avLst/>
          </a:prstGeom>
          <a:ln>
            <a:solidFill>
              <a:srgbClr val="3366FF">
                <a:alpha val="3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12" idx="1"/>
            <a:endCxn id="8" idx="3"/>
          </p:cNvCxnSpPr>
          <p:nvPr/>
        </p:nvCxnSpPr>
        <p:spPr>
          <a:xfrm rot="10800000" flipV="1">
            <a:off x="6819438" y="2048914"/>
            <a:ext cx="396903" cy="236889"/>
          </a:xfrm>
          <a:prstGeom prst="bentConnector3">
            <a:avLst/>
          </a:prstGeom>
          <a:ln>
            <a:solidFill>
              <a:srgbClr val="3366FF">
                <a:alpha val="3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060538" y="1034557"/>
            <a:ext cx="3886561" cy="7200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559716" y="2106972"/>
            <a:ext cx="2717590" cy="7200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060538" y="4294904"/>
            <a:ext cx="3758899" cy="7200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328589" y="5104656"/>
            <a:ext cx="2366570" cy="800105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367069" y="2100575"/>
            <a:ext cx="720000" cy="720000"/>
          </a:xfrm>
          <a:prstGeom prst="roundRect">
            <a:avLst/>
          </a:prstGeom>
          <a:solidFill>
            <a:srgbClr val="FF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060957" y="1925803"/>
            <a:ext cx="796961" cy="2211607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523068" y="1627494"/>
            <a:ext cx="4256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vetica"/>
                <a:cs typeface="Helvetica"/>
              </a:rPr>
              <a:t>1. Receive and </a:t>
            </a:r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vetica"/>
                <a:cs typeface="Helvetica"/>
              </a:rPr>
              <a:t>dedisperse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vetica"/>
                <a:cs typeface="Helvetica"/>
              </a:rPr>
              <a:t> data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elvetica"/>
              <a:cs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8798" y="2732190"/>
            <a:ext cx="2478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vetica"/>
                <a:cs typeface="Helvetica"/>
              </a:rPr>
              <a:t>2. search for FRBs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elvetica"/>
              <a:cs typeface="Helvetic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36114" y="4811047"/>
            <a:ext cx="434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vetica"/>
                <a:cs typeface="Helvetica"/>
              </a:rPr>
              <a:t>4. Search for accelerated binaries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elvetica"/>
              <a:cs typeface="Helvetic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55980" y="2180001"/>
            <a:ext cx="17125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vetica"/>
                <a:cs typeface="Helvetica"/>
              </a:rPr>
              <a:t>3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vetica"/>
                <a:cs typeface="Helvetica"/>
              </a:rPr>
              <a:t>. Fourier domain conversion and spectral purification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73298" y="2470580"/>
            <a:ext cx="1872097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3 </a:t>
            </a:r>
            <a:r>
              <a:rPr lang="en-US" sz="1600" dirty="0" err="1" smtClean="0">
                <a:latin typeface="Helvetica"/>
                <a:cs typeface="Helvetica"/>
              </a:rPr>
              <a:t>Gbps</a:t>
            </a:r>
            <a:r>
              <a:rPr lang="en-US" sz="1600" dirty="0" smtClean="0">
                <a:latin typeface="Helvetica"/>
                <a:cs typeface="Helvetica"/>
              </a:rPr>
              <a:t> in</a:t>
            </a:r>
          </a:p>
          <a:p>
            <a:pPr algn="ctr"/>
            <a:r>
              <a:rPr lang="en-US" sz="1600" dirty="0" smtClean="0">
                <a:latin typeface="Helvetica"/>
                <a:cs typeface="Helvetica"/>
              </a:rPr>
              <a:t>6000* 12 * 160 </a:t>
            </a:r>
            <a:r>
              <a:rPr lang="en-US" sz="1600" dirty="0" err="1" smtClean="0">
                <a:latin typeface="Helvetica"/>
                <a:cs typeface="Helvetica"/>
              </a:rPr>
              <a:t>kpt</a:t>
            </a:r>
            <a:r>
              <a:rPr lang="en-US" sz="1600" dirty="0" smtClean="0">
                <a:latin typeface="Helvetica"/>
                <a:cs typeface="Helvetica"/>
              </a:rPr>
              <a:t> convolutions every 10 seconds</a:t>
            </a:r>
            <a:endParaRPr lang="en-US" sz="1600" dirty="0">
              <a:latin typeface="Helvetica"/>
              <a:cs typeface="Helvetica"/>
            </a:endParaRPr>
          </a:p>
        </p:txBody>
      </p:sp>
      <p:cxnSp>
        <p:nvCxnSpPr>
          <p:cNvPr id="57" name="Elbow Connector 56"/>
          <p:cNvCxnSpPr/>
          <p:nvPr/>
        </p:nvCxnSpPr>
        <p:spPr>
          <a:xfrm flipV="1">
            <a:off x="1742124" y="2803209"/>
            <a:ext cx="1951200" cy="480594"/>
          </a:xfrm>
          <a:prstGeom prst="bentConnector3">
            <a:avLst>
              <a:gd name="adj1" fmla="val 98863"/>
            </a:avLst>
          </a:prstGeom>
          <a:ln>
            <a:solidFill>
              <a:srgbClr val="3366FF">
                <a:alpha val="3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16200000" flipH="1" flipV="1">
            <a:off x="4810790" y="623707"/>
            <a:ext cx="540000" cy="234000"/>
          </a:xfrm>
          <a:prstGeom prst="bentConnector3">
            <a:avLst>
              <a:gd name="adj1" fmla="val -1516"/>
            </a:avLst>
          </a:prstGeom>
          <a:ln>
            <a:solidFill>
              <a:srgbClr val="3366FF">
                <a:alpha val="3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8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6" grpId="1" animBg="1"/>
      <p:bldP spid="27" grpId="0" animBg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lsar3.jpg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240" cy="6898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440" y="19816"/>
            <a:ext cx="61296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Helvetica"/>
                <a:cs typeface="Helvetica"/>
              </a:rPr>
              <a:t>PSS dedispersion and FRB search</a:t>
            </a:r>
            <a:endParaRPr lang="en-US" sz="30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6" name="Picture 5" descr="Screen Shot 2015-10-22 at 22.02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265" y="1022550"/>
            <a:ext cx="3004064" cy="2140681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flipV="1">
            <a:off x="1942037" y="1796056"/>
            <a:ext cx="522724" cy="2973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77840" y="2910666"/>
            <a:ext cx="21667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dirty="0" smtClean="0">
                <a:latin typeface="Helvetica"/>
                <a:cs typeface="Helvetica"/>
              </a:rPr>
              <a:t>SKA1_Mid </a:t>
            </a:r>
            <a:r>
              <a:rPr lang="en-US" sz="1400" dirty="0" err="1" smtClean="0">
                <a:latin typeface="Helvetica"/>
                <a:cs typeface="Helvetica"/>
              </a:rPr>
              <a:t>beamformer</a:t>
            </a:r>
            <a:endParaRPr lang="en-US" sz="1400" dirty="0" smtClean="0">
              <a:latin typeface="Helvetica"/>
              <a:cs typeface="Helvetica"/>
            </a:endParaRPr>
          </a:p>
          <a:p>
            <a:pPr>
              <a:lnSpc>
                <a:spcPct val="100000"/>
              </a:lnSpc>
            </a:pPr>
            <a:r>
              <a:rPr lang="en-US" sz="1400" dirty="0" smtClean="0">
                <a:latin typeface="Helvetica"/>
                <a:cs typeface="Helvetica"/>
              </a:rPr>
              <a:t> 60 </a:t>
            </a:r>
            <a:r>
              <a:rPr lang="en-US" sz="1400" dirty="0">
                <a:latin typeface="Helvetica"/>
                <a:cs typeface="Helvetica"/>
              </a:rPr>
              <a:t>M</a:t>
            </a:r>
            <a:r>
              <a:rPr lang="en-US" sz="1400" dirty="0" smtClean="0">
                <a:latin typeface="Helvetica"/>
                <a:cs typeface="Helvetica"/>
              </a:rPr>
              <a:t>B/s per beam</a:t>
            </a:r>
            <a:endParaRPr lang="en-US" sz="1400" dirty="0">
              <a:latin typeface="Helvetica"/>
              <a:cs typeface="Helvetica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69335" y="2933421"/>
            <a:ext cx="2667512" cy="1259836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268768" y="2933421"/>
            <a:ext cx="1746826" cy="1295209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66" descr="fake.SKA.J1848-12.30sig.plotfil.lowDM.disper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09" y="1202607"/>
            <a:ext cx="1704836" cy="170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5364329" y="710890"/>
            <a:ext cx="3798911" cy="3419975"/>
            <a:chOff x="5364329" y="456374"/>
            <a:chExt cx="3798911" cy="3419975"/>
          </a:xfrm>
        </p:grpSpPr>
        <p:sp>
          <p:nvSpPr>
            <p:cNvPr id="7" name="Rectangle 6"/>
            <p:cNvSpPr/>
            <p:nvPr/>
          </p:nvSpPr>
          <p:spPr>
            <a:xfrm>
              <a:off x="5667218" y="456374"/>
              <a:ext cx="3496022" cy="341997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Screen Shot 2015-10-31 at 23.56.3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4550" y="2698720"/>
              <a:ext cx="957138" cy="967775"/>
            </a:xfrm>
            <a:prstGeom prst="rect">
              <a:avLst/>
            </a:prstGeom>
          </p:spPr>
        </p:pic>
        <p:sp>
          <p:nvSpPr>
            <p:cNvPr id="9" name="Rectangle 1"/>
            <p:cNvSpPr>
              <a:spLocks noChangeArrowheads="1"/>
            </p:cNvSpPr>
            <p:nvPr/>
          </p:nvSpPr>
          <p:spPr bwMode="auto">
            <a:xfrm>
              <a:off x="7595474" y="1259868"/>
              <a:ext cx="12014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dirty="0" err="1" smtClean="0">
                  <a:solidFill>
                    <a:schemeClr val="bg1"/>
                  </a:solidFill>
                  <a:latin typeface="Helvetica"/>
                  <a:cs typeface="Helvetica"/>
                </a:rPr>
                <a:t>thresholding</a:t>
              </a:r>
              <a:endParaRPr lang="en-US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pic>
          <p:nvPicPr>
            <p:cNvPr id="10" name="Picture 9" descr="Screen Shot 2015-11-11 at 21.49.4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625" y="1680787"/>
              <a:ext cx="1888555" cy="1989337"/>
            </a:xfrm>
            <a:prstGeom prst="rect">
              <a:avLst/>
            </a:prstGeom>
          </p:spPr>
        </p:pic>
        <p:sp>
          <p:nvSpPr>
            <p:cNvPr id="12" name="Right Arrow 11"/>
            <p:cNvSpPr/>
            <p:nvPr/>
          </p:nvSpPr>
          <p:spPr>
            <a:xfrm>
              <a:off x="5364329" y="1796056"/>
              <a:ext cx="299275" cy="24251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dedispersed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658" y="853220"/>
              <a:ext cx="981030" cy="1389216"/>
            </a:xfrm>
            <a:prstGeom prst="rect">
              <a:avLst/>
            </a:prstGeom>
          </p:spPr>
        </p:pic>
        <p:sp>
          <p:nvSpPr>
            <p:cNvPr id="45" name="Rectangle 1"/>
            <p:cNvSpPr>
              <a:spLocks noChangeArrowheads="1"/>
            </p:cNvSpPr>
            <p:nvPr/>
          </p:nvSpPr>
          <p:spPr bwMode="auto">
            <a:xfrm>
              <a:off x="5864550" y="2325182"/>
              <a:ext cx="203802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convolution</a:t>
              </a:r>
              <a:endParaRPr lang="en-US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46" name="Rectangle 1"/>
            <p:cNvSpPr>
              <a:spLocks noChangeArrowheads="1"/>
            </p:cNvSpPr>
            <p:nvPr/>
          </p:nvSpPr>
          <p:spPr bwMode="auto">
            <a:xfrm>
              <a:off x="5667218" y="476321"/>
              <a:ext cx="134837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dedispersion</a:t>
              </a:r>
              <a:endParaRPr lang="en-US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69335" y="4207368"/>
            <a:ext cx="6846259" cy="2143947"/>
            <a:chOff x="423333" y="4193257"/>
            <a:chExt cx="7153586" cy="2441842"/>
          </a:xfrm>
        </p:grpSpPr>
        <p:sp>
          <p:nvSpPr>
            <p:cNvPr id="14" name="Rectangle 1"/>
            <p:cNvSpPr>
              <a:spLocks noChangeArrowheads="1"/>
            </p:cNvSpPr>
            <p:nvPr/>
          </p:nvSpPr>
          <p:spPr bwMode="auto">
            <a:xfrm>
              <a:off x="3217800" y="5342439"/>
              <a:ext cx="4032256" cy="77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dirty="0" smtClean="0">
                  <a:latin typeface="Helvetica"/>
                  <a:cs typeface="Helvetica"/>
                </a:rPr>
                <a:t>convolution with matched filtering for a pulse-width ranging from 100 </a:t>
              </a:r>
              <a:r>
                <a:rPr lang="en-US" sz="1200" dirty="0" err="1" smtClean="0">
                  <a:latin typeface="Helvetica"/>
                  <a:cs typeface="Helvetica"/>
                </a:rPr>
                <a:t>μs</a:t>
              </a:r>
              <a:r>
                <a:rPr lang="en-US" sz="1200" dirty="0" smtClean="0">
                  <a:latin typeface="Helvetica"/>
                  <a:cs typeface="Helvetica"/>
                </a:rPr>
                <a:t> to 0.5 s ~ 50 </a:t>
              </a:r>
              <a:r>
                <a:rPr lang="en-US" sz="1200" dirty="0" err="1" smtClean="0">
                  <a:latin typeface="Helvetica"/>
                  <a:cs typeface="Helvetica"/>
                </a:rPr>
                <a:t>Gops</a:t>
              </a:r>
              <a:r>
                <a:rPr lang="en-US" sz="1200" dirty="0" smtClean="0">
                  <a:latin typeface="Helvetica"/>
                  <a:cs typeface="Helvetica"/>
                </a:rPr>
                <a:t>/beam</a:t>
              </a:r>
            </a:p>
            <a:p>
              <a:pPr>
                <a:lnSpc>
                  <a:spcPct val="100000"/>
                </a:lnSpc>
              </a:pPr>
              <a:endParaRPr lang="en-US" sz="1400" dirty="0">
                <a:latin typeface="Helvetica"/>
                <a:cs typeface="Helvetica"/>
              </a:endParaRPr>
            </a:p>
          </p:txBody>
        </p:sp>
        <p:sp>
          <p:nvSpPr>
            <p:cNvPr id="30" name="Rectangle 1"/>
            <p:cNvSpPr>
              <a:spLocks noChangeArrowheads="1"/>
            </p:cNvSpPr>
            <p:nvPr/>
          </p:nvSpPr>
          <p:spPr bwMode="auto">
            <a:xfrm>
              <a:off x="1591708" y="4193257"/>
              <a:ext cx="172259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dirty="0" smtClean="0">
                  <a:latin typeface="Helvetica"/>
                  <a:cs typeface="Helvetica"/>
                </a:rPr>
                <a:t>Time/Frequency domain</a:t>
              </a:r>
              <a:r>
                <a:rPr lang="en-US" sz="1200" dirty="0">
                  <a:latin typeface="Helvetica"/>
                  <a:cs typeface="Helvetica"/>
                </a:rPr>
                <a:t> </a:t>
              </a:r>
              <a:r>
                <a:rPr lang="en-US" sz="1200" dirty="0" smtClean="0">
                  <a:latin typeface="Helvetica"/>
                  <a:cs typeface="Helvetica"/>
                </a:rPr>
                <a:t>convolution</a:t>
              </a:r>
              <a:endParaRPr lang="en-US" sz="1200" dirty="0">
                <a:latin typeface="Helvetica"/>
                <a:cs typeface="Helvetica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037978" y="4487061"/>
              <a:ext cx="779508" cy="7153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Threshold</a:t>
              </a:r>
            </a:p>
            <a:p>
              <a:pPr algn="ctr"/>
              <a:r>
                <a:rPr lang="en-US" sz="1100" dirty="0" smtClean="0"/>
                <a:t>detector</a:t>
              </a:r>
              <a:endParaRPr lang="en-US" sz="1100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4111226" y="4341375"/>
              <a:ext cx="0" cy="54439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cxnSpLocks noChangeAspect="1"/>
            </p:cNvCxnSpPr>
            <p:nvPr/>
          </p:nvCxnSpPr>
          <p:spPr>
            <a:xfrm flipH="1">
              <a:off x="4111226" y="4341374"/>
              <a:ext cx="36732" cy="0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812899" y="4341374"/>
              <a:ext cx="0" cy="351375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423333" y="4217122"/>
              <a:ext cx="7153586" cy="2417977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4111226" y="4341375"/>
              <a:ext cx="0" cy="54439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147958" y="4341374"/>
              <a:ext cx="16649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812899" y="4341374"/>
              <a:ext cx="0" cy="35137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2197855" y="5520990"/>
              <a:ext cx="779508" cy="57557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Matched</a:t>
              </a:r>
            </a:p>
            <a:p>
              <a:pPr algn="ctr"/>
              <a:r>
                <a:rPr lang="en-US" sz="1100" dirty="0" smtClean="0"/>
                <a:t>Filter </a:t>
              </a:r>
              <a:r>
                <a:rPr lang="en-US" sz="1100" dirty="0" err="1" smtClean="0"/>
                <a:t>coeff</a:t>
              </a:r>
              <a:endParaRPr lang="en-US" sz="11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27788" y="4600006"/>
              <a:ext cx="779508" cy="7153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Mean calculator</a:t>
              </a:r>
              <a:endParaRPr lang="en-US" sz="1100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2394388" y="4692749"/>
              <a:ext cx="364680" cy="45176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1691358" y="4848048"/>
              <a:ext cx="694983" cy="190634"/>
            </a:xfrm>
            <a:prstGeom prst="rightArrow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Arrow 27"/>
            <p:cNvSpPr/>
            <p:nvPr/>
          </p:nvSpPr>
          <p:spPr>
            <a:xfrm rot="16200000">
              <a:off x="2367978" y="5256594"/>
              <a:ext cx="386107" cy="142685"/>
            </a:xfrm>
            <a:prstGeom prst="rightArrow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1"/>
            <p:cNvSpPr>
              <a:spLocks noChangeArrowheads="1"/>
            </p:cNvSpPr>
            <p:nvPr/>
          </p:nvSpPr>
          <p:spPr bwMode="auto">
            <a:xfrm>
              <a:off x="564644" y="5313903"/>
              <a:ext cx="194852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dirty="0" smtClean="0">
                  <a:latin typeface="Helvetica"/>
                  <a:cs typeface="Helvetica"/>
                </a:rPr>
                <a:t>Dedispersion</a:t>
              </a:r>
            </a:p>
            <a:p>
              <a:pPr>
                <a:lnSpc>
                  <a:spcPct val="100000"/>
                </a:lnSpc>
              </a:pPr>
              <a:r>
                <a:rPr lang="en-US" sz="1200" dirty="0" smtClean="0">
                  <a:latin typeface="Helvetica"/>
                  <a:cs typeface="Helvetica"/>
                </a:rPr>
                <a:t> 2 Tops/beam</a:t>
              </a:r>
            </a:p>
          </p:txBody>
        </p:sp>
        <p:sp>
          <p:nvSpPr>
            <p:cNvPr id="31" name="Right Arrow 30"/>
            <p:cNvSpPr/>
            <p:nvPr/>
          </p:nvSpPr>
          <p:spPr>
            <a:xfrm>
              <a:off x="2768814" y="4848048"/>
              <a:ext cx="441775" cy="190634"/>
            </a:xfrm>
            <a:prstGeom prst="rightArrow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438499" y="4600006"/>
              <a:ext cx="779508" cy="7153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Variance</a:t>
              </a:r>
            </a:p>
            <a:p>
              <a:pPr algn="ctr"/>
              <a:r>
                <a:rPr lang="en-US" sz="1100" dirty="0" smtClean="0"/>
                <a:t>calculator</a:t>
              </a:r>
              <a:endParaRPr lang="en-US" sz="1100" dirty="0"/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4016233" y="4840210"/>
              <a:ext cx="405068" cy="201807"/>
            </a:xfrm>
            <a:prstGeom prst="rightArrow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461522" y="4737504"/>
              <a:ext cx="364680" cy="45176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√</a:t>
              </a:r>
              <a:endParaRPr lang="en-US" dirty="0"/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5223058" y="4860672"/>
              <a:ext cx="228954" cy="193969"/>
            </a:xfrm>
            <a:prstGeom prst="rightArrow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Arrow 36"/>
            <p:cNvSpPr/>
            <p:nvPr/>
          </p:nvSpPr>
          <p:spPr>
            <a:xfrm>
              <a:off x="5842733" y="4860672"/>
              <a:ext cx="228954" cy="193969"/>
            </a:xfrm>
            <a:prstGeom prst="rightArrow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ight Arrow 37"/>
            <p:cNvSpPr/>
            <p:nvPr/>
          </p:nvSpPr>
          <p:spPr>
            <a:xfrm>
              <a:off x="6826823" y="4749404"/>
              <a:ext cx="423232" cy="222534"/>
            </a:xfrm>
            <a:prstGeom prst="rightArrow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5868292" y="4692749"/>
              <a:ext cx="203394" cy="0"/>
            </a:xfrm>
            <a:prstGeom prst="straightConnector1">
              <a:avLst/>
            </a:prstGeom>
            <a:ln>
              <a:noFill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5817386" y="4699856"/>
              <a:ext cx="20339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>
            <a:xfrm>
              <a:off x="602741" y="4699856"/>
              <a:ext cx="1073284" cy="57557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Dedispersion</a:t>
              </a:r>
              <a:endParaRPr lang="en-US" sz="1100" dirty="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461842" y="4009546"/>
            <a:ext cx="3692199" cy="2876676"/>
            <a:chOff x="9870516" y="-716968"/>
            <a:chExt cx="5337924" cy="4191776"/>
          </a:xfrm>
        </p:grpSpPr>
        <p:sp>
          <p:nvSpPr>
            <p:cNvPr id="77" name="Rounded Rectangle 76"/>
            <p:cNvSpPr/>
            <p:nvPr/>
          </p:nvSpPr>
          <p:spPr>
            <a:xfrm>
              <a:off x="9870516" y="-716968"/>
              <a:ext cx="5337924" cy="4150854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9870516" y="-716968"/>
              <a:ext cx="5337924" cy="4191776"/>
              <a:chOff x="9952876" y="1751824"/>
              <a:chExt cx="5337924" cy="4191776"/>
            </a:xfrm>
            <a:effectLst/>
          </p:grpSpPr>
          <p:graphicFrame>
            <p:nvGraphicFramePr>
              <p:cNvPr id="69" name="Chart 68"/>
              <p:cNvGraphicFramePr/>
              <p:nvPr>
                <p:extLst>
                  <p:ext uri="{D42A27DB-BD31-4B8C-83A1-F6EECF244321}">
                    <p14:modId xmlns:p14="http://schemas.microsoft.com/office/powerpoint/2010/main" val="3683339885"/>
                  </p:ext>
                </p:extLst>
              </p:nvPr>
            </p:nvGraphicFramePr>
            <p:xfrm>
              <a:off x="9952876" y="1751824"/>
              <a:ext cx="5337924" cy="419177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sp>
            <p:nvSpPr>
              <p:cNvPr id="70" name="TextBox 69"/>
              <p:cNvSpPr txBox="1"/>
              <p:nvPr/>
            </p:nvSpPr>
            <p:spPr>
              <a:xfrm>
                <a:off x="13175111" y="4488445"/>
                <a:ext cx="2003028" cy="3587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Helvetica"/>
                    <a:cs typeface="Helvetica"/>
                  </a:rPr>
                  <a:t>40 W (~50 </a:t>
                </a:r>
                <a:r>
                  <a:rPr lang="en-US" sz="1000" dirty="0" err="1" smtClean="0">
                    <a:latin typeface="Helvetica"/>
                    <a:cs typeface="Helvetica"/>
                  </a:rPr>
                  <a:t>Gflops</a:t>
                </a:r>
                <a:r>
                  <a:rPr lang="en-US" sz="1000" dirty="0" smtClean="0">
                    <a:latin typeface="Helvetica"/>
                    <a:cs typeface="Helvetica"/>
                  </a:rPr>
                  <a:t>/W) </a:t>
                </a:r>
                <a:endParaRPr lang="en-US" sz="1000" dirty="0">
                  <a:latin typeface="Helvetica"/>
                  <a:cs typeface="Helvetica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14384229" y="2842572"/>
                <a:ext cx="802811" cy="3587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Helvetica"/>
                    <a:cs typeface="Helvetica"/>
                  </a:rPr>
                  <a:t>125 W</a:t>
                </a:r>
                <a:endParaRPr lang="en-US" sz="1000" dirty="0">
                  <a:latin typeface="Helvetica"/>
                  <a:cs typeface="Helvetica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707465" y="76928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Input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53072" y="636285"/>
            <a:ext cx="1429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Processing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87109" y="28914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Output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30248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lsar3.jpg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240" cy="6898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440" y="57732"/>
            <a:ext cx="43974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Helvetica"/>
                <a:cs typeface="Helvetica"/>
              </a:rPr>
              <a:t>PSS acceleration search</a:t>
            </a:r>
            <a:endParaRPr lang="en-US" sz="30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66" y="705403"/>
            <a:ext cx="88526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latin typeface="Helvetica"/>
                <a:cs typeface="Helvetica"/>
              </a:rPr>
              <a:t>85 </a:t>
            </a:r>
            <a:r>
              <a:rPr lang="en-US" sz="2000" dirty="0">
                <a:latin typeface="Helvetica"/>
                <a:cs typeface="Helvetica"/>
              </a:rPr>
              <a:t>acceleration </a:t>
            </a:r>
            <a:r>
              <a:rPr lang="en-US" sz="2000" dirty="0" smtClean="0">
                <a:latin typeface="Helvetica"/>
                <a:cs typeface="Helvetica"/>
              </a:rPr>
              <a:t>trials over ± 350 m/s^2</a:t>
            </a:r>
            <a:endParaRPr lang="en-US" sz="2000" dirty="0">
              <a:latin typeface="Helvetica"/>
              <a:cs typeface="Helvetica"/>
            </a:endParaRPr>
          </a:p>
          <a:p>
            <a:endParaRPr lang="en-US" sz="2000" dirty="0">
              <a:latin typeface="Helvetica"/>
              <a:cs typeface="Helvetic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000" dirty="0">
                <a:latin typeface="Helvetica"/>
                <a:cs typeface="Helvetica"/>
              </a:rPr>
              <a:t>Convolve each of 6,000 </a:t>
            </a:r>
            <a:r>
              <a:rPr lang="en-US" sz="2000" dirty="0" smtClean="0">
                <a:latin typeface="Helvetica"/>
                <a:cs typeface="Helvetica"/>
              </a:rPr>
              <a:t>spectra </a:t>
            </a:r>
            <a:r>
              <a:rPr lang="en-US" sz="2000" dirty="0">
                <a:latin typeface="Helvetica"/>
                <a:cs typeface="Helvetica"/>
              </a:rPr>
              <a:t>with 85 templates of varying length </a:t>
            </a:r>
            <a:endParaRPr lang="en-US" sz="2000" dirty="0" smtClean="0">
              <a:latin typeface="Helvetica"/>
              <a:cs typeface="Helvetica"/>
            </a:endParaRPr>
          </a:p>
          <a:p>
            <a:r>
              <a:rPr lang="en-US" sz="2000" dirty="0" smtClean="0">
                <a:latin typeface="Helvetica"/>
                <a:cs typeface="Helvetica"/>
              </a:rPr>
              <a:t>     (</a:t>
            </a:r>
            <a:r>
              <a:rPr lang="en-US" sz="2000" dirty="0">
                <a:latin typeface="Helvetica"/>
                <a:cs typeface="Helvetica"/>
              </a:rPr>
              <a:t>10 </a:t>
            </a:r>
            <a:r>
              <a:rPr lang="en-US" sz="2000" dirty="0" smtClean="0">
                <a:latin typeface="Helvetica"/>
                <a:cs typeface="Helvetica"/>
              </a:rPr>
              <a:t>to 400 </a:t>
            </a:r>
            <a:r>
              <a:rPr lang="en-US" sz="2000" dirty="0">
                <a:latin typeface="Helvetica"/>
                <a:cs typeface="Helvetica"/>
              </a:rPr>
              <a:t>taps)</a:t>
            </a:r>
          </a:p>
          <a:p>
            <a:pPr marL="342900" indent="-342900">
              <a:buFont typeface="Wingdings" charset="2"/>
              <a:buChar char="Ø"/>
            </a:pPr>
            <a:endParaRPr lang="en-US" sz="2000" dirty="0">
              <a:latin typeface="Helvetica"/>
              <a:cs typeface="Helvetic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latin typeface="Helvetica"/>
                <a:cs typeface="Helvetica"/>
              </a:rPr>
              <a:t>Sum up to 8 harmonics</a:t>
            </a:r>
            <a:endParaRPr lang="en-US" sz="2000" dirty="0">
              <a:latin typeface="Helvetica"/>
              <a:cs typeface="Helvetica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3894" y="3591644"/>
            <a:ext cx="3496604" cy="2948648"/>
            <a:chOff x="-6040" y="764704"/>
            <a:chExt cx="5339655" cy="39646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40" y="764704"/>
              <a:ext cx="5339655" cy="3964694"/>
            </a:xfrm>
            <a:prstGeom prst="rect">
              <a:avLst/>
            </a:prstGeom>
          </p:spPr>
        </p:pic>
        <p:sp>
          <p:nvSpPr>
            <p:cNvPr id="9" name="5-Point Star 8"/>
            <p:cNvSpPr/>
            <p:nvPr/>
          </p:nvSpPr>
          <p:spPr>
            <a:xfrm>
              <a:off x="1002072" y="3749598"/>
              <a:ext cx="216024" cy="285152"/>
            </a:xfrm>
            <a:prstGeom prst="star5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975370" y="916175"/>
              <a:ext cx="216024" cy="285152"/>
            </a:xfrm>
            <a:prstGeom prst="star5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983727" y="2252551"/>
              <a:ext cx="216024" cy="285152"/>
            </a:xfrm>
            <a:prstGeom prst="star5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677083" y="924475"/>
              <a:ext cx="216024" cy="285152"/>
            </a:xfrm>
            <a:prstGeom prst="star5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3717032"/>
              <a:ext cx="427067" cy="38965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3930">
              <a:off x="2560757" y="4005064"/>
              <a:ext cx="427067" cy="38965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1729">
              <a:off x="2450253" y="863921"/>
              <a:ext cx="427067" cy="38965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0375">
              <a:off x="869848" y="2200297"/>
              <a:ext cx="427067" cy="38965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887">
              <a:off x="581253" y="872221"/>
              <a:ext cx="427067" cy="38965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9166">
              <a:off x="896550" y="872221"/>
              <a:ext cx="427067" cy="38965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3644">
              <a:off x="1535535" y="905574"/>
              <a:ext cx="427067" cy="389659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4254903" y="3440675"/>
            <a:ext cx="4601658" cy="3192987"/>
            <a:chOff x="3441458" y="2112508"/>
            <a:chExt cx="5642323" cy="4130259"/>
          </a:xfrm>
        </p:grpSpPr>
        <p:pic>
          <p:nvPicPr>
            <p:cNvPr id="23" name="Picture 22" descr="Screen Shot 2016-10-19 at 15.29.2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748" y="2112509"/>
              <a:ext cx="5352032" cy="3827061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767730" y="3660130"/>
              <a:ext cx="3236252" cy="69333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41458" y="5934990"/>
              <a:ext cx="564232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                                                 Orbital period (hour)</a:t>
              </a:r>
              <a:endParaRPr lang="en-US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1681816" y="3872150"/>
              <a:ext cx="3827061" cy="3077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          Maximum acceleration (m/s^2)</a:t>
              </a:r>
              <a:endParaRPr lang="en-US" sz="1400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915316" y="2223953"/>
              <a:ext cx="3168465" cy="825827"/>
              <a:chOff x="3526749" y="739824"/>
              <a:chExt cx="3453659" cy="871730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3526749" y="739824"/>
                <a:ext cx="13279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FF"/>
                    </a:solidFill>
                  </a:rPr>
                  <a:t>NS-WD binaries</a:t>
                </a:r>
                <a:endParaRPr lang="en-US" sz="14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526749" y="1025568"/>
                <a:ext cx="12561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NS-NS binaries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544145" y="1303777"/>
                <a:ext cx="12673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E400"/>
                    </a:solidFill>
                  </a:rPr>
                  <a:t>NS-BH binaries</a:t>
                </a:r>
                <a:endParaRPr lang="en-US" sz="1400" dirty="0">
                  <a:solidFill>
                    <a:srgbClr val="00E400"/>
                  </a:solidFill>
                </a:endParaRPr>
              </a:p>
            </p:txBody>
          </p:sp>
          <p:sp>
            <p:nvSpPr>
              <p:cNvPr id="31" name="Right Brace 30"/>
              <p:cNvSpPr/>
              <p:nvPr/>
            </p:nvSpPr>
            <p:spPr>
              <a:xfrm>
                <a:off x="5107425" y="847746"/>
                <a:ext cx="296823" cy="720856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210792" y="879500"/>
                <a:ext cx="1769616" cy="3362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000000"/>
                    </a:solidFill>
                  </a:rPr>
                  <a:t>Circular edge-on orbit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725512" y="3071343"/>
            <a:ext cx="2636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"/>
                <a:cs typeface="Helvetica"/>
              </a:rPr>
              <a:t>PSS test/fake pulsars</a:t>
            </a:r>
            <a:endParaRPr lang="en-US" sz="20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14706" y="2885465"/>
            <a:ext cx="4675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"/>
                <a:cs typeface="Helvetica"/>
              </a:rPr>
              <a:t>PSS acceleration space for 2 </a:t>
            </a:r>
            <a:r>
              <a:rPr lang="en-US" sz="2000" dirty="0" err="1" smtClean="0">
                <a:solidFill>
                  <a:schemeClr val="bg1"/>
                </a:solidFill>
                <a:latin typeface="Helvetica"/>
                <a:cs typeface="Helvetica"/>
              </a:rPr>
              <a:t>ms</a:t>
            </a:r>
            <a:r>
              <a:rPr lang="en-US" sz="2000" dirty="0" smtClean="0">
                <a:solidFill>
                  <a:schemeClr val="bg1"/>
                </a:solidFill>
                <a:latin typeface="Helvetica"/>
                <a:cs typeface="Helvetica"/>
              </a:rPr>
              <a:t> pulsar</a:t>
            </a:r>
            <a:endParaRPr lang="en-US" sz="20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1129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lsar3.jpg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240" cy="6898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440" y="57732"/>
            <a:ext cx="43974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Helvetica"/>
                <a:cs typeface="Helvetica"/>
              </a:rPr>
              <a:t>PSS acceleration search</a:t>
            </a:r>
            <a:endParaRPr lang="en-US" sz="30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40212" y="6215701"/>
            <a:ext cx="391160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~15 Tops / beam, Total ~20 Pops</a:t>
            </a:r>
          </a:p>
        </p:txBody>
      </p:sp>
      <p:graphicFrame>
        <p:nvGraphicFramePr>
          <p:cNvPr id="36" name="Chart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512922"/>
              </p:ext>
            </p:extLst>
          </p:nvPr>
        </p:nvGraphicFramePr>
        <p:xfrm>
          <a:off x="4840212" y="1135802"/>
          <a:ext cx="3702240" cy="2494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80540" y="681916"/>
            <a:ext cx="3535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"/>
                <a:cs typeface="Helvetica"/>
              </a:rPr>
              <a:t>Double pulsar detection in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Helvetica"/>
                <a:cs typeface="Helvetica"/>
              </a:rPr>
              <a:t>acceleration-frequency space</a:t>
            </a:r>
            <a:endParaRPr lang="en-US" sz="20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fop_animation_v2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0" y="1389802"/>
            <a:ext cx="4053013" cy="53229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98268" y="4170180"/>
            <a:ext cx="1778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"/>
                <a:cs typeface="Helvetica"/>
              </a:rPr>
              <a:t>FPGA design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20-27 Watts 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for 3300 DMs </a:t>
            </a:r>
            <a:endParaRPr lang="en-US" sz="20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6" name="Picture 5" descr="FDAS_FPG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12" y="3845136"/>
            <a:ext cx="271272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3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Graphic spid="36" grpId="0">
        <p:bldAsOne/>
      </p:bldGraphic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lsar3.jpg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240" cy="6898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440" y="57732"/>
            <a:ext cx="39912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Helvetica"/>
                <a:cs typeface="Helvetica"/>
              </a:rPr>
              <a:t>PSS machine learning</a:t>
            </a:r>
            <a:endParaRPr lang="en-US" sz="30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195777" y="1388545"/>
            <a:ext cx="8931290" cy="495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ctr"/>
          <a:lstStyle/>
          <a:p>
            <a:pPr marL="342900" indent="-342900">
              <a:lnSpc>
                <a:spcPct val="160000"/>
              </a:lnSpc>
              <a:buSzPct val="100000"/>
              <a:buFont typeface="Arial"/>
              <a:buChar char="•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GB" sz="2000" dirty="0" smtClean="0">
                <a:solidFill>
                  <a:schemeClr val="bg1"/>
                </a:solidFill>
                <a:latin typeface="Helvetica"/>
                <a:cs typeface="Helvetica"/>
              </a:rPr>
              <a:t>Making </a:t>
            </a:r>
            <a:r>
              <a:rPr lang="en-GB" sz="2000" dirty="0">
                <a:solidFill>
                  <a:schemeClr val="bg1"/>
                </a:solidFill>
                <a:latin typeface="Helvetica"/>
                <a:cs typeface="Helvetica"/>
              </a:rPr>
              <a:t>intelligent decisions via mathematical </a:t>
            </a:r>
            <a:r>
              <a:rPr lang="en-GB" sz="2000" dirty="0" smtClean="0">
                <a:solidFill>
                  <a:schemeClr val="bg1"/>
                </a:solidFill>
                <a:latin typeface="Helvetica"/>
                <a:cs typeface="Helvetica"/>
              </a:rPr>
              <a:t>models</a:t>
            </a:r>
            <a:endParaRPr lang="en-GB" sz="20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342900" indent="-342900">
              <a:lnSpc>
                <a:spcPct val="160000"/>
              </a:lnSpc>
              <a:buSzPct val="100000"/>
              <a:buFont typeface="Arial"/>
              <a:buChar char="•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GB" sz="2000" dirty="0" smtClean="0">
                <a:solidFill>
                  <a:schemeClr val="bg1"/>
                </a:solidFill>
                <a:latin typeface="Helvetica"/>
                <a:cs typeface="Helvetica"/>
              </a:rPr>
              <a:t>Machine </a:t>
            </a:r>
            <a:r>
              <a:rPr lang="en-GB" sz="2000" dirty="0">
                <a:solidFill>
                  <a:schemeClr val="bg1"/>
                </a:solidFill>
                <a:latin typeface="Helvetica"/>
                <a:cs typeface="Helvetica"/>
              </a:rPr>
              <a:t>learning trade-off </a:t>
            </a:r>
          </a:p>
          <a:p>
            <a:pPr marL="723900" lvl="1" indent="-342900">
              <a:lnSpc>
                <a:spcPct val="160000"/>
              </a:lnSpc>
              <a:buFont typeface="Wingdings" charset="2"/>
              <a:buChar char="Ø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GB" sz="2000" dirty="0">
                <a:solidFill>
                  <a:srgbClr val="000000"/>
                </a:solidFill>
                <a:latin typeface="Helvetica"/>
                <a:cs typeface="Helvetica"/>
              </a:rPr>
              <a:t>Highest accuracy - more CPU power and memory </a:t>
            </a:r>
            <a:r>
              <a:rPr lang="en-GB" sz="2000" dirty="0" smtClean="0">
                <a:solidFill>
                  <a:srgbClr val="000000"/>
                </a:solidFill>
                <a:latin typeface="Helvetica"/>
                <a:cs typeface="Helvetica"/>
              </a:rPr>
              <a:t>i.e</a:t>
            </a:r>
            <a:r>
              <a:rPr lang="en-GB" sz="2000" dirty="0">
                <a:solidFill>
                  <a:srgbClr val="000000"/>
                </a:solidFill>
                <a:latin typeface="Helvetica"/>
                <a:cs typeface="Helvetica"/>
              </a:rPr>
              <a:t>. Deep neural </a:t>
            </a:r>
            <a:r>
              <a:rPr lang="en-GB" sz="2000" dirty="0" smtClean="0">
                <a:solidFill>
                  <a:srgbClr val="000000"/>
                </a:solidFill>
                <a:latin typeface="Helvetica"/>
                <a:cs typeface="Helvetica"/>
              </a:rPr>
              <a:t>nets</a:t>
            </a:r>
          </a:p>
          <a:p>
            <a:pPr marL="723900" lvl="1" indent="-342900">
              <a:lnSpc>
                <a:spcPct val="160000"/>
              </a:lnSpc>
              <a:buFont typeface="Wingdings" charset="2"/>
              <a:buChar char="Ø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Helvetica"/>
                <a:cs typeface="Helvetica"/>
              </a:rPr>
              <a:t>2.0 </a:t>
            </a:r>
            <a:r>
              <a:rPr lang="en-GB" sz="2000" dirty="0" err="1" smtClean="0">
                <a:solidFill>
                  <a:srgbClr val="000000"/>
                </a:solidFill>
                <a:latin typeface="Helvetica"/>
                <a:cs typeface="Helvetica"/>
              </a:rPr>
              <a:t>Tflops</a:t>
            </a:r>
            <a:r>
              <a:rPr lang="en-GB" sz="20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Helvetica"/>
                <a:cs typeface="Helvetica"/>
              </a:rPr>
              <a:t>to train quickly,  high memory </a:t>
            </a:r>
            <a:r>
              <a:rPr lang="en-GB" sz="2000" dirty="0" smtClean="0">
                <a:solidFill>
                  <a:srgbClr val="000000"/>
                </a:solidFill>
                <a:latin typeface="Helvetica"/>
                <a:cs typeface="Helvetica"/>
              </a:rPr>
              <a:t>use</a:t>
            </a:r>
            <a:endParaRPr lang="en-GB" sz="20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723900" lvl="1" indent="-342900">
              <a:lnSpc>
                <a:spcPct val="160000"/>
              </a:lnSpc>
              <a:buFont typeface="Wingdings" charset="2"/>
              <a:buChar char="Ø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GB" sz="2000" dirty="0">
                <a:solidFill>
                  <a:srgbClr val="000000"/>
                </a:solidFill>
                <a:latin typeface="Helvetica"/>
                <a:cs typeface="Helvetica"/>
              </a:rPr>
              <a:t>Approximate approaches - sub-optimal accuracy, but lower resource </a:t>
            </a:r>
            <a:r>
              <a:rPr lang="en-GB" sz="2000" dirty="0" smtClean="0">
                <a:solidFill>
                  <a:srgbClr val="000000"/>
                </a:solidFill>
                <a:latin typeface="Helvetica"/>
                <a:cs typeface="Helvetica"/>
              </a:rPr>
              <a:t>requirements (streamed </a:t>
            </a:r>
            <a:r>
              <a:rPr lang="en-GB" sz="2000" dirty="0">
                <a:solidFill>
                  <a:srgbClr val="000000"/>
                </a:solidFill>
                <a:latin typeface="Helvetica"/>
                <a:cs typeface="Helvetica"/>
              </a:rPr>
              <a:t>decision </a:t>
            </a:r>
            <a:r>
              <a:rPr lang="en-GB" sz="2000" dirty="0" smtClean="0">
                <a:solidFill>
                  <a:srgbClr val="000000"/>
                </a:solidFill>
                <a:latin typeface="Helvetica"/>
                <a:cs typeface="Helvetica"/>
              </a:rPr>
              <a:t>tree</a:t>
            </a:r>
            <a:r>
              <a:rPr lang="en-GB" sz="2000" dirty="0">
                <a:solidFill>
                  <a:srgbClr val="000000"/>
                </a:solidFill>
                <a:latin typeface="Helvetica"/>
                <a:cs typeface="Helvetica"/>
              </a:rPr>
              <a:t>)</a:t>
            </a:r>
            <a:endParaRPr lang="en-GB" sz="20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900" indent="-342900">
              <a:lnSpc>
                <a:spcPct val="160000"/>
              </a:lnSpc>
              <a:buSzPct val="100000"/>
              <a:buFont typeface="Arial"/>
              <a:buChar char="•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GB" sz="2000" dirty="0" smtClean="0">
                <a:solidFill>
                  <a:srgbClr val="FFFFFF"/>
                </a:solidFill>
                <a:latin typeface="Helvetica"/>
                <a:cs typeface="Helvetica"/>
              </a:rPr>
              <a:t>Challenges</a:t>
            </a:r>
            <a:r>
              <a:rPr lang="en-GB" sz="2000" dirty="0">
                <a:solidFill>
                  <a:srgbClr val="FFFFFF"/>
                </a:solidFill>
                <a:latin typeface="Helvetica"/>
                <a:cs typeface="Helvetica"/>
              </a:rPr>
              <a:t>: feature extraction, </a:t>
            </a:r>
            <a:endParaRPr lang="en-GB" sz="20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>
              <a:lnSpc>
                <a:spcPct val="160000"/>
              </a:lnSpc>
              <a:buSzPct val="4500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GB" sz="2000" dirty="0" smtClean="0">
                <a:solidFill>
                  <a:srgbClr val="FFFFFF"/>
                </a:solidFill>
                <a:latin typeface="Helvetica"/>
                <a:cs typeface="Helvetica"/>
              </a:rPr>
              <a:t>     distributed </a:t>
            </a:r>
            <a:r>
              <a:rPr lang="en-GB" sz="2000" dirty="0">
                <a:solidFill>
                  <a:srgbClr val="FFFFFF"/>
                </a:solidFill>
                <a:latin typeface="Helvetica"/>
                <a:cs typeface="Helvetica"/>
              </a:rPr>
              <a:t>and real-time </a:t>
            </a:r>
            <a:r>
              <a:rPr lang="en-GB" sz="2000" dirty="0" smtClean="0">
                <a:solidFill>
                  <a:srgbClr val="FFFFFF"/>
                </a:solidFill>
                <a:latin typeface="Helvetica"/>
                <a:cs typeface="Helvetica"/>
              </a:rPr>
              <a:t>learning</a:t>
            </a:r>
          </a:p>
          <a:p>
            <a:pPr marL="342900" indent="-342900">
              <a:lnSpc>
                <a:spcPct val="160000"/>
              </a:lnSpc>
              <a:buSzPct val="100000"/>
              <a:buFont typeface="Arial"/>
              <a:buChar char="•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GB" sz="2000" dirty="0" smtClean="0">
                <a:solidFill>
                  <a:srgbClr val="FFFFFF"/>
                </a:solidFill>
                <a:latin typeface="Helvetica"/>
                <a:cs typeface="Helvetica"/>
              </a:rPr>
              <a:t>Incremental stream prototyping</a:t>
            </a:r>
            <a:endParaRPr lang="en-GB" sz="20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26" name="Picture 25" descr="machine_learn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18" y="4165600"/>
            <a:ext cx="3861150" cy="26363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8843" y="594876"/>
            <a:ext cx="866035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60000"/>
              </a:lnSpc>
              <a:buSzPct val="100000"/>
              <a:buFont typeface="Arial"/>
              <a:buChar char="•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GB" sz="2000" dirty="0" smtClean="0">
                <a:solidFill>
                  <a:schemeClr val="bg1"/>
                </a:solidFill>
                <a:latin typeface="Helvetica"/>
                <a:cs typeface="Helvetica"/>
              </a:rPr>
              <a:t>~ 20,000 PSRs discovered from ~100 billions candidates from </a:t>
            </a:r>
            <a:r>
              <a:rPr lang="en-GB" sz="2000" dirty="0" smtClean="0">
                <a:solidFill>
                  <a:schemeClr val="bg1"/>
                </a:solidFill>
                <a:latin typeface="Helvetica"/>
                <a:cs typeface="Helvetica"/>
              </a:rPr>
              <a:t>CSP</a:t>
            </a:r>
          </a:p>
          <a:p>
            <a:pPr marL="342900" indent="-342900">
              <a:lnSpc>
                <a:spcPct val="160000"/>
              </a:lnSpc>
              <a:buSzPct val="100000"/>
              <a:buFont typeface="Arial"/>
              <a:buChar char="•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GB" sz="2000" dirty="0" smtClean="0">
                <a:solidFill>
                  <a:schemeClr val="bg1"/>
                </a:solidFill>
                <a:latin typeface="Helvetica"/>
                <a:cs typeface="Helvetica"/>
              </a:rPr>
              <a:t> million candidates per </a:t>
            </a:r>
            <a:r>
              <a:rPr lang="en-GB" sz="2000" dirty="0" err="1" smtClean="0">
                <a:solidFill>
                  <a:schemeClr val="bg1"/>
                </a:solidFill>
                <a:latin typeface="Helvetica"/>
                <a:cs typeface="Helvetica"/>
              </a:rPr>
              <a:t>sq</a:t>
            </a:r>
            <a:r>
              <a:rPr lang="en-GB" sz="20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  <a:latin typeface="Helvetica"/>
                <a:cs typeface="Helvetica"/>
              </a:rPr>
              <a:t>deg</a:t>
            </a:r>
            <a:r>
              <a:rPr lang="en-GB" sz="2000" dirty="0" smtClean="0">
                <a:solidFill>
                  <a:schemeClr val="bg1"/>
                </a:solidFill>
                <a:latin typeface="Helvetica"/>
                <a:cs typeface="Helvetica"/>
              </a:rPr>
              <a:t>, 2000-3000 for LOTAAS/HTRU</a:t>
            </a:r>
            <a:endParaRPr lang="en-GB" sz="20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95260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lsar3.jpg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240" cy="6898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12" y="39058"/>
            <a:ext cx="51664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Helvetica"/>
                <a:cs typeface="Helvetica"/>
              </a:rPr>
              <a:t>COTS hardware/accelerators</a:t>
            </a:r>
            <a:endParaRPr lang="en-US" sz="30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303" y="3172085"/>
            <a:ext cx="2424039" cy="1667970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5894340" y="5592411"/>
            <a:ext cx="1178593" cy="953230"/>
            <a:chOff x="7472470" y="5656621"/>
            <a:chExt cx="1505782" cy="1077248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"/>
            <a:srcRect t="7418" b="20569"/>
            <a:stretch/>
          </p:blipFill>
          <p:spPr>
            <a:xfrm>
              <a:off x="7472470" y="5656621"/>
              <a:ext cx="1505782" cy="1077248"/>
            </a:xfrm>
            <a:prstGeom prst="rect">
              <a:avLst/>
            </a:prstGeom>
          </p:spPr>
        </p:pic>
        <p:sp>
          <p:nvSpPr>
            <p:cNvPr id="48" name="Rectangle 1"/>
            <p:cNvSpPr>
              <a:spLocks noChangeArrowheads="1"/>
            </p:cNvSpPr>
            <p:nvPr/>
          </p:nvSpPr>
          <p:spPr bwMode="auto">
            <a:xfrm rot="20400000">
              <a:off x="7945478" y="5729429"/>
              <a:ext cx="589622" cy="217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00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"/>
                  <a:cs typeface="Helvetica"/>
                </a:rPr>
                <a:t>HBM</a:t>
              </a:r>
            </a:p>
          </p:txBody>
        </p:sp>
      </p:grpSp>
      <p:sp>
        <p:nvSpPr>
          <p:cNvPr id="50" name="Rectangle 1"/>
          <p:cNvSpPr>
            <a:spLocks noChangeArrowheads="1"/>
          </p:cNvSpPr>
          <p:nvPr/>
        </p:nvSpPr>
        <p:spPr bwMode="auto">
          <a:xfrm>
            <a:off x="3432652" y="4396603"/>
            <a:ext cx="2237507" cy="954107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dirty="0" smtClean="0">
                <a:latin typeface="Helvetica"/>
                <a:cs typeface="Helvetica"/>
              </a:rPr>
              <a:t>Installed </a:t>
            </a:r>
            <a:r>
              <a:rPr lang="en-US" sz="1400" dirty="0" err="1" smtClean="0">
                <a:latin typeface="Helvetica"/>
                <a:cs typeface="Helvetica"/>
              </a:rPr>
              <a:t>ProtoNIP</a:t>
            </a:r>
            <a:r>
              <a:rPr lang="en-US" sz="1400" dirty="0" smtClean="0">
                <a:latin typeface="Helvetica"/>
                <a:cs typeface="Helvetica"/>
              </a:rPr>
              <a:t> @ SKA-SA </a:t>
            </a:r>
            <a:endParaRPr lang="en-US" sz="1400" dirty="0">
              <a:latin typeface="Helvetica"/>
              <a:cs typeface="Helvetica"/>
            </a:endParaRPr>
          </a:p>
          <a:p>
            <a:pPr>
              <a:lnSpc>
                <a:spcPct val="100000"/>
              </a:lnSpc>
            </a:pPr>
            <a:r>
              <a:rPr lang="en-US" sz="1400" dirty="0" smtClean="0">
                <a:latin typeface="Helvetica"/>
                <a:cs typeface="Helvetica"/>
              </a:rPr>
              <a:t>Energy efficient </a:t>
            </a:r>
          </a:p>
          <a:p>
            <a:pPr>
              <a:lnSpc>
                <a:spcPct val="100000"/>
              </a:lnSpc>
            </a:pPr>
            <a:r>
              <a:rPr lang="en-US" sz="1400" dirty="0" smtClean="0">
                <a:latin typeface="Helvetica"/>
                <a:cs typeface="Helvetica"/>
              </a:rPr>
              <a:t>14 nm </a:t>
            </a:r>
            <a:r>
              <a:rPr lang="en-US" sz="1400" dirty="0" err="1" smtClean="0">
                <a:latin typeface="Helvetica"/>
                <a:cs typeface="Helvetica"/>
              </a:rPr>
              <a:t>Broadwell</a:t>
            </a:r>
            <a:r>
              <a:rPr lang="en-US" sz="1400" dirty="0" smtClean="0">
                <a:latin typeface="Helvetica"/>
                <a:cs typeface="Helvetica"/>
              </a:rPr>
              <a:t> CPU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/>
          <a:srcRect l="2235" t="10827" r="34224"/>
          <a:stretch/>
        </p:blipFill>
        <p:spPr>
          <a:xfrm>
            <a:off x="7175470" y="5350711"/>
            <a:ext cx="1882544" cy="140131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0423" y="932011"/>
            <a:ext cx="3810840" cy="1951996"/>
            <a:chOff x="204397" y="1063409"/>
            <a:chExt cx="5393508" cy="2686464"/>
          </a:xfrm>
        </p:grpSpPr>
        <p:pic>
          <p:nvPicPr>
            <p:cNvPr id="30" name="Picture 7" descr="k40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2" y="1063409"/>
              <a:ext cx="1227175" cy="93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/>
            <a:srcRect t="15941" b="10839"/>
            <a:stretch/>
          </p:blipFill>
          <p:spPr>
            <a:xfrm>
              <a:off x="1436549" y="1687127"/>
              <a:ext cx="1527599" cy="1118512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800000">
              <a:off x="2355928" y="2280465"/>
              <a:ext cx="1775474" cy="663922"/>
            </a:xfrm>
            <a:prstGeom prst="rect">
              <a:avLst/>
            </a:prstGeom>
          </p:spPr>
        </p:pic>
        <p:sp>
          <p:nvSpPr>
            <p:cNvPr id="39" name="Right Arrow 38"/>
            <p:cNvSpPr/>
            <p:nvPr/>
          </p:nvSpPr>
          <p:spPr>
            <a:xfrm rot="1200000">
              <a:off x="1332207" y="1371478"/>
              <a:ext cx="4265698" cy="3121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1"/>
            <p:cNvSpPr>
              <a:spLocks noChangeArrowheads="1"/>
            </p:cNvSpPr>
            <p:nvPr/>
          </p:nvSpPr>
          <p:spPr bwMode="auto">
            <a:xfrm>
              <a:off x="204397" y="2095902"/>
              <a:ext cx="1213195" cy="720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dirty="0" err="1" smtClean="0">
                  <a:latin typeface="Helvetica"/>
                  <a:cs typeface="Helvetica"/>
                </a:rPr>
                <a:t>Kepler</a:t>
              </a:r>
              <a:r>
                <a:rPr lang="en-US" sz="1400" dirty="0" smtClean="0">
                  <a:latin typeface="Helvetica"/>
                  <a:cs typeface="Helvetica"/>
                </a:rPr>
                <a:t> K40</a:t>
              </a:r>
            </a:p>
          </p:txBody>
        </p:sp>
        <p:sp>
          <p:nvSpPr>
            <p:cNvPr id="42" name="Rectangle 1"/>
            <p:cNvSpPr>
              <a:spLocks noChangeArrowheads="1"/>
            </p:cNvSpPr>
            <p:nvPr/>
          </p:nvSpPr>
          <p:spPr bwMode="auto">
            <a:xfrm>
              <a:off x="1189065" y="2826287"/>
              <a:ext cx="12131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dirty="0" smtClean="0">
                  <a:latin typeface="Helvetica"/>
                  <a:cs typeface="Helvetica"/>
                </a:rPr>
                <a:t>Maxwell 980</a:t>
              </a:r>
            </a:p>
          </p:txBody>
        </p:sp>
        <p:sp>
          <p:nvSpPr>
            <p:cNvPr id="43" name="Rectangle 1"/>
            <p:cNvSpPr>
              <a:spLocks noChangeArrowheads="1"/>
            </p:cNvSpPr>
            <p:nvPr/>
          </p:nvSpPr>
          <p:spPr bwMode="auto">
            <a:xfrm>
              <a:off x="2290035" y="3143706"/>
              <a:ext cx="14492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dirty="0" smtClean="0">
                  <a:latin typeface="Helvetica"/>
                  <a:cs typeface="Helvetica"/>
                </a:rPr>
                <a:t>Titan X Pascal</a:t>
              </a: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84930" y="2601654"/>
              <a:ext cx="1404709" cy="853800"/>
            </a:xfrm>
            <a:prstGeom prst="rect">
              <a:avLst/>
            </a:prstGeom>
          </p:spPr>
        </p:pic>
        <p:sp>
          <p:nvSpPr>
            <p:cNvPr id="54" name="Rectangle 1"/>
            <p:cNvSpPr>
              <a:spLocks noChangeArrowheads="1"/>
            </p:cNvSpPr>
            <p:nvPr/>
          </p:nvSpPr>
          <p:spPr bwMode="auto">
            <a:xfrm>
              <a:off x="3784930" y="3442096"/>
              <a:ext cx="14492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dirty="0" smtClean="0">
                  <a:latin typeface="Helvetica"/>
                  <a:cs typeface="Helvetica"/>
                </a:rPr>
                <a:t>Tesla P100</a:t>
              </a:r>
            </a:p>
          </p:txBody>
        </p:sp>
      </p:grpSp>
      <p:pic>
        <p:nvPicPr>
          <p:cNvPr id="38" name="Picture 2" descr="http://www.lenovo.com/images/gallery/560x345/lenovo-servers-racks-system-x-x3650-m4-main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5"/>
          <a:stretch/>
        </p:blipFill>
        <p:spPr bwMode="auto">
          <a:xfrm>
            <a:off x="3516899" y="3357672"/>
            <a:ext cx="2047227" cy="103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5670159" y="532061"/>
            <a:ext cx="3462559" cy="2369373"/>
            <a:chOff x="5691242" y="989207"/>
            <a:chExt cx="3462559" cy="236937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17419" y="1458620"/>
              <a:ext cx="656261" cy="65626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05952" y="989207"/>
              <a:ext cx="664456" cy="682796"/>
            </a:xfrm>
            <a:prstGeom prst="rect">
              <a:avLst/>
            </a:prstGeom>
          </p:spPr>
        </p:pic>
        <p:sp>
          <p:nvSpPr>
            <p:cNvPr id="20" name="Right Arrow 19"/>
            <p:cNvSpPr/>
            <p:nvPr/>
          </p:nvSpPr>
          <p:spPr>
            <a:xfrm rot="1200000">
              <a:off x="6567330" y="1700145"/>
              <a:ext cx="275726" cy="17321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1200000">
              <a:off x="7621430" y="2106545"/>
              <a:ext cx="275726" cy="17321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6006931" y="1702543"/>
              <a:ext cx="44449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dirty="0" smtClean="0">
                  <a:latin typeface="Helvetica"/>
                  <a:cs typeface="Helvetica"/>
                </a:rPr>
                <a:t>28nm </a:t>
              </a:r>
            </a:p>
          </p:txBody>
        </p:sp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6790146" y="2140465"/>
              <a:ext cx="122907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dirty="0" smtClean="0">
                  <a:latin typeface="Helvetica"/>
                  <a:cs typeface="Helvetica"/>
                </a:rPr>
                <a:t>20nm </a:t>
              </a:r>
            </a:p>
            <a:p>
              <a:pPr>
                <a:lnSpc>
                  <a:spcPct val="100000"/>
                </a:lnSpc>
              </a:pPr>
              <a:r>
                <a:rPr lang="en-US" sz="800" dirty="0" smtClean="0">
                  <a:latin typeface="Helvetica"/>
                  <a:cs typeface="Helvetica"/>
                </a:rPr>
                <a:t>+15% performance increase </a:t>
              </a:r>
            </a:p>
          </p:txBody>
        </p:sp>
        <p:sp>
          <p:nvSpPr>
            <p:cNvPr id="24" name="Rectangle 1"/>
            <p:cNvSpPr>
              <a:spLocks noChangeArrowheads="1"/>
            </p:cNvSpPr>
            <p:nvPr/>
          </p:nvSpPr>
          <p:spPr bwMode="auto">
            <a:xfrm>
              <a:off x="7970207" y="2542960"/>
              <a:ext cx="1183594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dirty="0" smtClean="0">
                  <a:latin typeface="Helvetica"/>
                  <a:cs typeface="Helvetica"/>
                </a:rPr>
                <a:t>14nm</a:t>
              </a:r>
            </a:p>
            <a:p>
              <a:pPr>
                <a:lnSpc>
                  <a:spcPct val="100000"/>
                </a:lnSpc>
              </a:pPr>
              <a:r>
                <a:rPr lang="en-US" sz="800" dirty="0" smtClean="0">
                  <a:latin typeface="Helvetica"/>
                  <a:cs typeface="Helvetica"/>
                </a:rPr>
                <a:t>2x</a:t>
              </a:r>
              <a:r>
                <a:rPr lang="en-US" sz="800" dirty="0">
                  <a:latin typeface="Helvetica"/>
                  <a:cs typeface="Helvetica"/>
                </a:rPr>
                <a:t> </a:t>
              </a:r>
              <a:r>
                <a:rPr lang="en-US" sz="800" dirty="0" smtClean="0">
                  <a:latin typeface="Helvetica"/>
                  <a:cs typeface="Helvetica"/>
                </a:rPr>
                <a:t>performance increase </a:t>
              </a:r>
            </a:p>
            <a:p>
              <a:pPr>
                <a:lnSpc>
                  <a:spcPct val="100000"/>
                </a:lnSpc>
              </a:pPr>
              <a:r>
                <a:rPr lang="en-US" sz="800" dirty="0" smtClean="0">
                  <a:latin typeface="Helvetica"/>
                  <a:cs typeface="Helvetica"/>
                </a:rPr>
                <a:t>100 </a:t>
              </a:r>
              <a:r>
                <a:rPr lang="en-US" sz="800" dirty="0" err="1" smtClean="0">
                  <a:latin typeface="Helvetica"/>
                  <a:cs typeface="Helvetica"/>
                </a:rPr>
                <a:t>Gflops</a:t>
              </a:r>
              <a:r>
                <a:rPr lang="en-US" sz="800" dirty="0" smtClean="0">
                  <a:latin typeface="Helvetica"/>
                  <a:cs typeface="Helvetica"/>
                </a:rPr>
                <a:t>/W (</a:t>
              </a:r>
              <a:r>
                <a:rPr lang="en-US" sz="800" dirty="0" err="1" smtClean="0">
                  <a:latin typeface="Helvetica"/>
                  <a:cs typeface="Helvetica"/>
                </a:rPr>
                <a:t>exp</a:t>
              </a:r>
              <a:r>
                <a:rPr lang="en-US" sz="800" dirty="0" smtClean="0">
                  <a:latin typeface="Helvetica"/>
                  <a:cs typeface="Helvetica"/>
                </a:rPr>
                <a:t>)</a:t>
              </a:r>
            </a:p>
          </p:txBody>
        </p:sp>
        <p:sp>
          <p:nvSpPr>
            <p:cNvPr id="16" name="Right Arrow 15"/>
            <p:cNvSpPr/>
            <p:nvPr/>
          </p:nvSpPr>
          <p:spPr>
            <a:xfrm rot="1200000">
              <a:off x="6325800" y="1133325"/>
              <a:ext cx="2685355" cy="2368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91242" y="1863517"/>
              <a:ext cx="1098904" cy="109011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4"/>
            <a:srcRect t="48564" b="8831"/>
            <a:stretch/>
          </p:blipFill>
          <p:spPr>
            <a:xfrm rot="19800000">
              <a:off x="6671558" y="2659132"/>
              <a:ext cx="1189645" cy="699448"/>
            </a:xfrm>
            <a:prstGeom prst="rect">
              <a:avLst/>
            </a:prstGeom>
          </p:spPr>
        </p:pic>
      </p:grpSp>
      <p:pic>
        <p:nvPicPr>
          <p:cNvPr id="4" name="Picture 3" descr="Screen Shot 2016-10-25 at 23.08.43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705" y="1275765"/>
            <a:ext cx="855645" cy="815641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15440" y="3357672"/>
            <a:ext cx="3287881" cy="2721794"/>
            <a:chOff x="1110679" y="580483"/>
            <a:chExt cx="6134100" cy="5435600"/>
          </a:xfrm>
        </p:grpSpPr>
        <p:pic>
          <p:nvPicPr>
            <p:cNvPr id="44" name="Picture 43" descr="Screen Shot 2016-10-28 at 17.08.09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679" y="580483"/>
              <a:ext cx="6134100" cy="5435600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2919569" y="2846729"/>
              <a:ext cx="1618097" cy="55318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SKA1_PSS</a:t>
              </a:r>
              <a:endParaRPr lang="en-US" sz="1200" b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919567" y="1130601"/>
              <a:ext cx="3181491" cy="55318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PSS dedispersion kernel</a:t>
              </a:r>
              <a:endParaRPr lang="en-US" sz="1200" b="1" dirty="0"/>
            </a:p>
          </p:txBody>
        </p:sp>
        <p:cxnSp>
          <p:nvCxnSpPr>
            <p:cNvPr id="57" name="Straight Arrow Connector 56"/>
            <p:cNvCxnSpPr>
              <a:stCxn id="55" idx="1"/>
            </p:cNvCxnSpPr>
            <p:nvPr/>
          </p:nvCxnSpPr>
          <p:spPr>
            <a:xfrm flipH="1">
              <a:off x="2334443" y="3123322"/>
              <a:ext cx="585126" cy="331355"/>
            </a:xfrm>
            <a:prstGeom prst="straightConnector1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56" idx="1"/>
            </p:cNvCxnSpPr>
            <p:nvPr/>
          </p:nvCxnSpPr>
          <p:spPr>
            <a:xfrm flipH="1" flipV="1">
              <a:off x="2334445" y="933714"/>
              <a:ext cx="585123" cy="473480"/>
            </a:xfrm>
            <a:prstGeom prst="straightConnector1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6" name="Snip Diagonal Corner Rectangle 25"/>
          <p:cNvSpPr/>
          <p:nvPr/>
        </p:nvSpPr>
        <p:spPr>
          <a:xfrm>
            <a:off x="5633522" y="168665"/>
            <a:ext cx="3387140" cy="4719044"/>
          </a:xfrm>
          <a:prstGeom prst="snip2DiagRect">
            <a:avLst>
              <a:gd name="adj1" fmla="val 1655"/>
              <a:gd name="adj2" fmla="val 28797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nip Single Corner Rectangle 27"/>
          <p:cNvSpPr/>
          <p:nvPr/>
        </p:nvSpPr>
        <p:spPr>
          <a:xfrm>
            <a:off x="219620" y="633659"/>
            <a:ext cx="4049200" cy="2504719"/>
          </a:xfrm>
          <a:prstGeom prst="snip1Rect">
            <a:avLst>
              <a:gd name="adj" fmla="val 31579"/>
            </a:avLst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nip Same Side Corner Rectangle 28"/>
          <p:cNvSpPr/>
          <p:nvPr/>
        </p:nvSpPr>
        <p:spPr>
          <a:xfrm rot="5400000">
            <a:off x="1405457" y="1907646"/>
            <a:ext cx="2879420" cy="5610747"/>
          </a:xfrm>
          <a:prstGeom prst="snip2SameRect">
            <a:avLst>
              <a:gd name="adj1" fmla="val 23801"/>
              <a:gd name="adj2" fmla="val 0"/>
            </a:avLst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22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22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19800000">
            <a:off x="502194" y="4338572"/>
            <a:ext cx="3416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2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Energy efficiency</a:t>
            </a:r>
            <a:endParaRPr lang="en-GB" sz="32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59" name="Rectangle 58"/>
          <p:cNvSpPr/>
          <p:nvPr/>
        </p:nvSpPr>
        <p:spPr>
          <a:xfrm rot="19800000">
            <a:off x="1765005" y="1039287"/>
            <a:ext cx="20505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GPU-CUDA</a:t>
            </a:r>
            <a:endParaRPr lang="en-GB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60" name="Rectangle 59"/>
          <p:cNvSpPr/>
          <p:nvPr/>
        </p:nvSpPr>
        <p:spPr>
          <a:xfrm rot="19800000">
            <a:off x="5965486" y="659443"/>
            <a:ext cx="2542483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FPGA-</a:t>
            </a:r>
            <a:r>
              <a:rPr lang="en-GB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OpenCL</a:t>
            </a:r>
            <a:endParaRPr lang="en-GB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5" name="Snip Same Side Corner Rectangle 34"/>
          <p:cNvSpPr/>
          <p:nvPr/>
        </p:nvSpPr>
        <p:spPr>
          <a:xfrm rot="16200000">
            <a:off x="6571138" y="4241591"/>
            <a:ext cx="1672965" cy="3511240"/>
          </a:xfrm>
          <a:prstGeom prst="snip2SameRect">
            <a:avLst>
              <a:gd name="adj1" fmla="val 26080"/>
              <a:gd name="adj2" fmla="val 0"/>
            </a:avLst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2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2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 rot="19800000">
            <a:off x="5538086" y="5221268"/>
            <a:ext cx="134023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Future</a:t>
            </a:r>
            <a:endParaRPr lang="en-GB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1464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lsar3.jpg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240" cy="6898758"/>
          </a:xfrm>
          <a:prstGeom prst="rect">
            <a:avLst/>
          </a:prstGeom>
        </p:spPr>
      </p:pic>
      <p:pic>
        <p:nvPicPr>
          <p:cNvPr id="6" name="Picture 5" descr="SKA_Goa_cover_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819" y="-28222"/>
            <a:ext cx="10885270" cy="6926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3034" y="3891844"/>
            <a:ext cx="20879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FF00"/>
                </a:solidFill>
                <a:latin typeface="Helvetica"/>
                <a:cs typeface="Helvetica"/>
              </a:rPr>
              <a:t>Thank you!</a:t>
            </a:r>
            <a:endParaRPr lang="en-US" sz="3000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732" y="5783509"/>
            <a:ext cx="2022268" cy="1071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172" t="17231" r="6977" b="17778"/>
          <a:stretch/>
        </p:blipFill>
        <p:spPr>
          <a:xfrm>
            <a:off x="0" y="5783509"/>
            <a:ext cx="2032001" cy="107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1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lsar3.jpg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240" cy="68987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720" y="57732"/>
            <a:ext cx="43478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Helvetica"/>
                <a:cs typeface="Helvetica"/>
              </a:rPr>
              <a:t>SKA Time Domain Team</a:t>
            </a:r>
            <a:endParaRPr lang="en-US" sz="30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Picture 4" descr="Screen Shot 2016-10-10 at 10.40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7" y="851542"/>
            <a:ext cx="3581400" cy="1498600"/>
          </a:xfrm>
          <a:prstGeom prst="rect">
            <a:avLst/>
          </a:prstGeom>
        </p:spPr>
      </p:pic>
      <p:pic>
        <p:nvPicPr>
          <p:cNvPr id="6" name="Picture 5" descr="Screen Shot 2016-10-10 at 10.43.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836" y="851542"/>
            <a:ext cx="2235472" cy="1842901"/>
          </a:xfrm>
          <a:prstGeom prst="rect">
            <a:avLst/>
          </a:prstGeom>
        </p:spPr>
      </p:pic>
      <p:pic>
        <p:nvPicPr>
          <p:cNvPr id="7" name="Picture 6" descr="Screen Shot 2016-10-10 at 10.44.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217" y="517913"/>
            <a:ext cx="2110600" cy="2936487"/>
          </a:xfrm>
          <a:prstGeom prst="rect">
            <a:avLst/>
          </a:prstGeom>
        </p:spPr>
      </p:pic>
      <p:pic>
        <p:nvPicPr>
          <p:cNvPr id="8" name="Picture 7" descr="Screen Shot 2016-10-10 at 10.44.1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53" y="3208068"/>
            <a:ext cx="3987800" cy="1219200"/>
          </a:xfrm>
          <a:prstGeom prst="rect">
            <a:avLst/>
          </a:prstGeom>
        </p:spPr>
      </p:pic>
      <p:pic>
        <p:nvPicPr>
          <p:cNvPr id="9" name="Picture 8" descr="Screen Shot 2016-10-10 at 10.44.3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20" y="4761677"/>
            <a:ext cx="4356100" cy="1435100"/>
          </a:xfrm>
          <a:prstGeom prst="rect">
            <a:avLst/>
          </a:prstGeom>
        </p:spPr>
      </p:pic>
      <p:pic>
        <p:nvPicPr>
          <p:cNvPr id="10" name="Picture 9" descr="Screen Shot 2016-10-10 at 10.44.4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27" y="3817668"/>
            <a:ext cx="2954980" cy="14980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6172" t="17231" r="6977" b="17778"/>
          <a:stretch/>
        </p:blipFill>
        <p:spPr>
          <a:xfrm>
            <a:off x="6643748" y="5479227"/>
            <a:ext cx="2415295" cy="127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8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lsar3.jpg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240" cy="689875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74169" y="833376"/>
            <a:ext cx="4682736" cy="5791268"/>
            <a:chOff x="2076330" y="490926"/>
            <a:chExt cx="5263675" cy="5974982"/>
          </a:xfrm>
        </p:grpSpPr>
        <p:pic>
          <p:nvPicPr>
            <p:cNvPr id="4" name="Picture 2" descr="C:\work\timing\fig-1.13 ppdot diagram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6330" y="490926"/>
              <a:ext cx="5263675" cy="5974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4065078" y="1135382"/>
              <a:ext cx="1216915" cy="1206255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753363" y="2058019"/>
              <a:ext cx="1600200" cy="1371600"/>
            </a:xfrm>
            <a:prstGeom prst="ellipse">
              <a:avLst/>
            </a:prstGeom>
            <a:solidFill>
              <a:srgbClr val="C00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00631" y="4175898"/>
              <a:ext cx="1225967" cy="1201039"/>
            </a:xfrm>
            <a:prstGeom prst="ellipse">
              <a:avLst/>
            </a:prstGeom>
            <a:solidFill>
              <a:srgbClr val="660066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895494" y="490926"/>
              <a:ext cx="1131353" cy="1082458"/>
            </a:xfrm>
            <a:prstGeom prst="ellipse">
              <a:avLst/>
            </a:prstGeom>
            <a:solidFill>
              <a:srgbClr val="00800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386808" y="3448863"/>
              <a:ext cx="828929" cy="744696"/>
            </a:xfrm>
            <a:prstGeom prst="ellipse">
              <a:avLst/>
            </a:prstGeom>
            <a:solidFill>
              <a:srgbClr val="33CC33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6200" y="57732"/>
            <a:ext cx="28576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Helvetica"/>
                <a:cs typeface="Helvetica"/>
              </a:rPr>
              <a:t>P-</a:t>
            </a:r>
            <a:r>
              <a:rPr lang="en-US" sz="3000" dirty="0" err="1" smtClean="0">
                <a:solidFill>
                  <a:srgbClr val="0000FF"/>
                </a:solidFill>
                <a:latin typeface="Helvetica"/>
                <a:cs typeface="Helvetica"/>
              </a:rPr>
              <a:t>Pdot</a:t>
            </a:r>
            <a:r>
              <a:rPr lang="en-US" sz="3000" dirty="0" smtClean="0">
                <a:solidFill>
                  <a:srgbClr val="0000FF"/>
                </a:solidFill>
                <a:latin typeface="Helvetica"/>
                <a:cs typeface="Helvetica"/>
              </a:rPr>
              <a:t> diagram</a:t>
            </a:r>
            <a:endParaRPr lang="en-US" sz="30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79" y="852620"/>
            <a:ext cx="2058725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Young Pulsars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– Energetic, with 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significant spin-down noise, glitches, SNRs associations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38479" y="4599659"/>
            <a:ext cx="2058725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Millisecond Pulsars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– Faster, Most in binaries, stable rotators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6990655" y="833376"/>
            <a:ext cx="2095625" cy="1015663"/>
          </a:xfrm>
          <a:prstGeom prst="rect">
            <a:avLst/>
          </a:prstGeom>
          <a:solidFill>
            <a:srgbClr val="008000">
              <a:alpha val="55000"/>
            </a:srgb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  <a:latin typeface="Helvetica"/>
                <a:cs typeface="Helvetica"/>
              </a:rPr>
              <a:t>Magnetars</a:t>
            </a:r>
            <a:endParaRPr lang="en-US" sz="20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– High B, Not RP, few in radio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92871" y="2122709"/>
            <a:ext cx="2251129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Normal Pulsars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– slower, mostly isolated, bulk of them, good for PSR studies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92871" y="3970111"/>
            <a:ext cx="2251129" cy="1631216"/>
          </a:xfrm>
          <a:prstGeom prst="rect">
            <a:avLst/>
          </a:prstGeom>
          <a:solidFill>
            <a:srgbClr val="CCFFCC">
              <a:alpha val="55000"/>
            </a:srgb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Double Neutron stars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– spin fast, double pulsars, good for GR tests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2097203" y="1822116"/>
            <a:ext cx="1760583" cy="25199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097203" y="5253550"/>
            <a:ext cx="721328" cy="315605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947847" y="4214387"/>
            <a:ext cx="1925784" cy="571332"/>
          </a:xfrm>
          <a:prstGeom prst="straightConnector1">
            <a:avLst/>
          </a:prstGeom>
          <a:ln w="57150" cmpd="sng">
            <a:solidFill>
              <a:schemeClr val="accent3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5" idx="1"/>
          </p:cNvCxnSpPr>
          <p:nvPr/>
        </p:nvCxnSpPr>
        <p:spPr>
          <a:xfrm flipH="1">
            <a:off x="5979334" y="2938317"/>
            <a:ext cx="913537" cy="198418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578309" y="1458017"/>
            <a:ext cx="412346" cy="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584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lsar3.jpg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2" y="-14364"/>
            <a:ext cx="9163240" cy="6898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440" y="1710"/>
            <a:ext cx="44611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Helvetica"/>
                <a:cs typeface="Helvetica"/>
              </a:rPr>
              <a:t>Milestones in discoveries</a:t>
            </a:r>
            <a:endParaRPr lang="en-US" sz="30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grpSp>
        <p:nvGrpSpPr>
          <p:cNvPr id="276" name="Group 275"/>
          <p:cNvGrpSpPr/>
          <p:nvPr/>
        </p:nvGrpSpPr>
        <p:grpSpPr>
          <a:xfrm>
            <a:off x="-6243" y="537379"/>
            <a:ext cx="8553035" cy="6085701"/>
            <a:chOff x="-6526" y="350639"/>
            <a:chExt cx="8894302" cy="6085701"/>
          </a:xfrm>
        </p:grpSpPr>
        <p:grpSp>
          <p:nvGrpSpPr>
            <p:cNvPr id="277" name="Group 276"/>
            <p:cNvGrpSpPr/>
            <p:nvPr/>
          </p:nvGrpSpPr>
          <p:grpSpPr>
            <a:xfrm>
              <a:off x="-6526" y="350639"/>
              <a:ext cx="8894302" cy="6085701"/>
              <a:chOff x="-6526" y="350639"/>
              <a:chExt cx="8894302" cy="6085701"/>
            </a:xfrm>
          </p:grpSpPr>
          <p:grpSp>
            <p:nvGrpSpPr>
              <p:cNvPr id="284" name="Group 283"/>
              <p:cNvGrpSpPr/>
              <p:nvPr/>
            </p:nvGrpSpPr>
            <p:grpSpPr>
              <a:xfrm>
                <a:off x="-6526" y="350639"/>
                <a:ext cx="8894302" cy="6085701"/>
                <a:chOff x="-6526" y="350639"/>
                <a:chExt cx="8894302" cy="6085701"/>
              </a:xfrm>
            </p:grpSpPr>
            <p:grpSp>
              <p:nvGrpSpPr>
                <p:cNvPr id="287" name="Group 286"/>
                <p:cNvGrpSpPr/>
                <p:nvPr/>
              </p:nvGrpSpPr>
              <p:grpSpPr>
                <a:xfrm>
                  <a:off x="-6526" y="350639"/>
                  <a:ext cx="8894302" cy="6085701"/>
                  <a:chOff x="-6526" y="350639"/>
                  <a:chExt cx="8894302" cy="6085701"/>
                </a:xfrm>
              </p:grpSpPr>
              <p:pic>
                <p:nvPicPr>
                  <p:cNvPr id="290" name="Picture 289" descr="Screen Shot 2016-10-18 at 14.39.25.pn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7976" y="350639"/>
                    <a:ext cx="8559800" cy="5842000"/>
                  </a:xfrm>
                  <a:prstGeom prst="rect">
                    <a:avLst/>
                  </a:prstGeom>
                </p:spPr>
              </p:pic>
              <p:grpSp>
                <p:nvGrpSpPr>
                  <p:cNvPr id="291" name="Group 290"/>
                  <p:cNvGrpSpPr/>
                  <p:nvPr/>
                </p:nvGrpSpPr>
                <p:grpSpPr>
                  <a:xfrm>
                    <a:off x="1766524" y="1794036"/>
                    <a:ext cx="5661751" cy="4176464"/>
                    <a:chOff x="805262" y="1296504"/>
                    <a:chExt cx="5661751" cy="4176464"/>
                  </a:xfrm>
                </p:grpSpPr>
                <p:grpSp>
                  <p:nvGrpSpPr>
                    <p:cNvPr id="306" name="Group 305"/>
                    <p:cNvGrpSpPr/>
                    <p:nvPr/>
                  </p:nvGrpSpPr>
                  <p:grpSpPr>
                    <a:xfrm>
                      <a:off x="979603" y="4517119"/>
                      <a:ext cx="4231375" cy="955849"/>
                      <a:chOff x="2143249" y="4201343"/>
                      <a:chExt cx="4231375" cy="955849"/>
                    </a:xfrm>
                  </p:grpSpPr>
                  <p:sp>
                    <p:nvSpPr>
                      <p:cNvPr id="348" name="TextBox 347"/>
                      <p:cNvSpPr txBox="1"/>
                      <p:nvPr/>
                    </p:nvSpPr>
                    <p:spPr>
                      <a:xfrm>
                        <a:off x="2143249" y="4201343"/>
                        <a:ext cx="1197764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sz="1400" dirty="0" smtClean="0">
                            <a:latin typeface="Calibri"/>
                            <a:cs typeface="Calibri"/>
                          </a:rPr>
                          <a:t>Double Pulsar</a:t>
                        </a:r>
                        <a:endParaRPr lang="en-GB" sz="1400" dirty="0">
                          <a:latin typeface="Calibri"/>
                          <a:cs typeface="Calibri"/>
                        </a:endParaRPr>
                      </a:p>
                    </p:txBody>
                  </p:sp>
                  <p:cxnSp>
                    <p:nvCxnSpPr>
                      <p:cNvPr id="349" name="Straight Arrow Connector 348"/>
                      <p:cNvCxnSpPr/>
                      <p:nvPr/>
                    </p:nvCxnSpPr>
                    <p:spPr bwMode="auto">
                      <a:xfrm>
                        <a:off x="3379157" y="4344827"/>
                        <a:ext cx="2995467" cy="812365"/>
                      </a:xfrm>
                      <a:prstGeom prst="straightConnector1">
                        <a:avLst/>
                      </a:prstGeom>
                      <a:noFill/>
                      <a:ln w="19050" cap="flat" cmpd="sng" algn="ctr">
                        <a:solidFill>
                          <a:schemeClr val="accent1">
                            <a:lumMod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</p:grpSp>
                <p:grpSp>
                  <p:nvGrpSpPr>
                    <p:cNvPr id="307" name="Group 306"/>
                    <p:cNvGrpSpPr/>
                    <p:nvPr/>
                  </p:nvGrpSpPr>
                  <p:grpSpPr>
                    <a:xfrm>
                      <a:off x="1241263" y="4285212"/>
                      <a:ext cx="4327331" cy="1187756"/>
                      <a:chOff x="2404909" y="3969436"/>
                      <a:chExt cx="4327331" cy="1187756"/>
                    </a:xfrm>
                  </p:grpSpPr>
                  <p:sp>
                    <p:nvSpPr>
                      <p:cNvPr id="346" name="TextBox 345"/>
                      <p:cNvSpPr txBox="1"/>
                      <p:nvPr/>
                    </p:nvSpPr>
                    <p:spPr>
                      <a:xfrm>
                        <a:off x="2404909" y="3969436"/>
                        <a:ext cx="1131001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sz="1400" dirty="0" smtClean="0">
                            <a:latin typeface="Calibri"/>
                            <a:cs typeface="Calibri"/>
                          </a:rPr>
                          <a:t>Fastest MSP!</a:t>
                        </a:r>
                        <a:endParaRPr lang="en-GB" sz="1400" dirty="0">
                          <a:latin typeface="Calibri"/>
                          <a:cs typeface="Calibri"/>
                        </a:endParaRPr>
                      </a:p>
                    </p:txBody>
                  </p:sp>
                  <p:cxnSp>
                    <p:nvCxnSpPr>
                      <p:cNvPr id="347" name="Straight Arrow Connector 346"/>
                      <p:cNvCxnSpPr/>
                      <p:nvPr/>
                    </p:nvCxnSpPr>
                    <p:spPr bwMode="auto">
                      <a:xfrm>
                        <a:off x="3608560" y="4120325"/>
                        <a:ext cx="3123680" cy="1036867"/>
                      </a:xfrm>
                      <a:prstGeom prst="straightConnector1">
                        <a:avLst/>
                      </a:prstGeom>
                      <a:noFill/>
                      <a:ln w="19050" cap="flat" cmpd="sng" algn="ctr">
                        <a:solidFill>
                          <a:schemeClr val="accent1">
                            <a:lumMod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</p:grpSp>
                <p:grpSp>
                  <p:nvGrpSpPr>
                    <p:cNvPr id="308" name="Group 307"/>
                    <p:cNvGrpSpPr/>
                    <p:nvPr/>
                  </p:nvGrpSpPr>
                  <p:grpSpPr>
                    <a:xfrm>
                      <a:off x="1824178" y="4053306"/>
                      <a:ext cx="3744416" cy="1419662"/>
                      <a:chOff x="2987824" y="3737530"/>
                      <a:chExt cx="3744416" cy="1419662"/>
                    </a:xfrm>
                  </p:grpSpPr>
                  <p:sp>
                    <p:nvSpPr>
                      <p:cNvPr id="344" name="TextBox 343"/>
                      <p:cNvSpPr txBox="1"/>
                      <p:nvPr/>
                    </p:nvSpPr>
                    <p:spPr>
                      <a:xfrm>
                        <a:off x="2987824" y="3737530"/>
                        <a:ext cx="641221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sz="1400" dirty="0" smtClean="0">
                            <a:latin typeface="Calibri"/>
                            <a:cs typeface="Calibri"/>
                          </a:rPr>
                          <a:t>RRATs</a:t>
                        </a:r>
                        <a:endParaRPr lang="en-GB" sz="1400" dirty="0">
                          <a:latin typeface="Calibri"/>
                          <a:cs typeface="Calibri"/>
                        </a:endParaRPr>
                      </a:p>
                    </p:txBody>
                  </p:sp>
                  <p:cxnSp>
                    <p:nvCxnSpPr>
                      <p:cNvPr id="345" name="Straight Arrow Connector 344"/>
                      <p:cNvCxnSpPr/>
                      <p:nvPr/>
                    </p:nvCxnSpPr>
                    <p:spPr bwMode="auto">
                      <a:xfrm>
                        <a:off x="3619563" y="3888420"/>
                        <a:ext cx="3112677" cy="1268772"/>
                      </a:xfrm>
                      <a:prstGeom prst="straightConnector1">
                        <a:avLst/>
                      </a:prstGeom>
                      <a:noFill/>
                      <a:ln w="19050" cap="flat" cmpd="sng" algn="ctr">
                        <a:solidFill>
                          <a:schemeClr val="accent1">
                            <a:lumMod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</p:grpSp>
                <p:grpSp>
                  <p:nvGrpSpPr>
                    <p:cNvPr id="309" name="Group 308"/>
                    <p:cNvGrpSpPr/>
                    <p:nvPr/>
                  </p:nvGrpSpPr>
                  <p:grpSpPr>
                    <a:xfrm>
                      <a:off x="960082" y="3821400"/>
                      <a:ext cx="4608512" cy="1651568"/>
                      <a:chOff x="2123728" y="3505624"/>
                      <a:chExt cx="4608512" cy="1651568"/>
                    </a:xfrm>
                  </p:grpSpPr>
                  <p:sp>
                    <p:nvSpPr>
                      <p:cNvPr id="342" name="TextBox 341"/>
                      <p:cNvSpPr txBox="1"/>
                      <p:nvPr/>
                    </p:nvSpPr>
                    <p:spPr>
                      <a:xfrm>
                        <a:off x="2123728" y="3505624"/>
                        <a:ext cx="1638051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sz="1400" dirty="0" smtClean="0">
                            <a:latin typeface="Calibri"/>
                            <a:cs typeface="Calibri"/>
                          </a:rPr>
                          <a:t>Intermittent pulsars</a:t>
                        </a:r>
                        <a:endParaRPr lang="en-GB" sz="1400" dirty="0">
                          <a:latin typeface="Calibri"/>
                          <a:cs typeface="Calibri"/>
                        </a:endParaRPr>
                      </a:p>
                    </p:txBody>
                  </p:sp>
                  <p:cxnSp>
                    <p:nvCxnSpPr>
                      <p:cNvPr id="343" name="Straight Arrow Connector 342"/>
                      <p:cNvCxnSpPr/>
                      <p:nvPr/>
                    </p:nvCxnSpPr>
                    <p:spPr bwMode="auto">
                      <a:xfrm>
                        <a:off x="3763579" y="3645026"/>
                        <a:ext cx="2968661" cy="1512166"/>
                      </a:xfrm>
                      <a:prstGeom prst="straightConnector1">
                        <a:avLst/>
                      </a:prstGeom>
                      <a:noFill/>
                      <a:ln w="19050" cap="flat" cmpd="sng" algn="ctr">
                        <a:solidFill>
                          <a:schemeClr val="accent1">
                            <a:lumMod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</p:grpSp>
                <p:grpSp>
                  <p:nvGrpSpPr>
                    <p:cNvPr id="310" name="Group 309"/>
                    <p:cNvGrpSpPr/>
                    <p:nvPr/>
                  </p:nvGrpSpPr>
                  <p:grpSpPr>
                    <a:xfrm>
                      <a:off x="1498859" y="3589494"/>
                      <a:ext cx="4069735" cy="1883474"/>
                      <a:chOff x="2662505" y="3273718"/>
                      <a:chExt cx="4069735" cy="1883474"/>
                    </a:xfrm>
                  </p:grpSpPr>
                  <p:sp>
                    <p:nvSpPr>
                      <p:cNvPr id="340" name="TextBox 339"/>
                      <p:cNvSpPr txBox="1"/>
                      <p:nvPr/>
                    </p:nvSpPr>
                    <p:spPr>
                      <a:xfrm>
                        <a:off x="2662505" y="3273718"/>
                        <a:ext cx="1326580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sz="1400" dirty="0" smtClean="0">
                            <a:latin typeface="Calibri"/>
                            <a:cs typeface="Calibri"/>
                          </a:rPr>
                          <a:t>“</a:t>
                        </a:r>
                        <a:r>
                          <a:rPr lang="en-GB" sz="1400" dirty="0" err="1" smtClean="0">
                            <a:latin typeface="Calibri"/>
                            <a:cs typeface="Calibri"/>
                          </a:rPr>
                          <a:t>Lorimer</a:t>
                        </a:r>
                        <a:r>
                          <a:rPr lang="en-GB" sz="1400" dirty="0" smtClean="0">
                            <a:latin typeface="Calibri"/>
                            <a:cs typeface="Calibri"/>
                          </a:rPr>
                          <a:t> Burst”</a:t>
                        </a:r>
                        <a:endParaRPr lang="en-GB" sz="1400" dirty="0">
                          <a:latin typeface="Calibri"/>
                          <a:cs typeface="Calibri"/>
                        </a:endParaRPr>
                      </a:p>
                    </p:txBody>
                  </p:sp>
                  <p:cxnSp>
                    <p:nvCxnSpPr>
                      <p:cNvPr id="341" name="Straight Arrow Connector 340"/>
                      <p:cNvCxnSpPr/>
                      <p:nvPr/>
                    </p:nvCxnSpPr>
                    <p:spPr bwMode="auto">
                      <a:xfrm>
                        <a:off x="3979603" y="3431788"/>
                        <a:ext cx="2752637" cy="1725404"/>
                      </a:xfrm>
                      <a:prstGeom prst="straightConnector1">
                        <a:avLst/>
                      </a:prstGeom>
                      <a:noFill/>
                      <a:ln w="19050" cap="flat" cmpd="sng" algn="ctr">
                        <a:solidFill>
                          <a:schemeClr val="accent1">
                            <a:lumMod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</p:grpSp>
                <p:grpSp>
                  <p:nvGrpSpPr>
                    <p:cNvPr id="311" name="Group 310"/>
                    <p:cNvGrpSpPr/>
                    <p:nvPr/>
                  </p:nvGrpSpPr>
                  <p:grpSpPr>
                    <a:xfrm>
                      <a:off x="1517077" y="3357588"/>
                      <a:ext cx="4267541" cy="2115380"/>
                      <a:chOff x="2680723" y="3041812"/>
                      <a:chExt cx="4267541" cy="2115380"/>
                    </a:xfrm>
                  </p:grpSpPr>
                  <p:sp>
                    <p:nvSpPr>
                      <p:cNvPr id="338" name="TextBox 337"/>
                      <p:cNvSpPr txBox="1"/>
                      <p:nvPr/>
                    </p:nvSpPr>
                    <p:spPr>
                      <a:xfrm>
                        <a:off x="2680723" y="3041812"/>
                        <a:ext cx="1452378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sz="1400" dirty="0" smtClean="0">
                            <a:latin typeface="Calibri"/>
                            <a:cs typeface="Calibri"/>
                          </a:rPr>
                          <a:t>Sub-100ns timing</a:t>
                        </a:r>
                        <a:endParaRPr lang="en-GB" sz="1400" dirty="0">
                          <a:latin typeface="Calibri"/>
                          <a:cs typeface="Calibri"/>
                        </a:endParaRPr>
                      </a:p>
                    </p:txBody>
                  </p:sp>
                  <p:cxnSp>
                    <p:nvCxnSpPr>
                      <p:cNvPr id="339" name="Straight Arrow Connector 338"/>
                      <p:cNvCxnSpPr/>
                      <p:nvPr/>
                    </p:nvCxnSpPr>
                    <p:spPr bwMode="auto">
                      <a:xfrm>
                        <a:off x="4139952" y="3218550"/>
                        <a:ext cx="2808312" cy="1938642"/>
                      </a:xfrm>
                      <a:prstGeom prst="straightConnector1">
                        <a:avLst/>
                      </a:prstGeom>
                      <a:noFill/>
                      <a:ln w="19050" cap="flat" cmpd="sng" algn="ctr">
                        <a:solidFill>
                          <a:schemeClr val="accent1">
                            <a:lumMod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</p:grpSp>
                <p:grpSp>
                  <p:nvGrpSpPr>
                    <p:cNvPr id="312" name="Group 311"/>
                    <p:cNvGrpSpPr/>
                    <p:nvPr/>
                  </p:nvGrpSpPr>
                  <p:grpSpPr>
                    <a:xfrm>
                      <a:off x="1641467" y="3092258"/>
                      <a:ext cx="4268862" cy="2380710"/>
                      <a:chOff x="2805113" y="2776482"/>
                      <a:chExt cx="4268862" cy="2380710"/>
                    </a:xfrm>
                  </p:grpSpPr>
                  <p:sp>
                    <p:nvSpPr>
                      <p:cNvPr id="336" name="TextBox 335"/>
                      <p:cNvSpPr txBox="1"/>
                      <p:nvPr/>
                    </p:nvSpPr>
                    <p:spPr>
                      <a:xfrm>
                        <a:off x="2805113" y="2776482"/>
                        <a:ext cx="1544012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sz="1400" dirty="0" smtClean="0">
                            <a:latin typeface="Calibri"/>
                            <a:cs typeface="Calibri"/>
                          </a:rPr>
                          <a:t>Missing-link pulsar</a:t>
                        </a:r>
                        <a:endParaRPr lang="en-GB" sz="1400" dirty="0">
                          <a:latin typeface="Calibri"/>
                          <a:cs typeface="Calibri"/>
                        </a:endParaRPr>
                      </a:p>
                    </p:txBody>
                  </p:sp>
                  <p:cxnSp>
                    <p:nvCxnSpPr>
                      <p:cNvPr id="337" name="Straight Arrow Connector 336"/>
                      <p:cNvCxnSpPr/>
                      <p:nvPr/>
                    </p:nvCxnSpPr>
                    <p:spPr bwMode="auto">
                      <a:xfrm>
                        <a:off x="4355976" y="2948231"/>
                        <a:ext cx="2717999" cy="2208961"/>
                      </a:xfrm>
                      <a:prstGeom prst="straightConnector1">
                        <a:avLst/>
                      </a:prstGeom>
                      <a:noFill/>
                      <a:ln w="19050" cap="flat" cmpd="sng" algn="ctr">
                        <a:solidFill>
                          <a:schemeClr val="accent1">
                            <a:lumMod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</p:grpSp>
                <p:grpSp>
                  <p:nvGrpSpPr>
                    <p:cNvPr id="313" name="Group 312"/>
                    <p:cNvGrpSpPr/>
                    <p:nvPr/>
                  </p:nvGrpSpPr>
                  <p:grpSpPr>
                    <a:xfrm>
                      <a:off x="2262448" y="2878477"/>
                      <a:ext cx="3647881" cy="2594491"/>
                      <a:chOff x="3426094" y="2562701"/>
                      <a:chExt cx="3647881" cy="2594491"/>
                    </a:xfrm>
                  </p:grpSpPr>
                  <p:sp>
                    <p:nvSpPr>
                      <p:cNvPr id="334" name="TextBox 333"/>
                      <p:cNvSpPr txBox="1"/>
                      <p:nvPr/>
                    </p:nvSpPr>
                    <p:spPr>
                      <a:xfrm>
                        <a:off x="3426094" y="2562701"/>
                        <a:ext cx="1082348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sz="1400" dirty="0" smtClean="0">
                            <a:latin typeface="Calibri"/>
                            <a:cs typeface="Calibri"/>
                          </a:rPr>
                          <a:t>2-M</a:t>
                        </a:r>
                        <a:r>
                          <a:rPr lang="en-GB" sz="1400" baseline="-25000" dirty="0" smtClean="0">
                            <a:latin typeface="Wingdings"/>
                            <a:ea typeface="Wingdings"/>
                            <a:cs typeface="Wingdings"/>
                            <a:sym typeface="Wingdings"/>
                          </a:rPr>
                          <a:t></a:t>
                        </a:r>
                        <a:r>
                          <a:rPr lang="en-GB" sz="1400" dirty="0" smtClean="0">
                            <a:latin typeface="Calibri"/>
                            <a:cs typeface="Calibri"/>
                          </a:rPr>
                          <a:t> Pulsar</a:t>
                        </a:r>
                        <a:endParaRPr lang="en-GB" sz="1400" dirty="0">
                          <a:latin typeface="Calibri"/>
                          <a:cs typeface="Calibri"/>
                        </a:endParaRPr>
                      </a:p>
                    </p:txBody>
                  </p:sp>
                  <p:cxnSp>
                    <p:nvCxnSpPr>
                      <p:cNvPr id="335" name="Straight Arrow Connector 334"/>
                      <p:cNvCxnSpPr/>
                      <p:nvPr/>
                    </p:nvCxnSpPr>
                    <p:spPr bwMode="auto">
                      <a:xfrm>
                        <a:off x="4508376" y="2723727"/>
                        <a:ext cx="2565599" cy="2433465"/>
                      </a:xfrm>
                      <a:prstGeom prst="straightConnector1">
                        <a:avLst/>
                      </a:prstGeom>
                      <a:noFill/>
                      <a:ln w="19050" cap="flat" cmpd="sng" algn="ctr">
                        <a:solidFill>
                          <a:schemeClr val="accent1">
                            <a:lumMod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</p:grpSp>
                <p:grpSp>
                  <p:nvGrpSpPr>
                    <p:cNvPr id="314" name="Group 313"/>
                    <p:cNvGrpSpPr/>
                    <p:nvPr/>
                  </p:nvGrpSpPr>
                  <p:grpSpPr>
                    <a:xfrm>
                      <a:off x="1108051" y="2661870"/>
                      <a:ext cx="5012294" cy="2811098"/>
                      <a:chOff x="2271697" y="2346094"/>
                      <a:chExt cx="5012294" cy="2811098"/>
                    </a:xfrm>
                  </p:grpSpPr>
                  <p:sp>
                    <p:nvSpPr>
                      <p:cNvPr id="332" name="TextBox 331"/>
                      <p:cNvSpPr txBox="1"/>
                      <p:nvPr/>
                    </p:nvSpPr>
                    <p:spPr>
                      <a:xfrm>
                        <a:off x="2271697" y="2346094"/>
                        <a:ext cx="2471504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sz="1400" dirty="0" smtClean="0">
                            <a:latin typeface="Calibri"/>
                            <a:cs typeface="Calibri"/>
                          </a:rPr>
                          <a:t>1</a:t>
                        </a:r>
                        <a:r>
                          <a:rPr lang="en-GB" sz="1400" baseline="30000" dirty="0" smtClean="0">
                            <a:latin typeface="Calibri"/>
                            <a:cs typeface="Calibri"/>
                          </a:rPr>
                          <a:t>st</a:t>
                        </a:r>
                        <a:r>
                          <a:rPr lang="en-GB" sz="1400" dirty="0" smtClean="0">
                            <a:latin typeface="Calibri"/>
                            <a:cs typeface="Calibri"/>
                          </a:rPr>
                          <a:t> Blind-search radio </a:t>
                        </a:r>
                        <a:r>
                          <a:rPr lang="en-GB" sz="1400" dirty="0" err="1" smtClean="0">
                            <a:latin typeface="Calibri"/>
                            <a:cs typeface="Calibri"/>
                          </a:rPr>
                          <a:t>magnetar</a:t>
                        </a:r>
                        <a:endParaRPr lang="en-GB" sz="1400" dirty="0">
                          <a:latin typeface="Calibri"/>
                          <a:cs typeface="Calibri"/>
                        </a:endParaRPr>
                      </a:p>
                    </p:txBody>
                  </p:sp>
                  <p:cxnSp>
                    <p:nvCxnSpPr>
                      <p:cNvPr id="333" name="Straight Arrow Connector 332"/>
                      <p:cNvCxnSpPr/>
                      <p:nvPr/>
                    </p:nvCxnSpPr>
                    <p:spPr bwMode="auto">
                      <a:xfrm>
                        <a:off x="4683319" y="2553109"/>
                        <a:ext cx="2600672" cy="2604083"/>
                      </a:xfrm>
                      <a:prstGeom prst="straightConnector1">
                        <a:avLst/>
                      </a:prstGeom>
                      <a:noFill/>
                      <a:ln w="19050" cap="flat" cmpd="sng" algn="ctr">
                        <a:solidFill>
                          <a:schemeClr val="accent1">
                            <a:lumMod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</p:grpSp>
                <p:grpSp>
                  <p:nvGrpSpPr>
                    <p:cNvPr id="315" name="Group 314"/>
                    <p:cNvGrpSpPr/>
                    <p:nvPr/>
                  </p:nvGrpSpPr>
                  <p:grpSpPr>
                    <a:xfrm>
                      <a:off x="2215511" y="2429964"/>
                      <a:ext cx="3922230" cy="3043004"/>
                      <a:chOff x="3379157" y="2114188"/>
                      <a:chExt cx="3922230" cy="3043004"/>
                    </a:xfrm>
                  </p:grpSpPr>
                  <p:sp>
                    <p:nvSpPr>
                      <p:cNvPr id="330" name="TextBox 329"/>
                      <p:cNvSpPr txBox="1"/>
                      <p:nvPr/>
                    </p:nvSpPr>
                    <p:spPr>
                      <a:xfrm>
                        <a:off x="3379157" y="2114188"/>
                        <a:ext cx="1556836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sz="1400" dirty="0" smtClean="0">
                            <a:latin typeface="Calibri"/>
                            <a:cs typeface="Calibri"/>
                          </a:rPr>
                          <a:t>100</a:t>
                        </a:r>
                        <a:r>
                          <a:rPr lang="en-GB" sz="1400" baseline="30000" dirty="0" smtClean="0">
                            <a:latin typeface="Calibri"/>
                            <a:cs typeface="Calibri"/>
                          </a:rPr>
                          <a:t>th</a:t>
                        </a:r>
                        <a:r>
                          <a:rPr lang="en-GB" sz="1400" dirty="0" smtClean="0">
                            <a:latin typeface="Calibri"/>
                            <a:cs typeface="Calibri"/>
                          </a:rPr>
                          <a:t> FERMI Pulsar</a:t>
                        </a:r>
                        <a:endParaRPr lang="en-GB" sz="1400" dirty="0">
                          <a:latin typeface="Calibri"/>
                          <a:cs typeface="Calibri"/>
                        </a:endParaRPr>
                      </a:p>
                    </p:txBody>
                  </p:sp>
                  <p:cxnSp>
                    <p:nvCxnSpPr>
                      <p:cNvPr id="331" name="Straight Arrow Connector 330"/>
                      <p:cNvCxnSpPr/>
                      <p:nvPr/>
                    </p:nvCxnSpPr>
                    <p:spPr bwMode="auto">
                      <a:xfrm>
                        <a:off x="4860032" y="2296930"/>
                        <a:ext cx="2441355" cy="2860262"/>
                      </a:xfrm>
                      <a:prstGeom prst="straightConnector1">
                        <a:avLst/>
                      </a:prstGeom>
                      <a:noFill/>
                      <a:ln w="19050" cap="flat" cmpd="sng" algn="ctr">
                        <a:solidFill>
                          <a:schemeClr val="accent1">
                            <a:lumMod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</p:grpSp>
                <p:grpSp>
                  <p:nvGrpSpPr>
                    <p:cNvPr id="316" name="Group 315"/>
                    <p:cNvGrpSpPr/>
                    <p:nvPr/>
                  </p:nvGrpSpPr>
                  <p:grpSpPr>
                    <a:xfrm>
                      <a:off x="805262" y="2175899"/>
                      <a:ext cx="5411404" cy="3297069"/>
                      <a:chOff x="1968908" y="1860123"/>
                      <a:chExt cx="5411404" cy="3297069"/>
                    </a:xfrm>
                  </p:grpSpPr>
                  <p:sp>
                    <p:nvSpPr>
                      <p:cNvPr id="328" name="TextBox 327"/>
                      <p:cNvSpPr txBox="1"/>
                      <p:nvPr/>
                    </p:nvSpPr>
                    <p:spPr>
                      <a:xfrm>
                        <a:off x="1968908" y="1860123"/>
                        <a:ext cx="3284589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sz="1400" dirty="0">
                            <a:latin typeface="Calibri"/>
                            <a:cs typeface="Calibri"/>
                          </a:rPr>
                          <a:t>1</a:t>
                        </a:r>
                        <a:r>
                          <a:rPr lang="en-GB" sz="1400" baseline="30000" dirty="0">
                            <a:latin typeface="Calibri"/>
                            <a:cs typeface="Calibri"/>
                          </a:rPr>
                          <a:t>st</a:t>
                        </a:r>
                        <a:r>
                          <a:rPr lang="en-GB" sz="1400" dirty="0">
                            <a:latin typeface="Calibri"/>
                            <a:cs typeface="Calibri"/>
                          </a:rPr>
                          <a:t> </a:t>
                        </a:r>
                        <a:r>
                          <a:rPr lang="en-GB" sz="1400" dirty="0" smtClean="0">
                            <a:latin typeface="Calibri"/>
                            <a:cs typeface="Calibri"/>
                          </a:rPr>
                          <a:t>Pulsars via AI and Volunteer </a:t>
                        </a:r>
                        <a:r>
                          <a:rPr lang="en-GB" sz="1400" dirty="0">
                            <a:latin typeface="Calibri"/>
                            <a:cs typeface="Calibri"/>
                          </a:rPr>
                          <a:t>Computing</a:t>
                        </a:r>
                      </a:p>
                    </p:txBody>
                  </p:sp>
                  <p:cxnSp>
                    <p:nvCxnSpPr>
                      <p:cNvPr id="329" name="Straight Arrow Connector 328"/>
                      <p:cNvCxnSpPr/>
                      <p:nvPr/>
                    </p:nvCxnSpPr>
                    <p:spPr bwMode="auto">
                      <a:xfrm>
                        <a:off x="5148064" y="2114188"/>
                        <a:ext cx="2232248" cy="3043004"/>
                      </a:xfrm>
                      <a:prstGeom prst="straightConnector1">
                        <a:avLst/>
                      </a:prstGeom>
                      <a:noFill/>
                      <a:ln w="19050" cap="flat" cmpd="sng" algn="ctr">
                        <a:solidFill>
                          <a:schemeClr val="accent1">
                            <a:lumMod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</p:grpSp>
                <p:grpSp>
                  <p:nvGrpSpPr>
                    <p:cNvPr id="317" name="Group 316"/>
                    <p:cNvGrpSpPr/>
                    <p:nvPr/>
                  </p:nvGrpSpPr>
                  <p:grpSpPr>
                    <a:xfrm>
                      <a:off x="2386989" y="1966152"/>
                      <a:ext cx="3993044" cy="3506816"/>
                      <a:chOff x="3550635" y="1650376"/>
                      <a:chExt cx="3993044" cy="3506816"/>
                    </a:xfrm>
                  </p:grpSpPr>
                  <p:sp>
                    <p:nvSpPr>
                      <p:cNvPr id="326" name="TextBox 325"/>
                      <p:cNvSpPr txBox="1"/>
                      <p:nvPr/>
                    </p:nvSpPr>
                    <p:spPr>
                      <a:xfrm>
                        <a:off x="3550635" y="1650376"/>
                        <a:ext cx="1766129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sz="1400" dirty="0" smtClean="0">
                            <a:latin typeface="Calibri"/>
                            <a:cs typeface="Calibri"/>
                          </a:rPr>
                          <a:t>Thornton et al. Bursts</a:t>
                        </a:r>
                        <a:endParaRPr lang="en-GB" sz="1400" dirty="0">
                          <a:latin typeface="Calibri"/>
                          <a:cs typeface="Calibri"/>
                        </a:endParaRPr>
                      </a:p>
                    </p:txBody>
                  </p:sp>
                  <p:cxnSp>
                    <p:nvCxnSpPr>
                      <p:cNvPr id="327" name="Straight Arrow Connector 326"/>
                      <p:cNvCxnSpPr/>
                      <p:nvPr/>
                    </p:nvCxnSpPr>
                    <p:spPr bwMode="auto">
                      <a:xfrm>
                        <a:off x="5283696" y="1823832"/>
                        <a:ext cx="2259983" cy="3333360"/>
                      </a:xfrm>
                      <a:prstGeom prst="straightConnector1">
                        <a:avLst/>
                      </a:prstGeom>
                      <a:noFill/>
                      <a:ln w="19050" cap="flat" cmpd="sng" algn="ctr">
                        <a:solidFill>
                          <a:schemeClr val="accent1">
                            <a:lumMod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</p:grpSp>
                <p:sp>
                  <p:nvSpPr>
                    <p:cNvPr id="318" name="TextBox 317"/>
                    <p:cNvSpPr txBox="1"/>
                    <p:nvPr/>
                  </p:nvSpPr>
                  <p:spPr>
                    <a:xfrm>
                      <a:off x="3201713" y="1734246"/>
                      <a:ext cx="105929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400" dirty="0" smtClean="0">
                          <a:latin typeface="Calibri"/>
                          <a:cs typeface="Calibri"/>
                        </a:rPr>
                        <a:t>J0348+0432</a:t>
                      </a:r>
                      <a:endParaRPr lang="en-GB" sz="1400" dirty="0">
                        <a:latin typeface="Calibri"/>
                        <a:cs typeface="Calibri"/>
                      </a:endParaRPr>
                    </a:p>
                  </p:txBody>
                </p:sp>
                <p:cxnSp>
                  <p:nvCxnSpPr>
                    <p:cNvPr id="319" name="Straight Arrow Connector 318"/>
                    <p:cNvCxnSpPr/>
                    <p:nvPr/>
                  </p:nvCxnSpPr>
                  <p:spPr bwMode="auto">
                    <a:xfrm>
                      <a:off x="4215743" y="1929278"/>
                      <a:ext cx="2164290" cy="3543690"/>
                    </a:xfrm>
                    <a:prstGeom prst="straightConnector1">
                      <a:avLst/>
                    </a:prstGeom>
                    <a:noFill/>
                    <a:ln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grpSp>
                  <p:nvGrpSpPr>
                    <p:cNvPr id="320" name="Group 319"/>
                    <p:cNvGrpSpPr/>
                    <p:nvPr/>
                  </p:nvGrpSpPr>
                  <p:grpSpPr>
                    <a:xfrm>
                      <a:off x="2393391" y="1502340"/>
                      <a:ext cx="3986642" cy="3970628"/>
                      <a:chOff x="3557037" y="1186564"/>
                      <a:chExt cx="3986642" cy="3970628"/>
                    </a:xfrm>
                  </p:grpSpPr>
                  <p:sp>
                    <p:nvSpPr>
                      <p:cNvPr id="324" name="TextBox 323"/>
                      <p:cNvSpPr txBox="1"/>
                      <p:nvPr/>
                    </p:nvSpPr>
                    <p:spPr>
                      <a:xfrm>
                        <a:off x="3557037" y="1186564"/>
                        <a:ext cx="2088231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GB" sz="1400" dirty="0" smtClean="0">
                            <a:latin typeface="Calibri"/>
                            <a:cs typeface="Calibri"/>
                          </a:rPr>
                          <a:t>Galactic centre </a:t>
                        </a:r>
                        <a:r>
                          <a:rPr lang="en-GB" sz="1400" dirty="0" err="1" smtClean="0">
                            <a:latin typeface="Calibri"/>
                            <a:cs typeface="Calibri"/>
                          </a:rPr>
                          <a:t>Magnetar</a:t>
                        </a:r>
                        <a:endParaRPr lang="en-GB" sz="1400" dirty="0">
                          <a:latin typeface="Calibri"/>
                          <a:cs typeface="Calibri"/>
                        </a:endParaRPr>
                      </a:p>
                    </p:txBody>
                  </p:sp>
                  <p:cxnSp>
                    <p:nvCxnSpPr>
                      <p:cNvPr id="325" name="Straight Arrow Connector 324"/>
                      <p:cNvCxnSpPr/>
                      <p:nvPr/>
                    </p:nvCxnSpPr>
                    <p:spPr bwMode="auto">
                      <a:xfrm>
                        <a:off x="5571728" y="1397478"/>
                        <a:ext cx="1971951" cy="3759714"/>
                      </a:xfrm>
                      <a:prstGeom prst="straightConnector1">
                        <a:avLst/>
                      </a:prstGeom>
                      <a:noFill/>
                      <a:ln w="19050" cap="flat" cmpd="sng" algn="ctr">
                        <a:solidFill>
                          <a:schemeClr val="accent1">
                            <a:lumMod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</p:grpSp>
                <p:grpSp>
                  <p:nvGrpSpPr>
                    <p:cNvPr id="321" name="Group 320"/>
                    <p:cNvGrpSpPr/>
                    <p:nvPr/>
                  </p:nvGrpSpPr>
                  <p:grpSpPr>
                    <a:xfrm>
                      <a:off x="3536239" y="1296504"/>
                      <a:ext cx="2930774" cy="4176464"/>
                      <a:chOff x="4699885" y="980728"/>
                      <a:chExt cx="2930774" cy="4176464"/>
                    </a:xfrm>
                  </p:grpSpPr>
                  <p:sp>
                    <p:nvSpPr>
                      <p:cNvPr id="322" name="TextBox 321"/>
                      <p:cNvSpPr txBox="1"/>
                      <p:nvPr/>
                    </p:nvSpPr>
                    <p:spPr>
                      <a:xfrm>
                        <a:off x="4699885" y="980728"/>
                        <a:ext cx="1168259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sz="1400" dirty="0" smtClean="0">
                            <a:latin typeface="Calibri"/>
                            <a:cs typeface="Calibri"/>
                          </a:rPr>
                          <a:t>Triple System</a:t>
                        </a:r>
                        <a:endParaRPr lang="en-GB" sz="1400" dirty="0">
                          <a:latin typeface="Calibri"/>
                          <a:cs typeface="Calibri"/>
                        </a:endParaRPr>
                      </a:p>
                    </p:txBody>
                  </p:sp>
                  <p:cxnSp>
                    <p:nvCxnSpPr>
                      <p:cNvPr id="323" name="Straight Arrow Connector 322"/>
                      <p:cNvCxnSpPr/>
                      <p:nvPr/>
                    </p:nvCxnSpPr>
                    <p:spPr bwMode="auto">
                      <a:xfrm>
                        <a:off x="5820388" y="1288505"/>
                        <a:ext cx="1810271" cy="3868687"/>
                      </a:xfrm>
                      <a:prstGeom prst="straightConnector1">
                        <a:avLst/>
                      </a:prstGeom>
                      <a:noFill/>
                      <a:ln w="19050" cap="flat" cmpd="sng" algn="ctr">
                        <a:solidFill>
                          <a:schemeClr val="accent1">
                            <a:lumMod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</p:grpSp>
              </p:grpSp>
              <p:sp>
                <p:nvSpPr>
                  <p:cNvPr id="292" name="TextBox 291"/>
                  <p:cNvSpPr txBox="1"/>
                  <p:nvPr/>
                </p:nvSpPr>
                <p:spPr>
                  <a:xfrm>
                    <a:off x="3911378" y="1512928"/>
                    <a:ext cx="175438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400" dirty="0" smtClean="0">
                        <a:latin typeface="Calibri"/>
                        <a:cs typeface="Calibri"/>
                      </a:rPr>
                      <a:t>FRBs with host galaxy</a:t>
                    </a:r>
                    <a:endParaRPr lang="en-GB" sz="1400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93" name="TextBox 292"/>
                  <p:cNvSpPr txBox="1"/>
                  <p:nvPr/>
                </p:nvSpPr>
                <p:spPr>
                  <a:xfrm>
                    <a:off x="4378629" y="1237154"/>
                    <a:ext cx="123821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400" dirty="0" smtClean="0">
                        <a:latin typeface="Calibri"/>
                        <a:cs typeface="Calibri"/>
                      </a:rPr>
                      <a:t>Repeating FRB</a:t>
                    </a:r>
                    <a:endParaRPr lang="en-GB" sz="1400" dirty="0">
                      <a:latin typeface="Calibri"/>
                      <a:cs typeface="Calibri"/>
                    </a:endParaRPr>
                  </a:p>
                </p:txBody>
              </p:sp>
              <p:cxnSp>
                <p:nvCxnSpPr>
                  <p:cNvPr id="294" name="Straight Arrow Connector 293"/>
                  <p:cNvCxnSpPr/>
                  <p:nvPr/>
                </p:nvCxnSpPr>
                <p:spPr bwMode="auto">
                  <a:xfrm>
                    <a:off x="5624720" y="1749442"/>
                    <a:ext cx="1960125" cy="4221058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chemeClr val="accent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cxnSp>
                <p:nvCxnSpPr>
                  <p:cNvPr id="295" name="Straight Arrow Connector 294"/>
                  <p:cNvCxnSpPr/>
                  <p:nvPr/>
                </p:nvCxnSpPr>
                <p:spPr bwMode="auto">
                  <a:xfrm>
                    <a:off x="5616844" y="1453741"/>
                    <a:ext cx="1968001" cy="4516759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chemeClr val="accent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cxnSp>
                <p:nvCxnSpPr>
                  <p:cNvPr id="296" name="Straight Connector 295"/>
                  <p:cNvCxnSpPr/>
                  <p:nvPr/>
                </p:nvCxnSpPr>
                <p:spPr>
                  <a:xfrm>
                    <a:off x="6871591" y="487062"/>
                    <a:ext cx="0" cy="5483438"/>
                  </a:xfrm>
                  <a:prstGeom prst="line">
                    <a:avLst/>
                  </a:prstGeom>
                  <a:ln>
                    <a:solidFill>
                      <a:srgbClr val="FF66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7" name="Straight Connector 296"/>
                  <p:cNvCxnSpPr/>
                  <p:nvPr/>
                </p:nvCxnSpPr>
                <p:spPr>
                  <a:xfrm>
                    <a:off x="5696385" y="487062"/>
                    <a:ext cx="0" cy="5483438"/>
                  </a:xfrm>
                  <a:prstGeom prst="line">
                    <a:avLst/>
                  </a:prstGeom>
                  <a:ln>
                    <a:solidFill>
                      <a:srgbClr val="3366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/>
                  <p:cNvCxnSpPr/>
                  <p:nvPr/>
                </p:nvCxnSpPr>
                <p:spPr>
                  <a:xfrm>
                    <a:off x="6724316" y="493554"/>
                    <a:ext cx="0" cy="5483438"/>
                  </a:xfrm>
                  <a:prstGeom prst="line">
                    <a:avLst/>
                  </a:prstGeom>
                  <a:ln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9" name="TextBox 298"/>
                  <p:cNvSpPr txBox="1"/>
                  <p:nvPr/>
                </p:nvSpPr>
                <p:spPr>
                  <a:xfrm rot="16200000">
                    <a:off x="5117920" y="695607"/>
                    <a:ext cx="73289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rgbClr val="3366FF"/>
                        </a:solidFill>
                      </a:rPr>
                      <a:t>PMBS</a:t>
                    </a:r>
                    <a:endParaRPr lang="en-US" dirty="0">
                      <a:solidFill>
                        <a:srgbClr val="3366FF"/>
                      </a:solidFill>
                    </a:endParaRPr>
                  </a:p>
                </p:txBody>
              </p:sp>
              <p:sp>
                <p:nvSpPr>
                  <p:cNvPr id="300" name="TextBox 299"/>
                  <p:cNvSpPr txBox="1"/>
                  <p:nvPr/>
                </p:nvSpPr>
                <p:spPr>
                  <a:xfrm rot="16200000">
                    <a:off x="6157795" y="704850"/>
                    <a:ext cx="71440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rgbClr val="0000FF"/>
                        </a:solidFill>
                      </a:rPr>
                      <a:t>HTRU</a:t>
                    </a:r>
                    <a:endParaRPr lang="en-US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301" name="TextBox 300"/>
                  <p:cNvSpPr txBox="1"/>
                  <p:nvPr/>
                </p:nvSpPr>
                <p:spPr>
                  <a:xfrm rot="16200000">
                    <a:off x="6203566" y="1085405"/>
                    <a:ext cx="163559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rgbClr val="FF6600"/>
                        </a:solidFill>
                      </a:rPr>
                      <a:t>FERMI-directed</a:t>
                    </a:r>
                    <a:endParaRPr lang="en-US" dirty="0">
                      <a:solidFill>
                        <a:srgbClr val="FF6600"/>
                      </a:solidFill>
                    </a:endParaRPr>
                  </a:p>
                </p:txBody>
              </p:sp>
              <p:sp>
                <p:nvSpPr>
                  <p:cNvPr id="302" name="TextBox 301"/>
                  <p:cNvSpPr txBox="1"/>
                  <p:nvPr/>
                </p:nvSpPr>
                <p:spPr>
                  <a:xfrm>
                    <a:off x="922845" y="961815"/>
                    <a:ext cx="2052013" cy="92333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rgbClr val="00E400"/>
                        </a:solidFill>
                      </a:rPr>
                      <a:t>MSPs</a:t>
                    </a:r>
                  </a:p>
                  <a:p>
                    <a:r>
                      <a:rPr lang="en-US" dirty="0" smtClean="0">
                        <a:solidFill>
                          <a:srgbClr val="000000"/>
                        </a:solidFill>
                      </a:rPr>
                      <a:t>- 4x in last 10 years</a:t>
                    </a:r>
                  </a:p>
                  <a:p>
                    <a:r>
                      <a:rPr lang="en-US" dirty="0" smtClean="0">
                        <a:solidFill>
                          <a:srgbClr val="000000"/>
                        </a:solidFill>
                      </a:rPr>
                      <a:t>- 2x in last 3 years</a:t>
                    </a:r>
                    <a:endParaRPr lang="en-US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03" name="TextBox 302"/>
                  <p:cNvSpPr txBox="1"/>
                  <p:nvPr/>
                </p:nvSpPr>
                <p:spPr>
                  <a:xfrm>
                    <a:off x="922845" y="592483"/>
                    <a:ext cx="114646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All Pulsars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4" name="TextBox 303"/>
                  <p:cNvSpPr txBox="1"/>
                  <p:nvPr/>
                </p:nvSpPr>
                <p:spPr>
                  <a:xfrm>
                    <a:off x="3743102" y="6067008"/>
                    <a:ext cx="164660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Discovery years</a:t>
                    </a:r>
                    <a:endParaRPr lang="en-US" dirty="0"/>
                  </a:p>
                </p:txBody>
              </p:sp>
              <p:sp>
                <p:nvSpPr>
                  <p:cNvPr id="305" name="TextBox 304"/>
                  <p:cNvSpPr txBox="1"/>
                  <p:nvPr/>
                </p:nvSpPr>
                <p:spPr>
                  <a:xfrm rot="16200000">
                    <a:off x="-2735492" y="3079605"/>
                    <a:ext cx="5841999" cy="38406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                                Cumulative distribution</a:t>
                    </a:r>
                    <a:endParaRPr lang="en-US" dirty="0"/>
                  </a:p>
                </p:txBody>
              </p:sp>
            </p:grpSp>
            <p:sp>
              <p:nvSpPr>
                <p:cNvPr id="288" name="Rectangle 287"/>
                <p:cNvSpPr/>
                <p:nvPr/>
              </p:nvSpPr>
              <p:spPr>
                <a:xfrm>
                  <a:off x="8298098" y="469667"/>
                  <a:ext cx="417515" cy="5518228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9" name="TextBox 288"/>
                <p:cNvSpPr txBox="1"/>
                <p:nvPr/>
              </p:nvSpPr>
              <p:spPr>
                <a:xfrm rot="16200000">
                  <a:off x="7713997" y="2819369"/>
                  <a:ext cx="1633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SKA1 operation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285" name="Straight Connector 284"/>
              <p:cNvCxnSpPr/>
              <p:nvPr/>
            </p:nvCxnSpPr>
            <p:spPr>
              <a:xfrm>
                <a:off x="7903080" y="489399"/>
                <a:ext cx="0" cy="5483438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TextBox 285"/>
              <p:cNvSpPr txBox="1"/>
              <p:nvPr/>
            </p:nvSpPr>
            <p:spPr>
              <a:xfrm rot="16200000">
                <a:off x="6771085" y="1841957"/>
                <a:ext cx="18925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SKA1 construction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78" name="TextBox 277"/>
            <p:cNvSpPr txBox="1"/>
            <p:nvPr/>
          </p:nvSpPr>
          <p:spPr>
            <a:xfrm>
              <a:off x="4559990" y="606428"/>
              <a:ext cx="8962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/>
                  <a:cs typeface="Calibri"/>
                </a:rPr>
                <a:t>Pulsar-BH 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3516996" y="1024622"/>
              <a:ext cx="20893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rgbClr val="7F7F7F"/>
                  </a:solidFill>
                  <a:latin typeface="Calibri"/>
                  <a:cs typeface="Calibri"/>
                </a:rPr>
                <a:t>Pulsars in Galactic centre</a:t>
              </a:r>
              <a:endParaRPr lang="en-GB" sz="1400" dirty="0">
                <a:solidFill>
                  <a:srgbClr val="7F7F7F"/>
                </a:solidFill>
                <a:latin typeface="Calibri"/>
                <a:cs typeface="Calibri"/>
              </a:endParaRP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4375642" y="827300"/>
              <a:ext cx="10937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rgbClr val="7F7F7F"/>
                  </a:solidFill>
                  <a:latin typeface="Calibri"/>
                  <a:cs typeface="Calibri"/>
                </a:rPr>
                <a:t>Sub-</a:t>
              </a:r>
              <a:r>
                <a:rPr lang="en-GB" sz="1400" dirty="0" err="1" smtClean="0">
                  <a:solidFill>
                    <a:srgbClr val="7F7F7F"/>
                  </a:solidFill>
                  <a:latin typeface="Calibri"/>
                  <a:cs typeface="Calibri"/>
                </a:rPr>
                <a:t>ms</a:t>
              </a:r>
              <a:r>
                <a:rPr lang="en-GB" sz="1400" dirty="0" smtClean="0">
                  <a:solidFill>
                    <a:srgbClr val="7F7F7F"/>
                  </a:solidFill>
                  <a:latin typeface="Calibri"/>
                  <a:cs typeface="Calibri"/>
                </a:rPr>
                <a:t> MSP</a:t>
              </a:r>
              <a:endParaRPr lang="en-GB" sz="1400" dirty="0">
                <a:solidFill>
                  <a:srgbClr val="7F7F7F"/>
                </a:solidFill>
                <a:latin typeface="Calibri"/>
                <a:cs typeface="Calibri"/>
              </a:endParaRPr>
            </a:p>
          </p:txBody>
        </p:sp>
        <p:cxnSp>
          <p:nvCxnSpPr>
            <p:cNvPr id="281" name="Straight Arrow Connector 280"/>
            <p:cNvCxnSpPr/>
            <p:nvPr/>
          </p:nvCxnSpPr>
          <p:spPr bwMode="auto">
            <a:xfrm>
              <a:off x="5561974" y="1208799"/>
              <a:ext cx="1970734" cy="978283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2" name="Straight Arrow Connector 281"/>
            <p:cNvCxnSpPr/>
            <p:nvPr/>
          </p:nvCxnSpPr>
          <p:spPr bwMode="auto">
            <a:xfrm>
              <a:off x="5617399" y="1057422"/>
              <a:ext cx="1992993" cy="878760"/>
            </a:xfrm>
            <a:prstGeom prst="straightConnector1">
              <a:avLst/>
            </a:prstGeom>
            <a:noFill/>
            <a:ln w="190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3" name="Straight Arrow Connector 282"/>
            <p:cNvCxnSpPr/>
            <p:nvPr/>
          </p:nvCxnSpPr>
          <p:spPr bwMode="auto">
            <a:xfrm>
              <a:off x="5628919" y="870402"/>
              <a:ext cx="1994768" cy="684833"/>
            </a:xfrm>
            <a:prstGeom prst="straightConnector1">
              <a:avLst/>
            </a:prstGeom>
            <a:noFill/>
            <a:ln w="190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44" name="Picture 1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42" y="571327"/>
            <a:ext cx="5094933" cy="4084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7421" y="6540424"/>
            <a:ext cx="4775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Updated version of Michael Kramer’s presentation in SKA 2014 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3847458" y="604928"/>
            <a:ext cx="1597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Extragalactic pulsar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81" name="Straight Arrow Connector 80"/>
          <p:cNvCxnSpPr/>
          <p:nvPr/>
        </p:nvCxnSpPr>
        <p:spPr bwMode="auto">
          <a:xfrm>
            <a:off x="5396935" y="834306"/>
            <a:ext cx="1918230" cy="684833"/>
          </a:xfrm>
          <a:prstGeom prst="straightConnector1">
            <a:avLst/>
          </a:prstGeom>
          <a:noFill/>
          <a:ln w="19050" cap="flat" cmpd="sng" algn="ctr">
            <a:solidFill>
              <a:srgbClr val="7F7F7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995260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lsar3.jpg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240" cy="6898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440" y="57732"/>
            <a:ext cx="37769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Helvetica"/>
                <a:cs typeface="Helvetica"/>
              </a:rPr>
              <a:t>Pulsars with the SKA</a:t>
            </a:r>
            <a:endParaRPr lang="en-US" sz="30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758" y="603386"/>
            <a:ext cx="8767787" cy="2103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100000"/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Helvetica"/>
                <a:cs typeface="Helvetica"/>
              </a:rPr>
              <a:t>only 5% of Galactic population known!</a:t>
            </a:r>
          </a:p>
          <a:p>
            <a:pPr>
              <a:lnSpc>
                <a:spcPts val="2000"/>
              </a:lnSpc>
            </a:pPr>
            <a:endParaRPr lang="en-US" sz="2400" dirty="0" smtClean="0">
              <a:solidFill>
                <a:schemeClr val="bg1"/>
              </a:solidFill>
              <a:latin typeface="Helvetica"/>
              <a:cs typeface="Helvetica"/>
            </a:endParaRPr>
          </a:p>
          <a:p>
            <a:pPr marL="342900" indent="-342900">
              <a:buSzPct val="100000"/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Helvetica"/>
                <a:cs typeface="Helvetica"/>
              </a:rPr>
              <a:t>Target to find 20000 new pulsars with 6000 MSPs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200" dirty="0" smtClean="0">
                <a:latin typeface="Helvetica"/>
                <a:cs typeface="Helvetica"/>
              </a:rPr>
              <a:t>Pulsar-BH to test theories of gravity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200" dirty="0" smtClean="0">
                <a:latin typeface="Helvetica"/>
                <a:cs typeface="Helvetica"/>
              </a:rPr>
              <a:t>Fundamental physics (gravitation) with high-precision timers  (see Ryan’s talk)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963" y="3733794"/>
            <a:ext cx="1991381" cy="312420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9758" y="2556350"/>
            <a:ext cx="87677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Helvetica"/>
                <a:cs typeface="Helvetica"/>
              </a:rPr>
              <a:t>Computational </a:t>
            </a: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p</a:t>
            </a:r>
            <a:r>
              <a:rPr lang="en-US" sz="2400" dirty="0" smtClean="0">
                <a:solidFill>
                  <a:schemeClr val="bg1"/>
                </a:solidFill>
                <a:latin typeface="Helvetica"/>
                <a:cs typeface="Helvetica"/>
              </a:rPr>
              <a:t>roblem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3138" y="2951213"/>
            <a:ext cx="38201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Many frequency dependent 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delay sweep: </a:t>
            </a:r>
            <a:r>
              <a:rPr lang="en-US" sz="2000" i="1" dirty="0" smtClean="0">
                <a:latin typeface="Helvetica"/>
                <a:cs typeface="Helvetica"/>
              </a:rPr>
              <a:t>dedispersion</a:t>
            </a:r>
            <a:r>
              <a:rPr lang="en-US" sz="2000" dirty="0" smtClean="0">
                <a:latin typeface="Helvetica"/>
                <a:cs typeface="Helvetica"/>
              </a:rPr>
              <a:t> trials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64806" y="2909101"/>
            <a:ext cx="40338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Large number of </a:t>
            </a:r>
            <a:r>
              <a:rPr lang="en-US" sz="2000" i="1" dirty="0" err="1" smtClean="0">
                <a:latin typeface="Helvetica"/>
                <a:cs typeface="Helvetica"/>
              </a:rPr>
              <a:t>deacceleration</a:t>
            </a:r>
            <a:r>
              <a:rPr lang="en-US" sz="2000" i="1" dirty="0" smtClean="0">
                <a:latin typeface="Helvetica"/>
                <a:cs typeface="Helvetica"/>
              </a:rPr>
              <a:t> 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steps to account for binary motion</a:t>
            </a:r>
          </a:p>
        </p:txBody>
      </p:sp>
      <p:sp>
        <p:nvSpPr>
          <p:cNvPr id="19" name="Plus 18"/>
          <p:cNvSpPr/>
          <p:nvPr/>
        </p:nvSpPr>
        <p:spPr>
          <a:xfrm>
            <a:off x="3931006" y="4310606"/>
            <a:ext cx="1231385" cy="1385551"/>
          </a:xfrm>
          <a:prstGeom prst="mathPlus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67"/>
          <p:cNvGrpSpPr>
            <a:grpSpLocks noChangeAspect="1"/>
          </p:cNvGrpSpPr>
          <p:nvPr/>
        </p:nvGrpSpPr>
        <p:grpSpPr bwMode="auto">
          <a:xfrm>
            <a:off x="244312" y="3733794"/>
            <a:ext cx="2928024" cy="3105437"/>
            <a:chOff x="2861217" y="1443708"/>
            <a:chExt cx="2822173" cy="3016499"/>
          </a:xfrm>
        </p:grpSpPr>
        <p:pic>
          <p:nvPicPr>
            <p:cNvPr id="25" name="Picture 68" descr="69dedispersed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217" y="1443708"/>
              <a:ext cx="1451835" cy="176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1" descr="dedispersed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1118" y="2027907"/>
              <a:ext cx="1423867" cy="173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2" descr="108dedispersed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3052" y="2794000"/>
              <a:ext cx="1370338" cy="1666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1786275" y="3733794"/>
            <a:ext cx="1982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~ N</a:t>
            </a:r>
            <a:r>
              <a:rPr lang="en-US" baseline="-25000" dirty="0" smtClean="0">
                <a:solidFill>
                  <a:srgbClr val="FFFFFF"/>
                </a:solidFill>
                <a:latin typeface="Helvetica"/>
                <a:cs typeface="Helvetica"/>
              </a:rPr>
              <a:t>DM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* BW * T</a:t>
            </a:r>
            <a:r>
              <a:rPr lang="en-US" baseline="-25000" dirty="0" smtClean="0">
                <a:solidFill>
                  <a:srgbClr val="FFFFFF"/>
                </a:solidFill>
                <a:latin typeface="Helvetica"/>
                <a:cs typeface="Helvetica"/>
              </a:rPr>
              <a:t>obs 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33530" y="3733794"/>
            <a:ext cx="2102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~ N</a:t>
            </a:r>
            <a:r>
              <a:rPr lang="en-US" baseline="-25000" dirty="0" smtClean="0">
                <a:solidFill>
                  <a:srgbClr val="FFFFFF"/>
                </a:solidFill>
                <a:latin typeface="Helvetica"/>
                <a:cs typeface="Helvetica"/>
              </a:rPr>
              <a:t>DM  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* 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N</a:t>
            </a:r>
            <a:r>
              <a:rPr lang="en-US" baseline="-25000" dirty="0" err="1" smtClean="0">
                <a:solidFill>
                  <a:srgbClr val="FFFFFF"/>
                </a:solidFill>
                <a:latin typeface="Helvetica"/>
                <a:cs typeface="Helvetica"/>
              </a:rPr>
              <a:t>acc</a:t>
            </a:r>
            <a:r>
              <a:rPr lang="en-US" baseline="-250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* T</a:t>
            </a:r>
            <a:r>
              <a:rPr lang="en-US" baseline="-25000" dirty="0" smtClean="0">
                <a:solidFill>
                  <a:srgbClr val="FFFFFF"/>
                </a:solidFill>
                <a:latin typeface="Helvetica"/>
                <a:cs typeface="Helvetica"/>
              </a:rPr>
              <a:t>obs</a:t>
            </a:r>
            <a:r>
              <a:rPr lang="en-US" baseline="30000" dirty="0" smtClean="0">
                <a:solidFill>
                  <a:srgbClr val="FFFFFF"/>
                </a:solidFill>
                <a:latin typeface="Helvetica"/>
                <a:cs typeface="Helvetica"/>
              </a:rPr>
              <a:t>3</a:t>
            </a:r>
            <a:r>
              <a:rPr lang="en-US" baseline="-25000" dirty="0" smtClean="0">
                <a:solidFill>
                  <a:srgbClr val="FFFFFF"/>
                </a:solidFill>
                <a:latin typeface="Helvetica"/>
                <a:cs typeface="Helvetica"/>
              </a:rPr>
              <a:t> 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3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lsar3.jpg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240" cy="6898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440" y="57732"/>
            <a:ext cx="55515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Helvetica"/>
                <a:cs typeface="Helvetica"/>
              </a:rPr>
              <a:t>Fast Radio Bursts with the SKA</a:t>
            </a:r>
            <a:endParaRPr lang="en-US" sz="30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758" y="682828"/>
            <a:ext cx="8767787" cy="1917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Helvetica"/>
                <a:cs typeface="Helvetica"/>
              </a:rPr>
              <a:t>Millisecond duration radio bursts with likely extragalactic origin</a:t>
            </a:r>
          </a:p>
          <a:p>
            <a:pPr>
              <a:lnSpc>
                <a:spcPct val="80000"/>
              </a:lnSpc>
            </a:pPr>
            <a:endParaRPr lang="en-US" sz="2200" dirty="0">
              <a:latin typeface="Helvetica"/>
              <a:cs typeface="Helvetica"/>
            </a:endParaRPr>
          </a:p>
          <a:p>
            <a:pPr marL="800100" lvl="1" indent="-342900">
              <a:buFont typeface="Wingdings" charset="2"/>
              <a:buChar char="Ø"/>
            </a:pPr>
            <a:r>
              <a:rPr lang="en-US" sz="2200" dirty="0" smtClean="0">
                <a:latin typeface="Helvetica"/>
                <a:cs typeface="Helvetica"/>
              </a:rPr>
              <a:t>Only ~ 20 discovered so far</a:t>
            </a:r>
          </a:p>
          <a:p>
            <a:pPr>
              <a:lnSpc>
                <a:spcPct val="50000"/>
              </a:lnSpc>
            </a:pPr>
            <a:endParaRPr lang="en-US" sz="2200" dirty="0">
              <a:latin typeface="Helvetica"/>
              <a:cs typeface="Helvetica"/>
            </a:endParaRPr>
          </a:p>
          <a:p>
            <a:pPr marL="800100" lvl="1" indent="-342900">
              <a:buFont typeface="Wingdings" charset="2"/>
              <a:buChar char="Ø"/>
            </a:pPr>
            <a:r>
              <a:rPr lang="en-US" sz="2200" dirty="0" smtClean="0">
                <a:latin typeface="Helvetica"/>
                <a:cs typeface="Helvetica"/>
              </a:rPr>
              <a:t>Real-time detection with data capturing at full </a:t>
            </a:r>
            <a:r>
              <a:rPr lang="en-US" sz="2200" dirty="0" err="1" smtClean="0">
                <a:latin typeface="Helvetica"/>
                <a:cs typeface="Helvetica"/>
              </a:rPr>
              <a:t>Nyquist</a:t>
            </a:r>
            <a:r>
              <a:rPr lang="en-US" sz="2200" dirty="0" smtClean="0">
                <a:latin typeface="Helvetica"/>
                <a:cs typeface="Helvetica"/>
              </a:rPr>
              <a:t> domain for rapid follow-up to </a:t>
            </a:r>
            <a:r>
              <a:rPr lang="en-US" sz="2200" dirty="0" err="1" smtClean="0">
                <a:latin typeface="Helvetica"/>
                <a:cs typeface="Helvetica"/>
              </a:rPr>
              <a:t>maximise</a:t>
            </a:r>
            <a:r>
              <a:rPr lang="en-US" sz="2200" dirty="0" smtClean="0">
                <a:latin typeface="Helvetica"/>
                <a:cs typeface="Helvetica"/>
              </a:rPr>
              <a:t> science returns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851791" y="2687481"/>
            <a:ext cx="3116944" cy="4081979"/>
            <a:chOff x="5294312" y="1608266"/>
            <a:chExt cx="3603625" cy="4971919"/>
          </a:xfrm>
        </p:grpSpPr>
        <p:sp>
          <p:nvSpPr>
            <p:cNvPr id="8" name="Rounded Rectangle 7"/>
            <p:cNvSpPr/>
            <p:nvPr/>
          </p:nvSpPr>
          <p:spPr>
            <a:xfrm>
              <a:off x="5294312" y="1608266"/>
              <a:ext cx="3603625" cy="497191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5133" y="2571286"/>
              <a:ext cx="1460500" cy="1422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1830" y="1806724"/>
              <a:ext cx="1689100" cy="13906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43746" y="3440745"/>
              <a:ext cx="1479550" cy="13906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21329" y="4329109"/>
              <a:ext cx="1320800" cy="11684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19606" y="4995861"/>
              <a:ext cx="1727200" cy="14097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03665" y="3448742"/>
            <a:ext cx="4669582" cy="2823488"/>
            <a:chOff x="1665087" y="1179898"/>
            <a:chExt cx="5760000" cy="3600000"/>
          </a:xfrm>
        </p:grpSpPr>
        <p:sp>
          <p:nvSpPr>
            <p:cNvPr id="15" name="Rounded Rectangle 14"/>
            <p:cNvSpPr/>
            <p:nvPr/>
          </p:nvSpPr>
          <p:spPr>
            <a:xfrm>
              <a:off x="1665087" y="1179898"/>
              <a:ext cx="5760000" cy="36000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31224" y="4490747"/>
              <a:ext cx="237996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Credit: Swinburne Astronomy Productions</a:t>
              </a:r>
            </a:p>
          </p:txBody>
        </p:sp>
        <p:pic>
          <p:nvPicPr>
            <p:cNvPr id="17" name="Picture 16" descr="FRBatParkes_GIF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599" y="1417638"/>
              <a:ext cx="5380301" cy="3009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4429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lsar3.jpg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3"/>
            <a:ext cx="9163240" cy="6898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440" y="57732"/>
            <a:ext cx="66958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Helvetica"/>
                <a:cs typeface="Helvetica"/>
              </a:rPr>
              <a:t>Pulsar searches with SKA1 Low + Mid</a:t>
            </a:r>
            <a:endParaRPr lang="en-US" sz="30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9758" y="738850"/>
            <a:ext cx="8767787" cy="554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Helvetica"/>
                <a:cs typeface="Helvetica"/>
              </a:rPr>
              <a:t>Low and Mid can probe different pulsar population</a:t>
            </a:r>
          </a:p>
          <a:p>
            <a:pPr>
              <a:lnSpc>
                <a:spcPct val="50000"/>
              </a:lnSpc>
            </a:pPr>
            <a:endParaRPr lang="en-US" sz="2200" dirty="0">
              <a:latin typeface="Helvetica"/>
              <a:cs typeface="Helvetica"/>
            </a:endParaRPr>
          </a:p>
          <a:p>
            <a:pPr marL="342900" indent="-342900">
              <a:lnSpc>
                <a:spcPts val="3000"/>
              </a:lnSpc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Helvetica"/>
                <a:cs typeface="Helvetica"/>
              </a:rPr>
              <a:t>SKA1_Low: 50 – 350 MHz </a:t>
            </a:r>
          </a:p>
          <a:p>
            <a:pPr marL="800100" lvl="1" indent="-342900">
              <a:lnSpc>
                <a:spcPts val="3000"/>
              </a:lnSpc>
              <a:buFont typeface="Wingdings" charset="2"/>
              <a:buChar char="Ø"/>
            </a:pPr>
            <a:r>
              <a:rPr lang="en-US" sz="2200" dirty="0" smtClean="0">
                <a:latin typeface="Helvetica"/>
                <a:cs typeface="Helvetica"/>
              </a:rPr>
              <a:t>Local population with low DM (dispersion ∞ ν</a:t>
            </a:r>
            <a:r>
              <a:rPr lang="en-US" sz="2200" baseline="30000" dirty="0" smtClean="0">
                <a:latin typeface="Helvetica"/>
                <a:cs typeface="Helvetica"/>
              </a:rPr>
              <a:t>-2</a:t>
            </a:r>
            <a:r>
              <a:rPr lang="en-US" sz="2200" dirty="0" smtClean="0">
                <a:latin typeface="Helvetica"/>
                <a:cs typeface="Helvetica"/>
              </a:rPr>
              <a:t> )</a:t>
            </a:r>
          </a:p>
          <a:p>
            <a:pPr marL="800100" lvl="1" indent="-342900">
              <a:lnSpc>
                <a:spcPts val="3000"/>
              </a:lnSpc>
              <a:buFont typeface="Wingdings" charset="2"/>
              <a:buChar char="Ø"/>
            </a:pPr>
            <a:r>
              <a:rPr lang="en-US" sz="2200" dirty="0" smtClean="0">
                <a:latin typeface="Helvetica"/>
                <a:cs typeface="Helvetica"/>
              </a:rPr>
              <a:t>Steep spectra sources (α ∞ ν</a:t>
            </a:r>
            <a:r>
              <a:rPr lang="en-US" sz="2200" baseline="30000" dirty="0" smtClean="0">
                <a:latin typeface="Helvetica"/>
                <a:cs typeface="Helvetica"/>
              </a:rPr>
              <a:t>-1.5</a:t>
            </a:r>
            <a:r>
              <a:rPr lang="en-US" sz="2200" dirty="0" smtClean="0">
                <a:latin typeface="Helvetica"/>
                <a:cs typeface="Helvetica"/>
              </a:rPr>
              <a:t>)</a:t>
            </a:r>
          </a:p>
          <a:p>
            <a:pPr marL="800100" lvl="1" indent="-342900">
              <a:lnSpc>
                <a:spcPts val="3000"/>
              </a:lnSpc>
              <a:buFont typeface="Wingdings" charset="2"/>
              <a:buChar char="Ø"/>
            </a:pPr>
            <a:r>
              <a:rPr lang="en-US" sz="2200" dirty="0" smtClean="0">
                <a:latin typeface="Helvetica"/>
                <a:cs typeface="Helvetica"/>
              </a:rPr>
              <a:t>Sensitive away from plane at higher Galactic latitude</a:t>
            </a:r>
          </a:p>
          <a:p>
            <a:pPr marL="800100" lvl="1" indent="-342900">
              <a:lnSpc>
                <a:spcPts val="3000"/>
              </a:lnSpc>
              <a:buFont typeface="Wingdings" charset="2"/>
              <a:buChar char="Ø"/>
            </a:pPr>
            <a:r>
              <a:rPr lang="en-US" sz="2200" dirty="0" smtClean="0">
                <a:latin typeface="Helvetica"/>
                <a:cs typeface="Helvetica"/>
              </a:rPr>
              <a:t>Scattering can be of concern (scattering ∞ ν</a:t>
            </a:r>
            <a:r>
              <a:rPr lang="en-US" sz="2200" baseline="30000" dirty="0" smtClean="0">
                <a:latin typeface="Helvetica"/>
                <a:cs typeface="Helvetica"/>
              </a:rPr>
              <a:t>-4</a:t>
            </a:r>
            <a:r>
              <a:rPr lang="en-US" sz="2200" dirty="0" smtClean="0">
                <a:latin typeface="Helvetica"/>
                <a:cs typeface="Helvetica"/>
              </a:rPr>
              <a:t>) </a:t>
            </a:r>
          </a:p>
          <a:p>
            <a:pPr marL="800100" lvl="1" indent="-342900">
              <a:lnSpc>
                <a:spcPts val="3000"/>
              </a:lnSpc>
              <a:buFont typeface="Wingdings" charset="2"/>
              <a:buChar char="Ø"/>
            </a:pPr>
            <a:r>
              <a:rPr lang="en-US" sz="2200" dirty="0" smtClean="0">
                <a:latin typeface="Helvetica"/>
                <a:cs typeface="Helvetica"/>
              </a:rPr>
              <a:t>Higher survey speed (FOV ∞ ν</a:t>
            </a:r>
            <a:r>
              <a:rPr lang="en-US" sz="2200" baseline="30000" dirty="0" smtClean="0">
                <a:latin typeface="Helvetica"/>
                <a:cs typeface="Helvetica"/>
              </a:rPr>
              <a:t>-2</a:t>
            </a:r>
            <a:r>
              <a:rPr lang="en-US" sz="2200" dirty="0" smtClean="0">
                <a:latin typeface="Helvetica"/>
                <a:cs typeface="Helvetica"/>
              </a:rPr>
              <a:t>) </a:t>
            </a:r>
            <a:r>
              <a:rPr lang="en-US" sz="2200" dirty="0" smtClean="0">
                <a:latin typeface="Helvetica"/>
                <a:cs typeface="Helvetica"/>
                <a:sym typeface="Wingdings"/>
              </a:rPr>
              <a:t> less beams </a:t>
            </a:r>
            <a:r>
              <a:rPr lang="en-US" sz="2200" dirty="0" smtClean="0">
                <a:latin typeface="Helvetica"/>
                <a:cs typeface="Helvetica"/>
              </a:rPr>
              <a:t> 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latin typeface="Helvetica"/>
              <a:cs typeface="Helvetica"/>
            </a:endParaRPr>
          </a:p>
          <a:p>
            <a:pPr marL="342900" indent="-342900">
              <a:lnSpc>
                <a:spcPts val="3000"/>
              </a:lnSpc>
              <a:buFont typeface="Arial"/>
              <a:buChar char="•"/>
            </a:pPr>
            <a:r>
              <a:rPr lang="en-US" sz="2200" dirty="0" smtClean="0">
                <a:solidFill>
                  <a:srgbClr val="FFFFFF"/>
                </a:solidFill>
                <a:latin typeface="Helvetica"/>
                <a:cs typeface="Helvetica"/>
              </a:rPr>
              <a:t>SKA1_Mid: 350 MHz – 1.7 GHz (</a:t>
            </a:r>
            <a:r>
              <a:rPr lang="en-US" sz="2200" dirty="0" err="1" smtClean="0">
                <a:solidFill>
                  <a:srgbClr val="FFFFFF"/>
                </a:solidFill>
                <a:latin typeface="Helvetica"/>
                <a:cs typeface="Helvetica"/>
              </a:rPr>
              <a:t>atleast</a:t>
            </a:r>
            <a:r>
              <a:rPr lang="en-US" sz="2200" dirty="0" smtClean="0">
                <a:solidFill>
                  <a:srgbClr val="FFFFFF"/>
                </a:solidFill>
                <a:latin typeface="Helvetica"/>
                <a:cs typeface="Helvetica"/>
              </a:rPr>
              <a:t> band1 and band2)</a:t>
            </a:r>
          </a:p>
          <a:p>
            <a:pPr marL="800100" lvl="1" indent="-342900">
              <a:lnSpc>
                <a:spcPts val="3000"/>
              </a:lnSpc>
              <a:buFont typeface="Wingdings" charset="2"/>
              <a:buChar char="Ø"/>
            </a:pPr>
            <a:r>
              <a:rPr lang="en-US" sz="2200" dirty="0" smtClean="0">
                <a:latin typeface="Helvetica"/>
                <a:cs typeface="Helvetica"/>
              </a:rPr>
              <a:t>Probing population at higher DM </a:t>
            </a:r>
          </a:p>
          <a:p>
            <a:pPr marL="800100" lvl="1" indent="-342900">
              <a:lnSpc>
                <a:spcPts val="3000"/>
              </a:lnSpc>
              <a:buFont typeface="Wingdings" charset="2"/>
              <a:buChar char="Ø"/>
            </a:pPr>
            <a:r>
              <a:rPr lang="en-US" sz="2200" dirty="0" smtClean="0">
                <a:latin typeface="Helvetica"/>
                <a:cs typeface="Helvetica"/>
              </a:rPr>
              <a:t>Sources with less steep spectral indices</a:t>
            </a:r>
          </a:p>
          <a:p>
            <a:pPr marL="800100" lvl="1" indent="-342900">
              <a:lnSpc>
                <a:spcPts val="3000"/>
              </a:lnSpc>
              <a:buFont typeface="Wingdings" charset="2"/>
              <a:buChar char="Ø"/>
            </a:pPr>
            <a:r>
              <a:rPr lang="en-US" sz="2200" dirty="0" smtClean="0">
                <a:latin typeface="Helvetica"/>
                <a:cs typeface="Helvetica"/>
              </a:rPr>
              <a:t>Less scattering</a:t>
            </a:r>
          </a:p>
          <a:p>
            <a:pPr marL="800100" lvl="1" indent="-342900">
              <a:lnSpc>
                <a:spcPts val="3000"/>
              </a:lnSpc>
              <a:buFont typeface="Wingdings" charset="2"/>
              <a:buChar char="Ø"/>
            </a:pPr>
            <a:r>
              <a:rPr lang="en-US" sz="2200" dirty="0" smtClean="0">
                <a:latin typeface="Helvetica"/>
                <a:cs typeface="Helvetica"/>
              </a:rPr>
              <a:t>Sensitive probe for sources close to Galactic plane</a:t>
            </a:r>
          </a:p>
          <a:p>
            <a:pPr marL="800100" lvl="1" indent="-342900">
              <a:lnSpc>
                <a:spcPts val="3000"/>
              </a:lnSpc>
              <a:buFont typeface="Wingdings" charset="2"/>
              <a:buChar char="Ø"/>
            </a:pPr>
            <a:r>
              <a:rPr lang="en-US" sz="2200" dirty="0" smtClean="0">
                <a:latin typeface="Helvetica"/>
                <a:cs typeface="Helvetica"/>
              </a:rPr>
              <a:t>More survey beams needed</a:t>
            </a:r>
          </a:p>
        </p:txBody>
      </p:sp>
    </p:spTree>
    <p:extLst>
      <p:ext uri="{BB962C8B-B14F-4D97-AF65-F5344CB8AC3E}">
        <p14:creationId xmlns:p14="http://schemas.microsoft.com/office/powerpoint/2010/main" val="337056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lsar3.jpg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240" cy="6898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440" y="57732"/>
            <a:ext cx="56584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Helvetica"/>
                <a:cs typeface="Helvetica"/>
              </a:rPr>
              <a:t>Multi-beam search with the SKA</a:t>
            </a:r>
            <a:endParaRPr lang="en-US" sz="30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18721" y="1399744"/>
            <a:ext cx="3734180" cy="4125037"/>
            <a:chOff x="-250120" y="1803587"/>
            <a:chExt cx="4341243" cy="44862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048" y="1803587"/>
              <a:ext cx="3648075" cy="448627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-250120" y="2275627"/>
              <a:ext cx="186632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SKA1 </a:t>
              </a:r>
              <a:r>
                <a:rPr lang="en-US" sz="1600" dirty="0">
                  <a:solidFill>
                    <a:srgbClr val="FFFFFF"/>
                  </a:solidFill>
                  <a:latin typeface="Helvetica"/>
                  <a:cs typeface="Helvetica"/>
                </a:rPr>
                <a:t>Low</a:t>
              </a:r>
            </a:p>
            <a:p>
              <a:pPr algn="ctr"/>
              <a:r>
                <a:rPr lang="en-US" sz="160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  500 beams</a:t>
              </a:r>
            </a:p>
            <a:p>
              <a:pPr algn="ctr"/>
              <a:r>
                <a:rPr lang="en-US" sz="160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@ 100 </a:t>
              </a:r>
              <a:r>
                <a:rPr lang="en-US" sz="1600" dirty="0" err="1" smtClean="0">
                  <a:solidFill>
                    <a:srgbClr val="FFFFFF"/>
                  </a:solidFill>
                  <a:latin typeface="Helvetica"/>
                  <a:cs typeface="Helvetica"/>
                </a:rPr>
                <a:t>μs</a:t>
              </a:r>
              <a:r>
                <a:rPr lang="en-US" sz="160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 with 15 kHz x 8192 channels </a:t>
              </a:r>
              <a:endParaRPr lang="en-US" sz="160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59333" y="5362848"/>
            <a:ext cx="11112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Credit: </a:t>
            </a:r>
          </a:p>
          <a:p>
            <a:r>
              <a:rPr lang="en-US" sz="1000" dirty="0" err="1"/>
              <a:t>SKAtelescope.org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7860221" y="5426327"/>
            <a:ext cx="11033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Credit: </a:t>
            </a:r>
          </a:p>
          <a:p>
            <a:r>
              <a:rPr lang="en-US" sz="1000" dirty="0" err="1"/>
              <a:t>SKAtelescope.org</a:t>
            </a:r>
            <a:endParaRPr lang="en-US" sz="1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298727" y="1198498"/>
            <a:ext cx="3716332" cy="4427884"/>
            <a:chOff x="5279487" y="1059279"/>
            <a:chExt cx="4016823" cy="48984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9487" y="1059279"/>
              <a:ext cx="3400425" cy="489848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97623" y="2078937"/>
              <a:ext cx="1998687" cy="14640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SKA1 </a:t>
              </a:r>
              <a:r>
                <a:rPr lang="en-US" sz="1600" dirty="0">
                  <a:solidFill>
                    <a:srgbClr val="FFFFFF"/>
                  </a:solidFill>
                  <a:latin typeface="Helvetica"/>
                  <a:cs typeface="Helvetica"/>
                </a:rPr>
                <a:t>Mid</a:t>
              </a:r>
            </a:p>
            <a:p>
              <a:pPr algn="ctr"/>
              <a:r>
                <a:rPr lang="en-US" sz="160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1500 beams </a:t>
              </a:r>
            </a:p>
            <a:p>
              <a:pPr algn="ctr"/>
              <a:r>
                <a:rPr lang="en-US" sz="160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@ 64 </a:t>
              </a:r>
              <a:r>
                <a:rPr lang="en-US" sz="1600" dirty="0" err="1" smtClean="0">
                  <a:solidFill>
                    <a:srgbClr val="FFFFFF"/>
                  </a:solidFill>
                  <a:latin typeface="Helvetica"/>
                  <a:cs typeface="Helvetica"/>
                </a:rPr>
                <a:t>μs</a:t>
              </a:r>
              <a:r>
                <a:rPr lang="en-US" sz="160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 with </a:t>
              </a:r>
            </a:p>
            <a:p>
              <a:pPr algn="ctr"/>
              <a:r>
                <a:rPr lang="en-US" sz="160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73 kHz x 4096 channels  </a:t>
              </a:r>
              <a:endParaRPr lang="en-US" sz="160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59758" y="738850"/>
            <a:ext cx="876778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200" dirty="0" smtClean="0">
                <a:latin typeface="Helvetica"/>
                <a:cs typeface="Helvetica"/>
              </a:rPr>
              <a:t>Increased Field-of-view </a:t>
            </a:r>
          </a:p>
          <a:p>
            <a:pPr>
              <a:lnSpc>
                <a:spcPct val="50000"/>
              </a:lnSpc>
            </a:pPr>
            <a:endParaRPr lang="en-US" sz="2200" dirty="0">
              <a:latin typeface="Helvetica"/>
              <a:cs typeface="Helvetic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200" dirty="0" smtClean="0">
                <a:latin typeface="Helvetica"/>
                <a:cs typeface="Helvetica"/>
              </a:rPr>
              <a:t>Increased data rate to Pulsar Search Sub-element (PSS) of CSP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52091" y="5764440"/>
            <a:ext cx="69742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Helvetica"/>
                <a:cs typeface="Helvetica"/>
              </a:rPr>
              <a:t>Data throughput to PSS @ 4% of global internet traffic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2400" y="6247360"/>
            <a:ext cx="38905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Helvetica"/>
                <a:cs typeface="Helvetica"/>
              </a:rPr>
              <a:t>From </a:t>
            </a:r>
            <a:r>
              <a:rPr lang="en-US" sz="2200" dirty="0" err="1" smtClean="0">
                <a:latin typeface="Helvetica"/>
                <a:cs typeface="Helvetica"/>
              </a:rPr>
              <a:t>Low_CBF</a:t>
            </a:r>
            <a:r>
              <a:rPr lang="en-US" sz="2200" dirty="0" smtClean="0">
                <a:latin typeface="Helvetica"/>
                <a:cs typeface="Helvetica"/>
              </a:rPr>
              <a:t> @ 12 PB/day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37182" y="6296674"/>
            <a:ext cx="38905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Helvetica"/>
                <a:cs typeface="Helvetica"/>
              </a:rPr>
              <a:t>From </a:t>
            </a:r>
            <a:r>
              <a:rPr lang="en-US" sz="2200" dirty="0" err="1" smtClean="0">
                <a:latin typeface="Helvetica"/>
                <a:cs typeface="Helvetica"/>
              </a:rPr>
              <a:t>Mid_CBF</a:t>
            </a:r>
            <a:r>
              <a:rPr lang="en-US" sz="2200" dirty="0" smtClean="0">
                <a:latin typeface="Helvetica"/>
                <a:cs typeface="Helvetica"/>
              </a:rPr>
              <a:t> @ 30 PB/day</a:t>
            </a:r>
          </a:p>
        </p:txBody>
      </p:sp>
    </p:spTree>
    <p:extLst>
      <p:ext uri="{BB962C8B-B14F-4D97-AF65-F5344CB8AC3E}">
        <p14:creationId xmlns:p14="http://schemas.microsoft.com/office/powerpoint/2010/main" val="153210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lsar3.jpg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240" cy="6898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440" y="57732"/>
            <a:ext cx="29644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Helvetica"/>
                <a:cs typeface="Helvetica"/>
              </a:rPr>
              <a:t>PSS Processing </a:t>
            </a:r>
            <a:endParaRPr lang="en-US" sz="30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7844" y="1355916"/>
            <a:ext cx="8582961" cy="5302840"/>
            <a:chOff x="362226" y="1434313"/>
            <a:chExt cx="8582961" cy="5302840"/>
          </a:xfrm>
        </p:grpSpPr>
        <p:sp>
          <p:nvSpPr>
            <p:cNvPr id="5" name="Block Arc 4"/>
            <p:cNvSpPr/>
            <p:nvPr/>
          </p:nvSpPr>
          <p:spPr>
            <a:xfrm rot="8095053">
              <a:off x="199573" y="1682791"/>
              <a:ext cx="927652" cy="430696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Isosceles Triangle 5"/>
            <p:cNvSpPr/>
            <p:nvPr/>
          </p:nvSpPr>
          <p:spPr>
            <a:xfrm>
              <a:off x="569135" y="2025139"/>
              <a:ext cx="574260" cy="67365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63626" y="3268869"/>
              <a:ext cx="3218778" cy="346828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786752" y="3268869"/>
              <a:ext cx="3158435" cy="346828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laque 8"/>
            <p:cNvSpPr/>
            <p:nvPr/>
          </p:nvSpPr>
          <p:spPr>
            <a:xfrm>
              <a:off x="4682404" y="4351130"/>
              <a:ext cx="1104348" cy="651566"/>
            </a:xfrm>
            <a:prstGeom prst="plaqu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SADT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Plaque 9"/>
            <p:cNvSpPr/>
            <p:nvPr/>
          </p:nvSpPr>
          <p:spPr>
            <a:xfrm>
              <a:off x="362226" y="2698791"/>
              <a:ext cx="929861" cy="570078"/>
            </a:xfrm>
            <a:prstGeom prst="plaqu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SADT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33794" y="3327160"/>
              <a:ext cx="2749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Central Signal Processing (CSP)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58735" y="3313915"/>
              <a:ext cx="29287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Science Data Processor (SDP)</a:t>
              </a:r>
              <a:endParaRPr lang="en-US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590229" y="4030213"/>
              <a:ext cx="2981739" cy="47486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000000"/>
                  </a:solidFill>
                </a:rPr>
                <a:t>Correlator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590230" y="4791884"/>
              <a:ext cx="1170610" cy="151074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Beam-former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045760" y="5728372"/>
              <a:ext cx="1170610" cy="57426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Pulsar timing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045760" y="4676913"/>
              <a:ext cx="1170610" cy="817364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Pulsar and FRB search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016455" y="3801477"/>
              <a:ext cx="1528419" cy="784087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FRB candidate analysis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016455" y="4710190"/>
              <a:ext cx="1528419" cy="784087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Pulsar candidate  </a:t>
              </a:r>
              <a:r>
                <a:rPr lang="en-US" dirty="0">
                  <a:solidFill>
                    <a:srgbClr val="000000"/>
                  </a:solidFill>
                </a:rPr>
                <a:t>a</a:t>
              </a:r>
              <a:r>
                <a:rPr lang="en-US" dirty="0" smtClean="0">
                  <a:solidFill>
                    <a:srgbClr val="000000"/>
                  </a:solidFill>
                </a:rPr>
                <a:t>nalysis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16455" y="5728372"/>
              <a:ext cx="1528419" cy="78408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Pulsar timing Data </a:t>
              </a:r>
              <a:r>
                <a:rPr lang="en-US" dirty="0">
                  <a:solidFill>
                    <a:srgbClr val="000000"/>
                  </a:solidFill>
                </a:rPr>
                <a:t>a</a:t>
              </a:r>
              <a:r>
                <a:rPr lang="en-US" dirty="0" smtClean="0">
                  <a:solidFill>
                    <a:srgbClr val="000000"/>
                  </a:solidFill>
                </a:rPr>
                <a:t>nalysis</a:t>
              </a:r>
            </a:p>
          </p:txBody>
        </p:sp>
        <p:cxnSp>
          <p:nvCxnSpPr>
            <p:cNvPr id="20" name="Curved Connector 19"/>
            <p:cNvCxnSpPr>
              <a:stCxn id="10" idx="2"/>
              <a:endCxn id="7" idx="1"/>
            </p:cNvCxnSpPr>
            <p:nvPr/>
          </p:nvCxnSpPr>
          <p:spPr>
            <a:xfrm rot="16200000" flipH="1">
              <a:off x="278320" y="3817705"/>
              <a:ext cx="1734142" cy="636469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endCxn id="16" idx="1"/>
            </p:cNvCxnSpPr>
            <p:nvPr/>
          </p:nvCxnSpPr>
          <p:spPr>
            <a:xfrm flipV="1">
              <a:off x="2760840" y="5085595"/>
              <a:ext cx="284920" cy="4351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4" idx="3"/>
              <a:endCxn id="15" idx="1"/>
            </p:cNvCxnSpPr>
            <p:nvPr/>
          </p:nvCxnSpPr>
          <p:spPr>
            <a:xfrm>
              <a:off x="2760840" y="5547258"/>
              <a:ext cx="284920" cy="4682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endCxn id="9" idx="1"/>
            </p:cNvCxnSpPr>
            <p:nvPr/>
          </p:nvCxnSpPr>
          <p:spPr>
            <a:xfrm flipV="1">
              <a:off x="4216370" y="4676913"/>
              <a:ext cx="466034" cy="1711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5" idx="3"/>
              <a:endCxn id="9" idx="1"/>
            </p:cNvCxnSpPr>
            <p:nvPr/>
          </p:nvCxnSpPr>
          <p:spPr>
            <a:xfrm flipV="1">
              <a:off x="4216370" y="4676913"/>
              <a:ext cx="466034" cy="13385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9" idx="3"/>
              <a:endCxn id="17" idx="1"/>
            </p:cNvCxnSpPr>
            <p:nvPr/>
          </p:nvCxnSpPr>
          <p:spPr>
            <a:xfrm flipV="1">
              <a:off x="5786752" y="4193521"/>
              <a:ext cx="229703" cy="4833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9" idx="3"/>
              <a:endCxn id="18" idx="1"/>
            </p:cNvCxnSpPr>
            <p:nvPr/>
          </p:nvCxnSpPr>
          <p:spPr>
            <a:xfrm>
              <a:off x="5786752" y="4676913"/>
              <a:ext cx="229703" cy="4253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9" idx="3"/>
              <a:endCxn id="19" idx="1"/>
            </p:cNvCxnSpPr>
            <p:nvPr/>
          </p:nvCxnSpPr>
          <p:spPr>
            <a:xfrm>
              <a:off x="5786752" y="4676913"/>
              <a:ext cx="229703" cy="144350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7" idx="1"/>
              <a:endCxn id="13" idx="1"/>
            </p:cNvCxnSpPr>
            <p:nvPr/>
          </p:nvCxnSpPr>
          <p:spPr>
            <a:xfrm flipV="1">
              <a:off x="1463626" y="4267648"/>
              <a:ext cx="126603" cy="73536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7" idx="1"/>
              <a:endCxn id="14" idx="1"/>
            </p:cNvCxnSpPr>
            <p:nvPr/>
          </p:nvCxnSpPr>
          <p:spPr>
            <a:xfrm>
              <a:off x="1463626" y="5003011"/>
              <a:ext cx="126604" cy="5442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3" idx="3"/>
            </p:cNvCxnSpPr>
            <p:nvPr/>
          </p:nvCxnSpPr>
          <p:spPr>
            <a:xfrm>
              <a:off x="4571968" y="4267648"/>
              <a:ext cx="110436" cy="3257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2280648" y="701649"/>
            <a:ext cx="69141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200" dirty="0" smtClean="0">
                <a:latin typeface="Helvetica"/>
                <a:cs typeface="Helvetica"/>
              </a:rPr>
              <a:t>Consists of ~ 750 PSS nodes (for Mid) in 48 racks</a:t>
            </a:r>
          </a:p>
          <a:p>
            <a:pPr marL="342900" indent="-342900">
              <a:buFont typeface="Wingdings" charset="2"/>
              <a:buChar char="Ø"/>
            </a:pPr>
            <a:endParaRPr lang="en-US" sz="2200" dirty="0">
              <a:latin typeface="Helvetica"/>
              <a:cs typeface="Helvetic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200" dirty="0" smtClean="0">
                <a:latin typeface="Helvetica"/>
                <a:cs typeface="Helvetica"/>
              </a:rPr>
              <a:t>Each PSS nodes with FPGA+GPU accelerators</a:t>
            </a:r>
          </a:p>
          <a:p>
            <a:pPr marL="342900" indent="-342900">
              <a:buFont typeface="Wingdings" charset="2"/>
              <a:buChar char="Ø"/>
            </a:pPr>
            <a:endParaRPr lang="en-US" sz="2200" dirty="0">
              <a:latin typeface="Helvetica"/>
              <a:cs typeface="Helvetic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200" dirty="0" smtClean="0">
                <a:latin typeface="Helvetica"/>
                <a:cs typeface="Helvetica"/>
              </a:rPr>
              <a:t>Approx. 260 W / beam for processing </a:t>
            </a:r>
            <a:endParaRPr lang="en-US" sz="2200" dirty="0">
              <a:latin typeface="Helvetica"/>
              <a:cs typeface="Helvetica"/>
            </a:endParaRPr>
          </a:p>
          <a:p>
            <a:r>
              <a:rPr lang="en-US" sz="2200" dirty="0" smtClean="0">
                <a:latin typeface="Helvetica"/>
                <a:cs typeface="Helvetica"/>
                <a:sym typeface="Wingdings"/>
              </a:rPr>
              <a:t>     25 </a:t>
            </a:r>
            <a:r>
              <a:rPr lang="en-US" sz="2200" dirty="0" err="1" smtClean="0">
                <a:latin typeface="Helvetica"/>
                <a:cs typeface="Helvetica"/>
                <a:sym typeface="Wingdings"/>
              </a:rPr>
              <a:t>Gflops</a:t>
            </a:r>
            <a:r>
              <a:rPr lang="en-US" sz="2200" dirty="0" smtClean="0">
                <a:latin typeface="Helvetica"/>
                <a:cs typeface="Helvetica"/>
                <a:sym typeface="Wingdings"/>
              </a:rPr>
              <a:t>/W</a:t>
            </a:r>
            <a:r>
              <a:rPr lang="en-US" sz="2200" dirty="0" smtClean="0">
                <a:latin typeface="Helvetica"/>
                <a:cs typeface="Helvetica"/>
              </a:rPr>
              <a:t> (6 </a:t>
            </a:r>
            <a:r>
              <a:rPr lang="en-US" sz="2200" dirty="0" err="1" smtClean="0">
                <a:latin typeface="Helvetica"/>
                <a:cs typeface="Helvetica"/>
              </a:rPr>
              <a:t>Gflops</a:t>
            </a:r>
            <a:r>
              <a:rPr lang="en-US" sz="2200" dirty="0" smtClean="0">
                <a:latin typeface="Helvetica"/>
                <a:cs typeface="Helvetica"/>
              </a:rPr>
              <a:t>/W in Top Green500)</a:t>
            </a:r>
          </a:p>
        </p:txBody>
      </p:sp>
    </p:spTree>
    <p:extLst>
      <p:ext uri="{BB962C8B-B14F-4D97-AF65-F5344CB8AC3E}">
        <p14:creationId xmlns:p14="http://schemas.microsoft.com/office/powerpoint/2010/main" val="3849479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41744</TotalTime>
  <Words>1099</Words>
  <Application>Microsoft Macintosh PowerPoint</Application>
  <PresentationFormat>On-screen Show (4:3)</PresentationFormat>
  <Paragraphs>229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Jayanta Roy</dc:creator>
  <cp:lastModifiedBy>Jayanta Roy</cp:lastModifiedBy>
  <cp:revision>523</cp:revision>
  <cp:lastPrinted>2016-11-02T10:48:52Z</cp:lastPrinted>
  <dcterms:created xsi:type="dcterms:W3CDTF">2016-10-07T10:21:15Z</dcterms:created>
  <dcterms:modified xsi:type="dcterms:W3CDTF">2016-11-08T10:01:10Z</dcterms:modified>
</cp:coreProperties>
</file>