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5" r:id="rId4"/>
    <p:sldId id="266" r:id="rId5"/>
    <p:sldId id="267" r:id="rId6"/>
    <p:sldId id="270" r:id="rId7"/>
    <p:sldId id="285" r:id="rId8"/>
    <p:sldId id="262" r:id="rId9"/>
    <p:sldId id="286" r:id="rId10"/>
    <p:sldId id="287" r:id="rId11"/>
    <p:sldId id="278" r:id="rId12"/>
    <p:sldId id="288" r:id="rId13"/>
    <p:sldId id="280" r:id="rId14"/>
    <p:sldId id="264" r:id="rId15"/>
    <p:sldId id="271" r:id="rId16"/>
    <p:sldId id="272" r:id="rId17"/>
    <p:sldId id="277" r:id="rId18"/>
    <p:sldId id="275" r:id="rId19"/>
    <p:sldId id="274" r:id="rId20"/>
    <p:sldId id="282" r:id="rId21"/>
    <p:sldId id="284" r:id="rId22"/>
    <p:sldId id="289" r:id="rId23"/>
    <p:sldId id="276" r:id="rId24"/>
    <p:sldId id="283" r:id="rId25"/>
    <p:sldId id="281" r:id="rId26"/>
    <p:sldId id="27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85" autoAdjust="0"/>
  </p:normalViewPr>
  <p:slideViewPr>
    <p:cSldViewPr snapToGrid="0" snapToObjects="1">
      <p:cViewPr>
        <p:scale>
          <a:sx n="85" d="100"/>
          <a:sy n="85" d="100"/>
        </p:scale>
        <p:origin x="-9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E54609D1-432D-EB4E-B893-0DFAB0ECEA3F}" type="datetimeFigureOut">
              <a:rPr lang="en-US" smtClean="0"/>
              <a:t>09/11/16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A2934-60B3-8C4D-A074-13584B527B0B}" type="slidenum">
              <a:rPr lang="en-US" smtClean="0"/>
              <a:t>‹#›</a:t>
            </a:fld>
            <a:endParaRPr lang="en-US"/>
          </a:p>
        </p:txBody>
      </p:sp>
    </p:spTree>
    <p:extLst>
      <p:ext uri="{BB962C8B-B14F-4D97-AF65-F5344CB8AC3E}">
        <p14:creationId xmlns:p14="http://schemas.microsoft.com/office/powerpoint/2010/main" val="204072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54609D1-432D-EB4E-B893-0DFAB0ECEA3F}" type="datetimeFigureOut">
              <a:rPr lang="en-US" smtClean="0"/>
              <a:t>09/11/16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A2934-60B3-8C4D-A074-13584B527B0B}" type="slidenum">
              <a:rPr lang="en-US" smtClean="0"/>
              <a:t>‹#›</a:t>
            </a:fld>
            <a:endParaRPr lang="en-US"/>
          </a:p>
        </p:txBody>
      </p:sp>
    </p:spTree>
    <p:extLst>
      <p:ext uri="{BB962C8B-B14F-4D97-AF65-F5344CB8AC3E}">
        <p14:creationId xmlns:p14="http://schemas.microsoft.com/office/powerpoint/2010/main" val="40658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54609D1-432D-EB4E-B893-0DFAB0ECEA3F}" type="datetimeFigureOut">
              <a:rPr lang="en-US" smtClean="0"/>
              <a:t>09/11/16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A2934-60B3-8C4D-A074-13584B527B0B}" type="slidenum">
              <a:rPr lang="en-US" smtClean="0"/>
              <a:t>‹#›</a:t>
            </a:fld>
            <a:endParaRPr lang="en-US"/>
          </a:p>
        </p:txBody>
      </p:sp>
    </p:spTree>
    <p:extLst>
      <p:ext uri="{BB962C8B-B14F-4D97-AF65-F5344CB8AC3E}">
        <p14:creationId xmlns:p14="http://schemas.microsoft.com/office/powerpoint/2010/main" val="171859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54609D1-432D-EB4E-B893-0DFAB0ECEA3F}" type="datetimeFigureOut">
              <a:rPr lang="en-US" smtClean="0"/>
              <a:t>09/11/16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A2934-60B3-8C4D-A074-13584B527B0B}" type="slidenum">
              <a:rPr lang="en-US" smtClean="0"/>
              <a:t>‹#›</a:t>
            </a:fld>
            <a:endParaRPr lang="en-US"/>
          </a:p>
        </p:txBody>
      </p:sp>
    </p:spTree>
    <p:extLst>
      <p:ext uri="{BB962C8B-B14F-4D97-AF65-F5344CB8AC3E}">
        <p14:creationId xmlns:p14="http://schemas.microsoft.com/office/powerpoint/2010/main" val="111980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E54609D1-432D-EB4E-B893-0DFAB0ECEA3F}" type="datetimeFigureOut">
              <a:rPr lang="en-US" smtClean="0"/>
              <a:t>09/11/16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A2934-60B3-8C4D-A074-13584B527B0B}" type="slidenum">
              <a:rPr lang="en-US" smtClean="0"/>
              <a:t>‹#›</a:t>
            </a:fld>
            <a:endParaRPr lang="en-US"/>
          </a:p>
        </p:txBody>
      </p:sp>
    </p:spTree>
    <p:extLst>
      <p:ext uri="{BB962C8B-B14F-4D97-AF65-F5344CB8AC3E}">
        <p14:creationId xmlns:p14="http://schemas.microsoft.com/office/powerpoint/2010/main" val="373366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E54609D1-432D-EB4E-B893-0DFAB0ECEA3F}" type="datetimeFigureOut">
              <a:rPr lang="en-US" smtClean="0"/>
              <a:t>09/11/16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A2934-60B3-8C4D-A074-13584B527B0B}" type="slidenum">
              <a:rPr lang="en-US" smtClean="0"/>
              <a:t>‹#›</a:t>
            </a:fld>
            <a:endParaRPr lang="en-US"/>
          </a:p>
        </p:txBody>
      </p:sp>
    </p:spTree>
    <p:extLst>
      <p:ext uri="{BB962C8B-B14F-4D97-AF65-F5344CB8AC3E}">
        <p14:creationId xmlns:p14="http://schemas.microsoft.com/office/powerpoint/2010/main" val="29789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E54609D1-432D-EB4E-B893-0DFAB0ECEA3F}" type="datetimeFigureOut">
              <a:rPr lang="en-US" smtClean="0"/>
              <a:t>09/11/16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A2934-60B3-8C4D-A074-13584B527B0B}" type="slidenum">
              <a:rPr lang="en-US" smtClean="0"/>
              <a:t>‹#›</a:t>
            </a:fld>
            <a:endParaRPr lang="en-US"/>
          </a:p>
        </p:txBody>
      </p:sp>
    </p:spTree>
    <p:extLst>
      <p:ext uri="{BB962C8B-B14F-4D97-AF65-F5344CB8AC3E}">
        <p14:creationId xmlns:p14="http://schemas.microsoft.com/office/powerpoint/2010/main" val="241148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E54609D1-432D-EB4E-B893-0DFAB0ECEA3F}" type="datetimeFigureOut">
              <a:rPr lang="en-US" smtClean="0"/>
              <a:t>09/11/16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A2934-60B3-8C4D-A074-13584B527B0B}" type="slidenum">
              <a:rPr lang="en-US" smtClean="0"/>
              <a:t>‹#›</a:t>
            </a:fld>
            <a:endParaRPr lang="en-US"/>
          </a:p>
        </p:txBody>
      </p:sp>
    </p:spTree>
    <p:extLst>
      <p:ext uri="{BB962C8B-B14F-4D97-AF65-F5344CB8AC3E}">
        <p14:creationId xmlns:p14="http://schemas.microsoft.com/office/powerpoint/2010/main" val="184553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609D1-432D-EB4E-B893-0DFAB0ECEA3F}" type="datetimeFigureOut">
              <a:rPr lang="en-US" smtClean="0"/>
              <a:t>09/11/16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A2934-60B3-8C4D-A074-13584B527B0B}" type="slidenum">
              <a:rPr lang="en-US" smtClean="0"/>
              <a:t>‹#›</a:t>
            </a:fld>
            <a:endParaRPr lang="en-US"/>
          </a:p>
        </p:txBody>
      </p:sp>
    </p:spTree>
    <p:extLst>
      <p:ext uri="{BB962C8B-B14F-4D97-AF65-F5344CB8AC3E}">
        <p14:creationId xmlns:p14="http://schemas.microsoft.com/office/powerpoint/2010/main" val="185475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54609D1-432D-EB4E-B893-0DFAB0ECEA3F}" type="datetimeFigureOut">
              <a:rPr lang="en-US" smtClean="0"/>
              <a:t>09/11/16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A2934-60B3-8C4D-A074-13584B527B0B}" type="slidenum">
              <a:rPr lang="en-US" smtClean="0"/>
              <a:t>‹#›</a:t>
            </a:fld>
            <a:endParaRPr lang="en-US"/>
          </a:p>
        </p:txBody>
      </p:sp>
    </p:spTree>
    <p:extLst>
      <p:ext uri="{BB962C8B-B14F-4D97-AF65-F5344CB8AC3E}">
        <p14:creationId xmlns:p14="http://schemas.microsoft.com/office/powerpoint/2010/main" val="317749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54609D1-432D-EB4E-B893-0DFAB0ECEA3F}" type="datetimeFigureOut">
              <a:rPr lang="en-US" smtClean="0"/>
              <a:t>09/11/16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A2934-60B3-8C4D-A074-13584B527B0B}" type="slidenum">
              <a:rPr lang="en-US" smtClean="0"/>
              <a:t>‹#›</a:t>
            </a:fld>
            <a:endParaRPr lang="en-US"/>
          </a:p>
        </p:txBody>
      </p:sp>
    </p:spTree>
    <p:extLst>
      <p:ext uri="{BB962C8B-B14F-4D97-AF65-F5344CB8AC3E}">
        <p14:creationId xmlns:p14="http://schemas.microsoft.com/office/powerpoint/2010/main" val="41705171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609D1-432D-EB4E-B893-0DFAB0ECEA3F}" type="datetimeFigureOut">
              <a:rPr lang="en-US" smtClean="0"/>
              <a:t>09/11/16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A2934-60B3-8C4D-A074-13584B527B0B}" type="slidenum">
              <a:rPr lang="en-US" smtClean="0"/>
              <a:t>‹#›</a:t>
            </a:fld>
            <a:endParaRPr lang="en-US"/>
          </a:p>
        </p:txBody>
      </p:sp>
    </p:spTree>
    <p:extLst>
      <p:ext uri="{BB962C8B-B14F-4D97-AF65-F5344CB8AC3E}">
        <p14:creationId xmlns:p14="http://schemas.microsoft.com/office/powerpoint/2010/main" val="212464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gif"/><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4.gif"/><Relationship Id="rId5" Type="http://schemas.openxmlformats.org/officeDocument/2006/relationships/image" Target="../media/image25.tiff"/><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6.jpg"/><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8.jp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png"/><Relationship Id="rId5" Type="http://schemas.openxmlformats.org/officeDocument/2006/relationships/image" Target="../media/image35.jpg"/><Relationship Id="rId6"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4.gif"/><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gif"/><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gif"/><Relationship Id="rId1" Type="http://schemas.openxmlformats.org/officeDocument/2006/relationships/slideLayout" Target="../slideLayouts/slideLayout7.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765" y="321739"/>
            <a:ext cx="8720629" cy="1384995"/>
          </a:xfrm>
          <a:prstGeom prst="rect">
            <a:avLst/>
          </a:prstGeom>
          <a:noFill/>
        </p:spPr>
        <p:txBody>
          <a:bodyPr wrap="square" rtlCol="0">
            <a:spAutoFit/>
          </a:bodyPr>
          <a:lstStyle/>
          <a:p>
            <a:pPr algn="ctr"/>
            <a:r>
              <a:rPr lang="en-US" sz="2800" dirty="0" smtClean="0">
                <a:solidFill>
                  <a:schemeClr val="bg1"/>
                </a:solidFill>
              </a:rPr>
              <a:t>Bridging the gap between the present and the SKA</a:t>
            </a:r>
          </a:p>
          <a:p>
            <a:pPr algn="ctr"/>
            <a:endParaRPr lang="en-US" sz="2800" dirty="0" smtClean="0">
              <a:solidFill>
                <a:schemeClr val="bg1"/>
              </a:solidFill>
            </a:endParaRPr>
          </a:p>
          <a:p>
            <a:pPr algn="ctr"/>
            <a:r>
              <a:rPr lang="en-US" sz="2800" dirty="0" smtClean="0">
                <a:solidFill>
                  <a:schemeClr val="bg1"/>
                </a:solidFill>
              </a:rPr>
              <a:t>The SHAPLEY CONCENTRATION as a pilot science case</a:t>
            </a:r>
            <a:endParaRPr lang="en-US" sz="2800" dirty="0">
              <a:solidFill>
                <a:schemeClr val="bg1"/>
              </a:solidFill>
            </a:endParaRPr>
          </a:p>
        </p:txBody>
      </p:sp>
      <p:sp>
        <p:nvSpPr>
          <p:cNvPr id="5" name="TextBox 4"/>
          <p:cNvSpPr txBox="1"/>
          <p:nvPr/>
        </p:nvSpPr>
        <p:spPr>
          <a:xfrm>
            <a:off x="2777068" y="2523052"/>
            <a:ext cx="3843867" cy="923330"/>
          </a:xfrm>
          <a:prstGeom prst="rect">
            <a:avLst/>
          </a:prstGeom>
          <a:noFill/>
        </p:spPr>
        <p:txBody>
          <a:bodyPr wrap="square" rtlCol="0">
            <a:spAutoFit/>
          </a:bodyPr>
          <a:lstStyle/>
          <a:p>
            <a:pPr algn="ctr"/>
            <a:r>
              <a:rPr lang="en-US" dirty="0" smtClean="0">
                <a:solidFill>
                  <a:srgbClr val="FFFFFF"/>
                </a:solidFill>
              </a:rPr>
              <a:t>Tiziana Venturi</a:t>
            </a:r>
          </a:p>
          <a:p>
            <a:pPr algn="ctr"/>
            <a:r>
              <a:rPr lang="en-US" dirty="0" smtClean="0">
                <a:solidFill>
                  <a:srgbClr val="FFFFFF"/>
                </a:solidFill>
              </a:rPr>
              <a:t>INAF, </a:t>
            </a:r>
            <a:r>
              <a:rPr lang="en-US" dirty="0" err="1" smtClean="0">
                <a:solidFill>
                  <a:srgbClr val="FFFFFF"/>
                </a:solidFill>
              </a:rPr>
              <a:t>Istituto</a:t>
            </a:r>
            <a:r>
              <a:rPr lang="en-US" dirty="0" smtClean="0">
                <a:solidFill>
                  <a:srgbClr val="FFFFFF"/>
                </a:solidFill>
              </a:rPr>
              <a:t> di </a:t>
            </a:r>
            <a:r>
              <a:rPr lang="en-US" dirty="0" err="1" smtClean="0">
                <a:solidFill>
                  <a:srgbClr val="FFFFFF"/>
                </a:solidFill>
              </a:rPr>
              <a:t>Radioastronomia</a:t>
            </a:r>
            <a:endParaRPr lang="en-US" dirty="0" smtClean="0">
              <a:solidFill>
                <a:srgbClr val="FFFFFF"/>
              </a:solidFill>
            </a:endParaRPr>
          </a:p>
          <a:p>
            <a:pPr algn="ctr"/>
            <a:r>
              <a:rPr lang="en-US" dirty="0" err="1" smtClean="0">
                <a:solidFill>
                  <a:srgbClr val="FFFFFF"/>
                </a:solidFill>
              </a:rPr>
              <a:t>tventuri@ira.inaf.it</a:t>
            </a:r>
            <a:endParaRPr lang="en-US" dirty="0">
              <a:solidFill>
                <a:srgbClr val="FFFFFF"/>
              </a:solidFill>
            </a:endParaRPr>
          </a:p>
        </p:txBody>
      </p:sp>
      <p:sp>
        <p:nvSpPr>
          <p:cNvPr id="8" name="TextBox 7"/>
          <p:cNvSpPr txBox="1"/>
          <p:nvPr/>
        </p:nvSpPr>
        <p:spPr>
          <a:xfrm>
            <a:off x="283895" y="5077016"/>
            <a:ext cx="8803322" cy="1200329"/>
          </a:xfrm>
          <a:prstGeom prst="rect">
            <a:avLst/>
          </a:prstGeom>
          <a:noFill/>
        </p:spPr>
        <p:txBody>
          <a:bodyPr wrap="square" rtlCol="0">
            <a:spAutoFit/>
          </a:bodyPr>
          <a:lstStyle/>
          <a:p>
            <a:r>
              <a:rPr lang="en-US" dirty="0" smtClean="0">
                <a:solidFill>
                  <a:srgbClr val="FFFFFF"/>
                </a:solidFill>
              </a:rPr>
              <a:t>Collaborators: </a:t>
            </a:r>
          </a:p>
          <a:p>
            <a:r>
              <a:rPr lang="en-US" dirty="0" smtClean="0">
                <a:solidFill>
                  <a:srgbClr val="FFFFFF"/>
                </a:solidFill>
              </a:rPr>
              <a:t>S. </a:t>
            </a:r>
            <a:r>
              <a:rPr lang="en-US" dirty="0" err="1" smtClean="0">
                <a:solidFill>
                  <a:srgbClr val="FFFFFF"/>
                </a:solidFill>
              </a:rPr>
              <a:t>Bardelli</a:t>
            </a:r>
            <a:r>
              <a:rPr lang="en-US" dirty="0" smtClean="0">
                <a:solidFill>
                  <a:srgbClr val="FFFFFF"/>
                </a:solidFill>
              </a:rPr>
              <a:t>, D. </a:t>
            </a:r>
            <a:r>
              <a:rPr lang="en-US" dirty="0" err="1" smtClean="0">
                <a:solidFill>
                  <a:srgbClr val="FFFFFF"/>
                </a:solidFill>
              </a:rPr>
              <a:t>Dallacasa</a:t>
            </a:r>
            <a:r>
              <a:rPr lang="en-US" dirty="0" smtClean="0">
                <a:solidFill>
                  <a:srgbClr val="FFFFFF"/>
                </a:solidFill>
              </a:rPr>
              <a:t>, G. Di </a:t>
            </a:r>
            <a:r>
              <a:rPr lang="en-US" dirty="0" err="1" smtClean="0">
                <a:solidFill>
                  <a:srgbClr val="FFFFFF"/>
                </a:solidFill>
              </a:rPr>
              <a:t>Gennaro</a:t>
            </a:r>
            <a:r>
              <a:rPr lang="en-US" dirty="0" smtClean="0">
                <a:solidFill>
                  <a:srgbClr val="FFFFFF"/>
                </a:solidFill>
              </a:rPr>
              <a:t>, F. </a:t>
            </a:r>
            <a:r>
              <a:rPr lang="en-US" dirty="0" err="1" smtClean="0">
                <a:solidFill>
                  <a:srgbClr val="FFFFFF"/>
                </a:solidFill>
              </a:rPr>
              <a:t>Gastaldello</a:t>
            </a:r>
            <a:r>
              <a:rPr lang="en-US" dirty="0" smtClean="0">
                <a:solidFill>
                  <a:srgbClr val="FFFFFF"/>
                </a:solidFill>
              </a:rPr>
              <a:t>,  S. </a:t>
            </a:r>
            <a:r>
              <a:rPr lang="en-US" dirty="0" err="1" smtClean="0">
                <a:solidFill>
                  <a:srgbClr val="FFFFFF"/>
                </a:solidFill>
              </a:rPr>
              <a:t>Giacintucci</a:t>
            </a:r>
            <a:r>
              <a:rPr lang="en-US" dirty="0" smtClean="0">
                <a:solidFill>
                  <a:srgbClr val="FFFFFF"/>
                </a:solidFill>
              </a:rPr>
              <a:t>, M. Rossetti</a:t>
            </a:r>
          </a:p>
          <a:p>
            <a:r>
              <a:rPr lang="en-US" dirty="0" smtClean="0">
                <a:solidFill>
                  <a:srgbClr val="FFFFFF"/>
                </a:solidFill>
              </a:rPr>
              <a:t>R. Kale &amp; MWA Collaboration</a:t>
            </a:r>
          </a:p>
          <a:p>
            <a:r>
              <a:rPr lang="en-US" dirty="0" smtClean="0">
                <a:solidFill>
                  <a:srgbClr val="FFFFFF"/>
                </a:solidFill>
              </a:rPr>
              <a:t>G. </a:t>
            </a:r>
            <a:r>
              <a:rPr lang="en-US" dirty="0" err="1" smtClean="0">
                <a:solidFill>
                  <a:srgbClr val="FFFFFF"/>
                </a:solidFill>
              </a:rPr>
              <a:t>Bernardi</a:t>
            </a:r>
            <a:r>
              <a:rPr lang="en-US" dirty="0" smtClean="0">
                <a:solidFill>
                  <a:srgbClr val="FFFFFF"/>
                </a:solidFill>
              </a:rPr>
              <a:t> &amp; </a:t>
            </a:r>
            <a:r>
              <a:rPr lang="en-US" dirty="0" err="1" smtClean="0">
                <a:solidFill>
                  <a:srgbClr val="FFFFFF"/>
                </a:solidFill>
              </a:rPr>
              <a:t>MeerKAT</a:t>
            </a:r>
            <a:r>
              <a:rPr lang="en-US" dirty="0" smtClean="0">
                <a:solidFill>
                  <a:srgbClr val="FFFFFF"/>
                </a:solidFill>
              </a:rPr>
              <a:t> Collaboration</a:t>
            </a:r>
            <a:endParaRPr lang="en-US" dirty="0">
              <a:solidFill>
                <a:srgbClr val="FFFFFF"/>
              </a:solidFill>
            </a:endParaRPr>
          </a:p>
        </p:txBody>
      </p:sp>
      <p:sp>
        <p:nvSpPr>
          <p:cNvPr id="2" name="TextBox 1"/>
          <p:cNvSpPr txBox="1"/>
          <p:nvPr/>
        </p:nvSpPr>
        <p:spPr>
          <a:xfrm rot="16200000">
            <a:off x="-1981141" y="2983799"/>
            <a:ext cx="4250235" cy="307777"/>
          </a:xfrm>
          <a:prstGeom prst="rect">
            <a:avLst/>
          </a:prstGeom>
          <a:noFill/>
        </p:spPr>
        <p:txBody>
          <a:bodyPr wrap="square" rtlCol="0">
            <a:spAutoFit/>
          </a:bodyPr>
          <a:lstStyle/>
          <a:p>
            <a:pPr algn="ctr"/>
            <a:r>
              <a:rPr lang="en-US" sz="1400" i="1" dirty="0" smtClean="0">
                <a:solidFill>
                  <a:schemeClr val="bg1"/>
                </a:solidFill>
              </a:rPr>
              <a:t>Background picture </a:t>
            </a:r>
            <a:r>
              <a:rPr lang="mr-IN" sz="1400" i="1" dirty="0" smtClean="0">
                <a:solidFill>
                  <a:schemeClr val="bg1"/>
                </a:solidFill>
              </a:rPr>
              <a:t>–</a:t>
            </a:r>
            <a:r>
              <a:rPr lang="en-US" sz="1400" i="1" dirty="0" smtClean="0">
                <a:solidFill>
                  <a:schemeClr val="bg1"/>
                </a:solidFill>
              </a:rPr>
              <a:t> Credits Planck Collaboration </a:t>
            </a:r>
            <a:endParaRPr lang="en-US" sz="1400" i="1" dirty="0">
              <a:solidFill>
                <a:schemeClr val="bg1"/>
              </a:solidFill>
            </a:endParaRPr>
          </a:p>
        </p:txBody>
      </p:sp>
      <p:sp>
        <p:nvSpPr>
          <p:cNvPr id="3" name="TextBox 2"/>
          <p:cNvSpPr txBox="1"/>
          <p:nvPr/>
        </p:nvSpPr>
        <p:spPr>
          <a:xfrm>
            <a:off x="1210232" y="6468635"/>
            <a:ext cx="6962588" cy="307777"/>
          </a:xfrm>
          <a:prstGeom prst="rect">
            <a:avLst/>
          </a:prstGeom>
          <a:noFill/>
        </p:spPr>
        <p:txBody>
          <a:bodyPr wrap="square" rtlCol="0">
            <a:spAutoFit/>
          </a:bodyPr>
          <a:lstStyle/>
          <a:p>
            <a:pPr algn="ctr"/>
            <a:r>
              <a:rPr lang="en-US" sz="1400" i="1" dirty="0" smtClean="0">
                <a:solidFill>
                  <a:schemeClr val="bg1"/>
                </a:solidFill>
              </a:rPr>
              <a:t>SKA 2016 </a:t>
            </a:r>
            <a:r>
              <a:rPr lang="mr-IN" sz="1400" i="1" dirty="0" smtClean="0">
                <a:solidFill>
                  <a:schemeClr val="bg1"/>
                </a:solidFill>
              </a:rPr>
              <a:t>–</a:t>
            </a:r>
            <a:r>
              <a:rPr lang="en-US" sz="1400" i="1" dirty="0" smtClean="0">
                <a:solidFill>
                  <a:schemeClr val="bg1"/>
                </a:solidFill>
              </a:rPr>
              <a:t> Science for the SKA Generation </a:t>
            </a:r>
            <a:r>
              <a:rPr lang="mr-IN" sz="1400" i="1" dirty="0" smtClean="0">
                <a:solidFill>
                  <a:schemeClr val="bg1"/>
                </a:solidFill>
              </a:rPr>
              <a:t>–</a:t>
            </a:r>
            <a:r>
              <a:rPr lang="en-US" sz="1400" i="1" dirty="0" smtClean="0">
                <a:solidFill>
                  <a:schemeClr val="bg1"/>
                </a:solidFill>
              </a:rPr>
              <a:t> Goa,  November 9</a:t>
            </a:r>
            <a:r>
              <a:rPr lang="en-US" sz="1400" i="1" baseline="30000" dirty="0" smtClean="0">
                <a:solidFill>
                  <a:schemeClr val="bg1"/>
                </a:solidFill>
              </a:rPr>
              <a:t>th</a:t>
            </a:r>
            <a:r>
              <a:rPr lang="en-US" sz="1400" i="1" dirty="0" smtClean="0">
                <a:solidFill>
                  <a:schemeClr val="bg1"/>
                </a:solidFill>
              </a:rPr>
              <a:t>  2016 </a:t>
            </a:r>
            <a:endParaRPr lang="en-US" sz="1400" i="1" dirty="0">
              <a:solidFill>
                <a:schemeClr val="bg1"/>
              </a:solidFill>
            </a:endParaRPr>
          </a:p>
        </p:txBody>
      </p:sp>
    </p:spTree>
    <p:extLst>
      <p:ext uri="{BB962C8B-B14F-4D97-AF65-F5344CB8AC3E}">
        <p14:creationId xmlns:p14="http://schemas.microsoft.com/office/powerpoint/2010/main" val="32091890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rrelazione-kat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99" y="820990"/>
            <a:ext cx="3527967" cy="3194577"/>
          </a:xfrm>
          <a:prstGeom prst="rect">
            <a:avLst/>
          </a:prstGeom>
          <a:ln>
            <a:solidFill>
              <a:schemeClr val="tx1"/>
            </a:solidFill>
          </a:ln>
        </p:spPr>
      </p:pic>
      <p:sp>
        <p:nvSpPr>
          <p:cNvPr id="13" name="Oval 12"/>
          <p:cNvSpPr/>
          <p:nvPr/>
        </p:nvSpPr>
        <p:spPr>
          <a:xfrm>
            <a:off x="2755156" y="3547063"/>
            <a:ext cx="224118" cy="26894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105647" y="2569914"/>
            <a:ext cx="911412" cy="1246090"/>
          </a:xfrm>
          <a:prstGeom prst="ellipse">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43236" y="3791335"/>
            <a:ext cx="2359941" cy="276999"/>
          </a:xfrm>
          <a:prstGeom prst="rect">
            <a:avLst/>
          </a:prstGeom>
          <a:noFill/>
        </p:spPr>
        <p:txBody>
          <a:bodyPr wrap="square" rtlCol="0">
            <a:spAutoFit/>
          </a:bodyPr>
          <a:lstStyle/>
          <a:p>
            <a:r>
              <a:rPr lang="en-US" sz="1200" dirty="0" err="1" smtClean="0"/>
              <a:t>Bernardi</a:t>
            </a:r>
            <a:r>
              <a:rPr lang="en-US" sz="1200" dirty="0" smtClean="0"/>
              <a:t>, Venturi et al. 2016</a:t>
            </a:r>
            <a:endParaRPr lang="en-US" sz="1200" dirty="0"/>
          </a:p>
        </p:txBody>
      </p:sp>
      <p:pic>
        <p:nvPicPr>
          <p:cNvPr id="16" name="Picture 15" descr="correlazione-reli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547" y="817804"/>
            <a:ext cx="3131983" cy="5047465"/>
          </a:xfrm>
          <a:prstGeom prst="rect">
            <a:avLst/>
          </a:prstGeom>
        </p:spPr>
      </p:pic>
      <p:sp>
        <p:nvSpPr>
          <p:cNvPr id="17" name="Oval 16"/>
          <p:cNvSpPr/>
          <p:nvPr/>
        </p:nvSpPr>
        <p:spPr>
          <a:xfrm>
            <a:off x="7476512" y="2785072"/>
            <a:ext cx="224118" cy="26894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452547" y="2964367"/>
            <a:ext cx="1916388" cy="276999"/>
          </a:xfrm>
          <a:prstGeom prst="rect">
            <a:avLst/>
          </a:prstGeom>
          <a:noFill/>
        </p:spPr>
        <p:txBody>
          <a:bodyPr wrap="square" rtlCol="0">
            <a:spAutoFit/>
          </a:bodyPr>
          <a:lstStyle/>
          <a:p>
            <a:r>
              <a:rPr lang="en-US" sz="1200" dirty="0">
                <a:solidFill>
                  <a:srgbClr val="000000"/>
                </a:solidFill>
              </a:rPr>
              <a:t>d</a:t>
            </a:r>
            <a:r>
              <a:rPr lang="en-US" sz="1200" dirty="0" smtClean="0">
                <a:solidFill>
                  <a:srgbClr val="000000"/>
                </a:solidFill>
              </a:rPr>
              <a:t>e </a:t>
            </a:r>
            <a:r>
              <a:rPr lang="en-US" sz="1200" dirty="0" err="1" smtClean="0">
                <a:solidFill>
                  <a:srgbClr val="000000"/>
                </a:solidFill>
              </a:rPr>
              <a:t>Gasperin</a:t>
            </a:r>
            <a:r>
              <a:rPr lang="en-US" sz="1200" dirty="0" smtClean="0">
                <a:solidFill>
                  <a:srgbClr val="000000"/>
                </a:solidFill>
              </a:rPr>
              <a:t> et al. 2014</a:t>
            </a:r>
            <a:endParaRPr lang="en-US" sz="1200" dirty="0">
              <a:solidFill>
                <a:srgbClr val="000000"/>
              </a:solidFill>
            </a:endParaRPr>
          </a:p>
        </p:txBody>
      </p:sp>
      <p:sp>
        <p:nvSpPr>
          <p:cNvPr id="19" name="Oval 18"/>
          <p:cNvSpPr/>
          <p:nvPr/>
        </p:nvSpPr>
        <p:spPr>
          <a:xfrm>
            <a:off x="7368935" y="5277229"/>
            <a:ext cx="224118" cy="26894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856942" y="2002123"/>
            <a:ext cx="702235" cy="1104840"/>
          </a:xfrm>
          <a:prstGeom prst="ellipse">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815109" y="4515201"/>
            <a:ext cx="702235" cy="1104840"/>
          </a:xfrm>
          <a:prstGeom prst="ellipse">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43235" y="4276145"/>
            <a:ext cx="3883942" cy="646331"/>
          </a:xfrm>
          <a:prstGeom prst="rect">
            <a:avLst/>
          </a:prstGeom>
          <a:noFill/>
        </p:spPr>
        <p:txBody>
          <a:bodyPr wrap="square" rtlCol="0">
            <a:spAutoFit/>
          </a:bodyPr>
          <a:lstStyle/>
          <a:p>
            <a:r>
              <a:rPr lang="en-US" dirty="0" smtClean="0">
                <a:solidFill>
                  <a:schemeClr val="bg1"/>
                </a:solidFill>
              </a:rPr>
              <a:t>Detection of radio halos and relics in low mass systems challenging  so far</a:t>
            </a:r>
            <a:endParaRPr lang="en-US" dirty="0">
              <a:solidFill>
                <a:schemeClr val="bg1"/>
              </a:solidFill>
            </a:endParaRPr>
          </a:p>
        </p:txBody>
      </p:sp>
      <p:sp>
        <p:nvSpPr>
          <p:cNvPr id="23" name="Right Arrow 22"/>
          <p:cNvSpPr/>
          <p:nvPr/>
        </p:nvSpPr>
        <p:spPr>
          <a:xfrm>
            <a:off x="747823" y="5715859"/>
            <a:ext cx="462411" cy="260613"/>
          </a:xfrm>
          <a:prstGeom prst="rightArrow">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538940" y="5486406"/>
            <a:ext cx="3376707" cy="923330"/>
          </a:xfrm>
          <a:prstGeom prst="rect">
            <a:avLst/>
          </a:prstGeom>
          <a:noFill/>
        </p:spPr>
        <p:txBody>
          <a:bodyPr wrap="square" rtlCol="0">
            <a:spAutoFit/>
          </a:bodyPr>
          <a:lstStyle/>
          <a:p>
            <a:r>
              <a:rPr lang="en-US" dirty="0" smtClean="0">
                <a:solidFill>
                  <a:srgbClr val="FFFFFF"/>
                </a:solidFill>
              </a:rPr>
              <a:t>Our  understanding of low mass accretion and minor mergers still very poor </a:t>
            </a:r>
            <a:endParaRPr lang="en-US" dirty="0">
              <a:solidFill>
                <a:srgbClr val="FFFFFF"/>
              </a:solidFill>
            </a:endParaRPr>
          </a:p>
        </p:txBody>
      </p:sp>
    </p:spTree>
    <p:extLst>
      <p:ext uri="{BB962C8B-B14F-4D97-AF65-F5344CB8AC3E}">
        <p14:creationId xmlns:p14="http://schemas.microsoft.com/office/powerpoint/2010/main" val="9894633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86394" y="882952"/>
            <a:ext cx="184666" cy="369332"/>
          </a:xfrm>
          <a:prstGeom prst="rect">
            <a:avLst/>
          </a:prstGeom>
          <a:noFill/>
        </p:spPr>
        <p:txBody>
          <a:bodyPr wrap="none" rtlCol="0">
            <a:spAutoFit/>
          </a:bodyPr>
          <a:lstStyle/>
          <a:p>
            <a:endParaRPr lang="en-US" dirty="0"/>
          </a:p>
        </p:txBody>
      </p:sp>
      <p:sp>
        <p:nvSpPr>
          <p:cNvPr id="14" name="TextBox 13"/>
          <p:cNvSpPr txBox="1"/>
          <p:nvPr/>
        </p:nvSpPr>
        <p:spPr>
          <a:xfrm>
            <a:off x="1286934" y="423333"/>
            <a:ext cx="6502400" cy="461665"/>
          </a:xfrm>
          <a:prstGeom prst="rect">
            <a:avLst/>
          </a:prstGeom>
          <a:noFill/>
        </p:spPr>
        <p:txBody>
          <a:bodyPr wrap="square" rtlCol="0">
            <a:spAutoFit/>
          </a:bodyPr>
          <a:lstStyle/>
          <a:p>
            <a:pPr algn="ctr"/>
            <a:r>
              <a:rPr lang="en-US" sz="2400" dirty="0" smtClean="0">
                <a:solidFill>
                  <a:srgbClr val="FFFFFF"/>
                </a:solidFill>
              </a:rPr>
              <a:t>The  Shapley Concentration Core in Context</a:t>
            </a:r>
            <a:endParaRPr lang="en-US" sz="2400" dirty="0">
              <a:solidFill>
                <a:srgbClr val="FFFFFF"/>
              </a:solidFill>
            </a:endParaRPr>
          </a:p>
        </p:txBody>
      </p:sp>
      <p:pic>
        <p:nvPicPr>
          <p:cNvPr id="3" name="Picture 2" descr="Shapley-XM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974" y="2806946"/>
            <a:ext cx="6083993" cy="3131226"/>
          </a:xfrm>
          <a:prstGeom prst="rect">
            <a:avLst/>
          </a:prstGeom>
          <a:ln>
            <a:solidFill>
              <a:schemeClr val="bg1"/>
            </a:solidFill>
          </a:ln>
        </p:spPr>
      </p:pic>
      <p:sp>
        <p:nvSpPr>
          <p:cNvPr id="7" name="TextBox 6"/>
          <p:cNvSpPr txBox="1"/>
          <p:nvPr/>
        </p:nvSpPr>
        <p:spPr>
          <a:xfrm>
            <a:off x="7786394" y="882952"/>
            <a:ext cx="184666" cy="369332"/>
          </a:xfrm>
          <a:prstGeom prst="rect">
            <a:avLst/>
          </a:prstGeom>
          <a:noFill/>
        </p:spPr>
        <p:txBody>
          <a:bodyPr wrap="none" rtlCol="0">
            <a:spAutoFit/>
          </a:bodyPr>
          <a:lstStyle/>
          <a:p>
            <a:endParaRPr lang="en-US" dirty="0"/>
          </a:p>
        </p:txBody>
      </p:sp>
      <p:cxnSp>
        <p:nvCxnSpPr>
          <p:cNvPr id="9" name="Straight Arrow Connector 8"/>
          <p:cNvCxnSpPr/>
          <p:nvPr/>
        </p:nvCxnSpPr>
        <p:spPr>
          <a:xfrm flipV="1">
            <a:off x="4678520" y="3928769"/>
            <a:ext cx="150381" cy="200537"/>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786394" y="899885"/>
            <a:ext cx="184666" cy="369332"/>
          </a:xfrm>
          <a:prstGeom prst="rect">
            <a:avLst/>
          </a:prstGeom>
          <a:noFill/>
        </p:spPr>
        <p:txBody>
          <a:bodyPr wrap="none" rtlCol="0">
            <a:spAutoFit/>
          </a:bodyPr>
          <a:lstStyle/>
          <a:p>
            <a:endParaRPr lang="en-US" dirty="0"/>
          </a:p>
        </p:txBody>
      </p:sp>
      <p:pic>
        <p:nvPicPr>
          <p:cNvPr id="16" name="Picture 15" descr="shapleyco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113" y="1419106"/>
            <a:ext cx="3527984" cy="1769235"/>
          </a:xfrm>
          <a:prstGeom prst="rect">
            <a:avLst/>
          </a:prstGeom>
          <a:ln>
            <a:solidFill>
              <a:srgbClr val="FFFFFF"/>
            </a:solidFill>
          </a:ln>
        </p:spPr>
      </p:pic>
      <p:sp>
        <p:nvSpPr>
          <p:cNvPr id="6" name="TextBox 5"/>
          <p:cNvSpPr txBox="1"/>
          <p:nvPr/>
        </p:nvSpPr>
        <p:spPr>
          <a:xfrm>
            <a:off x="6874941" y="2796989"/>
            <a:ext cx="2018424" cy="276999"/>
          </a:xfrm>
          <a:prstGeom prst="rect">
            <a:avLst/>
          </a:prstGeom>
          <a:noFill/>
        </p:spPr>
        <p:txBody>
          <a:bodyPr wrap="square" rtlCol="0">
            <a:spAutoFit/>
          </a:bodyPr>
          <a:lstStyle/>
          <a:p>
            <a:r>
              <a:rPr lang="en-US" sz="1200" dirty="0" smtClean="0">
                <a:solidFill>
                  <a:srgbClr val="FFFFFF"/>
                </a:solidFill>
              </a:rPr>
              <a:t>Distribution of </a:t>
            </a:r>
            <a:r>
              <a:rPr lang="en-US" sz="1200" dirty="0" err="1" smtClean="0">
                <a:solidFill>
                  <a:srgbClr val="FFFFFF"/>
                </a:solidFill>
              </a:rPr>
              <a:t>galaxis</a:t>
            </a:r>
            <a:endParaRPr lang="en-US" sz="1200" dirty="0">
              <a:solidFill>
                <a:srgbClr val="FFFFFF"/>
              </a:solidFill>
            </a:endParaRPr>
          </a:p>
        </p:txBody>
      </p:sp>
      <p:sp>
        <p:nvSpPr>
          <p:cNvPr id="18" name="TextBox 17"/>
          <p:cNvSpPr txBox="1"/>
          <p:nvPr/>
        </p:nvSpPr>
        <p:spPr>
          <a:xfrm>
            <a:off x="3654580" y="5591925"/>
            <a:ext cx="2048933" cy="276999"/>
          </a:xfrm>
          <a:prstGeom prst="rect">
            <a:avLst/>
          </a:prstGeom>
          <a:noFill/>
        </p:spPr>
        <p:txBody>
          <a:bodyPr wrap="square" rtlCol="0">
            <a:spAutoFit/>
          </a:bodyPr>
          <a:lstStyle/>
          <a:p>
            <a:r>
              <a:rPr lang="en-US" sz="1200" dirty="0" smtClean="0">
                <a:solidFill>
                  <a:srgbClr val="FFFFFF"/>
                </a:solidFill>
              </a:rPr>
              <a:t>XMM - From </a:t>
            </a:r>
            <a:r>
              <a:rPr lang="en-US" sz="1200" dirty="0" err="1" smtClean="0">
                <a:solidFill>
                  <a:srgbClr val="FFFFFF"/>
                </a:solidFill>
              </a:rPr>
              <a:t>Merluzzi</a:t>
            </a:r>
            <a:r>
              <a:rPr lang="en-US" sz="1200" dirty="0" smtClean="0">
                <a:solidFill>
                  <a:srgbClr val="FFFFFF"/>
                </a:solidFill>
              </a:rPr>
              <a:t>+ 2016</a:t>
            </a:r>
            <a:endParaRPr lang="en-US" sz="1200" dirty="0">
              <a:solidFill>
                <a:srgbClr val="FFFFFF"/>
              </a:solidFill>
            </a:endParaRPr>
          </a:p>
        </p:txBody>
      </p:sp>
      <p:sp>
        <p:nvSpPr>
          <p:cNvPr id="12" name="Oval 11"/>
          <p:cNvSpPr/>
          <p:nvPr/>
        </p:nvSpPr>
        <p:spPr>
          <a:xfrm>
            <a:off x="5433113" y="2315881"/>
            <a:ext cx="1051358" cy="75810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235127" y="914409"/>
            <a:ext cx="6658794" cy="400110"/>
          </a:xfrm>
          <a:prstGeom prst="rect">
            <a:avLst/>
          </a:prstGeom>
          <a:noFill/>
        </p:spPr>
        <p:txBody>
          <a:bodyPr wrap="square" rtlCol="0">
            <a:spAutoFit/>
          </a:bodyPr>
          <a:lstStyle/>
          <a:p>
            <a:pPr algn="ctr"/>
            <a:r>
              <a:rPr lang="en-US" sz="2000" dirty="0" smtClean="0">
                <a:solidFill>
                  <a:schemeClr val="bg1"/>
                </a:solidFill>
              </a:rPr>
              <a:t>Science case: Galaxy Clusters, AGN evolution &amp; Environment</a:t>
            </a:r>
            <a:endParaRPr lang="en-US" sz="2000" dirty="0">
              <a:solidFill>
                <a:schemeClr val="bg1"/>
              </a:solidFill>
            </a:endParaRPr>
          </a:p>
        </p:txBody>
      </p:sp>
      <p:sp>
        <p:nvSpPr>
          <p:cNvPr id="20" name="Rectangle 19"/>
          <p:cNvSpPr/>
          <p:nvPr/>
        </p:nvSpPr>
        <p:spPr>
          <a:xfrm>
            <a:off x="169812" y="1767883"/>
            <a:ext cx="4404121" cy="2062103"/>
          </a:xfrm>
          <a:prstGeom prst="rect">
            <a:avLst/>
          </a:prstGeom>
        </p:spPr>
        <p:txBody>
          <a:bodyPr wrap="square">
            <a:spAutoFit/>
          </a:bodyPr>
          <a:lstStyle/>
          <a:p>
            <a:pPr marL="285750" indent="-285750">
              <a:buFont typeface="Wingdings" charset="2"/>
              <a:buChar char="Ø"/>
            </a:pPr>
            <a:r>
              <a:rPr lang="en-US" sz="1600" dirty="0">
                <a:solidFill>
                  <a:srgbClr val="FFFFFF"/>
                </a:solidFill>
                <a:latin typeface="Arial"/>
                <a:cs typeface="Arial"/>
              </a:rPr>
              <a:t>Largest nearby region (z ≈ 0.039-0.054</a:t>
            </a:r>
            <a:r>
              <a:rPr lang="en-US" sz="1600" dirty="0" smtClean="0">
                <a:solidFill>
                  <a:srgbClr val="FFFFFF"/>
                </a:solidFill>
                <a:latin typeface="Arial"/>
                <a:cs typeface="Arial"/>
              </a:rPr>
              <a:t>) in the Southern Sky, where </a:t>
            </a:r>
            <a:r>
              <a:rPr lang="en-US" sz="1600" dirty="0">
                <a:solidFill>
                  <a:srgbClr val="FFFFFF"/>
                </a:solidFill>
                <a:latin typeface="Arial"/>
                <a:cs typeface="Arial"/>
              </a:rPr>
              <a:t>cluster mergers and group accretion </a:t>
            </a:r>
            <a:r>
              <a:rPr lang="en-US" sz="1600" dirty="0" smtClean="0">
                <a:solidFill>
                  <a:srgbClr val="FFFFFF"/>
                </a:solidFill>
                <a:latin typeface="Arial"/>
                <a:cs typeface="Arial"/>
              </a:rPr>
              <a:t>are taking place now</a:t>
            </a:r>
            <a:endParaRPr lang="en-US" sz="1600" dirty="0">
              <a:solidFill>
                <a:srgbClr val="FFFFFF"/>
              </a:solidFill>
              <a:latin typeface="Arial"/>
              <a:cs typeface="Arial"/>
            </a:endParaRPr>
          </a:p>
          <a:p>
            <a:pPr marL="285750" indent="-285750">
              <a:buFont typeface="Wingdings" charset="2"/>
              <a:buChar char="Ø"/>
            </a:pPr>
            <a:endParaRPr lang="en-US" sz="1600" dirty="0">
              <a:solidFill>
                <a:srgbClr val="FFFFFF"/>
              </a:solidFill>
              <a:latin typeface="Arial"/>
              <a:cs typeface="Arial"/>
            </a:endParaRPr>
          </a:p>
          <a:p>
            <a:pPr marL="285750" indent="-285750">
              <a:buFont typeface="Wingdings" charset="2"/>
              <a:buChar char="Ø"/>
            </a:pPr>
            <a:r>
              <a:rPr lang="en-US" sz="1600" dirty="0">
                <a:solidFill>
                  <a:srgbClr val="FFFFFF"/>
                </a:solidFill>
                <a:latin typeface="Arial"/>
                <a:cs typeface="Arial"/>
              </a:rPr>
              <a:t>Tens of clusters, and 2 main cluster complexes: </a:t>
            </a: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a:cs typeface="Arial"/>
              </a:rPr>
              <a:t>A3556-A3558-A3562 </a:t>
            </a:r>
            <a:r>
              <a:rPr lang="en-US" sz="1600" dirty="0">
                <a:solidFill>
                  <a:srgbClr val="FFFFFF"/>
                </a:solidFill>
                <a:latin typeface="Arial"/>
                <a:cs typeface="Arial"/>
              </a:rPr>
              <a:t>and </a:t>
            </a: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a:cs typeface="Arial"/>
              </a:rPr>
              <a:t>A3528-A3530-A3532</a:t>
            </a:r>
            <a:endParaRPr lang="en-US" sz="1600" dirty="0">
              <a:solidFill>
                <a:srgbClr val="FFFFFF"/>
              </a:solidFill>
              <a:latin typeface="Arial"/>
              <a:cs typeface="Arial"/>
            </a:endParaRPr>
          </a:p>
          <a:p>
            <a:pPr marL="285750" indent="-285750">
              <a:buFont typeface="Wingdings" charset="2"/>
              <a:buChar char="Ø"/>
            </a:pPr>
            <a:endParaRPr lang="en-US" sz="1600" dirty="0">
              <a:solidFill>
                <a:srgbClr val="FFFFFF"/>
              </a:solidFill>
              <a:latin typeface="Arial"/>
              <a:cs typeface="Arial"/>
            </a:endParaRPr>
          </a:p>
        </p:txBody>
      </p:sp>
      <p:sp>
        <p:nvSpPr>
          <p:cNvPr id="2" name="TextBox 1"/>
          <p:cNvSpPr txBox="1"/>
          <p:nvPr/>
        </p:nvSpPr>
        <p:spPr>
          <a:xfrm>
            <a:off x="1120583" y="6155766"/>
            <a:ext cx="7116981" cy="369332"/>
          </a:xfrm>
          <a:prstGeom prst="rect">
            <a:avLst/>
          </a:prstGeom>
          <a:noFill/>
        </p:spPr>
        <p:txBody>
          <a:bodyPr wrap="square" rtlCol="0">
            <a:spAutoFit/>
          </a:bodyPr>
          <a:lstStyle/>
          <a:p>
            <a:r>
              <a:rPr lang="en-US" dirty="0" smtClean="0">
                <a:solidFill>
                  <a:srgbClr val="FFFFFF"/>
                </a:solidFill>
              </a:rPr>
              <a:t>Pre-merging and </a:t>
            </a:r>
            <a:r>
              <a:rPr lang="en-US" dirty="0">
                <a:solidFill>
                  <a:srgbClr val="FFFFFF"/>
                </a:solidFill>
              </a:rPr>
              <a:t>m</a:t>
            </a:r>
            <a:r>
              <a:rPr lang="en-US" dirty="0" smtClean="0">
                <a:solidFill>
                  <a:srgbClr val="FFFFFF"/>
                </a:solidFill>
              </a:rPr>
              <a:t>erging groups and clusters, as well as relaxed systems</a:t>
            </a:r>
            <a:endParaRPr lang="en-US" dirty="0">
              <a:solidFill>
                <a:srgbClr val="FFFFFF"/>
              </a:solidFill>
            </a:endParaRPr>
          </a:p>
        </p:txBody>
      </p:sp>
    </p:spTree>
    <p:extLst>
      <p:ext uri="{BB962C8B-B14F-4D97-AF65-F5344CB8AC3E}">
        <p14:creationId xmlns:p14="http://schemas.microsoft.com/office/powerpoint/2010/main" val="24016372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86394" y="882952"/>
            <a:ext cx="184666" cy="369332"/>
          </a:xfrm>
          <a:prstGeom prst="rect">
            <a:avLst/>
          </a:prstGeom>
          <a:noFill/>
        </p:spPr>
        <p:txBody>
          <a:bodyPr wrap="none" rtlCol="0">
            <a:spAutoFit/>
          </a:bodyPr>
          <a:lstStyle/>
          <a:p>
            <a:endParaRPr lang="en-US" dirty="0"/>
          </a:p>
        </p:txBody>
      </p:sp>
      <p:sp>
        <p:nvSpPr>
          <p:cNvPr id="14" name="TextBox 13"/>
          <p:cNvSpPr txBox="1"/>
          <p:nvPr/>
        </p:nvSpPr>
        <p:spPr>
          <a:xfrm>
            <a:off x="1286934" y="423333"/>
            <a:ext cx="6502400" cy="461665"/>
          </a:xfrm>
          <a:prstGeom prst="rect">
            <a:avLst/>
          </a:prstGeom>
          <a:noFill/>
        </p:spPr>
        <p:txBody>
          <a:bodyPr wrap="square" rtlCol="0">
            <a:spAutoFit/>
          </a:bodyPr>
          <a:lstStyle/>
          <a:p>
            <a:pPr algn="ctr"/>
            <a:r>
              <a:rPr lang="en-US" sz="2400" dirty="0" smtClean="0">
                <a:solidFill>
                  <a:srgbClr val="FFFFFF"/>
                </a:solidFill>
              </a:rPr>
              <a:t>The  Shapley Concentration Core in Context</a:t>
            </a:r>
            <a:endParaRPr lang="en-US" sz="2400" dirty="0">
              <a:solidFill>
                <a:srgbClr val="FFFFFF"/>
              </a:solidFill>
            </a:endParaRPr>
          </a:p>
        </p:txBody>
      </p:sp>
      <p:pic>
        <p:nvPicPr>
          <p:cNvPr id="3" name="Picture 2" descr="Shapley-XM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974" y="2806946"/>
            <a:ext cx="6083993" cy="3131226"/>
          </a:xfrm>
          <a:prstGeom prst="rect">
            <a:avLst/>
          </a:prstGeom>
          <a:ln>
            <a:solidFill>
              <a:schemeClr val="bg1"/>
            </a:solidFill>
          </a:ln>
        </p:spPr>
      </p:pic>
      <p:sp>
        <p:nvSpPr>
          <p:cNvPr id="7" name="TextBox 6"/>
          <p:cNvSpPr txBox="1"/>
          <p:nvPr/>
        </p:nvSpPr>
        <p:spPr>
          <a:xfrm>
            <a:off x="7786394" y="882952"/>
            <a:ext cx="184666" cy="369332"/>
          </a:xfrm>
          <a:prstGeom prst="rect">
            <a:avLst/>
          </a:prstGeom>
          <a:noFill/>
        </p:spPr>
        <p:txBody>
          <a:bodyPr wrap="none" rtlCol="0">
            <a:spAutoFit/>
          </a:bodyPr>
          <a:lstStyle/>
          <a:p>
            <a:endParaRPr lang="en-US" dirty="0"/>
          </a:p>
        </p:txBody>
      </p:sp>
      <p:cxnSp>
        <p:nvCxnSpPr>
          <p:cNvPr id="9" name="Straight Arrow Connector 8"/>
          <p:cNvCxnSpPr/>
          <p:nvPr/>
        </p:nvCxnSpPr>
        <p:spPr>
          <a:xfrm flipV="1">
            <a:off x="4678520" y="3928769"/>
            <a:ext cx="150381" cy="200537"/>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786394" y="899885"/>
            <a:ext cx="184666" cy="369332"/>
          </a:xfrm>
          <a:prstGeom prst="rect">
            <a:avLst/>
          </a:prstGeom>
          <a:noFill/>
        </p:spPr>
        <p:txBody>
          <a:bodyPr wrap="none" rtlCol="0">
            <a:spAutoFit/>
          </a:bodyPr>
          <a:lstStyle/>
          <a:p>
            <a:endParaRPr lang="en-US" dirty="0"/>
          </a:p>
        </p:txBody>
      </p:sp>
      <p:pic>
        <p:nvPicPr>
          <p:cNvPr id="16" name="Picture 15" descr="shapleyco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113" y="1419106"/>
            <a:ext cx="3527984" cy="1769235"/>
          </a:xfrm>
          <a:prstGeom prst="rect">
            <a:avLst/>
          </a:prstGeom>
          <a:ln>
            <a:solidFill>
              <a:srgbClr val="FFFFFF"/>
            </a:solidFill>
          </a:ln>
        </p:spPr>
      </p:pic>
      <p:sp>
        <p:nvSpPr>
          <p:cNvPr id="6" name="TextBox 5"/>
          <p:cNvSpPr txBox="1"/>
          <p:nvPr/>
        </p:nvSpPr>
        <p:spPr>
          <a:xfrm>
            <a:off x="6874941" y="2796989"/>
            <a:ext cx="2018424" cy="276999"/>
          </a:xfrm>
          <a:prstGeom prst="rect">
            <a:avLst/>
          </a:prstGeom>
          <a:noFill/>
        </p:spPr>
        <p:txBody>
          <a:bodyPr wrap="square" rtlCol="0">
            <a:spAutoFit/>
          </a:bodyPr>
          <a:lstStyle/>
          <a:p>
            <a:r>
              <a:rPr lang="en-US" sz="1200" dirty="0" smtClean="0">
                <a:solidFill>
                  <a:srgbClr val="FFFFFF"/>
                </a:solidFill>
              </a:rPr>
              <a:t>Distribution of </a:t>
            </a:r>
            <a:r>
              <a:rPr lang="en-US" sz="1200" dirty="0" err="1" smtClean="0">
                <a:solidFill>
                  <a:srgbClr val="FFFFFF"/>
                </a:solidFill>
              </a:rPr>
              <a:t>galaxis</a:t>
            </a:r>
            <a:endParaRPr lang="en-US" sz="1200" dirty="0">
              <a:solidFill>
                <a:srgbClr val="FFFFFF"/>
              </a:solidFill>
            </a:endParaRPr>
          </a:p>
        </p:txBody>
      </p:sp>
      <p:sp>
        <p:nvSpPr>
          <p:cNvPr id="18" name="TextBox 17"/>
          <p:cNvSpPr txBox="1"/>
          <p:nvPr/>
        </p:nvSpPr>
        <p:spPr>
          <a:xfrm>
            <a:off x="3654580" y="5591925"/>
            <a:ext cx="2048933" cy="276999"/>
          </a:xfrm>
          <a:prstGeom prst="rect">
            <a:avLst/>
          </a:prstGeom>
          <a:noFill/>
        </p:spPr>
        <p:txBody>
          <a:bodyPr wrap="square" rtlCol="0">
            <a:spAutoFit/>
          </a:bodyPr>
          <a:lstStyle/>
          <a:p>
            <a:r>
              <a:rPr lang="en-US" sz="1200" dirty="0" smtClean="0">
                <a:solidFill>
                  <a:srgbClr val="FFFFFF"/>
                </a:solidFill>
              </a:rPr>
              <a:t>XMM - From </a:t>
            </a:r>
            <a:r>
              <a:rPr lang="en-US" sz="1200" dirty="0" err="1" smtClean="0">
                <a:solidFill>
                  <a:srgbClr val="FFFFFF"/>
                </a:solidFill>
              </a:rPr>
              <a:t>Merluzzi</a:t>
            </a:r>
            <a:r>
              <a:rPr lang="en-US" sz="1200" dirty="0" smtClean="0">
                <a:solidFill>
                  <a:srgbClr val="FFFFFF"/>
                </a:solidFill>
              </a:rPr>
              <a:t>+ 2016</a:t>
            </a:r>
            <a:endParaRPr lang="en-US" sz="1200" dirty="0">
              <a:solidFill>
                <a:srgbClr val="FFFFFF"/>
              </a:solidFill>
            </a:endParaRPr>
          </a:p>
        </p:txBody>
      </p:sp>
      <p:sp>
        <p:nvSpPr>
          <p:cNvPr id="12" name="Oval 11"/>
          <p:cNvSpPr/>
          <p:nvPr/>
        </p:nvSpPr>
        <p:spPr>
          <a:xfrm>
            <a:off x="5433113" y="2315881"/>
            <a:ext cx="1051358" cy="758107"/>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66640" y="1726457"/>
            <a:ext cx="4913359" cy="1934130"/>
          </a:xfrm>
          <a:prstGeom prst="rect">
            <a:avLst/>
          </a:prstGeom>
          <a:noFill/>
        </p:spPr>
        <p:txBody>
          <a:bodyPr wrap="square" rtlCol="0">
            <a:spAutoFit/>
          </a:bodyPr>
          <a:lstStyle/>
          <a:p>
            <a:pPr marL="285750" indent="-285750">
              <a:buFont typeface="Wingdings" charset="2"/>
              <a:buChar char="²"/>
            </a:pP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T</a:t>
            </a:r>
            <a:r>
              <a:rPr lang="en-US" dirty="0">
                <a:solidFill>
                  <a:srgbClr val="FFFFFF"/>
                </a:solidFill>
                <a:cs typeface="Arial"/>
              </a:rPr>
              <a:t> </a:t>
            </a:r>
            <a:r>
              <a:rPr lang="en-US" dirty="0" smtClean="0">
                <a:solidFill>
                  <a:srgbClr val="FFFFFF"/>
                </a:solidFill>
                <a:cs typeface="Arial"/>
              </a:rPr>
              <a:t>  from ≈ 3.2 </a:t>
            </a:r>
            <a:r>
              <a:rPr lang="en-US" dirty="0" err="1" smtClean="0">
                <a:solidFill>
                  <a:srgbClr val="FFFFFF"/>
                </a:solidFill>
                <a:cs typeface="Arial"/>
              </a:rPr>
              <a:t>keV</a:t>
            </a:r>
            <a:r>
              <a:rPr lang="en-US" dirty="0" smtClean="0">
                <a:solidFill>
                  <a:srgbClr val="FFFFFF"/>
                </a:solidFill>
                <a:cs typeface="Arial"/>
              </a:rPr>
              <a:t> (A3530) to ≈ 5.5 </a:t>
            </a:r>
            <a:r>
              <a:rPr lang="en-US" dirty="0" err="1" smtClean="0">
                <a:solidFill>
                  <a:srgbClr val="FFFFFF"/>
                </a:solidFill>
                <a:cs typeface="Arial"/>
              </a:rPr>
              <a:t>keV</a:t>
            </a:r>
            <a:r>
              <a:rPr lang="en-US" dirty="0" smtClean="0">
                <a:solidFill>
                  <a:srgbClr val="FFFFFF"/>
                </a:solidFill>
                <a:cs typeface="Arial"/>
              </a:rPr>
              <a:t> (A3558)  </a:t>
            </a:r>
            <a:r>
              <a:rPr lang="en-US" sz="1400" dirty="0" smtClean="0">
                <a:solidFill>
                  <a:srgbClr val="FFFFFF"/>
                </a:solidFill>
                <a:cs typeface="Arial"/>
              </a:rPr>
              <a:t>(</a:t>
            </a:r>
            <a:r>
              <a:rPr lang="en-US" sz="1400" i="1" dirty="0" smtClean="0">
                <a:solidFill>
                  <a:srgbClr val="FFFFFF"/>
                </a:solidFill>
                <a:cs typeface="Arial"/>
              </a:rPr>
              <a:t>De </a:t>
            </a:r>
            <a:r>
              <a:rPr lang="en-US" sz="1400" i="1" dirty="0" err="1">
                <a:solidFill>
                  <a:srgbClr val="FFFFFF"/>
                </a:solidFill>
                <a:cs typeface="Arial"/>
              </a:rPr>
              <a:t>Filippis</a:t>
            </a:r>
            <a:r>
              <a:rPr lang="en-US" sz="1400" i="1" dirty="0">
                <a:solidFill>
                  <a:srgbClr val="FFFFFF"/>
                </a:solidFill>
                <a:cs typeface="Arial"/>
              </a:rPr>
              <a:t> et al. 2005</a:t>
            </a:r>
            <a:r>
              <a:rPr lang="en-US" sz="1400" dirty="0" smtClean="0">
                <a:solidFill>
                  <a:srgbClr val="FFFFFF"/>
                </a:solidFill>
                <a:cs typeface="Arial"/>
              </a:rPr>
              <a:t>)</a:t>
            </a:r>
            <a:endParaRPr lang="en-US" sz="1400" dirty="0">
              <a:solidFill>
                <a:srgbClr val="FFFFFF"/>
              </a:solidFill>
              <a:cs typeface="Arial"/>
            </a:endParaRPr>
          </a:p>
          <a:p>
            <a:pPr marL="285750" indent="-285750">
              <a:buFont typeface="Wingdings" charset="2"/>
              <a:buChar char="²"/>
            </a:pP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L</a:t>
            </a:r>
            <a:r>
              <a:rPr lang="en-US" b="1" baseline="-25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X</a:t>
            </a:r>
            <a:r>
              <a:rPr lang="en-US" baseline="-25000" dirty="0" smtClean="0">
                <a:solidFill>
                  <a:srgbClr val="FFFFFF"/>
                </a:solidFill>
                <a:cs typeface="Arial"/>
              </a:rPr>
              <a:t>   </a:t>
            </a:r>
            <a:r>
              <a:rPr lang="en-US" dirty="0" smtClean="0">
                <a:solidFill>
                  <a:srgbClr val="FFFFFF"/>
                </a:solidFill>
                <a:cs typeface="Arial"/>
              </a:rPr>
              <a:t>from </a:t>
            </a:r>
            <a:r>
              <a:rPr lang="en-US" dirty="0">
                <a:solidFill>
                  <a:srgbClr val="FFFFFF"/>
                </a:solidFill>
                <a:cs typeface="Arial"/>
              </a:rPr>
              <a:t>≈ </a:t>
            </a:r>
            <a:r>
              <a:rPr lang="en-US" dirty="0" smtClean="0">
                <a:solidFill>
                  <a:srgbClr val="FFFFFF"/>
                </a:solidFill>
                <a:cs typeface="Arial"/>
              </a:rPr>
              <a:t>1.7x10</a:t>
            </a:r>
            <a:r>
              <a:rPr lang="en-US" baseline="30000" dirty="0" smtClean="0">
                <a:solidFill>
                  <a:srgbClr val="FFFFFF"/>
                </a:solidFill>
                <a:cs typeface="Arial"/>
              </a:rPr>
              <a:t>43 </a:t>
            </a:r>
            <a:r>
              <a:rPr lang="en-US" dirty="0" smtClean="0">
                <a:solidFill>
                  <a:srgbClr val="FFFFFF"/>
                </a:solidFill>
                <a:cs typeface="Arial"/>
              </a:rPr>
              <a:t>erg s</a:t>
            </a:r>
            <a:r>
              <a:rPr lang="en-US" baseline="30000" dirty="0" smtClean="0">
                <a:solidFill>
                  <a:srgbClr val="FFFFFF"/>
                </a:solidFill>
                <a:cs typeface="Arial"/>
              </a:rPr>
              <a:t>-1</a:t>
            </a:r>
            <a:r>
              <a:rPr lang="en-US" dirty="0" smtClean="0">
                <a:solidFill>
                  <a:srgbClr val="FFFFFF"/>
                </a:solidFill>
                <a:cs typeface="Arial"/>
              </a:rPr>
              <a:t> (A3556) to ≈ 6.68x10</a:t>
            </a:r>
            <a:r>
              <a:rPr lang="en-US" baseline="30000" dirty="0" smtClean="0">
                <a:solidFill>
                  <a:srgbClr val="FFFFFF"/>
                </a:solidFill>
                <a:cs typeface="Arial"/>
              </a:rPr>
              <a:t>44</a:t>
            </a:r>
            <a:r>
              <a:rPr lang="en-US" dirty="0" smtClean="0">
                <a:solidFill>
                  <a:srgbClr val="FFFFFF"/>
                </a:solidFill>
                <a:cs typeface="Arial"/>
              </a:rPr>
              <a:t> erg s</a:t>
            </a:r>
            <a:r>
              <a:rPr lang="en-US" baseline="30000" dirty="0" smtClean="0">
                <a:solidFill>
                  <a:srgbClr val="FFFFFF"/>
                </a:solidFill>
                <a:cs typeface="Arial"/>
              </a:rPr>
              <a:t>-1</a:t>
            </a:r>
            <a:r>
              <a:rPr lang="en-US" dirty="0" smtClean="0">
                <a:solidFill>
                  <a:srgbClr val="FFFFFF"/>
                </a:solidFill>
                <a:cs typeface="Arial"/>
              </a:rPr>
              <a:t> (A3558)</a:t>
            </a:r>
            <a:endParaRPr lang="en-US" dirty="0">
              <a:solidFill>
                <a:srgbClr val="FFFFFF"/>
              </a:solidFill>
              <a:cs typeface="Arial"/>
            </a:endParaRPr>
          </a:p>
          <a:p>
            <a:pPr marL="285750" indent="-285750">
              <a:buFont typeface="Wingdings" charset="2"/>
              <a:buChar char="²"/>
            </a:pPr>
            <a:r>
              <a:rPr lang="en-US"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M</a:t>
            </a:r>
            <a:r>
              <a:rPr lang="en-US" b="1" baseline="-25000"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opt</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 </a:t>
            </a:r>
            <a:r>
              <a:rPr lang="en-US" dirty="0">
                <a:solidFill>
                  <a:srgbClr val="FFFFFF"/>
                </a:solidFill>
                <a:cs typeface="Arial"/>
              </a:rPr>
              <a:t>≈ 3.6 (A3528 complex) – 5.4 (A3558 complex) x10</a:t>
            </a:r>
            <a:r>
              <a:rPr lang="en-US" baseline="30000" dirty="0">
                <a:solidFill>
                  <a:srgbClr val="FFFFFF"/>
                </a:solidFill>
                <a:cs typeface="Arial"/>
              </a:rPr>
              <a:t>15 </a:t>
            </a:r>
            <a:r>
              <a:rPr lang="en-US" dirty="0">
                <a:solidFill>
                  <a:srgbClr val="FFFFFF"/>
                </a:solidFill>
                <a:cs typeface="Arial"/>
              </a:rPr>
              <a:t> h</a:t>
            </a:r>
            <a:r>
              <a:rPr lang="en-US" baseline="30000" dirty="0">
                <a:solidFill>
                  <a:srgbClr val="FFFFFF"/>
                </a:solidFill>
                <a:cs typeface="Arial"/>
              </a:rPr>
              <a:t>-1 </a:t>
            </a:r>
            <a:r>
              <a:rPr lang="en-US" dirty="0" err="1" smtClean="0">
                <a:solidFill>
                  <a:srgbClr val="FFFFFF"/>
                </a:solidFill>
                <a:cs typeface="Arial"/>
              </a:rPr>
              <a:t>M</a:t>
            </a:r>
            <a:r>
              <a:rPr lang="en-US" baseline="-25000" dirty="0" err="1">
                <a:solidFill>
                  <a:srgbClr val="FFFFFF"/>
                </a:solidFill>
                <a:cs typeface="Arial"/>
              </a:rPr>
              <a:t>S</a:t>
            </a:r>
            <a:r>
              <a:rPr lang="en-US" baseline="-25000" dirty="0" err="1" smtClean="0">
                <a:solidFill>
                  <a:srgbClr val="FFFFFF"/>
                </a:solidFill>
                <a:cs typeface="Arial"/>
              </a:rPr>
              <a:t>un</a:t>
            </a:r>
            <a:r>
              <a:rPr lang="en-US" baseline="-25000" dirty="0" smtClean="0">
                <a:solidFill>
                  <a:srgbClr val="FFFFFF"/>
                </a:solidFill>
                <a:cs typeface="Arial"/>
              </a:rPr>
              <a:t>  </a:t>
            </a:r>
            <a:r>
              <a:rPr lang="en-US" sz="1400" dirty="0">
                <a:solidFill>
                  <a:srgbClr val="FFFFFF"/>
                </a:solidFill>
                <a:cs typeface="Arial"/>
              </a:rPr>
              <a:t>(</a:t>
            </a:r>
            <a:r>
              <a:rPr lang="en-US" sz="1400" i="1" dirty="0" err="1">
                <a:solidFill>
                  <a:srgbClr val="FFFFFF"/>
                </a:solidFill>
                <a:cs typeface="Arial"/>
              </a:rPr>
              <a:t>Bardelli</a:t>
            </a:r>
            <a:r>
              <a:rPr lang="en-US" sz="1400" i="1" dirty="0">
                <a:solidFill>
                  <a:srgbClr val="FFFFFF"/>
                </a:solidFill>
                <a:cs typeface="Arial"/>
              </a:rPr>
              <a:t> et al. 2000)</a:t>
            </a:r>
            <a:endParaRPr lang="en-US" sz="1400" i="1" baseline="-25000" dirty="0">
              <a:solidFill>
                <a:srgbClr val="FFFFFF"/>
              </a:solidFill>
              <a:cs typeface="Arial"/>
            </a:endParaRPr>
          </a:p>
          <a:p>
            <a:endParaRPr lang="en-US" baseline="-25000" dirty="0">
              <a:solidFill>
                <a:srgbClr val="FFFFFF"/>
              </a:solidFill>
              <a:cs typeface="Arial Rounded MT Bold"/>
            </a:endParaRPr>
          </a:p>
        </p:txBody>
      </p:sp>
      <p:sp>
        <p:nvSpPr>
          <p:cNvPr id="19" name="TextBox 18"/>
          <p:cNvSpPr txBox="1"/>
          <p:nvPr/>
        </p:nvSpPr>
        <p:spPr>
          <a:xfrm>
            <a:off x="1235127" y="914409"/>
            <a:ext cx="6658794" cy="400110"/>
          </a:xfrm>
          <a:prstGeom prst="rect">
            <a:avLst/>
          </a:prstGeom>
          <a:noFill/>
        </p:spPr>
        <p:txBody>
          <a:bodyPr wrap="square" rtlCol="0">
            <a:spAutoFit/>
          </a:bodyPr>
          <a:lstStyle/>
          <a:p>
            <a:pPr algn="ctr"/>
            <a:r>
              <a:rPr lang="en-US" sz="2000" dirty="0" smtClean="0">
                <a:solidFill>
                  <a:schemeClr val="bg1"/>
                </a:solidFill>
              </a:rPr>
              <a:t>Science case: Galaxy Clusters, AGN evolution &amp; Environment</a:t>
            </a:r>
            <a:endParaRPr lang="en-US" sz="2000" dirty="0">
              <a:solidFill>
                <a:schemeClr val="bg1"/>
              </a:solidFill>
            </a:endParaRPr>
          </a:p>
        </p:txBody>
      </p:sp>
      <p:sp>
        <p:nvSpPr>
          <p:cNvPr id="15" name="TextBox 14"/>
          <p:cNvSpPr txBox="1"/>
          <p:nvPr/>
        </p:nvSpPr>
        <p:spPr>
          <a:xfrm>
            <a:off x="123483" y="5998359"/>
            <a:ext cx="9020517" cy="646331"/>
          </a:xfrm>
          <a:prstGeom prst="rect">
            <a:avLst/>
          </a:prstGeom>
          <a:noFill/>
        </p:spPr>
        <p:txBody>
          <a:bodyPr wrap="square" rtlCol="0">
            <a:spAutoFit/>
          </a:bodyPr>
          <a:lstStyle/>
          <a:p>
            <a:r>
              <a:rPr lang="en-US" dirty="0" smtClean="0">
                <a:solidFill>
                  <a:srgbClr val="FFFFFF"/>
                </a:solidFill>
              </a:rPr>
              <a:t>Ideal place to study the effects of the formation of large scale </a:t>
            </a:r>
            <a:r>
              <a:rPr lang="en-US" dirty="0" err="1" smtClean="0">
                <a:solidFill>
                  <a:srgbClr val="FFFFFF"/>
                </a:solidFill>
              </a:rPr>
              <a:t>structrures</a:t>
            </a:r>
            <a:r>
              <a:rPr lang="en-US" dirty="0" smtClean="0">
                <a:solidFill>
                  <a:srgbClr val="FFFFFF"/>
                </a:solidFill>
              </a:rPr>
              <a:t> on galaxies, thermal and non-thermal component in the ICM in low &amp; intermediate mass clusters &amp; minor mergers</a:t>
            </a:r>
            <a:endParaRPr lang="en-US" dirty="0">
              <a:solidFill>
                <a:srgbClr val="FFFFFF"/>
              </a:solidFill>
            </a:endParaRPr>
          </a:p>
        </p:txBody>
      </p:sp>
    </p:spTree>
    <p:extLst>
      <p:ext uri="{BB962C8B-B14F-4D97-AF65-F5344CB8AC3E}">
        <p14:creationId xmlns:p14="http://schemas.microsoft.com/office/powerpoint/2010/main" val="18944107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17780" y="1803035"/>
            <a:ext cx="1620773" cy="1323439"/>
          </a:xfrm>
          <a:prstGeom prst="rect">
            <a:avLst/>
          </a:prstGeom>
          <a:noFill/>
          <a:ln>
            <a:solidFill>
              <a:srgbClr val="FFFFFF"/>
            </a:solidFill>
          </a:ln>
        </p:spPr>
        <p:txBody>
          <a:bodyPr wrap="square" rtlCol="0">
            <a:spAutoFit/>
          </a:bodyPr>
          <a:lstStyle/>
          <a:p>
            <a:pPr algn="ctr"/>
            <a:r>
              <a:rPr lang="en-US" sz="1600" dirty="0" smtClean="0">
                <a:solidFill>
                  <a:srgbClr val="FFFFFF"/>
                </a:solidFill>
              </a:rPr>
              <a:t>GMRT study of the extended galaxies to be combined with previous data</a:t>
            </a:r>
            <a:endParaRPr lang="en-US" sz="1600" dirty="0">
              <a:solidFill>
                <a:srgbClr val="FFFFFF"/>
              </a:solidFill>
            </a:endParaRPr>
          </a:p>
        </p:txBody>
      </p:sp>
      <p:sp>
        <p:nvSpPr>
          <p:cNvPr id="4" name="TextBox 3"/>
          <p:cNvSpPr txBox="1"/>
          <p:nvPr/>
        </p:nvSpPr>
        <p:spPr>
          <a:xfrm>
            <a:off x="517978" y="4620331"/>
            <a:ext cx="3976743" cy="338554"/>
          </a:xfrm>
          <a:prstGeom prst="rect">
            <a:avLst/>
          </a:prstGeom>
          <a:noFill/>
        </p:spPr>
        <p:txBody>
          <a:bodyPr wrap="square" rtlCol="0">
            <a:spAutoFit/>
          </a:bodyPr>
          <a:lstStyle/>
          <a:p>
            <a:pPr algn="ctr"/>
            <a:endPar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a:cs typeface="Arial"/>
            </a:endParaRPr>
          </a:p>
        </p:txBody>
      </p:sp>
      <p:sp>
        <p:nvSpPr>
          <p:cNvPr id="5" name="TextBox 4"/>
          <p:cNvSpPr txBox="1"/>
          <p:nvPr/>
        </p:nvSpPr>
        <p:spPr>
          <a:xfrm>
            <a:off x="6658151" y="4077833"/>
            <a:ext cx="2351363" cy="1200329"/>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Arial"/>
              </a:rPr>
              <a:t>FOCUS</a:t>
            </a:r>
          </a:p>
          <a:p>
            <a:pPr algn="ctr"/>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Arial"/>
              </a:rPr>
              <a:t>properties of the BCGs in clusters in different dynamical states</a:t>
            </a: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Arial"/>
            </a:endParaRPr>
          </a:p>
        </p:txBody>
      </p:sp>
      <p:sp>
        <p:nvSpPr>
          <p:cNvPr id="8" name="TextBox 7"/>
          <p:cNvSpPr txBox="1"/>
          <p:nvPr/>
        </p:nvSpPr>
        <p:spPr>
          <a:xfrm>
            <a:off x="517979" y="1623743"/>
            <a:ext cx="1754445" cy="1815882"/>
          </a:xfrm>
          <a:prstGeom prst="rect">
            <a:avLst/>
          </a:prstGeom>
          <a:noFill/>
          <a:ln>
            <a:solidFill>
              <a:srgbClr val="FFFFFF"/>
            </a:solidFill>
          </a:ln>
        </p:spPr>
        <p:txBody>
          <a:bodyPr wrap="square" rtlCol="0">
            <a:spAutoFit/>
          </a:bodyPr>
          <a:lstStyle/>
          <a:p>
            <a:pPr algn="ctr"/>
            <a:r>
              <a:rPr lang="en-US" sz="1600" dirty="0" smtClean="0">
                <a:solidFill>
                  <a:schemeClr val="bg1"/>
                </a:solidFill>
                <a:cs typeface="Arial"/>
              </a:rPr>
              <a:t>GMRT Survey at 240, 325 and  610 MHz of the A3558 complex, to be combined with previous observations</a:t>
            </a:r>
            <a:endParaRPr lang="en-US" sz="1600" dirty="0">
              <a:solidFill>
                <a:schemeClr val="bg1"/>
              </a:solidFill>
              <a:cs typeface="Arial"/>
            </a:endParaRPr>
          </a:p>
        </p:txBody>
      </p:sp>
      <p:sp>
        <p:nvSpPr>
          <p:cNvPr id="9" name="TextBox 8"/>
          <p:cNvSpPr txBox="1"/>
          <p:nvPr/>
        </p:nvSpPr>
        <p:spPr>
          <a:xfrm>
            <a:off x="373527" y="4197361"/>
            <a:ext cx="1957300" cy="1754327"/>
          </a:xfrm>
          <a:prstGeom prst="rect">
            <a:avLst/>
          </a:prstGeom>
          <a:noFill/>
        </p:spPr>
        <p:txBody>
          <a:bodyPr wrap="square" rtlCol="0">
            <a:spAutoFit/>
          </a:bodyP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FOCUS</a:t>
            </a:r>
          </a:p>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Diffuse emission in the SCC (</a:t>
            </a:r>
            <a:r>
              <a:rPr lang="en-US"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intercluster</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 </a:t>
            </a:r>
            <a:r>
              <a:rPr lang="en-US"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intracluster</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rPr>
              <a:t> and filaments)</a:t>
            </a: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a:endParaRPr>
          </a:p>
        </p:txBody>
      </p:sp>
      <p:pic>
        <p:nvPicPr>
          <p:cNvPr id="17" name="Picture 16" descr="gmrt_t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480" y="2272219"/>
            <a:ext cx="2992975" cy="2123997"/>
          </a:xfrm>
          <a:prstGeom prst="rect">
            <a:avLst/>
          </a:prstGeom>
          <a:ln>
            <a:solidFill>
              <a:srgbClr val="10253F"/>
            </a:solidFill>
          </a:ln>
        </p:spPr>
      </p:pic>
      <p:graphicFrame>
        <p:nvGraphicFramePr>
          <p:cNvPr id="18" name="Table 17"/>
          <p:cNvGraphicFramePr>
            <a:graphicFrameLocks noGrp="1"/>
          </p:cNvGraphicFramePr>
          <p:nvPr>
            <p:extLst>
              <p:ext uri="{D42A27DB-BD31-4B8C-83A1-F6EECF244321}">
                <p14:modId xmlns:p14="http://schemas.microsoft.com/office/powerpoint/2010/main" val="1369150171"/>
              </p:ext>
            </p:extLst>
          </p:nvPr>
        </p:nvGraphicFramePr>
        <p:xfrm>
          <a:off x="2540464" y="4668507"/>
          <a:ext cx="4108828" cy="1718334"/>
        </p:xfrm>
        <a:graphic>
          <a:graphicData uri="http://schemas.openxmlformats.org/drawingml/2006/table">
            <a:tbl>
              <a:tblPr firstRow="1" bandRow="1">
                <a:tableStyleId>{5C22544A-7EE6-4342-B048-85BDC9FD1C3A}</a:tableStyleId>
              </a:tblPr>
              <a:tblGrid>
                <a:gridCol w="925889"/>
                <a:gridCol w="1195294"/>
                <a:gridCol w="1135529"/>
                <a:gridCol w="852116"/>
              </a:tblGrid>
              <a:tr h="379738">
                <a:tc>
                  <a:txBody>
                    <a:bodyPr/>
                    <a:lstStyle/>
                    <a:p>
                      <a:pPr algn="ctr"/>
                      <a:r>
                        <a:rPr lang="en-US" sz="1600" dirty="0" err="1" smtClean="0"/>
                        <a:t>ν</a:t>
                      </a:r>
                      <a:r>
                        <a:rPr lang="en-US" sz="1600" dirty="0" smtClean="0"/>
                        <a:t> (MHz)</a:t>
                      </a:r>
                      <a:endParaRPr lang="en-US" sz="1600" dirty="0"/>
                    </a:p>
                  </a:txBody>
                  <a:tcPr/>
                </a:tc>
                <a:tc>
                  <a:txBody>
                    <a:bodyPr/>
                    <a:lstStyle/>
                    <a:p>
                      <a:pPr algn="ctr"/>
                      <a:r>
                        <a:rPr lang="en-US" sz="1600" dirty="0" err="1" smtClean="0"/>
                        <a:t>θ</a:t>
                      </a:r>
                      <a:r>
                        <a:rPr lang="en-US" sz="1600" dirty="0" smtClean="0"/>
                        <a:t> (“x”)</a:t>
                      </a:r>
                      <a:endParaRPr lang="en-US" sz="1600" dirty="0"/>
                    </a:p>
                  </a:txBody>
                  <a:tcPr/>
                </a:tc>
                <a:tc>
                  <a:txBody>
                    <a:bodyPr/>
                    <a:lstStyle/>
                    <a:p>
                      <a:pPr algn="ctr"/>
                      <a:r>
                        <a:rPr lang="en-US" sz="1600" dirty="0" err="1" smtClean="0"/>
                        <a:t>rms</a:t>
                      </a:r>
                      <a:endParaRPr lang="en-US" sz="1600" dirty="0" smtClean="0"/>
                    </a:p>
                    <a:p>
                      <a:pPr algn="ctr"/>
                      <a:r>
                        <a:rPr lang="en-US" sz="1600" dirty="0" smtClean="0"/>
                        <a:t> (</a:t>
                      </a:r>
                      <a:r>
                        <a:rPr lang="en-US" sz="1600" dirty="0" err="1" smtClean="0"/>
                        <a:t>mJy</a:t>
                      </a:r>
                      <a:r>
                        <a:rPr lang="en-US" sz="1600" dirty="0" smtClean="0"/>
                        <a:t>/b)</a:t>
                      </a:r>
                      <a:endParaRPr lang="en-US" sz="1600" dirty="0"/>
                    </a:p>
                  </a:txBody>
                  <a:tcPr/>
                </a:tc>
                <a:tc>
                  <a:txBody>
                    <a:bodyPr/>
                    <a:lstStyle/>
                    <a:p>
                      <a:pPr algn="ctr"/>
                      <a:r>
                        <a:rPr lang="en-US" sz="1600" dirty="0" err="1" smtClean="0"/>
                        <a:t>FoV</a:t>
                      </a:r>
                      <a:endParaRPr lang="en-US" sz="1600" dirty="0"/>
                    </a:p>
                  </a:txBody>
                  <a:tcPr/>
                </a:tc>
              </a:tr>
              <a:tr h="379738">
                <a:tc>
                  <a:txBody>
                    <a:bodyPr/>
                    <a:lstStyle/>
                    <a:p>
                      <a:pPr algn="ctr"/>
                      <a:r>
                        <a:rPr lang="en-US" dirty="0" smtClean="0"/>
                        <a:t>235</a:t>
                      </a:r>
                      <a:endParaRPr lang="en-US" dirty="0"/>
                    </a:p>
                  </a:txBody>
                  <a:tcPr/>
                </a:tc>
                <a:tc>
                  <a:txBody>
                    <a:bodyPr/>
                    <a:lstStyle/>
                    <a:p>
                      <a:pPr algn="ctr"/>
                      <a:r>
                        <a:rPr lang="en-US" dirty="0" smtClean="0"/>
                        <a:t>~16”x12”</a:t>
                      </a:r>
                      <a:endParaRPr lang="en-US" dirty="0"/>
                    </a:p>
                  </a:txBody>
                  <a:tcPr/>
                </a:tc>
                <a:tc>
                  <a:txBody>
                    <a:bodyPr/>
                    <a:lstStyle/>
                    <a:p>
                      <a:pPr algn="ctr"/>
                      <a:r>
                        <a:rPr lang="en-US" dirty="0" smtClean="0"/>
                        <a:t>~0.6</a:t>
                      </a:r>
                      <a:endParaRPr lang="en-US" dirty="0"/>
                    </a:p>
                  </a:txBody>
                  <a:tcPr/>
                </a:tc>
                <a:tc>
                  <a:txBody>
                    <a:bodyPr/>
                    <a:lstStyle/>
                    <a:p>
                      <a:pPr algn="ctr"/>
                      <a:r>
                        <a:rPr lang="en-US" dirty="0" smtClean="0"/>
                        <a:t>~2.5</a:t>
                      </a:r>
                      <a:r>
                        <a:rPr lang="en-US" baseline="30000" dirty="0" smtClean="0"/>
                        <a:t>o</a:t>
                      </a:r>
                      <a:endParaRPr lang="en-US" baseline="30000" dirty="0"/>
                    </a:p>
                  </a:txBody>
                  <a:tcPr/>
                </a:tc>
              </a:tr>
              <a:tr h="379738">
                <a:tc>
                  <a:txBody>
                    <a:bodyPr/>
                    <a:lstStyle/>
                    <a:p>
                      <a:pPr algn="ctr"/>
                      <a:r>
                        <a:rPr lang="en-US" dirty="0" smtClean="0"/>
                        <a:t>325</a:t>
                      </a:r>
                      <a:endParaRPr lang="en-US" dirty="0"/>
                    </a:p>
                  </a:txBody>
                  <a:tcPr/>
                </a:tc>
                <a:tc>
                  <a:txBody>
                    <a:bodyPr/>
                    <a:lstStyle/>
                    <a:p>
                      <a:pPr algn="ctr"/>
                      <a:r>
                        <a:rPr lang="en-US" dirty="0" smtClean="0"/>
                        <a:t>~13”x10”</a:t>
                      </a:r>
                      <a:endParaRPr lang="en-US" dirty="0"/>
                    </a:p>
                  </a:txBody>
                  <a:tcPr/>
                </a:tc>
                <a:tc>
                  <a:txBody>
                    <a:bodyPr/>
                    <a:lstStyle/>
                    <a:p>
                      <a:pPr algn="ctr"/>
                      <a:r>
                        <a:rPr lang="en-US" dirty="0" smtClean="0"/>
                        <a:t>~0.1</a:t>
                      </a:r>
                      <a:endParaRPr lang="en-US" dirty="0"/>
                    </a:p>
                  </a:txBody>
                  <a:tcPr/>
                </a:tc>
                <a:tc>
                  <a:txBody>
                    <a:bodyPr/>
                    <a:lstStyle/>
                    <a:p>
                      <a:pPr algn="ctr"/>
                      <a:r>
                        <a:rPr lang="en-US" dirty="0" smtClean="0"/>
                        <a:t>~1.8</a:t>
                      </a:r>
                      <a:r>
                        <a:rPr lang="en-US" baseline="30000" dirty="0" smtClean="0"/>
                        <a:t>o</a:t>
                      </a:r>
                      <a:endParaRPr lang="en-US" baseline="30000" dirty="0"/>
                    </a:p>
                  </a:txBody>
                  <a:tcPr/>
                </a:tc>
              </a:tr>
              <a:tr h="379738">
                <a:tc>
                  <a:txBody>
                    <a:bodyPr/>
                    <a:lstStyle/>
                    <a:p>
                      <a:pPr algn="ctr"/>
                      <a:r>
                        <a:rPr lang="en-US" dirty="0" smtClean="0"/>
                        <a:t>610</a:t>
                      </a:r>
                      <a:endParaRPr lang="en-US" dirty="0"/>
                    </a:p>
                  </a:txBody>
                  <a:tcPr/>
                </a:tc>
                <a:tc>
                  <a:txBody>
                    <a:bodyPr/>
                    <a:lstStyle/>
                    <a:p>
                      <a:pPr algn="ctr"/>
                      <a:r>
                        <a:rPr lang="en-US" dirty="0" smtClean="0"/>
                        <a:t>~9”x5”</a:t>
                      </a:r>
                      <a:endParaRPr lang="en-US" dirty="0"/>
                    </a:p>
                  </a:txBody>
                  <a:tcPr/>
                </a:tc>
                <a:tc>
                  <a:txBody>
                    <a:bodyPr/>
                    <a:lstStyle/>
                    <a:p>
                      <a:pPr algn="ctr"/>
                      <a:r>
                        <a:rPr lang="en-US" dirty="0" smtClean="0"/>
                        <a:t>~0.05</a:t>
                      </a:r>
                      <a:endParaRPr lang="en-US" dirty="0"/>
                    </a:p>
                  </a:txBody>
                  <a:tcPr/>
                </a:tc>
                <a:tc>
                  <a:txBody>
                    <a:bodyPr/>
                    <a:lstStyle/>
                    <a:p>
                      <a:pPr algn="ctr"/>
                      <a:r>
                        <a:rPr lang="en-US" dirty="0" smtClean="0"/>
                        <a:t>~0.8</a:t>
                      </a:r>
                      <a:r>
                        <a:rPr lang="en-US" baseline="30000" dirty="0" smtClean="0"/>
                        <a:t>o</a:t>
                      </a:r>
                      <a:endParaRPr lang="en-US" baseline="30000" dirty="0"/>
                    </a:p>
                  </a:txBody>
                  <a:tcPr/>
                </a:tc>
              </a:tr>
            </a:tbl>
          </a:graphicData>
        </a:graphic>
      </p:graphicFrame>
      <p:sp>
        <p:nvSpPr>
          <p:cNvPr id="6" name="Oval 5"/>
          <p:cNvSpPr/>
          <p:nvPr/>
        </p:nvSpPr>
        <p:spPr>
          <a:xfrm>
            <a:off x="2552047" y="5513635"/>
            <a:ext cx="4165868" cy="642131"/>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7" name="TextBox 6"/>
          <p:cNvSpPr txBox="1"/>
          <p:nvPr/>
        </p:nvSpPr>
        <p:spPr>
          <a:xfrm>
            <a:off x="6853429" y="5326567"/>
            <a:ext cx="2066439" cy="307777"/>
          </a:xfrm>
          <a:prstGeom prst="rect">
            <a:avLst/>
          </a:prstGeom>
          <a:noFill/>
        </p:spPr>
        <p:txBody>
          <a:bodyPr wrap="square" rtlCol="0">
            <a:spAutoFit/>
          </a:bodyPr>
          <a:lstStyle/>
          <a:p>
            <a:r>
              <a:rPr lang="en-US" sz="1400" dirty="0" smtClean="0">
                <a:solidFill>
                  <a:schemeClr val="bg1"/>
                </a:solidFill>
              </a:rPr>
              <a:t>Di </a:t>
            </a:r>
            <a:r>
              <a:rPr lang="en-US" sz="1400" dirty="0" err="1" smtClean="0">
                <a:solidFill>
                  <a:schemeClr val="bg1"/>
                </a:solidFill>
              </a:rPr>
              <a:t>Gennaro</a:t>
            </a:r>
            <a:r>
              <a:rPr lang="en-US" sz="1400" dirty="0" smtClean="0">
                <a:solidFill>
                  <a:schemeClr val="bg1"/>
                </a:solidFill>
              </a:rPr>
              <a:t> et al. in prep.</a:t>
            </a:r>
            <a:endParaRPr lang="en-US" sz="1400" dirty="0">
              <a:solidFill>
                <a:schemeClr val="bg1"/>
              </a:solidFill>
            </a:endParaRPr>
          </a:p>
        </p:txBody>
      </p:sp>
      <p:pic>
        <p:nvPicPr>
          <p:cNvPr id="14" name="Picture 13" descr="a3558-CF-MChia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480" y="286657"/>
            <a:ext cx="2879996" cy="1702347"/>
          </a:xfrm>
          <a:prstGeom prst="rect">
            <a:avLst/>
          </a:prstGeom>
          <a:ln>
            <a:solidFill>
              <a:srgbClr val="FFFFFF"/>
            </a:solidFill>
          </a:ln>
        </p:spPr>
      </p:pic>
      <p:sp>
        <p:nvSpPr>
          <p:cNvPr id="10" name="TextBox 9"/>
          <p:cNvSpPr txBox="1"/>
          <p:nvPr/>
        </p:nvSpPr>
        <p:spPr>
          <a:xfrm>
            <a:off x="463172" y="5951687"/>
            <a:ext cx="1898897" cy="307777"/>
          </a:xfrm>
          <a:prstGeom prst="rect">
            <a:avLst/>
          </a:prstGeom>
          <a:noFill/>
        </p:spPr>
        <p:txBody>
          <a:bodyPr wrap="square" rtlCol="0">
            <a:spAutoFit/>
          </a:bodyPr>
          <a:lstStyle/>
          <a:p>
            <a:r>
              <a:rPr lang="en-US" sz="1400" dirty="0" smtClean="0">
                <a:solidFill>
                  <a:srgbClr val="FFFFFF"/>
                </a:solidFill>
              </a:rPr>
              <a:t>Venturi et al. in prep.</a:t>
            </a:r>
            <a:endParaRPr lang="en-US" sz="1400" dirty="0">
              <a:solidFill>
                <a:srgbClr val="FFFFFF"/>
              </a:solidFill>
            </a:endParaRPr>
          </a:p>
        </p:txBody>
      </p:sp>
    </p:spTree>
    <p:extLst>
      <p:ext uri="{BB962C8B-B14F-4D97-AF65-F5344CB8AC3E}">
        <p14:creationId xmlns:p14="http://schemas.microsoft.com/office/powerpoint/2010/main" val="18069837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24" y="528202"/>
            <a:ext cx="9325368" cy="5842980"/>
          </a:xfrm>
          <a:prstGeom prst="rect">
            <a:avLst/>
          </a:prstGeom>
          <a:ln>
            <a:solidFill>
              <a:schemeClr val="bg2">
                <a:lumMod val="50000"/>
              </a:schemeClr>
            </a:solidFill>
          </a:ln>
        </p:spPr>
      </p:pic>
      <p:sp>
        <p:nvSpPr>
          <p:cNvPr id="3" name="TextBox 2"/>
          <p:cNvSpPr txBox="1"/>
          <p:nvPr/>
        </p:nvSpPr>
        <p:spPr>
          <a:xfrm>
            <a:off x="8398975" y="294285"/>
            <a:ext cx="184666" cy="369332"/>
          </a:xfrm>
          <a:prstGeom prst="rect">
            <a:avLst/>
          </a:prstGeom>
          <a:noFill/>
        </p:spPr>
        <p:txBody>
          <a:bodyPr wrap="none" rtlCol="0">
            <a:spAutoFit/>
          </a:bodyPr>
          <a:lstStyle/>
          <a:p>
            <a:endParaRPr lang="en-US" dirty="0"/>
          </a:p>
        </p:txBody>
      </p:sp>
      <p:sp>
        <p:nvSpPr>
          <p:cNvPr id="4" name="TextBox 3"/>
          <p:cNvSpPr txBox="1"/>
          <p:nvPr/>
        </p:nvSpPr>
        <p:spPr>
          <a:xfrm>
            <a:off x="748918" y="633735"/>
            <a:ext cx="2254254" cy="738664"/>
          </a:xfrm>
          <a:prstGeom prst="rect">
            <a:avLst/>
          </a:prstGeom>
          <a:noFill/>
        </p:spPr>
        <p:txBody>
          <a:bodyPr wrap="square" rtlCol="0">
            <a:spAutoFit/>
          </a:bodyPr>
          <a:lstStyle/>
          <a:p>
            <a:r>
              <a:rPr lang="en-US" sz="1400" dirty="0" smtClean="0">
                <a:solidFill>
                  <a:srgbClr val="FFFFFF"/>
                </a:solidFill>
                <a:latin typeface="Arial"/>
                <a:cs typeface="Arial"/>
              </a:rPr>
              <a:t>325 MHz – 13”x10” – </a:t>
            </a:r>
          </a:p>
          <a:p>
            <a:r>
              <a:rPr lang="en-US" sz="1400" dirty="0" err="1" smtClean="0">
                <a:solidFill>
                  <a:srgbClr val="FFFFFF"/>
                </a:solidFill>
                <a:latin typeface="Arial"/>
                <a:cs typeface="Arial"/>
              </a:rPr>
              <a:t>rms</a:t>
            </a:r>
            <a:r>
              <a:rPr lang="en-US" sz="1400" dirty="0" smtClean="0">
                <a:solidFill>
                  <a:srgbClr val="FFFFFF"/>
                </a:solidFill>
                <a:latin typeface="Arial"/>
                <a:cs typeface="Arial"/>
              </a:rPr>
              <a:t> ≈ 60 – 100 </a:t>
            </a:r>
            <a:r>
              <a:rPr lang="en-US" sz="1400" dirty="0" err="1" smtClean="0">
                <a:solidFill>
                  <a:srgbClr val="FFFFFF"/>
                </a:solidFill>
                <a:latin typeface="Arial"/>
                <a:cs typeface="Arial"/>
              </a:rPr>
              <a:t>μJy</a:t>
            </a:r>
            <a:r>
              <a:rPr lang="en-US" sz="1400" dirty="0" smtClean="0">
                <a:solidFill>
                  <a:srgbClr val="FFFFFF"/>
                </a:solidFill>
                <a:latin typeface="Arial"/>
                <a:cs typeface="Arial"/>
              </a:rPr>
              <a:t>/b</a:t>
            </a:r>
          </a:p>
          <a:p>
            <a:r>
              <a:rPr lang="en-US" sz="1400" dirty="0" smtClean="0">
                <a:solidFill>
                  <a:srgbClr val="FFFFFF"/>
                </a:solidFill>
                <a:latin typeface="Arial"/>
                <a:cs typeface="Arial"/>
              </a:rPr>
              <a:t>2 deg</a:t>
            </a:r>
            <a:r>
              <a:rPr lang="en-US" sz="1400" baseline="30000" dirty="0" smtClean="0">
                <a:solidFill>
                  <a:srgbClr val="FFFFFF"/>
                </a:solidFill>
                <a:latin typeface="Arial"/>
                <a:cs typeface="Arial"/>
              </a:rPr>
              <a:t>2 </a:t>
            </a:r>
            <a:r>
              <a:rPr lang="en-US" sz="1400" dirty="0" smtClean="0">
                <a:solidFill>
                  <a:srgbClr val="FFFFFF"/>
                </a:solidFill>
                <a:latin typeface="Arial"/>
                <a:cs typeface="Arial"/>
              </a:rPr>
              <a:t>centered on A3558</a:t>
            </a:r>
            <a:endParaRPr lang="en-US" sz="1400" dirty="0">
              <a:solidFill>
                <a:srgbClr val="FFFFFF"/>
              </a:solidFill>
              <a:latin typeface="Arial"/>
              <a:cs typeface="Arial"/>
            </a:endParaRPr>
          </a:p>
        </p:txBody>
      </p:sp>
    </p:spTree>
    <p:extLst>
      <p:ext uri="{BB962C8B-B14F-4D97-AF65-F5344CB8AC3E}">
        <p14:creationId xmlns:p14="http://schemas.microsoft.com/office/powerpoint/2010/main" val="16942969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6394" y="-183827"/>
            <a:ext cx="184666" cy="369332"/>
          </a:xfrm>
          <a:prstGeom prst="rect">
            <a:avLst/>
          </a:prstGeom>
          <a:noFill/>
        </p:spPr>
        <p:txBody>
          <a:bodyPr wrap="none" rtlCol="0">
            <a:spAutoFit/>
          </a:bodyPr>
          <a:lstStyle/>
          <a:p>
            <a:endParaRPr lang="en-US" dirty="0"/>
          </a:p>
        </p:txBody>
      </p:sp>
      <p:sp>
        <p:nvSpPr>
          <p:cNvPr id="3" name="TextBox 2"/>
          <p:cNvSpPr txBox="1"/>
          <p:nvPr/>
        </p:nvSpPr>
        <p:spPr>
          <a:xfrm>
            <a:off x="2740277" y="334198"/>
            <a:ext cx="3809652" cy="584776"/>
          </a:xfrm>
          <a:prstGeom prst="rect">
            <a:avLst/>
          </a:prstGeom>
          <a:noFill/>
        </p:spPr>
        <p:txBody>
          <a:bodyPr wrap="square" rtlCol="0">
            <a:spAutoFit/>
          </a:bodyPr>
          <a:lstStyle/>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a:cs typeface="Arial"/>
              </a:rPr>
              <a:t>Today</a:t>
            </a:r>
          </a:p>
        </p:txBody>
      </p:sp>
      <p:sp>
        <p:nvSpPr>
          <p:cNvPr id="4" name="TextBox 3"/>
          <p:cNvSpPr txBox="1"/>
          <p:nvPr/>
        </p:nvSpPr>
        <p:spPr>
          <a:xfrm>
            <a:off x="517978" y="5644001"/>
            <a:ext cx="3976743" cy="338554"/>
          </a:xfrm>
          <a:prstGeom prst="rect">
            <a:avLst/>
          </a:prstGeom>
          <a:noFill/>
        </p:spPr>
        <p:txBody>
          <a:bodyPr wrap="square" rtlCol="0">
            <a:spAutoFit/>
          </a:bodyPr>
          <a:lstStyle/>
          <a:p>
            <a:pPr algn="ctr"/>
            <a:endPar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a:cs typeface="Arial"/>
            </a:endParaRPr>
          </a:p>
        </p:txBody>
      </p:sp>
      <p:pic>
        <p:nvPicPr>
          <p:cNvPr id="5" name="Picture 4" descr="field-327-circ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544" y="214534"/>
            <a:ext cx="7061156" cy="6551999"/>
          </a:xfrm>
          <a:prstGeom prst="rect">
            <a:avLst/>
          </a:prstGeom>
          <a:ln>
            <a:solidFill>
              <a:schemeClr val="bg2">
                <a:lumMod val="50000"/>
              </a:schemeClr>
            </a:solidFill>
          </a:ln>
        </p:spPr>
      </p:pic>
      <p:sp>
        <p:nvSpPr>
          <p:cNvPr id="6" name="Oval 5"/>
          <p:cNvSpPr/>
          <p:nvPr/>
        </p:nvSpPr>
        <p:spPr>
          <a:xfrm>
            <a:off x="3055152" y="4976716"/>
            <a:ext cx="892516" cy="875216"/>
          </a:xfrm>
          <a:prstGeom prst="ellipse">
            <a:avLst/>
          </a:prstGeom>
          <a:noFill/>
          <a:ln w="19050" cmpd="sng">
            <a:solidFill>
              <a:srgbClr val="0000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flipH="1">
            <a:off x="3621570" y="257420"/>
            <a:ext cx="720867" cy="652119"/>
          </a:xfrm>
          <a:prstGeom prst="ellipse">
            <a:avLst/>
          </a:prstGeom>
          <a:noFill/>
          <a:ln w="19050" cmpd="sng">
            <a:solidFill>
              <a:srgbClr val="0000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223928" y="3327211"/>
            <a:ext cx="699778" cy="619838"/>
          </a:xfrm>
          <a:prstGeom prst="ellipse">
            <a:avLst/>
          </a:prstGeom>
          <a:noFill/>
          <a:ln w="19050" cmpd="sng">
            <a:solidFill>
              <a:schemeClr val="bg1"/>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136032" y="5435965"/>
            <a:ext cx="699778" cy="619838"/>
          </a:xfrm>
          <a:prstGeom prst="ellipse">
            <a:avLst/>
          </a:prstGeom>
          <a:noFill/>
          <a:ln w="19050" cmpd="sng">
            <a:solidFill>
              <a:schemeClr val="bg1"/>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421970" y="480512"/>
            <a:ext cx="933127" cy="338554"/>
          </a:xfrm>
          <a:prstGeom prst="rect">
            <a:avLst/>
          </a:prstGeom>
          <a:noFill/>
        </p:spPr>
        <p:txBody>
          <a:bodyPr wrap="square" rtlCol="0">
            <a:spAutoFit/>
          </a:bodyPr>
          <a:lstStyle/>
          <a:p>
            <a:r>
              <a:rPr lang="en-US" sz="1600" dirty="0" smtClean="0">
                <a:solidFill>
                  <a:schemeClr val="bg1"/>
                </a:solidFill>
                <a:latin typeface="Arial"/>
                <a:cs typeface="Arial"/>
              </a:rPr>
              <a:t>A3559</a:t>
            </a:r>
            <a:endParaRPr lang="en-US" sz="1600" dirty="0">
              <a:solidFill>
                <a:schemeClr val="bg1"/>
              </a:solidFill>
              <a:latin typeface="Arial"/>
              <a:cs typeface="Arial"/>
            </a:endParaRPr>
          </a:p>
        </p:txBody>
      </p:sp>
      <p:sp>
        <p:nvSpPr>
          <p:cNvPr id="11" name="TextBox 10"/>
          <p:cNvSpPr txBox="1"/>
          <p:nvPr/>
        </p:nvSpPr>
        <p:spPr>
          <a:xfrm>
            <a:off x="7223928" y="2831580"/>
            <a:ext cx="987772" cy="338554"/>
          </a:xfrm>
          <a:prstGeom prst="rect">
            <a:avLst/>
          </a:prstGeom>
          <a:noFill/>
        </p:spPr>
        <p:txBody>
          <a:bodyPr wrap="square" rtlCol="0">
            <a:spAutoFit/>
          </a:bodyPr>
          <a:lstStyle/>
          <a:p>
            <a:r>
              <a:rPr lang="en-US" sz="1600" dirty="0" smtClean="0">
                <a:solidFill>
                  <a:srgbClr val="000000"/>
                </a:solidFill>
                <a:latin typeface="Arial"/>
                <a:cs typeface="Arial"/>
              </a:rPr>
              <a:t>A3552</a:t>
            </a:r>
            <a:endParaRPr lang="en-US" sz="1600" dirty="0">
              <a:solidFill>
                <a:srgbClr val="000000"/>
              </a:solidFill>
              <a:latin typeface="Arial"/>
              <a:cs typeface="Arial"/>
            </a:endParaRPr>
          </a:p>
        </p:txBody>
      </p:sp>
      <p:sp>
        <p:nvSpPr>
          <p:cNvPr id="12" name="TextBox 11"/>
          <p:cNvSpPr txBox="1"/>
          <p:nvPr/>
        </p:nvSpPr>
        <p:spPr>
          <a:xfrm>
            <a:off x="7054314" y="5062521"/>
            <a:ext cx="989540" cy="338554"/>
          </a:xfrm>
          <a:prstGeom prst="rect">
            <a:avLst/>
          </a:prstGeom>
          <a:noFill/>
        </p:spPr>
        <p:txBody>
          <a:bodyPr wrap="square" rtlCol="0">
            <a:spAutoFit/>
          </a:bodyPr>
          <a:lstStyle/>
          <a:p>
            <a:r>
              <a:rPr lang="en-US" sz="1600" dirty="0" smtClean="0">
                <a:solidFill>
                  <a:srgbClr val="000000"/>
                </a:solidFill>
                <a:latin typeface="Arial"/>
                <a:cs typeface="Arial"/>
              </a:rPr>
              <a:t>A3554</a:t>
            </a:r>
            <a:endParaRPr lang="en-US" sz="1600" dirty="0">
              <a:solidFill>
                <a:srgbClr val="000000"/>
              </a:solidFill>
              <a:latin typeface="Arial"/>
              <a:cs typeface="Arial"/>
            </a:endParaRPr>
          </a:p>
        </p:txBody>
      </p:sp>
      <p:sp>
        <p:nvSpPr>
          <p:cNvPr id="13" name="TextBox 12"/>
          <p:cNvSpPr txBox="1"/>
          <p:nvPr/>
        </p:nvSpPr>
        <p:spPr>
          <a:xfrm>
            <a:off x="3140974" y="4616334"/>
            <a:ext cx="995496" cy="338554"/>
          </a:xfrm>
          <a:prstGeom prst="rect">
            <a:avLst/>
          </a:prstGeom>
          <a:noFill/>
        </p:spPr>
        <p:txBody>
          <a:bodyPr wrap="square" rtlCol="0">
            <a:spAutoFit/>
          </a:bodyPr>
          <a:lstStyle/>
          <a:p>
            <a:r>
              <a:rPr lang="en-US" sz="1600" dirty="0" smtClean="0">
                <a:solidFill>
                  <a:srgbClr val="000000"/>
                </a:solidFill>
                <a:latin typeface="Arial"/>
                <a:cs typeface="Arial"/>
              </a:rPr>
              <a:t>A3560</a:t>
            </a:r>
            <a:endParaRPr lang="en-US" sz="1600" dirty="0">
              <a:solidFill>
                <a:srgbClr val="000000"/>
              </a:solidFill>
              <a:latin typeface="Arial"/>
              <a:cs typeface="Arial"/>
            </a:endParaRPr>
          </a:p>
        </p:txBody>
      </p:sp>
      <p:sp>
        <p:nvSpPr>
          <p:cNvPr id="14" name="TextBox 13"/>
          <p:cNvSpPr txBox="1"/>
          <p:nvPr/>
        </p:nvSpPr>
        <p:spPr>
          <a:xfrm>
            <a:off x="5818519" y="2368230"/>
            <a:ext cx="1115645" cy="584776"/>
          </a:xfrm>
          <a:prstGeom prst="rect">
            <a:avLst/>
          </a:prstGeom>
          <a:noFill/>
        </p:spPr>
        <p:txBody>
          <a:bodyPr wrap="square" rtlCol="0">
            <a:spAutoFit/>
          </a:bodyPr>
          <a:lstStyle/>
          <a:p>
            <a:r>
              <a:rPr lang="en-US" sz="1600" dirty="0">
                <a:latin typeface="Arial"/>
                <a:cs typeface="Arial"/>
              </a:rPr>
              <a:t>A3556</a:t>
            </a:r>
          </a:p>
          <a:p>
            <a:endParaRPr lang="en-US" sz="1600" dirty="0">
              <a:latin typeface="Arial"/>
              <a:cs typeface="Arial"/>
            </a:endParaRPr>
          </a:p>
        </p:txBody>
      </p:sp>
      <p:sp>
        <p:nvSpPr>
          <p:cNvPr id="15" name="Rectangle 14"/>
          <p:cNvSpPr/>
          <p:nvPr/>
        </p:nvSpPr>
        <p:spPr>
          <a:xfrm>
            <a:off x="4345485" y="1940098"/>
            <a:ext cx="777977" cy="338554"/>
          </a:xfrm>
          <a:prstGeom prst="rect">
            <a:avLst/>
          </a:prstGeom>
        </p:spPr>
        <p:txBody>
          <a:bodyPr wrap="none">
            <a:spAutoFit/>
          </a:bodyPr>
          <a:lstStyle/>
          <a:p>
            <a:r>
              <a:rPr lang="en-US" sz="1600" dirty="0" smtClean="0">
                <a:latin typeface="Arial"/>
                <a:cs typeface="Arial"/>
              </a:rPr>
              <a:t>A3558</a:t>
            </a:r>
            <a:endParaRPr lang="en-US" sz="1600" dirty="0">
              <a:latin typeface="Arial"/>
              <a:cs typeface="Arial"/>
            </a:endParaRPr>
          </a:p>
        </p:txBody>
      </p:sp>
      <p:sp>
        <p:nvSpPr>
          <p:cNvPr id="16" name="Rectangle 15"/>
          <p:cNvSpPr/>
          <p:nvPr/>
        </p:nvSpPr>
        <p:spPr>
          <a:xfrm>
            <a:off x="2577593" y="2094547"/>
            <a:ext cx="777977" cy="338554"/>
          </a:xfrm>
          <a:prstGeom prst="rect">
            <a:avLst/>
          </a:prstGeom>
        </p:spPr>
        <p:txBody>
          <a:bodyPr wrap="none">
            <a:spAutoFit/>
          </a:bodyPr>
          <a:lstStyle/>
          <a:p>
            <a:r>
              <a:rPr lang="en-US" sz="1600" dirty="0" smtClean="0">
                <a:latin typeface="Arial"/>
                <a:cs typeface="Arial"/>
              </a:rPr>
              <a:t>A3562</a:t>
            </a:r>
            <a:endParaRPr lang="en-US" sz="1600" dirty="0">
              <a:latin typeface="Arial"/>
              <a:cs typeface="Arial"/>
            </a:endParaRPr>
          </a:p>
        </p:txBody>
      </p:sp>
      <p:sp>
        <p:nvSpPr>
          <p:cNvPr id="17" name="TextBox 16"/>
          <p:cNvSpPr txBox="1"/>
          <p:nvPr/>
        </p:nvSpPr>
        <p:spPr>
          <a:xfrm>
            <a:off x="2917841" y="4273111"/>
            <a:ext cx="2214123" cy="338554"/>
          </a:xfrm>
          <a:prstGeom prst="rect">
            <a:avLst/>
          </a:prstGeom>
          <a:noFill/>
        </p:spPr>
        <p:txBody>
          <a:bodyPr wrap="square" rtlCol="0">
            <a:spAutoFit/>
          </a:bodyPr>
          <a:lstStyle/>
          <a:p>
            <a:r>
              <a:rPr lang="en-US" sz="1600" dirty="0" smtClean="0">
                <a:latin typeface="Arial"/>
                <a:cs typeface="Arial"/>
              </a:rPr>
              <a:t>SC 1329 &amp; SC 1327</a:t>
            </a:r>
            <a:endParaRPr lang="en-US" sz="1600" dirty="0">
              <a:latin typeface="Arial"/>
              <a:cs typeface="Arial"/>
            </a:endParaRPr>
          </a:p>
        </p:txBody>
      </p:sp>
      <p:cxnSp>
        <p:nvCxnSpPr>
          <p:cNvPr id="18" name="Straight Arrow Connector 17"/>
          <p:cNvCxnSpPr/>
          <p:nvPr/>
        </p:nvCxnSpPr>
        <p:spPr>
          <a:xfrm flipV="1">
            <a:off x="3621570" y="3706795"/>
            <a:ext cx="0" cy="5663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4136471" y="3483701"/>
            <a:ext cx="205966" cy="46334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1252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599" y="3515193"/>
            <a:ext cx="1752787" cy="123355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3558-CF-MChia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986" y="119283"/>
            <a:ext cx="2879996" cy="1702347"/>
          </a:xfrm>
          <a:prstGeom prst="rect">
            <a:avLst/>
          </a:prstGeom>
          <a:ln>
            <a:solidFill>
              <a:srgbClr val="FFFFFF"/>
            </a:solidFill>
          </a:ln>
        </p:spPr>
      </p:pic>
      <p:sp>
        <p:nvSpPr>
          <p:cNvPr id="5" name="Oval 4"/>
          <p:cNvSpPr/>
          <p:nvPr/>
        </p:nvSpPr>
        <p:spPr>
          <a:xfrm>
            <a:off x="3660591" y="859210"/>
            <a:ext cx="732117" cy="560202"/>
          </a:xfrm>
          <a:prstGeom prst="ellipse">
            <a:avLst/>
          </a:prstGeom>
          <a:noFill/>
          <a:ln w="28575" cmpd="sng">
            <a:solidFill>
              <a:srgbClr val="FF00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3558-e-3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55" y="4482064"/>
            <a:ext cx="2354217" cy="2051996"/>
          </a:xfrm>
          <a:prstGeom prst="rect">
            <a:avLst/>
          </a:prstGeom>
          <a:ln>
            <a:solidFill>
              <a:schemeClr val="bg2">
                <a:lumMod val="50000"/>
              </a:schemeClr>
            </a:solidFill>
          </a:ln>
        </p:spPr>
      </p:pic>
      <p:cxnSp>
        <p:nvCxnSpPr>
          <p:cNvPr id="7" name="Straight Arrow Connector 6"/>
          <p:cNvCxnSpPr/>
          <p:nvPr/>
        </p:nvCxnSpPr>
        <p:spPr>
          <a:xfrm flipH="1">
            <a:off x="2740277" y="1150471"/>
            <a:ext cx="995019" cy="671159"/>
          </a:xfrm>
          <a:prstGeom prst="straightConnector1">
            <a:avLst/>
          </a:prstGeom>
          <a:ln>
            <a:solidFill>
              <a:srgbClr val="FF0000"/>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808936" y="5767002"/>
            <a:ext cx="1867652" cy="954107"/>
          </a:xfrm>
          <a:prstGeom prst="rect">
            <a:avLst/>
          </a:prstGeom>
        </p:spPr>
        <p:txBody>
          <a:bodyPr wrap="square">
            <a:spAutoFit/>
          </a:bodyPr>
          <a:lstStyle/>
          <a:p>
            <a:r>
              <a:rPr lang="en-US" sz="1400" dirty="0">
                <a:latin typeface="Arial"/>
                <a:cs typeface="Arial"/>
              </a:rPr>
              <a:t>“</a:t>
            </a:r>
            <a:r>
              <a:rPr lang="en-US" sz="1400" dirty="0">
                <a:solidFill>
                  <a:srgbClr val="FFFFFF"/>
                </a:solidFill>
                <a:cs typeface="Arial"/>
              </a:rPr>
              <a:t>Dead” radio galaxy</a:t>
            </a:r>
          </a:p>
          <a:p>
            <a:r>
              <a:rPr lang="en-US" sz="1400" dirty="0">
                <a:solidFill>
                  <a:srgbClr val="FFFFFF"/>
                </a:solidFill>
                <a:cs typeface="Arial"/>
              </a:rPr>
              <a:t> S</a:t>
            </a:r>
            <a:r>
              <a:rPr lang="en-US" sz="1400" baseline="-25000" dirty="0">
                <a:solidFill>
                  <a:srgbClr val="FFFFFF"/>
                </a:solidFill>
                <a:cs typeface="Arial"/>
              </a:rPr>
              <a:t>325 MHz </a:t>
            </a:r>
            <a:r>
              <a:rPr lang="en-US" sz="1400" dirty="0">
                <a:solidFill>
                  <a:srgbClr val="FFFFFF"/>
                </a:solidFill>
                <a:cs typeface="Arial"/>
              </a:rPr>
              <a:t>= 177 </a:t>
            </a:r>
            <a:r>
              <a:rPr lang="en-US" sz="1400" dirty="0" err="1">
                <a:solidFill>
                  <a:srgbClr val="FFFFFF"/>
                </a:solidFill>
                <a:cs typeface="Arial"/>
              </a:rPr>
              <a:t>mJy</a:t>
            </a:r>
            <a:r>
              <a:rPr lang="en-US" sz="1400" dirty="0">
                <a:solidFill>
                  <a:srgbClr val="FFFFFF"/>
                </a:solidFill>
                <a:cs typeface="Arial"/>
              </a:rPr>
              <a:t> </a:t>
            </a:r>
          </a:p>
          <a:p>
            <a:r>
              <a:rPr lang="en-US" sz="1400" dirty="0">
                <a:solidFill>
                  <a:srgbClr val="FFFFFF"/>
                </a:solidFill>
                <a:cs typeface="Arial"/>
              </a:rPr>
              <a:t>(P</a:t>
            </a:r>
            <a:r>
              <a:rPr lang="en-US" sz="1400" baseline="-25000" dirty="0">
                <a:solidFill>
                  <a:srgbClr val="FFFFFF"/>
                </a:solidFill>
                <a:cs typeface="Arial"/>
              </a:rPr>
              <a:t>325</a:t>
            </a:r>
            <a:r>
              <a:rPr lang="en-US" sz="1400" dirty="0">
                <a:solidFill>
                  <a:srgbClr val="FFFFFF"/>
                </a:solidFill>
                <a:cs typeface="Arial"/>
              </a:rPr>
              <a:t>=9.7x10</a:t>
            </a:r>
            <a:r>
              <a:rPr lang="en-US" sz="1400" baseline="30000" dirty="0">
                <a:solidFill>
                  <a:srgbClr val="FFFFFF"/>
                </a:solidFill>
                <a:cs typeface="Arial"/>
              </a:rPr>
              <a:t>24</a:t>
            </a:r>
            <a:r>
              <a:rPr lang="en-US" sz="1400" dirty="0">
                <a:solidFill>
                  <a:srgbClr val="FFFFFF"/>
                </a:solidFill>
                <a:cs typeface="Arial"/>
              </a:rPr>
              <a:t> W/Hz</a:t>
            </a:r>
            <a:r>
              <a:rPr lang="en-US" sz="1400" dirty="0" smtClean="0">
                <a:solidFill>
                  <a:srgbClr val="FFFFFF"/>
                </a:solidFill>
                <a:cs typeface="Arial"/>
              </a:rPr>
              <a:t>)</a:t>
            </a:r>
          </a:p>
          <a:p>
            <a:r>
              <a:rPr lang="en-US" sz="1400" dirty="0" smtClean="0">
                <a:solidFill>
                  <a:srgbClr val="FFFFFF"/>
                </a:solidFill>
                <a:cs typeface="Arial"/>
              </a:rPr>
              <a:t>α(325-1400)≈1.9</a:t>
            </a:r>
            <a:endParaRPr lang="en-US" sz="1400" dirty="0">
              <a:solidFill>
                <a:srgbClr val="FFFFFF"/>
              </a:solidFill>
              <a:cs typeface="Arial"/>
            </a:endParaRPr>
          </a:p>
        </p:txBody>
      </p:sp>
      <p:sp>
        <p:nvSpPr>
          <p:cNvPr id="11" name="TextBox 10"/>
          <p:cNvSpPr txBox="1"/>
          <p:nvPr/>
        </p:nvSpPr>
        <p:spPr>
          <a:xfrm>
            <a:off x="5317580" y="5737409"/>
            <a:ext cx="1958783" cy="975943"/>
          </a:xfrm>
          <a:prstGeom prst="rect">
            <a:avLst/>
          </a:prstGeom>
          <a:noFill/>
        </p:spPr>
        <p:txBody>
          <a:bodyPr wrap="square" rtlCol="0">
            <a:spAutoFit/>
          </a:bodyPr>
          <a:lstStyle/>
          <a:p>
            <a:r>
              <a:rPr lang="en-US" sz="1400" dirty="0">
                <a:latin typeface="Arial"/>
                <a:cs typeface="Arial"/>
              </a:rPr>
              <a:t>“</a:t>
            </a:r>
            <a:r>
              <a:rPr lang="en-US" sz="1400" dirty="0">
                <a:solidFill>
                  <a:srgbClr val="FFFFFF"/>
                </a:solidFill>
                <a:cs typeface="Arial"/>
              </a:rPr>
              <a:t>Relic”</a:t>
            </a:r>
          </a:p>
          <a:p>
            <a:r>
              <a:rPr lang="en-US" sz="1400" dirty="0">
                <a:solidFill>
                  <a:srgbClr val="FFFFFF"/>
                </a:solidFill>
                <a:cs typeface="Arial"/>
              </a:rPr>
              <a:t>LAS ≈ 350 </a:t>
            </a:r>
            <a:r>
              <a:rPr lang="en-US" sz="1400" dirty="0" err="1">
                <a:solidFill>
                  <a:srgbClr val="FFFFFF"/>
                </a:solidFill>
                <a:cs typeface="Arial"/>
              </a:rPr>
              <a:t>kpc</a:t>
            </a:r>
            <a:endParaRPr lang="en-US" sz="1400" dirty="0">
              <a:solidFill>
                <a:srgbClr val="FFFFFF"/>
              </a:solidFill>
              <a:cs typeface="Arial"/>
            </a:endParaRPr>
          </a:p>
          <a:p>
            <a:r>
              <a:rPr lang="en-US" sz="1400" dirty="0">
                <a:solidFill>
                  <a:srgbClr val="FFFFFF"/>
                </a:solidFill>
                <a:cs typeface="Arial"/>
              </a:rPr>
              <a:t>S</a:t>
            </a:r>
            <a:r>
              <a:rPr lang="en-US" sz="1400" baseline="-25000" dirty="0">
                <a:solidFill>
                  <a:srgbClr val="FFFFFF"/>
                </a:solidFill>
                <a:cs typeface="Arial"/>
              </a:rPr>
              <a:t>325MHz</a:t>
            </a:r>
            <a:r>
              <a:rPr lang="en-US" sz="1400" dirty="0">
                <a:solidFill>
                  <a:srgbClr val="FFFFFF"/>
                </a:solidFill>
                <a:cs typeface="Arial"/>
              </a:rPr>
              <a:t> = 51 </a:t>
            </a:r>
            <a:r>
              <a:rPr lang="en-US" sz="1400" dirty="0" err="1">
                <a:solidFill>
                  <a:srgbClr val="FFFFFF"/>
                </a:solidFill>
                <a:cs typeface="Arial"/>
              </a:rPr>
              <a:t>mJy</a:t>
            </a:r>
            <a:r>
              <a:rPr lang="en-US" sz="1400" dirty="0">
                <a:solidFill>
                  <a:srgbClr val="FFFFFF"/>
                </a:solidFill>
                <a:cs typeface="Arial"/>
              </a:rPr>
              <a:t> </a:t>
            </a:r>
          </a:p>
          <a:p>
            <a:r>
              <a:rPr lang="en-US" sz="1400" dirty="0">
                <a:solidFill>
                  <a:srgbClr val="FFFFFF"/>
                </a:solidFill>
                <a:cs typeface="Arial"/>
              </a:rPr>
              <a:t>(P</a:t>
            </a:r>
            <a:r>
              <a:rPr lang="en-US" sz="1400" baseline="-25000" dirty="0">
                <a:solidFill>
                  <a:srgbClr val="FFFFFF"/>
                </a:solidFill>
                <a:cs typeface="Arial"/>
              </a:rPr>
              <a:t>325</a:t>
            </a:r>
            <a:r>
              <a:rPr lang="en-US" sz="1400" dirty="0">
                <a:solidFill>
                  <a:srgbClr val="FFFFFF"/>
                </a:solidFill>
                <a:cs typeface="Arial"/>
              </a:rPr>
              <a:t>=2.8x10</a:t>
            </a:r>
            <a:r>
              <a:rPr lang="en-US" sz="1400" baseline="30000" dirty="0">
                <a:solidFill>
                  <a:srgbClr val="FFFFFF"/>
                </a:solidFill>
                <a:cs typeface="Arial"/>
              </a:rPr>
              <a:t>23</a:t>
            </a:r>
            <a:r>
              <a:rPr lang="en-US" sz="1400" dirty="0">
                <a:solidFill>
                  <a:srgbClr val="FFFFFF"/>
                </a:solidFill>
                <a:cs typeface="Arial"/>
              </a:rPr>
              <a:t>  </a:t>
            </a:r>
            <a:r>
              <a:rPr lang="en-US" sz="1400" dirty="0" smtClean="0">
                <a:solidFill>
                  <a:srgbClr val="FFFFFF"/>
                </a:solidFill>
                <a:cs typeface="Arial"/>
              </a:rPr>
              <a:t>W</a:t>
            </a:r>
            <a:r>
              <a:rPr lang="en-US" sz="1400" dirty="0">
                <a:solidFill>
                  <a:srgbClr val="FFFFFF"/>
                </a:solidFill>
                <a:cs typeface="Arial"/>
              </a:rPr>
              <a:t>/HZ) </a:t>
            </a:r>
          </a:p>
        </p:txBody>
      </p:sp>
      <p:sp>
        <p:nvSpPr>
          <p:cNvPr id="13" name="TextBox 12"/>
          <p:cNvSpPr txBox="1"/>
          <p:nvPr/>
        </p:nvSpPr>
        <p:spPr>
          <a:xfrm>
            <a:off x="153997" y="1665847"/>
            <a:ext cx="2511575" cy="276999"/>
          </a:xfrm>
          <a:prstGeom prst="rect">
            <a:avLst/>
          </a:prstGeom>
          <a:noFill/>
        </p:spPr>
        <p:txBody>
          <a:bodyPr wrap="square" rtlCol="0">
            <a:spAutoFit/>
          </a:bodyPr>
          <a:lstStyle/>
          <a:p>
            <a:r>
              <a:rPr lang="en-US" sz="1200" dirty="0" err="1" smtClean="0">
                <a:solidFill>
                  <a:srgbClr val="FFFFFF"/>
                </a:solidFill>
                <a:latin typeface="Arial"/>
                <a:cs typeface="Arial"/>
              </a:rPr>
              <a:t>Giacintucci</a:t>
            </a:r>
            <a:r>
              <a:rPr lang="en-US" sz="1200" dirty="0" smtClean="0">
                <a:solidFill>
                  <a:srgbClr val="FFFFFF"/>
                </a:solidFill>
                <a:latin typeface="Arial"/>
                <a:cs typeface="Arial"/>
              </a:rPr>
              <a:t>+ 2005 – VLA 1.4 GH</a:t>
            </a:r>
            <a:r>
              <a:rPr lang="en-US" sz="1200" dirty="0" smtClean="0">
                <a:latin typeface="Arial"/>
                <a:cs typeface="Arial"/>
              </a:rPr>
              <a:t>z</a:t>
            </a:r>
            <a:endParaRPr lang="en-US" sz="1200" dirty="0">
              <a:latin typeface="Arial"/>
              <a:cs typeface="Arial"/>
            </a:endParaRPr>
          </a:p>
        </p:txBody>
      </p:sp>
      <p:cxnSp>
        <p:nvCxnSpPr>
          <p:cNvPr id="14" name="Straight Arrow Connector 13"/>
          <p:cNvCxnSpPr/>
          <p:nvPr/>
        </p:nvCxnSpPr>
        <p:spPr>
          <a:xfrm flipH="1" flipV="1">
            <a:off x="2271060" y="3018120"/>
            <a:ext cx="922605" cy="1449292"/>
          </a:xfrm>
          <a:prstGeom prst="straightConnector1">
            <a:avLst/>
          </a:prstGeom>
          <a:ln w="28575" cmpd="sng">
            <a:solidFill>
              <a:srgbClr val="FF0000"/>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30934" y="1165412"/>
            <a:ext cx="1709343" cy="369332"/>
          </a:xfrm>
          <a:prstGeom prst="rect">
            <a:avLst/>
          </a:prstGeom>
          <a:noFill/>
        </p:spPr>
        <p:txBody>
          <a:bodyPr wrap="square" rtlCol="0">
            <a:spAutoFit/>
          </a:bodyPr>
          <a:lstStyle/>
          <a:p>
            <a:r>
              <a:rPr lang="en-US" dirty="0">
                <a:latin typeface="Arial"/>
                <a:cs typeface="Arial"/>
              </a:rPr>
              <a:t>East of </a:t>
            </a:r>
            <a:r>
              <a:rPr lang="en-US" dirty="0" smtClean="0">
                <a:latin typeface="Arial"/>
                <a:cs typeface="Arial"/>
              </a:rPr>
              <a:t>A3558</a:t>
            </a:r>
            <a:endParaRPr lang="en-US" dirty="0">
              <a:latin typeface="Arial"/>
              <a:cs typeface="Arial"/>
            </a:endParaRPr>
          </a:p>
        </p:txBody>
      </p:sp>
      <p:sp>
        <p:nvSpPr>
          <p:cNvPr id="21" name="TextBox 20"/>
          <p:cNvSpPr txBox="1"/>
          <p:nvPr/>
        </p:nvSpPr>
        <p:spPr>
          <a:xfrm>
            <a:off x="3630716" y="2330822"/>
            <a:ext cx="4930577" cy="1015663"/>
          </a:xfrm>
          <a:prstGeom prst="rect">
            <a:avLst/>
          </a:prstGeom>
          <a:noFill/>
        </p:spPr>
        <p:txBody>
          <a:bodyPr wrap="square" rtlCol="0">
            <a:spAutoFit/>
          </a:bodyPr>
          <a:lstStyle/>
          <a:p>
            <a:pPr algn="ctr"/>
            <a:r>
              <a:rPr lang="en-US" sz="2000" dirty="0" smtClean="0">
                <a:solidFill>
                  <a:srgbClr val="FFFFFF"/>
                </a:solidFill>
              </a:rPr>
              <a:t>Serendipitous discovery of a relic</a:t>
            </a:r>
            <a:r>
              <a:rPr lang="mr-IN" sz="2000" dirty="0" smtClean="0">
                <a:solidFill>
                  <a:srgbClr val="FFFFFF"/>
                </a:solidFill>
              </a:rPr>
              <a:t>…</a:t>
            </a:r>
            <a:r>
              <a:rPr lang="it-IT" sz="2000" dirty="0" smtClean="0">
                <a:solidFill>
                  <a:srgbClr val="FFFFFF"/>
                </a:solidFill>
              </a:rPr>
              <a:t> </a:t>
            </a:r>
            <a:r>
              <a:rPr lang="it-IT" sz="2000" dirty="0" err="1" smtClean="0">
                <a:solidFill>
                  <a:srgbClr val="FFFFFF"/>
                </a:solidFill>
              </a:rPr>
              <a:t>we</a:t>
            </a:r>
            <a:r>
              <a:rPr lang="it-IT" sz="2000" dirty="0" smtClean="0">
                <a:solidFill>
                  <a:srgbClr val="FFFFFF"/>
                </a:solidFill>
              </a:rPr>
              <a:t> </a:t>
            </a:r>
            <a:r>
              <a:rPr lang="it-IT" sz="2000" dirty="0" err="1" smtClean="0">
                <a:solidFill>
                  <a:srgbClr val="FFFFFF"/>
                </a:solidFill>
              </a:rPr>
              <a:t>were</a:t>
            </a:r>
            <a:r>
              <a:rPr lang="it-IT" sz="2000" dirty="0" smtClean="0">
                <a:solidFill>
                  <a:srgbClr val="FFFFFF"/>
                </a:solidFill>
              </a:rPr>
              <a:t> </a:t>
            </a:r>
            <a:r>
              <a:rPr lang="it-IT" sz="2000" dirty="0" err="1" smtClean="0">
                <a:solidFill>
                  <a:srgbClr val="FFFFFF"/>
                </a:solidFill>
              </a:rPr>
              <a:t>actually</a:t>
            </a:r>
            <a:r>
              <a:rPr lang="it-IT" sz="2000" dirty="0" smtClean="0">
                <a:solidFill>
                  <a:srgbClr val="FFFFFF"/>
                </a:solidFill>
              </a:rPr>
              <a:t> </a:t>
            </a:r>
            <a:r>
              <a:rPr lang="it-IT" sz="2000" dirty="0" err="1" smtClean="0">
                <a:solidFill>
                  <a:srgbClr val="FFFFFF"/>
                </a:solidFill>
              </a:rPr>
              <a:t>after</a:t>
            </a:r>
            <a:r>
              <a:rPr lang="it-IT" sz="2000" dirty="0" smtClean="0">
                <a:solidFill>
                  <a:srgbClr val="FFFFFF"/>
                </a:solidFill>
              </a:rPr>
              <a:t> an </a:t>
            </a:r>
            <a:r>
              <a:rPr lang="it-IT" sz="2000" dirty="0" err="1" smtClean="0">
                <a:solidFill>
                  <a:srgbClr val="FFFFFF"/>
                </a:solidFill>
              </a:rPr>
              <a:t>ultrasteep</a:t>
            </a:r>
            <a:r>
              <a:rPr lang="it-IT" sz="2000" dirty="0" smtClean="0">
                <a:solidFill>
                  <a:srgbClr val="FFFFFF"/>
                </a:solidFill>
              </a:rPr>
              <a:t> </a:t>
            </a:r>
            <a:r>
              <a:rPr lang="it-IT" sz="2000" dirty="0" err="1" smtClean="0">
                <a:solidFill>
                  <a:srgbClr val="FFFFFF"/>
                </a:solidFill>
              </a:rPr>
              <a:t>spectrum</a:t>
            </a:r>
            <a:r>
              <a:rPr lang="it-IT" sz="2000" dirty="0" smtClean="0">
                <a:solidFill>
                  <a:srgbClr val="FFFFFF"/>
                </a:solidFill>
              </a:rPr>
              <a:t> radio </a:t>
            </a:r>
            <a:r>
              <a:rPr lang="it-IT" sz="2000" dirty="0" err="1" smtClean="0">
                <a:solidFill>
                  <a:srgbClr val="FFFFFF"/>
                </a:solidFill>
              </a:rPr>
              <a:t>halo</a:t>
            </a:r>
            <a:r>
              <a:rPr lang="it-IT" sz="2000" dirty="0" smtClean="0">
                <a:solidFill>
                  <a:srgbClr val="FFFFFF"/>
                </a:solidFill>
              </a:rPr>
              <a:t> in A3558</a:t>
            </a:r>
            <a:r>
              <a:rPr lang="mr-IN" sz="2000" dirty="0" smtClean="0">
                <a:solidFill>
                  <a:srgbClr val="FFFFFF"/>
                </a:solidFill>
              </a:rPr>
              <a:t>…</a:t>
            </a:r>
            <a:endParaRPr lang="en-US" sz="2000" dirty="0" smtClean="0">
              <a:solidFill>
                <a:srgbClr val="FFFFFF"/>
              </a:solidFill>
            </a:endParaRPr>
          </a:p>
        </p:txBody>
      </p:sp>
      <p:pic>
        <p:nvPicPr>
          <p:cNvPr id="16" name="Picture 15" descr="a3558-e-325p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797" y="3737689"/>
            <a:ext cx="3342339" cy="2051997"/>
          </a:xfrm>
          <a:prstGeom prst="rect">
            <a:avLst/>
          </a:prstGeom>
          <a:ln>
            <a:solidFill>
              <a:schemeClr val="tx1"/>
            </a:solidFill>
          </a:ln>
        </p:spPr>
      </p:pic>
      <p:pic>
        <p:nvPicPr>
          <p:cNvPr id="17" name="Picture 16" descr="a3562_ra_x.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516" y="1985980"/>
            <a:ext cx="3048149" cy="1476000"/>
          </a:xfrm>
          <a:prstGeom prst="rect">
            <a:avLst/>
          </a:prstGeom>
          <a:ln w="28575" cmpd="sng">
            <a:solidFill>
              <a:schemeClr val="bg2">
                <a:lumMod val="50000"/>
              </a:schemeClr>
            </a:solidFill>
          </a:ln>
        </p:spPr>
      </p:pic>
    </p:spTree>
    <p:extLst>
      <p:ext uri="{BB962C8B-B14F-4D97-AF65-F5344CB8AC3E}">
        <p14:creationId xmlns:p14="http://schemas.microsoft.com/office/powerpoint/2010/main" val="14374278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599" y="3515193"/>
            <a:ext cx="1752787" cy="123355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3558-CF-MChia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986" y="119283"/>
            <a:ext cx="2879996" cy="1702347"/>
          </a:xfrm>
          <a:prstGeom prst="rect">
            <a:avLst/>
          </a:prstGeom>
          <a:ln>
            <a:solidFill>
              <a:srgbClr val="FFFFFF"/>
            </a:solidFill>
          </a:ln>
        </p:spPr>
      </p:pic>
      <p:sp>
        <p:nvSpPr>
          <p:cNvPr id="5" name="Oval 4"/>
          <p:cNvSpPr/>
          <p:nvPr/>
        </p:nvSpPr>
        <p:spPr>
          <a:xfrm>
            <a:off x="3660591" y="859210"/>
            <a:ext cx="732117" cy="560202"/>
          </a:xfrm>
          <a:prstGeom prst="ellipse">
            <a:avLst/>
          </a:prstGeom>
          <a:noFill/>
          <a:ln w="28575" cmpd="sng">
            <a:solidFill>
              <a:srgbClr val="FF00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3558-e-3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55" y="4482064"/>
            <a:ext cx="2354217" cy="2051996"/>
          </a:xfrm>
          <a:prstGeom prst="rect">
            <a:avLst/>
          </a:prstGeom>
          <a:ln>
            <a:solidFill>
              <a:schemeClr val="bg2">
                <a:lumMod val="50000"/>
              </a:schemeClr>
            </a:solidFill>
          </a:ln>
        </p:spPr>
      </p:pic>
      <p:cxnSp>
        <p:nvCxnSpPr>
          <p:cNvPr id="7" name="Straight Arrow Connector 6"/>
          <p:cNvCxnSpPr/>
          <p:nvPr/>
        </p:nvCxnSpPr>
        <p:spPr>
          <a:xfrm flipH="1">
            <a:off x="2740277" y="1150471"/>
            <a:ext cx="995019" cy="671159"/>
          </a:xfrm>
          <a:prstGeom prst="straightConnector1">
            <a:avLst/>
          </a:prstGeom>
          <a:ln>
            <a:solidFill>
              <a:srgbClr val="FF0000"/>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808936" y="5767002"/>
            <a:ext cx="1867652" cy="307777"/>
          </a:xfrm>
          <a:prstGeom prst="rect">
            <a:avLst/>
          </a:prstGeom>
        </p:spPr>
        <p:txBody>
          <a:bodyPr wrap="square">
            <a:spAutoFit/>
          </a:bodyPr>
          <a:lstStyle/>
          <a:p>
            <a:r>
              <a:rPr lang="en-US" sz="1400" dirty="0" smtClean="0">
                <a:latin typeface="Arial"/>
                <a:cs typeface="Arial"/>
              </a:rPr>
              <a:t>“</a:t>
            </a:r>
            <a:endParaRPr lang="en-US" sz="1400" dirty="0">
              <a:solidFill>
                <a:srgbClr val="FFFFFF"/>
              </a:solidFill>
              <a:cs typeface="Arial"/>
            </a:endParaRPr>
          </a:p>
        </p:txBody>
      </p:sp>
      <p:sp>
        <p:nvSpPr>
          <p:cNvPr id="11" name="TextBox 10"/>
          <p:cNvSpPr txBox="1"/>
          <p:nvPr/>
        </p:nvSpPr>
        <p:spPr>
          <a:xfrm>
            <a:off x="2822433" y="5617881"/>
            <a:ext cx="1958783" cy="975943"/>
          </a:xfrm>
          <a:prstGeom prst="rect">
            <a:avLst/>
          </a:prstGeom>
          <a:noFill/>
        </p:spPr>
        <p:txBody>
          <a:bodyPr wrap="square" rtlCol="0">
            <a:spAutoFit/>
          </a:bodyPr>
          <a:lstStyle/>
          <a:p>
            <a:r>
              <a:rPr lang="en-US" sz="1400" dirty="0">
                <a:latin typeface="Arial"/>
                <a:cs typeface="Arial"/>
              </a:rPr>
              <a:t>“</a:t>
            </a:r>
            <a:r>
              <a:rPr lang="en-US" sz="1400" dirty="0">
                <a:solidFill>
                  <a:srgbClr val="FFFFFF"/>
                </a:solidFill>
                <a:cs typeface="Arial"/>
              </a:rPr>
              <a:t>Relic”</a:t>
            </a:r>
          </a:p>
          <a:p>
            <a:r>
              <a:rPr lang="en-US" sz="1400" dirty="0">
                <a:solidFill>
                  <a:srgbClr val="FFFFFF"/>
                </a:solidFill>
                <a:cs typeface="Arial"/>
              </a:rPr>
              <a:t>LAS ≈ 350 </a:t>
            </a:r>
            <a:r>
              <a:rPr lang="en-US" sz="1400" dirty="0" err="1">
                <a:solidFill>
                  <a:srgbClr val="FFFFFF"/>
                </a:solidFill>
                <a:cs typeface="Arial"/>
              </a:rPr>
              <a:t>kpc</a:t>
            </a:r>
            <a:endParaRPr lang="en-US" sz="1400" dirty="0">
              <a:solidFill>
                <a:srgbClr val="FFFFFF"/>
              </a:solidFill>
              <a:cs typeface="Arial"/>
            </a:endParaRPr>
          </a:p>
          <a:p>
            <a:r>
              <a:rPr lang="en-US" sz="1400" dirty="0">
                <a:solidFill>
                  <a:srgbClr val="FFFFFF"/>
                </a:solidFill>
                <a:cs typeface="Arial"/>
              </a:rPr>
              <a:t>S</a:t>
            </a:r>
            <a:r>
              <a:rPr lang="en-US" sz="1400" baseline="-25000" dirty="0">
                <a:solidFill>
                  <a:srgbClr val="FFFFFF"/>
                </a:solidFill>
                <a:cs typeface="Arial"/>
              </a:rPr>
              <a:t>325MHz</a:t>
            </a:r>
            <a:r>
              <a:rPr lang="en-US" sz="1400" dirty="0">
                <a:solidFill>
                  <a:srgbClr val="FFFFFF"/>
                </a:solidFill>
                <a:cs typeface="Arial"/>
              </a:rPr>
              <a:t> = 51 </a:t>
            </a:r>
            <a:r>
              <a:rPr lang="en-US" sz="1400" dirty="0" err="1">
                <a:solidFill>
                  <a:srgbClr val="FFFFFF"/>
                </a:solidFill>
                <a:cs typeface="Arial"/>
              </a:rPr>
              <a:t>mJy</a:t>
            </a:r>
            <a:r>
              <a:rPr lang="en-US" sz="1400" dirty="0">
                <a:solidFill>
                  <a:srgbClr val="FFFFFF"/>
                </a:solidFill>
                <a:cs typeface="Arial"/>
              </a:rPr>
              <a:t> </a:t>
            </a:r>
          </a:p>
          <a:p>
            <a:r>
              <a:rPr lang="en-US" sz="1400" dirty="0">
                <a:solidFill>
                  <a:srgbClr val="FFFFFF"/>
                </a:solidFill>
                <a:cs typeface="Arial"/>
              </a:rPr>
              <a:t>(P</a:t>
            </a:r>
            <a:r>
              <a:rPr lang="en-US" sz="1400" baseline="-25000" dirty="0">
                <a:solidFill>
                  <a:srgbClr val="FFFFFF"/>
                </a:solidFill>
                <a:cs typeface="Arial"/>
              </a:rPr>
              <a:t>325</a:t>
            </a:r>
            <a:r>
              <a:rPr lang="en-US" sz="1400" dirty="0">
                <a:solidFill>
                  <a:srgbClr val="FFFFFF"/>
                </a:solidFill>
                <a:cs typeface="Arial"/>
              </a:rPr>
              <a:t>=2.8x10</a:t>
            </a:r>
            <a:r>
              <a:rPr lang="en-US" sz="1400" baseline="30000" dirty="0">
                <a:solidFill>
                  <a:srgbClr val="FFFFFF"/>
                </a:solidFill>
                <a:cs typeface="Arial"/>
              </a:rPr>
              <a:t>23</a:t>
            </a:r>
            <a:r>
              <a:rPr lang="en-US" sz="1400" dirty="0">
                <a:solidFill>
                  <a:srgbClr val="FFFFFF"/>
                </a:solidFill>
                <a:cs typeface="Arial"/>
              </a:rPr>
              <a:t>  </a:t>
            </a:r>
            <a:r>
              <a:rPr lang="en-US" sz="1400" dirty="0" smtClean="0">
                <a:solidFill>
                  <a:srgbClr val="FFFFFF"/>
                </a:solidFill>
                <a:cs typeface="Arial"/>
              </a:rPr>
              <a:t>W</a:t>
            </a:r>
            <a:r>
              <a:rPr lang="en-US" sz="1400" dirty="0">
                <a:solidFill>
                  <a:srgbClr val="FFFFFF"/>
                </a:solidFill>
                <a:cs typeface="Arial"/>
              </a:rPr>
              <a:t>/HZ) </a:t>
            </a:r>
          </a:p>
        </p:txBody>
      </p:sp>
      <p:pic>
        <p:nvPicPr>
          <p:cNvPr id="12" name="Picture 11" descr="a3562_ra_x.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16" y="1985980"/>
            <a:ext cx="3048149" cy="1476000"/>
          </a:xfrm>
          <a:prstGeom prst="rect">
            <a:avLst/>
          </a:prstGeom>
          <a:ln w="28575" cmpd="sng">
            <a:solidFill>
              <a:schemeClr val="bg2">
                <a:lumMod val="50000"/>
              </a:schemeClr>
            </a:solidFill>
          </a:ln>
        </p:spPr>
      </p:pic>
      <p:sp>
        <p:nvSpPr>
          <p:cNvPr id="13" name="TextBox 12"/>
          <p:cNvSpPr txBox="1"/>
          <p:nvPr/>
        </p:nvSpPr>
        <p:spPr>
          <a:xfrm>
            <a:off x="153997" y="1665847"/>
            <a:ext cx="2511575" cy="276999"/>
          </a:xfrm>
          <a:prstGeom prst="rect">
            <a:avLst/>
          </a:prstGeom>
          <a:noFill/>
        </p:spPr>
        <p:txBody>
          <a:bodyPr wrap="square" rtlCol="0">
            <a:spAutoFit/>
          </a:bodyPr>
          <a:lstStyle/>
          <a:p>
            <a:r>
              <a:rPr lang="en-US" sz="1200" dirty="0" err="1" smtClean="0">
                <a:solidFill>
                  <a:srgbClr val="FFFFFF"/>
                </a:solidFill>
                <a:latin typeface="Arial"/>
                <a:cs typeface="Arial"/>
              </a:rPr>
              <a:t>Giacintucci</a:t>
            </a:r>
            <a:r>
              <a:rPr lang="en-US" sz="1200" dirty="0" smtClean="0">
                <a:solidFill>
                  <a:srgbClr val="FFFFFF"/>
                </a:solidFill>
                <a:latin typeface="Arial"/>
                <a:cs typeface="Arial"/>
              </a:rPr>
              <a:t>+ 2005 – VLA 1.4 GH</a:t>
            </a:r>
            <a:r>
              <a:rPr lang="en-US" sz="1200" dirty="0" smtClean="0">
                <a:latin typeface="Arial"/>
                <a:cs typeface="Arial"/>
              </a:rPr>
              <a:t>z</a:t>
            </a:r>
            <a:endParaRPr lang="en-US" sz="1200" dirty="0">
              <a:latin typeface="Arial"/>
              <a:cs typeface="Arial"/>
            </a:endParaRPr>
          </a:p>
        </p:txBody>
      </p:sp>
      <p:sp>
        <p:nvSpPr>
          <p:cNvPr id="15" name="TextBox 14"/>
          <p:cNvSpPr txBox="1"/>
          <p:nvPr/>
        </p:nvSpPr>
        <p:spPr>
          <a:xfrm>
            <a:off x="1030934" y="1165412"/>
            <a:ext cx="1709343" cy="369332"/>
          </a:xfrm>
          <a:prstGeom prst="rect">
            <a:avLst/>
          </a:prstGeom>
          <a:noFill/>
        </p:spPr>
        <p:txBody>
          <a:bodyPr wrap="square" rtlCol="0">
            <a:spAutoFit/>
          </a:bodyPr>
          <a:lstStyle/>
          <a:p>
            <a:r>
              <a:rPr lang="en-US" dirty="0">
                <a:latin typeface="Arial"/>
                <a:cs typeface="Arial"/>
              </a:rPr>
              <a:t>East of </a:t>
            </a:r>
            <a:r>
              <a:rPr lang="en-US" dirty="0" smtClean="0">
                <a:latin typeface="Arial"/>
                <a:cs typeface="Arial"/>
              </a:rPr>
              <a:t>A3558</a:t>
            </a:r>
            <a:endParaRPr lang="en-US" dirty="0">
              <a:latin typeface="Arial"/>
              <a:cs typeface="Arial"/>
            </a:endParaRPr>
          </a:p>
        </p:txBody>
      </p:sp>
      <p:pic>
        <p:nvPicPr>
          <p:cNvPr id="17" name="Picture 16" descr="Relitto-X-Pasquale.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8936" y="3532711"/>
            <a:ext cx="2776373" cy="2018233"/>
          </a:xfrm>
          <a:prstGeom prst="rect">
            <a:avLst/>
          </a:prstGeom>
          <a:ln>
            <a:solidFill>
              <a:schemeClr val="tx1"/>
            </a:solidFill>
          </a:ln>
        </p:spPr>
      </p:pic>
      <p:sp>
        <p:nvSpPr>
          <p:cNvPr id="18" name="TextBox 17"/>
          <p:cNvSpPr txBox="1"/>
          <p:nvPr/>
        </p:nvSpPr>
        <p:spPr>
          <a:xfrm>
            <a:off x="2794013" y="5229411"/>
            <a:ext cx="2934161" cy="276999"/>
          </a:xfrm>
          <a:prstGeom prst="rect">
            <a:avLst/>
          </a:prstGeom>
          <a:noFill/>
        </p:spPr>
        <p:txBody>
          <a:bodyPr wrap="square" rtlCol="0">
            <a:spAutoFit/>
          </a:bodyPr>
          <a:lstStyle/>
          <a:p>
            <a:r>
              <a:rPr lang="en-US" sz="1200" dirty="0" smtClean="0">
                <a:solidFill>
                  <a:srgbClr val="FFFFFF"/>
                </a:solidFill>
                <a:cs typeface="Arial"/>
              </a:rPr>
              <a:t>Chandra image courtesy of P. </a:t>
            </a:r>
            <a:r>
              <a:rPr lang="en-US" sz="1200" dirty="0" err="1" smtClean="0">
                <a:solidFill>
                  <a:srgbClr val="FFFFFF"/>
                </a:solidFill>
                <a:cs typeface="Arial"/>
              </a:rPr>
              <a:t>Mazzotta</a:t>
            </a:r>
            <a:endParaRPr lang="en-US" sz="1200" dirty="0">
              <a:solidFill>
                <a:srgbClr val="FFFFFF"/>
              </a:solidFill>
              <a:cs typeface="Arial"/>
            </a:endParaRPr>
          </a:p>
        </p:txBody>
      </p:sp>
      <p:pic>
        <p:nvPicPr>
          <p:cNvPr id="3" name="Picture 2" descr="correlazione-relic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7982" y="1956593"/>
            <a:ext cx="2807980" cy="4525306"/>
          </a:xfrm>
          <a:prstGeom prst="rect">
            <a:avLst/>
          </a:prstGeom>
          <a:ln w="28575" cmpd="sng">
            <a:solidFill>
              <a:srgbClr val="000000"/>
            </a:solidFill>
          </a:ln>
        </p:spPr>
      </p:pic>
      <p:sp>
        <p:nvSpPr>
          <p:cNvPr id="8" name="TextBox 7"/>
          <p:cNvSpPr txBox="1"/>
          <p:nvPr/>
        </p:nvSpPr>
        <p:spPr>
          <a:xfrm>
            <a:off x="6185647" y="3854825"/>
            <a:ext cx="1807882" cy="307777"/>
          </a:xfrm>
          <a:prstGeom prst="rect">
            <a:avLst/>
          </a:prstGeom>
          <a:noFill/>
        </p:spPr>
        <p:txBody>
          <a:bodyPr wrap="square" rtlCol="0">
            <a:spAutoFit/>
          </a:bodyPr>
          <a:lstStyle/>
          <a:p>
            <a:r>
              <a:rPr lang="en-US" sz="1400" dirty="0" smtClean="0"/>
              <a:t>de </a:t>
            </a:r>
            <a:r>
              <a:rPr lang="en-US" sz="1400" dirty="0" err="1" smtClean="0"/>
              <a:t>Gasperin</a:t>
            </a:r>
            <a:r>
              <a:rPr lang="en-US" sz="1400" dirty="0" smtClean="0"/>
              <a:t>+ 14</a:t>
            </a:r>
            <a:endParaRPr lang="en-US" sz="1400" dirty="0"/>
          </a:p>
        </p:txBody>
      </p:sp>
      <p:sp>
        <p:nvSpPr>
          <p:cNvPr id="9" name="TextBox 8"/>
          <p:cNvSpPr txBox="1"/>
          <p:nvPr/>
        </p:nvSpPr>
        <p:spPr>
          <a:xfrm>
            <a:off x="4362826" y="5767002"/>
            <a:ext cx="1475982" cy="307777"/>
          </a:xfrm>
          <a:prstGeom prst="rect">
            <a:avLst/>
          </a:prstGeom>
          <a:noFill/>
        </p:spPr>
        <p:txBody>
          <a:bodyPr wrap="square" rtlCol="0">
            <a:spAutoFit/>
          </a:bodyPr>
          <a:lstStyle/>
          <a:p>
            <a:r>
              <a:rPr lang="en-US" sz="1400" dirty="0" smtClean="0">
                <a:solidFill>
                  <a:schemeClr val="bg1"/>
                </a:solidFill>
              </a:rPr>
              <a:t>M~3.5x10</a:t>
            </a:r>
            <a:r>
              <a:rPr lang="en-US" sz="1400" baseline="30000" dirty="0" smtClean="0">
                <a:solidFill>
                  <a:schemeClr val="bg1"/>
                </a:solidFill>
              </a:rPr>
              <a:t>14 </a:t>
            </a:r>
            <a:r>
              <a:rPr lang="en-US" sz="1400" dirty="0" err="1" smtClean="0">
                <a:solidFill>
                  <a:schemeClr val="bg1"/>
                </a:solidFill>
              </a:rPr>
              <a:t>M</a:t>
            </a:r>
            <a:r>
              <a:rPr lang="en-US" sz="1400" baseline="-25000" dirty="0" err="1" smtClean="0">
                <a:solidFill>
                  <a:schemeClr val="bg1"/>
                </a:solidFill>
              </a:rPr>
              <a:t>Sun</a:t>
            </a:r>
            <a:endParaRPr lang="en-US" sz="1400" baseline="-25000" dirty="0">
              <a:solidFill>
                <a:schemeClr val="bg1"/>
              </a:solidFill>
            </a:endParaRPr>
          </a:p>
        </p:txBody>
      </p:sp>
      <p:cxnSp>
        <p:nvCxnSpPr>
          <p:cNvPr id="19" name="Straight Connector 18"/>
          <p:cNvCxnSpPr/>
          <p:nvPr/>
        </p:nvCxnSpPr>
        <p:spPr>
          <a:xfrm flipV="1">
            <a:off x="7022353" y="2121647"/>
            <a:ext cx="0" cy="3953132"/>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211294" y="3003176"/>
            <a:ext cx="732118" cy="135964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4202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0277" y="334198"/>
            <a:ext cx="3809652" cy="584776"/>
          </a:xfrm>
          <a:prstGeom prst="rect">
            <a:avLst/>
          </a:prstGeom>
          <a:noFill/>
        </p:spPr>
        <p:txBody>
          <a:bodyPr wrap="square" rtlCol="0">
            <a:spAutoFit/>
          </a:bodyPr>
          <a:lstStyle/>
          <a:p>
            <a:pPr algn="ctr"/>
            <a:endPar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a:cs typeface="Arial"/>
            </a:endParaRPr>
          </a:p>
        </p:txBody>
      </p:sp>
      <p:pic>
        <p:nvPicPr>
          <p:cNvPr id="6" name="Picture 5" descr="a3558-e-32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46" y="278071"/>
            <a:ext cx="3634579" cy="3167996"/>
          </a:xfrm>
          <a:prstGeom prst="rect">
            <a:avLst/>
          </a:prstGeom>
          <a:ln>
            <a:solidFill>
              <a:schemeClr val="bg2">
                <a:lumMod val="50000"/>
              </a:schemeClr>
            </a:solidFill>
          </a:ln>
        </p:spPr>
      </p:pic>
      <p:pic>
        <p:nvPicPr>
          <p:cNvPr id="9" name="Picture 8" descr="a3558-e-325p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45" y="3533234"/>
            <a:ext cx="3636000" cy="2232287"/>
          </a:xfrm>
          <a:prstGeom prst="rect">
            <a:avLst/>
          </a:prstGeom>
          <a:ln>
            <a:solidFill>
              <a:schemeClr val="tx1"/>
            </a:solidFill>
          </a:ln>
        </p:spPr>
      </p:pic>
      <p:sp>
        <p:nvSpPr>
          <p:cNvPr id="10" name="Rectangle 9"/>
          <p:cNvSpPr/>
          <p:nvPr/>
        </p:nvSpPr>
        <p:spPr>
          <a:xfrm>
            <a:off x="926370" y="5767002"/>
            <a:ext cx="1867652" cy="954107"/>
          </a:xfrm>
          <a:prstGeom prst="rect">
            <a:avLst/>
          </a:prstGeom>
        </p:spPr>
        <p:txBody>
          <a:bodyPr wrap="square">
            <a:spAutoFit/>
          </a:bodyPr>
          <a:lstStyle/>
          <a:p>
            <a:r>
              <a:rPr lang="en-US" sz="1400" dirty="0">
                <a:latin typeface="Arial"/>
                <a:cs typeface="Arial"/>
              </a:rPr>
              <a:t>“</a:t>
            </a:r>
            <a:r>
              <a:rPr lang="en-US" sz="1400" dirty="0">
                <a:solidFill>
                  <a:srgbClr val="FFFFFF"/>
                </a:solidFill>
                <a:cs typeface="Arial"/>
              </a:rPr>
              <a:t>Dead” radio galaxy</a:t>
            </a:r>
          </a:p>
          <a:p>
            <a:r>
              <a:rPr lang="en-US" sz="1400" dirty="0">
                <a:solidFill>
                  <a:srgbClr val="FFFFFF"/>
                </a:solidFill>
                <a:cs typeface="Arial"/>
              </a:rPr>
              <a:t> S</a:t>
            </a:r>
            <a:r>
              <a:rPr lang="en-US" sz="1400" baseline="-25000" dirty="0">
                <a:solidFill>
                  <a:srgbClr val="FFFFFF"/>
                </a:solidFill>
                <a:cs typeface="Arial"/>
              </a:rPr>
              <a:t>325 MHz </a:t>
            </a:r>
            <a:r>
              <a:rPr lang="en-US" sz="1400" dirty="0">
                <a:solidFill>
                  <a:srgbClr val="FFFFFF"/>
                </a:solidFill>
                <a:cs typeface="Arial"/>
              </a:rPr>
              <a:t>= 177 </a:t>
            </a:r>
            <a:r>
              <a:rPr lang="en-US" sz="1400" dirty="0" err="1">
                <a:solidFill>
                  <a:srgbClr val="FFFFFF"/>
                </a:solidFill>
                <a:cs typeface="Arial"/>
              </a:rPr>
              <a:t>mJy</a:t>
            </a:r>
            <a:r>
              <a:rPr lang="en-US" sz="1400" dirty="0">
                <a:solidFill>
                  <a:srgbClr val="FFFFFF"/>
                </a:solidFill>
                <a:cs typeface="Arial"/>
              </a:rPr>
              <a:t> </a:t>
            </a:r>
          </a:p>
          <a:p>
            <a:r>
              <a:rPr lang="en-US" sz="1400" dirty="0">
                <a:solidFill>
                  <a:srgbClr val="FFFFFF"/>
                </a:solidFill>
                <a:cs typeface="Arial"/>
              </a:rPr>
              <a:t>(P</a:t>
            </a:r>
            <a:r>
              <a:rPr lang="en-US" sz="1400" baseline="-25000" dirty="0">
                <a:solidFill>
                  <a:srgbClr val="FFFFFF"/>
                </a:solidFill>
                <a:cs typeface="Arial"/>
              </a:rPr>
              <a:t>325</a:t>
            </a:r>
            <a:r>
              <a:rPr lang="en-US" sz="1400" dirty="0">
                <a:solidFill>
                  <a:srgbClr val="FFFFFF"/>
                </a:solidFill>
                <a:cs typeface="Arial"/>
              </a:rPr>
              <a:t>=9.7x10</a:t>
            </a:r>
            <a:r>
              <a:rPr lang="en-US" sz="1400" baseline="30000" dirty="0">
                <a:solidFill>
                  <a:srgbClr val="FFFFFF"/>
                </a:solidFill>
                <a:cs typeface="Arial"/>
              </a:rPr>
              <a:t>24</a:t>
            </a:r>
            <a:r>
              <a:rPr lang="en-US" sz="1400" dirty="0">
                <a:solidFill>
                  <a:srgbClr val="FFFFFF"/>
                </a:solidFill>
                <a:cs typeface="Arial"/>
              </a:rPr>
              <a:t> W/Hz</a:t>
            </a:r>
            <a:r>
              <a:rPr lang="en-US" sz="1400" dirty="0" smtClean="0">
                <a:solidFill>
                  <a:srgbClr val="FFFFFF"/>
                </a:solidFill>
                <a:cs typeface="Arial"/>
              </a:rPr>
              <a:t>)</a:t>
            </a:r>
          </a:p>
          <a:p>
            <a:r>
              <a:rPr lang="en-US" sz="1400" dirty="0" smtClean="0">
                <a:solidFill>
                  <a:srgbClr val="FFFFFF"/>
                </a:solidFill>
                <a:cs typeface="Arial"/>
              </a:rPr>
              <a:t>α(325-1400)≈1.9</a:t>
            </a:r>
            <a:endParaRPr lang="en-US" sz="1400" dirty="0">
              <a:solidFill>
                <a:srgbClr val="FFFFFF"/>
              </a:solidFill>
              <a:cs typeface="Arial"/>
            </a:endParaRPr>
          </a:p>
        </p:txBody>
      </p:sp>
      <p:sp>
        <p:nvSpPr>
          <p:cNvPr id="11" name="TextBox 10"/>
          <p:cNvSpPr txBox="1"/>
          <p:nvPr/>
        </p:nvSpPr>
        <p:spPr>
          <a:xfrm>
            <a:off x="3061489" y="5729919"/>
            <a:ext cx="1958783" cy="975943"/>
          </a:xfrm>
          <a:prstGeom prst="rect">
            <a:avLst/>
          </a:prstGeom>
          <a:noFill/>
        </p:spPr>
        <p:txBody>
          <a:bodyPr wrap="square" rtlCol="0">
            <a:spAutoFit/>
          </a:bodyPr>
          <a:lstStyle/>
          <a:p>
            <a:r>
              <a:rPr lang="en-US" sz="1400" dirty="0">
                <a:latin typeface="Arial"/>
                <a:cs typeface="Arial"/>
              </a:rPr>
              <a:t>“</a:t>
            </a:r>
            <a:r>
              <a:rPr lang="en-US" sz="1400" dirty="0">
                <a:solidFill>
                  <a:srgbClr val="FFFFFF"/>
                </a:solidFill>
                <a:cs typeface="Arial"/>
              </a:rPr>
              <a:t>Relic”</a:t>
            </a:r>
          </a:p>
          <a:p>
            <a:r>
              <a:rPr lang="en-US" sz="1400" dirty="0">
                <a:solidFill>
                  <a:srgbClr val="FFFFFF"/>
                </a:solidFill>
                <a:cs typeface="Arial"/>
              </a:rPr>
              <a:t>LAS ≈ 350 </a:t>
            </a:r>
            <a:r>
              <a:rPr lang="en-US" sz="1400" dirty="0" err="1">
                <a:solidFill>
                  <a:srgbClr val="FFFFFF"/>
                </a:solidFill>
                <a:cs typeface="Arial"/>
              </a:rPr>
              <a:t>kpc</a:t>
            </a:r>
            <a:endParaRPr lang="en-US" sz="1400" dirty="0">
              <a:solidFill>
                <a:srgbClr val="FFFFFF"/>
              </a:solidFill>
              <a:cs typeface="Arial"/>
            </a:endParaRPr>
          </a:p>
          <a:p>
            <a:r>
              <a:rPr lang="en-US" sz="1400" dirty="0">
                <a:solidFill>
                  <a:srgbClr val="FFFFFF"/>
                </a:solidFill>
                <a:cs typeface="Arial"/>
              </a:rPr>
              <a:t>S</a:t>
            </a:r>
            <a:r>
              <a:rPr lang="en-US" sz="1400" baseline="-25000" dirty="0">
                <a:solidFill>
                  <a:srgbClr val="FFFFFF"/>
                </a:solidFill>
                <a:cs typeface="Arial"/>
              </a:rPr>
              <a:t>325MHz</a:t>
            </a:r>
            <a:r>
              <a:rPr lang="en-US" sz="1400" dirty="0">
                <a:solidFill>
                  <a:srgbClr val="FFFFFF"/>
                </a:solidFill>
                <a:cs typeface="Arial"/>
              </a:rPr>
              <a:t> = 51 </a:t>
            </a:r>
            <a:r>
              <a:rPr lang="en-US" sz="1400" dirty="0" err="1">
                <a:solidFill>
                  <a:srgbClr val="FFFFFF"/>
                </a:solidFill>
                <a:cs typeface="Arial"/>
              </a:rPr>
              <a:t>mJy</a:t>
            </a:r>
            <a:r>
              <a:rPr lang="en-US" sz="1400" dirty="0">
                <a:solidFill>
                  <a:srgbClr val="FFFFFF"/>
                </a:solidFill>
                <a:cs typeface="Arial"/>
              </a:rPr>
              <a:t> </a:t>
            </a:r>
          </a:p>
          <a:p>
            <a:r>
              <a:rPr lang="en-US" sz="1400" dirty="0">
                <a:solidFill>
                  <a:srgbClr val="FFFFFF"/>
                </a:solidFill>
                <a:cs typeface="Arial"/>
              </a:rPr>
              <a:t>(P</a:t>
            </a:r>
            <a:r>
              <a:rPr lang="en-US" sz="1400" baseline="-25000" dirty="0">
                <a:solidFill>
                  <a:srgbClr val="FFFFFF"/>
                </a:solidFill>
                <a:cs typeface="Arial"/>
              </a:rPr>
              <a:t>325</a:t>
            </a:r>
            <a:r>
              <a:rPr lang="en-US" sz="1400" dirty="0">
                <a:solidFill>
                  <a:srgbClr val="FFFFFF"/>
                </a:solidFill>
                <a:cs typeface="Arial"/>
              </a:rPr>
              <a:t>=2.8x10</a:t>
            </a:r>
            <a:r>
              <a:rPr lang="en-US" sz="1400" baseline="30000" dirty="0">
                <a:solidFill>
                  <a:srgbClr val="FFFFFF"/>
                </a:solidFill>
                <a:cs typeface="Arial"/>
              </a:rPr>
              <a:t>23</a:t>
            </a:r>
            <a:r>
              <a:rPr lang="en-US" sz="1400" dirty="0">
                <a:solidFill>
                  <a:srgbClr val="FFFFFF"/>
                </a:solidFill>
                <a:cs typeface="Arial"/>
              </a:rPr>
              <a:t>  </a:t>
            </a:r>
            <a:r>
              <a:rPr lang="en-US" sz="1400" dirty="0" smtClean="0">
                <a:solidFill>
                  <a:srgbClr val="FFFFFF"/>
                </a:solidFill>
                <a:cs typeface="Arial"/>
              </a:rPr>
              <a:t>W</a:t>
            </a:r>
            <a:r>
              <a:rPr lang="en-US" sz="1400" dirty="0">
                <a:solidFill>
                  <a:srgbClr val="FFFFFF"/>
                </a:solidFill>
                <a:cs typeface="Arial"/>
              </a:rPr>
              <a:t>/HZ) </a:t>
            </a:r>
          </a:p>
        </p:txBody>
      </p:sp>
      <p:sp>
        <p:nvSpPr>
          <p:cNvPr id="18" name="Rectangle 17"/>
          <p:cNvSpPr/>
          <p:nvPr/>
        </p:nvSpPr>
        <p:spPr>
          <a:xfrm>
            <a:off x="3466340" y="5498064"/>
            <a:ext cx="2135120" cy="307777"/>
          </a:xfrm>
          <a:prstGeom prst="rect">
            <a:avLst/>
          </a:prstGeom>
        </p:spPr>
        <p:txBody>
          <a:bodyPr wrap="square">
            <a:spAutoFit/>
          </a:bodyPr>
          <a:lstStyle/>
          <a:p>
            <a:endParaRPr lang="en-US" sz="1400" dirty="0">
              <a:latin typeface="Arial"/>
              <a:cs typeface="Arial"/>
            </a:endParaRPr>
          </a:p>
        </p:txBody>
      </p:sp>
      <p:pic>
        <p:nvPicPr>
          <p:cNvPr id="21" name="Picture 20" descr="SC1329-325overTGSSrd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214" y="1345224"/>
            <a:ext cx="3573226" cy="2916000"/>
          </a:xfrm>
          <a:prstGeom prst="rect">
            <a:avLst/>
          </a:prstGeom>
          <a:ln>
            <a:solidFill>
              <a:srgbClr val="FFFFFF"/>
            </a:solidFill>
          </a:ln>
        </p:spPr>
      </p:pic>
      <p:sp>
        <p:nvSpPr>
          <p:cNvPr id="22" name="TextBox 21"/>
          <p:cNvSpPr txBox="1"/>
          <p:nvPr/>
        </p:nvSpPr>
        <p:spPr>
          <a:xfrm>
            <a:off x="5050085" y="1389547"/>
            <a:ext cx="2135121" cy="307777"/>
          </a:xfrm>
          <a:prstGeom prst="rect">
            <a:avLst/>
          </a:prstGeom>
          <a:noFill/>
        </p:spPr>
        <p:txBody>
          <a:bodyPr wrap="square" rtlCol="0">
            <a:spAutoFit/>
          </a:bodyPr>
          <a:lstStyle/>
          <a:p>
            <a:r>
              <a:rPr lang="en-US" sz="1400" dirty="0" smtClean="0">
                <a:solidFill>
                  <a:srgbClr val="FFFFFF"/>
                </a:solidFill>
                <a:latin typeface="Arial"/>
                <a:cs typeface="Arial"/>
              </a:rPr>
              <a:t>325 MHz over TGSS-</a:t>
            </a:r>
            <a:r>
              <a:rPr lang="en-US" sz="1400" dirty="0" err="1" smtClean="0">
                <a:solidFill>
                  <a:srgbClr val="FFFFFF"/>
                </a:solidFill>
                <a:latin typeface="Arial"/>
                <a:cs typeface="Arial"/>
              </a:rPr>
              <a:t>rdx</a:t>
            </a:r>
            <a:endParaRPr lang="en-US" sz="1400" dirty="0">
              <a:solidFill>
                <a:srgbClr val="FFFFFF"/>
              </a:solidFill>
              <a:latin typeface="Arial"/>
              <a:cs typeface="Arial"/>
            </a:endParaRPr>
          </a:p>
        </p:txBody>
      </p:sp>
      <p:sp>
        <p:nvSpPr>
          <p:cNvPr id="23" name="TextBox 22"/>
          <p:cNvSpPr txBox="1"/>
          <p:nvPr/>
        </p:nvSpPr>
        <p:spPr>
          <a:xfrm>
            <a:off x="5020258" y="179324"/>
            <a:ext cx="3436450" cy="1077218"/>
          </a:xfrm>
          <a:prstGeom prst="rect">
            <a:avLst/>
          </a:prstGeom>
          <a:noFill/>
        </p:spPr>
        <p:txBody>
          <a:bodyPr wrap="square" rtlCol="0">
            <a:spAutoFit/>
          </a:bodyPr>
          <a:lstStyle/>
          <a:p>
            <a:pPr algn="ctr"/>
            <a:r>
              <a:rPr lang="en-US" sz="1600" dirty="0" smtClean="0">
                <a:solidFill>
                  <a:srgbClr val="FFFFFF"/>
                </a:solidFill>
                <a:cs typeface="Arial"/>
              </a:rPr>
              <a:t>No trace of the relic in any of the public radio surveys (NVSS, SUMSS, TGSS ADR1) and in deep VLA observations at 1.4 GHz </a:t>
            </a:r>
            <a:endParaRPr lang="en-US" sz="1600" dirty="0">
              <a:solidFill>
                <a:srgbClr val="FFFFFF"/>
              </a:solidFill>
              <a:cs typeface="Arial"/>
            </a:endParaRPr>
          </a:p>
        </p:txBody>
      </p:sp>
      <p:sp>
        <p:nvSpPr>
          <p:cNvPr id="24" name="TextBox 23"/>
          <p:cNvSpPr txBox="1"/>
          <p:nvPr/>
        </p:nvSpPr>
        <p:spPr>
          <a:xfrm>
            <a:off x="4811084" y="4373260"/>
            <a:ext cx="4004213" cy="369332"/>
          </a:xfrm>
          <a:prstGeom prst="rect">
            <a:avLst/>
          </a:prstGeom>
          <a:noFill/>
        </p:spPr>
        <p:txBody>
          <a:bodyPr wrap="square" rtlCol="0">
            <a:spAutoFit/>
          </a:bodyPr>
          <a:lstStyle/>
          <a:p>
            <a:pPr algn="ctr"/>
            <a:r>
              <a:rPr lang="en-US" dirty="0">
                <a:solidFill>
                  <a:srgbClr val="FFFFFF"/>
                </a:solidFill>
              </a:rPr>
              <a:t>S</a:t>
            </a:r>
            <a:r>
              <a:rPr lang="en-US" dirty="0" smtClean="0">
                <a:solidFill>
                  <a:srgbClr val="FFFFFF"/>
                </a:solidFill>
              </a:rPr>
              <a:t>urface brightness ~ 2 </a:t>
            </a:r>
            <a:r>
              <a:rPr lang="en-US" dirty="0" err="1" smtClean="0">
                <a:solidFill>
                  <a:srgbClr val="FFFFFF"/>
                </a:solidFill>
              </a:rPr>
              <a:t>μJy</a:t>
            </a:r>
            <a:r>
              <a:rPr lang="en-US" dirty="0" smtClean="0">
                <a:solidFill>
                  <a:srgbClr val="FFFFFF"/>
                </a:solidFill>
              </a:rPr>
              <a:t>/arcsec</a:t>
            </a:r>
            <a:r>
              <a:rPr lang="en-US" baseline="30000" dirty="0" smtClean="0">
                <a:solidFill>
                  <a:srgbClr val="FFFFFF"/>
                </a:solidFill>
              </a:rPr>
              <a:t>2</a:t>
            </a:r>
            <a:r>
              <a:rPr lang="en-US" dirty="0" smtClean="0">
                <a:solidFill>
                  <a:srgbClr val="FFFFFF"/>
                </a:solidFill>
              </a:rPr>
              <a:t> </a:t>
            </a:r>
          </a:p>
        </p:txBody>
      </p:sp>
      <p:sp>
        <p:nvSpPr>
          <p:cNvPr id="2" name="Down Arrow 1"/>
          <p:cNvSpPr/>
          <p:nvPr/>
        </p:nvSpPr>
        <p:spPr>
          <a:xfrm>
            <a:off x="6639575" y="4810417"/>
            <a:ext cx="352895" cy="5232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363882" y="5507021"/>
            <a:ext cx="2913530" cy="915268"/>
          </a:xfrm>
          <a:prstGeom prst="rect">
            <a:avLst/>
          </a:prstGeom>
          <a:noFill/>
          <a:ln>
            <a:solidFill>
              <a:schemeClr val="bg1"/>
            </a:solidFill>
          </a:ln>
        </p:spPr>
        <p:txBody>
          <a:bodyPr wrap="square" rtlCol="0">
            <a:spAutoFit/>
          </a:bodyPr>
          <a:lstStyle/>
          <a:p>
            <a:pPr algn="ctr"/>
            <a:r>
              <a:rPr lang="en-US" dirty="0" smtClean="0">
                <a:solidFill>
                  <a:srgbClr val="FFFFFF"/>
                </a:solidFill>
              </a:rPr>
              <a:t>Only deep pointed observations could detect these features</a:t>
            </a:r>
            <a:endParaRPr lang="en-US" dirty="0">
              <a:solidFill>
                <a:srgbClr val="FFFFFF"/>
              </a:solidFill>
            </a:endParaRPr>
          </a:p>
        </p:txBody>
      </p:sp>
    </p:spTree>
    <p:extLst>
      <p:ext uri="{BB962C8B-B14F-4D97-AF65-F5344CB8AC3E}">
        <p14:creationId xmlns:p14="http://schemas.microsoft.com/office/powerpoint/2010/main" val="22498075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7786394" y="-183827"/>
            <a:ext cx="184666" cy="369332"/>
          </a:xfrm>
          <a:prstGeom prst="rect">
            <a:avLst/>
          </a:prstGeom>
          <a:noFill/>
        </p:spPr>
        <p:txBody>
          <a:bodyPr wrap="none" rtlCol="0">
            <a:spAutoFit/>
          </a:bodyPr>
          <a:lstStyle/>
          <a:p>
            <a:endParaRPr lang="en-US" dirty="0"/>
          </a:p>
        </p:txBody>
      </p:sp>
      <p:sp>
        <p:nvSpPr>
          <p:cNvPr id="27" name="TextBox 26"/>
          <p:cNvSpPr txBox="1"/>
          <p:nvPr/>
        </p:nvSpPr>
        <p:spPr>
          <a:xfrm>
            <a:off x="2740277" y="603136"/>
            <a:ext cx="3809652" cy="584776"/>
          </a:xfrm>
          <a:prstGeom prst="rect">
            <a:avLst/>
          </a:prstGeom>
          <a:noFill/>
        </p:spPr>
        <p:txBody>
          <a:bodyPr wrap="square" rtlCol="0">
            <a:spAutoFit/>
          </a:bodyPr>
          <a:lstStyle/>
          <a:p>
            <a:pPr algn="ctr"/>
            <a:endPar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a:cs typeface="Arial"/>
            </a:endParaRPr>
          </a:p>
        </p:txBody>
      </p:sp>
      <p:cxnSp>
        <p:nvCxnSpPr>
          <p:cNvPr id="36" name="Straight Arrow Connector 35"/>
          <p:cNvCxnSpPr/>
          <p:nvPr/>
        </p:nvCxnSpPr>
        <p:spPr>
          <a:xfrm flipH="1">
            <a:off x="3735296" y="1255059"/>
            <a:ext cx="343645" cy="2480235"/>
          </a:xfrm>
          <a:prstGeom prst="straightConnector1">
            <a:avLst/>
          </a:prstGeom>
          <a:ln>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786394" y="-183827"/>
            <a:ext cx="184666" cy="369332"/>
          </a:xfrm>
          <a:prstGeom prst="rect">
            <a:avLst/>
          </a:prstGeom>
          <a:noFill/>
        </p:spPr>
        <p:txBody>
          <a:bodyPr wrap="none" rtlCol="0">
            <a:spAutoFit/>
          </a:bodyPr>
          <a:lstStyle/>
          <a:p>
            <a:endParaRPr lang="en-US" dirty="0"/>
          </a:p>
        </p:txBody>
      </p:sp>
      <p:pic>
        <p:nvPicPr>
          <p:cNvPr id="45" name="Picture 44" descr="a3556-327-d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077" y="2648844"/>
            <a:ext cx="2426626" cy="2090841"/>
          </a:xfrm>
          <a:prstGeom prst="rect">
            <a:avLst/>
          </a:prstGeom>
          <a:ln>
            <a:solidFill>
              <a:srgbClr val="FFFFFF"/>
            </a:solidFill>
          </a:ln>
        </p:spPr>
      </p:pic>
      <p:sp>
        <p:nvSpPr>
          <p:cNvPr id="48" name="TextBox 47"/>
          <p:cNvSpPr txBox="1"/>
          <p:nvPr/>
        </p:nvSpPr>
        <p:spPr>
          <a:xfrm>
            <a:off x="2740277" y="603136"/>
            <a:ext cx="3809652" cy="584776"/>
          </a:xfrm>
          <a:prstGeom prst="rect">
            <a:avLst/>
          </a:prstGeom>
          <a:noFill/>
        </p:spPr>
        <p:txBody>
          <a:bodyPr wrap="square" rtlCol="0">
            <a:spAutoFit/>
          </a:bodyPr>
          <a:lstStyle/>
          <a:p>
            <a:pPr algn="ctr"/>
            <a:endPar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a:cs typeface="Arial"/>
            </a:endParaRPr>
          </a:p>
        </p:txBody>
      </p:sp>
      <p:sp>
        <p:nvSpPr>
          <p:cNvPr id="49" name="TextBox 48"/>
          <p:cNvSpPr txBox="1"/>
          <p:nvPr/>
        </p:nvSpPr>
        <p:spPr>
          <a:xfrm>
            <a:off x="2740277" y="603136"/>
            <a:ext cx="3809652" cy="584776"/>
          </a:xfrm>
          <a:prstGeom prst="rect">
            <a:avLst/>
          </a:prstGeom>
          <a:noFill/>
        </p:spPr>
        <p:txBody>
          <a:bodyPr wrap="square" rtlCol="0">
            <a:spAutoFit/>
          </a:bodyPr>
          <a:lstStyle/>
          <a:p>
            <a:pPr algn="ctr"/>
            <a:endPar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a:cs typeface="Arial"/>
            </a:endParaRPr>
          </a:p>
        </p:txBody>
      </p:sp>
      <p:pic>
        <p:nvPicPr>
          <p:cNvPr id="50" name="Picture 49" descr="a3558-CF-MChia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986" y="388221"/>
            <a:ext cx="2879996" cy="1702347"/>
          </a:xfrm>
          <a:prstGeom prst="rect">
            <a:avLst/>
          </a:prstGeom>
          <a:ln>
            <a:solidFill>
              <a:srgbClr val="FFFFFF"/>
            </a:solidFill>
          </a:ln>
        </p:spPr>
      </p:pic>
      <p:sp>
        <p:nvSpPr>
          <p:cNvPr id="51" name="Oval 50"/>
          <p:cNvSpPr/>
          <p:nvPr/>
        </p:nvSpPr>
        <p:spPr>
          <a:xfrm>
            <a:off x="3879013" y="588195"/>
            <a:ext cx="2025324" cy="1278944"/>
          </a:xfrm>
          <a:prstGeom prst="ellipse">
            <a:avLst/>
          </a:prstGeom>
          <a:noFill/>
          <a:ln w="28575" cmpd="sng">
            <a:solidFill>
              <a:srgbClr val="FFFFFF"/>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a3556-325-6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229" y="2678464"/>
            <a:ext cx="2627966" cy="2065180"/>
          </a:xfrm>
          <a:prstGeom prst="rect">
            <a:avLst/>
          </a:prstGeom>
          <a:ln>
            <a:solidFill>
              <a:srgbClr val="FFFFFF"/>
            </a:solidFill>
          </a:ln>
        </p:spPr>
      </p:pic>
      <p:pic>
        <p:nvPicPr>
          <p:cNvPr id="53" name="Picture 52" descr="a3556-bcg-spix.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353" y="2566920"/>
            <a:ext cx="2444967" cy="2425781"/>
          </a:xfrm>
          <a:prstGeom prst="rect">
            <a:avLst/>
          </a:prstGeom>
          <a:ln>
            <a:solidFill>
              <a:schemeClr val="bg2">
                <a:lumMod val="50000"/>
              </a:schemeClr>
            </a:solidFill>
          </a:ln>
        </p:spPr>
      </p:pic>
      <p:sp>
        <p:nvSpPr>
          <p:cNvPr id="54" name="TextBox 53"/>
          <p:cNvSpPr txBox="1"/>
          <p:nvPr/>
        </p:nvSpPr>
        <p:spPr>
          <a:xfrm>
            <a:off x="631872" y="5156260"/>
            <a:ext cx="2507917" cy="923330"/>
          </a:xfrm>
          <a:prstGeom prst="rect">
            <a:avLst/>
          </a:prstGeom>
          <a:noFill/>
        </p:spPr>
        <p:txBody>
          <a:bodyPr wrap="square" rtlCol="0">
            <a:spAutoFit/>
          </a:bodyPr>
          <a:lstStyle/>
          <a:p>
            <a:r>
              <a:rPr lang="en-US" dirty="0" smtClean="0"/>
              <a:t>Power law with α≈0.8 in the core - </a:t>
            </a:r>
            <a:r>
              <a:rPr lang="en-US" dirty="0"/>
              <a:t> </a:t>
            </a:r>
            <a:r>
              <a:rPr lang="en-US" dirty="0" smtClean="0"/>
              <a:t>Much steeper spectrum in  the lobes</a:t>
            </a:r>
            <a:endParaRPr lang="en-US" dirty="0"/>
          </a:p>
        </p:txBody>
      </p:sp>
      <p:cxnSp>
        <p:nvCxnSpPr>
          <p:cNvPr id="55" name="Straight Arrow Connector 54"/>
          <p:cNvCxnSpPr/>
          <p:nvPr/>
        </p:nvCxnSpPr>
        <p:spPr>
          <a:xfrm flipH="1" flipV="1">
            <a:off x="5503197" y="1450754"/>
            <a:ext cx="1190450" cy="1851246"/>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3234964" y="4803408"/>
            <a:ext cx="1901717" cy="523220"/>
          </a:xfrm>
          <a:prstGeom prst="rect">
            <a:avLst/>
          </a:prstGeom>
          <a:noFill/>
        </p:spPr>
        <p:txBody>
          <a:bodyPr wrap="square" rtlCol="0">
            <a:spAutoFit/>
          </a:bodyPr>
          <a:lstStyle/>
          <a:p>
            <a:r>
              <a:rPr lang="en-US" sz="1400" dirty="0" smtClean="0">
                <a:solidFill>
                  <a:srgbClr val="FFFFFF"/>
                </a:solidFill>
              </a:rPr>
              <a:t>White contours: 610 MHz,  12”x7”</a:t>
            </a:r>
            <a:endParaRPr lang="en-US" sz="1400" dirty="0">
              <a:solidFill>
                <a:srgbClr val="FFFFFF"/>
              </a:solidFill>
            </a:endParaRPr>
          </a:p>
        </p:txBody>
      </p:sp>
      <p:sp>
        <p:nvSpPr>
          <p:cNvPr id="57" name="Oval 56"/>
          <p:cNvSpPr/>
          <p:nvPr/>
        </p:nvSpPr>
        <p:spPr>
          <a:xfrm>
            <a:off x="4166540" y="3586195"/>
            <a:ext cx="529192" cy="465069"/>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descr="a3556-wat1-327f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7777" y="4607782"/>
            <a:ext cx="1439987" cy="1185556"/>
          </a:xfrm>
          <a:prstGeom prst="rect">
            <a:avLst/>
          </a:prstGeom>
          <a:ln>
            <a:solidFill>
              <a:srgbClr val="FFFFFF"/>
            </a:solidFill>
          </a:ln>
        </p:spPr>
      </p:pic>
      <p:pic>
        <p:nvPicPr>
          <p:cNvPr id="64" name="Picture 63" descr="a3556-wat2-327f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7177" y="1071067"/>
            <a:ext cx="1439998" cy="1468938"/>
          </a:xfrm>
          <a:prstGeom prst="rect">
            <a:avLst/>
          </a:prstGeom>
          <a:ln>
            <a:solidFill>
              <a:srgbClr val="FFFFFF"/>
            </a:solidFill>
          </a:ln>
        </p:spPr>
      </p:pic>
      <p:sp>
        <p:nvSpPr>
          <p:cNvPr id="2" name="TextBox 1"/>
          <p:cNvSpPr txBox="1"/>
          <p:nvPr/>
        </p:nvSpPr>
        <p:spPr>
          <a:xfrm>
            <a:off x="288229" y="522944"/>
            <a:ext cx="2851560" cy="1200329"/>
          </a:xfrm>
          <a:prstGeom prst="rect">
            <a:avLst/>
          </a:prstGeom>
          <a:noFill/>
        </p:spPr>
        <p:txBody>
          <a:bodyPr wrap="square" rtlCol="0">
            <a:spAutoFit/>
          </a:bodyPr>
          <a:lstStyle/>
          <a:p>
            <a:pPr algn="ctr"/>
            <a:r>
              <a:rPr lang="en-US" dirty="0" smtClean="0">
                <a:solidFill>
                  <a:srgbClr val="FFFFFF"/>
                </a:solidFill>
              </a:rPr>
              <a:t>AGN population in the Local Universe:</a:t>
            </a:r>
          </a:p>
          <a:p>
            <a:pPr algn="ctr"/>
            <a:endParaRPr lang="en-US" dirty="0" smtClean="0">
              <a:solidFill>
                <a:srgbClr val="FFFFFF"/>
              </a:solidFill>
            </a:endParaRPr>
          </a:p>
          <a:p>
            <a:pPr algn="ctr"/>
            <a:r>
              <a:rPr lang="en-US" dirty="0" smtClean="0">
                <a:solidFill>
                  <a:srgbClr val="FFFFFF"/>
                </a:solidFill>
              </a:rPr>
              <a:t>Evolution and environment </a:t>
            </a:r>
            <a:endParaRPr lang="en-US" dirty="0">
              <a:solidFill>
                <a:srgbClr val="FFFFFF"/>
              </a:solidFill>
            </a:endParaRPr>
          </a:p>
        </p:txBody>
      </p:sp>
      <p:sp>
        <p:nvSpPr>
          <p:cNvPr id="5" name="TextBox 4"/>
          <p:cNvSpPr txBox="1"/>
          <p:nvPr/>
        </p:nvSpPr>
        <p:spPr>
          <a:xfrm>
            <a:off x="318111" y="5438554"/>
            <a:ext cx="6793888" cy="1200329"/>
          </a:xfrm>
          <a:prstGeom prst="rect">
            <a:avLst/>
          </a:prstGeom>
          <a:noFill/>
        </p:spPr>
        <p:txBody>
          <a:bodyPr wrap="square" rtlCol="0">
            <a:spAutoFit/>
          </a:bodyPr>
          <a:lstStyle/>
          <a:p>
            <a:r>
              <a:rPr lang="en-US" dirty="0" smtClean="0">
                <a:solidFill>
                  <a:srgbClr val="FFFFFF"/>
                </a:solidFill>
              </a:rPr>
              <a:t>Diffuse steep spectrum lobes and tails detected with deep pointed observations in “previously compact faint AGNs” at various distances form the cluster </a:t>
            </a:r>
            <a:r>
              <a:rPr lang="en-US" dirty="0" err="1" smtClean="0">
                <a:solidFill>
                  <a:srgbClr val="FFFFFF"/>
                </a:solidFill>
              </a:rPr>
              <a:t>centres</a:t>
            </a:r>
            <a:r>
              <a:rPr lang="en-US" dirty="0" smtClean="0">
                <a:solidFill>
                  <a:srgbClr val="FFFFFF"/>
                </a:solidFill>
              </a:rPr>
              <a:t> </a:t>
            </a:r>
            <a:r>
              <a:rPr lang="mr-IN" dirty="0" smtClean="0">
                <a:solidFill>
                  <a:srgbClr val="FFFFFF"/>
                </a:solidFill>
              </a:rPr>
              <a:t>–</a:t>
            </a:r>
            <a:r>
              <a:rPr lang="en-US" dirty="0" smtClean="0">
                <a:solidFill>
                  <a:srgbClr val="FFFFFF"/>
                </a:solidFill>
              </a:rPr>
              <a:t> Lifecycles of radio galaxies, restarted activity, AGN/ICM feedback </a:t>
            </a:r>
            <a:endParaRPr lang="en-US" dirty="0">
              <a:solidFill>
                <a:srgbClr val="FFFFFF"/>
              </a:solidFill>
            </a:endParaRPr>
          </a:p>
        </p:txBody>
      </p:sp>
    </p:spTree>
    <p:extLst>
      <p:ext uri="{BB962C8B-B14F-4D97-AF65-F5344CB8AC3E}">
        <p14:creationId xmlns:p14="http://schemas.microsoft.com/office/powerpoint/2010/main" val="29715684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6934" y="423333"/>
            <a:ext cx="6502400" cy="461665"/>
          </a:xfrm>
          <a:prstGeom prst="rect">
            <a:avLst/>
          </a:prstGeom>
          <a:noFill/>
        </p:spPr>
        <p:txBody>
          <a:bodyPr wrap="square" rtlCol="0">
            <a:spAutoFit/>
          </a:bodyPr>
          <a:lstStyle/>
          <a:p>
            <a:pPr algn="ctr"/>
            <a:r>
              <a:rPr lang="en-US" sz="2400" dirty="0" smtClean="0">
                <a:solidFill>
                  <a:srgbClr val="FFFFFF"/>
                </a:solidFill>
              </a:rPr>
              <a:t>The  Shapley Concentration Core in Context</a:t>
            </a:r>
            <a:endParaRPr lang="en-US" sz="2400" dirty="0">
              <a:solidFill>
                <a:srgbClr val="FFFFFF"/>
              </a:solidFill>
            </a:endParaRPr>
          </a:p>
        </p:txBody>
      </p:sp>
      <p:pic>
        <p:nvPicPr>
          <p:cNvPr id="6" name="Picture 5" descr="clusters_xr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84" y="2015086"/>
            <a:ext cx="2411966" cy="2411966"/>
          </a:xfrm>
          <a:prstGeom prst="rect">
            <a:avLst/>
          </a:prstGeom>
          <a:ln>
            <a:solidFill>
              <a:schemeClr val="bg1"/>
            </a:solidFill>
          </a:ln>
        </p:spPr>
      </p:pic>
      <p:pic>
        <p:nvPicPr>
          <p:cNvPr id="7" name="Picture 6" descr="9591853_or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61" y="4639699"/>
            <a:ext cx="8640000" cy="1657315"/>
          </a:xfrm>
          <a:prstGeom prst="rect">
            <a:avLst/>
          </a:prstGeom>
          <a:ln>
            <a:solidFill>
              <a:srgbClr val="FFFFFF"/>
            </a:solidFill>
          </a:ln>
        </p:spPr>
      </p:pic>
      <p:sp>
        <p:nvSpPr>
          <p:cNvPr id="9" name="TextBox 8"/>
          <p:cNvSpPr txBox="1"/>
          <p:nvPr/>
        </p:nvSpPr>
        <p:spPr>
          <a:xfrm>
            <a:off x="1235127" y="914409"/>
            <a:ext cx="6658794" cy="400110"/>
          </a:xfrm>
          <a:prstGeom prst="rect">
            <a:avLst/>
          </a:prstGeom>
          <a:noFill/>
        </p:spPr>
        <p:txBody>
          <a:bodyPr wrap="square" rtlCol="0">
            <a:spAutoFit/>
          </a:bodyPr>
          <a:lstStyle/>
          <a:p>
            <a:pPr algn="ctr"/>
            <a:r>
              <a:rPr lang="en-US" sz="2000" dirty="0" smtClean="0">
                <a:solidFill>
                  <a:schemeClr val="bg1"/>
                </a:solidFill>
              </a:rPr>
              <a:t>Science case: Galaxy Clusters, AGN evolution &amp; Environment</a:t>
            </a:r>
            <a:endParaRPr lang="en-US" sz="2000" dirty="0">
              <a:solidFill>
                <a:schemeClr val="bg1"/>
              </a:solidFill>
            </a:endParaRPr>
          </a:p>
        </p:txBody>
      </p:sp>
      <p:sp>
        <p:nvSpPr>
          <p:cNvPr id="10" name="TextBox 9"/>
          <p:cNvSpPr txBox="1"/>
          <p:nvPr/>
        </p:nvSpPr>
        <p:spPr>
          <a:xfrm>
            <a:off x="3338858" y="2319878"/>
            <a:ext cx="2353732" cy="1477328"/>
          </a:xfrm>
          <a:prstGeom prst="rect">
            <a:avLst/>
          </a:prstGeom>
          <a:noFill/>
        </p:spPr>
        <p:txBody>
          <a:bodyPr wrap="square" rtlCol="0">
            <a:spAutoFit/>
          </a:bodyPr>
          <a:lstStyle/>
          <a:p>
            <a:r>
              <a:rPr lang="en-US" dirty="0" smtClean="0">
                <a:solidFill>
                  <a:srgbClr val="FFFFFF"/>
                </a:solidFill>
              </a:rPr>
              <a:t>Hierarchical model and </a:t>
            </a:r>
            <a:r>
              <a:rPr lang="en-US" dirty="0">
                <a:solidFill>
                  <a:srgbClr val="FFFFFF"/>
                </a:solidFill>
              </a:rPr>
              <a:t>a</a:t>
            </a:r>
            <a:r>
              <a:rPr lang="en-US" dirty="0" smtClean="0">
                <a:solidFill>
                  <a:srgbClr val="FFFFFF"/>
                </a:solidFill>
              </a:rPr>
              <a:t>ccretion of matter (galaxies and groups) along filaments </a:t>
            </a:r>
          </a:p>
          <a:p>
            <a:r>
              <a:rPr lang="en-US" dirty="0" smtClean="0">
                <a:solidFill>
                  <a:srgbClr val="FFFFFF"/>
                </a:solidFill>
              </a:rPr>
              <a:t>Cluster mergers</a:t>
            </a:r>
            <a:endParaRPr lang="en-US" dirty="0">
              <a:solidFill>
                <a:srgbClr val="FFFFFF"/>
              </a:solidFill>
            </a:endParaRPr>
          </a:p>
        </p:txBody>
      </p:sp>
    </p:spTree>
    <p:extLst>
      <p:ext uri="{BB962C8B-B14F-4D97-AF65-F5344CB8AC3E}">
        <p14:creationId xmlns:p14="http://schemas.microsoft.com/office/powerpoint/2010/main" val="2882008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17978" y="5287519"/>
            <a:ext cx="3976743" cy="338554"/>
          </a:xfrm>
          <a:prstGeom prst="rect">
            <a:avLst/>
          </a:prstGeom>
          <a:noFill/>
        </p:spPr>
        <p:txBody>
          <a:bodyPr wrap="square" rtlCol="0">
            <a:spAutoFit/>
          </a:bodyPr>
          <a:lstStyle/>
          <a:p>
            <a:pPr algn="ctr"/>
            <a:endPar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a:cs typeface="Arial"/>
            </a:endParaRPr>
          </a:p>
        </p:txBody>
      </p:sp>
      <p:sp>
        <p:nvSpPr>
          <p:cNvPr id="23" name="TextBox 22"/>
          <p:cNvSpPr txBox="1"/>
          <p:nvPr/>
        </p:nvSpPr>
        <p:spPr>
          <a:xfrm>
            <a:off x="535142" y="295794"/>
            <a:ext cx="8137283" cy="461665"/>
          </a:xfrm>
          <a:prstGeom prst="rect">
            <a:avLst/>
          </a:prstGeom>
          <a:noFill/>
        </p:spPr>
        <p:txBody>
          <a:bodyPr wrap="square" rtlCol="0">
            <a:spAutoFit/>
          </a:bodyPr>
          <a:lstStyle/>
          <a:p>
            <a:pPr algn="ctr"/>
            <a:r>
              <a:rPr lang="en-US" sz="2400" dirty="0" smtClean="0">
                <a:solidFill>
                  <a:srgbClr val="FFFFFF"/>
                </a:solidFill>
                <a:latin typeface="Arial"/>
                <a:cs typeface="Arial"/>
              </a:rPr>
              <a:t>The Shapley Concentration and the  SKA precursors</a:t>
            </a:r>
          </a:p>
        </p:txBody>
      </p:sp>
      <p:pic>
        <p:nvPicPr>
          <p:cNvPr id="24" name="Picture 23" descr="mw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182" y="1618095"/>
            <a:ext cx="1728963" cy="1298283"/>
          </a:xfrm>
          <a:prstGeom prst="rect">
            <a:avLst/>
          </a:prstGeom>
          <a:ln w="28575" cmpd="sng">
            <a:solidFill>
              <a:srgbClr val="BFBFBF"/>
            </a:solidFill>
          </a:ln>
        </p:spPr>
      </p:pic>
      <p:pic>
        <p:nvPicPr>
          <p:cNvPr id="25" name="Picture 24" descr="kat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99" y="1635327"/>
            <a:ext cx="1956525" cy="1295992"/>
          </a:xfrm>
          <a:prstGeom prst="rect">
            <a:avLst/>
          </a:prstGeom>
          <a:ln w="28575" cmpd="sng">
            <a:solidFill>
              <a:srgbClr val="BFBFBF"/>
            </a:solidFill>
          </a:ln>
        </p:spPr>
      </p:pic>
      <p:sp>
        <p:nvSpPr>
          <p:cNvPr id="26" name="TextBox 25"/>
          <p:cNvSpPr txBox="1"/>
          <p:nvPr/>
        </p:nvSpPr>
        <p:spPr>
          <a:xfrm>
            <a:off x="1904415" y="2879808"/>
            <a:ext cx="2734235" cy="830997"/>
          </a:xfrm>
          <a:prstGeom prst="rect">
            <a:avLst/>
          </a:prstGeom>
          <a:noFill/>
        </p:spPr>
        <p:txBody>
          <a:bodyPr wrap="square" rtlCol="0">
            <a:spAutoFit/>
          </a:bodyPr>
          <a:lstStyle/>
          <a:p>
            <a:pPr algn="ctr"/>
            <a:r>
              <a:rPr lang="en-US" sz="1600" dirty="0" smtClean="0">
                <a:solidFill>
                  <a:srgbClr val="FFFFFF"/>
                </a:solidFill>
                <a:latin typeface="Arial"/>
                <a:cs typeface="Arial"/>
              </a:rPr>
              <a:t>MWA     80 – 300 MHz</a:t>
            </a:r>
          </a:p>
          <a:p>
            <a:pPr algn="ctr"/>
            <a:r>
              <a:rPr lang="en-US" sz="1400" dirty="0" smtClean="0">
                <a:solidFill>
                  <a:srgbClr val="FFA657"/>
                </a:solidFill>
                <a:latin typeface="Arial"/>
                <a:cs typeface="Arial"/>
              </a:rPr>
              <a:t>95, 155, 215 MHz</a:t>
            </a:r>
          </a:p>
          <a:p>
            <a:pPr algn="ctr"/>
            <a:r>
              <a:rPr lang="en-US" sz="1400" dirty="0" smtClean="0">
                <a:solidFill>
                  <a:srgbClr val="FFA657"/>
                </a:solidFill>
                <a:latin typeface="Arial"/>
                <a:cs typeface="Arial"/>
              </a:rPr>
              <a:t>θ≈2.5</a:t>
            </a:r>
            <a:r>
              <a:rPr lang="en-US" sz="1600" dirty="0" smtClean="0">
                <a:solidFill>
                  <a:srgbClr val="FFA657"/>
                </a:solidFill>
                <a:latin typeface="Arial"/>
                <a:cs typeface="Arial"/>
              </a:rPr>
              <a:t>’</a:t>
            </a:r>
            <a:endParaRPr lang="en-US" sz="1600" dirty="0">
              <a:solidFill>
                <a:srgbClr val="FFA657"/>
              </a:solidFill>
              <a:latin typeface="Arial"/>
              <a:cs typeface="Arial"/>
            </a:endParaRPr>
          </a:p>
        </p:txBody>
      </p:sp>
      <p:sp>
        <p:nvSpPr>
          <p:cNvPr id="27" name="TextBox 26"/>
          <p:cNvSpPr txBox="1"/>
          <p:nvPr/>
        </p:nvSpPr>
        <p:spPr>
          <a:xfrm>
            <a:off x="4444443" y="2894749"/>
            <a:ext cx="2480236" cy="1015663"/>
          </a:xfrm>
          <a:prstGeom prst="rect">
            <a:avLst/>
          </a:prstGeom>
          <a:noFill/>
        </p:spPr>
        <p:txBody>
          <a:bodyPr wrap="square" rtlCol="0">
            <a:spAutoFit/>
          </a:bodyPr>
          <a:lstStyle/>
          <a:p>
            <a:pPr algn="ctr"/>
            <a:r>
              <a:rPr lang="en-US" sz="1600" dirty="0" smtClean="0">
                <a:solidFill>
                  <a:srgbClr val="FFFFFF"/>
                </a:solidFill>
                <a:latin typeface="Arial"/>
                <a:cs typeface="Arial"/>
              </a:rPr>
              <a:t>KAT-7/</a:t>
            </a:r>
            <a:r>
              <a:rPr lang="en-US" sz="1600" dirty="0" err="1" smtClean="0">
                <a:solidFill>
                  <a:srgbClr val="FFFFFF"/>
                </a:solidFill>
                <a:latin typeface="Arial"/>
                <a:cs typeface="Arial"/>
              </a:rPr>
              <a:t>MeerKAT</a:t>
            </a:r>
            <a:r>
              <a:rPr lang="en-US" sz="1600" dirty="0" smtClean="0">
                <a:solidFill>
                  <a:srgbClr val="FFFFFF"/>
                </a:solidFill>
                <a:latin typeface="Arial"/>
                <a:cs typeface="Arial"/>
              </a:rPr>
              <a:t>   1 – 2 GHz</a:t>
            </a:r>
          </a:p>
          <a:p>
            <a:pPr algn="ctr"/>
            <a:r>
              <a:rPr lang="en-US" sz="1400" dirty="0" smtClean="0">
                <a:solidFill>
                  <a:srgbClr val="FFA657"/>
                </a:solidFill>
                <a:latin typeface="Arial"/>
                <a:cs typeface="Arial"/>
              </a:rPr>
              <a:t>1250 MHz - 1900 MHz</a:t>
            </a:r>
          </a:p>
          <a:p>
            <a:pPr algn="ctr"/>
            <a:r>
              <a:rPr lang="en-US" sz="1400" dirty="0" smtClean="0">
                <a:solidFill>
                  <a:srgbClr val="FFA657"/>
                </a:solidFill>
                <a:latin typeface="Arial"/>
                <a:cs typeface="Arial"/>
              </a:rPr>
              <a:t>θ≈2.5’</a:t>
            </a:r>
            <a:endParaRPr lang="en-US" sz="1400" dirty="0">
              <a:solidFill>
                <a:srgbClr val="FFA657"/>
              </a:solidFill>
              <a:latin typeface="Arial"/>
              <a:cs typeface="Arial"/>
            </a:endParaRPr>
          </a:p>
        </p:txBody>
      </p:sp>
      <p:sp>
        <p:nvSpPr>
          <p:cNvPr id="28" name="Plus 27"/>
          <p:cNvSpPr/>
          <p:nvPr/>
        </p:nvSpPr>
        <p:spPr>
          <a:xfrm>
            <a:off x="4250210" y="2132746"/>
            <a:ext cx="313735" cy="313764"/>
          </a:xfrm>
          <a:prstGeom prst="mathPlus">
            <a:avLst/>
          </a:prstGeom>
          <a:solidFill>
            <a:srgbClr val="ADC8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34471" y="3847229"/>
            <a:ext cx="8994588" cy="400110"/>
          </a:xfrm>
          <a:prstGeom prst="rect">
            <a:avLst/>
          </a:prstGeom>
          <a:noFill/>
        </p:spPr>
        <p:txBody>
          <a:bodyPr wrap="square" rtlCol="0">
            <a:spAutoFit/>
          </a:bodyPr>
          <a:lstStyle/>
          <a:p>
            <a:pPr algn="ctr"/>
            <a:r>
              <a:rPr lang="en-US" sz="2000" dirty="0" smtClean="0">
                <a:solidFill>
                  <a:srgbClr val="FFFFFF"/>
                </a:solidFill>
                <a:latin typeface="Arial"/>
                <a:cs typeface="Arial"/>
              </a:rPr>
              <a:t>Diffuse emission on the cluster scale and detection of  </a:t>
            </a:r>
            <a:r>
              <a:rPr lang="en-US" sz="2000" dirty="0" err="1" smtClean="0">
                <a:solidFill>
                  <a:srgbClr val="FFFFFF"/>
                </a:solidFill>
                <a:latin typeface="Arial"/>
                <a:cs typeface="Arial"/>
              </a:rPr>
              <a:t>intercluster</a:t>
            </a:r>
            <a:r>
              <a:rPr lang="en-US" sz="2000" dirty="0" smtClean="0">
                <a:solidFill>
                  <a:srgbClr val="FFFFFF"/>
                </a:solidFill>
                <a:latin typeface="Arial"/>
                <a:cs typeface="Arial"/>
              </a:rPr>
              <a:t> filaments</a:t>
            </a:r>
            <a:endParaRPr lang="en-US" sz="2000" i="1" dirty="0">
              <a:solidFill>
                <a:srgbClr val="FFFFFF"/>
              </a:solidFill>
              <a:latin typeface="Arial"/>
              <a:cs typeface="Arial"/>
            </a:endParaRPr>
          </a:p>
        </p:txBody>
      </p:sp>
      <p:pic>
        <p:nvPicPr>
          <p:cNvPr id="30" name="Picture 29" descr="PropClusters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08" y="4597730"/>
            <a:ext cx="1819254" cy="1691999"/>
          </a:xfrm>
          <a:prstGeom prst="rect">
            <a:avLst/>
          </a:prstGeom>
          <a:ln w="28575" cmpd="sng">
            <a:solidFill>
              <a:srgbClr val="10253F"/>
            </a:solidFill>
          </a:ln>
        </p:spPr>
      </p:pic>
      <p:pic>
        <p:nvPicPr>
          <p:cNvPr id="31" name="Picture 30" descr="shapleycor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405" y="4511603"/>
            <a:ext cx="3491957" cy="1745979"/>
          </a:xfrm>
          <a:prstGeom prst="rect">
            <a:avLst/>
          </a:prstGeom>
          <a:ln w="28575" cmpd="sng">
            <a:solidFill>
              <a:srgbClr val="FFFFFF"/>
            </a:solidFill>
          </a:ln>
        </p:spPr>
      </p:pic>
      <p:pic>
        <p:nvPicPr>
          <p:cNvPr id="32" name="Picture 31" descr="shapley-SZ.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3077" y="4897195"/>
            <a:ext cx="2375977" cy="1360387"/>
          </a:xfrm>
          <a:prstGeom prst="rect">
            <a:avLst/>
          </a:prstGeom>
          <a:ln w="28575" cmpd="sng">
            <a:solidFill>
              <a:srgbClr val="FFFFFF"/>
            </a:solidFill>
          </a:ln>
        </p:spPr>
      </p:pic>
      <p:sp>
        <p:nvSpPr>
          <p:cNvPr id="33" name="TextBox 32"/>
          <p:cNvSpPr txBox="1"/>
          <p:nvPr/>
        </p:nvSpPr>
        <p:spPr>
          <a:xfrm>
            <a:off x="5370800" y="4549066"/>
            <a:ext cx="2674454" cy="307777"/>
          </a:xfrm>
          <a:prstGeom prst="rect">
            <a:avLst/>
          </a:prstGeom>
          <a:noFill/>
        </p:spPr>
        <p:txBody>
          <a:bodyPr wrap="square" rtlCol="0">
            <a:spAutoFit/>
          </a:bodyPr>
          <a:lstStyle/>
          <a:p>
            <a:r>
              <a:rPr lang="en-US" sz="1400" dirty="0" smtClean="0">
                <a:solidFill>
                  <a:srgbClr val="FFFFFF"/>
                </a:solidFill>
                <a:cs typeface="Arial"/>
              </a:rPr>
              <a:t>Shapley – Optical </a:t>
            </a:r>
            <a:r>
              <a:rPr lang="en-US" sz="1400" dirty="0" err="1" smtClean="0">
                <a:solidFill>
                  <a:srgbClr val="FFFFFF"/>
                </a:solidFill>
                <a:cs typeface="Arial"/>
              </a:rPr>
              <a:t>isodensities</a:t>
            </a:r>
            <a:endParaRPr lang="en-US" sz="1400" dirty="0">
              <a:solidFill>
                <a:srgbClr val="FFFFFF"/>
              </a:solidFill>
              <a:cs typeface="Arial"/>
            </a:endParaRPr>
          </a:p>
        </p:txBody>
      </p:sp>
      <p:sp>
        <p:nvSpPr>
          <p:cNvPr id="34" name="Oval 33"/>
          <p:cNvSpPr/>
          <p:nvPr/>
        </p:nvSpPr>
        <p:spPr>
          <a:xfrm>
            <a:off x="5178700" y="5564665"/>
            <a:ext cx="1745979" cy="603271"/>
          </a:xfrm>
          <a:prstGeom prst="ellipse">
            <a:avLst/>
          </a:prstGeom>
          <a:no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Arrow Connector 34"/>
          <p:cNvCxnSpPr>
            <a:stCxn id="34" idx="1"/>
          </p:cNvCxnSpPr>
          <p:nvPr/>
        </p:nvCxnSpPr>
        <p:spPr>
          <a:xfrm flipH="1" flipV="1">
            <a:off x="4847842" y="5564665"/>
            <a:ext cx="586551" cy="88347"/>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70085" y="1789099"/>
            <a:ext cx="1807875" cy="954107"/>
          </a:xfrm>
          <a:prstGeom prst="rect">
            <a:avLst/>
          </a:prstGeom>
          <a:noFill/>
        </p:spPr>
        <p:txBody>
          <a:bodyPr wrap="square" rtlCol="0">
            <a:spAutoFit/>
          </a:bodyPr>
          <a:lstStyle/>
          <a:p>
            <a:r>
              <a:rPr lang="en-US" sz="1400" dirty="0" smtClean="0">
                <a:solidFill>
                  <a:srgbClr val="FFFFFF"/>
                </a:solidFill>
                <a:latin typeface="Arial"/>
                <a:cs typeface="Arial"/>
              </a:rPr>
              <a:t>MWA  Collaborators:</a:t>
            </a:r>
          </a:p>
          <a:p>
            <a:r>
              <a:rPr lang="en-US" sz="1400" dirty="0" smtClean="0">
                <a:solidFill>
                  <a:srgbClr val="FFFFFF"/>
                </a:solidFill>
                <a:latin typeface="Arial"/>
                <a:cs typeface="Arial"/>
              </a:rPr>
              <a:t>R. Kale</a:t>
            </a:r>
          </a:p>
          <a:p>
            <a:r>
              <a:rPr lang="en-US" sz="1400" dirty="0" smtClean="0">
                <a:solidFill>
                  <a:srgbClr val="FFFFFF"/>
                </a:solidFill>
                <a:latin typeface="Arial"/>
                <a:cs typeface="Arial"/>
              </a:rPr>
              <a:t>M. Johnston-</a:t>
            </a:r>
            <a:r>
              <a:rPr lang="en-US" sz="1400" dirty="0" err="1" smtClean="0">
                <a:solidFill>
                  <a:srgbClr val="FFFFFF"/>
                </a:solidFill>
                <a:latin typeface="Arial"/>
                <a:cs typeface="Arial"/>
              </a:rPr>
              <a:t>Hollit</a:t>
            </a:r>
            <a:endParaRPr lang="en-US" sz="1400" dirty="0" smtClean="0">
              <a:solidFill>
                <a:srgbClr val="FFFFFF"/>
              </a:solidFill>
              <a:latin typeface="Arial"/>
              <a:cs typeface="Arial"/>
            </a:endParaRPr>
          </a:p>
          <a:p>
            <a:r>
              <a:rPr lang="en-US" sz="1400" dirty="0" smtClean="0">
                <a:solidFill>
                  <a:srgbClr val="FFFFFF"/>
                </a:solidFill>
                <a:latin typeface="Arial"/>
                <a:cs typeface="Arial"/>
              </a:rPr>
              <a:t>K.S. </a:t>
            </a:r>
            <a:r>
              <a:rPr lang="en-US" sz="1400" dirty="0" err="1" smtClean="0">
                <a:solidFill>
                  <a:srgbClr val="FFFFFF"/>
                </a:solidFill>
                <a:latin typeface="Arial"/>
                <a:cs typeface="Arial"/>
              </a:rPr>
              <a:t>Dwarakanath</a:t>
            </a:r>
            <a:endParaRPr lang="en-US" sz="1400" dirty="0" smtClean="0">
              <a:solidFill>
                <a:srgbClr val="FFFFFF"/>
              </a:solidFill>
              <a:latin typeface="Arial"/>
              <a:cs typeface="Arial"/>
            </a:endParaRPr>
          </a:p>
        </p:txBody>
      </p:sp>
      <p:sp>
        <p:nvSpPr>
          <p:cNvPr id="38" name="TextBox 37"/>
          <p:cNvSpPr txBox="1"/>
          <p:nvPr/>
        </p:nvSpPr>
        <p:spPr>
          <a:xfrm>
            <a:off x="6790209" y="1789099"/>
            <a:ext cx="2219320" cy="738664"/>
          </a:xfrm>
          <a:prstGeom prst="rect">
            <a:avLst/>
          </a:prstGeom>
          <a:noFill/>
        </p:spPr>
        <p:txBody>
          <a:bodyPr wrap="square" rtlCol="0">
            <a:spAutoFit/>
          </a:bodyPr>
          <a:lstStyle/>
          <a:p>
            <a:r>
              <a:rPr lang="en-US" sz="1400" dirty="0" err="1" smtClean="0">
                <a:solidFill>
                  <a:srgbClr val="FFFFFF"/>
                </a:solidFill>
                <a:latin typeface="Arial"/>
                <a:cs typeface="Arial"/>
              </a:rPr>
              <a:t>MeerKAT</a:t>
            </a:r>
            <a:r>
              <a:rPr lang="en-US" sz="1400" dirty="0" smtClean="0">
                <a:solidFill>
                  <a:srgbClr val="FFFFFF"/>
                </a:solidFill>
                <a:latin typeface="Arial"/>
                <a:cs typeface="Arial"/>
              </a:rPr>
              <a:t> Collaborators:</a:t>
            </a:r>
          </a:p>
          <a:p>
            <a:r>
              <a:rPr lang="en-US" sz="1400" dirty="0" smtClean="0">
                <a:solidFill>
                  <a:srgbClr val="FFFFFF"/>
                </a:solidFill>
                <a:latin typeface="Arial"/>
                <a:cs typeface="Arial"/>
              </a:rPr>
              <a:t>G. </a:t>
            </a:r>
            <a:r>
              <a:rPr lang="en-US" sz="1400" dirty="0" err="1" smtClean="0">
                <a:solidFill>
                  <a:srgbClr val="FFFFFF"/>
                </a:solidFill>
                <a:latin typeface="Arial"/>
                <a:cs typeface="Arial"/>
              </a:rPr>
              <a:t>Bernardi</a:t>
            </a:r>
            <a:endParaRPr lang="en-US" sz="1400" dirty="0">
              <a:solidFill>
                <a:srgbClr val="FFFFFF"/>
              </a:solidFill>
              <a:latin typeface="Arial"/>
              <a:cs typeface="Arial"/>
            </a:endParaRPr>
          </a:p>
          <a:p>
            <a:r>
              <a:rPr lang="en-US" sz="1400" dirty="0" smtClean="0">
                <a:solidFill>
                  <a:srgbClr val="FFFFFF"/>
                </a:solidFill>
                <a:latin typeface="Arial"/>
                <a:cs typeface="Arial"/>
              </a:rPr>
              <a:t>N. </a:t>
            </a:r>
            <a:r>
              <a:rPr lang="en-US" sz="1400" dirty="0" err="1" smtClean="0">
                <a:solidFill>
                  <a:srgbClr val="FFFFFF"/>
                </a:solidFill>
                <a:latin typeface="Arial"/>
                <a:cs typeface="Arial"/>
              </a:rPr>
              <a:t>Oozeer</a:t>
            </a:r>
            <a:r>
              <a:rPr lang="en-US" sz="1400" dirty="0" smtClean="0">
                <a:solidFill>
                  <a:srgbClr val="FFFFFF"/>
                </a:solidFill>
                <a:latin typeface="Arial"/>
                <a:cs typeface="Arial"/>
              </a:rPr>
              <a:t> et al.</a:t>
            </a:r>
            <a:endParaRPr lang="en-US" sz="1400" dirty="0">
              <a:solidFill>
                <a:srgbClr val="FFFFFF"/>
              </a:solidFill>
              <a:latin typeface="Arial"/>
              <a:cs typeface="Arial"/>
            </a:endParaRPr>
          </a:p>
        </p:txBody>
      </p:sp>
    </p:spTree>
    <p:extLst>
      <p:ext uri="{BB962C8B-B14F-4D97-AF65-F5344CB8AC3E}">
        <p14:creationId xmlns:p14="http://schemas.microsoft.com/office/powerpoint/2010/main" val="11693341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ley-XM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137" y="-119529"/>
            <a:ext cx="5147962" cy="2649482"/>
          </a:xfrm>
          <a:prstGeom prst="rect">
            <a:avLst/>
          </a:prstGeom>
        </p:spPr>
      </p:pic>
      <p:pic>
        <p:nvPicPr>
          <p:cNvPr id="3" name="Picture 2" descr="a3558-CF-MChia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197" y="4518920"/>
            <a:ext cx="5075988" cy="3000350"/>
          </a:xfrm>
          <a:prstGeom prst="rect">
            <a:avLst/>
          </a:prstGeom>
        </p:spPr>
      </p:pic>
      <p:sp>
        <p:nvSpPr>
          <p:cNvPr id="4" name="TextBox 3"/>
          <p:cNvSpPr txBox="1"/>
          <p:nvPr/>
        </p:nvSpPr>
        <p:spPr>
          <a:xfrm>
            <a:off x="358588" y="776943"/>
            <a:ext cx="1225177" cy="338554"/>
          </a:xfrm>
          <a:prstGeom prst="rect">
            <a:avLst/>
          </a:prstGeom>
          <a:noFill/>
        </p:spPr>
        <p:txBody>
          <a:bodyPr wrap="square" rtlCol="0">
            <a:spAutoFit/>
          </a:bodyPr>
          <a:lstStyle/>
          <a:p>
            <a:r>
              <a:rPr lang="en-US" sz="1600" dirty="0" smtClean="0">
                <a:solidFill>
                  <a:srgbClr val="FFFFFF"/>
                </a:solidFill>
              </a:rPr>
              <a:t>XMM image</a:t>
            </a:r>
            <a:endParaRPr lang="en-US" sz="1600" dirty="0">
              <a:solidFill>
                <a:srgbClr val="FFFFFF"/>
              </a:solidFill>
            </a:endParaRPr>
          </a:p>
        </p:txBody>
      </p:sp>
      <p:sp>
        <p:nvSpPr>
          <p:cNvPr id="5" name="TextBox 4"/>
          <p:cNvSpPr txBox="1"/>
          <p:nvPr/>
        </p:nvSpPr>
        <p:spPr>
          <a:xfrm>
            <a:off x="224121" y="3152591"/>
            <a:ext cx="1494114" cy="307777"/>
          </a:xfrm>
          <a:prstGeom prst="rect">
            <a:avLst/>
          </a:prstGeom>
          <a:noFill/>
        </p:spPr>
        <p:txBody>
          <a:bodyPr wrap="square" rtlCol="0">
            <a:spAutoFit/>
          </a:bodyPr>
          <a:lstStyle/>
          <a:p>
            <a:r>
              <a:rPr lang="en-US" sz="1400" dirty="0" err="1" smtClean="0">
                <a:solidFill>
                  <a:srgbClr val="FFFFFF"/>
                </a:solidFill>
              </a:rPr>
              <a:t>Chandra+Planck</a:t>
            </a:r>
            <a:endParaRPr lang="en-US" sz="1400" dirty="0">
              <a:solidFill>
                <a:srgbClr val="FFFFFF"/>
              </a:solidFill>
            </a:endParaRPr>
          </a:p>
        </p:txBody>
      </p:sp>
      <p:sp>
        <p:nvSpPr>
          <p:cNvPr id="6" name="TextBox 5"/>
          <p:cNvSpPr txBox="1"/>
          <p:nvPr/>
        </p:nvSpPr>
        <p:spPr>
          <a:xfrm>
            <a:off x="358588" y="5154706"/>
            <a:ext cx="1359647" cy="584776"/>
          </a:xfrm>
          <a:prstGeom prst="rect">
            <a:avLst/>
          </a:prstGeom>
          <a:noFill/>
        </p:spPr>
        <p:txBody>
          <a:bodyPr wrap="square" rtlCol="0">
            <a:spAutoFit/>
          </a:bodyPr>
          <a:lstStyle/>
          <a:p>
            <a:r>
              <a:rPr lang="en-US" sz="1600" dirty="0" smtClean="0">
                <a:solidFill>
                  <a:srgbClr val="FFFFFF"/>
                </a:solidFill>
              </a:rPr>
              <a:t>Galaxy </a:t>
            </a:r>
            <a:r>
              <a:rPr lang="en-US" sz="1600" dirty="0" err="1" smtClean="0">
                <a:solidFill>
                  <a:srgbClr val="FFFFFF"/>
                </a:solidFill>
              </a:rPr>
              <a:t>overdensity</a:t>
            </a:r>
            <a:endParaRPr lang="en-US" sz="1600" dirty="0">
              <a:solidFill>
                <a:srgbClr val="FFFFFF"/>
              </a:solidFill>
            </a:endParaRPr>
          </a:p>
        </p:txBody>
      </p:sp>
      <p:sp>
        <p:nvSpPr>
          <p:cNvPr id="7" name="TextBox 6"/>
          <p:cNvSpPr txBox="1"/>
          <p:nvPr/>
        </p:nvSpPr>
        <p:spPr>
          <a:xfrm>
            <a:off x="1733177" y="3287060"/>
            <a:ext cx="6230471" cy="400110"/>
          </a:xfrm>
          <a:prstGeom prst="rect">
            <a:avLst/>
          </a:prstGeom>
          <a:noFill/>
        </p:spPr>
        <p:txBody>
          <a:bodyPr wrap="square" rtlCol="0">
            <a:spAutoFit/>
          </a:bodyPr>
          <a:lstStyle/>
          <a:p>
            <a:r>
              <a:rPr lang="en-US" sz="2000" dirty="0" smtClean="0">
                <a:solidFill>
                  <a:srgbClr val="FFFFFF"/>
                </a:solidFill>
              </a:rPr>
              <a:t>Ideal target to search for radio emission from filaments</a:t>
            </a:r>
            <a:endParaRPr lang="en-US" sz="2000" dirty="0">
              <a:solidFill>
                <a:srgbClr val="FFFFFF"/>
              </a:solidFill>
            </a:endParaRPr>
          </a:p>
        </p:txBody>
      </p:sp>
      <p:cxnSp>
        <p:nvCxnSpPr>
          <p:cNvPr id="9" name="Straight Connector 8"/>
          <p:cNvCxnSpPr/>
          <p:nvPr/>
        </p:nvCxnSpPr>
        <p:spPr>
          <a:xfrm flipV="1">
            <a:off x="6185647" y="3839882"/>
            <a:ext cx="2405529" cy="2315883"/>
          </a:xfrm>
          <a:prstGeom prst="line">
            <a:avLst/>
          </a:prstGeom>
          <a:ln>
            <a:solidFill>
              <a:schemeClr val="bg1"/>
            </a:solidFill>
            <a:prstDash val="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66795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ley-XM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137" y="-119529"/>
            <a:ext cx="5147962" cy="2649482"/>
          </a:xfrm>
          <a:prstGeom prst="rect">
            <a:avLst/>
          </a:prstGeom>
        </p:spPr>
      </p:pic>
      <p:pic>
        <p:nvPicPr>
          <p:cNvPr id="3" name="Picture 2" descr="a3558-CF-MChia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197" y="4518920"/>
            <a:ext cx="5075988" cy="3000350"/>
          </a:xfrm>
          <a:prstGeom prst="rect">
            <a:avLst/>
          </a:prstGeom>
        </p:spPr>
      </p:pic>
      <p:sp>
        <p:nvSpPr>
          <p:cNvPr id="4" name="TextBox 3"/>
          <p:cNvSpPr txBox="1"/>
          <p:nvPr/>
        </p:nvSpPr>
        <p:spPr>
          <a:xfrm>
            <a:off x="358588" y="776943"/>
            <a:ext cx="1225177" cy="338554"/>
          </a:xfrm>
          <a:prstGeom prst="rect">
            <a:avLst/>
          </a:prstGeom>
          <a:noFill/>
        </p:spPr>
        <p:txBody>
          <a:bodyPr wrap="square" rtlCol="0">
            <a:spAutoFit/>
          </a:bodyPr>
          <a:lstStyle/>
          <a:p>
            <a:r>
              <a:rPr lang="en-US" sz="1600" dirty="0" smtClean="0">
                <a:solidFill>
                  <a:srgbClr val="FFFFFF"/>
                </a:solidFill>
              </a:rPr>
              <a:t>XMM image</a:t>
            </a:r>
            <a:endParaRPr lang="en-US" sz="1600" dirty="0">
              <a:solidFill>
                <a:srgbClr val="FFFFFF"/>
              </a:solidFill>
            </a:endParaRPr>
          </a:p>
        </p:txBody>
      </p:sp>
      <p:sp>
        <p:nvSpPr>
          <p:cNvPr id="5" name="TextBox 4"/>
          <p:cNvSpPr txBox="1"/>
          <p:nvPr/>
        </p:nvSpPr>
        <p:spPr>
          <a:xfrm>
            <a:off x="224121" y="3152591"/>
            <a:ext cx="1494114" cy="307777"/>
          </a:xfrm>
          <a:prstGeom prst="rect">
            <a:avLst/>
          </a:prstGeom>
          <a:noFill/>
        </p:spPr>
        <p:txBody>
          <a:bodyPr wrap="square" rtlCol="0">
            <a:spAutoFit/>
          </a:bodyPr>
          <a:lstStyle/>
          <a:p>
            <a:r>
              <a:rPr lang="en-US" sz="1400" dirty="0" err="1" smtClean="0">
                <a:solidFill>
                  <a:srgbClr val="FFFFFF"/>
                </a:solidFill>
              </a:rPr>
              <a:t>Chandra+Planck</a:t>
            </a:r>
            <a:endParaRPr lang="en-US" sz="1400" dirty="0">
              <a:solidFill>
                <a:srgbClr val="FFFFFF"/>
              </a:solidFill>
            </a:endParaRPr>
          </a:p>
        </p:txBody>
      </p:sp>
      <p:sp>
        <p:nvSpPr>
          <p:cNvPr id="6" name="TextBox 5"/>
          <p:cNvSpPr txBox="1"/>
          <p:nvPr/>
        </p:nvSpPr>
        <p:spPr>
          <a:xfrm>
            <a:off x="358588" y="5154706"/>
            <a:ext cx="1359647" cy="584776"/>
          </a:xfrm>
          <a:prstGeom prst="rect">
            <a:avLst/>
          </a:prstGeom>
          <a:noFill/>
        </p:spPr>
        <p:txBody>
          <a:bodyPr wrap="square" rtlCol="0">
            <a:spAutoFit/>
          </a:bodyPr>
          <a:lstStyle/>
          <a:p>
            <a:r>
              <a:rPr lang="en-US" sz="1600" dirty="0" smtClean="0">
                <a:solidFill>
                  <a:srgbClr val="FFFFFF"/>
                </a:solidFill>
              </a:rPr>
              <a:t>Galaxy </a:t>
            </a:r>
            <a:r>
              <a:rPr lang="en-US" sz="1600" dirty="0" err="1" smtClean="0">
                <a:solidFill>
                  <a:srgbClr val="FFFFFF"/>
                </a:solidFill>
              </a:rPr>
              <a:t>overdensity</a:t>
            </a:r>
            <a:endParaRPr lang="en-US" sz="1600" dirty="0">
              <a:solidFill>
                <a:srgbClr val="FFFFFF"/>
              </a:solidFill>
            </a:endParaRPr>
          </a:p>
        </p:txBody>
      </p:sp>
      <p:sp>
        <p:nvSpPr>
          <p:cNvPr id="7" name="TextBox 6"/>
          <p:cNvSpPr txBox="1"/>
          <p:nvPr/>
        </p:nvSpPr>
        <p:spPr>
          <a:xfrm>
            <a:off x="1733177" y="3287060"/>
            <a:ext cx="6230471" cy="400110"/>
          </a:xfrm>
          <a:prstGeom prst="rect">
            <a:avLst/>
          </a:prstGeom>
          <a:noFill/>
        </p:spPr>
        <p:txBody>
          <a:bodyPr wrap="square" rtlCol="0">
            <a:spAutoFit/>
          </a:bodyPr>
          <a:lstStyle/>
          <a:p>
            <a:r>
              <a:rPr lang="en-US" sz="2000" dirty="0" smtClean="0">
                <a:solidFill>
                  <a:srgbClr val="FFFFFF"/>
                </a:solidFill>
              </a:rPr>
              <a:t>Ideal target to search for radio emission from filaments</a:t>
            </a:r>
            <a:endParaRPr lang="en-US" sz="2000" dirty="0">
              <a:solidFill>
                <a:srgbClr val="FFFFFF"/>
              </a:solidFill>
            </a:endParaRPr>
          </a:p>
        </p:txBody>
      </p:sp>
      <p:cxnSp>
        <p:nvCxnSpPr>
          <p:cNvPr id="9" name="Straight Connector 8"/>
          <p:cNvCxnSpPr/>
          <p:nvPr/>
        </p:nvCxnSpPr>
        <p:spPr>
          <a:xfrm flipV="1">
            <a:off x="6185647" y="3839882"/>
            <a:ext cx="2405529" cy="2315883"/>
          </a:xfrm>
          <a:prstGeom prst="line">
            <a:avLst/>
          </a:prstGeom>
          <a:ln>
            <a:solidFill>
              <a:schemeClr val="bg1"/>
            </a:solidFill>
            <a:prstDash val="dashDot"/>
          </a:ln>
        </p:spPr>
        <p:style>
          <a:lnRef idx="2">
            <a:schemeClr val="accent1"/>
          </a:lnRef>
          <a:fillRef idx="0">
            <a:schemeClr val="accent1"/>
          </a:fillRef>
          <a:effectRef idx="1">
            <a:schemeClr val="accent1"/>
          </a:effectRef>
          <a:fontRef idx="minor">
            <a:schemeClr val="tx1"/>
          </a:fontRef>
        </p:style>
      </p:cxnSp>
      <p:pic>
        <p:nvPicPr>
          <p:cNvPr id="10" name="Picture 9" descr="a3562_ra_x.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2137" y="1927347"/>
            <a:ext cx="2807996" cy="1359713"/>
          </a:xfrm>
          <a:prstGeom prst="rect">
            <a:avLst/>
          </a:prstGeom>
          <a:ln w="28575" cmpd="sng">
            <a:solidFill>
              <a:schemeClr val="bg2">
                <a:lumMod val="50000"/>
              </a:schemeClr>
            </a:solidFill>
          </a:ln>
        </p:spPr>
      </p:pic>
    </p:spTree>
    <p:extLst>
      <p:ext uri="{BB962C8B-B14F-4D97-AF65-F5344CB8AC3E}">
        <p14:creationId xmlns:p14="http://schemas.microsoft.com/office/powerpoint/2010/main" val="27073934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6394" y="-183827"/>
            <a:ext cx="184666" cy="369332"/>
          </a:xfrm>
          <a:prstGeom prst="rect">
            <a:avLst/>
          </a:prstGeom>
          <a:noFill/>
        </p:spPr>
        <p:txBody>
          <a:bodyPr wrap="none" rtlCol="0">
            <a:spAutoFit/>
          </a:bodyPr>
          <a:lstStyle/>
          <a:p>
            <a:endParaRPr lang="en-US" dirty="0"/>
          </a:p>
        </p:txBody>
      </p:sp>
      <p:sp>
        <p:nvSpPr>
          <p:cNvPr id="4" name="Rectangle 3"/>
          <p:cNvSpPr/>
          <p:nvPr/>
        </p:nvSpPr>
        <p:spPr>
          <a:xfrm>
            <a:off x="140499" y="404056"/>
            <a:ext cx="8990618" cy="1569660"/>
          </a:xfrm>
          <a:prstGeom prst="rect">
            <a:avLst/>
          </a:prstGeom>
        </p:spPr>
        <p:txBody>
          <a:bodyPr wrap="square">
            <a:spAutoFit/>
          </a:bodyPr>
          <a:lstStyle/>
          <a:p>
            <a:pPr algn="ctr"/>
            <a:r>
              <a:rPr lang="en-US" sz="2400" dirty="0">
                <a:solidFill>
                  <a:srgbClr val="FFFFFF"/>
                </a:solidFill>
                <a:cs typeface="Arial"/>
              </a:rPr>
              <a:t>ASKAP-EMU Early Science Project </a:t>
            </a:r>
            <a:r>
              <a:rPr lang="en-US" sz="2400" dirty="0" smtClean="0">
                <a:solidFill>
                  <a:srgbClr val="FFFFFF"/>
                </a:solidFill>
                <a:cs typeface="Arial"/>
              </a:rPr>
              <a:t>20</a:t>
            </a:r>
          </a:p>
          <a:p>
            <a:pPr algn="ctr"/>
            <a:endParaRPr lang="en-US" sz="2400" dirty="0">
              <a:solidFill>
                <a:srgbClr val="FFFFFF"/>
              </a:solidFill>
              <a:cs typeface="Arial"/>
            </a:endParaRPr>
          </a:p>
          <a:p>
            <a:pPr algn="ctr"/>
            <a:r>
              <a:rPr lang="en-US" sz="2400" dirty="0">
                <a:solidFill>
                  <a:srgbClr val="FFFFFF"/>
                </a:solidFill>
                <a:cs typeface="Arial"/>
              </a:rPr>
              <a:t>Radio Emission in the Shapley Concentration: </a:t>
            </a:r>
            <a:endParaRPr lang="en-US" sz="2400" dirty="0" smtClean="0">
              <a:solidFill>
                <a:srgbClr val="FFFFFF"/>
              </a:solidFill>
              <a:cs typeface="Arial"/>
            </a:endParaRPr>
          </a:p>
          <a:p>
            <a:pPr algn="ctr"/>
            <a:r>
              <a:rPr lang="en-US" sz="2400" dirty="0" smtClean="0">
                <a:solidFill>
                  <a:srgbClr val="FFFFFF"/>
                </a:solidFill>
                <a:cs typeface="Arial"/>
              </a:rPr>
              <a:t>from </a:t>
            </a:r>
            <a:r>
              <a:rPr lang="en-US" sz="2400" dirty="0">
                <a:solidFill>
                  <a:srgbClr val="FFFFFF"/>
                </a:solidFill>
                <a:cs typeface="Arial"/>
              </a:rPr>
              <a:t>galaxies to cluster </a:t>
            </a:r>
            <a:r>
              <a:rPr lang="en-US" sz="2400" dirty="0" smtClean="0">
                <a:solidFill>
                  <a:srgbClr val="FFFFFF"/>
                </a:solidFill>
                <a:cs typeface="Arial"/>
              </a:rPr>
              <a:t>and </a:t>
            </a:r>
            <a:r>
              <a:rPr lang="en-US" sz="2400" dirty="0" err="1">
                <a:solidFill>
                  <a:srgbClr val="FFFFFF"/>
                </a:solidFill>
                <a:cs typeface="Arial"/>
              </a:rPr>
              <a:t>intracluster</a:t>
            </a:r>
            <a:r>
              <a:rPr lang="en-US" sz="2400" dirty="0">
                <a:solidFill>
                  <a:srgbClr val="FFFFFF"/>
                </a:solidFill>
                <a:cs typeface="Arial"/>
              </a:rPr>
              <a:t> scale radio </a:t>
            </a:r>
            <a:r>
              <a:rPr lang="en-US" sz="2400" dirty="0" smtClean="0">
                <a:solidFill>
                  <a:srgbClr val="FFFFFF"/>
                </a:solidFill>
                <a:cs typeface="Arial"/>
              </a:rPr>
              <a:t>emission</a:t>
            </a:r>
            <a:endParaRPr lang="en-US" sz="2400" dirty="0">
              <a:solidFill>
                <a:srgbClr val="FFFFFF"/>
              </a:solidFill>
              <a:cs typeface="Arial"/>
            </a:endParaRPr>
          </a:p>
        </p:txBody>
      </p:sp>
      <p:sp>
        <p:nvSpPr>
          <p:cNvPr id="5" name="TextBox 4"/>
          <p:cNvSpPr txBox="1"/>
          <p:nvPr/>
        </p:nvSpPr>
        <p:spPr>
          <a:xfrm>
            <a:off x="445483" y="2482933"/>
            <a:ext cx="4200602" cy="3847207"/>
          </a:xfrm>
          <a:prstGeom prst="rect">
            <a:avLst/>
          </a:prstGeom>
          <a:noFill/>
          <a:ln>
            <a:solidFill>
              <a:schemeClr val="bg1"/>
            </a:solidFill>
          </a:ln>
        </p:spPr>
        <p:txBody>
          <a:bodyPr wrap="square" rtlCol="0">
            <a:spAutoFit/>
          </a:bodyPr>
          <a:lstStyle/>
          <a:p>
            <a:pPr algn="ctr"/>
            <a:r>
              <a:rPr lang="en-US" dirty="0" smtClean="0">
                <a:solidFill>
                  <a:srgbClr val="FFFFFF"/>
                </a:solidFill>
              </a:rPr>
              <a:t>SCIENCE GOALS</a:t>
            </a:r>
          </a:p>
          <a:p>
            <a:endParaRPr lang="en-US" dirty="0">
              <a:solidFill>
                <a:srgbClr val="FFFFFF"/>
              </a:solidFill>
            </a:endParaRPr>
          </a:p>
          <a:p>
            <a:pPr marL="285750" indent="-285750">
              <a:buFont typeface="Wingdings" charset="2"/>
              <a:buChar char="Ø"/>
            </a:pPr>
            <a:r>
              <a:rPr lang="en-US" sz="1600" dirty="0" smtClean="0">
                <a:solidFill>
                  <a:srgbClr val="FFFFFF"/>
                </a:solidFill>
              </a:rPr>
              <a:t>Detection of the faint radio halo in A3558  -</a:t>
            </a:r>
            <a:r>
              <a:rPr lang="en-US" sz="1600" dirty="0" smtClean="0"/>
              <a:t>&gt;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origin of radio halos in galaxy clusters</a:t>
            </a:r>
          </a:p>
          <a:p>
            <a:pPr marL="285750" indent="-285750">
              <a:buFont typeface="Wingdings" charset="2"/>
              <a:buChar char="Ø"/>
            </a:pPr>
            <a:endParaRPr lang="en-US" sz="1600" dirty="0" smtClean="0"/>
          </a:p>
          <a:p>
            <a:pPr marL="285750" indent="-285750">
              <a:buFont typeface="Wingdings" charset="2"/>
              <a:buChar char="Ø"/>
            </a:pPr>
            <a:r>
              <a:rPr lang="en-US" sz="1600" dirty="0" smtClean="0">
                <a:solidFill>
                  <a:srgbClr val="FFFFFF"/>
                </a:solidFill>
              </a:rPr>
              <a:t>Detection of emission from the filaments  -&gt;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radio emission from WIMPs</a:t>
            </a:r>
          </a:p>
          <a:p>
            <a:pPr marL="285750" indent="-285750">
              <a:buFont typeface="Wingdings" charset="2"/>
              <a:buChar char="Ø"/>
            </a:pPr>
            <a:endParaRPr lang="en-US" sz="1600" dirty="0" smtClean="0">
              <a:solidFill>
                <a:srgbClr val="FFFFFF"/>
              </a:solidFill>
            </a:endParaRPr>
          </a:p>
          <a:p>
            <a:pPr marL="285750" indent="-285750">
              <a:buFont typeface="Wingdings" charset="2"/>
              <a:buChar char="Ø"/>
            </a:pPr>
            <a:r>
              <a:rPr lang="en-US" sz="1600" dirty="0" smtClean="0">
                <a:solidFill>
                  <a:srgbClr val="FFFFFF"/>
                </a:solidFill>
              </a:rPr>
              <a:t>Diffuse emission around the BCGs in the Shapley clusters  -&gt;</a:t>
            </a:r>
            <a:r>
              <a:rPr lang="en-US" sz="1600" dirty="0" smtClean="0"/>
              <a:t>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evolution of brightest cluster galaxies in different environments</a:t>
            </a:r>
            <a:endParaRPr lang="en-US" sz="1600" dirty="0" smtClean="0">
              <a:solidFill>
                <a:srgbClr val="FAC090"/>
              </a:solidFill>
            </a:endParaRPr>
          </a:p>
          <a:p>
            <a:endParaRPr lang="en-US" sz="1600" dirty="0" smtClean="0"/>
          </a:p>
          <a:p>
            <a:pPr marL="285750" indent="-285750">
              <a:buFont typeface="Wingdings" charset="2"/>
              <a:buChar char="Ø"/>
            </a:pPr>
            <a:r>
              <a:rPr lang="en-US" sz="1600" dirty="0" smtClean="0">
                <a:solidFill>
                  <a:srgbClr val="FFFFFF"/>
                </a:solidFill>
              </a:rPr>
              <a:t>Radio luminosity function down to  ≈5x10</a:t>
            </a:r>
            <a:r>
              <a:rPr lang="en-US" sz="1600" baseline="30000" dirty="0" smtClean="0">
                <a:solidFill>
                  <a:srgbClr val="FFFFFF"/>
                </a:solidFill>
              </a:rPr>
              <a:t>18</a:t>
            </a:r>
            <a:r>
              <a:rPr lang="en-US" sz="1600" dirty="0" smtClean="0">
                <a:solidFill>
                  <a:srgbClr val="FFFFFF"/>
                </a:solidFill>
              </a:rPr>
              <a:t> W/Hz  -&gt;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radio AGN &amp; starburst galaxy evolution in different environments</a:t>
            </a:r>
            <a:endParaRPr lang="en-US" sz="1600" dirty="0" smtClean="0">
              <a:solidFill>
                <a:srgbClr val="FAC090"/>
              </a:solidFill>
            </a:endParaRPr>
          </a:p>
        </p:txBody>
      </p:sp>
      <p:sp>
        <p:nvSpPr>
          <p:cNvPr id="6" name="TextBox 5"/>
          <p:cNvSpPr txBox="1"/>
          <p:nvPr/>
        </p:nvSpPr>
        <p:spPr>
          <a:xfrm>
            <a:off x="4872691" y="2467058"/>
            <a:ext cx="3921125" cy="2862323"/>
          </a:xfrm>
          <a:prstGeom prst="rect">
            <a:avLst/>
          </a:prstGeom>
          <a:noFill/>
          <a:ln>
            <a:solidFill>
              <a:srgbClr val="FFFFFF"/>
            </a:solidFill>
          </a:ln>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dirty="0" smtClean="0">
                <a:ln>
                  <a:prstDash val="solid"/>
                </a:ln>
                <a:solidFill>
                  <a:srgbClr val="FFFFFF"/>
                </a:solidFill>
                <a:effectLst>
                  <a:outerShdw blurRad="88000" dist="50800" dir="5040000" algn="tl">
                    <a:schemeClr val="accent4">
                      <a:tint val="80000"/>
                      <a:satMod val="250000"/>
                      <a:alpha val="45000"/>
                    </a:schemeClr>
                  </a:outerShdw>
                </a:effectLst>
              </a:rPr>
              <a:t>TECHNICAL SPECIFICATIONS</a:t>
            </a:r>
          </a:p>
          <a:p>
            <a:endParaRPr lang="en-US" b="1" dirty="0">
              <a:ln>
                <a:prstDash val="solid"/>
              </a:ln>
              <a:solidFill>
                <a:srgbClr val="FFFFFF"/>
              </a:solidFill>
              <a:effectLst>
                <a:outerShdw blurRad="88000" dist="50800" dir="5040000" algn="tl">
                  <a:schemeClr val="accent4">
                    <a:tint val="80000"/>
                    <a:satMod val="250000"/>
                    <a:alpha val="45000"/>
                  </a:schemeClr>
                </a:outerShdw>
              </a:effectLst>
            </a:endParaRPr>
          </a:p>
          <a:p>
            <a:pPr marL="285750" indent="-285750">
              <a:buFont typeface="Wingdings" charset="2"/>
              <a:buChar char="Ø"/>
            </a:pPr>
            <a:r>
              <a:rPr lang="en-US" b="1" dirty="0" smtClean="0">
                <a:ln>
                  <a:prstDash val="solid"/>
                </a:ln>
                <a:solidFill>
                  <a:srgbClr val="FFFFFF"/>
                </a:solidFill>
                <a:effectLst>
                  <a:outerShdw blurRad="88000" dist="50800" dir="5040000" algn="tl">
                    <a:schemeClr val="accent4">
                      <a:tint val="80000"/>
                      <a:satMod val="250000"/>
                      <a:alpha val="45000"/>
                    </a:schemeClr>
                  </a:outerShdw>
                </a:effectLst>
              </a:rPr>
              <a:t>Bands 1 &amp; 4</a:t>
            </a:r>
          </a:p>
          <a:p>
            <a:pPr marL="285750" indent="-285750">
              <a:buFont typeface="Wingdings" charset="2"/>
              <a:buChar char="Ø"/>
            </a:pPr>
            <a:endParaRPr lang="en-US" b="1" dirty="0" smtClean="0">
              <a:ln>
                <a:prstDash val="solid"/>
              </a:ln>
              <a:solidFill>
                <a:srgbClr val="FFFFFF"/>
              </a:solidFill>
              <a:effectLst>
                <a:outerShdw blurRad="88000" dist="50800" dir="5040000" algn="tl">
                  <a:schemeClr val="accent4">
                    <a:tint val="80000"/>
                    <a:satMod val="250000"/>
                    <a:alpha val="45000"/>
                  </a:schemeClr>
                </a:outerShdw>
              </a:effectLst>
            </a:endParaRPr>
          </a:p>
          <a:p>
            <a:pPr marL="285750" indent="-285750">
              <a:buFont typeface="Wingdings" charset="2"/>
              <a:buChar char="Ø"/>
            </a:pPr>
            <a:r>
              <a:rPr lang="en-US" b="1" dirty="0" smtClean="0">
                <a:ln>
                  <a:prstDash val="solid"/>
                </a:ln>
                <a:solidFill>
                  <a:srgbClr val="FFFFFF"/>
                </a:solidFill>
                <a:effectLst>
                  <a:outerShdw blurRad="88000" dist="50800" dir="5040000" algn="tl">
                    <a:schemeClr val="accent4">
                      <a:tint val="80000"/>
                      <a:satMod val="250000"/>
                      <a:alpha val="45000"/>
                    </a:schemeClr>
                  </a:outerShdw>
                </a:effectLst>
              </a:rPr>
              <a:t>Requested sensitivity 10 </a:t>
            </a:r>
            <a:r>
              <a:rPr lang="en-US" b="1" dirty="0" err="1" smtClean="0">
                <a:ln>
                  <a:prstDash val="solid"/>
                </a:ln>
                <a:solidFill>
                  <a:srgbClr val="FFFFFF"/>
                </a:solidFill>
                <a:effectLst>
                  <a:outerShdw blurRad="88000" dist="50800" dir="5040000" algn="tl">
                    <a:schemeClr val="accent4">
                      <a:tint val="80000"/>
                      <a:satMod val="250000"/>
                      <a:alpha val="45000"/>
                    </a:schemeClr>
                  </a:outerShdw>
                </a:effectLst>
              </a:rPr>
              <a:t>μJy</a:t>
            </a:r>
            <a:r>
              <a:rPr lang="en-US" b="1" dirty="0" smtClean="0">
                <a:ln>
                  <a:prstDash val="solid"/>
                </a:ln>
                <a:solidFill>
                  <a:srgbClr val="FFFFFF"/>
                </a:solidFill>
                <a:effectLst>
                  <a:outerShdw blurRad="88000" dist="50800" dir="5040000" algn="tl">
                    <a:schemeClr val="accent4">
                      <a:tint val="80000"/>
                      <a:satMod val="250000"/>
                      <a:alpha val="45000"/>
                    </a:schemeClr>
                  </a:outerShdw>
                </a:effectLst>
              </a:rPr>
              <a:t>/b</a:t>
            </a:r>
          </a:p>
          <a:p>
            <a:pPr marL="285750" indent="-285750">
              <a:buFont typeface="Wingdings" charset="2"/>
              <a:buChar char="Ø"/>
            </a:pPr>
            <a:endParaRPr lang="en-US" b="1" dirty="0" smtClean="0">
              <a:ln>
                <a:prstDash val="solid"/>
              </a:ln>
              <a:solidFill>
                <a:srgbClr val="FFFFFF"/>
              </a:solidFill>
              <a:effectLst>
                <a:outerShdw blurRad="88000" dist="50800" dir="5040000" algn="tl">
                  <a:schemeClr val="accent4">
                    <a:tint val="80000"/>
                    <a:satMod val="250000"/>
                    <a:alpha val="45000"/>
                  </a:schemeClr>
                </a:outerShdw>
              </a:effectLst>
            </a:endParaRPr>
          </a:p>
          <a:p>
            <a:pPr marL="285750" indent="-285750">
              <a:buFont typeface="Wingdings" charset="2"/>
              <a:buChar char="Ø"/>
            </a:pPr>
            <a:r>
              <a:rPr lang="en-US" b="1" dirty="0" smtClean="0">
                <a:ln>
                  <a:prstDash val="solid"/>
                </a:ln>
                <a:solidFill>
                  <a:srgbClr val="FFFFFF"/>
                </a:solidFill>
                <a:effectLst>
                  <a:outerShdw blurRad="88000" dist="50800" dir="5040000" algn="tl">
                    <a:schemeClr val="accent4">
                      <a:tint val="80000"/>
                      <a:satMod val="250000"/>
                      <a:alpha val="45000"/>
                    </a:schemeClr>
                  </a:outerShdw>
                </a:effectLst>
              </a:rPr>
              <a:t>Resolution range  ~1-2” to ~40”</a:t>
            </a:r>
          </a:p>
          <a:p>
            <a:pPr marL="285750" indent="-285750">
              <a:buFont typeface="Wingdings" charset="2"/>
              <a:buChar char="Ø"/>
            </a:pPr>
            <a:endParaRPr lang="en-US" b="1" dirty="0" smtClean="0">
              <a:ln>
                <a:prstDash val="solid"/>
              </a:ln>
              <a:solidFill>
                <a:srgbClr val="FFFFFF"/>
              </a:solidFill>
              <a:effectLst>
                <a:outerShdw blurRad="88000" dist="50800" dir="5040000" algn="tl">
                  <a:schemeClr val="accent4">
                    <a:tint val="80000"/>
                    <a:satMod val="250000"/>
                    <a:alpha val="45000"/>
                  </a:schemeClr>
                </a:outerShdw>
              </a:effectLst>
            </a:endParaRPr>
          </a:p>
          <a:p>
            <a:pPr marL="285750" indent="-285750">
              <a:buFont typeface="Wingdings" charset="2"/>
              <a:buChar char="Ø"/>
            </a:pPr>
            <a:r>
              <a:rPr lang="en-US" b="1" dirty="0" smtClean="0">
                <a:ln>
                  <a:prstDash val="solid"/>
                </a:ln>
                <a:solidFill>
                  <a:srgbClr val="FFFFFF"/>
                </a:solidFill>
                <a:effectLst>
                  <a:outerShdw blurRad="88000" dist="50800" dir="5040000" algn="tl">
                    <a:schemeClr val="accent4">
                      <a:tint val="80000"/>
                      <a:satMod val="250000"/>
                      <a:alpha val="45000"/>
                    </a:schemeClr>
                  </a:outerShdw>
                </a:effectLst>
              </a:rPr>
              <a:t>Largest angular scale ≥ 40’-50’</a:t>
            </a:r>
          </a:p>
          <a:p>
            <a:pPr marL="285750" indent="-285750">
              <a:buFont typeface="Wingdings" charset="2"/>
              <a:buChar char="Ø"/>
            </a:pPr>
            <a:endParaRPr lang="en-US" b="1" dirty="0" smtClean="0">
              <a:ln>
                <a:prstDash val="solid"/>
              </a:ln>
              <a:solidFill>
                <a:srgbClr val="FFFFFF"/>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7480084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6394" y="-183827"/>
            <a:ext cx="184666" cy="369332"/>
          </a:xfrm>
          <a:prstGeom prst="rect">
            <a:avLst/>
          </a:prstGeom>
          <a:noFill/>
        </p:spPr>
        <p:txBody>
          <a:bodyPr wrap="none" rtlCol="0">
            <a:spAutoFit/>
          </a:bodyPr>
          <a:lstStyle/>
          <a:p>
            <a:endParaRPr lang="en-US" dirty="0"/>
          </a:p>
        </p:txBody>
      </p:sp>
      <p:sp>
        <p:nvSpPr>
          <p:cNvPr id="4" name="Rectangle 3"/>
          <p:cNvSpPr/>
          <p:nvPr/>
        </p:nvSpPr>
        <p:spPr>
          <a:xfrm>
            <a:off x="140499" y="404056"/>
            <a:ext cx="8990618" cy="1569660"/>
          </a:xfrm>
          <a:prstGeom prst="rect">
            <a:avLst/>
          </a:prstGeom>
        </p:spPr>
        <p:txBody>
          <a:bodyPr wrap="square">
            <a:spAutoFit/>
          </a:bodyPr>
          <a:lstStyle/>
          <a:p>
            <a:pPr algn="ctr"/>
            <a:r>
              <a:rPr lang="en-US" sz="2400" dirty="0">
                <a:solidFill>
                  <a:srgbClr val="FFFFFF"/>
                </a:solidFill>
                <a:cs typeface="Arial"/>
              </a:rPr>
              <a:t>ASKAP-EMU Early Science Project </a:t>
            </a:r>
            <a:r>
              <a:rPr lang="en-US" sz="2400" dirty="0" smtClean="0">
                <a:solidFill>
                  <a:srgbClr val="FFFFFF"/>
                </a:solidFill>
                <a:cs typeface="Arial"/>
              </a:rPr>
              <a:t>20</a:t>
            </a:r>
          </a:p>
          <a:p>
            <a:pPr algn="ctr"/>
            <a:endParaRPr lang="en-US" sz="2400" dirty="0">
              <a:solidFill>
                <a:srgbClr val="FFFFFF"/>
              </a:solidFill>
              <a:cs typeface="Arial"/>
            </a:endParaRPr>
          </a:p>
          <a:p>
            <a:pPr algn="ctr"/>
            <a:r>
              <a:rPr lang="en-US" sz="2400" dirty="0">
                <a:solidFill>
                  <a:srgbClr val="FFFFFF"/>
                </a:solidFill>
                <a:cs typeface="Arial"/>
              </a:rPr>
              <a:t>Radio Emission in the Shapley Concentration: </a:t>
            </a:r>
            <a:endParaRPr lang="en-US" sz="2400" dirty="0" smtClean="0">
              <a:solidFill>
                <a:srgbClr val="FFFFFF"/>
              </a:solidFill>
              <a:cs typeface="Arial"/>
            </a:endParaRPr>
          </a:p>
          <a:p>
            <a:pPr algn="ctr"/>
            <a:r>
              <a:rPr lang="en-US" sz="2400" dirty="0" smtClean="0">
                <a:solidFill>
                  <a:srgbClr val="FFFFFF"/>
                </a:solidFill>
                <a:cs typeface="Arial"/>
              </a:rPr>
              <a:t>from </a:t>
            </a:r>
            <a:r>
              <a:rPr lang="en-US" sz="2400" dirty="0">
                <a:solidFill>
                  <a:srgbClr val="FFFFFF"/>
                </a:solidFill>
                <a:cs typeface="Arial"/>
              </a:rPr>
              <a:t>galaxies to cluster </a:t>
            </a:r>
            <a:r>
              <a:rPr lang="en-US" sz="2400" dirty="0" smtClean="0">
                <a:solidFill>
                  <a:srgbClr val="FFFFFF"/>
                </a:solidFill>
                <a:cs typeface="Arial"/>
              </a:rPr>
              <a:t>and </a:t>
            </a:r>
            <a:r>
              <a:rPr lang="en-US" sz="2400" dirty="0" err="1">
                <a:solidFill>
                  <a:srgbClr val="FFFFFF"/>
                </a:solidFill>
                <a:cs typeface="Arial"/>
              </a:rPr>
              <a:t>intracluster</a:t>
            </a:r>
            <a:r>
              <a:rPr lang="en-US" sz="2400" dirty="0">
                <a:solidFill>
                  <a:srgbClr val="FFFFFF"/>
                </a:solidFill>
                <a:cs typeface="Arial"/>
              </a:rPr>
              <a:t> scale radio </a:t>
            </a:r>
            <a:r>
              <a:rPr lang="en-US" sz="2400" dirty="0" smtClean="0">
                <a:solidFill>
                  <a:srgbClr val="FFFFFF"/>
                </a:solidFill>
                <a:cs typeface="Arial"/>
              </a:rPr>
              <a:t>emission</a:t>
            </a:r>
            <a:endParaRPr lang="en-US" sz="2400" dirty="0">
              <a:solidFill>
                <a:srgbClr val="FFFFFF"/>
              </a:solidFill>
              <a:cs typeface="Arial"/>
            </a:endParaRPr>
          </a:p>
        </p:txBody>
      </p:sp>
      <p:pic>
        <p:nvPicPr>
          <p:cNvPr id="7" name="Picture 6" descr="fig_P9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7684" y="2425086"/>
            <a:ext cx="6479540" cy="2976880"/>
          </a:xfrm>
          <a:prstGeom prst="rect">
            <a:avLst/>
          </a:prstGeom>
          <a:ln w="28575" cmpd="sng">
            <a:solidFill>
              <a:schemeClr val="bg2">
                <a:lumMod val="50000"/>
              </a:schemeClr>
            </a:solidFill>
          </a:ln>
        </p:spPr>
      </p:pic>
      <p:sp>
        <p:nvSpPr>
          <p:cNvPr id="8" name="TextBox 7"/>
          <p:cNvSpPr txBox="1"/>
          <p:nvPr/>
        </p:nvSpPr>
        <p:spPr>
          <a:xfrm>
            <a:off x="1751627" y="5431848"/>
            <a:ext cx="3175000" cy="584776"/>
          </a:xfrm>
          <a:prstGeom prst="rect">
            <a:avLst/>
          </a:prstGeom>
          <a:noFill/>
        </p:spPr>
        <p:txBody>
          <a:bodyPr wrap="square" rtlCol="0">
            <a:spAutoFit/>
          </a:bodyPr>
          <a:lstStyle/>
          <a:p>
            <a:pPr algn="ctr"/>
            <a:r>
              <a:rPr lang="en-US" sz="1600" dirty="0" smtClean="0">
                <a:solidFill>
                  <a:srgbClr val="FFFFFF"/>
                </a:solidFill>
              </a:rPr>
              <a:t>The 25 deg</a:t>
            </a:r>
            <a:r>
              <a:rPr lang="en-US" sz="1600" baseline="30000" dirty="0" smtClean="0">
                <a:solidFill>
                  <a:srgbClr val="FFFFFF"/>
                </a:solidFill>
              </a:rPr>
              <a:t>2 </a:t>
            </a:r>
            <a:r>
              <a:rPr lang="en-US" sz="1600" dirty="0" smtClean="0">
                <a:solidFill>
                  <a:srgbClr val="FFFFFF"/>
                </a:solidFill>
              </a:rPr>
              <a:t>VST field in the A3558 complex</a:t>
            </a:r>
            <a:endParaRPr lang="en-US" sz="1600" dirty="0">
              <a:solidFill>
                <a:srgbClr val="FFFFFF"/>
              </a:solidFill>
            </a:endParaRPr>
          </a:p>
        </p:txBody>
      </p:sp>
      <p:sp>
        <p:nvSpPr>
          <p:cNvPr id="9" name="TextBox 8"/>
          <p:cNvSpPr txBox="1"/>
          <p:nvPr/>
        </p:nvSpPr>
        <p:spPr>
          <a:xfrm>
            <a:off x="4926627" y="5431811"/>
            <a:ext cx="3180715" cy="584776"/>
          </a:xfrm>
          <a:prstGeom prst="rect">
            <a:avLst/>
          </a:prstGeom>
          <a:noFill/>
        </p:spPr>
        <p:txBody>
          <a:bodyPr wrap="square" rtlCol="0">
            <a:spAutoFit/>
          </a:bodyPr>
          <a:lstStyle/>
          <a:p>
            <a:pPr algn="ctr"/>
            <a:r>
              <a:rPr lang="en-US" sz="1600" dirty="0" smtClean="0">
                <a:solidFill>
                  <a:srgbClr val="FFFFFF"/>
                </a:solidFill>
              </a:rPr>
              <a:t>The 12 deg</a:t>
            </a:r>
            <a:r>
              <a:rPr lang="en-US" sz="1600" baseline="30000" dirty="0" smtClean="0">
                <a:solidFill>
                  <a:srgbClr val="FFFFFF"/>
                </a:solidFill>
              </a:rPr>
              <a:t>2</a:t>
            </a:r>
            <a:r>
              <a:rPr lang="en-US" sz="1600" dirty="0" smtClean="0">
                <a:solidFill>
                  <a:srgbClr val="FFFFFF"/>
                </a:solidFill>
              </a:rPr>
              <a:t> VST  field in the A3528 complex</a:t>
            </a:r>
            <a:endParaRPr lang="en-US" sz="1600" dirty="0">
              <a:solidFill>
                <a:srgbClr val="FFFFFF"/>
              </a:solidFill>
            </a:endParaRPr>
          </a:p>
        </p:txBody>
      </p:sp>
      <p:sp>
        <p:nvSpPr>
          <p:cNvPr id="10" name="TextBox 9"/>
          <p:cNvSpPr txBox="1"/>
          <p:nvPr/>
        </p:nvSpPr>
        <p:spPr>
          <a:xfrm>
            <a:off x="3799502" y="5953714"/>
            <a:ext cx="2317750" cy="338554"/>
          </a:xfrm>
          <a:prstGeom prst="rect">
            <a:avLst/>
          </a:prstGeom>
          <a:noFill/>
        </p:spPr>
        <p:txBody>
          <a:bodyPr wrap="square" rtlCol="0">
            <a:spAutoFit/>
          </a:bodyPr>
          <a:lstStyle/>
          <a:p>
            <a:pPr algn="ctr"/>
            <a:r>
              <a:rPr lang="en-US" sz="1600" i="1" dirty="0" err="1" smtClean="0">
                <a:solidFill>
                  <a:srgbClr val="FFFFFF"/>
                </a:solidFill>
                <a:latin typeface="Arial"/>
                <a:cs typeface="Arial"/>
              </a:rPr>
              <a:t>Merluzzi</a:t>
            </a:r>
            <a:r>
              <a:rPr lang="en-US" sz="1600" i="1" dirty="0">
                <a:solidFill>
                  <a:srgbClr val="FFFFFF"/>
                </a:solidFill>
                <a:latin typeface="Arial"/>
                <a:cs typeface="Arial"/>
              </a:rPr>
              <a:t> </a:t>
            </a:r>
            <a:r>
              <a:rPr lang="en-US" sz="1600" i="1" dirty="0" smtClean="0">
                <a:solidFill>
                  <a:srgbClr val="FFFFFF"/>
                </a:solidFill>
                <a:latin typeface="Arial"/>
                <a:cs typeface="Arial"/>
              </a:rPr>
              <a:t>et al. 2015</a:t>
            </a:r>
            <a:endParaRPr lang="en-US" sz="1600" i="1" dirty="0">
              <a:solidFill>
                <a:srgbClr val="FFFFFF"/>
              </a:solidFill>
              <a:latin typeface="Arial"/>
              <a:cs typeface="Arial"/>
            </a:endParaRPr>
          </a:p>
        </p:txBody>
      </p:sp>
      <p:sp>
        <p:nvSpPr>
          <p:cNvPr id="11" name="TextBox 10"/>
          <p:cNvSpPr txBox="1"/>
          <p:nvPr/>
        </p:nvSpPr>
        <p:spPr>
          <a:xfrm>
            <a:off x="189341" y="3002002"/>
            <a:ext cx="1499014" cy="1323439"/>
          </a:xfrm>
          <a:prstGeom prst="rect">
            <a:avLst/>
          </a:prstGeom>
          <a:noFill/>
        </p:spPr>
        <p:txBody>
          <a:bodyPr wrap="square" rtlCol="0">
            <a:spAutoFit/>
          </a:bodyPr>
          <a:lstStyle/>
          <a:p>
            <a:r>
              <a:rPr lang="en-US" sz="1600" dirty="0" smtClean="0">
                <a:solidFill>
                  <a:srgbClr val="FFFFFF"/>
                </a:solidFill>
              </a:rPr>
              <a:t>Coverage of the multiband photometry of </a:t>
            </a:r>
            <a:r>
              <a:rPr lang="en-US" sz="1600" dirty="0" err="1" smtClean="0">
                <a:solidFill>
                  <a:srgbClr val="FFFFFF"/>
                </a:solidFill>
              </a:rPr>
              <a:t>ShaSS</a:t>
            </a:r>
            <a:r>
              <a:rPr lang="en-US" sz="1600" dirty="0" smtClean="0">
                <a:solidFill>
                  <a:srgbClr val="FFFFFF"/>
                </a:solidFill>
              </a:rPr>
              <a:t> (ESO, VST) </a:t>
            </a:r>
            <a:endParaRPr lang="en-US" sz="1600" dirty="0">
              <a:solidFill>
                <a:srgbClr val="FFFFFF"/>
              </a:solidFill>
            </a:endParaRPr>
          </a:p>
        </p:txBody>
      </p:sp>
    </p:spTree>
    <p:extLst>
      <p:ext uri="{BB962C8B-B14F-4D97-AF65-F5344CB8AC3E}">
        <p14:creationId xmlns:p14="http://schemas.microsoft.com/office/powerpoint/2010/main" val="4742954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8356" y="358591"/>
            <a:ext cx="6021294" cy="830997"/>
          </a:xfrm>
          <a:prstGeom prst="rect">
            <a:avLst/>
          </a:prstGeom>
          <a:noFill/>
        </p:spPr>
        <p:txBody>
          <a:bodyPr wrap="square" rtlCol="0">
            <a:spAutoFit/>
          </a:bodyPr>
          <a:lstStyle/>
          <a:p>
            <a:pPr algn="ctr"/>
            <a:r>
              <a:rPr lang="mr-IN" sz="2400" dirty="0" smtClean="0">
                <a:solidFill>
                  <a:srgbClr val="FFFFFF"/>
                </a:solidFill>
                <a:latin typeface="+mj-lt"/>
              </a:rPr>
              <a:t>…</a:t>
            </a:r>
            <a:r>
              <a:rPr lang="it-IT" sz="2400" dirty="0" smtClean="0">
                <a:solidFill>
                  <a:srgbClr val="FFFFFF"/>
                </a:solidFill>
                <a:latin typeface="+mj-lt"/>
              </a:rPr>
              <a:t> to conclude </a:t>
            </a:r>
            <a:r>
              <a:rPr lang="mr-IN" sz="2400" dirty="0" smtClean="0">
                <a:solidFill>
                  <a:srgbClr val="FFFFFF"/>
                </a:solidFill>
                <a:latin typeface="+mj-lt"/>
              </a:rPr>
              <a:t>…</a:t>
            </a:r>
            <a:endParaRPr lang="it-IT" sz="2400" dirty="0" smtClean="0">
              <a:solidFill>
                <a:srgbClr val="FFFFFF"/>
              </a:solidFill>
              <a:latin typeface="+mj-lt"/>
            </a:endParaRPr>
          </a:p>
          <a:p>
            <a:pPr algn="ctr"/>
            <a:r>
              <a:rPr lang="it-IT" sz="2400" dirty="0" smtClean="0">
                <a:solidFill>
                  <a:srgbClr val="FFFFFF"/>
                </a:solidFill>
                <a:latin typeface="+mj-lt"/>
              </a:rPr>
              <a:t>The </a:t>
            </a:r>
            <a:r>
              <a:rPr lang="it-IT" sz="2400" dirty="0" err="1" smtClean="0">
                <a:solidFill>
                  <a:srgbClr val="FFFFFF"/>
                </a:solidFill>
                <a:latin typeface="+mj-lt"/>
              </a:rPr>
              <a:t>Shapley</a:t>
            </a:r>
            <a:r>
              <a:rPr lang="it-IT" sz="2400" dirty="0" smtClean="0">
                <a:solidFill>
                  <a:srgbClr val="FFFFFF"/>
                </a:solidFill>
                <a:latin typeface="+mj-lt"/>
              </a:rPr>
              <a:t> </a:t>
            </a:r>
            <a:r>
              <a:rPr lang="it-IT" sz="2400" dirty="0" err="1" smtClean="0">
                <a:solidFill>
                  <a:srgbClr val="FFFFFF"/>
                </a:solidFill>
                <a:latin typeface="+mj-lt"/>
              </a:rPr>
              <a:t>Concentration</a:t>
            </a:r>
            <a:r>
              <a:rPr lang="mr-IN" sz="2400" dirty="0" smtClean="0">
                <a:solidFill>
                  <a:srgbClr val="FFFFFF"/>
                </a:solidFill>
                <a:latin typeface="+mj-lt"/>
              </a:rPr>
              <a:t>…</a:t>
            </a:r>
            <a:endParaRPr lang="en-US" sz="2400" dirty="0">
              <a:solidFill>
                <a:srgbClr val="FFFFFF"/>
              </a:solidFill>
              <a:latin typeface="+mj-lt"/>
            </a:endParaRPr>
          </a:p>
        </p:txBody>
      </p:sp>
      <p:sp>
        <p:nvSpPr>
          <p:cNvPr id="3" name="TextBox 2"/>
          <p:cNvSpPr txBox="1"/>
          <p:nvPr/>
        </p:nvSpPr>
        <p:spPr>
          <a:xfrm>
            <a:off x="1143000" y="1837768"/>
            <a:ext cx="7067176" cy="4247317"/>
          </a:xfrm>
          <a:prstGeom prst="rect">
            <a:avLst/>
          </a:prstGeom>
          <a:noFill/>
        </p:spPr>
        <p:txBody>
          <a:bodyPr wrap="square" rtlCol="0">
            <a:spAutoFit/>
          </a:bodyPr>
          <a:lstStyle/>
          <a:p>
            <a:pPr marL="285750" indent="-285750">
              <a:buFont typeface="Wingdings" charset="2"/>
              <a:buChar char="Ø"/>
            </a:pPr>
            <a:r>
              <a:rPr lang="en-US" dirty="0">
                <a:solidFill>
                  <a:srgbClr val="FFFFFF"/>
                </a:solidFill>
              </a:rPr>
              <a:t>i</a:t>
            </a:r>
            <a:r>
              <a:rPr lang="en-US" dirty="0" smtClean="0">
                <a:solidFill>
                  <a:srgbClr val="FFFFFF"/>
                </a:solidFill>
              </a:rPr>
              <a:t>s a Southern Sky </a:t>
            </a:r>
            <a:r>
              <a:rPr lang="en-US" dirty="0" err="1">
                <a:solidFill>
                  <a:srgbClr val="FFFFFF"/>
                </a:solidFill>
              </a:rPr>
              <a:t>S</a:t>
            </a:r>
            <a:r>
              <a:rPr lang="en-US" dirty="0" err="1" smtClean="0">
                <a:solidFill>
                  <a:srgbClr val="FFFFFF"/>
                </a:solidFill>
              </a:rPr>
              <a:t>upercluster</a:t>
            </a:r>
            <a:r>
              <a:rPr lang="en-US" dirty="0" smtClean="0">
                <a:solidFill>
                  <a:srgbClr val="FFFFFF"/>
                </a:solidFill>
              </a:rPr>
              <a:t>             natural target the SKA and some of its precursors</a:t>
            </a:r>
          </a:p>
          <a:p>
            <a:endParaRPr lang="en-US" dirty="0" smtClean="0">
              <a:solidFill>
                <a:srgbClr val="FFFFFF"/>
              </a:solidFill>
            </a:endParaRPr>
          </a:p>
          <a:p>
            <a:pPr marL="285750" indent="-285750">
              <a:buFont typeface="Wingdings" charset="2"/>
              <a:buChar char="Ø"/>
            </a:pPr>
            <a:r>
              <a:rPr lang="en-US" dirty="0">
                <a:solidFill>
                  <a:srgbClr val="FFFFFF"/>
                </a:solidFill>
              </a:rPr>
              <a:t>c</a:t>
            </a:r>
            <a:r>
              <a:rPr lang="en-US" dirty="0" smtClean="0">
                <a:solidFill>
                  <a:srgbClr val="FFFFFF"/>
                </a:solidFill>
              </a:rPr>
              <a:t>overs hot areas relevant to the SKA continuum WG, from galaxy evolution to </a:t>
            </a:r>
            <a:r>
              <a:rPr lang="en-US" dirty="0" err="1" smtClean="0">
                <a:solidFill>
                  <a:srgbClr val="FFFFFF"/>
                </a:solidFill>
              </a:rPr>
              <a:t>dffuse</a:t>
            </a:r>
            <a:r>
              <a:rPr lang="en-US" dirty="0" smtClean="0">
                <a:solidFill>
                  <a:srgbClr val="FFFFFF"/>
                </a:solidFill>
              </a:rPr>
              <a:t> radio sources in galaxy clusters, to the radio emission from filaments</a:t>
            </a:r>
          </a:p>
          <a:p>
            <a:r>
              <a:rPr lang="en-US" dirty="0" smtClean="0">
                <a:solidFill>
                  <a:srgbClr val="FFFFFF"/>
                </a:solidFill>
              </a:rPr>
              <a:t> </a:t>
            </a:r>
          </a:p>
          <a:p>
            <a:pPr marL="285750" indent="-285750">
              <a:buFont typeface="Wingdings" charset="2"/>
              <a:buChar char="Ø"/>
            </a:pPr>
            <a:r>
              <a:rPr lang="en-US" dirty="0" smtClean="0">
                <a:solidFill>
                  <a:srgbClr val="FFFFFF"/>
                </a:solidFill>
              </a:rPr>
              <a:t>Includes relaxed, merging and pre-merging systems hence offering a variety of environments to study the role of the environment in the radio properties of the galaxy population (not only continuum</a:t>
            </a:r>
            <a:r>
              <a:rPr lang="mr-IN" dirty="0" smtClean="0">
                <a:solidFill>
                  <a:srgbClr val="FFFFFF"/>
                </a:solidFill>
              </a:rPr>
              <a:t>…</a:t>
            </a:r>
            <a:r>
              <a:rPr lang="it-IT" dirty="0" smtClean="0">
                <a:solidFill>
                  <a:srgbClr val="FFFFFF"/>
                </a:solidFill>
              </a:rPr>
              <a:t>)</a:t>
            </a:r>
            <a:endParaRPr lang="en-US" dirty="0" smtClean="0">
              <a:solidFill>
                <a:srgbClr val="FFFFFF"/>
              </a:solidFill>
            </a:endParaRPr>
          </a:p>
          <a:p>
            <a:endParaRPr lang="en-US" dirty="0" smtClean="0">
              <a:solidFill>
                <a:srgbClr val="FFFFFF"/>
              </a:solidFill>
            </a:endParaRPr>
          </a:p>
          <a:p>
            <a:pPr marL="285750" indent="-285750">
              <a:buFont typeface="Wingdings" charset="2"/>
              <a:buChar char="Ø"/>
            </a:pPr>
            <a:r>
              <a:rPr lang="en-US" dirty="0">
                <a:solidFill>
                  <a:srgbClr val="FFFFFF"/>
                </a:solidFill>
              </a:rPr>
              <a:t>c</a:t>
            </a:r>
            <a:r>
              <a:rPr lang="en-US" dirty="0" smtClean="0">
                <a:solidFill>
                  <a:srgbClr val="FFFFFF"/>
                </a:solidFill>
              </a:rPr>
              <a:t>overs the parameter space of low mass clusters and minor mergers, which is barely accessible with the present arrays and at the same time is crucial to understand the details and consequences of mass assembly in the Universe</a:t>
            </a:r>
          </a:p>
        </p:txBody>
      </p:sp>
      <p:sp>
        <p:nvSpPr>
          <p:cNvPr id="6" name="Right Arrow 5"/>
          <p:cNvSpPr/>
          <p:nvPr/>
        </p:nvSpPr>
        <p:spPr>
          <a:xfrm>
            <a:off x="4512238" y="1987173"/>
            <a:ext cx="298838" cy="1643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9758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4347" y="3033050"/>
            <a:ext cx="3421530" cy="646331"/>
          </a:xfrm>
          <a:prstGeom prst="rect">
            <a:avLst/>
          </a:prstGeom>
          <a:noFill/>
        </p:spPr>
        <p:txBody>
          <a:bodyPr wrap="square" rtlCol="0">
            <a:spAutoFit/>
          </a:bodyPr>
          <a:lstStyle/>
          <a:p>
            <a:pPr algn="ctr"/>
            <a:r>
              <a:rPr lang="en-US" sz="3600" dirty="0" smtClean="0">
                <a:solidFill>
                  <a:srgbClr val="FFFFFF"/>
                </a:solidFill>
                <a:effectLst>
                  <a:outerShdw blurRad="75057" dist="38100" dir="5400000" sy="-20000" rotWithShape="0">
                    <a:prstClr val="black">
                      <a:alpha val="25000"/>
                    </a:prstClr>
                  </a:outerShdw>
                </a:effectLst>
              </a:rPr>
              <a:t>THANK YOU</a:t>
            </a:r>
            <a:endParaRPr lang="en-US" sz="3600" dirty="0">
              <a:solidFill>
                <a:srgbClr val="FFFFFF"/>
              </a:solidFill>
              <a:effectLst>
                <a:outerShdw blurRad="75057" dist="38100" dir="5400000" sy="-20000" rotWithShape="0">
                  <a:prstClr val="black">
                    <a:alpha val="25000"/>
                  </a:prstClr>
                </a:outerShdw>
              </a:effectLst>
            </a:endParaRPr>
          </a:p>
        </p:txBody>
      </p:sp>
    </p:spTree>
    <p:extLst>
      <p:ext uri="{BB962C8B-B14F-4D97-AF65-F5344CB8AC3E}">
        <p14:creationId xmlns:p14="http://schemas.microsoft.com/office/powerpoint/2010/main" val="38243942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usters_xr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84" y="2015086"/>
            <a:ext cx="2411966" cy="2411966"/>
          </a:xfrm>
          <a:prstGeom prst="rect">
            <a:avLst/>
          </a:prstGeom>
          <a:ln>
            <a:solidFill>
              <a:schemeClr val="bg1"/>
            </a:solidFill>
          </a:ln>
        </p:spPr>
      </p:pic>
      <p:pic>
        <p:nvPicPr>
          <p:cNvPr id="7" name="Picture 6" descr="9591853_or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61" y="4639699"/>
            <a:ext cx="8640000" cy="1657315"/>
          </a:xfrm>
          <a:prstGeom prst="rect">
            <a:avLst/>
          </a:prstGeom>
          <a:ln>
            <a:solidFill>
              <a:srgbClr val="FFFFFF"/>
            </a:solidFill>
          </a:ln>
        </p:spPr>
      </p:pic>
      <p:sp>
        <p:nvSpPr>
          <p:cNvPr id="13" name="TextBox 12"/>
          <p:cNvSpPr txBox="1"/>
          <p:nvPr/>
        </p:nvSpPr>
        <p:spPr>
          <a:xfrm>
            <a:off x="1286934" y="423333"/>
            <a:ext cx="6502400" cy="461665"/>
          </a:xfrm>
          <a:prstGeom prst="rect">
            <a:avLst/>
          </a:prstGeom>
          <a:noFill/>
        </p:spPr>
        <p:txBody>
          <a:bodyPr wrap="square" rtlCol="0">
            <a:spAutoFit/>
          </a:bodyPr>
          <a:lstStyle/>
          <a:p>
            <a:pPr algn="ctr"/>
            <a:r>
              <a:rPr lang="en-US" sz="2400" dirty="0" smtClean="0">
                <a:solidFill>
                  <a:srgbClr val="FFFFFF"/>
                </a:solidFill>
              </a:rPr>
              <a:t>The  Shapley Concentration Core in Context</a:t>
            </a:r>
            <a:endParaRPr lang="en-US" sz="2400" dirty="0">
              <a:solidFill>
                <a:srgbClr val="FFFFFF"/>
              </a:solidFill>
            </a:endParaRPr>
          </a:p>
        </p:txBody>
      </p:sp>
      <p:sp>
        <p:nvSpPr>
          <p:cNvPr id="14" name="TextBox 13"/>
          <p:cNvSpPr txBox="1"/>
          <p:nvPr/>
        </p:nvSpPr>
        <p:spPr>
          <a:xfrm>
            <a:off x="1354655" y="914409"/>
            <a:ext cx="6410764" cy="400110"/>
          </a:xfrm>
          <a:prstGeom prst="rect">
            <a:avLst/>
          </a:prstGeom>
          <a:noFill/>
        </p:spPr>
        <p:txBody>
          <a:bodyPr wrap="square" rtlCol="0">
            <a:spAutoFit/>
          </a:bodyPr>
          <a:lstStyle/>
          <a:p>
            <a:pPr algn="ctr"/>
            <a:r>
              <a:rPr lang="en-US" sz="2000" dirty="0" smtClean="0">
                <a:solidFill>
                  <a:schemeClr val="bg1"/>
                </a:solidFill>
              </a:rPr>
              <a:t>Science case: Galaxy Clusters, AGN evolution &amp; Environment</a:t>
            </a:r>
            <a:endParaRPr lang="en-US" sz="2000" dirty="0">
              <a:solidFill>
                <a:schemeClr val="bg1"/>
              </a:solidFill>
            </a:endParaRPr>
          </a:p>
        </p:txBody>
      </p:sp>
      <p:sp>
        <p:nvSpPr>
          <p:cNvPr id="15" name="Left Brace 14"/>
          <p:cNvSpPr/>
          <p:nvPr/>
        </p:nvSpPr>
        <p:spPr>
          <a:xfrm>
            <a:off x="5587996" y="1811867"/>
            <a:ext cx="677334" cy="2615185"/>
          </a:xfrm>
          <a:prstGeom prst="leftBrace">
            <a:avLst/>
          </a:pr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6366928" y="1710278"/>
            <a:ext cx="2336805" cy="646331"/>
          </a:xfrm>
          <a:prstGeom prst="rect">
            <a:avLst/>
          </a:prstGeom>
          <a:noFill/>
        </p:spPr>
        <p:txBody>
          <a:bodyPr wrap="square" rtlCol="0">
            <a:spAutoFit/>
          </a:bodyPr>
          <a:lstStyle/>
          <a:p>
            <a:pPr algn="ctr"/>
            <a:r>
              <a:rPr lang="en-US" dirty="0" smtClean="0">
                <a:solidFill>
                  <a:srgbClr val="FFFFFF"/>
                </a:solidFill>
              </a:rPr>
              <a:t>Shocks and turbulence injected in the ICM</a:t>
            </a:r>
            <a:endParaRPr lang="en-US" dirty="0">
              <a:solidFill>
                <a:srgbClr val="FFFFFF"/>
              </a:solidFill>
            </a:endParaRPr>
          </a:p>
        </p:txBody>
      </p:sp>
      <p:sp>
        <p:nvSpPr>
          <p:cNvPr id="17" name="Down Arrow 16"/>
          <p:cNvSpPr/>
          <p:nvPr/>
        </p:nvSpPr>
        <p:spPr>
          <a:xfrm>
            <a:off x="7332130" y="2432435"/>
            <a:ext cx="389452" cy="711192"/>
          </a:xfrm>
          <a:prstGeom prst="downArrow">
            <a:avLst/>
          </a:prstGeom>
          <a:no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214531" y="3183476"/>
            <a:ext cx="2645598" cy="1200329"/>
          </a:xfrm>
          <a:prstGeom prst="rect">
            <a:avLst/>
          </a:prstGeom>
          <a:noFill/>
        </p:spPr>
        <p:txBody>
          <a:bodyPr wrap="square" rtlCol="0">
            <a:spAutoFit/>
          </a:bodyPr>
          <a:lstStyle/>
          <a:p>
            <a:pPr algn="ctr"/>
            <a:r>
              <a:rPr lang="en-US" dirty="0" smtClean="0">
                <a:solidFill>
                  <a:srgbClr val="FFFFFF"/>
                </a:solidFill>
              </a:rPr>
              <a:t>Impact on relativistic particles and magnetic fields </a:t>
            </a:r>
          </a:p>
          <a:p>
            <a:pPr algn="ctr"/>
            <a:r>
              <a:rPr lang="en-US" dirty="0" smtClean="0">
                <a:solidFill>
                  <a:srgbClr val="FFFFFF"/>
                </a:solidFill>
              </a:rPr>
              <a:t>Impact on the galaxies</a:t>
            </a:r>
            <a:endParaRPr lang="en-US" dirty="0">
              <a:solidFill>
                <a:srgbClr val="FFFFFF"/>
              </a:solidFill>
            </a:endParaRPr>
          </a:p>
        </p:txBody>
      </p:sp>
      <p:sp>
        <p:nvSpPr>
          <p:cNvPr id="11" name="TextBox 10"/>
          <p:cNvSpPr txBox="1"/>
          <p:nvPr/>
        </p:nvSpPr>
        <p:spPr>
          <a:xfrm>
            <a:off x="3338858" y="2319878"/>
            <a:ext cx="2353732" cy="1477328"/>
          </a:xfrm>
          <a:prstGeom prst="rect">
            <a:avLst/>
          </a:prstGeom>
          <a:noFill/>
        </p:spPr>
        <p:txBody>
          <a:bodyPr wrap="square" rtlCol="0">
            <a:spAutoFit/>
          </a:bodyPr>
          <a:lstStyle/>
          <a:p>
            <a:r>
              <a:rPr lang="en-US" dirty="0" smtClean="0">
                <a:solidFill>
                  <a:srgbClr val="FFFFFF"/>
                </a:solidFill>
              </a:rPr>
              <a:t>Hierarchical model and </a:t>
            </a:r>
            <a:r>
              <a:rPr lang="en-US" dirty="0">
                <a:solidFill>
                  <a:srgbClr val="FFFFFF"/>
                </a:solidFill>
              </a:rPr>
              <a:t>a</a:t>
            </a:r>
            <a:r>
              <a:rPr lang="en-US" dirty="0" smtClean="0">
                <a:solidFill>
                  <a:srgbClr val="FFFFFF"/>
                </a:solidFill>
              </a:rPr>
              <a:t>ccretion of matter (galaxies and groups) along filaments </a:t>
            </a:r>
          </a:p>
          <a:p>
            <a:r>
              <a:rPr lang="en-US" dirty="0" smtClean="0">
                <a:solidFill>
                  <a:srgbClr val="FFFFFF"/>
                </a:solidFill>
              </a:rPr>
              <a:t>Cluster mergers</a:t>
            </a:r>
            <a:endParaRPr lang="en-US" dirty="0">
              <a:solidFill>
                <a:srgbClr val="FFFFFF"/>
              </a:solidFill>
            </a:endParaRPr>
          </a:p>
        </p:txBody>
      </p:sp>
    </p:spTree>
    <p:extLst>
      <p:ext uri="{BB962C8B-B14F-4D97-AF65-F5344CB8AC3E}">
        <p14:creationId xmlns:p14="http://schemas.microsoft.com/office/powerpoint/2010/main" val="15645933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6934" y="423333"/>
            <a:ext cx="6502400" cy="461665"/>
          </a:xfrm>
          <a:prstGeom prst="rect">
            <a:avLst/>
          </a:prstGeom>
          <a:noFill/>
        </p:spPr>
        <p:txBody>
          <a:bodyPr wrap="square" rtlCol="0">
            <a:spAutoFit/>
          </a:bodyPr>
          <a:lstStyle/>
          <a:p>
            <a:pPr algn="ctr"/>
            <a:r>
              <a:rPr lang="en-US" sz="2400" dirty="0" smtClean="0">
                <a:solidFill>
                  <a:srgbClr val="FFFFFF"/>
                </a:solidFill>
              </a:rPr>
              <a:t>The  Shapley Concentration Core in Context</a:t>
            </a:r>
            <a:endParaRPr lang="en-US" sz="2400" dirty="0">
              <a:solidFill>
                <a:srgbClr val="FFFFFF"/>
              </a:solidFill>
            </a:endParaRPr>
          </a:p>
        </p:txBody>
      </p:sp>
      <p:sp>
        <p:nvSpPr>
          <p:cNvPr id="5" name="TextBox 4"/>
          <p:cNvSpPr txBox="1"/>
          <p:nvPr/>
        </p:nvSpPr>
        <p:spPr>
          <a:xfrm>
            <a:off x="592775" y="2165475"/>
            <a:ext cx="2336805" cy="646331"/>
          </a:xfrm>
          <a:prstGeom prst="rect">
            <a:avLst/>
          </a:prstGeom>
          <a:noFill/>
        </p:spPr>
        <p:txBody>
          <a:bodyPr wrap="square" rtlCol="0">
            <a:spAutoFit/>
          </a:bodyPr>
          <a:lstStyle/>
          <a:p>
            <a:pPr algn="ctr"/>
            <a:r>
              <a:rPr lang="en-US" dirty="0" smtClean="0">
                <a:solidFill>
                  <a:srgbClr val="FFFFFF"/>
                </a:solidFill>
              </a:rPr>
              <a:t>Shocks and turbulence injected in the ICM</a:t>
            </a:r>
            <a:endParaRPr lang="en-US" dirty="0">
              <a:solidFill>
                <a:srgbClr val="FFFFFF"/>
              </a:solidFill>
            </a:endParaRPr>
          </a:p>
        </p:txBody>
      </p:sp>
      <p:sp>
        <p:nvSpPr>
          <p:cNvPr id="7" name="TextBox 6"/>
          <p:cNvSpPr txBox="1"/>
          <p:nvPr/>
        </p:nvSpPr>
        <p:spPr>
          <a:xfrm>
            <a:off x="440378" y="3638673"/>
            <a:ext cx="2645598" cy="1200329"/>
          </a:xfrm>
          <a:prstGeom prst="rect">
            <a:avLst/>
          </a:prstGeom>
          <a:noFill/>
        </p:spPr>
        <p:txBody>
          <a:bodyPr wrap="square" rtlCol="0">
            <a:spAutoFit/>
          </a:bodyPr>
          <a:lstStyle/>
          <a:p>
            <a:pPr algn="ctr"/>
            <a:r>
              <a:rPr lang="en-US" dirty="0" smtClean="0">
                <a:solidFill>
                  <a:schemeClr val="tx2">
                    <a:lumMod val="40000"/>
                    <a:lumOff val="60000"/>
                  </a:schemeClr>
                </a:solidFill>
              </a:rPr>
              <a:t>Impact on relativistic particles and magnetic fields </a:t>
            </a:r>
          </a:p>
          <a:p>
            <a:pPr algn="ctr"/>
            <a:r>
              <a:rPr lang="en-US" dirty="0" smtClean="0">
                <a:solidFill>
                  <a:srgbClr val="FFFFFF"/>
                </a:solidFill>
              </a:rPr>
              <a:t>Impact on the galaxies</a:t>
            </a:r>
            <a:endParaRPr lang="en-US" dirty="0">
              <a:solidFill>
                <a:srgbClr val="FFFFFF"/>
              </a:solidFill>
            </a:endParaRPr>
          </a:p>
        </p:txBody>
      </p:sp>
      <p:sp>
        <p:nvSpPr>
          <p:cNvPr id="8" name="Right Brace 7"/>
          <p:cNvSpPr/>
          <p:nvPr/>
        </p:nvSpPr>
        <p:spPr>
          <a:xfrm>
            <a:off x="3018244" y="2233207"/>
            <a:ext cx="927230" cy="2808991"/>
          </a:xfrm>
          <a:prstGeom prst="rightBrace">
            <a:avLst>
              <a:gd name="adj1" fmla="val 8333"/>
              <a:gd name="adj2" fmla="val 48192"/>
            </a:avLst>
          </a:pr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1" name="Picture 10" descr="DR-PSZ1G096+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322" y="2614909"/>
            <a:ext cx="2001330" cy="2375999"/>
          </a:xfrm>
          <a:prstGeom prst="rect">
            <a:avLst/>
          </a:prstGeom>
        </p:spPr>
      </p:pic>
      <p:pic>
        <p:nvPicPr>
          <p:cNvPr id="12" name="Picture 11" descr="halos-si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751" y="2036355"/>
            <a:ext cx="2056967" cy="3131998"/>
          </a:xfrm>
          <a:prstGeom prst="rect">
            <a:avLst/>
          </a:prstGeom>
          <a:ln>
            <a:solidFill>
              <a:srgbClr val="FFFFFF"/>
            </a:solidFill>
          </a:ln>
        </p:spPr>
      </p:pic>
      <p:sp>
        <p:nvSpPr>
          <p:cNvPr id="13" name="TextBox 12"/>
          <p:cNvSpPr txBox="1"/>
          <p:nvPr/>
        </p:nvSpPr>
        <p:spPr>
          <a:xfrm>
            <a:off x="4707467" y="5486357"/>
            <a:ext cx="3793065" cy="1200329"/>
          </a:xfrm>
          <a:prstGeom prst="rect">
            <a:avLst/>
          </a:prstGeom>
          <a:noFill/>
        </p:spPr>
        <p:txBody>
          <a:bodyPr wrap="square" rtlCol="0">
            <a:spAutoFit/>
          </a:bodyPr>
          <a:lstStyle/>
          <a:p>
            <a:pPr algn="ctr"/>
            <a:r>
              <a:rPr lang="en-US" dirty="0" smtClean="0">
                <a:solidFill>
                  <a:srgbClr val="8EB4E3"/>
                </a:solidFill>
              </a:rPr>
              <a:t>Giant radio halos and relics detected in a number of clusters </a:t>
            </a:r>
          </a:p>
          <a:p>
            <a:pPr algn="ctr"/>
            <a:r>
              <a:rPr lang="en-US" dirty="0" smtClean="0">
                <a:solidFill>
                  <a:srgbClr val="8EB4E3"/>
                </a:solidFill>
              </a:rPr>
              <a:t>Angular scales: few to several </a:t>
            </a:r>
            <a:r>
              <a:rPr lang="en-US" dirty="0" err="1" smtClean="0">
                <a:solidFill>
                  <a:srgbClr val="8EB4E3"/>
                </a:solidFill>
              </a:rPr>
              <a:t>arcmin</a:t>
            </a:r>
            <a:endParaRPr lang="en-US" dirty="0" smtClean="0">
              <a:solidFill>
                <a:srgbClr val="8EB4E3"/>
              </a:solidFill>
            </a:endParaRPr>
          </a:p>
          <a:p>
            <a:pPr algn="ctr"/>
            <a:r>
              <a:rPr lang="en-US" dirty="0" smtClean="0">
                <a:solidFill>
                  <a:srgbClr val="8EB4E3"/>
                </a:solidFill>
              </a:rPr>
              <a:t>Surface brightness: sub-</a:t>
            </a:r>
            <a:r>
              <a:rPr lang="en-US" dirty="0" err="1" smtClean="0">
                <a:solidFill>
                  <a:srgbClr val="8EB4E3"/>
                </a:solidFill>
              </a:rPr>
              <a:t>μJy</a:t>
            </a:r>
            <a:r>
              <a:rPr lang="en-US" dirty="0" smtClean="0">
                <a:solidFill>
                  <a:srgbClr val="8EB4E3"/>
                </a:solidFill>
              </a:rPr>
              <a:t>/arcsec</a:t>
            </a:r>
            <a:r>
              <a:rPr lang="en-US" baseline="30000" dirty="0" smtClean="0">
                <a:solidFill>
                  <a:srgbClr val="8EB4E3"/>
                </a:solidFill>
              </a:rPr>
              <a:t>2</a:t>
            </a:r>
            <a:endParaRPr lang="en-US" baseline="30000" dirty="0">
              <a:solidFill>
                <a:srgbClr val="8EB4E3"/>
              </a:solidFill>
            </a:endParaRPr>
          </a:p>
        </p:txBody>
      </p:sp>
      <p:sp>
        <p:nvSpPr>
          <p:cNvPr id="14" name="TextBox 13"/>
          <p:cNvSpPr txBox="1"/>
          <p:nvPr/>
        </p:nvSpPr>
        <p:spPr>
          <a:xfrm>
            <a:off x="4351891" y="2624649"/>
            <a:ext cx="1423018" cy="276999"/>
          </a:xfrm>
          <a:prstGeom prst="rect">
            <a:avLst/>
          </a:prstGeom>
          <a:noFill/>
        </p:spPr>
        <p:txBody>
          <a:bodyPr wrap="square" rtlCol="0">
            <a:spAutoFit/>
          </a:bodyPr>
          <a:lstStyle/>
          <a:p>
            <a:r>
              <a:rPr lang="en-US" sz="1200" b="1" dirty="0">
                <a:solidFill>
                  <a:srgbClr val="FFFFFF"/>
                </a:solidFill>
              </a:rPr>
              <a:t>d</a:t>
            </a:r>
            <a:r>
              <a:rPr lang="en-US" sz="1200" b="1" dirty="0" smtClean="0">
                <a:solidFill>
                  <a:srgbClr val="FFFFFF"/>
                </a:solidFill>
              </a:rPr>
              <a:t>e </a:t>
            </a:r>
            <a:r>
              <a:rPr lang="en-US" sz="1200" b="1" dirty="0" err="1" smtClean="0">
                <a:solidFill>
                  <a:srgbClr val="FFFFFF"/>
                </a:solidFill>
              </a:rPr>
              <a:t>Gasperin</a:t>
            </a:r>
            <a:r>
              <a:rPr lang="en-US" sz="1200" b="1" dirty="0" smtClean="0">
                <a:solidFill>
                  <a:srgbClr val="FFFFFF"/>
                </a:solidFill>
              </a:rPr>
              <a:t>+ 2014</a:t>
            </a:r>
            <a:endParaRPr lang="en-US" sz="1200" b="1" dirty="0">
              <a:solidFill>
                <a:srgbClr val="FFFFFF"/>
              </a:solidFill>
            </a:endParaRPr>
          </a:p>
        </p:txBody>
      </p:sp>
      <p:sp>
        <p:nvSpPr>
          <p:cNvPr id="15" name="TextBox 14"/>
          <p:cNvSpPr txBox="1"/>
          <p:nvPr/>
        </p:nvSpPr>
        <p:spPr>
          <a:xfrm>
            <a:off x="6544756" y="3979320"/>
            <a:ext cx="1413923" cy="276999"/>
          </a:xfrm>
          <a:prstGeom prst="rect">
            <a:avLst/>
          </a:prstGeom>
          <a:noFill/>
        </p:spPr>
        <p:txBody>
          <a:bodyPr wrap="square" rtlCol="0">
            <a:spAutoFit/>
          </a:bodyPr>
          <a:lstStyle/>
          <a:p>
            <a:r>
              <a:rPr lang="en-US" sz="1200" b="1" dirty="0" err="1" smtClean="0"/>
              <a:t>Giacintucci</a:t>
            </a:r>
            <a:endParaRPr lang="en-US" sz="1200" b="1" dirty="0"/>
          </a:p>
        </p:txBody>
      </p:sp>
      <p:sp>
        <p:nvSpPr>
          <p:cNvPr id="16" name="TextBox 15"/>
          <p:cNvSpPr txBox="1"/>
          <p:nvPr/>
        </p:nvSpPr>
        <p:spPr>
          <a:xfrm>
            <a:off x="1235127" y="914409"/>
            <a:ext cx="6658794" cy="400110"/>
          </a:xfrm>
          <a:prstGeom prst="rect">
            <a:avLst/>
          </a:prstGeom>
          <a:noFill/>
        </p:spPr>
        <p:txBody>
          <a:bodyPr wrap="square" rtlCol="0">
            <a:spAutoFit/>
          </a:bodyPr>
          <a:lstStyle/>
          <a:p>
            <a:pPr algn="ctr"/>
            <a:r>
              <a:rPr lang="en-US" sz="2000" dirty="0" smtClean="0">
                <a:solidFill>
                  <a:schemeClr val="bg1"/>
                </a:solidFill>
              </a:rPr>
              <a:t>Science case: Galaxy Clusters, AGN evolution &amp; Environment</a:t>
            </a:r>
            <a:endParaRPr lang="en-US" sz="2000" dirty="0">
              <a:solidFill>
                <a:schemeClr val="bg1"/>
              </a:solidFill>
            </a:endParaRPr>
          </a:p>
        </p:txBody>
      </p:sp>
      <p:sp>
        <p:nvSpPr>
          <p:cNvPr id="17" name="Down Arrow 16"/>
          <p:cNvSpPr/>
          <p:nvPr/>
        </p:nvSpPr>
        <p:spPr>
          <a:xfrm>
            <a:off x="1557977" y="2917514"/>
            <a:ext cx="389452" cy="711192"/>
          </a:xfrm>
          <a:prstGeom prst="downArrow">
            <a:avLst/>
          </a:prstGeom>
          <a:no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6809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6934" y="423333"/>
            <a:ext cx="6502400" cy="461665"/>
          </a:xfrm>
          <a:prstGeom prst="rect">
            <a:avLst/>
          </a:prstGeom>
          <a:noFill/>
        </p:spPr>
        <p:txBody>
          <a:bodyPr wrap="square" rtlCol="0">
            <a:spAutoFit/>
          </a:bodyPr>
          <a:lstStyle/>
          <a:p>
            <a:pPr algn="ctr"/>
            <a:r>
              <a:rPr lang="en-US" sz="2400" dirty="0" smtClean="0">
                <a:solidFill>
                  <a:srgbClr val="FFFFFF"/>
                </a:solidFill>
              </a:rPr>
              <a:t>The  Shapley Concentration Core in Context</a:t>
            </a:r>
            <a:endParaRPr lang="en-US" sz="2400" dirty="0">
              <a:solidFill>
                <a:srgbClr val="FFFFFF"/>
              </a:solidFill>
            </a:endParaRPr>
          </a:p>
        </p:txBody>
      </p:sp>
      <p:sp>
        <p:nvSpPr>
          <p:cNvPr id="5" name="TextBox 4"/>
          <p:cNvSpPr txBox="1"/>
          <p:nvPr/>
        </p:nvSpPr>
        <p:spPr>
          <a:xfrm>
            <a:off x="592775" y="2165475"/>
            <a:ext cx="2336805" cy="646331"/>
          </a:xfrm>
          <a:prstGeom prst="rect">
            <a:avLst/>
          </a:prstGeom>
          <a:noFill/>
        </p:spPr>
        <p:txBody>
          <a:bodyPr wrap="square" rtlCol="0">
            <a:spAutoFit/>
          </a:bodyPr>
          <a:lstStyle/>
          <a:p>
            <a:pPr algn="ctr"/>
            <a:r>
              <a:rPr lang="en-US" dirty="0" smtClean="0">
                <a:solidFill>
                  <a:srgbClr val="FFFFFF"/>
                </a:solidFill>
              </a:rPr>
              <a:t>Shocks and turbulence injected in the ICM</a:t>
            </a:r>
            <a:endParaRPr lang="en-US" dirty="0">
              <a:solidFill>
                <a:srgbClr val="FFFFFF"/>
              </a:solidFill>
            </a:endParaRPr>
          </a:p>
        </p:txBody>
      </p:sp>
      <p:sp>
        <p:nvSpPr>
          <p:cNvPr id="7" name="TextBox 6"/>
          <p:cNvSpPr txBox="1"/>
          <p:nvPr/>
        </p:nvSpPr>
        <p:spPr>
          <a:xfrm>
            <a:off x="440378" y="3638673"/>
            <a:ext cx="2645598" cy="1200329"/>
          </a:xfrm>
          <a:prstGeom prst="rect">
            <a:avLst/>
          </a:prstGeom>
          <a:noFill/>
        </p:spPr>
        <p:txBody>
          <a:bodyPr wrap="square" rtlCol="0">
            <a:spAutoFit/>
          </a:bodyPr>
          <a:lstStyle/>
          <a:p>
            <a:pPr algn="ctr"/>
            <a:r>
              <a:rPr lang="en-US" dirty="0" smtClean="0">
                <a:solidFill>
                  <a:srgbClr val="FFFFFF"/>
                </a:solidFill>
              </a:rPr>
              <a:t>Impact on relativistic particles and magnetic fields </a:t>
            </a:r>
          </a:p>
          <a:p>
            <a:pPr algn="ctr"/>
            <a:r>
              <a:rPr lang="en-US" dirty="0" smtClean="0">
                <a:solidFill>
                  <a:srgbClr val="8EB4E3"/>
                </a:solidFill>
              </a:rPr>
              <a:t>Impact on the galaxies</a:t>
            </a:r>
            <a:endParaRPr lang="en-US" dirty="0">
              <a:solidFill>
                <a:srgbClr val="8EB4E3"/>
              </a:solidFill>
            </a:endParaRPr>
          </a:p>
        </p:txBody>
      </p:sp>
      <p:sp>
        <p:nvSpPr>
          <p:cNvPr id="8" name="Right Brace 7"/>
          <p:cNvSpPr/>
          <p:nvPr/>
        </p:nvSpPr>
        <p:spPr>
          <a:xfrm>
            <a:off x="3018244" y="2233207"/>
            <a:ext cx="927230" cy="2808991"/>
          </a:xfrm>
          <a:prstGeom prst="rightBrace">
            <a:avLst>
              <a:gd name="adj1" fmla="val 8333"/>
              <a:gd name="adj2" fmla="val 48192"/>
            </a:avLst>
          </a:prstGeom>
          <a:ln>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descr="3c129_90cm_lane2002_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281" y="1880368"/>
            <a:ext cx="2954278" cy="1686886"/>
          </a:xfrm>
          <a:prstGeom prst="rect">
            <a:avLst/>
          </a:prstGeom>
          <a:ln>
            <a:solidFill>
              <a:srgbClr val="FFFFFF"/>
            </a:solidFill>
          </a:ln>
        </p:spPr>
      </p:pic>
      <p:pic>
        <p:nvPicPr>
          <p:cNvPr id="9" name="Picture 8" descr="Halpha-stripp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314" y="1642975"/>
            <a:ext cx="2088000" cy="2213541"/>
          </a:xfrm>
          <a:prstGeom prst="rect">
            <a:avLst/>
          </a:prstGeom>
        </p:spPr>
      </p:pic>
      <p:pic>
        <p:nvPicPr>
          <p:cNvPr id="16" name="Picture 15" descr="the-circumgalactic-medium-in-a-diverse-galaxy-environment-20-63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443" y="4232865"/>
            <a:ext cx="2486545" cy="1866877"/>
          </a:xfrm>
          <a:prstGeom prst="rect">
            <a:avLst/>
          </a:prstGeom>
          <a:ln>
            <a:solidFill>
              <a:srgbClr val="FFFFFF"/>
            </a:solidFill>
          </a:ln>
        </p:spPr>
      </p:pic>
      <p:pic>
        <p:nvPicPr>
          <p:cNvPr id="18" name="Picture 17" descr="a3558complex-Fd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8179" y="4194853"/>
            <a:ext cx="2555989" cy="1814433"/>
          </a:xfrm>
          <a:prstGeom prst="rect">
            <a:avLst/>
          </a:prstGeom>
          <a:ln>
            <a:solidFill>
              <a:schemeClr val="tx1"/>
            </a:solidFill>
          </a:ln>
        </p:spPr>
      </p:pic>
      <p:sp>
        <p:nvSpPr>
          <p:cNvPr id="20" name="TextBox 19"/>
          <p:cNvSpPr txBox="1"/>
          <p:nvPr/>
        </p:nvSpPr>
        <p:spPr>
          <a:xfrm>
            <a:off x="313877" y="5068055"/>
            <a:ext cx="3437364" cy="1477328"/>
          </a:xfrm>
          <a:prstGeom prst="rect">
            <a:avLst/>
          </a:prstGeom>
          <a:noFill/>
        </p:spPr>
        <p:txBody>
          <a:bodyPr wrap="square" rtlCol="0">
            <a:spAutoFit/>
          </a:bodyPr>
          <a:lstStyle/>
          <a:p>
            <a:r>
              <a:rPr lang="en-US" dirty="0" smtClean="0">
                <a:solidFill>
                  <a:srgbClr val="8EB4E3"/>
                </a:solidFill>
              </a:rPr>
              <a:t>Synchrotron </a:t>
            </a:r>
            <a:r>
              <a:rPr lang="en-US" dirty="0">
                <a:solidFill>
                  <a:srgbClr val="8EB4E3"/>
                </a:solidFill>
              </a:rPr>
              <a:t>r</a:t>
            </a:r>
            <a:r>
              <a:rPr lang="en-US" dirty="0" smtClean="0">
                <a:solidFill>
                  <a:srgbClr val="8EB4E3"/>
                </a:solidFill>
              </a:rPr>
              <a:t>adio tails,</a:t>
            </a:r>
            <a:r>
              <a:rPr lang="en-US" dirty="0">
                <a:solidFill>
                  <a:srgbClr val="8EB4E3"/>
                </a:solidFill>
              </a:rPr>
              <a:t> </a:t>
            </a:r>
            <a:r>
              <a:rPr lang="en-US" dirty="0" smtClean="0">
                <a:solidFill>
                  <a:srgbClr val="8EB4E3"/>
                </a:solidFill>
              </a:rPr>
              <a:t>gas stripping, radio AGN &amp; SB activity (</a:t>
            </a:r>
            <a:r>
              <a:rPr lang="en-US" dirty="0" err="1" smtClean="0">
                <a:solidFill>
                  <a:srgbClr val="8EB4E3"/>
                </a:solidFill>
              </a:rPr>
              <a:t>Andra’s</a:t>
            </a:r>
            <a:r>
              <a:rPr lang="en-US" dirty="0" smtClean="0">
                <a:solidFill>
                  <a:srgbClr val="8EB4E3"/>
                </a:solidFill>
              </a:rPr>
              <a:t> talk)</a:t>
            </a:r>
          </a:p>
          <a:p>
            <a:r>
              <a:rPr lang="en-US" dirty="0" smtClean="0">
                <a:solidFill>
                  <a:srgbClr val="8EB4E3"/>
                </a:solidFill>
              </a:rPr>
              <a:t>Angular scales: sub- to several </a:t>
            </a:r>
            <a:r>
              <a:rPr lang="en-US" dirty="0" err="1" smtClean="0">
                <a:solidFill>
                  <a:srgbClr val="8EB4E3"/>
                </a:solidFill>
              </a:rPr>
              <a:t>arcsec</a:t>
            </a:r>
            <a:r>
              <a:rPr lang="en-US" dirty="0" smtClean="0">
                <a:solidFill>
                  <a:srgbClr val="8EB4E3"/>
                </a:solidFill>
              </a:rPr>
              <a:t> </a:t>
            </a:r>
            <a:endParaRPr lang="en-US" dirty="0">
              <a:solidFill>
                <a:srgbClr val="8EB4E3"/>
              </a:solidFill>
            </a:endParaRPr>
          </a:p>
        </p:txBody>
      </p:sp>
      <p:sp>
        <p:nvSpPr>
          <p:cNvPr id="21" name="TextBox 20"/>
          <p:cNvSpPr txBox="1"/>
          <p:nvPr/>
        </p:nvSpPr>
        <p:spPr>
          <a:xfrm>
            <a:off x="6976536" y="1371603"/>
            <a:ext cx="1490134" cy="276999"/>
          </a:xfrm>
          <a:prstGeom prst="rect">
            <a:avLst/>
          </a:prstGeom>
          <a:noFill/>
        </p:spPr>
        <p:txBody>
          <a:bodyPr wrap="square" rtlCol="0">
            <a:spAutoFit/>
          </a:bodyPr>
          <a:lstStyle/>
          <a:p>
            <a:r>
              <a:rPr lang="en-US" sz="1200" dirty="0" err="1" smtClean="0">
                <a:solidFill>
                  <a:schemeClr val="bg1"/>
                </a:solidFill>
              </a:rPr>
              <a:t>Merluzzi</a:t>
            </a:r>
            <a:r>
              <a:rPr lang="en-US" sz="1200" dirty="0" smtClean="0">
                <a:solidFill>
                  <a:schemeClr val="bg1"/>
                </a:solidFill>
              </a:rPr>
              <a:t>+ 16</a:t>
            </a:r>
            <a:endParaRPr lang="en-US" sz="1200" dirty="0">
              <a:solidFill>
                <a:schemeClr val="bg1"/>
              </a:solidFill>
            </a:endParaRPr>
          </a:p>
        </p:txBody>
      </p:sp>
      <p:sp>
        <p:nvSpPr>
          <p:cNvPr id="22" name="TextBox 21"/>
          <p:cNvSpPr txBox="1"/>
          <p:nvPr/>
        </p:nvSpPr>
        <p:spPr>
          <a:xfrm>
            <a:off x="4267200" y="4232865"/>
            <a:ext cx="1507067" cy="276999"/>
          </a:xfrm>
          <a:prstGeom prst="rect">
            <a:avLst/>
          </a:prstGeom>
          <a:noFill/>
        </p:spPr>
        <p:txBody>
          <a:bodyPr wrap="square" rtlCol="0">
            <a:spAutoFit/>
          </a:bodyPr>
          <a:lstStyle/>
          <a:p>
            <a:r>
              <a:rPr lang="en-US" sz="1200" dirty="0" smtClean="0"/>
              <a:t>Venturi+ 2000</a:t>
            </a:r>
            <a:endParaRPr lang="en-US" sz="1200" dirty="0"/>
          </a:p>
        </p:txBody>
      </p:sp>
      <p:sp>
        <p:nvSpPr>
          <p:cNvPr id="15" name="TextBox 14"/>
          <p:cNvSpPr txBox="1"/>
          <p:nvPr/>
        </p:nvSpPr>
        <p:spPr>
          <a:xfrm>
            <a:off x="1235127" y="914409"/>
            <a:ext cx="6658794" cy="400110"/>
          </a:xfrm>
          <a:prstGeom prst="rect">
            <a:avLst/>
          </a:prstGeom>
          <a:noFill/>
        </p:spPr>
        <p:txBody>
          <a:bodyPr wrap="square" rtlCol="0">
            <a:spAutoFit/>
          </a:bodyPr>
          <a:lstStyle/>
          <a:p>
            <a:pPr algn="ctr"/>
            <a:r>
              <a:rPr lang="en-US" sz="2000" dirty="0" smtClean="0">
                <a:solidFill>
                  <a:schemeClr val="bg1"/>
                </a:solidFill>
              </a:rPr>
              <a:t>Science case: Galaxy Clusters, AGN evolution &amp; Environment</a:t>
            </a:r>
            <a:endParaRPr lang="en-US" sz="2000" dirty="0">
              <a:solidFill>
                <a:schemeClr val="bg1"/>
              </a:solidFill>
            </a:endParaRPr>
          </a:p>
        </p:txBody>
      </p:sp>
      <p:sp>
        <p:nvSpPr>
          <p:cNvPr id="17" name="Down Arrow 16"/>
          <p:cNvSpPr/>
          <p:nvPr/>
        </p:nvSpPr>
        <p:spPr>
          <a:xfrm>
            <a:off x="1557977" y="2917514"/>
            <a:ext cx="389452" cy="711192"/>
          </a:xfrm>
          <a:prstGeom prst="downArrow">
            <a:avLst/>
          </a:prstGeom>
          <a:no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6280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2" y="355604"/>
            <a:ext cx="6959600" cy="461665"/>
          </a:xfrm>
          <a:prstGeom prst="rect">
            <a:avLst/>
          </a:prstGeom>
          <a:noFill/>
        </p:spPr>
        <p:txBody>
          <a:bodyPr wrap="square" rtlCol="0">
            <a:spAutoFit/>
          </a:bodyPr>
          <a:lstStyle/>
          <a:p>
            <a:pPr algn="ctr"/>
            <a:r>
              <a:rPr lang="en-US" sz="2400" dirty="0" smtClean="0">
                <a:solidFill>
                  <a:srgbClr val="FFFFFF"/>
                </a:solidFill>
              </a:rPr>
              <a:t>Extended emission in galaxy clusters and scaling laws</a:t>
            </a:r>
            <a:endParaRPr lang="en-US" sz="2400" dirty="0">
              <a:solidFill>
                <a:srgbClr val="FFFFFF"/>
              </a:solidFill>
            </a:endParaRPr>
          </a:p>
        </p:txBody>
      </p:sp>
      <p:sp>
        <p:nvSpPr>
          <p:cNvPr id="3" name="TextBox 2"/>
          <p:cNvSpPr txBox="1"/>
          <p:nvPr/>
        </p:nvSpPr>
        <p:spPr>
          <a:xfrm>
            <a:off x="457201" y="1052876"/>
            <a:ext cx="3962400" cy="646331"/>
          </a:xfrm>
          <a:prstGeom prst="rect">
            <a:avLst/>
          </a:prstGeom>
          <a:noFill/>
        </p:spPr>
        <p:txBody>
          <a:bodyPr wrap="square" rtlCol="0">
            <a:spAutoFit/>
          </a:bodyPr>
          <a:lstStyle/>
          <a:p>
            <a:r>
              <a:rPr lang="en-US" dirty="0" smtClean="0">
                <a:solidFill>
                  <a:schemeClr val="bg1"/>
                </a:solidFill>
              </a:rPr>
              <a:t>Established connection between halos, relics and cluster mergers</a:t>
            </a:r>
            <a:endParaRPr lang="en-US" dirty="0">
              <a:solidFill>
                <a:schemeClr val="bg1"/>
              </a:solidFill>
            </a:endParaRPr>
          </a:p>
        </p:txBody>
      </p:sp>
      <p:pic>
        <p:nvPicPr>
          <p:cNvPr id="22" name="Picture 21" descr="con_senz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18" y="1827158"/>
            <a:ext cx="3527953" cy="1704178"/>
          </a:xfrm>
          <a:prstGeom prst="rect">
            <a:avLst/>
          </a:prstGeom>
        </p:spPr>
      </p:pic>
      <p:pic>
        <p:nvPicPr>
          <p:cNvPr id="19" name="Picture 18" descr="correlazione-kat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4" y="3531336"/>
            <a:ext cx="3527967" cy="3194577"/>
          </a:xfrm>
          <a:prstGeom prst="rect">
            <a:avLst/>
          </a:prstGeom>
          <a:ln>
            <a:solidFill>
              <a:schemeClr val="tx1"/>
            </a:solidFill>
          </a:ln>
        </p:spPr>
      </p:pic>
      <p:cxnSp>
        <p:nvCxnSpPr>
          <p:cNvPr id="10" name="Straight Arrow Connector 9"/>
          <p:cNvCxnSpPr/>
          <p:nvPr/>
        </p:nvCxnSpPr>
        <p:spPr>
          <a:xfrm>
            <a:off x="1524000" y="3382715"/>
            <a:ext cx="836706" cy="12938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2599765" y="3516395"/>
            <a:ext cx="821764" cy="2448123"/>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13354" y="6495656"/>
            <a:ext cx="2359941" cy="276999"/>
          </a:xfrm>
          <a:prstGeom prst="rect">
            <a:avLst/>
          </a:prstGeom>
          <a:noFill/>
        </p:spPr>
        <p:txBody>
          <a:bodyPr wrap="square" rtlCol="0">
            <a:spAutoFit/>
          </a:bodyPr>
          <a:lstStyle/>
          <a:p>
            <a:r>
              <a:rPr lang="en-US" sz="1200" dirty="0" err="1" smtClean="0"/>
              <a:t>Bernardi</a:t>
            </a:r>
            <a:r>
              <a:rPr lang="en-US" sz="1200" dirty="0" smtClean="0"/>
              <a:t>, TV, </a:t>
            </a:r>
            <a:r>
              <a:rPr lang="en-US" sz="1200" dirty="0" err="1" smtClean="0"/>
              <a:t>Cassano</a:t>
            </a:r>
            <a:r>
              <a:rPr lang="en-US" sz="1200" dirty="0" smtClean="0"/>
              <a:t> et al. 2016</a:t>
            </a:r>
            <a:endParaRPr lang="en-US" sz="1200" dirty="0"/>
          </a:p>
        </p:txBody>
      </p:sp>
    </p:spTree>
    <p:extLst>
      <p:ext uri="{BB962C8B-B14F-4D97-AF65-F5344CB8AC3E}">
        <p14:creationId xmlns:p14="http://schemas.microsoft.com/office/powerpoint/2010/main" val="40163372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2" y="355604"/>
            <a:ext cx="6959600" cy="461665"/>
          </a:xfrm>
          <a:prstGeom prst="rect">
            <a:avLst/>
          </a:prstGeom>
          <a:noFill/>
        </p:spPr>
        <p:txBody>
          <a:bodyPr wrap="square" rtlCol="0">
            <a:spAutoFit/>
          </a:bodyPr>
          <a:lstStyle/>
          <a:p>
            <a:pPr algn="ctr"/>
            <a:r>
              <a:rPr lang="en-US" sz="2400" dirty="0" smtClean="0">
                <a:solidFill>
                  <a:srgbClr val="FFFFFF"/>
                </a:solidFill>
              </a:rPr>
              <a:t>Extended emission in galaxy clusters and scaling laws</a:t>
            </a:r>
            <a:endParaRPr lang="en-US" sz="2400" dirty="0">
              <a:solidFill>
                <a:srgbClr val="FFFFFF"/>
              </a:solidFill>
            </a:endParaRPr>
          </a:p>
        </p:txBody>
      </p:sp>
      <p:sp>
        <p:nvSpPr>
          <p:cNvPr id="3" name="TextBox 2"/>
          <p:cNvSpPr txBox="1"/>
          <p:nvPr/>
        </p:nvSpPr>
        <p:spPr>
          <a:xfrm>
            <a:off x="457201" y="1052876"/>
            <a:ext cx="3962400" cy="646331"/>
          </a:xfrm>
          <a:prstGeom prst="rect">
            <a:avLst/>
          </a:prstGeom>
          <a:noFill/>
        </p:spPr>
        <p:txBody>
          <a:bodyPr wrap="square" rtlCol="0">
            <a:spAutoFit/>
          </a:bodyPr>
          <a:lstStyle/>
          <a:p>
            <a:r>
              <a:rPr lang="en-US" dirty="0" smtClean="0">
                <a:solidFill>
                  <a:schemeClr val="bg1"/>
                </a:solidFill>
              </a:rPr>
              <a:t>Established connection between halos, relics and cluster mergers</a:t>
            </a:r>
            <a:endParaRPr lang="en-US" dirty="0">
              <a:solidFill>
                <a:schemeClr val="bg1"/>
              </a:solidFill>
            </a:endParaRPr>
          </a:p>
        </p:txBody>
      </p:sp>
      <p:pic>
        <p:nvPicPr>
          <p:cNvPr id="24" name="Picture 23" descr="cuciti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332" y="871596"/>
            <a:ext cx="2957824" cy="2771989"/>
          </a:xfrm>
          <a:prstGeom prst="rect">
            <a:avLst/>
          </a:prstGeom>
          <a:ln>
            <a:solidFill>
              <a:schemeClr val="bg2">
                <a:lumMod val="50000"/>
              </a:schemeClr>
            </a:solidFill>
          </a:ln>
        </p:spPr>
      </p:pic>
      <p:sp>
        <p:nvSpPr>
          <p:cNvPr id="26" name="TextBox 25"/>
          <p:cNvSpPr txBox="1"/>
          <p:nvPr/>
        </p:nvSpPr>
        <p:spPr>
          <a:xfrm>
            <a:off x="5524707" y="996533"/>
            <a:ext cx="1971662" cy="276999"/>
          </a:xfrm>
          <a:prstGeom prst="rect">
            <a:avLst/>
          </a:prstGeom>
          <a:noFill/>
        </p:spPr>
        <p:txBody>
          <a:bodyPr wrap="square" rtlCol="0">
            <a:spAutoFit/>
          </a:bodyPr>
          <a:lstStyle/>
          <a:p>
            <a:pPr algn="ctr"/>
            <a:r>
              <a:rPr lang="en-US" sz="1200" dirty="0" err="1" smtClean="0">
                <a:cs typeface="Arial"/>
              </a:rPr>
              <a:t>Cuciti</a:t>
            </a:r>
            <a:r>
              <a:rPr lang="en-US" sz="1200" dirty="0" smtClean="0">
                <a:cs typeface="Arial"/>
              </a:rPr>
              <a:t> et al. 2015</a:t>
            </a:r>
            <a:endParaRPr lang="en-US" sz="1200" dirty="0">
              <a:cs typeface="Arial"/>
            </a:endParaRPr>
          </a:p>
        </p:txBody>
      </p:sp>
      <p:sp>
        <p:nvSpPr>
          <p:cNvPr id="29" name="TextBox 28"/>
          <p:cNvSpPr txBox="1"/>
          <p:nvPr/>
        </p:nvSpPr>
        <p:spPr>
          <a:xfrm>
            <a:off x="6349952" y="2614708"/>
            <a:ext cx="1583765" cy="738664"/>
          </a:xfrm>
          <a:prstGeom prst="rect">
            <a:avLst/>
          </a:prstGeom>
          <a:noFill/>
        </p:spPr>
        <p:txBody>
          <a:bodyPr wrap="square" rtlCol="0">
            <a:spAutoFit/>
          </a:bodyPr>
          <a:lstStyle/>
          <a:p>
            <a:r>
              <a:rPr lang="en-US" sz="1400" dirty="0" smtClean="0"/>
              <a:t>Considerable </a:t>
            </a:r>
            <a:r>
              <a:rPr lang="en-US" sz="1400" dirty="0"/>
              <a:t>d</a:t>
            </a:r>
            <a:r>
              <a:rPr lang="en-US" sz="1400" dirty="0" smtClean="0"/>
              <a:t>rop of occurrence below 8x10</a:t>
            </a:r>
            <a:r>
              <a:rPr lang="en-US" sz="1400" baseline="30000" dirty="0" smtClean="0"/>
              <a:t>14</a:t>
            </a:r>
            <a:r>
              <a:rPr lang="en-US" sz="1400" dirty="0" smtClean="0"/>
              <a:t>M</a:t>
            </a:r>
            <a:r>
              <a:rPr lang="en-US" sz="1400" baseline="-25000" dirty="0" smtClean="0"/>
              <a:t>Sun</a:t>
            </a:r>
            <a:endParaRPr lang="en-US" sz="1400" baseline="-25000" dirty="0"/>
          </a:p>
        </p:txBody>
      </p:sp>
      <p:pic>
        <p:nvPicPr>
          <p:cNvPr id="30" name="Picture 29" descr="con_senz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18" y="1827158"/>
            <a:ext cx="3527953" cy="1704178"/>
          </a:xfrm>
          <a:prstGeom prst="rect">
            <a:avLst/>
          </a:prstGeom>
        </p:spPr>
      </p:pic>
      <p:pic>
        <p:nvPicPr>
          <p:cNvPr id="31" name="Picture 30" descr="correlazione-kat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04" y="3531336"/>
            <a:ext cx="3527967" cy="3194577"/>
          </a:xfrm>
          <a:prstGeom prst="rect">
            <a:avLst/>
          </a:prstGeom>
          <a:ln>
            <a:solidFill>
              <a:schemeClr val="tx1"/>
            </a:solidFill>
          </a:ln>
        </p:spPr>
      </p:pic>
      <p:cxnSp>
        <p:nvCxnSpPr>
          <p:cNvPr id="32" name="Straight Arrow Connector 31"/>
          <p:cNvCxnSpPr/>
          <p:nvPr/>
        </p:nvCxnSpPr>
        <p:spPr>
          <a:xfrm>
            <a:off x="1524000" y="3382715"/>
            <a:ext cx="836706" cy="12938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2599765" y="3516395"/>
            <a:ext cx="821764" cy="2448123"/>
          </a:xfrm>
          <a:prstGeom prst="straightConnector1">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13354" y="6495656"/>
            <a:ext cx="2359941" cy="276999"/>
          </a:xfrm>
          <a:prstGeom prst="rect">
            <a:avLst/>
          </a:prstGeom>
          <a:noFill/>
        </p:spPr>
        <p:txBody>
          <a:bodyPr wrap="square" rtlCol="0">
            <a:spAutoFit/>
          </a:bodyPr>
          <a:lstStyle/>
          <a:p>
            <a:r>
              <a:rPr lang="en-US" sz="1200" dirty="0" err="1" smtClean="0"/>
              <a:t>Bernardi</a:t>
            </a:r>
            <a:r>
              <a:rPr lang="en-US" sz="1200" dirty="0" smtClean="0"/>
              <a:t>, TV, </a:t>
            </a:r>
            <a:r>
              <a:rPr lang="en-US" sz="1200" dirty="0" err="1" smtClean="0"/>
              <a:t>Cassano</a:t>
            </a:r>
            <a:r>
              <a:rPr lang="en-US" sz="1200" dirty="0"/>
              <a:t> </a:t>
            </a:r>
            <a:r>
              <a:rPr lang="en-US" sz="1200" dirty="0" smtClean="0"/>
              <a:t>et al. 2016</a:t>
            </a:r>
            <a:endParaRPr lang="en-US" sz="1200" dirty="0"/>
          </a:p>
        </p:txBody>
      </p:sp>
      <p:pic>
        <p:nvPicPr>
          <p:cNvPr id="35" name="Picture 34" descr="correlazione-kat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6833" y="3525311"/>
            <a:ext cx="3527967" cy="3194577"/>
          </a:xfrm>
          <a:prstGeom prst="rect">
            <a:avLst/>
          </a:prstGeom>
          <a:ln>
            <a:solidFill>
              <a:schemeClr val="tx1"/>
            </a:solidFill>
          </a:ln>
        </p:spPr>
      </p:pic>
      <p:sp>
        <p:nvSpPr>
          <p:cNvPr id="36" name="Oval 35"/>
          <p:cNvSpPr/>
          <p:nvPr/>
        </p:nvSpPr>
        <p:spPr>
          <a:xfrm>
            <a:off x="6848990" y="6251384"/>
            <a:ext cx="224118" cy="26894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199481" y="5274235"/>
            <a:ext cx="911412" cy="1246090"/>
          </a:xfrm>
          <a:prstGeom prst="ellipse">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737070" y="6495656"/>
            <a:ext cx="2359941" cy="276999"/>
          </a:xfrm>
          <a:prstGeom prst="rect">
            <a:avLst/>
          </a:prstGeom>
          <a:noFill/>
        </p:spPr>
        <p:txBody>
          <a:bodyPr wrap="square" rtlCol="0">
            <a:spAutoFit/>
          </a:bodyPr>
          <a:lstStyle/>
          <a:p>
            <a:endParaRPr lang="en-US" sz="1200" dirty="0"/>
          </a:p>
        </p:txBody>
      </p:sp>
    </p:spTree>
    <p:extLst>
      <p:ext uri="{BB962C8B-B14F-4D97-AF65-F5344CB8AC3E}">
        <p14:creationId xmlns:p14="http://schemas.microsoft.com/office/powerpoint/2010/main" val="19885724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2" y="355604"/>
            <a:ext cx="6959600" cy="461665"/>
          </a:xfrm>
          <a:prstGeom prst="rect">
            <a:avLst/>
          </a:prstGeom>
          <a:noFill/>
        </p:spPr>
        <p:txBody>
          <a:bodyPr wrap="square" rtlCol="0">
            <a:spAutoFit/>
          </a:bodyPr>
          <a:lstStyle/>
          <a:p>
            <a:pPr algn="ctr"/>
            <a:r>
              <a:rPr lang="en-US" sz="2400" dirty="0" smtClean="0">
                <a:solidFill>
                  <a:srgbClr val="FFFFFF"/>
                </a:solidFill>
              </a:rPr>
              <a:t>Extended emission in galaxy clusters and scaling laws</a:t>
            </a:r>
            <a:endParaRPr lang="en-US" sz="2400" dirty="0">
              <a:solidFill>
                <a:srgbClr val="FFFFFF"/>
              </a:solidFill>
            </a:endParaRPr>
          </a:p>
        </p:txBody>
      </p:sp>
      <p:pic>
        <p:nvPicPr>
          <p:cNvPr id="24" name="Picture 23" descr="correlazione-relic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303" y="1236152"/>
            <a:ext cx="3131983" cy="5047465"/>
          </a:xfrm>
          <a:prstGeom prst="rect">
            <a:avLst/>
          </a:prstGeom>
        </p:spPr>
      </p:pic>
      <p:sp>
        <p:nvSpPr>
          <p:cNvPr id="25" name="Oval 24"/>
          <p:cNvSpPr/>
          <p:nvPr/>
        </p:nvSpPr>
        <p:spPr>
          <a:xfrm>
            <a:off x="3125691" y="5695577"/>
            <a:ext cx="224118" cy="26894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233268" y="3203420"/>
            <a:ext cx="224118" cy="26894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209303" y="3382715"/>
            <a:ext cx="1916388" cy="276999"/>
          </a:xfrm>
          <a:prstGeom prst="rect">
            <a:avLst/>
          </a:prstGeom>
          <a:noFill/>
        </p:spPr>
        <p:txBody>
          <a:bodyPr wrap="square" rtlCol="0">
            <a:spAutoFit/>
          </a:bodyPr>
          <a:lstStyle/>
          <a:p>
            <a:r>
              <a:rPr lang="en-US" sz="1200" dirty="0">
                <a:solidFill>
                  <a:srgbClr val="000000"/>
                </a:solidFill>
              </a:rPr>
              <a:t>d</a:t>
            </a:r>
            <a:r>
              <a:rPr lang="en-US" sz="1200" dirty="0" smtClean="0">
                <a:solidFill>
                  <a:srgbClr val="000000"/>
                </a:solidFill>
              </a:rPr>
              <a:t>e </a:t>
            </a:r>
            <a:r>
              <a:rPr lang="en-US" sz="1200" dirty="0" err="1" smtClean="0">
                <a:solidFill>
                  <a:srgbClr val="000000"/>
                </a:solidFill>
              </a:rPr>
              <a:t>Gasperin</a:t>
            </a:r>
            <a:r>
              <a:rPr lang="en-US" sz="1200" dirty="0" smtClean="0">
                <a:solidFill>
                  <a:srgbClr val="000000"/>
                </a:solidFill>
              </a:rPr>
              <a:t> et al. 2014</a:t>
            </a:r>
            <a:endParaRPr lang="en-US" sz="1200" dirty="0">
              <a:solidFill>
                <a:srgbClr val="000000"/>
              </a:solidFill>
            </a:endParaRPr>
          </a:p>
        </p:txBody>
      </p:sp>
      <p:pic>
        <p:nvPicPr>
          <p:cNvPr id="28" name="Picture 27" descr="a521_radio_chand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66" y="1112640"/>
            <a:ext cx="899997" cy="899997"/>
          </a:xfrm>
          <a:prstGeom prst="rect">
            <a:avLst/>
          </a:prstGeom>
          <a:ln>
            <a:solidFill>
              <a:schemeClr val="bg1"/>
            </a:solidFill>
          </a:ln>
        </p:spPr>
      </p:pic>
      <p:sp>
        <p:nvSpPr>
          <p:cNvPr id="33" name="TextBox 32"/>
          <p:cNvSpPr txBox="1"/>
          <p:nvPr/>
        </p:nvSpPr>
        <p:spPr>
          <a:xfrm>
            <a:off x="537934" y="1056860"/>
            <a:ext cx="507018" cy="261610"/>
          </a:xfrm>
          <a:prstGeom prst="rect">
            <a:avLst/>
          </a:prstGeom>
          <a:noFill/>
        </p:spPr>
        <p:txBody>
          <a:bodyPr wrap="square" rtlCol="0">
            <a:spAutoFit/>
          </a:bodyPr>
          <a:lstStyle/>
          <a:p>
            <a:r>
              <a:rPr lang="en-US" sz="1100" dirty="0" smtClean="0">
                <a:solidFill>
                  <a:schemeClr val="bg1"/>
                </a:solidFill>
              </a:rPr>
              <a:t>A521</a:t>
            </a:r>
            <a:endParaRPr lang="en-US" sz="1100" dirty="0">
              <a:solidFill>
                <a:schemeClr val="bg1"/>
              </a:solidFill>
            </a:endParaRPr>
          </a:p>
        </p:txBody>
      </p:sp>
      <p:pic>
        <p:nvPicPr>
          <p:cNvPr id="39" name="Picture 38" descr="a1240_sub.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785" y="5439533"/>
            <a:ext cx="935970" cy="1056123"/>
          </a:xfrm>
          <a:prstGeom prst="rect">
            <a:avLst/>
          </a:prstGeom>
          <a:ln>
            <a:solidFill>
              <a:srgbClr val="FFFFFF"/>
            </a:solidFill>
          </a:ln>
        </p:spPr>
      </p:pic>
      <p:sp>
        <p:nvSpPr>
          <p:cNvPr id="40" name="TextBox 39"/>
          <p:cNvSpPr txBox="1"/>
          <p:nvPr/>
        </p:nvSpPr>
        <p:spPr>
          <a:xfrm>
            <a:off x="505061" y="5351937"/>
            <a:ext cx="930989" cy="261610"/>
          </a:xfrm>
          <a:prstGeom prst="rect">
            <a:avLst/>
          </a:prstGeom>
          <a:noFill/>
        </p:spPr>
        <p:txBody>
          <a:bodyPr wrap="square" rtlCol="0">
            <a:spAutoFit/>
          </a:bodyPr>
          <a:lstStyle/>
          <a:p>
            <a:r>
              <a:rPr lang="en-US" sz="1100" dirty="0" smtClean="0">
                <a:solidFill>
                  <a:srgbClr val="FFFFFF"/>
                </a:solidFill>
              </a:rPr>
              <a:t>A1240</a:t>
            </a:r>
            <a:endParaRPr lang="en-US" sz="1100" dirty="0">
              <a:solidFill>
                <a:srgbClr val="FFFFFF"/>
              </a:solidFill>
            </a:endParaRPr>
          </a:p>
        </p:txBody>
      </p:sp>
    </p:spTree>
    <p:extLst>
      <p:ext uri="{BB962C8B-B14F-4D97-AF65-F5344CB8AC3E}">
        <p14:creationId xmlns:p14="http://schemas.microsoft.com/office/powerpoint/2010/main" val="27959894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2" y="355604"/>
            <a:ext cx="6959600" cy="461665"/>
          </a:xfrm>
          <a:prstGeom prst="rect">
            <a:avLst/>
          </a:prstGeom>
          <a:noFill/>
        </p:spPr>
        <p:txBody>
          <a:bodyPr wrap="square" rtlCol="0">
            <a:spAutoFit/>
          </a:bodyPr>
          <a:lstStyle/>
          <a:p>
            <a:pPr algn="ctr"/>
            <a:r>
              <a:rPr lang="en-US" sz="2400" dirty="0" smtClean="0">
                <a:solidFill>
                  <a:srgbClr val="FFFFFF"/>
                </a:solidFill>
              </a:rPr>
              <a:t>Extended emission in galaxy clusters and scaling laws</a:t>
            </a:r>
            <a:endParaRPr lang="en-US" sz="2400" dirty="0">
              <a:solidFill>
                <a:srgbClr val="FFFFFF"/>
              </a:solidFill>
            </a:endParaRPr>
          </a:p>
        </p:txBody>
      </p:sp>
      <p:pic>
        <p:nvPicPr>
          <p:cNvPr id="16" name="Picture 15" descr="correlazione-relic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303" y="1236152"/>
            <a:ext cx="3131983" cy="5047465"/>
          </a:xfrm>
          <a:prstGeom prst="rect">
            <a:avLst/>
          </a:prstGeom>
        </p:spPr>
      </p:pic>
      <p:sp>
        <p:nvSpPr>
          <p:cNvPr id="17" name="Oval 16"/>
          <p:cNvSpPr/>
          <p:nvPr/>
        </p:nvSpPr>
        <p:spPr>
          <a:xfrm>
            <a:off x="3125691" y="5695577"/>
            <a:ext cx="224118" cy="26894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233268" y="3203420"/>
            <a:ext cx="224118" cy="26894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209303" y="3382715"/>
            <a:ext cx="1916388" cy="276999"/>
          </a:xfrm>
          <a:prstGeom prst="rect">
            <a:avLst/>
          </a:prstGeom>
          <a:noFill/>
        </p:spPr>
        <p:txBody>
          <a:bodyPr wrap="square" rtlCol="0">
            <a:spAutoFit/>
          </a:bodyPr>
          <a:lstStyle/>
          <a:p>
            <a:r>
              <a:rPr lang="en-US" sz="1200" dirty="0">
                <a:solidFill>
                  <a:srgbClr val="000000"/>
                </a:solidFill>
              </a:rPr>
              <a:t>d</a:t>
            </a:r>
            <a:r>
              <a:rPr lang="en-US" sz="1200" dirty="0" smtClean="0">
                <a:solidFill>
                  <a:srgbClr val="000000"/>
                </a:solidFill>
              </a:rPr>
              <a:t>e </a:t>
            </a:r>
            <a:r>
              <a:rPr lang="en-US" sz="1200" dirty="0" err="1" smtClean="0">
                <a:solidFill>
                  <a:srgbClr val="000000"/>
                </a:solidFill>
              </a:rPr>
              <a:t>Gasperin</a:t>
            </a:r>
            <a:r>
              <a:rPr lang="en-US" sz="1200" dirty="0" smtClean="0">
                <a:solidFill>
                  <a:srgbClr val="000000"/>
                </a:solidFill>
              </a:rPr>
              <a:t> et al. 2014</a:t>
            </a:r>
            <a:endParaRPr lang="en-US" sz="1200" dirty="0">
              <a:solidFill>
                <a:srgbClr val="000000"/>
              </a:solidFill>
            </a:endParaRPr>
          </a:p>
        </p:txBody>
      </p:sp>
      <p:pic>
        <p:nvPicPr>
          <p:cNvPr id="20" name="Picture 19" descr="a521_radio_chand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66" y="1112640"/>
            <a:ext cx="899997" cy="899997"/>
          </a:xfrm>
          <a:prstGeom prst="rect">
            <a:avLst/>
          </a:prstGeom>
          <a:ln>
            <a:solidFill>
              <a:schemeClr val="bg1"/>
            </a:solidFill>
          </a:ln>
        </p:spPr>
      </p:pic>
      <p:sp>
        <p:nvSpPr>
          <p:cNvPr id="21" name="TextBox 20"/>
          <p:cNvSpPr txBox="1"/>
          <p:nvPr/>
        </p:nvSpPr>
        <p:spPr>
          <a:xfrm>
            <a:off x="537934" y="1056860"/>
            <a:ext cx="507018" cy="261610"/>
          </a:xfrm>
          <a:prstGeom prst="rect">
            <a:avLst/>
          </a:prstGeom>
          <a:noFill/>
        </p:spPr>
        <p:txBody>
          <a:bodyPr wrap="square" rtlCol="0">
            <a:spAutoFit/>
          </a:bodyPr>
          <a:lstStyle/>
          <a:p>
            <a:r>
              <a:rPr lang="en-US" sz="1100" dirty="0" smtClean="0">
                <a:solidFill>
                  <a:schemeClr val="bg1"/>
                </a:solidFill>
              </a:rPr>
              <a:t>A521</a:t>
            </a:r>
            <a:endParaRPr lang="en-US" sz="1100" dirty="0">
              <a:solidFill>
                <a:schemeClr val="bg1"/>
              </a:solidFill>
            </a:endParaRPr>
          </a:p>
        </p:txBody>
      </p:sp>
      <p:pic>
        <p:nvPicPr>
          <p:cNvPr id="22" name="Picture 21" descr="a1240_sub.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785" y="5439533"/>
            <a:ext cx="935970" cy="1056123"/>
          </a:xfrm>
          <a:prstGeom prst="rect">
            <a:avLst/>
          </a:prstGeom>
          <a:ln>
            <a:solidFill>
              <a:srgbClr val="FFFFFF"/>
            </a:solidFill>
          </a:ln>
        </p:spPr>
      </p:pic>
      <p:sp>
        <p:nvSpPr>
          <p:cNvPr id="23" name="TextBox 22"/>
          <p:cNvSpPr txBox="1"/>
          <p:nvPr/>
        </p:nvSpPr>
        <p:spPr>
          <a:xfrm>
            <a:off x="505061" y="5351937"/>
            <a:ext cx="930989" cy="261610"/>
          </a:xfrm>
          <a:prstGeom prst="rect">
            <a:avLst/>
          </a:prstGeom>
          <a:noFill/>
        </p:spPr>
        <p:txBody>
          <a:bodyPr wrap="square" rtlCol="0">
            <a:spAutoFit/>
          </a:bodyPr>
          <a:lstStyle/>
          <a:p>
            <a:r>
              <a:rPr lang="en-US" sz="1100" dirty="0" smtClean="0">
                <a:solidFill>
                  <a:srgbClr val="FFFFFF"/>
                </a:solidFill>
              </a:rPr>
              <a:t>A1240</a:t>
            </a:r>
            <a:endParaRPr lang="en-US" sz="1100" dirty="0">
              <a:solidFill>
                <a:srgbClr val="FFFFFF"/>
              </a:solidFill>
            </a:endParaRPr>
          </a:p>
        </p:txBody>
      </p:sp>
      <p:pic>
        <p:nvPicPr>
          <p:cNvPr id="24" name="Picture 23" descr="correlazione-relic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547" y="1236152"/>
            <a:ext cx="3131983" cy="5047465"/>
          </a:xfrm>
          <a:prstGeom prst="rect">
            <a:avLst/>
          </a:prstGeom>
        </p:spPr>
      </p:pic>
      <p:sp>
        <p:nvSpPr>
          <p:cNvPr id="25" name="Oval 24"/>
          <p:cNvSpPr/>
          <p:nvPr/>
        </p:nvSpPr>
        <p:spPr>
          <a:xfrm>
            <a:off x="7476512" y="3203420"/>
            <a:ext cx="224118" cy="26894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452547" y="3382715"/>
            <a:ext cx="1916388" cy="276999"/>
          </a:xfrm>
          <a:prstGeom prst="rect">
            <a:avLst/>
          </a:prstGeom>
          <a:noFill/>
        </p:spPr>
        <p:txBody>
          <a:bodyPr wrap="square" rtlCol="0">
            <a:spAutoFit/>
          </a:bodyPr>
          <a:lstStyle/>
          <a:p>
            <a:r>
              <a:rPr lang="en-US" sz="1200" dirty="0">
                <a:solidFill>
                  <a:srgbClr val="000000"/>
                </a:solidFill>
              </a:rPr>
              <a:t>d</a:t>
            </a:r>
            <a:r>
              <a:rPr lang="en-US" sz="1200" dirty="0" smtClean="0">
                <a:solidFill>
                  <a:srgbClr val="000000"/>
                </a:solidFill>
              </a:rPr>
              <a:t>e </a:t>
            </a:r>
            <a:r>
              <a:rPr lang="en-US" sz="1200" dirty="0" err="1" smtClean="0">
                <a:solidFill>
                  <a:srgbClr val="000000"/>
                </a:solidFill>
              </a:rPr>
              <a:t>Gasperin</a:t>
            </a:r>
            <a:r>
              <a:rPr lang="en-US" sz="1200" dirty="0" smtClean="0">
                <a:solidFill>
                  <a:srgbClr val="000000"/>
                </a:solidFill>
              </a:rPr>
              <a:t> et al. 2014</a:t>
            </a:r>
            <a:endParaRPr lang="en-US" sz="1200" dirty="0">
              <a:solidFill>
                <a:srgbClr val="000000"/>
              </a:solidFill>
            </a:endParaRPr>
          </a:p>
        </p:txBody>
      </p:sp>
      <p:sp>
        <p:nvSpPr>
          <p:cNvPr id="27" name="Oval 26"/>
          <p:cNvSpPr/>
          <p:nvPr/>
        </p:nvSpPr>
        <p:spPr>
          <a:xfrm>
            <a:off x="7368935" y="5695577"/>
            <a:ext cx="224118" cy="26894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856942" y="2420471"/>
            <a:ext cx="702235" cy="1104840"/>
          </a:xfrm>
          <a:prstGeom prst="ellipse">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815109" y="4933549"/>
            <a:ext cx="702235" cy="1104840"/>
          </a:xfrm>
          <a:prstGeom prst="ellipse">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7728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690</TotalTime>
  <Words>1512</Words>
  <Application>Microsoft Macintosh PowerPoint</Application>
  <PresentationFormat>On-screen Show (4:3)</PresentationFormat>
  <Paragraphs>220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IRA, INAF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Tiziana Venturi</dc:creator>
  <cp:lastModifiedBy>Tiziana Venturi</cp:lastModifiedBy>
  <cp:revision>61</cp:revision>
  <dcterms:created xsi:type="dcterms:W3CDTF">2016-11-03T21:08:56Z</dcterms:created>
  <dcterms:modified xsi:type="dcterms:W3CDTF">2016-11-09T04:26:56Z</dcterms:modified>
</cp:coreProperties>
</file>