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3" r:id="rId3"/>
    <p:sldId id="317" r:id="rId4"/>
    <p:sldId id="334" r:id="rId5"/>
    <p:sldId id="335" r:id="rId6"/>
    <p:sldId id="319" r:id="rId7"/>
    <p:sldId id="336" r:id="rId8"/>
    <p:sldId id="337" r:id="rId9"/>
    <p:sldId id="320" r:id="rId10"/>
    <p:sldId id="321" r:id="rId11"/>
    <p:sldId id="322" r:id="rId12"/>
    <p:sldId id="323" r:id="rId13"/>
    <p:sldId id="338" r:id="rId14"/>
    <p:sldId id="341" r:id="rId15"/>
    <p:sldId id="339" r:id="rId16"/>
    <p:sldId id="343" r:id="rId17"/>
    <p:sldId id="340" r:id="rId18"/>
    <p:sldId id="345" r:id="rId19"/>
    <p:sldId id="344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CD0920"/>
    <a:srgbClr val="F6BB1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1" autoAdjust="0"/>
    <p:restoredTop sz="64557" autoAdjust="0"/>
  </p:normalViewPr>
  <p:slideViewPr>
    <p:cSldViewPr snapToGrid="0" snapToObjects="1">
      <p:cViewPr>
        <p:scale>
          <a:sx n="50" d="100"/>
          <a:sy n="50" d="100"/>
        </p:scale>
        <p:origin x="-208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703B3-037A-6D4B-A1BF-7C71D1CD0882}" type="datetimeFigureOut">
              <a:rPr lang="en-US" smtClean="0"/>
              <a:pPr/>
              <a:t>24/01/17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6BD8D-D1F9-BC4F-A0B6-8499CABD6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771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FA2BA-21CB-AC41-BDFF-8AF1F2C23B5F}" type="datetimeFigureOut">
              <a:rPr lang="en-US" smtClean="0"/>
              <a:pPr/>
              <a:t>24/01/17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75954-64D3-3547-9E41-BA5D253C70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94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3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Calibri"/>
              <a:ea typeface="ＭＳ Ｐゴシック" pitchFamily="-112" charset="-128"/>
              <a:cs typeface="Calibri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SKA Framework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Calibri"/>
              <a:cs typeface="Calibri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SKA Framework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SKA Framework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86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>
                <a:ea typeface="ＭＳ Ｐゴシック" pitchFamily="27" charset="-128"/>
                <a:cs typeface="ＭＳ Ｐゴシック" pitchFamily="27" charset="-128"/>
              </a:rPr>
              <a:t>Breakout session 1 was an update and lessons learnt from pathfinders.</a:t>
            </a:r>
          </a:p>
          <a:p>
            <a:r>
              <a:rPr lang="en-US" sz="1200" baseline="0" dirty="0" smtClean="0">
                <a:ea typeface="ＭＳ Ｐゴシック" pitchFamily="27" charset="-128"/>
                <a:cs typeface="ＭＳ Ｐゴシック" pitchFamily="27" charset="-128"/>
              </a:rPr>
              <a:t>So here I give the highlights only, one or two points per pathfinder but there were many more.</a:t>
            </a:r>
          </a:p>
          <a:p>
            <a:endParaRPr lang="en-US" sz="1200" baseline="0" dirty="0" smtClean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2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0" dirty="0" smtClean="0">
                <a:solidFill>
                  <a:schemeClr val="tx1"/>
                </a:solidFill>
              </a:rPr>
              <a:t> mosaicking w/ closely spaced PAF beams runs into a correlated noise penalty once </a:t>
            </a:r>
            <a:r>
              <a:rPr lang="en-GB" sz="1200" b="0" kern="0" dirty="0" err="1" smtClean="0">
                <a:solidFill>
                  <a:schemeClr val="tx1"/>
                </a:solidFill>
              </a:rPr>
              <a:t>pointings</a:t>
            </a:r>
            <a:r>
              <a:rPr lang="en-GB" sz="1200" b="0" kern="0" dirty="0" smtClean="0">
                <a:solidFill>
                  <a:schemeClr val="tx1"/>
                </a:solidFill>
              </a:rPr>
              <a:t> are moved together too closely - need to find optimum setting</a:t>
            </a:r>
          </a:p>
          <a:p>
            <a:endParaRPr lang="en-US" sz="1200" baseline="0" dirty="0" smtClean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2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2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2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2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2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2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9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>
              <a:latin typeface="Calibri"/>
              <a:cs typeface="Calibri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SKA Framework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baseline="0" dirty="0" smtClean="0">
              <a:latin typeface="Calibri"/>
              <a:cs typeface="Calibri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SKA Framework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>
              <a:latin typeface="Calibri"/>
              <a:cs typeface="Calibri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SKA Framework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SKA Framework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SKA Framework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SKA Framework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SKA Framework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6800" y="670561"/>
            <a:ext cx="5262880" cy="2929890"/>
          </a:xfrm>
        </p:spPr>
        <p:txBody>
          <a:bodyPr anchor="b" anchorCtr="0"/>
          <a:lstStyle>
            <a:lvl1pPr algn="l">
              <a:defRPr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6800" y="4145280"/>
            <a:ext cx="5262880" cy="109728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0" algn="l">
              <a:buNone/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</a:t>
            </a:r>
          </a:p>
          <a:p>
            <a:pPr lvl="1"/>
            <a:r>
              <a:rPr lang="en-AU" dirty="0" err="1" smtClean="0"/>
              <a:t>Subsubtitle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6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670800" cy="650240"/>
          </a:xfrm>
        </p:spPr>
        <p:txBody>
          <a:bodyPr/>
          <a:lstStyle/>
          <a:p>
            <a:r>
              <a:rPr lang="en-AU" dirty="0" smtClean="0"/>
              <a:t>Click to edit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SKA Extragalactic Continuum SWG, SKAscicon2016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07120" y="6583680"/>
            <a:ext cx="44704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bg1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375" y="1158875"/>
            <a:ext cx="8586788" cy="5211763"/>
          </a:xfrm>
        </p:spPr>
        <p:txBody>
          <a:bodyPr/>
          <a:lstStyle/>
          <a:p>
            <a:pPr lvl="0"/>
            <a:r>
              <a:rPr lang="en-AU" dirty="0" smtClean="0"/>
              <a:t>Click to edit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8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518400" cy="650240"/>
          </a:xfrm>
        </p:spPr>
        <p:txBody>
          <a:bodyPr/>
          <a:lstStyle/>
          <a:p>
            <a:r>
              <a:rPr lang="en-AU" dirty="0" smtClean="0"/>
              <a:t>Click to edit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SKA Extragalactic Continuum SWG, SKAscicon2016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0" y="1158240"/>
            <a:ext cx="428752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86325" y="1158875"/>
            <a:ext cx="3881438" cy="4967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1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Landscape Ima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518400" cy="650240"/>
          </a:xfrm>
        </p:spPr>
        <p:txBody>
          <a:bodyPr/>
          <a:lstStyle/>
          <a:p>
            <a:r>
              <a:rPr lang="en-AU" dirty="0" smtClean="0"/>
              <a:t>Click to edit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SKA Extragalactic Continuum SWG, SKAscicon2016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25120" y="1158875"/>
            <a:ext cx="8442643" cy="41040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5438" y="5414963"/>
            <a:ext cx="8442325" cy="1077912"/>
          </a:xfrm>
        </p:spPr>
        <p:txBody>
          <a:bodyPr/>
          <a:lstStyle>
            <a:lvl1pPr algn="ctr">
              <a:defRPr sz="2400"/>
            </a:lvl1pPr>
            <a:lvl2pPr algn="ctr">
              <a:defRPr/>
            </a:lvl2pPr>
            <a:lvl3pPr marL="0" indent="0" algn="ctr">
              <a:buNone/>
              <a:defRPr sz="2400"/>
            </a:lvl3pPr>
            <a:lvl4pPr marL="0" indent="0" algn="ctr">
              <a:buNone/>
              <a:defRPr sz="2400"/>
            </a:lvl4pPr>
            <a:lvl5pPr marL="0" indent="0" algn="ctr">
              <a:buNone/>
              <a:defRPr sz="2400"/>
            </a:lvl5pPr>
          </a:lstStyle>
          <a:p>
            <a:pPr lvl="0"/>
            <a:r>
              <a:rPr lang="en-AU" dirty="0" smtClean="0"/>
              <a:t>Click to edit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1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6800" y="3850640"/>
            <a:ext cx="5262880" cy="833120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6800" y="4765040"/>
            <a:ext cx="5262880" cy="47752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subtitle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06799" y="599440"/>
            <a:ext cx="5262563" cy="3159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8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SKA Extragalactic Continuum SWG, SKAscicon2016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AEAD4-D183-6F41-B801-41CE510D4ED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30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680" y="81280"/>
            <a:ext cx="7518400" cy="65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240"/>
            <a:ext cx="831088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480" y="6573520"/>
            <a:ext cx="513588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000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SKA Extragalactic Continuum SWG, SKAscicon2016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73520"/>
            <a:ext cx="44704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000000"/>
                </a:solidFill>
                <a:latin typeface="Helvetica Neue"/>
                <a:cs typeface="Helvetica Neue"/>
              </a:defRPr>
            </a:lvl1pPr>
          </a:lstStyle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8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53" r:id="rId4"/>
    <p:sldLayoutId id="2147483651" r:id="rId5"/>
    <p:sldLayoutId id="2147483655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1" i="0" kern="1200">
          <a:solidFill>
            <a:srgbClr val="CD0920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ts val="0"/>
        </a:spcBef>
        <a:buFont typeface="Arial"/>
        <a:buNone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532800" indent="-228600" algn="l" defTabSz="457200" rtl="0" eaLnBrk="1" latinLnBrk="0" hangingPunct="1">
        <a:spcBef>
          <a:spcPts val="0"/>
        </a:spcBef>
        <a:buSzPct val="80000"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846000" indent="-228600" algn="l" defTabSz="457200" rtl="0" eaLnBrk="1" latinLnBrk="0" hangingPunct="1">
        <a:spcBef>
          <a:spcPts val="0"/>
        </a:spcBef>
        <a:buSzPct val="80000"/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339200" indent="-228600" algn="l" defTabSz="457200" rtl="0" eaLnBrk="1" latinLnBrk="0" hangingPunct="1">
        <a:spcBef>
          <a:spcPts val="0"/>
        </a:spcBef>
        <a:buSzPct val="80000"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2809098" y="1962865"/>
            <a:ext cx="6334902" cy="146439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Extragalactic Continuum Science with the SKA</a:t>
            </a:r>
            <a:endParaRPr lang="en-US" sz="4800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2289608" y="4145279"/>
            <a:ext cx="6580072" cy="13749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Minh Huynh (ICRAR/UWA) </a:t>
            </a:r>
          </a:p>
          <a:p>
            <a:r>
              <a:rPr lang="en-US" dirty="0" smtClean="0"/>
              <a:t>Co-Chair SKA Extragalactic Continuum Science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5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699" y="1714162"/>
            <a:ext cx="4354501" cy="2019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311540"/>
            <a:ext cx="426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Resolved studies of </a:t>
            </a:r>
            <a:r>
              <a:rPr lang="en-GB" sz="1800" b="0" i="1" kern="0" dirty="0" smtClean="0">
                <a:solidFill>
                  <a:schemeClr val="tx1"/>
                </a:solidFill>
                <a:latin typeface="Arial"/>
                <a:cs typeface="Arial"/>
              </a:rPr>
              <a:t>local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 galaxies.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From </a:t>
            </a:r>
            <a:r>
              <a:rPr lang="en-GB" sz="1800" b="0" kern="0" dirty="0">
                <a:solidFill>
                  <a:schemeClr val="tx1"/>
                </a:solidFill>
                <a:latin typeface="Arial"/>
                <a:cs typeface="Arial"/>
              </a:rPr>
              <a:t>dwarfs to more massive galaxies, including early type galaxies. </a:t>
            </a:r>
            <a:endParaRPr lang="en-GB" sz="1800" b="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Both </a:t>
            </a:r>
            <a:r>
              <a:rPr lang="en-GB" sz="1800" b="0" kern="0" dirty="0">
                <a:solidFill>
                  <a:schemeClr val="tx1"/>
                </a:solidFill>
                <a:latin typeface="Arial"/>
                <a:cs typeface="Arial"/>
              </a:rPr>
              <a:t>isolated and merging 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systems, up </a:t>
            </a:r>
            <a:r>
              <a:rPr lang="en-GB" sz="1800" b="0" kern="0" dirty="0">
                <a:solidFill>
                  <a:schemeClr val="tx1"/>
                </a:solidFill>
                <a:latin typeface="Arial"/>
                <a:cs typeface="Arial"/>
              </a:rPr>
              <a:t>to 100 </a:t>
            </a:r>
            <a:r>
              <a:rPr lang="en-GB" sz="1800" b="0" kern="0" dirty="0" err="1">
                <a:solidFill>
                  <a:schemeClr val="tx1"/>
                </a:solidFill>
                <a:latin typeface="Arial"/>
                <a:cs typeface="Arial"/>
              </a:rPr>
              <a:t>Mpc</a:t>
            </a:r>
            <a:r>
              <a:rPr lang="en-GB" sz="1800" b="0" kern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distance, </a:t>
            </a:r>
            <a:r>
              <a:rPr lang="en-GB" sz="1800" b="0" kern="0" dirty="0">
                <a:solidFill>
                  <a:schemeClr val="tx1"/>
                </a:solidFill>
                <a:latin typeface="Arial"/>
                <a:cs typeface="Arial"/>
              </a:rPr>
              <a:t>to probe all environments.</a:t>
            </a:r>
            <a:endParaRPr lang="en-GB" sz="1800" b="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248400" y="1293848"/>
            <a:ext cx="266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600" b="0" i="1" dirty="0" err="1" smtClean="0">
                <a:latin typeface="Calibri"/>
                <a:cs typeface="Calibri"/>
              </a:rPr>
              <a:t>Beswick</a:t>
            </a:r>
            <a:r>
              <a:rPr lang="en-AU" sz="1600" b="0" i="1" dirty="0" smtClean="0">
                <a:latin typeface="Calibri"/>
                <a:cs typeface="Calibri"/>
              </a:rPr>
              <a:t> et al 2015</a:t>
            </a:r>
            <a:endParaRPr lang="en-AU" sz="1600" b="0" i="1" dirty="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522116"/>
            <a:ext cx="83058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 smtClean="0">
                <a:solidFill>
                  <a:srgbClr val="0000FF"/>
                </a:solidFill>
                <a:latin typeface="Arial"/>
                <a:cs typeface="Arial"/>
              </a:rPr>
              <a:t>Key Aims: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Resolved studies of star formation as a function of galaxy type and environment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Calibrate thermal and non-thermal radio tracers of star formation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Understand radio emission from RQ AGN (ADAF or ADIOS, thermal emission from </a:t>
            </a:r>
            <a:r>
              <a:rPr lang="en-GB" sz="1800" b="0" kern="0" dirty="0" err="1" smtClean="0">
                <a:solidFill>
                  <a:schemeClr val="tx1"/>
                </a:solidFill>
                <a:latin typeface="Arial"/>
                <a:cs typeface="Arial"/>
              </a:rPr>
              <a:t>XRay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 corona, star formation)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800" b="0" kern="0" dirty="0" smtClean="0">
                <a:solidFill>
                  <a:srgbClr val="FF0000"/>
                </a:solidFill>
                <a:latin typeface="Arial"/>
                <a:cs typeface="Arial"/>
              </a:rPr>
              <a:t>Targeted observations of ~100 galaxies using Band 2 (~ 1.4 GHz) and 5 (~10 GHz) with &lt;0.5 </a:t>
            </a:r>
            <a:r>
              <a:rPr lang="en-GB" sz="1800" b="0" kern="0" dirty="0" err="1" smtClean="0">
                <a:solidFill>
                  <a:srgbClr val="FF0000"/>
                </a:solidFill>
                <a:latin typeface="Arial"/>
                <a:cs typeface="Arial"/>
              </a:rPr>
              <a:t>arcsec</a:t>
            </a:r>
            <a:r>
              <a:rPr lang="en-GB" sz="1800" b="0" kern="0" dirty="0" smtClean="0">
                <a:solidFill>
                  <a:srgbClr val="FF0000"/>
                </a:solidFill>
                <a:latin typeface="Arial"/>
                <a:cs typeface="Arial"/>
              </a:rPr>
              <a:t> resolution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670800" cy="650240"/>
          </a:xfrm>
        </p:spPr>
        <p:txBody>
          <a:bodyPr>
            <a:noAutofit/>
          </a:bodyPr>
          <a:lstStyle/>
          <a:p>
            <a:r>
              <a:rPr lang="en-US" sz="2300" dirty="0" smtClean="0"/>
              <a:t>Detailed Astrophysics of Star Formation and BH Accretion </a:t>
            </a:r>
            <a:endParaRPr lang="en-US" sz="2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 Extragalactic Continuum SWG, SKAscicon2016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AEAD4-D183-6F41-B801-41CE510D4EDB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921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97628"/>
            <a:ext cx="5486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Strong </a:t>
            </a:r>
            <a:r>
              <a:rPr lang="en-GB" sz="1800" b="0" kern="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ravitational lenses provide a way to measure masses in distant universe</a:t>
            </a: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>
                <a:solidFill>
                  <a:srgbClr val="0000FF"/>
                </a:solidFill>
                <a:latin typeface="Arial"/>
                <a:cs typeface="Arial"/>
              </a:rPr>
              <a:t>Key Aims: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800" b="0" kern="0" dirty="0">
                <a:solidFill>
                  <a:schemeClr val="tx1"/>
                </a:solidFill>
                <a:latin typeface="Arial"/>
                <a:cs typeface="Arial"/>
              </a:rPr>
              <a:t>Test predicted dark matter halo profiles and dark matter halo mass 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function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kern="0" dirty="0" smtClean="0">
                <a:latin typeface="Arial"/>
                <a:cs typeface="Arial"/>
              </a:rPr>
              <a:t>Study mass properties and mass distribution of high-redshift galaxies </a:t>
            </a: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800" b="0" kern="0" dirty="0">
                <a:solidFill>
                  <a:schemeClr val="tx1"/>
                </a:solidFill>
                <a:latin typeface="Arial"/>
                <a:cs typeface="Arial"/>
              </a:rPr>
              <a:t>Use the 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lens </a:t>
            </a:r>
            <a:r>
              <a:rPr lang="en-GB" sz="1800" b="0" kern="0" dirty="0">
                <a:solidFill>
                  <a:schemeClr val="tx1"/>
                </a:solidFill>
                <a:latin typeface="Arial"/>
                <a:cs typeface="Arial"/>
              </a:rPr>
              <a:t>to study emission from distant universe – e.g. high redshift 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CO </a:t>
            </a: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328812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Lenses are intrinsically rare (only 100s known, 10% radio loud)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Cover Euclid field (5000 </a:t>
            </a:r>
            <a:r>
              <a:rPr lang="en-GB" sz="1800" b="0" kern="0" dirty="0" err="1" smtClean="0">
                <a:solidFill>
                  <a:schemeClr val="tx1"/>
                </a:solidFill>
                <a:latin typeface="Arial"/>
                <a:cs typeface="Arial"/>
              </a:rPr>
              <a:t>sq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kern="0" dirty="0" err="1" smtClean="0">
                <a:solidFill>
                  <a:schemeClr val="tx1"/>
                </a:solidFill>
                <a:latin typeface="Arial"/>
                <a:cs typeface="Arial"/>
              </a:rPr>
              <a:t>deg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) with Band 2 to 6 µ</a:t>
            </a:r>
            <a:r>
              <a:rPr lang="en-GB" sz="1800" b="0" kern="0" dirty="0" err="1" smtClean="0">
                <a:solidFill>
                  <a:schemeClr val="tx1"/>
                </a:solidFill>
                <a:latin typeface="Arial"/>
                <a:cs typeface="Arial"/>
              </a:rPr>
              <a:t>Jy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kern="0" dirty="0" err="1" smtClean="0">
                <a:solidFill>
                  <a:schemeClr val="tx1"/>
                </a:solidFill>
                <a:latin typeface="Arial"/>
                <a:cs typeface="Arial"/>
              </a:rPr>
              <a:t>rms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, 0.3-0.5 </a:t>
            </a:r>
            <a:r>
              <a:rPr lang="en-GB" sz="1800" b="0" kern="0" dirty="0" err="1" smtClean="0">
                <a:solidFill>
                  <a:schemeClr val="tx1"/>
                </a:solidFill>
                <a:latin typeface="Arial"/>
                <a:cs typeface="Arial"/>
              </a:rPr>
              <a:t>arcsec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 resolution, would yield &gt;1500 lenses.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800" b="0" kern="0" dirty="0" err="1" smtClean="0">
                <a:solidFill>
                  <a:schemeClr val="tx1"/>
                </a:solidFill>
                <a:latin typeface="Arial"/>
                <a:cs typeface="Arial"/>
              </a:rPr>
              <a:t>Followup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 with VLBI for lens sub-structure and Band 5 for high redshift CO (and water masers)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789536"/>
            <a:ext cx="2286000" cy="1828800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248400" y="1313092"/>
            <a:ext cx="266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600" b="0" i="1" dirty="0" smtClean="0">
                <a:latin typeface="Calibri"/>
                <a:cs typeface="Calibri"/>
              </a:rPr>
              <a:t>McKean et al. 2015</a:t>
            </a:r>
            <a:endParaRPr lang="en-AU" sz="1600" b="0" i="1" dirty="0">
              <a:latin typeface="Calibri"/>
              <a:cs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670800" cy="650240"/>
          </a:xfrm>
        </p:spPr>
        <p:txBody>
          <a:bodyPr>
            <a:noAutofit/>
          </a:bodyPr>
          <a:lstStyle/>
          <a:p>
            <a:r>
              <a:rPr lang="en-US" sz="2400" dirty="0" smtClean="0"/>
              <a:t>Dark Matter and High-z Universe with Strong Lensing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 Extragalactic Continuum SWG, SKAscicon2016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AEAD4-D183-6F41-B801-41CE510D4EDB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6424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smtClean="0"/>
              <a:t>SKA Extragalactic Continuum SWG, SKAscicon2016</a:t>
            </a:r>
            <a:endParaRPr lang="en-US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249558"/>
              </p:ext>
            </p:extLst>
          </p:nvPr>
        </p:nvGraphicFramePr>
        <p:xfrm>
          <a:off x="457959" y="1513840"/>
          <a:ext cx="8010402" cy="44805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456438"/>
                <a:gridCol w="832249"/>
                <a:gridCol w="1063429"/>
                <a:gridCol w="1063430"/>
                <a:gridCol w="1329288"/>
                <a:gridCol w="564243"/>
                <a:gridCol w="1701325"/>
              </a:tblGrid>
              <a:tr h="42262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Science Drivers</a:t>
                      </a:r>
                      <a:endParaRPr lang="it-IT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>
                          <a:latin typeface="Arial"/>
                        </a:rPr>
                        <a:t>Freq</a:t>
                      </a:r>
                      <a:r>
                        <a:rPr lang="it-IT" sz="1200" dirty="0" smtClean="0">
                          <a:latin typeface="Arial"/>
                        </a:rPr>
                        <a:t>.</a:t>
                      </a:r>
                      <a:endParaRPr lang="it-IT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>
                          <a:latin typeface="Arial"/>
                        </a:rPr>
                        <a:t>Tier</a:t>
                      </a:r>
                      <a:endParaRPr lang="it-IT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>
                          <a:latin typeface="Arial"/>
                        </a:rPr>
                        <a:t>Rms</a:t>
                      </a:r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(full BW)</a:t>
                      </a:r>
                      <a:endParaRPr lang="it-IT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Area</a:t>
                      </a:r>
                      <a:endParaRPr lang="it-IT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Res.</a:t>
                      </a:r>
                      <a:endParaRPr lang="it-IT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Science/</a:t>
                      </a:r>
                      <a:r>
                        <a:rPr lang="it-IT" sz="1200" dirty="0" err="1" smtClean="0">
                          <a:latin typeface="Arial"/>
                        </a:rPr>
                        <a:t>Commensality</a:t>
                      </a:r>
                      <a:endParaRPr lang="it-IT" sz="1200" dirty="0">
                        <a:latin typeface="Arial"/>
                      </a:endParaRPr>
                    </a:p>
                  </a:txBody>
                  <a:tcPr/>
                </a:tc>
              </a:tr>
              <a:tr h="1267885">
                <a:tc>
                  <a:txBody>
                    <a:bodyPr/>
                    <a:lstStyle/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b="1" dirty="0" smtClean="0">
                          <a:solidFill>
                            <a:srgbClr val="000000"/>
                          </a:solidFill>
                          <a:latin typeface="Arial"/>
                        </a:rPr>
                        <a:t>SFHU Non-</a:t>
                      </a:r>
                      <a:r>
                        <a:rPr lang="it-IT" sz="1200" b="1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thermal</a:t>
                      </a:r>
                      <a:endParaRPr lang="it-IT" sz="1200" b="1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(</a:t>
                      </a:r>
                      <a:r>
                        <a:rPr lang="it-IT" sz="1200" dirty="0" err="1" smtClean="0">
                          <a:latin typeface="Arial"/>
                        </a:rPr>
                        <a:t>gal</a:t>
                      </a:r>
                      <a:r>
                        <a:rPr lang="it-IT" sz="1200" dirty="0" smtClean="0">
                          <a:latin typeface="Arial"/>
                        </a:rPr>
                        <a:t>/AGN</a:t>
                      </a:r>
                      <a:r>
                        <a:rPr lang="it-IT" sz="1200" baseline="0" dirty="0" smtClean="0">
                          <a:latin typeface="Arial"/>
                        </a:rPr>
                        <a:t> co-</a:t>
                      </a:r>
                      <a:r>
                        <a:rPr lang="it-IT" sz="1200" baseline="0" dirty="0" err="1" smtClean="0">
                          <a:latin typeface="Arial"/>
                        </a:rPr>
                        <a:t>evol</a:t>
                      </a:r>
                      <a:r>
                        <a:rPr lang="it-IT" sz="1200" baseline="0" dirty="0" smtClean="0">
                          <a:latin typeface="Arial"/>
                        </a:rPr>
                        <a:t>.)</a:t>
                      </a:r>
                      <a:endParaRPr lang="it-IT" sz="1200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~1 GHz</a:t>
                      </a: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Band</a:t>
                      </a:r>
                      <a:r>
                        <a:rPr lang="it-IT" sz="1200" baseline="0" dirty="0" smtClean="0">
                          <a:latin typeface="Arial"/>
                        </a:rPr>
                        <a:t> 1/2</a:t>
                      </a:r>
                      <a:endParaRPr lang="it-IT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Ultra </a:t>
                      </a:r>
                      <a:r>
                        <a:rPr lang="it-IT" sz="1200" dirty="0" err="1" smtClean="0">
                          <a:latin typeface="Arial"/>
                        </a:rPr>
                        <a:t>Deep</a:t>
                      </a:r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err="1" smtClean="0">
                          <a:latin typeface="Arial"/>
                        </a:rPr>
                        <a:t>Deep</a:t>
                      </a:r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Wide</a:t>
                      </a:r>
                      <a:endParaRPr lang="it-IT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50 </a:t>
                      </a:r>
                      <a:r>
                        <a:rPr lang="it-IT" sz="1200" dirty="0" err="1" smtClean="0">
                          <a:latin typeface="Arial"/>
                        </a:rPr>
                        <a:t>nJy</a:t>
                      </a:r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200 </a:t>
                      </a:r>
                      <a:r>
                        <a:rPr lang="it-IT" sz="1200" dirty="0" err="1" smtClean="0">
                          <a:latin typeface="Arial"/>
                        </a:rPr>
                        <a:t>nJy</a:t>
                      </a:r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1</a:t>
                      </a:r>
                      <a:r>
                        <a:rPr lang="it-IT" sz="1200" baseline="0" dirty="0" smtClean="0">
                          <a:latin typeface="Arial"/>
                        </a:rPr>
                        <a:t> </a:t>
                      </a:r>
                      <a:r>
                        <a:rPr lang="it-IT" sz="1200" baseline="0" dirty="0" err="1" smtClean="0">
                          <a:latin typeface="Arial"/>
                        </a:rPr>
                        <a:t>uJy</a:t>
                      </a:r>
                      <a:endParaRPr lang="it-IT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1 deg2</a:t>
                      </a: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10-30 deg2</a:t>
                      </a: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1000 deg2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~0.5”</a:t>
                      </a: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~0.5”</a:t>
                      </a: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~0.5”</a:t>
                      </a:r>
                      <a:endParaRPr lang="it-IT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Arial"/>
                        </a:rPr>
                        <a:t>AGN/gal </a:t>
                      </a:r>
                      <a:r>
                        <a:rPr lang="it-IT" sz="1200" dirty="0" err="1" smtClean="0">
                          <a:latin typeface="Arial"/>
                        </a:rPr>
                        <a:t>co-evol</a:t>
                      </a:r>
                      <a:r>
                        <a:rPr lang="it-IT" sz="1200" dirty="0" smtClean="0">
                          <a:latin typeface="Arial"/>
                        </a:rPr>
                        <a:t>., </a:t>
                      </a:r>
                      <a:r>
                        <a:rPr lang="it-IT" sz="1200" b="1" i="0" dirty="0" err="1" smtClean="0">
                          <a:latin typeface="Arial"/>
                        </a:rPr>
                        <a:t>Hi</a:t>
                      </a:r>
                      <a:endParaRPr lang="it-IT" sz="1200" b="1" i="0" dirty="0" smtClean="0">
                        <a:latin typeface="Arial"/>
                      </a:endParaRPr>
                    </a:p>
                    <a:p>
                      <a:endParaRPr lang="it-IT" sz="1200" dirty="0" smtClean="0">
                        <a:latin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Arial"/>
                        </a:rPr>
                        <a:t>AGN/</a:t>
                      </a:r>
                      <a:r>
                        <a:rPr lang="it-IT" sz="1200" dirty="0" err="1" smtClean="0">
                          <a:latin typeface="Arial"/>
                        </a:rPr>
                        <a:t>gal</a:t>
                      </a:r>
                      <a:r>
                        <a:rPr lang="it-IT" sz="1200" dirty="0" smtClean="0">
                          <a:latin typeface="Arial"/>
                        </a:rPr>
                        <a:t> co-</a:t>
                      </a:r>
                      <a:r>
                        <a:rPr lang="it-IT" sz="1200" dirty="0" err="1" smtClean="0">
                          <a:latin typeface="Arial"/>
                        </a:rPr>
                        <a:t>evol</a:t>
                      </a:r>
                      <a:r>
                        <a:rPr lang="it-IT" sz="1200" dirty="0" smtClean="0">
                          <a:latin typeface="Arial"/>
                        </a:rPr>
                        <a:t>.</a:t>
                      </a:r>
                    </a:p>
                    <a:p>
                      <a:r>
                        <a:rPr lang="it-IT" sz="1200" b="1" dirty="0" err="1" smtClean="0">
                          <a:latin typeface="Arial"/>
                        </a:rPr>
                        <a:t>High-z</a:t>
                      </a:r>
                      <a:r>
                        <a:rPr lang="it-IT" sz="1200" b="1" dirty="0" smtClean="0">
                          <a:latin typeface="Arial"/>
                        </a:rPr>
                        <a:t>, </a:t>
                      </a:r>
                      <a:r>
                        <a:rPr lang="it-IT" sz="1200" b="1" dirty="0" err="1" smtClean="0">
                          <a:latin typeface="Arial"/>
                        </a:rPr>
                        <a:t>Magnetism</a:t>
                      </a:r>
                      <a:endParaRPr lang="it-IT" sz="1200" b="1" dirty="0" smtClean="0">
                        <a:latin typeface="Arial"/>
                      </a:endParaRPr>
                    </a:p>
                    <a:p>
                      <a:r>
                        <a:rPr lang="it-IT" sz="1200" dirty="0" smtClean="0">
                          <a:latin typeface="Arial"/>
                        </a:rPr>
                        <a:t>HI </a:t>
                      </a:r>
                      <a:r>
                        <a:rPr lang="it-IT" sz="1200" dirty="0" err="1" smtClean="0">
                          <a:latin typeface="Arial"/>
                        </a:rPr>
                        <a:t>deep</a:t>
                      </a:r>
                      <a:r>
                        <a:rPr lang="it-IT" sz="1200" dirty="0" smtClean="0">
                          <a:latin typeface="Arial"/>
                        </a:rPr>
                        <a:t> </a:t>
                      </a:r>
                      <a:r>
                        <a:rPr lang="it-IT" sz="1200" dirty="0" err="1" smtClean="0">
                          <a:latin typeface="Arial"/>
                        </a:rPr>
                        <a:t>field</a:t>
                      </a:r>
                      <a:r>
                        <a:rPr lang="it-IT" sz="1200" dirty="0" smtClean="0">
                          <a:latin typeface="Arial"/>
                        </a:rPr>
                        <a:t> (Band 1)</a:t>
                      </a:r>
                    </a:p>
                    <a:p>
                      <a:endParaRPr lang="it-IT" sz="1200" dirty="0" smtClean="0">
                        <a:latin typeface="Arial"/>
                      </a:endParaRPr>
                    </a:p>
                    <a:p>
                      <a:r>
                        <a:rPr lang="it-IT" sz="1200" dirty="0" err="1" smtClean="0">
                          <a:latin typeface="Arial"/>
                        </a:rPr>
                        <a:t>Weak</a:t>
                      </a:r>
                      <a:r>
                        <a:rPr lang="it-IT" sz="1200" dirty="0" smtClean="0">
                          <a:latin typeface="Arial"/>
                        </a:rPr>
                        <a:t>/Strong </a:t>
                      </a:r>
                      <a:r>
                        <a:rPr lang="it-IT" sz="1200" dirty="0" err="1" smtClean="0">
                          <a:latin typeface="Arial"/>
                        </a:rPr>
                        <a:t>Lensing</a:t>
                      </a:r>
                      <a:endParaRPr lang="it-IT" sz="1200" dirty="0">
                        <a:latin typeface="Arial"/>
                      </a:endParaRPr>
                    </a:p>
                  </a:txBody>
                  <a:tcPr/>
                </a:tc>
              </a:tr>
              <a:tr h="929782">
                <a:tc>
                  <a:txBody>
                    <a:bodyPr/>
                    <a:lstStyle/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b="1" dirty="0" smtClean="0">
                          <a:latin typeface="Arial"/>
                        </a:rPr>
                        <a:t>SFHU</a:t>
                      </a:r>
                      <a:r>
                        <a:rPr lang="it-IT" sz="1200" b="1" baseline="0" dirty="0" smtClean="0">
                          <a:latin typeface="Arial"/>
                        </a:rPr>
                        <a:t> </a:t>
                      </a:r>
                      <a:r>
                        <a:rPr lang="it-IT" sz="1200" b="1" dirty="0" smtClean="0">
                          <a:latin typeface="Arial"/>
                        </a:rPr>
                        <a:t>Thermal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Arial"/>
                        </a:rPr>
                        <a:t>(</a:t>
                      </a:r>
                      <a:r>
                        <a:rPr lang="it-IT" sz="1200" dirty="0" err="1" smtClean="0">
                          <a:latin typeface="Arial"/>
                        </a:rPr>
                        <a:t>gal</a:t>
                      </a:r>
                      <a:r>
                        <a:rPr lang="it-IT" sz="1200" dirty="0" smtClean="0">
                          <a:latin typeface="Arial"/>
                        </a:rPr>
                        <a:t>/AGN</a:t>
                      </a:r>
                      <a:r>
                        <a:rPr lang="it-IT" sz="1200" baseline="0" dirty="0" smtClean="0">
                          <a:latin typeface="Arial"/>
                        </a:rPr>
                        <a:t> co-</a:t>
                      </a:r>
                      <a:r>
                        <a:rPr lang="it-IT" sz="1200" baseline="0" dirty="0" err="1" smtClean="0">
                          <a:latin typeface="Arial"/>
                        </a:rPr>
                        <a:t>evol</a:t>
                      </a:r>
                      <a:r>
                        <a:rPr lang="it-IT" sz="1200" baseline="0" dirty="0" smtClean="0">
                          <a:latin typeface="Arial"/>
                        </a:rPr>
                        <a:t>.)</a:t>
                      </a:r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~10 GHz</a:t>
                      </a: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  Band 5</a:t>
                      </a:r>
                      <a:endParaRPr lang="it-IT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Ultra </a:t>
                      </a:r>
                      <a:r>
                        <a:rPr lang="it-IT" sz="1200" dirty="0" err="1" smtClean="0">
                          <a:latin typeface="Arial"/>
                        </a:rPr>
                        <a:t>Deep</a:t>
                      </a:r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err="1" smtClean="0">
                          <a:latin typeface="Arial"/>
                        </a:rPr>
                        <a:t>Deep</a:t>
                      </a:r>
                      <a:endParaRPr lang="it-IT" sz="1200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40 </a:t>
                      </a:r>
                      <a:r>
                        <a:rPr lang="it-IT" sz="1200" dirty="0" err="1" smtClean="0">
                          <a:latin typeface="Arial"/>
                        </a:rPr>
                        <a:t>nJy</a:t>
                      </a:r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300 </a:t>
                      </a:r>
                      <a:r>
                        <a:rPr lang="it-IT" sz="1200" dirty="0" err="1" smtClean="0">
                          <a:latin typeface="Arial"/>
                        </a:rPr>
                        <a:t>nJy</a:t>
                      </a:r>
                      <a:endParaRPr lang="it-IT" sz="1200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0.008 deg2</a:t>
                      </a: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1 deg2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~0.1”</a:t>
                      </a: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~0.1”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Arial"/>
                        </a:rPr>
                        <a:t>AGN/gal </a:t>
                      </a:r>
                      <a:r>
                        <a:rPr lang="it-IT" sz="1200" dirty="0" err="1" smtClean="0">
                          <a:latin typeface="Arial"/>
                        </a:rPr>
                        <a:t>co-evol</a:t>
                      </a:r>
                      <a:r>
                        <a:rPr lang="it-IT" sz="1200" dirty="0" smtClean="0">
                          <a:latin typeface="Arial"/>
                        </a:rPr>
                        <a:t>.,</a:t>
                      </a:r>
                      <a:r>
                        <a:rPr lang="it-IT" sz="1200" baseline="0" dirty="0" smtClean="0">
                          <a:latin typeface="Arial"/>
                        </a:rPr>
                        <a:t> </a:t>
                      </a:r>
                      <a:r>
                        <a:rPr lang="it-IT" sz="1200" b="1" i="0" baseline="0" dirty="0" err="1" smtClean="0">
                          <a:latin typeface="Arial"/>
                        </a:rPr>
                        <a:t>extraga</a:t>
                      </a:r>
                      <a:r>
                        <a:rPr lang="it-IT" sz="1200" b="1" i="0" baseline="0" dirty="0" smtClean="0">
                          <a:latin typeface="Arial"/>
                        </a:rPr>
                        <a:t>. </a:t>
                      </a:r>
                      <a:r>
                        <a:rPr lang="it-IT" sz="1200" b="1" i="0" baseline="0" dirty="0" err="1" smtClean="0">
                          <a:latin typeface="Arial"/>
                        </a:rPr>
                        <a:t>molecular</a:t>
                      </a:r>
                      <a:r>
                        <a:rPr lang="it-IT" sz="1200" b="1" i="0" baseline="0" dirty="0" smtClean="0">
                          <a:latin typeface="Arial"/>
                        </a:rPr>
                        <a:t>. </a:t>
                      </a:r>
                      <a:r>
                        <a:rPr lang="it-IT" sz="1200" b="1" i="0" baseline="0" dirty="0" err="1" smtClean="0">
                          <a:latin typeface="Arial"/>
                        </a:rPr>
                        <a:t>spectr</a:t>
                      </a:r>
                      <a:r>
                        <a:rPr lang="it-IT" sz="1200" b="1" i="0" baseline="0" dirty="0" smtClean="0">
                          <a:latin typeface="Arial"/>
                        </a:rPr>
                        <a:t>.</a:t>
                      </a:r>
                      <a:endParaRPr lang="it-IT" sz="1200" b="1" i="0" dirty="0" smtClean="0">
                        <a:latin typeface="Arial"/>
                      </a:endParaRPr>
                    </a:p>
                    <a:p>
                      <a:endParaRPr lang="it-IT" sz="1200" dirty="0" smtClean="0">
                        <a:latin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Arial"/>
                        </a:rPr>
                        <a:t>AGN/</a:t>
                      </a:r>
                      <a:r>
                        <a:rPr lang="it-IT" sz="1200" dirty="0" err="1" smtClean="0">
                          <a:latin typeface="Arial"/>
                        </a:rPr>
                        <a:t>gal</a:t>
                      </a:r>
                      <a:r>
                        <a:rPr lang="it-IT" sz="1200" dirty="0" smtClean="0">
                          <a:latin typeface="Arial"/>
                        </a:rPr>
                        <a:t> co-</a:t>
                      </a:r>
                      <a:r>
                        <a:rPr lang="it-IT" sz="1200" dirty="0" err="1" smtClean="0">
                          <a:latin typeface="Arial"/>
                        </a:rPr>
                        <a:t>evol</a:t>
                      </a:r>
                      <a:r>
                        <a:rPr lang="it-IT" sz="1200" dirty="0" smtClean="0">
                          <a:latin typeface="Arial"/>
                        </a:rPr>
                        <a:t>.</a:t>
                      </a:r>
                    </a:p>
                  </a:txBody>
                  <a:tcPr/>
                </a:tc>
              </a:tr>
              <a:tr h="929782">
                <a:tc>
                  <a:txBody>
                    <a:bodyPr/>
                    <a:lstStyle/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b="1" dirty="0" err="1" smtClean="0">
                          <a:latin typeface="Arial"/>
                        </a:rPr>
                        <a:t>Legacy</a:t>
                      </a:r>
                      <a:endParaRPr lang="it-IT" sz="1200" b="1" dirty="0" smtClean="0">
                        <a:latin typeface="Arial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latin typeface="Arial"/>
                        </a:rPr>
                        <a:t> Strong </a:t>
                      </a:r>
                      <a:r>
                        <a:rPr lang="it-IT" sz="1200" b="1" dirty="0" err="1" smtClean="0">
                          <a:latin typeface="Arial"/>
                        </a:rPr>
                        <a:t>Lensing</a:t>
                      </a:r>
                      <a:endParaRPr lang="it-IT" sz="1200" b="1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baseline="0" dirty="0" smtClean="0">
                          <a:latin typeface="Arial"/>
                        </a:rPr>
                        <a:t>(rare </a:t>
                      </a:r>
                      <a:r>
                        <a:rPr lang="it-IT" sz="1200" baseline="0" dirty="0" err="1" smtClean="0">
                          <a:latin typeface="Arial"/>
                        </a:rPr>
                        <a:t>populations</a:t>
                      </a:r>
                      <a:r>
                        <a:rPr lang="it-IT" sz="1200" baseline="0" dirty="0" smtClean="0">
                          <a:latin typeface="Arial"/>
                        </a:rPr>
                        <a:t>)</a:t>
                      </a: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 ~1</a:t>
                      </a:r>
                      <a:r>
                        <a:rPr lang="it-IT" sz="1200" baseline="0" dirty="0" smtClean="0">
                          <a:latin typeface="Arial"/>
                        </a:rPr>
                        <a:t> GHz</a:t>
                      </a:r>
                    </a:p>
                    <a:p>
                      <a:pPr algn="ctr"/>
                      <a:r>
                        <a:rPr lang="it-IT" sz="1200" baseline="0" dirty="0" smtClean="0">
                          <a:latin typeface="Arial"/>
                        </a:rPr>
                        <a:t>  Band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err="1" smtClean="0">
                          <a:latin typeface="Arial"/>
                        </a:rPr>
                        <a:t>All-sky</a:t>
                      </a:r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(5000 deg2)</a:t>
                      </a: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 </a:t>
                      </a:r>
                      <a:endParaRPr lang="it-IT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4 </a:t>
                      </a:r>
                      <a:r>
                        <a:rPr lang="it-IT" sz="1200" dirty="0" err="1" smtClean="0">
                          <a:latin typeface="Arial"/>
                        </a:rPr>
                        <a:t>uJy</a:t>
                      </a:r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31000 deg2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Arial"/>
                        </a:rPr>
                        <a:t>(5000 deg2)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~2”</a:t>
                      </a: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0.5”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err="1" smtClean="0">
                          <a:latin typeface="Arial"/>
                        </a:rPr>
                        <a:t>Magnetism</a:t>
                      </a:r>
                      <a:r>
                        <a:rPr lang="it-IT" sz="1200" b="1" dirty="0" smtClean="0">
                          <a:latin typeface="Arial"/>
                        </a:rPr>
                        <a:t> +</a:t>
                      </a:r>
                    </a:p>
                    <a:p>
                      <a:r>
                        <a:rPr lang="it-IT" sz="1200" b="1" i="0" dirty="0" err="1" smtClean="0">
                          <a:latin typeface="Arial"/>
                        </a:rPr>
                        <a:t>Cosmology</a:t>
                      </a:r>
                      <a:r>
                        <a:rPr lang="it-IT" sz="1200" b="1" i="0" baseline="0" dirty="0" smtClean="0">
                          <a:latin typeface="Arial"/>
                        </a:rPr>
                        <a:t> </a:t>
                      </a:r>
                      <a:r>
                        <a:rPr lang="it-IT" sz="1200" b="0" baseline="0" dirty="0" smtClean="0">
                          <a:latin typeface="Arial"/>
                        </a:rPr>
                        <a:t> </a:t>
                      </a:r>
                      <a:r>
                        <a:rPr lang="it-IT" sz="1200" b="1" i="0" dirty="0" err="1" smtClean="0">
                          <a:latin typeface="Arial"/>
                        </a:rPr>
                        <a:t>Transients</a:t>
                      </a:r>
                      <a:r>
                        <a:rPr lang="it-IT" sz="1200" b="0" dirty="0" smtClean="0">
                          <a:latin typeface="Arial"/>
                        </a:rPr>
                        <a:t> +</a:t>
                      </a:r>
                    </a:p>
                    <a:p>
                      <a:r>
                        <a:rPr lang="it-IT" sz="1200" b="1" i="0" dirty="0" smtClean="0">
                          <a:latin typeface="Arial"/>
                        </a:rPr>
                        <a:t>(HI </a:t>
                      </a:r>
                      <a:r>
                        <a:rPr lang="it-IT" sz="1200" b="1" i="0" dirty="0" err="1" smtClean="0">
                          <a:latin typeface="Arial"/>
                        </a:rPr>
                        <a:t>absor</a:t>
                      </a:r>
                      <a:r>
                        <a:rPr lang="it-IT" sz="1200" b="1" i="0" dirty="0" smtClean="0">
                          <a:latin typeface="Arial"/>
                        </a:rPr>
                        <a:t>.) </a:t>
                      </a:r>
                      <a:r>
                        <a:rPr lang="it-IT" sz="1200" b="1" i="0" dirty="0" err="1" smtClean="0">
                          <a:latin typeface="Arial"/>
                        </a:rPr>
                        <a:t>surveys</a:t>
                      </a:r>
                      <a:endParaRPr lang="it-IT" sz="1200" b="1" dirty="0" smtClean="0">
                        <a:latin typeface="Arial"/>
                      </a:endParaRPr>
                    </a:p>
                    <a:p>
                      <a:endParaRPr lang="it-IT" sz="1200" b="1" dirty="0" smtClean="0">
                        <a:latin typeface="Arial"/>
                      </a:endParaRPr>
                    </a:p>
                  </a:txBody>
                  <a:tcPr/>
                </a:tc>
              </a:tr>
              <a:tr h="544599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latin typeface="Arial"/>
                        </a:rPr>
                        <a:t>Clusters</a:t>
                      </a: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(RL </a:t>
                      </a:r>
                      <a:r>
                        <a:rPr lang="it-IT" sz="1200" dirty="0" err="1" smtClean="0">
                          <a:latin typeface="Arial"/>
                        </a:rPr>
                        <a:t>AGNs</a:t>
                      </a:r>
                      <a:r>
                        <a:rPr lang="it-IT" sz="1200" dirty="0" smtClean="0">
                          <a:latin typeface="Arial"/>
                        </a:rPr>
                        <a:t>)</a:t>
                      </a:r>
                      <a:endParaRPr lang="it-IT" sz="1200" b="1" dirty="0" smtClean="0">
                        <a:latin typeface="Arial"/>
                      </a:endParaRP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aseline="0" dirty="0" smtClean="0">
                          <a:latin typeface="Arial"/>
                        </a:rPr>
                        <a:t>~150 MHz</a:t>
                      </a:r>
                    </a:p>
                    <a:p>
                      <a:pPr algn="ctr"/>
                      <a:endParaRPr lang="it-IT" sz="1200" baseline="0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>
                          <a:latin typeface="Arial"/>
                        </a:rPr>
                        <a:t>All-sky</a:t>
                      </a:r>
                      <a:endParaRPr lang="it-IT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20 </a:t>
                      </a:r>
                      <a:r>
                        <a:rPr lang="it-IT" sz="1200" dirty="0" err="1" smtClean="0">
                          <a:latin typeface="Arial"/>
                        </a:rPr>
                        <a:t>uJy</a:t>
                      </a:r>
                      <a:r>
                        <a:rPr lang="it-IT" sz="1200" dirty="0" smtClean="0">
                          <a:latin typeface="Arial"/>
                        </a:rPr>
                        <a:t> </a:t>
                      </a:r>
                    </a:p>
                    <a:p>
                      <a:pPr algn="ctr"/>
                      <a:r>
                        <a:rPr lang="it-IT" sz="1200" dirty="0" smtClean="0">
                          <a:latin typeface="Arial"/>
                        </a:rPr>
                        <a:t>(</a:t>
                      </a:r>
                      <a:r>
                        <a:rPr lang="it-IT" sz="1200" dirty="0" err="1" smtClean="0">
                          <a:latin typeface="Arial"/>
                        </a:rPr>
                        <a:t>confusion</a:t>
                      </a:r>
                      <a:r>
                        <a:rPr lang="it-IT" sz="1200" baseline="0" dirty="0" smtClean="0">
                          <a:latin typeface="Arial"/>
                        </a:rPr>
                        <a:t>)</a:t>
                      </a:r>
                    </a:p>
                    <a:p>
                      <a:pPr algn="ctr"/>
                      <a:endParaRPr lang="it-IT" sz="1200" baseline="0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Arial"/>
                        </a:rPr>
                        <a:t>31000 deg2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Arial"/>
                        </a:rPr>
                        <a:t>8-10”</a:t>
                      </a:r>
                    </a:p>
                    <a:p>
                      <a:pPr algn="ctr"/>
                      <a:endParaRPr lang="it-IT" sz="1200" dirty="0" smtClean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>
                          <a:latin typeface="Arial"/>
                        </a:rPr>
                        <a:t>EoR</a:t>
                      </a:r>
                      <a:endParaRPr lang="it-IT" sz="1200" b="1" dirty="0" smtClean="0">
                        <a:latin typeface="Arial"/>
                      </a:endParaRPr>
                    </a:p>
                    <a:p>
                      <a:endParaRPr lang="it-IT" sz="1200" b="1" dirty="0" smtClean="0"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 bwMode="auto">
          <a:xfrm rot="16200000">
            <a:off x="-1684584" y="4027438"/>
            <a:ext cx="3676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rgbClr val="FF0000"/>
                </a:solidFill>
                <a:latin typeface="Arial"/>
                <a:cs typeface="Arial"/>
              </a:rPr>
              <a:t>Revisited</a:t>
            </a: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  <a:latin typeface="Arial"/>
                <a:cs typeface="Arial"/>
              </a:rPr>
              <a:t>after</a:t>
            </a: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  <a:latin typeface="Arial"/>
                <a:cs typeface="Arial"/>
              </a:rPr>
              <a:t>rebaselining</a:t>
            </a: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 (March 2015)</a:t>
            </a:r>
            <a:endParaRPr lang="it-IT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 bwMode="auto">
          <a:xfrm>
            <a:off x="1189080" y="973762"/>
            <a:ext cx="67956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latin typeface="Arial"/>
                <a:cs typeface="Arial"/>
              </a:rPr>
              <a:t>based on</a:t>
            </a:r>
            <a:r>
              <a:rPr lang="en-US" sz="1600" b="0" i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  <a:latin typeface="Arial"/>
                <a:cs typeface="Arial"/>
              </a:rPr>
              <a:t>Prandoni</a:t>
            </a:r>
            <a:r>
              <a:rPr lang="en-US" sz="1600" b="0" i="1" dirty="0" smtClean="0">
                <a:solidFill>
                  <a:schemeClr val="tx1"/>
                </a:solidFill>
                <a:latin typeface="Arial"/>
                <a:cs typeface="Arial"/>
              </a:rPr>
              <a:t> &amp; Seymour 2015 + </a:t>
            </a:r>
            <a:r>
              <a:rPr lang="en-US" sz="1600" i="1" dirty="0" smtClean="0">
                <a:solidFill>
                  <a:srgbClr val="FF0000"/>
                </a:solidFill>
                <a:latin typeface="Arial"/>
                <a:cs typeface="Arial"/>
              </a:rPr>
              <a:t>Stockholm KSP 2015</a:t>
            </a:r>
            <a:r>
              <a:rPr lang="en-US" sz="1600" b="0" i="1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670800" cy="650240"/>
          </a:xfrm>
        </p:spPr>
        <p:txBody>
          <a:bodyPr>
            <a:noAutofit/>
          </a:bodyPr>
          <a:lstStyle/>
          <a:p>
            <a:r>
              <a:rPr lang="en-US" sz="3000" dirty="0" smtClean="0"/>
              <a:t>SKA Continuum Reference Surveys</a:t>
            </a:r>
            <a:endParaRPr lang="en-US" sz="3000" dirty="0"/>
          </a:p>
        </p:txBody>
      </p:sp>
      <p:sp>
        <p:nvSpPr>
          <p:cNvPr id="10" name="TextBox 8"/>
          <p:cNvSpPr txBox="1"/>
          <p:nvPr/>
        </p:nvSpPr>
        <p:spPr bwMode="auto">
          <a:xfrm>
            <a:off x="559559" y="6167120"/>
            <a:ext cx="80104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latin typeface="Arial"/>
                <a:cs typeface="Arial"/>
              </a:rPr>
              <a:t>+ targeted observations of ~100 local galaxies (detailed SF and BH studies) </a:t>
            </a:r>
            <a:endParaRPr lang="en-US" sz="1600" b="0" i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11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51324"/>
            <a:ext cx="7670800" cy="65024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3000" dirty="0" smtClean="0">
                <a:solidFill>
                  <a:srgbClr val="000000"/>
                </a:solidFill>
                <a:ea typeface="Calibri" pitchFamily="-111" charset="0"/>
              </a:rPr>
              <a:t>Breakout Session 1</a:t>
            </a:r>
            <a:endParaRPr lang="it-IT" sz="3000" dirty="0">
              <a:solidFill>
                <a:srgbClr val="000000"/>
              </a:solidFill>
              <a:ea typeface="Calibri" pitchFamily="-111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SKA Extragalactic Continuum SWG, SKAscicon2016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33375" y="904875"/>
            <a:ext cx="8586788" cy="594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kern="0" dirty="0" smtClean="0">
                <a:solidFill>
                  <a:srgbClr val="0000FF"/>
                </a:solidFill>
                <a:latin typeface="Arial"/>
                <a:cs typeface="Arial"/>
              </a:rPr>
              <a:t>Update and (Continuum) Lessons Learnt from Pathfinders and Precursors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1800" b="0" kern="0" dirty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MeerKAT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first light image from 16 dish array, AR2 (32 dishes) in early 2017, early science with 32 dishes mid 2017, AR3 (64 dishes) by end 2017</a:t>
            </a:r>
          </a:p>
          <a:p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JVLA (deep X band survey)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solidFill>
                  <a:schemeClr val="tx1"/>
                </a:solidFill>
                <a:ea typeface="Wingdings"/>
                <a:sym typeface="Wingdings"/>
              </a:rPr>
              <a:t>Large number of spurious sources at 5 sigma, </a:t>
            </a:r>
            <a:r>
              <a:rPr lang="en-US" sz="1600" b="0" dirty="0" err="1" smtClean="0">
                <a:solidFill>
                  <a:schemeClr val="tx1"/>
                </a:solidFill>
                <a:ea typeface="Wingdings"/>
                <a:sym typeface="Wingdings"/>
              </a:rPr>
              <a:t>microJy</a:t>
            </a:r>
            <a:r>
              <a:rPr lang="en-US" sz="1600" b="0" dirty="0" smtClean="0">
                <a:solidFill>
                  <a:schemeClr val="tx1"/>
                </a:solidFill>
                <a:ea typeface="Wingdings"/>
                <a:sym typeface="Wingdings"/>
              </a:rPr>
              <a:t> radio sources are small ~ 0.2 </a:t>
            </a:r>
            <a:r>
              <a:rPr lang="en-US" sz="1600" b="0" dirty="0" err="1" smtClean="0">
                <a:solidFill>
                  <a:schemeClr val="tx1"/>
                </a:solidFill>
                <a:ea typeface="Wingdings"/>
                <a:sym typeface="Wingdings"/>
              </a:rPr>
              <a:t>arcsec</a:t>
            </a:r>
            <a:r>
              <a:rPr lang="en-US" sz="1600" b="0" dirty="0" smtClean="0">
                <a:solidFill>
                  <a:schemeClr val="tx1"/>
                </a:solidFill>
                <a:ea typeface="Wingdings"/>
                <a:sym typeface="Wingdings"/>
              </a:rPr>
              <a:t>.</a:t>
            </a:r>
          </a:p>
          <a:p>
            <a:endParaRPr lang="en-US" sz="1800" b="0" kern="0" dirty="0">
              <a:solidFill>
                <a:schemeClr val="tx1"/>
              </a:solidFill>
              <a:ea typeface="Wingdings"/>
              <a:sym typeface="Wingdings"/>
            </a:endParaRPr>
          </a:p>
          <a:p>
            <a:r>
              <a:rPr lang="en-GB" sz="1800" kern="0" dirty="0" smtClean="0">
                <a:solidFill>
                  <a:schemeClr val="tx1"/>
                </a:solidFill>
              </a:rPr>
              <a:t>ASKAP</a:t>
            </a:r>
            <a:r>
              <a:rPr lang="en-GB" sz="1800" b="0" kern="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GB" sz="1600" b="0" kern="0" dirty="0" smtClean="0">
                <a:solidFill>
                  <a:schemeClr val="tx1"/>
                </a:solidFill>
              </a:rPr>
              <a:t>PAF </a:t>
            </a:r>
            <a:r>
              <a:rPr lang="en-GB" sz="1600" b="0" kern="0" dirty="0" err="1" smtClean="0">
                <a:solidFill>
                  <a:schemeClr val="tx1"/>
                </a:solidFill>
              </a:rPr>
              <a:t>beamforming</a:t>
            </a:r>
            <a:r>
              <a:rPr lang="en-GB" sz="1600" b="0" kern="0" dirty="0" smtClean="0">
                <a:solidFill>
                  <a:schemeClr val="tx1"/>
                </a:solidFill>
              </a:rPr>
              <a:t> </a:t>
            </a:r>
            <a:r>
              <a:rPr lang="en-GB" sz="1600" b="0" kern="0" dirty="0">
                <a:solidFill>
                  <a:schemeClr val="tx1"/>
                </a:solidFill>
              </a:rPr>
              <a:t>comes w/ trade-offs: either maximum sensitivity w/ a sub-</a:t>
            </a:r>
            <a:r>
              <a:rPr lang="en-GB" sz="1600" b="0" kern="0" dirty="0" smtClean="0">
                <a:solidFill>
                  <a:schemeClr val="tx1"/>
                </a:solidFill>
              </a:rPr>
              <a:t>optimal beam </a:t>
            </a:r>
            <a:r>
              <a:rPr lang="en-GB" sz="1600" b="0" kern="0" dirty="0">
                <a:solidFill>
                  <a:schemeClr val="tx1"/>
                </a:solidFill>
              </a:rPr>
              <a:t>shape or very well-behaved beam with reduced </a:t>
            </a:r>
            <a:r>
              <a:rPr lang="en-GB" sz="1600" b="0" kern="0" dirty="0" smtClean="0">
                <a:solidFill>
                  <a:schemeClr val="tx1"/>
                </a:solidFill>
              </a:rPr>
              <a:t>sensitivity</a:t>
            </a:r>
          </a:p>
          <a:p>
            <a:pPr marL="285750" indent="-285750">
              <a:buFont typeface="Arial"/>
              <a:buChar char="•"/>
            </a:pPr>
            <a:r>
              <a:rPr lang="en-GB" sz="1600" b="0" kern="0" dirty="0" smtClean="0">
                <a:solidFill>
                  <a:schemeClr val="tx1"/>
                </a:solidFill>
              </a:rPr>
              <a:t>There’s a heavy reliance on global sky model, many calibration steps depend on it</a:t>
            </a:r>
            <a:endParaRPr lang="en-GB" sz="1600" b="0" kern="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1600" b="0" kern="0" dirty="0" smtClean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uGMRT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  <a:endParaRPr lang="en-US" sz="1800" b="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 dirty="0" err="1">
                <a:solidFill>
                  <a:schemeClr val="tx1"/>
                </a:solidFill>
              </a:rPr>
              <a:t>uGMRT</a:t>
            </a:r>
            <a:r>
              <a:rPr lang="en-US" sz="1600" b="0" dirty="0">
                <a:solidFill>
                  <a:schemeClr val="tx1"/>
                </a:solidFill>
              </a:rPr>
              <a:t>: instantaneous bandwidth to increase from 32 to 400 MHz; continuous coverage from 50-1500 MHz; continuum sensitivity will improve ~3-fold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fully</a:t>
            </a:r>
            <a:r>
              <a:rPr lang="en-US" sz="1600" b="0" dirty="0">
                <a:solidFill>
                  <a:schemeClr val="tx1"/>
                </a:solidFill>
              </a:rPr>
              <a:t>-upgraded </a:t>
            </a:r>
            <a:r>
              <a:rPr lang="en-US" sz="1600" b="0" dirty="0" err="1">
                <a:solidFill>
                  <a:schemeClr val="tx1"/>
                </a:solidFill>
              </a:rPr>
              <a:t>uGMRT</a:t>
            </a:r>
            <a:r>
              <a:rPr lang="en-US" sz="1600" b="0" dirty="0">
                <a:solidFill>
                  <a:schemeClr val="tx1"/>
                </a:solidFill>
              </a:rPr>
              <a:t> w/ 30 antennae and 4 bands deployed in late 2017</a:t>
            </a:r>
          </a:p>
          <a:p>
            <a:pPr marL="285750" lvl="0" indent="-285750" defTabSz="914400">
              <a:spcBef>
                <a:spcPts val="0"/>
              </a:spcBef>
              <a:buFont typeface="Arial"/>
              <a:buChar char="•"/>
              <a:defRPr/>
            </a:pPr>
            <a:endParaRPr lang="en-GB" sz="16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51324"/>
            <a:ext cx="7670800" cy="65024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3000" dirty="0" smtClean="0">
                <a:solidFill>
                  <a:srgbClr val="000000"/>
                </a:solidFill>
                <a:ea typeface="Calibri" pitchFamily="-111" charset="0"/>
              </a:rPr>
              <a:t>Breakout Session 1</a:t>
            </a:r>
            <a:endParaRPr lang="it-IT" sz="3000" dirty="0">
              <a:solidFill>
                <a:srgbClr val="000000"/>
              </a:solidFill>
              <a:ea typeface="Calibri" pitchFamily="-111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SKA Extragalactic Continuum SWG, SKAscicon2016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33375" y="904875"/>
            <a:ext cx="8586788" cy="5620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kern="0" dirty="0" smtClean="0">
                <a:solidFill>
                  <a:srgbClr val="0000FF"/>
                </a:solidFill>
                <a:latin typeface="Arial"/>
                <a:cs typeface="Arial"/>
              </a:rPr>
              <a:t>Update and (Continuum) Lessons Learnt from Pathfinders and Precursors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1800" b="0" kern="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MWA/GLEAM: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solidFill>
                  <a:schemeClr val="tx1"/>
                </a:solidFill>
                <a:ea typeface="Wingdings"/>
                <a:sym typeface="Wingdings"/>
              </a:rPr>
              <a:t>ionosphere : typical displacement is 10-20 </a:t>
            </a:r>
            <a:r>
              <a:rPr lang="en-US" sz="1600" b="0" dirty="0" err="1" smtClean="0">
                <a:solidFill>
                  <a:schemeClr val="tx1"/>
                </a:solidFill>
                <a:ea typeface="Wingdings"/>
                <a:sym typeface="Wingdings"/>
              </a:rPr>
              <a:t>arcsec</a:t>
            </a:r>
            <a:r>
              <a:rPr lang="en-US" sz="1600" b="0" dirty="0" smtClean="0">
                <a:solidFill>
                  <a:schemeClr val="tx1"/>
                </a:solidFill>
                <a:ea typeface="Wingdings"/>
                <a:sym typeface="Wingdings"/>
              </a:rPr>
              <a:t> at 154 MHz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solidFill>
                  <a:schemeClr val="tx1"/>
                </a:solidFill>
                <a:ea typeface="Wingdings"/>
                <a:sym typeface="Wingdings"/>
              </a:rPr>
              <a:t>dominated by sideline confusion in GLEAM, huge </a:t>
            </a:r>
            <a:r>
              <a:rPr lang="en-US" sz="1600" b="0" dirty="0" err="1" smtClean="0">
                <a:solidFill>
                  <a:schemeClr val="tx1"/>
                </a:solidFill>
                <a:ea typeface="Wingdings"/>
                <a:sym typeface="Wingdings"/>
              </a:rPr>
              <a:t>FoV</a:t>
            </a:r>
            <a:r>
              <a:rPr lang="en-US" sz="1600" b="0" dirty="0" smtClean="0">
                <a:solidFill>
                  <a:schemeClr val="tx1"/>
                </a:solidFill>
                <a:ea typeface="Wingdings"/>
                <a:sym typeface="Wingdings"/>
              </a:rPr>
              <a:t> c.f. </a:t>
            </a:r>
            <a:r>
              <a:rPr lang="en-US" sz="1600" b="0" dirty="0" err="1" smtClean="0">
                <a:solidFill>
                  <a:schemeClr val="tx1"/>
                </a:solidFill>
                <a:ea typeface="Wingdings"/>
                <a:sym typeface="Wingdings"/>
              </a:rPr>
              <a:t>SKA_Low</a:t>
            </a:r>
            <a:r>
              <a:rPr lang="en-US" sz="1600" b="0" dirty="0" smtClean="0">
                <a:solidFill>
                  <a:schemeClr val="tx1"/>
                </a:solidFill>
                <a:ea typeface="Wingdings"/>
                <a:sym typeface="Wingdings"/>
              </a:rPr>
              <a:t>, but need to be aware for </a:t>
            </a:r>
            <a:r>
              <a:rPr lang="en-US" sz="1600" b="0" dirty="0" err="1" smtClean="0">
                <a:solidFill>
                  <a:schemeClr val="tx1"/>
                </a:solidFill>
                <a:ea typeface="Wingdings"/>
                <a:sym typeface="Wingdings"/>
              </a:rPr>
              <a:t>SKA_Low</a:t>
            </a:r>
            <a:endParaRPr lang="en-US" sz="1600" b="0" dirty="0" smtClean="0">
              <a:solidFill>
                <a:schemeClr val="tx1"/>
              </a:solidFill>
              <a:ea typeface="Wingdings"/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en-US" sz="1600" b="0" dirty="0">
              <a:solidFill>
                <a:schemeClr val="tx1"/>
              </a:solidFill>
              <a:ea typeface="Wingdings"/>
              <a:sym typeface="Wingdings"/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LOFAR:</a:t>
            </a:r>
            <a:endParaRPr lang="en-US" sz="1800" b="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Ionosphere:  need to take out instrumental effects, it’s a phase effect (not A and P gains), model as phase screen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-A-projection can only be used if beam model is well known (it is currently not being applied to LOFAR data)</a:t>
            </a:r>
          </a:p>
          <a:p>
            <a:pPr marL="285750" indent="-285750">
              <a:buFont typeface="Arial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EMERLIN and EVN:</a:t>
            </a:r>
            <a:endParaRPr lang="en-US" sz="1800" b="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solidFill>
                  <a:schemeClr val="tx1"/>
                </a:solidFill>
                <a:ea typeface="Wingdings"/>
                <a:sym typeface="Wingdings"/>
              </a:rPr>
              <a:t>Need high resolution deep surveys to </a:t>
            </a:r>
            <a:r>
              <a:rPr lang="en-US" sz="1600" b="0" dirty="0" err="1">
                <a:solidFill>
                  <a:schemeClr val="tx1"/>
                </a:solidFill>
                <a:ea typeface="Wingdings"/>
                <a:sym typeface="Wingdings"/>
              </a:rPr>
              <a:t>characterise</a:t>
            </a:r>
            <a:r>
              <a:rPr lang="en-US" sz="1600" b="0" dirty="0">
                <a:solidFill>
                  <a:schemeClr val="tx1"/>
                </a:solidFill>
                <a:ea typeface="Wingdings"/>
                <a:sym typeface="Wingdings"/>
              </a:rPr>
              <a:t> spatial distribution of AGN and SF activity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solidFill>
                  <a:schemeClr val="tx1"/>
                </a:solidFill>
                <a:ea typeface="Wingdings"/>
                <a:sym typeface="Wingdings"/>
              </a:rPr>
              <a:t>find sizes of ~1.2 </a:t>
            </a:r>
            <a:r>
              <a:rPr lang="en-US" sz="1600" b="0" dirty="0" err="1">
                <a:solidFill>
                  <a:schemeClr val="tx1"/>
                </a:solidFill>
                <a:ea typeface="Wingdings"/>
                <a:sym typeface="Wingdings"/>
              </a:rPr>
              <a:t>arcsec</a:t>
            </a:r>
            <a:r>
              <a:rPr lang="en-US" sz="1600" b="0" dirty="0">
                <a:solidFill>
                  <a:schemeClr val="tx1"/>
                </a:solidFill>
                <a:ea typeface="Wingdings"/>
                <a:sym typeface="Wingdings"/>
              </a:rPr>
              <a:t> for SFGs</a:t>
            </a:r>
          </a:p>
          <a:p>
            <a:pPr marL="285750" indent="-285750">
              <a:buFont typeface="Arial"/>
              <a:buChar char="•"/>
            </a:pPr>
            <a:endParaRPr lang="en-US" sz="1600" b="0" dirty="0" smtClean="0">
              <a:solidFill>
                <a:schemeClr val="tx1"/>
              </a:solidFill>
              <a:ea typeface="Wingdings"/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en-US" sz="1600" b="0" dirty="0" smtClean="0">
              <a:solidFill>
                <a:schemeClr val="tx1"/>
              </a:solidFill>
              <a:ea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43709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51324"/>
            <a:ext cx="7670800" cy="65024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3000" dirty="0" smtClean="0">
                <a:solidFill>
                  <a:srgbClr val="000000"/>
                </a:solidFill>
                <a:ea typeface="Calibri" pitchFamily="-111" charset="0"/>
              </a:rPr>
              <a:t>Breakout Session 2</a:t>
            </a:r>
            <a:endParaRPr lang="it-IT" sz="3000" dirty="0">
              <a:solidFill>
                <a:srgbClr val="000000"/>
              </a:solidFill>
              <a:ea typeface="Calibri" pitchFamily="-111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SKA Extragalactic Continuum SWG, SKAscicon2016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33375" y="1158875"/>
            <a:ext cx="8586788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GB" sz="2000" b="0" kern="0" dirty="0" smtClean="0">
                <a:solidFill>
                  <a:srgbClr val="0000FF"/>
                </a:solidFill>
              </a:rPr>
              <a:t>Computing</a:t>
            </a:r>
            <a:r>
              <a:rPr lang="en-GB" sz="2000" b="0" kern="0" dirty="0">
                <a:solidFill>
                  <a:srgbClr val="0000FF"/>
                </a:solidFill>
              </a:rPr>
              <a:t>, SDP and data products, and </a:t>
            </a:r>
            <a:r>
              <a:rPr lang="en-GB" sz="2000" b="0" kern="0" dirty="0" smtClean="0">
                <a:solidFill>
                  <a:srgbClr val="0000FF"/>
                </a:solidFill>
              </a:rPr>
              <a:t>simulations</a:t>
            </a:r>
          </a:p>
          <a:p>
            <a:pPr lvl="0" defTabSz="914400">
              <a:spcBef>
                <a:spcPts val="0"/>
              </a:spcBef>
              <a:defRPr/>
            </a:pPr>
            <a:endParaRPr lang="en-GB" sz="1800" b="0" kern="0" dirty="0">
              <a:solidFill>
                <a:srgbClr val="0000FF"/>
              </a:solidFill>
            </a:endParaRPr>
          </a:p>
          <a:p>
            <a:pPr marL="285750" lvl="0" indent="-28575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en-GB" sz="1800" b="0" kern="0" dirty="0" smtClean="0">
                <a:solidFill>
                  <a:srgbClr val="FF0000"/>
                </a:solidFill>
              </a:rPr>
              <a:t>Computational </a:t>
            </a:r>
            <a:r>
              <a:rPr lang="en-GB" sz="1800" b="0" kern="0" dirty="0">
                <a:solidFill>
                  <a:srgbClr val="FF0000"/>
                </a:solidFill>
              </a:rPr>
              <a:t>and imaging challenges </a:t>
            </a:r>
            <a:endParaRPr lang="en-GB" sz="1800" b="0" kern="0" dirty="0" smtClean="0">
              <a:solidFill>
                <a:srgbClr val="FF0000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endParaRPr lang="en-GB" sz="1800" b="0" kern="0" dirty="0" smtClean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LOFAR (T. </a:t>
            </a:r>
            <a:r>
              <a:rPr lang="en-GB" sz="1800" kern="0" dirty="0" err="1" smtClean="0">
                <a:solidFill>
                  <a:schemeClr val="tx1"/>
                </a:solidFill>
              </a:rPr>
              <a:t>Shimwell</a:t>
            </a:r>
            <a:r>
              <a:rPr lang="en-GB" sz="1800" kern="0" dirty="0" smtClean="0">
                <a:solidFill>
                  <a:schemeClr val="tx1"/>
                </a:solidFill>
              </a:rPr>
              <a:t>): </a:t>
            </a:r>
          </a:p>
          <a:p>
            <a:pPr defTabSz="914400">
              <a:spcBef>
                <a:spcPts val="0"/>
              </a:spcBef>
              <a:defRPr/>
            </a:pPr>
            <a:r>
              <a:rPr lang="en-GB" sz="1800" b="0" kern="0" dirty="0" smtClean="0">
                <a:solidFill>
                  <a:schemeClr val="tx1"/>
                </a:solidFill>
              </a:rPr>
              <a:t>- huge </a:t>
            </a:r>
            <a:r>
              <a:rPr lang="en-GB" sz="1800" b="0" kern="0" dirty="0">
                <a:solidFill>
                  <a:schemeClr val="tx1"/>
                </a:solidFill>
              </a:rPr>
              <a:t>data rates and volume imply fully-automated pipelines are a must</a:t>
            </a:r>
          </a:p>
          <a:p>
            <a:pPr defTabSz="914400">
              <a:spcBef>
                <a:spcPts val="0"/>
              </a:spcBef>
              <a:defRPr/>
            </a:pPr>
            <a:r>
              <a:rPr lang="en-GB" sz="1800" b="0" kern="0" dirty="0" smtClean="0">
                <a:solidFill>
                  <a:schemeClr val="tx1"/>
                </a:solidFill>
              </a:rPr>
              <a:t>- there </a:t>
            </a:r>
            <a:r>
              <a:rPr lang="en-GB" sz="1800" b="0" kern="0" dirty="0">
                <a:solidFill>
                  <a:schemeClr val="tx1"/>
                </a:solidFill>
              </a:rPr>
              <a:t>are compression algorithms (e.g., </a:t>
            </a:r>
            <a:r>
              <a:rPr lang="en-GB" sz="1800" b="0" kern="0" dirty="0" err="1">
                <a:solidFill>
                  <a:schemeClr val="tx1"/>
                </a:solidFill>
              </a:rPr>
              <a:t>Dysco</a:t>
            </a:r>
            <a:r>
              <a:rPr lang="en-GB" sz="1800" b="0" kern="0" dirty="0">
                <a:solidFill>
                  <a:schemeClr val="tx1"/>
                </a:solidFill>
              </a:rPr>
              <a:t>; </a:t>
            </a:r>
            <a:r>
              <a:rPr lang="en-GB" sz="1800" b="0" kern="0" dirty="0" err="1">
                <a:solidFill>
                  <a:schemeClr val="tx1"/>
                </a:solidFill>
              </a:rPr>
              <a:t>Offringa</a:t>
            </a:r>
            <a:r>
              <a:rPr lang="en-GB" sz="1800" b="0" kern="0" dirty="0">
                <a:solidFill>
                  <a:schemeClr val="tx1"/>
                </a:solidFill>
              </a:rPr>
              <a:t>+ ’16) </a:t>
            </a:r>
            <a:r>
              <a:rPr lang="en-GB" sz="1800" b="0" kern="0" dirty="0" smtClean="0">
                <a:solidFill>
                  <a:schemeClr val="tx1"/>
                </a:solidFill>
              </a:rPr>
              <a:t>capable </a:t>
            </a:r>
            <a:r>
              <a:rPr lang="en-GB" sz="1800" b="0" kern="0" dirty="0">
                <a:solidFill>
                  <a:schemeClr val="tx1"/>
                </a:solidFill>
              </a:rPr>
              <a:t>of reducing </a:t>
            </a:r>
            <a:r>
              <a:rPr lang="en-GB" sz="1800" b="0" kern="0" dirty="0" smtClean="0">
                <a:solidFill>
                  <a:schemeClr val="tx1"/>
                </a:solidFill>
              </a:rPr>
              <a:t>- data </a:t>
            </a:r>
            <a:r>
              <a:rPr lang="en-GB" sz="1800" b="0" kern="0" dirty="0">
                <a:solidFill>
                  <a:schemeClr val="tx1"/>
                </a:solidFill>
              </a:rPr>
              <a:t>volume by almost </a:t>
            </a:r>
            <a:r>
              <a:rPr lang="en-GB" sz="1800" b="0" kern="0" dirty="0" smtClean="0">
                <a:solidFill>
                  <a:schemeClr val="tx1"/>
                </a:solidFill>
              </a:rPr>
              <a:t>an </a:t>
            </a:r>
            <a:r>
              <a:rPr lang="en-GB" sz="1800" b="0" kern="0" dirty="0">
                <a:solidFill>
                  <a:schemeClr val="tx1"/>
                </a:solidFill>
              </a:rPr>
              <a:t>order of magnitude with only small impact on the sensitivity</a:t>
            </a:r>
            <a:endParaRPr lang="en-GB" sz="1800" b="0" kern="0" dirty="0" smtClean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GB" sz="1800" b="0" kern="0" dirty="0" smtClean="0">
                <a:solidFill>
                  <a:schemeClr val="tx1"/>
                </a:solidFill>
              </a:rPr>
              <a:t>- DD-Facet </a:t>
            </a:r>
            <a:r>
              <a:rPr lang="en-GB" sz="1800" b="0" kern="0" dirty="0">
                <a:solidFill>
                  <a:schemeClr val="tx1"/>
                </a:solidFill>
              </a:rPr>
              <a:t>calibration now used for </a:t>
            </a:r>
            <a:r>
              <a:rPr lang="en-GB" sz="1800" b="0" kern="0" dirty="0" err="1" smtClean="0">
                <a:solidFill>
                  <a:schemeClr val="tx1"/>
                </a:solidFill>
              </a:rPr>
              <a:t>LoTSS</a:t>
            </a:r>
            <a:r>
              <a:rPr lang="en-GB" sz="1800" b="0" kern="0" dirty="0" smtClean="0">
                <a:solidFill>
                  <a:schemeClr val="tx1"/>
                </a:solidFill>
              </a:rPr>
              <a:t>, pipeline takes  7 days per field currently</a:t>
            </a:r>
          </a:p>
          <a:p>
            <a:pPr marL="285750" indent="-285750" defTabSz="914400">
              <a:spcBef>
                <a:spcPts val="0"/>
              </a:spcBef>
              <a:buFontTx/>
              <a:buChar char="-"/>
              <a:defRPr/>
            </a:pPr>
            <a:endParaRPr lang="en-GB" sz="1800" b="0" kern="0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GB" sz="1800" kern="0" dirty="0" err="1" smtClean="0">
                <a:solidFill>
                  <a:schemeClr val="tx1"/>
                </a:solidFill>
              </a:rPr>
              <a:t>uGMRT</a:t>
            </a:r>
            <a:r>
              <a:rPr lang="en-GB" sz="1800" kern="0" dirty="0">
                <a:solidFill>
                  <a:schemeClr val="tx1"/>
                </a:solidFill>
              </a:rPr>
              <a:t> (</a:t>
            </a:r>
            <a:r>
              <a:rPr lang="en-GB" sz="1800" kern="0" dirty="0" err="1">
                <a:solidFill>
                  <a:schemeClr val="tx1"/>
                </a:solidFill>
              </a:rPr>
              <a:t>Dwarakanath</a:t>
            </a:r>
            <a:r>
              <a:rPr lang="en-GB" sz="1800" kern="0" dirty="0">
                <a:solidFill>
                  <a:schemeClr val="tx1"/>
                </a:solidFill>
              </a:rPr>
              <a:t>, </a:t>
            </a:r>
            <a:r>
              <a:rPr lang="en-GB" sz="1800" kern="0" dirty="0" smtClean="0">
                <a:solidFill>
                  <a:schemeClr val="tx1"/>
                </a:solidFill>
              </a:rPr>
              <a:t>K):</a:t>
            </a:r>
          </a:p>
          <a:p>
            <a:pPr defTabSz="914400">
              <a:spcBef>
                <a:spcPts val="0"/>
              </a:spcBef>
              <a:defRPr/>
            </a:pPr>
            <a:r>
              <a:rPr lang="en-GB" sz="1800" b="0" kern="0" dirty="0" smtClean="0">
                <a:solidFill>
                  <a:schemeClr val="tx1"/>
                </a:solidFill>
              </a:rPr>
              <a:t>- Peeling </a:t>
            </a:r>
            <a:r>
              <a:rPr lang="en-GB" sz="1800" b="0" kern="0" dirty="0">
                <a:solidFill>
                  <a:schemeClr val="tx1"/>
                </a:solidFill>
              </a:rPr>
              <a:t>+ ionosphere correction plus subsequent reduction steps takes about </a:t>
            </a:r>
            <a:r>
              <a:rPr lang="en-GB" sz="1800" b="0" kern="0" dirty="0" smtClean="0">
                <a:solidFill>
                  <a:schemeClr val="tx1"/>
                </a:solidFill>
              </a:rPr>
              <a:t>5</a:t>
            </a:r>
          </a:p>
          <a:p>
            <a:pPr defTabSz="914400">
              <a:spcBef>
                <a:spcPts val="0"/>
              </a:spcBef>
              <a:defRPr/>
            </a:pPr>
            <a:r>
              <a:rPr lang="en-GB" sz="1800" b="0" kern="0" dirty="0" smtClean="0">
                <a:solidFill>
                  <a:schemeClr val="tx1"/>
                </a:solidFill>
              </a:rPr>
              <a:t>x </a:t>
            </a:r>
            <a:r>
              <a:rPr lang="en-GB" sz="1800" b="0" kern="0" dirty="0">
                <a:solidFill>
                  <a:schemeClr val="tx1"/>
                </a:solidFill>
              </a:rPr>
              <a:t>more compute time than classical approach limited to self-</a:t>
            </a:r>
            <a:r>
              <a:rPr lang="en-GB" sz="1800" b="0" kern="0" dirty="0" err="1">
                <a:solidFill>
                  <a:schemeClr val="tx1"/>
                </a:solidFill>
              </a:rPr>
              <a:t>cal</a:t>
            </a:r>
            <a:r>
              <a:rPr lang="en-GB" sz="1800" b="0" kern="0" dirty="0">
                <a:solidFill>
                  <a:schemeClr val="tx1"/>
                </a:solidFill>
              </a:rPr>
              <a:t> steps</a:t>
            </a:r>
          </a:p>
          <a:p>
            <a:pPr defTabSz="914400">
              <a:spcBef>
                <a:spcPts val="0"/>
              </a:spcBef>
              <a:defRPr/>
            </a:pPr>
            <a:r>
              <a:rPr lang="en-GB" sz="1800" b="0" kern="0" dirty="0" smtClean="0">
                <a:solidFill>
                  <a:schemeClr val="tx1"/>
                </a:solidFill>
              </a:rPr>
              <a:t>- Using WSCLEAN, with well-known PB will use A-</a:t>
            </a:r>
            <a:r>
              <a:rPr lang="en-GB" sz="1800" b="0" kern="0" dirty="0" err="1" smtClean="0">
                <a:solidFill>
                  <a:schemeClr val="tx1"/>
                </a:solidFill>
              </a:rPr>
              <a:t>proj</a:t>
            </a:r>
            <a:endParaRPr lang="en-GB" sz="1800" b="0" kern="0" dirty="0" smtClean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endParaRPr lang="en-GB" sz="1800" b="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7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51324"/>
            <a:ext cx="7670800" cy="65024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3000" dirty="0" smtClean="0">
                <a:solidFill>
                  <a:srgbClr val="000000"/>
                </a:solidFill>
                <a:ea typeface="Calibri" pitchFamily="-111" charset="0"/>
              </a:rPr>
              <a:t>Breakout Session 2</a:t>
            </a:r>
            <a:endParaRPr lang="it-IT" sz="3000" dirty="0">
              <a:solidFill>
                <a:srgbClr val="000000"/>
              </a:solidFill>
              <a:ea typeface="Calibri" pitchFamily="-111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SKA Extragalactic Continuum SWG, SKAscicon2016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33375" y="1158875"/>
            <a:ext cx="85867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GB" sz="2000" b="0" kern="0" dirty="0" smtClean="0">
                <a:solidFill>
                  <a:srgbClr val="0000FF"/>
                </a:solidFill>
              </a:rPr>
              <a:t>Computing</a:t>
            </a:r>
            <a:r>
              <a:rPr lang="en-GB" sz="2000" b="0" kern="0" dirty="0">
                <a:solidFill>
                  <a:srgbClr val="0000FF"/>
                </a:solidFill>
              </a:rPr>
              <a:t>, SDP and data products, and </a:t>
            </a:r>
            <a:r>
              <a:rPr lang="en-GB" sz="2000" b="0" kern="0" dirty="0" smtClean="0">
                <a:solidFill>
                  <a:srgbClr val="0000FF"/>
                </a:solidFill>
              </a:rPr>
              <a:t>simulations</a:t>
            </a:r>
            <a:endParaRPr lang="en-GB" sz="2000" b="0" kern="0" dirty="0">
              <a:solidFill>
                <a:srgbClr val="0000FF"/>
              </a:solidFill>
            </a:endParaRPr>
          </a:p>
          <a:p>
            <a:pPr marL="285750" indent="-285750" defTabSz="914400">
              <a:spcBef>
                <a:spcPts val="0"/>
              </a:spcBef>
              <a:buFont typeface="Arial"/>
              <a:buChar char="•"/>
              <a:defRPr/>
            </a:pPr>
            <a:endParaRPr lang="en-GB" sz="1800" b="0" kern="0" dirty="0" smtClean="0">
              <a:solidFill>
                <a:schemeClr val="tx1"/>
              </a:solidFill>
            </a:endParaRPr>
          </a:p>
          <a:p>
            <a:pPr marL="285750" indent="-28575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en-GB" sz="1800" b="0" kern="0" dirty="0" smtClean="0">
                <a:solidFill>
                  <a:srgbClr val="FF0000"/>
                </a:solidFill>
              </a:rPr>
              <a:t>Simulations </a:t>
            </a:r>
            <a:endParaRPr lang="en-GB" sz="1800" b="0" kern="0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endParaRPr lang="en-GB" sz="1800" b="0" kern="0" dirty="0" smtClean="0">
              <a:solidFill>
                <a:schemeClr val="tx1"/>
              </a:solidFill>
            </a:endParaRPr>
          </a:p>
          <a:p>
            <a:pPr marL="285750" lvl="0" indent="-285750" defTabSz="914400">
              <a:spcBef>
                <a:spcPts val="0"/>
              </a:spcBef>
              <a:buFontTx/>
              <a:buChar char="-"/>
              <a:defRPr/>
            </a:pPr>
            <a:r>
              <a:rPr lang="en-GB" sz="1800" b="0" kern="0" dirty="0" smtClean="0">
                <a:solidFill>
                  <a:schemeClr val="tx1"/>
                </a:solidFill>
              </a:rPr>
              <a:t>Need both Sky/Source models and telescope simulators</a:t>
            </a:r>
          </a:p>
          <a:p>
            <a:pPr marL="285750" indent="-285750" defTabSz="914400">
              <a:spcBef>
                <a:spcPts val="0"/>
              </a:spcBef>
              <a:buFontTx/>
              <a:buChar char="-"/>
              <a:defRPr/>
            </a:pPr>
            <a:r>
              <a:rPr lang="en-GB" sz="1800" b="0" kern="0" dirty="0" smtClean="0">
                <a:solidFill>
                  <a:schemeClr val="tx1"/>
                </a:solidFill>
              </a:rPr>
              <a:t>Action to compile a list of tools to (a) build mock observation and (b) produce simulated skies </a:t>
            </a:r>
          </a:p>
          <a:p>
            <a:pPr marL="285750" lvl="0" indent="-285750" defTabSz="914400">
              <a:spcBef>
                <a:spcPts val="0"/>
              </a:spcBef>
              <a:buFont typeface="Arial"/>
              <a:buChar char="•"/>
              <a:defRPr/>
            </a:pPr>
            <a:endParaRPr lang="en-GB" sz="1800" b="0" kern="0" dirty="0" smtClean="0">
              <a:solidFill>
                <a:schemeClr val="tx1"/>
              </a:solidFill>
            </a:endParaRPr>
          </a:p>
          <a:p>
            <a:pPr marL="285750" lvl="0" indent="-28575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en-GB" sz="1800" b="0" kern="0" dirty="0" smtClean="0">
                <a:solidFill>
                  <a:srgbClr val="FF0000"/>
                </a:solidFill>
              </a:rPr>
              <a:t>Concept </a:t>
            </a:r>
            <a:r>
              <a:rPr lang="en-GB" sz="1800" b="0" kern="0" dirty="0">
                <a:solidFill>
                  <a:srgbClr val="FF0000"/>
                </a:solidFill>
              </a:rPr>
              <a:t>of SKAO Regional Centres </a:t>
            </a:r>
            <a:r>
              <a:rPr lang="en-GB" sz="1800" b="0" kern="0" dirty="0" smtClean="0">
                <a:solidFill>
                  <a:srgbClr val="FF0000"/>
                </a:solidFill>
              </a:rPr>
              <a:t> </a:t>
            </a:r>
            <a:r>
              <a:rPr lang="en-GB" sz="1800" b="0" kern="0" dirty="0">
                <a:solidFill>
                  <a:srgbClr val="FF0000"/>
                </a:solidFill>
              </a:rPr>
              <a:t>(Antonio </a:t>
            </a:r>
            <a:r>
              <a:rPr lang="en-GB" sz="1800" b="0" kern="0" dirty="0" err="1">
                <a:solidFill>
                  <a:srgbClr val="FF0000"/>
                </a:solidFill>
              </a:rPr>
              <a:t>C</a:t>
            </a:r>
            <a:r>
              <a:rPr lang="en-GB" sz="1800" b="0" kern="0" dirty="0" err="1" smtClean="0">
                <a:solidFill>
                  <a:srgbClr val="FF0000"/>
                </a:solidFill>
              </a:rPr>
              <a:t>hrysostomou</a:t>
            </a:r>
            <a:r>
              <a:rPr lang="en-GB" sz="1800" b="0" kern="0" dirty="0" smtClean="0">
                <a:solidFill>
                  <a:srgbClr val="FF0000"/>
                </a:solidFill>
              </a:rPr>
              <a:t>)</a:t>
            </a:r>
            <a:endParaRPr lang="en-GB" sz="1800" b="0" kern="0" dirty="0">
              <a:solidFill>
                <a:srgbClr val="FF0000"/>
              </a:solidFill>
            </a:endParaRPr>
          </a:p>
          <a:p>
            <a:pPr marL="285750" indent="-285750" defTabSz="914400">
              <a:spcBef>
                <a:spcPts val="0"/>
              </a:spcBef>
              <a:buFont typeface="Arial"/>
              <a:buChar char="•"/>
              <a:defRPr/>
            </a:pPr>
            <a:endParaRPr lang="en-GB" sz="1800" b="0" kern="0" dirty="0" smtClean="0">
              <a:solidFill>
                <a:schemeClr val="tx1"/>
              </a:solidFill>
            </a:endParaRPr>
          </a:p>
          <a:p>
            <a:pPr marL="285750" indent="-28575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en-GB" sz="1800" b="0" kern="0" dirty="0" smtClean="0">
                <a:solidFill>
                  <a:srgbClr val="FF0000"/>
                </a:solidFill>
              </a:rPr>
              <a:t>Update </a:t>
            </a:r>
            <a:r>
              <a:rPr lang="en-GB" sz="1800" b="0" kern="0" dirty="0">
                <a:solidFill>
                  <a:srgbClr val="FF0000"/>
                </a:solidFill>
              </a:rPr>
              <a:t>from our SDP liaisons  (</a:t>
            </a:r>
            <a:r>
              <a:rPr lang="en-GB" sz="1800" b="0" kern="0" dirty="0" err="1">
                <a:solidFill>
                  <a:srgbClr val="FF0000"/>
                </a:solidFill>
              </a:rPr>
              <a:t>Ishwara</a:t>
            </a:r>
            <a:r>
              <a:rPr lang="en-GB" sz="1800" b="0" kern="0" dirty="0">
                <a:solidFill>
                  <a:srgbClr val="FF0000"/>
                </a:solidFill>
              </a:rPr>
              <a:t>-Chandra C.H., with input from Ian Heywood and core team</a:t>
            </a:r>
            <a:r>
              <a:rPr lang="en-GB" sz="1800" b="0" kern="0" dirty="0" smtClean="0">
                <a:solidFill>
                  <a:srgbClr val="FF0000"/>
                </a:solidFill>
              </a:rPr>
              <a:t>)</a:t>
            </a:r>
          </a:p>
          <a:p>
            <a:pPr lvl="0" defTabSz="914400">
              <a:spcBef>
                <a:spcPts val="0"/>
              </a:spcBef>
              <a:defRPr/>
            </a:pP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46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51324"/>
            <a:ext cx="7670800" cy="65024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3000" dirty="0" smtClean="0">
                <a:solidFill>
                  <a:srgbClr val="000000"/>
                </a:solidFill>
                <a:ea typeface="Calibri" pitchFamily="-111" charset="0"/>
              </a:rPr>
              <a:t>Breakout Session 3</a:t>
            </a:r>
            <a:endParaRPr lang="it-IT" sz="3000" dirty="0">
              <a:solidFill>
                <a:srgbClr val="000000"/>
              </a:solidFill>
              <a:ea typeface="Calibri" pitchFamily="-111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SKA Extragalactic Continuum SWG, SKAscicon2016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33375" y="1158875"/>
            <a:ext cx="8586788" cy="322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GB" sz="2000" b="0" kern="0" dirty="0" smtClean="0">
                <a:solidFill>
                  <a:srgbClr val="0000FF"/>
                </a:solidFill>
              </a:rPr>
              <a:t>Joint </a:t>
            </a:r>
            <a:r>
              <a:rPr lang="en-GB" sz="2000" b="0" kern="0" dirty="0">
                <a:solidFill>
                  <a:srgbClr val="0000FF"/>
                </a:solidFill>
              </a:rPr>
              <a:t>discussion with magnetism team</a:t>
            </a:r>
          </a:p>
          <a:p>
            <a:endParaRPr lang="en-GB" sz="1800" b="0" kern="0" dirty="0" smtClean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GB" sz="1800" b="0" kern="0" dirty="0" smtClean="0">
                <a:solidFill>
                  <a:schemeClr val="tx1"/>
                </a:solidFill>
              </a:rPr>
              <a:t>- commensality </a:t>
            </a:r>
            <a:r>
              <a:rPr lang="en-GB" sz="1800" b="0" kern="0" dirty="0">
                <a:solidFill>
                  <a:schemeClr val="tx1"/>
                </a:solidFill>
              </a:rPr>
              <a:t>includes not only field/</a:t>
            </a:r>
            <a:r>
              <a:rPr lang="en-GB" sz="1800" b="0" kern="0" dirty="0" smtClean="0">
                <a:solidFill>
                  <a:schemeClr val="tx1"/>
                </a:solidFill>
              </a:rPr>
              <a:t>resolution/sensitivity </a:t>
            </a:r>
            <a:r>
              <a:rPr lang="en-GB" sz="1800" b="0" kern="0" dirty="0">
                <a:solidFill>
                  <a:schemeClr val="tx1"/>
                </a:solidFill>
              </a:rPr>
              <a:t>but also data </a:t>
            </a:r>
            <a:r>
              <a:rPr lang="en-GB" sz="1800" b="0" kern="0" dirty="0" smtClean="0">
                <a:solidFill>
                  <a:schemeClr val="tx1"/>
                </a:solidFill>
              </a:rPr>
              <a:t>processing</a:t>
            </a:r>
          </a:p>
          <a:p>
            <a:pPr marL="285750" indent="-285750" defTabSz="914400">
              <a:spcBef>
                <a:spcPts val="0"/>
              </a:spcBef>
              <a:buFontTx/>
              <a:buChar char="-"/>
              <a:defRPr/>
            </a:pPr>
            <a:endParaRPr lang="en-GB" sz="1800" b="0" kern="0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GB" sz="1800" b="0" kern="0" dirty="0">
                <a:solidFill>
                  <a:schemeClr val="tx1"/>
                </a:solidFill>
              </a:rPr>
              <a:t>- key issue for magnetism: </a:t>
            </a:r>
            <a:r>
              <a:rPr lang="en-GB" sz="1800" b="0" kern="0" dirty="0" smtClean="0">
                <a:solidFill>
                  <a:schemeClr val="tx1"/>
                </a:solidFill>
              </a:rPr>
              <a:t>Stokes </a:t>
            </a:r>
            <a:r>
              <a:rPr lang="en-GB" sz="1800" b="0" kern="0" dirty="0">
                <a:solidFill>
                  <a:schemeClr val="tx1"/>
                </a:solidFill>
              </a:rPr>
              <a:t>I needs to be calculated in a consistent way with Q &amp; U - current </a:t>
            </a:r>
            <a:r>
              <a:rPr lang="en-GB" sz="1800" b="0" kern="0" dirty="0" err="1" smtClean="0">
                <a:solidFill>
                  <a:schemeClr val="tx1"/>
                </a:solidFill>
              </a:rPr>
              <a:t>imaging+extraction</a:t>
            </a:r>
            <a:r>
              <a:rPr lang="en-GB" sz="1800" b="0" kern="0" dirty="0" smtClean="0">
                <a:solidFill>
                  <a:schemeClr val="tx1"/>
                </a:solidFill>
              </a:rPr>
              <a:t> </a:t>
            </a:r>
            <a:r>
              <a:rPr lang="en-GB" sz="1800" b="0" kern="0" dirty="0">
                <a:solidFill>
                  <a:schemeClr val="tx1"/>
                </a:solidFill>
              </a:rPr>
              <a:t>techniques which continuum group </a:t>
            </a:r>
            <a:r>
              <a:rPr lang="en-GB" sz="1800" b="0" kern="0" dirty="0" smtClean="0">
                <a:solidFill>
                  <a:schemeClr val="tx1"/>
                </a:solidFill>
              </a:rPr>
              <a:t>plan on may not necessarily </a:t>
            </a:r>
            <a:r>
              <a:rPr lang="en-GB" sz="1800" b="0" kern="0" dirty="0">
                <a:solidFill>
                  <a:schemeClr val="tx1"/>
                </a:solidFill>
              </a:rPr>
              <a:t>ensure this</a:t>
            </a:r>
          </a:p>
          <a:p>
            <a:pPr defTabSz="914400">
              <a:spcBef>
                <a:spcPts val="0"/>
              </a:spcBef>
              <a:defRPr/>
            </a:pPr>
            <a:endParaRPr lang="en-GB" sz="1800" b="0" kern="0" dirty="0" smtClean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GB" sz="1800" b="0" kern="0" dirty="0" smtClean="0">
                <a:solidFill>
                  <a:schemeClr val="tx1"/>
                </a:solidFill>
              </a:rPr>
              <a:t>- need </a:t>
            </a:r>
            <a:r>
              <a:rPr lang="en-GB" sz="1800" b="0" kern="0" dirty="0">
                <a:solidFill>
                  <a:schemeClr val="tx1"/>
                </a:solidFill>
              </a:rPr>
              <a:t>to make sure that SKAO is aware of these considerations; </a:t>
            </a:r>
            <a:r>
              <a:rPr lang="en-GB" sz="1800" b="0" kern="0" dirty="0" smtClean="0">
                <a:solidFill>
                  <a:schemeClr val="tx1"/>
                </a:solidFill>
              </a:rPr>
              <a:t>communicate through </a:t>
            </a:r>
            <a:r>
              <a:rPr lang="en-GB" sz="1800" b="0" kern="0" dirty="0">
                <a:solidFill>
                  <a:schemeClr val="tx1"/>
                </a:solidFill>
              </a:rPr>
              <a:t>official routes, e.g., ECP, formal requirements; don’t contact SDP alone</a:t>
            </a: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47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51324"/>
            <a:ext cx="7670800" cy="65024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3000" dirty="0" smtClean="0">
                <a:solidFill>
                  <a:srgbClr val="000000"/>
                </a:solidFill>
                <a:ea typeface="Calibri" pitchFamily="-111" charset="0"/>
              </a:rPr>
              <a:t>Breakout Session 3</a:t>
            </a:r>
            <a:endParaRPr lang="it-IT" sz="3000" dirty="0">
              <a:solidFill>
                <a:srgbClr val="000000"/>
              </a:solidFill>
              <a:ea typeface="Calibri" pitchFamily="-111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SKA Extragalactic Continuum SWG, SKAscicon2016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33375" y="1158875"/>
            <a:ext cx="8586788" cy="461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GB" sz="2000" b="0" kern="0" dirty="0" smtClean="0">
                <a:solidFill>
                  <a:srgbClr val="0000FF"/>
                </a:solidFill>
              </a:rPr>
              <a:t>Science and </a:t>
            </a:r>
            <a:r>
              <a:rPr lang="en-US" sz="2000" b="0" dirty="0" smtClean="0">
                <a:solidFill>
                  <a:srgbClr val="0000FF"/>
                </a:solidFill>
              </a:rPr>
              <a:t>KSP </a:t>
            </a:r>
            <a:r>
              <a:rPr lang="en-US" sz="2000" b="0" dirty="0" err="1">
                <a:solidFill>
                  <a:srgbClr val="0000FF"/>
                </a:solidFill>
              </a:rPr>
              <a:t>organisation</a:t>
            </a:r>
            <a:r>
              <a:rPr lang="en-US" sz="2000" b="0" dirty="0">
                <a:solidFill>
                  <a:srgbClr val="0000FF"/>
                </a:solidFill>
              </a:rPr>
              <a:t> </a:t>
            </a:r>
          </a:p>
          <a:p>
            <a:endParaRPr lang="en-GB" sz="1800" b="0" kern="0" dirty="0" smtClean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GB" sz="1800" b="0" kern="0" dirty="0" smtClean="0">
                <a:solidFill>
                  <a:schemeClr val="tx1"/>
                </a:solidFill>
              </a:rPr>
              <a:t>- develop the science cases further, </a:t>
            </a:r>
            <a:r>
              <a:rPr lang="en-GB" sz="1800" b="0" kern="0" dirty="0">
                <a:solidFill>
                  <a:schemeClr val="tx1"/>
                </a:solidFill>
              </a:rPr>
              <a:t>start the more detailed work, in preparation for a call for </a:t>
            </a:r>
            <a:r>
              <a:rPr lang="en-GB" sz="1800" b="0" kern="0" dirty="0" smtClean="0">
                <a:solidFill>
                  <a:schemeClr val="tx1"/>
                </a:solidFill>
              </a:rPr>
              <a:t>KSP</a:t>
            </a:r>
          </a:p>
          <a:p>
            <a:pPr defTabSz="914400">
              <a:spcBef>
                <a:spcPts val="0"/>
              </a:spcBef>
              <a:defRPr/>
            </a:pPr>
            <a:endParaRPr lang="en-GB" sz="1800" b="0" kern="0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GB" sz="1800" b="0" kern="0" dirty="0" smtClean="0">
                <a:solidFill>
                  <a:schemeClr val="tx1"/>
                </a:solidFill>
              </a:rPr>
              <a:t>- form </a:t>
            </a:r>
            <a:r>
              <a:rPr lang="en-GB" sz="1800" b="0" kern="0" dirty="0">
                <a:solidFill>
                  <a:schemeClr val="tx1"/>
                </a:solidFill>
              </a:rPr>
              <a:t>smallish focus teams to develop specific KSP sub-areas; bottom-up approach seems </a:t>
            </a:r>
            <a:r>
              <a:rPr lang="en-GB" sz="1800" b="0" kern="0" dirty="0" smtClean="0">
                <a:solidFill>
                  <a:schemeClr val="tx1"/>
                </a:solidFill>
              </a:rPr>
              <a:t>best given </a:t>
            </a:r>
            <a:r>
              <a:rPr lang="en-GB" sz="1800" b="0" kern="0" dirty="0">
                <a:solidFill>
                  <a:schemeClr val="tx1"/>
                </a:solidFill>
              </a:rPr>
              <a:t>that volume/scope of KSPs have yet to be clarified by SKAO</a:t>
            </a:r>
          </a:p>
          <a:p>
            <a:pPr marL="285750" indent="-285750" defTabSz="914400">
              <a:spcBef>
                <a:spcPts val="0"/>
              </a:spcBef>
              <a:buFontTx/>
              <a:buChar char="-"/>
              <a:defRPr/>
            </a:pPr>
            <a:endParaRPr lang="en-GB" sz="1800" b="0" kern="0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GB" sz="1800" b="0" kern="0" dirty="0">
                <a:solidFill>
                  <a:schemeClr val="tx1"/>
                </a:solidFill>
              </a:rPr>
              <a:t>- </a:t>
            </a:r>
            <a:r>
              <a:rPr lang="en-GB" sz="1800" b="0" kern="0" dirty="0" smtClean="0">
                <a:solidFill>
                  <a:schemeClr val="tx1"/>
                </a:solidFill>
              </a:rPr>
              <a:t>focus </a:t>
            </a:r>
            <a:r>
              <a:rPr lang="en-GB" sz="1800" b="0" kern="0" dirty="0">
                <a:solidFill>
                  <a:schemeClr val="tx1"/>
                </a:solidFill>
              </a:rPr>
              <a:t>groups will be coordinated by at least one core team member with relevant </a:t>
            </a:r>
            <a:r>
              <a:rPr lang="en-GB" sz="1800" b="0" kern="0" dirty="0" smtClean="0">
                <a:solidFill>
                  <a:schemeClr val="tx1"/>
                </a:solidFill>
              </a:rPr>
              <a:t>expertise, all associate members will be encouraged to join sub-groups</a:t>
            </a:r>
            <a:endParaRPr lang="en-GB" sz="1800" b="0" kern="0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endParaRPr lang="en-GB" sz="1800" b="0" kern="0" dirty="0" smtClean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GB" sz="1800" b="0" kern="0" dirty="0" smtClean="0">
                <a:solidFill>
                  <a:schemeClr val="tx1"/>
                </a:solidFill>
              </a:rPr>
              <a:t>- exact work and deliverables TBD by core team, but could </a:t>
            </a:r>
            <a:r>
              <a:rPr lang="en-GB" sz="1800" b="0" kern="0" dirty="0">
                <a:solidFill>
                  <a:schemeClr val="tx1"/>
                </a:solidFill>
              </a:rPr>
              <a:t>include science </a:t>
            </a:r>
            <a:r>
              <a:rPr lang="en-GB" sz="1800" b="0" kern="0" dirty="0" smtClean="0">
                <a:solidFill>
                  <a:schemeClr val="tx1"/>
                </a:solidFill>
              </a:rPr>
              <a:t>drivers/case, technical challenges, ancillary </a:t>
            </a:r>
            <a:r>
              <a:rPr lang="en-GB" sz="1800" b="0" kern="0" dirty="0">
                <a:solidFill>
                  <a:schemeClr val="tx1"/>
                </a:solidFill>
              </a:rPr>
              <a:t>data &amp; supporting simulations/mock image generation </a:t>
            </a:r>
            <a:r>
              <a:rPr lang="en-GB" sz="1800" b="0" kern="0" dirty="0" smtClean="0">
                <a:solidFill>
                  <a:schemeClr val="tx1"/>
                </a:solidFill>
              </a:rPr>
              <a:t>tools</a:t>
            </a:r>
          </a:p>
          <a:p>
            <a:pPr defTabSz="914400">
              <a:spcBef>
                <a:spcPts val="0"/>
              </a:spcBef>
              <a:defRPr/>
            </a:pPr>
            <a:endParaRPr lang="en-GB" sz="1800" b="0" kern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96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51324"/>
            <a:ext cx="7670800" cy="65024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3000" dirty="0" smtClean="0">
                <a:solidFill>
                  <a:srgbClr val="000000"/>
                </a:solidFill>
                <a:ea typeface="Calibri" pitchFamily="-111" charset="0"/>
              </a:rPr>
              <a:t>Breakout Session 3</a:t>
            </a:r>
            <a:endParaRPr lang="it-IT" sz="3000" dirty="0">
              <a:solidFill>
                <a:srgbClr val="000000"/>
              </a:solidFill>
              <a:ea typeface="Calibri" pitchFamily="-111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SKA Extragalactic Continuum SWG, SKAscicon2016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33375" y="1158875"/>
            <a:ext cx="85867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GB" sz="2000" b="0" kern="0" dirty="0" smtClean="0">
                <a:solidFill>
                  <a:srgbClr val="0000FF"/>
                </a:solidFill>
              </a:rPr>
              <a:t>Science</a:t>
            </a:r>
            <a:r>
              <a:rPr lang="en-GB" sz="2000" b="0" kern="0" dirty="0">
                <a:solidFill>
                  <a:srgbClr val="0000FF"/>
                </a:solidFill>
              </a:rPr>
              <a:t> </a:t>
            </a:r>
            <a:r>
              <a:rPr lang="en-GB" sz="2000" b="0" kern="0" dirty="0" smtClean="0">
                <a:solidFill>
                  <a:srgbClr val="0000FF"/>
                </a:solidFill>
              </a:rPr>
              <a:t>and </a:t>
            </a:r>
            <a:r>
              <a:rPr lang="en-US" sz="2000" b="0" dirty="0" smtClean="0">
                <a:solidFill>
                  <a:srgbClr val="0000FF"/>
                </a:solidFill>
              </a:rPr>
              <a:t>KSP </a:t>
            </a:r>
            <a:r>
              <a:rPr lang="en-US" sz="2000" b="0" dirty="0" err="1" smtClean="0">
                <a:solidFill>
                  <a:srgbClr val="0000FF"/>
                </a:solidFill>
              </a:rPr>
              <a:t>organisation</a:t>
            </a:r>
            <a:endParaRPr lang="en-US" sz="2000" b="0" dirty="0">
              <a:solidFill>
                <a:srgbClr val="0000FF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endParaRPr lang="en-GB" sz="1800" b="0" kern="0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GB" sz="1800" b="0" kern="0" dirty="0" smtClean="0">
                <a:solidFill>
                  <a:schemeClr val="tx1"/>
                </a:solidFill>
              </a:rPr>
              <a:t>KSPs </a:t>
            </a:r>
            <a:r>
              <a:rPr lang="en-GB" sz="1800" b="0" kern="0" dirty="0">
                <a:solidFill>
                  <a:schemeClr val="tx1"/>
                </a:solidFill>
              </a:rPr>
              <a:t>are to be science </a:t>
            </a:r>
            <a:r>
              <a:rPr lang="en-GB" sz="1800" b="0" kern="0" dirty="0" smtClean="0">
                <a:solidFill>
                  <a:schemeClr val="tx1"/>
                </a:solidFill>
              </a:rPr>
              <a:t>driven, not technique driven. Too stratified </a:t>
            </a:r>
            <a:r>
              <a:rPr lang="en-GB" sz="1800" b="0" kern="0" dirty="0">
                <a:solidFill>
                  <a:schemeClr val="tx1"/>
                </a:solidFill>
              </a:rPr>
              <a:t>in </a:t>
            </a:r>
            <a:r>
              <a:rPr lang="en-GB" sz="1800" b="0" kern="0" dirty="0" smtClean="0">
                <a:solidFill>
                  <a:schemeClr val="tx1"/>
                </a:solidFill>
              </a:rPr>
              <a:t>current SKA SWGs? </a:t>
            </a:r>
            <a:r>
              <a:rPr lang="en-GB" sz="1800" b="0" kern="0" dirty="0">
                <a:solidFill>
                  <a:schemeClr val="tx1"/>
                </a:solidFill>
              </a:rPr>
              <a:t>A</a:t>
            </a:r>
            <a:r>
              <a:rPr lang="en-GB" sz="1800" b="0" kern="0" dirty="0" smtClean="0">
                <a:solidFill>
                  <a:schemeClr val="tx1"/>
                </a:solidFill>
              </a:rPr>
              <a:t> </a:t>
            </a:r>
            <a:r>
              <a:rPr lang="en-GB" sz="1800" b="0" kern="0" dirty="0">
                <a:solidFill>
                  <a:schemeClr val="tx1"/>
                </a:solidFill>
              </a:rPr>
              <a:t>KSP </a:t>
            </a:r>
            <a:r>
              <a:rPr lang="en-GB" sz="1800" b="0" kern="0" dirty="0" smtClean="0">
                <a:solidFill>
                  <a:schemeClr val="tx1"/>
                </a:solidFill>
              </a:rPr>
              <a:t>could come from </a:t>
            </a:r>
            <a:r>
              <a:rPr lang="en-GB" sz="1800" b="0" kern="0" dirty="0">
                <a:solidFill>
                  <a:schemeClr val="tx1"/>
                </a:solidFill>
              </a:rPr>
              <a:t>multiple </a:t>
            </a:r>
            <a:r>
              <a:rPr lang="en-GB" sz="1800" b="0" kern="0" dirty="0" smtClean="0">
                <a:solidFill>
                  <a:schemeClr val="tx1"/>
                </a:solidFill>
              </a:rPr>
              <a:t>SWGs</a:t>
            </a:r>
            <a:r>
              <a:rPr lang="en-GB" sz="1800" b="0" kern="0" dirty="0">
                <a:solidFill>
                  <a:schemeClr val="tx1"/>
                </a:solidFill>
              </a:rPr>
              <a:t>.</a:t>
            </a:r>
            <a:endParaRPr lang="en-GB" sz="1800" b="0" kern="0" dirty="0" smtClean="0">
              <a:solidFill>
                <a:schemeClr val="tx1"/>
              </a:solidFill>
            </a:endParaRPr>
          </a:p>
          <a:p>
            <a:pPr marL="285750" indent="-285750" defTabSz="914400">
              <a:spcBef>
                <a:spcPts val="0"/>
              </a:spcBef>
              <a:buFontTx/>
              <a:buChar char="-"/>
              <a:defRPr/>
            </a:pPr>
            <a:r>
              <a:rPr lang="en-GB" sz="1800" b="0" kern="0" dirty="0" smtClean="0">
                <a:solidFill>
                  <a:schemeClr val="tx1"/>
                </a:solidFill>
              </a:rPr>
              <a:t>Already have polarisation SWG members as associates, appoint formal liaison</a:t>
            </a:r>
          </a:p>
          <a:p>
            <a:pPr marL="285750" indent="-285750" defTabSz="914400">
              <a:spcBef>
                <a:spcPts val="0"/>
              </a:spcBef>
              <a:buFontTx/>
              <a:buChar char="-"/>
              <a:defRPr/>
            </a:pPr>
            <a:r>
              <a:rPr lang="en-GB" sz="1800" b="0" kern="0" dirty="0" smtClean="0">
                <a:solidFill>
                  <a:schemeClr val="tx1"/>
                </a:solidFill>
              </a:rPr>
              <a:t>Appoint HI SWG liaison </a:t>
            </a:r>
            <a:endParaRPr lang="en-GB" sz="1800" b="0" kern="0" dirty="0">
              <a:solidFill>
                <a:schemeClr val="tx1"/>
              </a:solidFill>
            </a:endParaRPr>
          </a:p>
          <a:p>
            <a:pPr marL="285750" indent="-285750" defTabSz="914400">
              <a:spcBef>
                <a:spcPts val="0"/>
              </a:spcBef>
              <a:buFontTx/>
              <a:buChar char="-"/>
              <a:defRPr/>
            </a:pPr>
            <a:endParaRPr lang="en-GB" sz="1800" b="0" kern="0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GB" sz="1800" b="0" kern="0" dirty="0" smtClean="0">
                <a:solidFill>
                  <a:schemeClr val="tx1"/>
                </a:solidFill>
              </a:rPr>
              <a:t>Discuss </a:t>
            </a:r>
            <a:r>
              <a:rPr lang="en-GB" sz="1800" b="0" kern="0" dirty="0">
                <a:solidFill>
                  <a:schemeClr val="tx1"/>
                </a:solidFill>
              </a:rPr>
              <a:t>w/ SKAO scope for synergy teams w/ other major facilities (TMT, Euclid, LSST)</a:t>
            </a:r>
          </a:p>
        </p:txBody>
      </p:sp>
    </p:spTree>
    <p:extLst>
      <p:ext uri="{BB962C8B-B14F-4D97-AF65-F5344CB8AC3E}">
        <p14:creationId xmlns:p14="http://schemas.microsoft.com/office/powerpoint/2010/main" val="284471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51324"/>
            <a:ext cx="7670800" cy="65024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srgbClr val="000000"/>
                </a:solidFill>
                <a:ea typeface="Calibri" pitchFamily="-111" charset="0"/>
              </a:rPr>
              <a:t>SKA </a:t>
            </a:r>
            <a:r>
              <a:rPr lang="en-US" sz="3000" dirty="0" smtClean="0">
                <a:solidFill>
                  <a:srgbClr val="000000"/>
                </a:solidFill>
                <a:ea typeface="Calibri" pitchFamily="-111" charset="0"/>
              </a:rPr>
              <a:t>Extragalactic Continuum Science </a:t>
            </a:r>
            <a:endParaRPr lang="it-IT" sz="3000" dirty="0">
              <a:solidFill>
                <a:srgbClr val="000000"/>
              </a:solidFill>
              <a:ea typeface="Calibri" pitchFamily="-111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SKA Extragalactic Continuum SWG, SKAscicon2016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33375" y="1158875"/>
            <a:ext cx="5496466" cy="5211763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sz="2900" dirty="0" smtClean="0">
                <a:solidFill>
                  <a:srgbClr val="0000FF"/>
                </a:solidFill>
              </a:rPr>
              <a:t>Extragalactic Continuum SWG: </a:t>
            </a:r>
          </a:p>
          <a:p>
            <a:pPr marL="457200" lvl="1" indent="-457200">
              <a:lnSpc>
                <a:spcPct val="120000"/>
              </a:lnSpc>
              <a:buFontTx/>
              <a:buChar char="-"/>
            </a:pPr>
            <a:r>
              <a:rPr lang="en-US" sz="2600" dirty="0" smtClean="0">
                <a:solidFill>
                  <a:srgbClr val="0000FF"/>
                </a:solidFill>
              </a:rPr>
              <a:t>82 members, 16 core and 66 associate, from 19 countries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US" sz="26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 smtClean="0">
                <a:solidFill>
                  <a:srgbClr val="FF0000"/>
                </a:solidFill>
              </a:rPr>
              <a:t>Diverse Science Drivers:                                                               </a:t>
            </a:r>
            <a:endParaRPr lang="en-US" sz="29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 smtClean="0">
              <a:solidFill>
                <a:srgbClr val="000000"/>
              </a:solidFill>
            </a:endParaRPr>
          </a:p>
          <a:p>
            <a:pPr marL="385200" indent="-385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600" b="0" dirty="0" smtClean="0">
                <a:solidFill>
                  <a:srgbClr val="000000"/>
                </a:solidFill>
              </a:rPr>
              <a:t>Star formation history of the Universe</a:t>
            </a:r>
          </a:p>
          <a:p>
            <a:pPr marL="385200" indent="-385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endParaRPr lang="en-US" sz="2600" b="0" dirty="0" smtClean="0">
              <a:solidFill>
                <a:srgbClr val="000000"/>
              </a:solidFill>
            </a:endParaRPr>
          </a:p>
          <a:p>
            <a:pPr marL="385200" indent="-385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600" b="0" dirty="0" smtClean="0">
                <a:solidFill>
                  <a:srgbClr val="000000"/>
                </a:solidFill>
              </a:rPr>
              <a:t>The role of BH in galaxy evolution</a:t>
            </a:r>
          </a:p>
          <a:p>
            <a:pPr marL="385200" indent="-385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endParaRPr lang="en-US" sz="2600" b="0" dirty="0" smtClean="0">
              <a:solidFill>
                <a:srgbClr val="000000"/>
              </a:solidFill>
            </a:endParaRPr>
          </a:p>
          <a:p>
            <a:pPr marL="385200" indent="-385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600" b="0" dirty="0" smtClean="0">
                <a:solidFill>
                  <a:srgbClr val="000000"/>
                </a:solidFill>
              </a:rPr>
              <a:t>Non-Thermal components in galaxy clusters</a:t>
            </a:r>
          </a:p>
          <a:p>
            <a:pPr marL="385200" indent="-385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endParaRPr lang="en-US" sz="2600" b="0" dirty="0" smtClean="0">
              <a:solidFill>
                <a:srgbClr val="000000"/>
              </a:solidFill>
            </a:endParaRPr>
          </a:p>
          <a:p>
            <a:pPr marL="385200" indent="-385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600" b="0" dirty="0" smtClean="0">
                <a:solidFill>
                  <a:srgbClr val="000000"/>
                </a:solidFill>
              </a:rPr>
              <a:t>Detailed astrophysics of star-formation and accretion processes</a:t>
            </a:r>
          </a:p>
          <a:p>
            <a:pPr marL="385200" indent="-385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endParaRPr lang="en-US" sz="2600" b="0" dirty="0" smtClean="0">
              <a:solidFill>
                <a:srgbClr val="000000"/>
              </a:solidFill>
            </a:endParaRPr>
          </a:p>
          <a:p>
            <a:pPr marL="385200" indent="-385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600" b="0" dirty="0" smtClean="0">
                <a:solidFill>
                  <a:srgbClr val="000000"/>
                </a:solidFill>
              </a:rPr>
              <a:t>Dark matter and high-z with strong lensing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charset="0"/>
              <a:buChar char="u"/>
            </a:pPr>
            <a:endParaRPr lang="en-US" sz="26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0" dirty="0" smtClean="0">
                <a:solidFill>
                  <a:srgbClr val="000000"/>
                </a:solidFill>
              </a:rPr>
              <a:t>Also: legacy, rare sources and serendipity </a:t>
            </a:r>
          </a:p>
          <a:p>
            <a:endParaRPr lang="en-US" sz="2400" b="0" dirty="0" smtClean="0">
              <a:solidFill>
                <a:srgbClr val="000000"/>
              </a:solidFill>
            </a:endParaRPr>
          </a:p>
          <a:p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11" name="Picture 10" descr="ecdfs_6cm_su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799" y="4162391"/>
            <a:ext cx="2082921" cy="1837739"/>
          </a:xfrm>
          <a:prstGeom prst="rect">
            <a:avLst/>
          </a:prstGeom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31441" y="1293622"/>
            <a:ext cx="3059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600" b="0" i="1" dirty="0" smtClean="0">
                <a:latin typeface="Calibri"/>
                <a:cs typeface="Calibri"/>
              </a:rPr>
              <a:t>GLEAM, Hurley-</a:t>
            </a:r>
            <a:r>
              <a:rPr lang="en-AU" sz="1600" b="0" i="1" dirty="0" err="1" smtClean="0">
                <a:latin typeface="Calibri"/>
                <a:cs typeface="Calibri"/>
              </a:rPr>
              <a:t>Walkr</a:t>
            </a:r>
            <a:r>
              <a:rPr lang="en-AU" sz="1600" b="0" i="1" dirty="0" smtClean="0">
                <a:latin typeface="Calibri"/>
                <a:cs typeface="Calibri"/>
              </a:rPr>
              <a:t> et al. 2016</a:t>
            </a:r>
            <a:endParaRPr lang="en-AU" sz="1600" b="0" i="1" dirty="0">
              <a:latin typeface="Calibri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999422" y="6057953"/>
            <a:ext cx="17986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600" b="0" i="1" dirty="0" smtClean="0">
                <a:latin typeface="Calibri"/>
                <a:cs typeface="Calibri"/>
              </a:rPr>
              <a:t>Huynh et al. 2015</a:t>
            </a:r>
            <a:endParaRPr lang="en-AU" sz="1600" b="0" i="1" dirty="0">
              <a:latin typeface="Calibri"/>
              <a:cs typeface="Calibri"/>
            </a:endParaRPr>
          </a:p>
        </p:txBody>
      </p:sp>
      <p:pic>
        <p:nvPicPr>
          <p:cNvPr id="8" name="Picture 7" descr="three_colour_zo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40" y="1883034"/>
            <a:ext cx="3314159" cy="16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3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SKA Extragalactic Continuum SWG, SKAscicon2016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33375" y="1116134"/>
            <a:ext cx="8251825" cy="3873899"/>
          </a:xfrm>
        </p:spPr>
        <p:txBody>
          <a:bodyPr>
            <a:normAutofit fontScale="92500"/>
          </a:bodyPr>
          <a:lstStyle/>
          <a:p>
            <a:pPr lvl="1"/>
            <a:r>
              <a:rPr lang="en-US" sz="2000" dirty="0" smtClean="0"/>
              <a:t>Continuum surveys with SKA will provide a valuable dust-free tool to study: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Galaxy evolution (SFHU and AGN)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Astrophysics of individual galaxies and galaxy clusters</a:t>
            </a:r>
          </a:p>
          <a:p>
            <a:pPr marL="342900" lvl="1" indent="-342900">
              <a:buFont typeface="Arial"/>
              <a:buChar char="•"/>
            </a:pPr>
            <a:endParaRPr lang="en-US" sz="2000" dirty="0"/>
          </a:p>
          <a:p>
            <a:pPr lvl="1"/>
            <a:r>
              <a:rPr lang="en-US" sz="2000" dirty="0"/>
              <a:t>SKA sub</a:t>
            </a:r>
            <a:r>
              <a:rPr lang="en-US" sz="2000" dirty="0" smtClean="0"/>
              <a:t>-µ</a:t>
            </a:r>
            <a:r>
              <a:rPr lang="en-US" sz="2000" dirty="0" err="1" smtClean="0"/>
              <a:t>Jy</a:t>
            </a:r>
            <a:r>
              <a:rPr lang="en-US" sz="2000" dirty="0" smtClean="0"/>
              <a:t> </a:t>
            </a:r>
            <a:r>
              <a:rPr lang="en-US" sz="2000" dirty="0"/>
              <a:t>sensitivity will make it possible to study high-z SFG and all types of </a:t>
            </a:r>
            <a:r>
              <a:rPr lang="en-US" sz="2000" dirty="0" smtClean="0"/>
              <a:t>AGN: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Added </a:t>
            </a:r>
            <a:r>
              <a:rPr lang="en-US" sz="2000" dirty="0"/>
              <a:t>value: sub-</a:t>
            </a:r>
            <a:r>
              <a:rPr lang="en-US" sz="2000" dirty="0" err="1"/>
              <a:t>arcsec</a:t>
            </a:r>
            <a:r>
              <a:rPr lang="en-US" sz="2000" dirty="0"/>
              <a:t> resolution and Band </a:t>
            </a:r>
            <a:r>
              <a:rPr lang="en-US" sz="2000" dirty="0" smtClean="0"/>
              <a:t>5 (~10 GHz)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Pathfinders now collecting data – many lessons learnt and to be learnt in coming years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Extragalactic continuum SWG now forming focus groups in preparation for KSPs.</a:t>
            </a:r>
            <a:endParaRPr lang="en-US" sz="2000" dirty="0"/>
          </a:p>
          <a:p>
            <a:endParaRPr lang="en-US" sz="2000" b="0" dirty="0" smtClean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079" y="4990034"/>
            <a:ext cx="2636521" cy="148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18000" y="3810001"/>
            <a:ext cx="46024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0" noProof="0" dirty="0" smtClean="0">
                <a:solidFill>
                  <a:srgbClr val="0000FF"/>
                </a:solidFill>
                <a:latin typeface="Arial"/>
                <a:cs typeface="Arial"/>
              </a:rPr>
              <a:t>Some Key questions</a:t>
            </a:r>
            <a:r>
              <a:rPr lang="en-GB" sz="1600" b="0" kern="0" noProof="0" dirty="0" smtClean="0">
                <a:solidFill>
                  <a:schemeClr val="tx1"/>
                </a:solidFill>
                <a:latin typeface="Arial"/>
                <a:cs typeface="Arial"/>
              </a:rPr>
              <a:t>: </a:t>
            </a:r>
          </a:p>
          <a:p>
            <a:pPr indent="-285750">
              <a:buFont typeface="Arial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Is there a characteristic cosmic epoch of the</a:t>
            </a:r>
          </a:p>
          <a:p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formation of stars in galaxies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? </a:t>
            </a:r>
          </a:p>
          <a:p>
            <a:pPr indent="-285750">
              <a:buFont typeface="Arial"/>
              <a:buChar char="•"/>
            </a:pPr>
            <a:r>
              <a:rPr lang="en-GB" sz="1600" b="0" dirty="0" smtClean="0">
                <a:solidFill>
                  <a:srgbClr val="000000"/>
                </a:solidFill>
                <a:latin typeface="Arial"/>
                <a:cs typeface="Arial"/>
              </a:rPr>
              <a:t>What fraction the luminous baryons observed today were already locked into galaxies at early times (stellar mass density </a:t>
            </a:r>
            <a:r>
              <a:rPr lang="en-GB" sz="1600" b="0" dirty="0" err="1" smtClean="0">
                <a:solidFill>
                  <a:srgbClr val="000000"/>
                </a:solidFill>
                <a:latin typeface="Arial"/>
                <a:cs typeface="Arial"/>
              </a:rPr>
              <a:t>vs</a:t>
            </a:r>
            <a:r>
              <a:rPr lang="en-GB" sz="1600" b="0" dirty="0" smtClean="0">
                <a:solidFill>
                  <a:srgbClr val="000000"/>
                </a:solidFill>
                <a:latin typeface="Arial"/>
                <a:cs typeface="Arial"/>
              </a:rPr>
              <a:t> z) ?</a:t>
            </a:r>
          </a:p>
          <a:p>
            <a:pPr indent="-285750">
              <a:buFont typeface="Arial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How does the CSFH compare with the history of mass accretion onto massive black holes ?</a:t>
            </a:r>
          </a:p>
          <a:p>
            <a:pPr indent="-285750">
              <a:buFont typeface="Arial"/>
              <a:buChar char="•"/>
            </a:pPr>
            <a:r>
              <a:rPr lang="en-GB" sz="1600" b="0" dirty="0" smtClean="0">
                <a:solidFill>
                  <a:srgbClr val="000000"/>
                </a:solidFill>
                <a:latin typeface="Arial"/>
                <a:cs typeface="Arial"/>
              </a:rPr>
              <a:t>How does SF vary with galaxy properties and environment?</a:t>
            </a: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90040" y="879870"/>
            <a:ext cx="3505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600" b="0" i="1" dirty="0" smtClean="0">
                <a:solidFill>
                  <a:schemeClr val="tx1"/>
                </a:solidFill>
                <a:latin typeface="Calibri"/>
                <a:cs typeface="Calibri"/>
              </a:rPr>
              <a:t>A top SKA1 Priority Science Objective</a:t>
            </a:r>
            <a:endParaRPr lang="en-AU" sz="1600" b="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670800" cy="6502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Star Formation History of the Universe</a:t>
            </a:r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 Extragalactic Continuum SWG, SKAscicon2016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AEAD4-D183-6F41-B801-41CE510D4EDB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9" y="3380154"/>
            <a:ext cx="4002543" cy="317998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4800" y="12446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Star formation (SF) is a key parameter for understanding galaxy formation and evolution</a:t>
            </a:r>
          </a:p>
          <a:p>
            <a:pPr defTabSz="914400">
              <a:defRPr/>
            </a:pPr>
            <a:r>
              <a:rPr lang="en-GB" kern="0" dirty="0" smtClean="0">
                <a:latin typeface="Arial"/>
                <a:cs typeface="Arial"/>
              </a:rPr>
              <a:t>Extragalactic SF science </a:t>
            </a:r>
            <a:r>
              <a:rPr lang="en-GB" kern="0" dirty="0">
                <a:latin typeface="Arial"/>
                <a:cs typeface="Arial"/>
              </a:rPr>
              <a:t>f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ocus is </a:t>
            </a:r>
            <a:r>
              <a:rPr lang="en-GB" kern="0" dirty="0">
                <a:latin typeface="Arial"/>
                <a:cs typeface="Arial"/>
              </a:rPr>
              <a:t>on emission properties of the galaxy population </a:t>
            </a:r>
            <a:r>
              <a:rPr lang="en-GB" kern="0" dirty="0" smtClean="0">
                <a:latin typeface="Arial"/>
                <a:cs typeface="Arial"/>
              </a:rPr>
              <a:t>as a whole, empirical </a:t>
            </a:r>
            <a:r>
              <a:rPr lang="en-GB" kern="0" dirty="0">
                <a:latin typeface="Arial"/>
                <a:cs typeface="Arial"/>
              </a:rPr>
              <a:t>scaling laws and parametric </a:t>
            </a:r>
            <a:r>
              <a:rPr lang="en-GB" kern="0" dirty="0" smtClean="0">
                <a:latin typeface="Arial"/>
                <a:cs typeface="Arial"/>
              </a:rPr>
              <a:t>prescription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Cosmic </a:t>
            </a:r>
            <a:r>
              <a:rPr lang="en-US" dirty="0">
                <a:solidFill>
                  <a:srgbClr val="FF0000"/>
                </a:solidFill>
              </a:rPr>
              <a:t>Star Formation History (CSFH): </a:t>
            </a:r>
            <a:r>
              <a:rPr lang="en-US" dirty="0" smtClean="0">
                <a:solidFill>
                  <a:srgbClr val="FF0000"/>
                </a:solidFill>
              </a:rPr>
              <a:t>steady rise from </a:t>
            </a:r>
            <a:r>
              <a:rPr lang="en-US" dirty="0" err="1" smtClean="0">
                <a:solidFill>
                  <a:srgbClr val="FF0000"/>
                </a:solidFill>
              </a:rPr>
              <a:t>EoR</a:t>
            </a:r>
            <a:r>
              <a:rPr lang="en-US" dirty="0" smtClean="0">
                <a:solidFill>
                  <a:srgbClr val="FF0000"/>
                </a:solidFill>
              </a:rPr>
              <a:t>, peak at </a:t>
            </a:r>
            <a:r>
              <a:rPr lang="en-US" dirty="0">
                <a:solidFill>
                  <a:srgbClr val="FF0000"/>
                </a:solidFill>
              </a:rPr>
              <a:t>3.5 </a:t>
            </a:r>
            <a:r>
              <a:rPr lang="en-US" dirty="0" err="1">
                <a:solidFill>
                  <a:srgbClr val="FF0000"/>
                </a:solidFill>
              </a:rPr>
              <a:t>Gyr</a:t>
            </a:r>
            <a:r>
              <a:rPr lang="en-US" dirty="0">
                <a:solidFill>
                  <a:srgbClr val="FF0000"/>
                </a:solidFill>
              </a:rPr>
              <a:t> after the Big-</a:t>
            </a:r>
            <a:r>
              <a:rPr lang="en-US" dirty="0" smtClean="0">
                <a:solidFill>
                  <a:srgbClr val="FF0000"/>
                </a:solidFill>
              </a:rPr>
              <a:t>Bang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(z ~ 2), and exponential drop </a:t>
            </a:r>
            <a:r>
              <a:rPr lang="en-US" dirty="0">
                <a:solidFill>
                  <a:srgbClr val="FF0000"/>
                </a:solidFill>
              </a:rPr>
              <a:t>at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&lt; 1.</a:t>
            </a:r>
            <a:endParaRPr lang="en-GB" sz="1800" b="0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7435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670800" cy="6502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Star Formation History of the Universe</a:t>
            </a:r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 Extragalactic Continuum SWG, SKAscicon2016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AEAD4-D183-6F41-B801-41CE510D4EDB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304800" y="3960382"/>
            <a:ext cx="8382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What about radio continuum?</a:t>
            </a:r>
          </a:p>
          <a:p>
            <a:pPr marL="285750" indent="-285750" defTabSz="914400">
              <a:buFont typeface="Arial"/>
              <a:buChar char="•"/>
              <a:defRPr/>
            </a:pPr>
            <a:r>
              <a:rPr lang="en-AU" sz="1600" kern="0" dirty="0" smtClean="0">
                <a:latin typeface="Arial"/>
                <a:cs typeface="Arial"/>
              </a:rPr>
              <a:t>SN-accelerated electrons emit steep spectrum </a:t>
            </a:r>
            <a:r>
              <a:rPr lang="en-AU" sz="1600" kern="0" dirty="0" smtClean="0">
                <a:solidFill>
                  <a:srgbClr val="FF0000"/>
                </a:solidFill>
                <a:latin typeface="Arial"/>
                <a:cs typeface="Arial"/>
              </a:rPr>
              <a:t>non-thermal (synchrotron) </a:t>
            </a:r>
            <a:r>
              <a:rPr lang="en-AU" sz="1600" kern="0" dirty="0" smtClean="0">
                <a:latin typeface="Arial"/>
                <a:cs typeface="Arial"/>
              </a:rPr>
              <a:t>radio emission, </a:t>
            </a:r>
            <a:r>
              <a:rPr lang="en-GB" sz="1600" kern="0" dirty="0" err="1">
                <a:solidFill>
                  <a:srgbClr val="000000"/>
                </a:solidFill>
                <a:latin typeface="Arial"/>
                <a:cs typeface="Arial"/>
              </a:rPr>
              <a:t>ν</a:t>
            </a:r>
            <a:r>
              <a:rPr lang="en-GB" sz="16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kern="0" dirty="0" smtClean="0">
                <a:solidFill>
                  <a:srgbClr val="000000"/>
                </a:solidFill>
                <a:latin typeface="Arial"/>
                <a:cs typeface="Arial"/>
              </a:rPr>
              <a:t>~ 1 GHz</a:t>
            </a:r>
            <a:endParaRPr lang="en-GB" sz="1600" b="0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lvl="0" indent="-285750" defTabSz="914400">
              <a:buFont typeface="Arial"/>
              <a:buChar char="•"/>
              <a:defRPr/>
            </a:pPr>
            <a:r>
              <a:rPr lang="en-GB" sz="1600" b="0" kern="0" dirty="0" smtClean="0">
                <a:latin typeface="Arial"/>
                <a:cs typeface="Arial"/>
              </a:rPr>
              <a:t>Flat spectrum </a:t>
            </a:r>
            <a:r>
              <a:rPr lang="en-AU" sz="1600" kern="0" dirty="0" smtClean="0">
                <a:solidFill>
                  <a:srgbClr val="FF0000"/>
                </a:solidFill>
                <a:latin typeface="Arial"/>
                <a:cs typeface="Arial"/>
              </a:rPr>
              <a:t>thermal (free-free) </a:t>
            </a:r>
            <a:r>
              <a:rPr lang="en-AU" sz="1600" kern="0" dirty="0" smtClean="0">
                <a:solidFill>
                  <a:srgbClr val="000000"/>
                </a:solidFill>
                <a:latin typeface="Arial"/>
                <a:cs typeface="Arial"/>
              </a:rPr>
              <a:t>emission from electrons in HII regions</a:t>
            </a:r>
            <a:r>
              <a:rPr lang="en-GB" sz="1600" kern="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GB" sz="16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ν</a:t>
            </a:r>
            <a:r>
              <a:rPr lang="en-GB" sz="1600" kern="0" dirty="0" smtClean="0">
                <a:solidFill>
                  <a:srgbClr val="000000"/>
                </a:solidFill>
                <a:latin typeface="Arial"/>
                <a:cs typeface="Arial"/>
              </a:rPr>
              <a:t> &gt; 10 GHz</a:t>
            </a:r>
          </a:p>
          <a:p>
            <a:pPr lvl="0" defTabSz="914400">
              <a:defRPr/>
            </a:pPr>
            <a:endParaRPr lang="en-GB" sz="1800" b="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914400"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/>
                <a:cs typeface="Arial"/>
              </a:rPr>
              <a:t>Why Radio emission?</a:t>
            </a:r>
          </a:p>
          <a:p>
            <a:pPr marL="285750" lvl="0" indent="-285750" defTabSz="914400">
              <a:buFont typeface="Arial"/>
              <a:buChar char="•"/>
              <a:defRPr/>
            </a:pPr>
            <a:r>
              <a:rPr lang="en-GB" sz="1600" b="0" kern="0" dirty="0" smtClean="0">
                <a:solidFill>
                  <a:srgbClr val="000000"/>
                </a:solidFill>
                <a:latin typeface="Arial"/>
                <a:cs typeface="Arial"/>
              </a:rPr>
              <a:t>Radio emission is unaffected by dust obscuration (unlike UV-optical studies), great value for high-z studies</a:t>
            </a:r>
          </a:p>
          <a:p>
            <a:pPr marL="285750" lvl="0" indent="-285750" defTabSz="914400">
              <a:buFont typeface="Arial"/>
              <a:buChar char="•"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Arial"/>
                <a:cs typeface="Arial"/>
              </a:rPr>
              <a:t>Tight IR-radio correlation. But not fully understood complex physics (CR acceleration and transport, magnetic field amplification)</a:t>
            </a:r>
            <a:endParaRPr lang="en-GB" sz="1600" b="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914400">
              <a:defRPr/>
            </a:pPr>
            <a:endParaRPr lang="en-GB" sz="1800" b="0" kern="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42" y="964430"/>
            <a:ext cx="3880338" cy="2786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881" y="782320"/>
            <a:ext cx="2490618" cy="3261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2112" y="3590264"/>
            <a:ext cx="127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Planck Coll. 2015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25747" y="3786740"/>
            <a:ext cx="114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Yun et al. 2001</a:t>
            </a:r>
            <a:endParaRPr lang="en-US" sz="1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02006" y="918946"/>
            <a:ext cx="1722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FIR-radio correlation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066200" y="896698"/>
            <a:ext cx="553998" cy="3387435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US" sz="1200" dirty="0"/>
              <a:t>van der </a:t>
            </a:r>
            <a:r>
              <a:rPr lang="en-US" sz="1200" dirty="0" err="1"/>
              <a:t>Kruit</a:t>
            </a:r>
            <a:r>
              <a:rPr lang="en-US" sz="1200" dirty="0"/>
              <a:t> 71; </a:t>
            </a:r>
            <a:r>
              <a:rPr lang="en-US" sz="1200" dirty="0" err="1"/>
              <a:t>Helou</a:t>
            </a:r>
            <a:r>
              <a:rPr lang="en-US" sz="1200" dirty="0"/>
              <a:t> et al. 85; Condon et</a:t>
            </a:r>
          </a:p>
          <a:p>
            <a:r>
              <a:rPr lang="de-DE" sz="1200" dirty="0"/>
              <a:t>al. 92; Bell 03</a:t>
            </a:r>
            <a:r>
              <a:rPr lang="de-DE" sz="1200" dirty="0" smtClean="0"/>
              <a:t>;</a:t>
            </a:r>
            <a:r>
              <a:rPr lang="de-DE" sz="1200" dirty="0"/>
              <a:t> </a:t>
            </a:r>
            <a:r>
              <a:rPr lang="de-DE" sz="1200" dirty="0" smtClean="0"/>
              <a:t>Sargent et al. 2010; Mao et al.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5823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59975" y="4252613"/>
            <a:ext cx="43605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/>
              <a:buChar char="•"/>
            </a:pPr>
            <a:endParaRPr lang="en-GB" sz="16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indent="-285750">
              <a:buFont typeface="Arial"/>
              <a:buChar char="•"/>
            </a:pPr>
            <a:r>
              <a:rPr lang="en-GB" sz="1600" dirty="0" smtClean="0">
                <a:solidFill>
                  <a:srgbClr val="0000FF"/>
                </a:solidFill>
                <a:latin typeface="Arial"/>
                <a:cs typeface="Arial"/>
              </a:rPr>
              <a:t>Competitive with optical/IR studies</a:t>
            </a:r>
          </a:p>
          <a:p>
            <a:pPr indent="-285750">
              <a:buFont typeface="Arial"/>
              <a:buChar char="•"/>
            </a:pPr>
            <a:endParaRPr lang="en-GB" sz="1600" b="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indent="-285750">
              <a:buFont typeface="Arial"/>
              <a:buChar char="•"/>
            </a:pPr>
            <a:r>
              <a:rPr lang="en-GB" sz="1600" b="0" dirty="0" smtClean="0">
                <a:solidFill>
                  <a:srgbClr val="0000FF"/>
                </a:solidFill>
                <a:latin typeface="Arial"/>
                <a:cs typeface="Arial"/>
              </a:rPr>
              <a:t>Band 5 offers high resolution</a:t>
            </a:r>
          </a:p>
          <a:p>
            <a:pPr indent="-285750">
              <a:buFont typeface="Arial"/>
              <a:buChar char="•"/>
            </a:pPr>
            <a:endParaRPr lang="en-GB" sz="1600" dirty="0">
              <a:solidFill>
                <a:srgbClr val="0000FF"/>
              </a:solidFill>
              <a:latin typeface="Arial"/>
              <a:cs typeface="Arial"/>
            </a:endParaRPr>
          </a:p>
          <a:p>
            <a:pPr indent="-285750">
              <a:buFont typeface="Arial"/>
              <a:buChar char="•"/>
            </a:pPr>
            <a:r>
              <a:rPr lang="en-GB" sz="1600" dirty="0" smtClean="0">
                <a:solidFill>
                  <a:srgbClr val="0000FF"/>
                </a:solidFill>
                <a:latin typeface="Arial"/>
                <a:cs typeface="Arial"/>
              </a:rPr>
              <a:t>Dust unbiased SFR from single consistent tracer over large mass range</a:t>
            </a:r>
            <a:endParaRPr lang="en-GB" sz="1600" kern="0" dirty="0">
              <a:solidFill>
                <a:srgbClr val="0000FF"/>
              </a:solidFill>
              <a:latin typeface="Verdana"/>
            </a:endParaRPr>
          </a:p>
          <a:p>
            <a:pPr indent="-285750">
              <a:buFont typeface="Arial"/>
              <a:buChar char="•"/>
            </a:pPr>
            <a:endParaRPr lang="en-GB" sz="1600" b="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indent="-285750">
              <a:buFont typeface="Arial"/>
              <a:buChar char="•"/>
            </a:pPr>
            <a:endParaRPr lang="en-GB" sz="16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670800" cy="6502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Star Formation History of the Universe</a:t>
            </a:r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 Extragalactic Continuum SWG, SKAscicon2016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AEAD4-D183-6F41-B801-41CE510D4EDB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304800" y="1148380"/>
            <a:ext cx="8382000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sz="1600" b="1" kern="0" dirty="0">
                <a:latin typeface="Arial"/>
                <a:cs typeface="Arial"/>
              </a:rPr>
              <a:t>SKA1-</a:t>
            </a:r>
            <a:r>
              <a:rPr lang="en-GB" sz="1600" b="1" kern="0" dirty="0" smtClean="0">
                <a:latin typeface="Arial"/>
                <a:cs typeface="Arial"/>
              </a:rPr>
              <a:t>mid </a:t>
            </a:r>
            <a:r>
              <a:rPr lang="en-GB" sz="1600" b="1" kern="0" dirty="0">
                <a:latin typeface="Arial"/>
                <a:cs typeface="Arial"/>
              </a:rPr>
              <a:t>band 1/2 (~1-2 GHz):</a:t>
            </a:r>
          </a:p>
          <a:p>
            <a:pPr lvl="0" defTabSz="914400">
              <a:defRPr/>
            </a:pPr>
            <a:r>
              <a:rPr lang="en-GB" sz="1600" kern="0" dirty="0">
                <a:latin typeface="Arial"/>
                <a:cs typeface="Arial"/>
              </a:rPr>
              <a:t>3 Tier strategy to probe </a:t>
            </a:r>
            <a:r>
              <a:rPr lang="en-GB" sz="1600" kern="0" dirty="0">
                <a:solidFill>
                  <a:srgbClr val="FF0000"/>
                </a:solidFill>
                <a:latin typeface="Arial"/>
                <a:cs typeface="Arial"/>
              </a:rPr>
              <a:t>non-thermal </a:t>
            </a:r>
            <a:r>
              <a:rPr lang="en-GB" sz="1600" kern="0" dirty="0" smtClean="0">
                <a:solidFill>
                  <a:srgbClr val="FF0000"/>
                </a:solidFill>
                <a:latin typeface="Arial"/>
                <a:cs typeface="Arial"/>
              </a:rPr>
              <a:t>emission</a:t>
            </a:r>
          </a:p>
          <a:p>
            <a:pPr lvl="0" defTabSz="914400">
              <a:defRPr/>
            </a:pPr>
            <a:r>
              <a:rPr lang="en-GB" sz="1600" kern="0" dirty="0" smtClean="0">
                <a:latin typeface="Arial"/>
                <a:cs typeface="Arial"/>
              </a:rPr>
              <a:t>- Deep </a:t>
            </a:r>
            <a:r>
              <a:rPr lang="en-GB" sz="1600" kern="0" dirty="0">
                <a:latin typeface="Arial"/>
                <a:cs typeface="Arial"/>
              </a:rPr>
              <a:t>and Ultra-Deep (sub-</a:t>
            </a:r>
            <a:r>
              <a:rPr lang="en-GB" sz="1600" kern="0" dirty="0" err="1">
                <a:latin typeface="Arial"/>
                <a:cs typeface="Arial"/>
              </a:rPr>
              <a:t>μJy</a:t>
            </a:r>
            <a:r>
              <a:rPr lang="en-GB" sz="1600" kern="0" dirty="0">
                <a:latin typeface="Arial"/>
                <a:cs typeface="Arial"/>
              </a:rPr>
              <a:t>) to get low SFR/low mass galaxies at high-</a:t>
            </a:r>
            <a:r>
              <a:rPr lang="en-GB" sz="1600" kern="0" dirty="0" smtClean="0">
                <a:latin typeface="Arial"/>
                <a:cs typeface="Arial"/>
              </a:rPr>
              <a:t>z</a:t>
            </a:r>
          </a:p>
          <a:p>
            <a:pPr lvl="0" defTabSz="914400">
              <a:defRPr/>
            </a:pPr>
            <a:r>
              <a:rPr lang="en-GB" sz="1600" kern="0" dirty="0" smtClean="0">
                <a:latin typeface="Arial"/>
                <a:cs typeface="Arial"/>
              </a:rPr>
              <a:t>- Wide </a:t>
            </a:r>
            <a:r>
              <a:rPr lang="en-GB" sz="1600" kern="0" dirty="0">
                <a:latin typeface="Arial"/>
                <a:cs typeface="Arial"/>
              </a:rPr>
              <a:t>(1000 sq. </a:t>
            </a:r>
            <a:r>
              <a:rPr lang="en-GB" sz="1600" kern="0" dirty="0" err="1">
                <a:latin typeface="Arial"/>
                <a:cs typeface="Arial"/>
              </a:rPr>
              <a:t>deg</a:t>
            </a:r>
            <a:r>
              <a:rPr lang="en-GB" sz="1600" kern="0" dirty="0">
                <a:latin typeface="Arial"/>
                <a:cs typeface="Arial"/>
              </a:rPr>
              <a:t>) to sample enough high-mass galaxies at </a:t>
            </a:r>
            <a:r>
              <a:rPr lang="en-GB" sz="1600" kern="0" dirty="0" smtClean="0">
                <a:latin typeface="Arial"/>
                <a:cs typeface="Arial"/>
              </a:rPr>
              <a:t>z</a:t>
            </a:r>
            <a:r>
              <a:rPr lang="en-GB" sz="1600" kern="0" dirty="0">
                <a:latin typeface="Arial"/>
                <a:cs typeface="Arial"/>
              </a:rPr>
              <a:t> </a:t>
            </a:r>
            <a:r>
              <a:rPr lang="en-GB" sz="1600" kern="0" dirty="0" smtClean="0">
                <a:latin typeface="Arial"/>
                <a:cs typeface="Arial"/>
              </a:rPr>
              <a:t>&lt; 1</a:t>
            </a:r>
            <a:endParaRPr lang="en-GB" sz="1600" kern="0" dirty="0">
              <a:latin typeface="Arial"/>
              <a:cs typeface="Arial"/>
            </a:endParaRPr>
          </a:p>
          <a:p>
            <a:pPr lvl="0" defTabSz="914400">
              <a:defRPr/>
            </a:pPr>
            <a:r>
              <a:rPr lang="en-GB" sz="1600" kern="0" dirty="0" smtClean="0">
                <a:latin typeface="Arial"/>
                <a:cs typeface="Arial"/>
              </a:rPr>
              <a:t>- 3 tiers </a:t>
            </a:r>
            <a:r>
              <a:rPr lang="en-GB" sz="1600" kern="0" dirty="0">
                <a:latin typeface="Arial"/>
                <a:cs typeface="Arial"/>
              </a:rPr>
              <a:t>necessary to overcome sample variance by sampling enough volume at </a:t>
            </a:r>
            <a:r>
              <a:rPr lang="en-GB" sz="1600" kern="0" dirty="0" smtClean="0">
                <a:latin typeface="Arial"/>
                <a:cs typeface="Arial"/>
              </a:rPr>
              <a:t>each cosmic epoch</a:t>
            </a:r>
          </a:p>
          <a:p>
            <a:pPr lvl="0" defTabSz="914400">
              <a:defRPr/>
            </a:pPr>
            <a:endParaRPr lang="en-GB" sz="1600" b="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 defTabSz="914400">
              <a:defRPr/>
            </a:pPr>
            <a:r>
              <a:rPr lang="en-GB" sz="1600" b="1" kern="0" dirty="0">
                <a:latin typeface="Arial"/>
                <a:cs typeface="Arial"/>
              </a:rPr>
              <a:t>SKA1-mid  </a:t>
            </a:r>
            <a:r>
              <a:rPr lang="en-GB" sz="1600" b="1" kern="0" dirty="0" smtClean="0">
                <a:latin typeface="Arial"/>
                <a:cs typeface="Arial"/>
              </a:rPr>
              <a:t>band 5 </a:t>
            </a:r>
            <a:r>
              <a:rPr lang="en-GB" sz="1600" b="1" kern="0" dirty="0">
                <a:latin typeface="Arial"/>
                <a:cs typeface="Arial"/>
              </a:rPr>
              <a:t>(</a:t>
            </a:r>
            <a:r>
              <a:rPr lang="en-GB" sz="1600" b="1" kern="0" dirty="0" smtClean="0">
                <a:latin typeface="Arial"/>
                <a:cs typeface="Arial"/>
              </a:rPr>
              <a:t>~10 </a:t>
            </a:r>
            <a:r>
              <a:rPr lang="en-GB" sz="1600" b="1" kern="0" dirty="0">
                <a:latin typeface="Arial"/>
                <a:cs typeface="Arial"/>
              </a:rPr>
              <a:t>GHz):</a:t>
            </a:r>
          </a:p>
          <a:p>
            <a:pPr lvl="0" defTabSz="914400">
              <a:defRPr/>
            </a:pPr>
            <a:r>
              <a:rPr lang="en-GB" sz="1600" kern="0" dirty="0" smtClean="0">
                <a:latin typeface="Arial"/>
                <a:cs typeface="Arial"/>
              </a:rPr>
              <a:t>2 </a:t>
            </a:r>
            <a:r>
              <a:rPr lang="en-GB" sz="1600" kern="0" dirty="0">
                <a:latin typeface="Arial"/>
                <a:cs typeface="Arial"/>
              </a:rPr>
              <a:t>Tier strategy to </a:t>
            </a:r>
            <a:r>
              <a:rPr lang="en-GB" sz="1600" kern="0" dirty="0" smtClean="0">
                <a:latin typeface="Arial"/>
                <a:cs typeface="Arial"/>
              </a:rPr>
              <a:t>(Deep </a:t>
            </a:r>
            <a:r>
              <a:rPr lang="en-GB" sz="1600" kern="0" dirty="0">
                <a:latin typeface="Arial"/>
                <a:cs typeface="Arial"/>
              </a:rPr>
              <a:t>and Ultra-Deep) to probe the </a:t>
            </a:r>
            <a:r>
              <a:rPr lang="en-GB" sz="1600" kern="0" dirty="0">
                <a:solidFill>
                  <a:srgbClr val="FF0000"/>
                </a:solidFill>
                <a:latin typeface="Arial"/>
                <a:cs typeface="Arial"/>
              </a:rPr>
              <a:t>thermal (free-free) </a:t>
            </a:r>
            <a:r>
              <a:rPr lang="en-GB" sz="1600" kern="0" dirty="0" smtClean="0">
                <a:solidFill>
                  <a:srgbClr val="FF0000"/>
                </a:solidFill>
                <a:latin typeface="Arial"/>
                <a:cs typeface="Arial"/>
              </a:rPr>
              <a:t>emission </a:t>
            </a:r>
            <a:r>
              <a:rPr lang="en-GB" sz="1600" kern="0" dirty="0" smtClean="0">
                <a:latin typeface="Arial"/>
                <a:cs typeface="Arial"/>
              </a:rPr>
              <a:t>(</a:t>
            </a:r>
            <a:r>
              <a:rPr lang="en-GB" sz="1600" kern="0" dirty="0">
                <a:latin typeface="Arial"/>
                <a:cs typeface="Arial"/>
              </a:rPr>
              <a:t>emitted at rest frame &gt;10 </a:t>
            </a:r>
            <a:r>
              <a:rPr lang="en-GB" sz="1600" kern="0" dirty="0" smtClean="0">
                <a:latin typeface="Arial"/>
                <a:cs typeface="Arial"/>
              </a:rPr>
              <a:t>GHz, </a:t>
            </a:r>
          </a:p>
          <a:p>
            <a:pPr lvl="0" defTabSz="914400">
              <a:defRPr/>
            </a:pPr>
            <a:r>
              <a:rPr lang="en-GB" sz="1600" kern="0" dirty="0" smtClean="0">
                <a:latin typeface="Arial"/>
                <a:cs typeface="Arial"/>
              </a:rPr>
              <a:t>- Provide accurate </a:t>
            </a:r>
            <a:r>
              <a:rPr lang="en-GB" sz="1600" kern="0" dirty="0">
                <a:latin typeface="Arial"/>
                <a:cs typeface="Arial"/>
              </a:rPr>
              <a:t>measurements of SFR at high-z</a:t>
            </a:r>
            <a:endParaRPr lang="en-GB" sz="1600" b="0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81" y="4028157"/>
            <a:ext cx="3944282" cy="2639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5763" y="1180712"/>
            <a:ext cx="3655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see Jarvis, Seymour, </a:t>
            </a:r>
            <a:r>
              <a:rPr lang="en-US" sz="1200" i="1" dirty="0" err="1"/>
              <a:t>Afonso</a:t>
            </a:r>
            <a:r>
              <a:rPr lang="en-US" sz="1200" i="1" dirty="0"/>
              <a:t> et al. 15; Mancuso et al. 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27163" y="2857112"/>
            <a:ext cx="291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see </a:t>
            </a:r>
            <a:r>
              <a:rPr lang="en-US" sz="1200" i="1" dirty="0" smtClean="0"/>
              <a:t>Murphy et al. 2015; </a:t>
            </a:r>
            <a:r>
              <a:rPr lang="en-US" sz="1200" i="1" dirty="0" err="1" smtClean="0"/>
              <a:t>Beswick</a:t>
            </a:r>
            <a:r>
              <a:rPr lang="en-US" sz="1200" i="1" dirty="0" smtClean="0"/>
              <a:t> et al. 2015</a:t>
            </a:r>
            <a:endParaRPr lang="en-US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175163" y="6342700"/>
            <a:ext cx="2568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Murphy, Sargent, </a:t>
            </a:r>
            <a:r>
              <a:rPr lang="en-US" sz="1200" i="1" dirty="0" err="1" smtClean="0"/>
              <a:t>Beswick</a:t>
            </a:r>
            <a:r>
              <a:rPr lang="en-US" sz="1200" i="1" dirty="0" smtClean="0"/>
              <a:t>  et al. 2015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7131443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244600"/>
            <a:ext cx="5306048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AGN feedback is an essential ingredient </a:t>
            </a:r>
            <a:r>
              <a:rPr lang="en-GB" kern="0" dirty="0" smtClean="0">
                <a:latin typeface="Arial"/>
                <a:cs typeface="Arial"/>
              </a:rPr>
              <a:t>of 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galaxy </a:t>
            </a:r>
            <a:r>
              <a:rPr lang="en-GB" sz="1800" b="0" kern="0" dirty="0">
                <a:solidFill>
                  <a:schemeClr val="tx1"/>
                </a:solidFill>
                <a:latin typeface="Arial"/>
                <a:cs typeface="Arial"/>
              </a:rPr>
              <a:t>formation and evolution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 smtClean="0">
                <a:solidFill>
                  <a:srgbClr val="FF0000"/>
                </a:solidFill>
                <a:latin typeface="Arial"/>
                <a:cs typeface="Arial"/>
              </a:rPr>
              <a:t>Radio</a:t>
            </a:r>
            <a:r>
              <a:rPr lang="en-GB" sz="1800" b="0" kern="0" dirty="0">
                <a:solidFill>
                  <a:srgbClr val="FF0000"/>
                </a:solidFill>
                <a:latin typeface="Arial"/>
                <a:cs typeface="Arial"/>
              </a:rPr>
              <a:t>/Hot </a:t>
            </a:r>
            <a:r>
              <a:rPr lang="en-GB" sz="1800" b="0" kern="0" dirty="0" smtClean="0">
                <a:solidFill>
                  <a:srgbClr val="FF0000"/>
                </a:solidFill>
                <a:latin typeface="Arial"/>
                <a:cs typeface="Arial"/>
              </a:rPr>
              <a:t>Mode (Low Excitation Radio Galaxies)</a:t>
            </a:r>
            <a:endParaRPr lang="en-GB" sz="1800" b="0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 smtClean="0">
                <a:latin typeface="Arial"/>
                <a:cs typeface="Arial"/>
              </a:rPr>
              <a:t>Central BH fed by hot gas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Low accretion rates (</a:t>
            </a:r>
            <a:r>
              <a:rPr lang="en-GB" sz="1800" b="0" kern="0" dirty="0" err="1" smtClean="0">
                <a:solidFill>
                  <a:schemeClr val="tx1"/>
                </a:solidFill>
                <a:latin typeface="Arial"/>
                <a:cs typeface="Arial"/>
              </a:rPr>
              <a:t>M_dot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 &lt; 0.01 </a:t>
            </a:r>
            <a:r>
              <a:rPr lang="en-GB" sz="1800" b="0" kern="0" dirty="0" err="1" smtClean="0">
                <a:solidFill>
                  <a:schemeClr val="tx1"/>
                </a:solidFill>
                <a:latin typeface="Arial"/>
                <a:cs typeface="Arial"/>
              </a:rPr>
              <a:t>Eddington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 smtClean="0">
                <a:latin typeface="Arial"/>
                <a:cs typeface="Arial"/>
              </a:rPr>
              <a:t>Host galaxies have high stellar mass, redder colours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- jet</a:t>
            </a:r>
            <a:r>
              <a:rPr lang="en-GB" sz="1800" b="0" kern="0" dirty="0">
                <a:solidFill>
                  <a:schemeClr val="tx1"/>
                </a:solidFill>
                <a:latin typeface="Arial"/>
                <a:cs typeface="Arial"/>
              </a:rPr>
              <a:t>-driven mechanical 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feedback </a:t>
            </a: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 smtClean="0">
                <a:solidFill>
                  <a:srgbClr val="FF0000"/>
                </a:solidFill>
                <a:latin typeface="Arial"/>
                <a:cs typeface="Arial"/>
              </a:rPr>
              <a:t>QSO</a:t>
            </a:r>
            <a:r>
              <a:rPr lang="en-GB" sz="1800" b="0" kern="0" dirty="0">
                <a:solidFill>
                  <a:srgbClr val="FF0000"/>
                </a:solidFill>
                <a:latin typeface="Arial"/>
                <a:cs typeface="Arial"/>
              </a:rPr>
              <a:t>/Cold Mode (High Excitation Radio </a:t>
            </a:r>
            <a:r>
              <a:rPr lang="en-GB" sz="1800" b="0" kern="0" dirty="0" smtClean="0">
                <a:solidFill>
                  <a:srgbClr val="FF0000"/>
                </a:solidFill>
                <a:latin typeface="Arial"/>
                <a:cs typeface="Arial"/>
              </a:rPr>
              <a:t>Galaxies) </a:t>
            </a:r>
            <a:endParaRPr lang="en-GB" sz="1800" b="0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Central BH fed by cold gas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 smtClean="0">
                <a:latin typeface="Arial"/>
                <a:cs typeface="Arial"/>
              </a:rPr>
              <a:t>High accretion rates (</a:t>
            </a:r>
            <a:r>
              <a:rPr lang="en-GB" kern="0" dirty="0" err="1" smtClean="0">
                <a:latin typeface="Arial"/>
                <a:cs typeface="Arial"/>
              </a:rPr>
              <a:t>M_dot</a:t>
            </a:r>
            <a:r>
              <a:rPr lang="en-GB" kern="0" dirty="0" smtClean="0">
                <a:latin typeface="Arial"/>
                <a:cs typeface="Arial"/>
              </a:rPr>
              <a:t> 1 – 10% </a:t>
            </a:r>
            <a:r>
              <a:rPr lang="en-GB" kern="0" dirty="0" err="1" smtClean="0">
                <a:latin typeface="Arial"/>
                <a:cs typeface="Arial"/>
              </a:rPr>
              <a:t>Eddington</a:t>
            </a:r>
            <a:r>
              <a:rPr lang="en-GB" kern="0" dirty="0" smtClean="0">
                <a:latin typeface="Arial"/>
                <a:cs typeface="Arial"/>
              </a:rPr>
              <a:t>)</a:t>
            </a:r>
            <a:endParaRPr lang="en-GB" sz="1800" b="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Bluer hosts with associated </a:t>
            </a:r>
            <a:r>
              <a:rPr lang="en-GB" sz="1800" b="0" kern="0" dirty="0" err="1" smtClean="0">
                <a:solidFill>
                  <a:schemeClr val="tx1"/>
                </a:solidFill>
                <a:latin typeface="Arial"/>
                <a:cs typeface="Arial"/>
              </a:rPr>
              <a:t>ongoing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 SF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- radiation</a:t>
            </a:r>
            <a:r>
              <a:rPr lang="en-GB" sz="1800" b="0" kern="0" dirty="0">
                <a:solidFill>
                  <a:schemeClr val="tx1"/>
                </a:solidFill>
                <a:latin typeface="Arial"/>
                <a:cs typeface="Arial"/>
              </a:rPr>
              <a:t>-driven feedback (winds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670800" cy="65024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Role of BHs in Galaxy Evolution</a:t>
            </a:r>
            <a:endParaRPr lang="en-US" sz="3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 Extragalactic Continuum SWG, SKAscicon2016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AEAD4-D183-6F41-B801-41CE510D4ED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368" y="888223"/>
            <a:ext cx="3294232" cy="2489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429" y="5038839"/>
            <a:ext cx="1529371" cy="1518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538" y="3378199"/>
            <a:ext cx="1683493" cy="1609840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868" y="6288581"/>
            <a:ext cx="36494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1" dirty="0" smtClean="0"/>
              <a:t>e.g. Best et al. 2005, 2012; </a:t>
            </a:r>
            <a:r>
              <a:rPr lang="en-US" sz="1200" i="1" dirty="0" err="1" smtClean="0"/>
              <a:t>Hardcastle</a:t>
            </a:r>
            <a:r>
              <a:rPr lang="en-US" sz="1200" i="1" dirty="0" smtClean="0"/>
              <a:t> et al. 2007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8902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n-fraction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244" y="4252752"/>
            <a:ext cx="2375636" cy="1866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" y="1043589"/>
            <a:ext cx="5369623" cy="5847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GB" kern="0" dirty="0" smtClean="0">
                <a:latin typeface="Arial"/>
                <a:cs typeface="Arial"/>
              </a:rPr>
              <a:t>Radio source counts: SFG and radio quiet AGN dominate the source counts below 0.1 </a:t>
            </a:r>
            <a:r>
              <a:rPr lang="en-GB" kern="0" dirty="0" err="1" smtClean="0">
                <a:latin typeface="Arial"/>
                <a:cs typeface="Arial"/>
              </a:rPr>
              <a:t>mJy</a:t>
            </a:r>
            <a:r>
              <a:rPr lang="en-GB" kern="0" dirty="0" smtClean="0">
                <a:latin typeface="Arial"/>
                <a:cs typeface="Arial"/>
              </a:rPr>
              <a:t>.</a:t>
            </a:r>
            <a:endParaRPr lang="en-GB" kern="0" dirty="0">
              <a:solidFill>
                <a:srgbClr val="0000FF"/>
              </a:solidFill>
              <a:latin typeface="Arial"/>
              <a:cs typeface="Arial"/>
            </a:endParaRPr>
          </a:p>
          <a:p>
            <a:pPr defTabSz="914400">
              <a:defRPr/>
            </a:pPr>
            <a:endParaRPr lang="en-GB" kern="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defTabSz="914400">
              <a:defRPr/>
            </a:pPr>
            <a:r>
              <a:rPr lang="en-GB" kern="0" dirty="0" smtClean="0">
                <a:solidFill>
                  <a:srgbClr val="0000FF"/>
                </a:solidFill>
                <a:latin typeface="Arial"/>
                <a:cs typeface="Arial"/>
              </a:rPr>
              <a:t>Deep </a:t>
            </a:r>
            <a:r>
              <a:rPr lang="en-GB" kern="0" dirty="0">
                <a:solidFill>
                  <a:srgbClr val="0000FF"/>
                </a:solidFill>
                <a:latin typeface="Arial"/>
                <a:cs typeface="Arial"/>
              </a:rPr>
              <a:t>observations of </a:t>
            </a:r>
            <a:r>
              <a:rPr lang="en-GB" kern="0" dirty="0" smtClean="0">
                <a:solidFill>
                  <a:srgbClr val="0000FF"/>
                </a:solidFill>
                <a:latin typeface="Arial"/>
                <a:cs typeface="Arial"/>
              </a:rPr>
              <a:t>large </a:t>
            </a:r>
            <a:r>
              <a:rPr lang="en-GB" kern="0" dirty="0">
                <a:solidFill>
                  <a:srgbClr val="0000FF"/>
                </a:solidFill>
                <a:latin typeface="Arial"/>
                <a:cs typeface="Arial"/>
              </a:rPr>
              <a:t>areas of</a:t>
            </a:r>
          </a:p>
          <a:p>
            <a:pPr defTabSz="914400">
              <a:defRPr/>
            </a:pPr>
            <a:r>
              <a:rPr lang="en-GB" kern="0" dirty="0">
                <a:solidFill>
                  <a:srgbClr val="0000FF"/>
                </a:solidFill>
                <a:latin typeface="Arial"/>
                <a:cs typeface="Arial"/>
              </a:rPr>
              <a:t>the sky with </a:t>
            </a:r>
            <a:r>
              <a:rPr lang="en-GB" kern="0" dirty="0" smtClean="0">
                <a:solidFill>
                  <a:srgbClr val="0000FF"/>
                </a:solidFill>
                <a:latin typeface="Arial"/>
                <a:cs typeface="Arial"/>
              </a:rPr>
              <a:t>SKA to:</a:t>
            </a:r>
            <a:endParaRPr lang="en-GB" sz="1800" b="0" kern="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1800" b="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b="0" kern="0" dirty="0" smtClean="0">
                <a:solidFill>
                  <a:schemeClr val="tx1"/>
                </a:solidFill>
                <a:latin typeface="Arial"/>
                <a:cs typeface="Arial"/>
              </a:rPr>
              <a:t>Complete census of AGN and their evolution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b="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b="0" kern="0" dirty="0" smtClean="0">
                <a:solidFill>
                  <a:schemeClr val="tx1"/>
                </a:solidFill>
                <a:latin typeface="Arial"/>
                <a:cs typeface="Arial"/>
              </a:rPr>
              <a:t>Study physics and life-cycle of radio-loud AGN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kern="0" dirty="0">
              <a:latin typeface="Arial"/>
              <a:cs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b="0" kern="0" dirty="0" smtClean="0">
                <a:solidFill>
                  <a:schemeClr val="tx1"/>
                </a:solidFill>
                <a:latin typeface="Arial"/>
                <a:cs typeface="Arial"/>
              </a:rPr>
              <a:t>Is there a Radio Loud </a:t>
            </a:r>
            <a:r>
              <a:rPr lang="en-GB" b="0" kern="0" dirty="0" err="1" smtClean="0">
                <a:solidFill>
                  <a:schemeClr val="tx1"/>
                </a:solidFill>
                <a:latin typeface="Arial"/>
                <a:cs typeface="Arial"/>
              </a:rPr>
              <a:t>vs</a:t>
            </a:r>
            <a:r>
              <a:rPr lang="en-GB" b="0" kern="0" dirty="0" smtClean="0">
                <a:solidFill>
                  <a:schemeClr val="tx1"/>
                </a:solidFill>
                <a:latin typeface="Arial"/>
                <a:cs typeface="Arial"/>
              </a:rPr>
              <a:t> Radio Quiet dichotomy? What is </a:t>
            </a:r>
            <a:r>
              <a:rPr lang="en-GB" kern="0" dirty="0" smtClean="0">
                <a:latin typeface="Arial"/>
                <a:cs typeface="Arial"/>
              </a:rPr>
              <a:t>the</a:t>
            </a:r>
            <a:r>
              <a:rPr lang="en-GB" b="0" kern="0" dirty="0" smtClean="0">
                <a:solidFill>
                  <a:schemeClr val="tx1"/>
                </a:solidFill>
                <a:latin typeface="Arial"/>
                <a:cs typeface="Arial"/>
              </a:rPr>
              <a:t> physical cause?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kern="0" dirty="0">
              <a:latin typeface="Arial"/>
              <a:cs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kern="0" dirty="0" smtClean="0">
                <a:latin typeface="Arial"/>
                <a:cs typeface="Arial"/>
              </a:rPr>
              <a:t>Understand the link between SF and AGN activity in galaxies, esp. in radio-quiet AGN</a:t>
            </a:r>
            <a:endParaRPr lang="en-GB" kern="0" dirty="0">
              <a:latin typeface="Arial"/>
              <a:cs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Mainly use same </a:t>
            </a:r>
            <a:r>
              <a:rPr lang="en-GB" sz="1800" b="0" kern="0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lang="en-GB" sz="1800" b="0" kern="0" dirty="0" smtClean="0">
                <a:solidFill>
                  <a:schemeClr val="tx1"/>
                </a:solidFill>
                <a:latin typeface="Arial"/>
                <a:cs typeface="Arial"/>
              </a:rPr>
              <a:t>iered surveys as SF History case.</a:t>
            </a:r>
          </a:p>
          <a:p>
            <a:pPr defTabSz="914400">
              <a:defRPr/>
            </a:pPr>
            <a:r>
              <a:rPr lang="en-GB" sz="1600" kern="0" dirty="0" smtClean="0">
                <a:latin typeface="Arial"/>
                <a:cs typeface="Arial"/>
              </a:rPr>
              <a:t>+ SKA1</a:t>
            </a:r>
            <a:r>
              <a:rPr lang="en-GB" sz="1600" kern="0" dirty="0">
                <a:latin typeface="Arial"/>
                <a:cs typeface="Arial"/>
              </a:rPr>
              <a:t>-LOW All-sky survey: </a:t>
            </a:r>
            <a:r>
              <a:rPr lang="en-GB" sz="1600" kern="0" dirty="0" err="1">
                <a:latin typeface="Arial"/>
                <a:cs typeface="Arial"/>
              </a:rPr>
              <a:t>rms</a:t>
            </a:r>
            <a:r>
              <a:rPr lang="en-GB" sz="1600" kern="0" dirty="0">
                <a:latin typeface="Arial"/>
                <a:cs typeface="Arial"/>
              </a:rPr>
              <a:t> =20 </a:t>
            </a:r>
            <a:r>
              <a:rPr lang="en-US" sz="1600" dirty="0" err="1"/>
              <a:t>μJy</a:t>
            </a:r>
            <a:r>
              <a:rPr lang="en-US" sz="1600" dirty="0"/>
              <a:t>/beam, 8” resolution</a:t>
            </a:r>
            <a:endParaRPr lang="en-GB" sz="1600" kern="0" dirty="0">
              <a:latin typeface="Arial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800" b="0" kern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00800" y="6211023"/>
            <a:ext cx="228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400" b="0" i="1" dirty="0" smtClean="0">
                <a:latin typeface="Calibri"/>
                <a:cs typeface="Calibri"/>
              </a:rPr>
              <a:t>Adapted from Bonzini</a:t>
            </a:r>
            <a:r>
              <a:rPr lang="en-AU" sz="1400" b="0" i="1" dirty="0">
                <a:latin typeface="Calibri"/>
                <a:cs typeface="Calibri"/>
              </a:rPr>
              <a:t>+</a:t>
            </a:r>
            <a:r>
              <a:rPr lang="en-AU" sz="1400" b="0" i="1" dirty="0" smtClean="0">
                <a:latin typeface="Calibri"/>
                <a:cs typeface="Calibri"/>
              </a:rPr>
              <a:t>2013</a:t>
            </a:r>
            <a:endParaRPr lang="en-AU" sz="1400" b="0" i="1" dirty="0">
              <a:latin typeface="Calibri"/>
              <a:cs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670800" cy="65024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Role of BHs in Galaxy Evolution</a:t>
            </a:r>
            <a:endParaRPr lang="en-US" sz="3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 Extragalactic Continuum SWG, SKAscicon2016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AEAD4-D183-6F41-B801-41CE510D4EDB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422" y="1119789"/>
            <a:ext cx="3012377" cy="2728966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330404" y="3848755"/>
            <a:ext cx="228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400" b="0" i="1" dirty="0" err="1" smtClean="0">
                <a:latin typeface="Calibri"/>
                <a:cs typeface="Calibri"/>
              </a:rPr>
              <a:t>Smolcic</a:t>
            </a:r>
            <a:r>
              <a:rPr lang="en-AU" sz="1400" b="0" i="1" dirty="0" smtClean="0">
                <a:latin typeface="Calibri"/>
                <a:cs typeface="Calibri"/>
              </a:rPr>
              <a:t> et al. 2015</a:t>
            </a:r>
            <a:endParaRPr lang="en-AU" sz="1400" b="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246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799" y="1425365"/>
            <a:ext cx="50825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GB" kern="0" dirty="0" smtClean="0">
                <a:solidFill>
                  <a:srgbClr val="FF0000"/>
                </a:solidFill>
                <a:latin typeface="Arial"/>
                <a:cs typeface="Arial"/>
              </a:rPr>
              <a:t>Study of diffuse plasma in radio loud AGN</a:t>
            </a:r>
            <a:endParaRPr lang="en-GB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defTabSz="914400">
              <a:defRPr/>
            </a:pPr>
            <a:endParaRPr lang="en-GB" kern="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285750" indent="-285750" defTabSz="914400">
              <a:buFont typeface="Arial"/>
              <a:buChar char="•"/>
              <a:defRPr/>
            </a:pPr>
            <a:r>
              <a:rPr lang="en-GB" kern="0" dirty="0" smtClean="0">
                <a:latin typeface="Arial"/>
                <a:cs typeface="Arial"/>
              </a:rPr>
              <a:t>Life</a:t>
            </a:r>
            <a:r>
              <a:rPr lang="en-GB" kern="0" dirty="0">
                <a:latin typeface="Arial"/>
                <a:cs typeface="Arial"/>
              </a:rPr>
              <a:t>-cycle (birth, life, death) of </a:t>
            </a:r>
            <a:r>
              <a:rPr lang="en-GB" kern="0" dirty="0" smtClean="0">
                <a:latin typeface="Arial"/>
                <a:cs typeface="Arial"/>
              </a:rPr>
              <a:t>radio galaxies </a:t>
            </a:r>
            <a:endParaRPr lang="en-GB" sz="1800" b="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1800" b="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85750" lvl="0" indent="-285750" defTabSz="914400">
              <a:buFont typeface="Arial"/>
              <a:buChar char="•"/>
              <a:defRPr/>
            </a:pPr>
            <a:r>
              <a:rPr lang="en-GB" kern="0" dirty="0">
                <a:latin typeface="Arial"/>
                <a:cs typeface="Arial"/>
              </a:rPr>
              <a:t>Physics of radio emitting regions: jets</a:t>
            </a:r>
            <a:r>
              <a:rPr lang="en-GB" kern="0" dirty="0" smtClean="0">
                <a:latin typeface="Arial"/>
                <a:cs typeface="Arial"/>
              </a:rPr>
              <a:t>, lobes…</a:t>
            </a:r>
          </a:p>
          <a:p>
            <a:pPr marL="285750" lvl="0" indent="-285750" defTabSz="914400">
              <a:buFont typeface="Arial"/>
              <a:buChar char="•"/>
              <a:defRPr/>
            </a:pPr>
            <a:endParaRPr lang="en-GB" kern="0" dirty="0">
              <a:latin typeface="Arial"/>
              <a:cs typeface="Arial"/>
            </a:endParaRPr>
          </a:p>
          <a:p>
            <a:pPr marL="285750" lvl="0" indent="-285750" defTabSz="914400">
              <a:buFont typeface="Arial"/>
              <a:buChar char="•"/>
              <a:defRPr/>
            </a:pPr>
            <a:r>
              <a:rPr lang="en-GB" kern="0" dirty="0" smtClean="0">
                <a:latin typeface="Arial"/>
                <a:cs typeface="Arial"/>
              </a:rPr>
              <a:t>AGN feedback and galaxy evolution</a:t>
            </a:r>
          </a:p>
          <a:p>
            <a:pPr lvl="0" defTabSz="914400">
              <a:defRPr/>
            </a:pP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lvl="0" indent="-285750" defTabSz="914400">
              <a:buFont typeface="Arial"/>
              <a:buChar char="•"/>
              <a:defRPr/>
            </a:pPr>
            <a:r>
              <a:rPr lang="en-GB" kern="0" dirty="0" smtClean="0">
                <a:latin typeface="Arial"/>
                <a:cs typeface="Arial"/>
              </a:rPr>
              <a:t>high</a:t>
            </a:r>
            <a:r>
              <a:rPr lang="en-GB" kern="0" dirty="0">
                <a:latin typeface="Arial"/>
                <a:cs typeface="Arial"/>
              </a:rPr>
              <a:t>-z </a:t>
            </a:r>
            <a:r>
              <a:rPr lang="en-GB" kern="0" dirty="0" smtClean="0">
                <a:latin typeface="Arial"/>
                <a:cs typeface="Arial"/>
              </a:rPr>
              <a:t>AGN (ultra-steep spectrum sources), </a:t>
            </a:r>
            <a:r>
              <a:rPr lang="en-GB" kern="0" dirty="0">
                <a:latin typeface="Arial"/>
                <a:cs typeface="Arial"/>
              </a:rPr>
              <a:t>low accretion-rate </a:t>
            </a:r>
            <a:r>
              <a:rPr lang="en-GB" kern="0" dirty="0" smtClean="0">
                <a:latin typeface="Arial"/>
                <a:cs typeface="Arial"/>
              </a:rPr>
              <a:t>AGN</a:t>
            </a:r>
          </a:p>
          <a:p>
            <a:pPr marL="285750" lvl="0" indent="-285750" defTabSz="914400">
              <a:buFont typeface="Arial"/>
              <a:buChar char="•"/>
              <a:defRPr/>
            </a:pPr>
            <a:endParaRPr lang="en-GB" sz="18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lvl="0" defTabSz="914400">
              <a:defRPr/>
            </a:pPr>
            <a:endParaRPr lang="en-GB" kern="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lvl="0" defTabSz="914400">
              <a:defRPr/>
            </a:pPr>
            <a:r>
              <a:rPr lang="en-GB" kern="0" dirty="0" smtClean="0">
                <a:solidFill>
                  <a:srgbClr val="0000FF"/>
                </a:solidFill>
                <a:latin typeface="Arial"/>
                <a:cs typeface="Arial"/>
              </a:rPr>
              <a:t>SKA1</a:t>
            </a:r>
            <a:r>
              <a:rPr lang="en-GB" kern="0" dirty="0">
                <a:solidFill>
                  <a:srgbClr val="0000FF"/>
                </a:solidFill>
                <a:latin typeface="Arial"/>
                <a:cs typeface="Arial"/>
              </a:rPr>
              <a:t>-LOW All-sky survey: </a:t>
            </a:r>
            <a:r>
              <a:rPr lang="en-GB" kern="0" dirty="0" err="1" smtClean="0">
                <a:solidFill>
                  <a:srgbClr val="0000FF"/>
                </a:solidFill>
                <a:latin typeface="Arial"/>
                <a:cs typeface="Arial"/>
              </a:rPr>
              <a:t>rms</a:t>
            </a:r>
            <a:r>
              <a:rPr lang="en-GB" kern="0" dirty="0" smtClean="0">
                <a:solidFill>
                  <a:srgbClr val="0000FF"/>
                </a:solidFill>
                <a:latin typeface="Arial"/>
                <a:cs typeface="Arial"/>
              </a:rPr>
              <a:t> =20 </a:t>
            </a:r>
            <a:r>
              <a:rPr lang="en-US" dirty="0" err="1" smtClean="0">
                <a:solidFill>
                  <a:srgbClr val="0000FF"/>
                </a:solidFill>
              </a:rPr>
              <a:t>μJy</a:t>
            </a:r>
            <a:r>
              <a:rPr lang="en-US" dirty="0">
                <a:solidFill>
                  <a:srgbClr val="0000FF"/>
                </a:solidFill>
              </a:rPr>
              <a:t>/beam, 8” resolution</a:t>
            </a:r>
            <a:endParaRPr lang="en-GB" sz="1800" b="0" kern="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670800" cy="65024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Role of BHs in Galaxy Evolution</a:t>
            </a:r>
            <a:endParaRPr lang="en-US" sz="3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 Extragalactic Continuum SWG, SKAscicon2016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AEAD4-D183-6F41-B801-41CE510D4EDB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330404" y="3386899"/>
            <a:ext cx="228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400" i="1" dirty="0">
                <a:cs typeface="Calibri"/>
              </a:rPr>
              <a:t>de </a:t>
            </a:r>
            <a:r>
              <a:rPr lang="en-AU" sz="1400" i="1" dirty="0" err="1">
                <a:cs typeface="Calibri"/>
              </a:rPr>
              <a:t>Gasperin</a:t>
            </a:r>
            <a:r>
              <a:rPr lang="en-AU" sz="1400" i="1" dirty="0">
                <a:cs typeface="Calibri"/>
              </a:rPr>
              <a:t> et al. 12</a:t>
            </a:r>
            <a:endParaRPr lang="en-AU" sz="1400" b="0" i="1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04" y="1119789"/>
            <a:ext cx="2132957" cy="2193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484" y="3950379"/>
            <a:ext cx="2458397" cy="2162519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320361" y="3988867"/>
            <a:ext cx="228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NGC </a:t>
            </a:r>
            <a:r>
              <a:rPr lang="en-US" sz="1400" dirty="0" smtClean="0">
                <a:latin typeface="Arial"/>
                <a:cs typeface="Arial"/>
              </a:rPr>
              <a:t>1534, </a:t>
            </a:r>
            <a:r>
              <a:rPr lang="en-AU" sz="1400" b="0" dirty="0" smtClean="0">
                <a:latin typeface="Arial"/>
                <a:cs typeface="Arial"/>
              </a:rPr>
              <a:t>MWA</a:t>
            </a:r>
            <a:endParaRPr lang="en-AU" sz="1400" b="0" dirty="0">
              <a:latin typeface="Arial"/>
              <a:cs typeface="Arial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330404" y="1104401"/>
            <a:ext cx="228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Arial"/>
                <a:cs typeface="Arial"/>
              </a:rPr>
              <a:t>M87, LOFAR</a:t>
            </a:r>
            <a:endParaRPr lang="en-AU" sz="14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398385" y="6188318"/>
            <a:ext cx="228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400" i="1" dirty="0" smtClean="0">
                <a:cs typeface="Calibri"/>
              </a:rPr>
              <a:t>Hurley-Walker et al. 2015</a:t>
            </a:r>
            <a:endParaRPr lang="en-AU" sz="1400" b="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10787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52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54584"/>
            <a:ext cx="2542032" cy="2529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1145276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Diffuse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Mpc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-scale synchrotron radiation from the ICM of </a:t>
            </a: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</a:rPr>
              <a:t>merging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clusters =&gt;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GeV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relativistic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e</a:t>
            </a: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-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and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sym typeface="Symbol" charset="2"/>
              </a:rPr>
              <a:t>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G magnetic fields on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Mpc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-scale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479940"/>
            <a:ext cx="571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noProof="0" dirty="0" smtClean="0">
                <a:solidFill>
                  <a:srgbClr val="0000FF"/>
                </a:solidFill>
                <a:latin typeface="Verdana"/>
              </a:rPr>
              <a:t>Key questions</a:t>
            </a:r>
            <a:r>
              <a:rPr lang="en-GB" sz="1800" b="0" kern="0" noProof="0" dirty="0" smtClean="0">
                <a:solidFill>
                  <a:schemeClr val="tx1"/>
                </a:solidFill>
                <a:latin typeface="Verdana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noProof="0" dirty="0" smtClean="0">
                <a:solidFill>
                  <a:schemeClr val="tx1"/>
                </a:solidFill>
                <a:latin typeface="Verdana"/>
              </a:rPr>
              <a:t>- Origin of </a:t>
            </a:r>
            <a:r>
              <a:rPr lang="en-GB" sz="1800" b="0" kern="0" dirty="0" smtClean="0">
                <a:solidFill>
                  <a:schemeClr val="tx1"/>
                </a:solidFill>
                <a:latin typeface="Verdana"/>
              </a:rPr>
              <a:t>non-thermal components?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Verdana"/>
              </a:rPr>
              <a:t>- </a:t>
            </a:r>
            <a:r>
              <a:rPr lang="en-GB" sz="1800" b="0" kern="0" dirty="0" err="1" smtClean="0">
                <a:solidFill>
                  <a:schemeClr val="tx1"/>
                </a:solidFill>
                <a:latin typeface="Verdana"/>
              </a:rPr>
              <a:t>Im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pact on the microphysics of the ICM and on the process </a:t>
            </a:r>
            <a:r>
              <a:rPr lang="en-GB" kern="0" dirty="0" smtClean="0">
                <a:latin typeface="Verdana"/>
              </a:rPr>
              <a:t>of 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formation of the cluster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892" y="1235340"/>
            <a:ext cx="19553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0" dirty="0" err="1" smtClean="0">
                <a:solidFill>
                  <a:srgbClr val="FFFFFF"/>
                </a:solidFill>
                <a:latin typeface="Verdana"/>
              </a:rPr>
              <a:t>Brunetti</a:t>
            </a:r>
            <a:r>
              <a:rPr lang="en-GB" sz="1400" b="0" dirty="0" smtClean="0">
                <a:solidFill>
                  <a:srgbClr val="FFFFFF"/>
                </a:solidFill>
                <a:latin typeface="Verdana"/>
              </a:rPr>
              <a:t> et al. 2008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52400" y="3729920"/>
            <a:ext cx="899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0" kern="0" dirty="0" smtClean="0">
                <a:solidFill>
                  <a:srgbClr val="FF0000"/>
                </a:solidFill>
                <a:latin typeface="Verdana"/>
              </a:rPr>
              <a:t>Main Goals</a:t>
            </a:r>
            <a:r>
              <a:rPr lang="en-GB" sz="1800" b="0" kern="0" dirty="0" smtClean="0">
                <a:solidFill>
                  <a:srgbClr val="000000"/>
                </a:solidFill>
                <a:latin typeface="Verdana"/>
              </a:rPr>
              <a:t>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0" kern="0" dirty="0" smtClean="0">
                <a:solidFill>
                  <a:srgbClr val="000000"/>
                </a:solidFill>
                <a:latin typeface="Verdana"/>
              </a:rPr>
              <a:t>- Study the bulk of halos and relics in the Universe (z ~ 1) and to cluster masses of ~ 10</a:t>
            </a:r>
            <a:r>
              <a:rPr lang="en-GB" sz="1800" b="0" kern="0" baseline="30000" dirty="0" smtClean="0">
                <a:solidFill>
                  <a:srgbClr val="000000"/>
                </a:solidFill>
                <a:latin typeface="Verdana"/>
              </a:rPr>
              <a:t>14 </a:t>
            </a:r>
            <a:r>
              <a:rPr lang="en-GB" sz="1800" b="0" kern="0" dirty="0" err="1" smtClean="0">
                <a:solidFill>
                  <a:srgbClr val="000000"/>
                </a:solidFill>
                <a:latin typeface="Verdana"/>
              </a:rPr>
              <a:t>Msun</a:t>
            </a:r>
            <a:endParaRPr lang="en-GB" sz="1800" b="0" kern="0" dirty="0" smtClean="0">
              <a:solidFill>
                <a:srgbClr val="000000"/>
              </a:solidFill>
              <a:latin typeface="Verdana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800" b="0" kern="0" dirty="0" smtClean="0">
                <a:solidFill>
                  <a:srgbClr val="000000"/>
                </a:solidFill>
                <a:latin typeface="Verdana"/>
              </a:rPr>
              <a:t> Discovery of ~2500 radio halos, 1000 with ultra-steep spectrum (                            ),  and ~1000 radio relics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800" b="0" kern="0" dirty="0" smtClean="0">
                <a:solidFill>
                  <a:srgbClr val="000000"/>
                </a:solidFill>
                <a:latin typeface="Verdana"/>
              </a:rPr>
              <a:t> Discovery of “off-state” </a:t>
            </a:r>
            <a:r>
              <a:rPr lang="en-GB" sz="1800" b="0" kern="0" dirty="0" err="1" smtClean="0">
                <a:solidFill>
                  <a:srgbClr val="000000"/>
                </a:solidFill>
                <a:latin typeface="Verdana"/>
              </a:rPr>
              <a:t>hadronic</a:t>
            </a:r>
            <a:r>
              <a:rPr lang="en-GB" sz="1800" b="0" kern="0" dirty="0" smtClean="0">
                <a:solidFill>
                  <a:srgbClr val="000000"/>
                </a:solidFill>
                <a:latin typeface="Verdana"/>
              </a:rPr>
              <a:t> halos in “relaxed” clusters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800" b="0" kern="0" dirty="0" smtClean="0">
                <a:solidFill>
                  <a:srgbClr val="000000"/>
                </a:solidFill>
                <a:latin typeface="Verdana"/>
              </a:rPr>
              <a:t> Fraction of clusters with radio halos and relics as a function of cluster </a:t>
            </a:r>
            <a:r>
              <a:rPr lang="en-GB" kern="0" dirty="0">
                <a:solidFill>
                  <a:srgbClr val="000000"/>
                </a:solidFill>
                <a:latin typeface="Verdana"/>
              </a:rPr>
              <a:t>m</a:t>
            </a:r>
            <a:r>
              <a:rPr lang="en-GB" sz="1800" b="0" kern="0" dirty="0" smtClean="0">
                <a:solidFill>
                  <a:srgbClr val="000000"/>
                </a:solidFill>
                <a:latin typeface="Verdana"/>
              </a:rPr>
              <a:t>ass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800" b="0" kern="0" dirty="0" smtClean="0">
                <a:solidFill>
                  <a:srgbClr val="000000"/>
                </a:solidFill>
                <a:latin typeface="Verdana"/>
              </a:rPr>
              <a:t> Study the radio power - cluster mass correlation (scatter, </a:t>
            </a:r>
            <a:r>
              <a:rPr lang="en-GB" sz="1800" b="0" kern="0" dirty="0" err="1" smtClean="0">
                <a:solidFill>
                  <a:srgbClr val="000000"/>
                </a:solidFill>
                <a:latin typeface="Verdana"/>
              </a:rPr>
              <a:t>evol</a:t>
            </a:r>
            <a:r>
              <a:rPr lang="en-GB" sz="1800" b="0" kern="0" dirty="0" smtClean="0">
                <a:solidFill>
                  <a:srgbClr val="000000"/>
                </a:solidFill>
                <a:latin typeface="Verdana"/>
              </a:rPr>
              <a:t>. with </a:t>
            </a:r>
            <a:r>
              <a:rPr lang="en-GB" sz="1800" b="0" kern="0" dirty="0" err="1" smtClean="0">
                <a:solidFill>
                  <a:srgbClr val="000000"/>
                </a:solidFill>
                <a:latin typeface="Verdana"/>
              </a:rPr>
              <a:t>z</a:t>
            </a:r>
            <a:r>
              <a:rPr lang="en-GB" sz="1800" b="0" kern="0" dirty="0" smtClean="0">
                <a:solidFill>
                  <a:srgbClr val="000000"/>
                </a:solidFill>
                <a:latin typeface="Verdana"/>
              </a:rPr>
              <a:t>)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1981200" y="2150516"/>
            <a:ext cx="4572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143000" y="3294292"/>
            <a:ext cx="533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2326102" y="1654052"/>
            <a:ext cx="64569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00" b="0" kern="0" dirty="0" smtClean="0">
                <a:solidFill>
                  <a:schemeClr val="bg1"/>
                </a:solidFill>
                <a:latin typeface="Verdana"/>
              </a:rPr>
              <a:t>halo </a:t>
            </a:r>
            <a:endParaRPr lang="en-GB" sz="17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3388960"/>
            <a:ext cx="64080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00" b="0" kern="0" dirty="0" smtClean="0">
                <a:solidFill>
                  <a:schemeClr val="bg1"/>
                </a:solidFill>
                <a:latin typeface="Verdana"/>
              </a:rPr>
              <a:t>relic </a:t>
            </a:r>
            <a:endParaRPr lang="en-GB" sz="17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95600" y="6273024"/>
            <a:ext cx="312420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800" b="0" kern="0" dirty="0" smtClean="0">
                <a:solidFill>
                  <a:srgbClr val="000000"/>
                </a:solidFill>
                <a:latin typeface="Verdana"/>
              </a:rPr>
              <a:t>test of theoretical models 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625600" y="6476224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0800000" flipV="1">
            <a:off x="6350000" y="645698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50" y="4921414"/>
            <a:ext cx="2101850" cy="271722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670800" cy="6502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Non-Thermal Emission in Galaxy Clusters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 Extragalactic Continuum SWG, SKAscicon2016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AEAD4-D183-6F41-B801-41CE510D4EDB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476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CRAR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11909</TotalTime>
  <Words>2641</Words>
  <Application>Microsoft Macintosh PowerPoint</Application>
  <PresentationFormat>On-screen Show (4:3)</PresentationFormat>
  <Paragraphs>433</Paragraphs>
  <Slides>20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ICRAR Black</vt:lpstr>
      <vt:lpstr>Extragalactic Continuum Science with the SKA</vt:lpstr>
      <vt:lpstr>SKA Extragalactic Continuum Science </vt:lpstr>
      <vt:lpstr>Star Formation History of the Universe</vt:lpstr>
      <vt:lpstr>Star Formation History of the Universe</vt:lpstr>
      <vt:lpstr>Star Formation History of the Universe</vt:lpstr>
      <vt:lpstr>The Role of BHs in Galaxy Evolution</vt:lpstr>
      <vt:lpstr>The Role of BHs in Galaxy Evolution</vt:lpstr>
      <vt:lpstr>The Role of BHs in Galaxy Evolution</vt:lpstr>
      <vt:lpstr>Non-Thermal Emission in Galaxy Clusters</vt:lpstr>
      <vt:lpstr>Detailed Astrophysics of Star Formation and BH Accretion </vt:lpstr>
      <vt:lpstr>Dark Matter and High-z Universe with Strong Lensing</vt:lpstr>
      <vt:lpstr>SKA Continuum Reference Surveys</vt:lpstr>
      <vt:lpstr>Breakout Session 1</vt:lpstr>
      <vt:lpstr>Breakout Session 1</vt:lpstr>
      <vt:lpstr>Breakout Session 2</vt:lpstr>
      <vt:lpstr>Breakout Session 2</vt:lpstr>
      <vt:lpstr>Breakout Session 3</vt:lpstr>
      <vt:lpstr>Breakout Session 3</vt:lpstr>
      <vt:lpstr>Breakout Session 3</vt:lpstr>
      <vt:lpstr>Summary</vt:lpstr>
    </vt:vector>
  </TitlesOfParts>
  <Company>The University of Western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Gottschalk</dc:creator>
  <cp:lastModifiedBy>Minh Huynh</cp:lastModifiedBy>
  <cp:revision>1297</cp:revision>
  <cp:lastPrinted>2015-05-27T08:07:11Z</cp:lastPrinted>
  <dcterms:created xsi:type="dcterms:W3CDTF">2015-02-26T04:31:45Z</dcterms:created>
  <dcterms:modified xsi:type="dcterms:W3CDTF">2017-01-24T09:51:59Z</dcterms:modified>
</cp:coreProperties>
</file>