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91" r:id="rId3"/>
    <p:sldId id="297" r:id="rId4"/>
    <p:sldId id="296" r:id="rId5"/>
    <p:sldId id="263" r:id="rId6"/>
    <p:sldId id="293" r:id="rId7"/>
    <p:sldId id="294" r:id="rId8"/>
    <p:sldId id="295" r:id="rId9"/>
    <p:sldId id="298" r:id="rId10"/>
    <p:sldId id="264" r:id="rId11"/>
    <p:sldId id="300" r:id="rId12"/>
    <p:sldId id="301" r:id="rId13"/>
    <p:sldId id="303" r:id="rId14"/>
    <p:sldId id="286" r:id="rId15"/>
    <p:sldId id="287" r:id="rId16"/>
    <p:sldId id="289" r:id="rId17"/>
    <p:sldId id="284" r:id="rId18"/>
    <p:sldId id="285" r:id="rId19"/>
    <p:sldId id="283" r:id="rId20"/>
    <p:sldId id="273" r:id="rId21"/>
    <p:sldId id="306" r:id="rId22"/>
    <p:sldId id="290" r:id="rId23"/>
    <p:sldId id="308" r:id="rId24"/>
    <p:sldId id="307" r:id="rId25"/>
    <p:sldId id="271" r:id="rId26"/>
    <p:sldId id="279" r:id="rId27"/>
    <p:sldId id="280" r:id="rId28"/>
    <p:sldId id="281" r:id="rId29"/>
    <p:sldId id="305" r:id="rId30"/>
    <p:sldId id="292" r:id="rId31"/>
    <p:sldId id="288" r:id="rId32"/>
    <p:sldId id="259" r:id="rId33"/>
    <p:sldId id="30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12"/>
    <p:restoredTop sz="93625"/>
  </p:normalViewPr>
  <p:slideViewPr>
    <p:cSldViewPr>
      <p:cViewPr>
        <p:scale>
          <a:sx n="66" d="100"/>
          <a:sy n="66" d="100"/>
        </p:scale>
        <p:origin x="1744" y="1200"/>
      </p:cViewPr>
      <p:guideLst>
        <p:guide orient="horz" pos="2160"/>
        <p:guide pos="2880"/>
      </p:guideLst>
    </p:cSldViewPr>
  </p:slideViewPr>
  <p:notesTextViewPr>
    <p:cViewPr>
      <p:scale>
        <a:sx n="1" d="1"/>
        <a:sy n="1" d="1"/>
      </p:scale>
      <p:origin x="0" y="0"/>
    </p:cViewPr>
  </p:notesTextViewPr>
  <p:sorterViewPr>
    <p:cViewPr>
      <p:scale>
        <a:sx n="78" d="100"/>
        <a:sy n="78" d="100"/>
      </p:scale>
      <p:origin x="0" y="199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5E02FC-C90C-4627-9FFD-A4E64EB055D0}" type="datetimeFigureOut">
              <a:rPr lang="en-US" smtClean="0"/>
              <a:t>11/11/16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29A42D-F800-41DD-ABAB-98F499C596DA}" type="slidenum">
              <a:rPr lang="en-US" smtClean="0"/>
              <a:t>‹#›</a:t>
            </a:fld>
            <a:endParaRPr lang="en-US"/>
          </a:p>
        </p:txBody>
      </p:sp>
    </p:spTree>
    <p:extLst>
      <p:ext uri="{BB962C8B-B14F-4D97-AF65-F5344CB8AC3E}">
        <p14:creationId xmlns:p14="http://schemas.microsoft.com/office/powerpoint/2010/main" val="3365169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independent</a:t>
            </a:r>
            <a:r>
              <a:rPr lang="en-US" baseline="0" dirty="0" smtClean="0"/>
              <a:t> project which uses a wavelet based feature detection and </a:t>
            </a:r>
            <a:r>
              <a:rPr lang="en-US" baseline="0" dirty="0" err="1" smtClean="0"/>
              <a:t>characterisation</a:t>
            </a:r>
            <a:r>
              <a:rPr lang="en-US" baseline="0" dirty="0" smtClean="0"/>
              <a:t> for these weak, short-lived and narrow band features. We use a 2D Ricker wavelet. Both the panels show the same dynamic spectrum, the left panel is </a:t>
            </a:r>
            <a:r>
              <a:rPr lang="en-US" baseline="0" dirty="0" err="1" smtClean="0"/>
              <a:t>autoscaled</a:t>
            </a:r>
            <a:r>
              <a:rPr lang="en-US" baseline="0" dirty="0" smtClean="0"/>
              <a:t> in </a:t>
            </a:r>
            <a:r>
              <a:rPr lang="en-US" baseline="0" dirty="0" err="1" smtClean="0"/>
              <a:t>colour</a:t>
            </a:r>
            <a:r>
              <a:rPr lang="en-US" baseline="0" dirty="0" smtClean="0"/>
              <a:t> and the right one is scaled to highlight the weak features. The green dots show the features identified by the wavelet algorithm. We found about 14,200 features in about 300 min of observations. An occurrence rate of about 50 features per minute over a bandwidth of 30 </a:t>
            </a:r>
            <a:r>
              <a:rPr lang="en-US" baseline="0" dirty="0" err="1" smtClean="0"/>
              <a:t>MHz.</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7859083-6957-47D8-9A63-998D6270D418}" type="slidenum">
              <a:rPr lang="en-US" smtClean="0"/>
              <a:t>14</a:t>
            </a:fld>
            <a:endParaRPr lang="en-US"/>
          </a:p>
        </p:txBody>
      </p:sp>
    </p:spTree>
    <p:extLst>
      <p:ext uri="{BB962C8B-B14F-4D97-AF65-F5344CB8AC3E}">
        <p14:creationId xmlns:p14="http://schemas.microsoft.com/office/powerpoint/2010/main" val="3671511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2D histogram of the duration and the spectral span of these features. Note the </a:t>
            </a:r>
            <a:r>
              <a:rPr lang="en-US" baseline="0" dirty="0" err="1" smtClean="0"/>
              <a:t>colours</a:t>
            </a:r>
            <a:r>
              <a:rPr lang="en-US" baseline="0" dirty="0" smtClean="0"/>
              <a:t> are on a log scale. So the vast majority of these features last for ~1.5 s and ~3-5 </a:t>
            </a:r>
            <a:r>
              <a:rPr lang="en-US" baseline="0" dirty="0" err="1" smtClean="0"/>
              <a:t>MHz.</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7859083-6957-47D8-9A63-998D6270D418}" type="slidenum">
              <a:rPr lang="en-US" smtClean="0"/>
              <a:t>15</a:t>
            </a:fld>
            <a:endParaRPr lang="en-US"/>
          </a:p>
        </p:txBody>
      </p:sp>
    </p:spTree>
    <p:extLst>
      <p:ext uri="{BB962C8B-B14F-4D97-AF65-F5344CB8AC3E}">
        <p14:creationId xmlns:p14="http://schemas.microsoft.com/office/powerpoint/2010/main" val="397275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flux calibration we plot a histogram of the observed flux densities and fit a Gaussian mixture model. The thermal emission from the million K plasma should lead to a Gaussian distribution (from central-limit theorem and under the assumption that it is stationary, we look at only ~2 MHz and 4 min of data at a time to ensure that). This analysis reveals that only ~83.5% (w_1 in the caption) of the data corresponds to the thermal Gaussian (the one with the lowest mean, \mu) and the rest of it falls outside suggesting the presence of weak non-thermal emission. The peak of the thermal Gaussian sits at zero because a running median filter has been subtracted from the data. There are the weakest non-thermal emission which has been observed to date at these observing frequencies.</a:t>
            </a:r>
            <a:endParaRPr lang="en-US" dirty="0"/>
          </a:p>
        </p:txBody>
      </p:sp>
      <p:sp>
        <p:nvSpPr>
          <p:cNvPr id="4" name="Slide Number Placeholder 3"/>
          <p:cNvSpPr>
            <a:spLocks noGrp="1"/>
          </p:cNvSpPr>
          <p:nvPr>
            <p:ph type="sldNum" sz="quarter" idx="10"/>
          </p:nvPr>
        </p:nvSpPr>
        <p:spPr/>
        <p:txBody>
          <a:bodyPr/>
          <a:lstStyle/>
          <a:p>
            <a:fld id="{77859083-6957-47D8-9A63-998D6270D418}" type="slidenum">
              <a:rPr lang="en-US" smtClean="0"/>
              <a:t>17</a:t>
            </a:fld>
            <a:endParaRPr lang="en-US"/>
          </a:p>
        </p:txBody>
      </p:sp>
    </p:spTree>
    <p:extLst>
      <p:ext uri="{BB962C8B-B14F-4D97-AF65-F5344CB8AC3E}">
        <p14:creationId xmlns:p14="http://schemas.microsoft.com/office/powerpoint/2010/main" val="3100425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can fit a power-law index to</a:t>
            </a:r>
            <a:r>
              <a:rPr lang="en-US" baseline="0" dirty="0" smtClean="0"/>
              <a:t> these histograms and we get slopes in the range -2.5 to -3.6. The critical point to make is that for the weak impulsive emissions to make a significant contribution to </a:t>
            </a:r>
            <a:r>
              <a:rPr lang="en-US" baseline="0" dirty="0" err="1" smtClean="0"/>
              <a:t>chromospheric</a:t>
            </a:r>
            <a:r>
              <a:rPr lang="en-US" baseline="0" dirty="0" smtClean="0"/>
              <a:t> and coronal heating the slope of the power law has to be steeper than -2.0. The power law slopes for many of the known classes of bursts, type Is, are often found to be steeper than -2 (even approaching -4), but these features are about an order of magnitude weaker than what have been </a:t>
            </a:r>
            <a:r>
              <a:rPr lang="en-US" baseline="0" dirty="0" err="1" smtClean="0"/>
              <a:t>characterised</a:t>
            </a:r>
            <a:r>
              <a:rPr lang="en-US" baseline="0" dirty="0" smtClean="0"/>
              <a:t> before.</a:t>
            </a:r>
            <a:endParaRPr lang="en-US" dirty="0"/>
          </a:p>
        </p:txBody>
      </p:sp>
      <p:sp>
        <p:nvSpPr>
          <p:cNvPr id="4" name="Slide Number Placeholder 3"/>
          <p:cNvSpPr>
            <a:spLocks noGrp="1"/>
          </p:cNvSpPr>
          <p:nvPr>
            <p:ph type="sldNum" sz="quarter" idx="10"/>
          </p:nvPr>
        </p:nvSpPr>
        <p:spPr/>
        <p:txBody>
          <a:bodyPr/>
          <a:lstStyle/>
          <a:p>
            <a:fld id="{77859083-6957-47D8-9A63-998D6270D418}" type="slidenum">
              <a:rPr lang="en-US" smtClean="0"/>
              <a:t>18</a:t>
            </a:fld>
            <a:endParaRPr lang="en-US"/>
          </a:p>
        </p:txBody>
      </p:sp>
    </p:spTree>
    <p:extLst>
      <p:ext uri="{BB962C8B-B14F-4D97-AF65-F5344CB8AC3E}">
        <p14:creationId xmlns:p14="http://schemas.microsoft.com/office/powerpoint/2010/main" val="4247013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altLang="en-US" smtClean="0"/>
          </a:p>
        </p:txBody>
      </p:sp>
      <p:sp>
        <p:nvSpPr>
          <p:cNvPr id="51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400C8D0-BE99-4E3C-A4C3-1353089FB289}" type="slidenum">
              <a:rPr lang="en-IN" smtClean="0"/>
              <a:pPr fontAlgn="base">
                <a:spcBef>
                  <a:spcPct val="0"/>
                </a:spcBef>
                <a:spcAft>
                  <a:spcPct val="0"/>
                </a:spcAft>
                <a:defRPr/>
              </a:pPr>
              <a:t>19</a:t>
            </a:fld>
            <a:endParaRPr lang="en-IN"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5325"/>
            <a:ext cx="4570413" cy="3427413"/>
          </a:xfrm>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5325"/>
            <a:ext cx="4570413" cy="3427413"/>
          </a:xfrm>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left panel shows the MWA solar images at 3 different frequencies during the time of a CME lift-off. The right panel shows the same frame with a soft-</a:t>
            </a:r>
            <a:r>
              <a:rPr lang="en-US" baseline="0" dirty="0" err="1" smtClean="0"/>
              <a:t>Xray</a:t>
            </a:r>
            <a:r>
              <a:rPr lang="en-US" baseline="0" dirty="0" smtClean="0"/>
              <a:t> image from Atmospheric Imaging Assembly (AIA) on SDO as the background image and 2 of the radio images as contours. The intensities across different scales may have arbitrary scaling. The key point to note is that the emission at lower frequencies is seen to come from farther away as compared to that at lower frequencies. This points to a plasma emission mechanism where the frequency of emission is proportional to </a:t>
            </a:r>
            <a:r>
              <a:rPr lang="en-US" baseline="0" dirty="0" err="1" smtClean="0"/>
              <a:t>sqrt</a:t>
            </a:r>
            <a:r>
              <a:rPr lang="en-US" baseline="0" dirty="0" smtClean="0"/>
              <a:t>(local electron density). There is very good alignment between the place from where the CME lift-off and where </a:t>
            </a:r>
            <a:r>
              <a:rPr lang="en-US" baseline="0" smtClean="0"/>
              <a:t>radio emission is seen. </a:t>
            </a:r>
            <a:endParaRPr lang="en-US" dirty="0"/>
          </a:p>
        </p:txBody>
      </p:sp>
      <p:sp>
        <p:nvSpPr>
          <p:cNvPr id="4" name="Slide Number Placeholder 3"/>
          <p:cNvSpPr>
            <a:spLocks noGrp="1"/>
          </p:cNvSpPr>
          <p:nvPr>
            <p:ph type="sldNum" sz="quarter" idx="10"/>
          </p:nvPr>
        </p:nvSpPr>
        <p:spPr/>
        <p:txBody>
          <a:bodyPr/>
          <a:lstStyle/>
          <a:p>
            <a:fld id="{77859083-6957-47D8-9A63-998D6270D418}" type="slidenum">
              <a:rPr lang="en-US" smtClean="0"/>
              <a:t>31</a:t>
            </a:fld>
            <a:endParaRPr lang="en-US"/>
          </a:p>
        </p:txBody>
      </p:sp>
    </p:spTree>
    <p:extLst>
      <p:ext uri="{BB962C8B-B14F-4D97-AF65-F5344CB8AC3E}">
        <p14:creationId xmlns:p14="http://schemas.microsoft.com/office/powerpoint/2010/main" val="1546175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962B8B-D55F-4B7E-B384-241989EB7405}"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2AE9B-200F-41F4-9C34-7F98297DC8E3}" type="slidenum">
              <a:rPr lang="en-US" smtClean="0"/>
              <a:t>‹#›</a:t>
            </a:fld>
            <a:endParaRPr lang="en-US"/>
          </a:p>
        </p:txBody>
      </p:sp>
    </p:spTree>
    <p:extLst>
      <p:ext uri="{BB962C8B-B14F-4D97-AF65-F5344CB8AC3E}">
        <p14:creationId xmlns:p14="http://schemas.microsoft.com/office/powerpoint/2010/main" val="249170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962B8B-D55F-4B7E-B384-241989EB7405}"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2AE9B-200F-41F4-9C34-7F98297DC8E3}" type="slidenum">
              <a:rPr lang="en-US" smtClean="0"/>
              <a:t>‹#›</a:t>
            </a:fld>
            <a:endParaRPr lang="en-US"/>
          </a:p>
        </p:txBody>
      </p:sp>
    </p:spTree>
    <p:extLst>
      <p:ext uri="{BB962C8B-B14F-4D97-AF65-F5344CB8AC3E}">
        <p14:creationId xmlns:p14="http://schemas.microsoft.com/office/powerpoint/2010/main" val="2033980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962B8B-D55F-4B7E-B384-241989EB7405}"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2AE9B-200F-41F4-9C34-7F98297DC8E3}" type="slidenum">
              <a:rPr lang="en-US" smtClean="0"/>
              <a:t>‹#›</a:t>
            </a:fld>
            <a:endParaRPr lang="en-US"/>
          </a:p>
        </p:txBody>
      </p:sp>
    </p:spTree>
    <p:extLst>
      <p:ext uri="{BB962C8B-B14F-4D97-AF65-F5344CB8AC3E}">
        <p14:creationId xmlns:p14="http://schemas.microsoft.com/office/powerpoint/2010/main" val="4114075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962B8B-D55F-4B7E-B384-241989EB7405}"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2AE9B-200F-41F4-9C34-7F98297DC8E3}" type="slidenum">
              <a:rPr lang="en-US" smtClean="0"/>
              <a:t>‹#›</a:t>
            </a:fld>
            <a:endParaRPr lang="en-US"/>
          </a:p>
        </p:txBody>
      </p:sp>
    </p:spTree>
    <p:extLst>
      <p:ext uri="{BB962C8B-B14F-4D97-AF65-F5344CB8AC3E}">
        <p14:creationId xmlns:p14="http://schemas.microsoft.com/office/powerpoint/2010/main" val="471217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962B8B-D55F-4B7E-B384-241989EB7405}"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2AE9B-200F-41F4-9C34-7F98297DC8E3}" type="slidenum">
              <a:rPr lang="en-US" smtClean="0"/>
              <a:t>‹#›</a:t>
            </a:fld>
            <a:endParaRPr lang="en-US"/>
          </a:p>
        </p:txBody>
      </p:sp>
    </p:spTree>
    <p:extLst>
      <p:ext uri="{BB962C8B-B14F-4D97-AF65-F5344CB8AC3E}">
        <p14:creationId xmlns:p14="http://schemas.microsoft.com/office/powerpoint/2010/main" val="2555768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962B8B-D55F-4B7E-B384-241989EB7405}" type="datetimeFigureOut">
              <a:rPr lang="en-US" smtClean="0"/>
              <a:t>11/11/16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2AE9B-200F-41F4-9C34-7F98297DC8E3}" type="slidenum">
              <a:rPr lang="en-US" smtClean="0"/>
              <a:t>‹#›</a:t>
            </a:fld>
            <a:endParaRPr lang="en-US"/>
          </a:p>
        </p:txBody>
      </p:sp>
    </p:spTree>
    <p:extLst>
      <p:ext uri="{BB962C8B-B14F-4D97-AF65-F5344CB8AC3E}">
        <p14:creationId xmlns:p14="http://schemas.microsoft.com/office/powerpoint/2010/main" val="80966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962B8B-D55F-4B7E-B384-241989EB7405}" type="datetimeFigureOut">
              <a:rPr lang="en-US" smtClean="0"/>
              <a:t>11/11/16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E2AE9B-200F-41F4-9C34-7F98297DC8E3}" type="slidenum">
              <a:rPr lang="en-US" smtClean="0"/>
              <a:t>‹#›</a:t>
            </a:fld>
            <a:endParaRPr lang="en-US"/>
          </a:p>
        </p:txBody>
      </p:sp>
    </p:spTree>
    <p:extLst>
      <p:ext uri="{BB962C8B-B14F-4D97-AF65-F5344CB8AC3E}">
        <p14:creationId xmlns:p14="http://schemas.microsoft.com/office/powerpoint/2010/main" val="1511552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962B8B-D55F-4B7E-B384-241989EB7405}" type="datetimeFigureOut">
              <a:rPr lang="en-US" smtClean="0"/>
              <a:t>11/11/16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2AE9B-200F-41F4-9C34-7F98297DC8E3}" type="slidenum">
              <a:rPr lang="en-US" smtClean="0"/>
              <a:t>‹#›</a:t>
            </a:fld>
            <a:endParaRPr lang="en-US"/>
          </a:p>
        </p:txBody>
      </p:sp>
    </p:spTree>
    <p:extLst>
      <p:ext uri="{BB962C8B-B14F-4D97-AF65-F5344CB8AC3E}">
        <p14:creationId xmlns:p14="http://schemas.microsoft.com/office/powerpoint/2010/main" val="3519683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962B8B-D55F-4B7E-B384-241989EB7405}" type="datetimeFigureOut">
              <a:rPr lang="en-US" smtClean="0"/>
              <a:t>11/11/16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2AE9B-200F-41F4-9C34-7F98297DC8E3}" type="slidenum">
              <a:rPr lang="en-US" smtClean="0"/>
              <a:t>‹#›</a:t>
            </a:fld>
            <a:endParaRPr lang="en-US"/>
          </a:p>
        </p:txBody>
      </p:sp>
    </p:spTree>
    <p:extLst>
      <p:ext uri="{BB962C8B-B14F-4D97-AF65-F5344CB8AC3E}">
        <p14:creationId xmlns:p14="http://schemas.microsoft.com/office/powerpoint/2010/main" val="1838560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962B8B-D55F-4B7E-B384-241989EB7405}" type="datetimeFigureOut">
              <a:rPr lang="en-US" smtClean="0"/>
              <a:t>11/11/16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2AE9B-200F-41F4-9C34-7F98297DC8E3}" type="slidenum">
              <a:rPr lang="en-US" smtClean="0"/>
              <a:t>‹#›</a:t>
            </a:fld>
            <a:endParaRPr lang="en-US"/>
          </a:p>
        </p:txBody>
      </p:sp>
    </p:spTree>
    <p:extLst>
      <p:ext uri="{BB962C8B-B14F-4D97-AF65-F5344CB8AC3E}">
        <p14:creationId xmlns:p14="http://schemas.microsoft.com/office/powerpoint/2010/main" val="4085579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962B8B-D55F-4B7E-B384-241989EB7405}" type="datetimeFigureOut">
              <a:rPr lang="en-US" smtClean="0"/>
              <a:t>11/11/16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2AE9B-200F-41F4-9C34-7F98297DC8E3}" type="slidenum">
              <a:rPr lang="en-US" smtClean="0"/>
              <a:t>‹#›</a:t>
            </a:fld>
            <a:endParaRPr lang="en-US"/>
          </a:p>
        </p:txBody>
      </p:sp>
    </p:spTree>
    <p:extLst>
      <p:ext uri="{BB962C8B-B14F-4D97-AF65-F5344CB8AC3E}">
        <p14:creationId xmlns:p14="http://schemas.microsoft.com/office/powerpoint/2010/main" val="5916732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962B8B-D55F-4B7E-B384-241989EB7405}" type="datetimeFigureOut">
              <a:rPr lang="en-US" smtClean="0"/>
              <a:t>11/11/16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2AE9B-200F-41F4-9C34-7F98297DC8E3}" type="slidenum">
              <a:rPr lang="en-US" smtClean="0"/>
              <a:t>‹#›</a:t>
            </a:fld>
            <a:endParaRPr lang="en-US"/>
          </a:p>
        </p:txBody>
      </p:sp>
    </p:spTree>
    <p:extLst>
      <p:ext uri="{BB962C8B-B14F-4D97-AF65-F5344CB8AC3E}">
        <p14:creationId xmlns:p14="http://schemas.microsoft.com/office/powerpoint/2010/main" val="188367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jpeg"/><Relationship Id="rId8" Type="http://schemas.openxmlformats.org/officeDocument/2006/relationships/image" Target="../media/image41.jpeg"/><Relationship Id="rId9"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hyperlink" Target="http://www.iiap.res.in/files/LBI.pdf" TargetMode="External"/><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1828800"/>
            <a:ext cx="7772400" cy="1470025"/>
          </a:xfrm>
        </p:spPr>
        <p:txBody>
          <a:bodyPr/>
          <a:lstStyle/>
          <a:p>
            <a:r>
              <a:rPr lang="en-US" dirty="0" smtClean="0"/>
              <a:t>Solar, </a:t>
            </a:r>
            <a:r>
              <a:rPr lang="en-US" dirty="0" err="1" smtClean="0"/>
              <a:t>Heliospheric</a:t>
            </a:r>
            <a:r>
              <a:rPr lang="en-US" dirty="0" smtClean="0"/>
              <a:t> and Ionospheric Science</a:t>
            </a:r>
            <a:endParaRPr lang="en-US" dirty="0"/>
          </a:p>
        </p:txBody>
      </p:sp>
      <p:sp>
        <p:nvSpPr>
          <p:cNvPr id="3" name="Subtitle 2"/>
          <p:cNvSpPr>
            <a:spLocks noGrp="1"/>
          </p:cNvSpPr>
          <p:nvPr>
            <p:ph type="subTitle" idx="1"/>
          </p:nvPr>
        </p:nvSpPr>
        <p:spPr>
          <a:xfrm>
            <a:off x="1328981" y="3352800"/>
            <a:ext cx="6400800" cy="1676400"/>
          </a:xfrm>
        </p:spPr>
        <p:txBody>
          <a:bodyPr>
            <a:normAutofit fontScale="85000" lnSpcReduction="20000"/>
          </a:bodyPr>
          <a:lstStyle/>
          <a:p>
            <a:r>
              <a:rPr lang="en-US" dirty="0" err="1" smtClean="0">
                <a:solidFill>
                  <a:schemeClr val="tx1"/>
                </a:solidFill>
              </a:rPr>
              <a:t>Divya</a:t>
            </a:r>
            <a:r>
              <a:rPr lang="en-US" dirty="0" smtClean="0">
                <a:solidFill>
                  <a:schemeClr val="tx1"/>
                </a:solidFill>
              </a:rPr>
              <a:t> Oberoi</a:t>
            </a:r>
          </a:p>
          <a:p>
            <a:r>
              <a:rPr lang="en-US" dirty="0" smtClean="0">
                <a:solidFill>
                  <a:schemeClr val="tx1"/>
                </a:solidFill>
              </a:rPr>
              <a:t>NCRA-TIFR, Pune</a:t>
            </a:r>
          </a:p>
          <a:p>
            <a:r>
              <a:rPr lang="en-US" dirty="0" smtClean="0">
                <a:solidFill>
                  <a:schemeClr val="tx1"/>
                </a:solidFill>
              </a:rPr>
              <a:t>On behalf of the SHI SWG</a:t>
            </a:r>
          </a:p>
          <a:p>
            <a:r>
              <a:rPr lang="en-US" dirty="0" smtClean="0">
                <a:solidFill>
                  <a:schemeClr val="tx1"/>
                </a:solidFill>
              </a:rPr>
              <a:t>With contributions from</a:t>
            </a:r>
            <a:endParaRPr lang="en-US" dirty="0">
              <a:solidFill>
                <a:schemeClr val="tx1"/>
              </a:solidFill>
            </a:endParaRPr>
          </a:p>
        </p:txBody>
      </p:sp>
      <p:sp>
        <p:nvSpPr>
          <p:cNvPr id="4" name="Subtitle 2"/>
          <p:cNvSpPr txBox="1">
            <a:spLocks/>
          </p:cNvSpPr>
          <p:nvPr/>
        </p:nvSpPr>
        <p:spPr>
          <a:xfrm>
            <a:off x="34636" y="5188526"/>
            <a:ext cx="3124200" cy="1669474"/>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400" dirty="0" smtClean="0">
                <a:solidFill>
                  <a:schemeClr val="tx1"/>
                </a:solidFill>
              </a:rPr>
              <a:t>Mario </a:t>
            </a:r>
            <a:r>
              <a:rPr lang="en-US" sz="2400" dirty="0" err="1" smtClean="0">
                <a:solidFill>
                  <a:schemeClr val="tx1"/>
                </a:solidFill>
              </a:rPr>
              <a:t>Bisi</a:t>
            </a:r>
            <a:r>
              <a:rPr lang="en-US" sz="2400" dirty="0" smtClean="0">
                <a:solidFill>
                  <a:schemeClr val="tx1"/>
                </a:solidFill>
              </a:rPr>
              <a:t> (RAL)</a:t>
            </a:r>
          </a:p>
          <a:p>
            <a:pPr algn="l"/>
            <a:r>
              <a:rPr lang="en-US" sz="2400" dirty="0" err="1" smtClean="0">
                <a:solidFill>
                  <a:schemeClr val="tx1"/>
                </a:solidFill>
              </a:rPr>
              <a:t>Iver</a:t>
            </a:r>
            <a:r>
              <a:rPr lang="en-US" sz="2400" dirty="0" smtClean="0">
                <a:solidFill>
                  <a:schemeClr val="tx1"/>
                </a:solidFill>
              </a:rPr>
              <a:t> Cairns (Sydney)</a:t>
            </a:r>
          </a:p>
          <a:p>
            <a:pPr algn="l"/>
            <a:r>
              <a:rPr lang="en-US" sz="2400" dirty="0" err="1" smtClean="0">
                <a:solidFill>
                  <a:schemeClr val="tx1"/>
                </a:solidFill>
              </a:rPr>
              <a:t>Piyali</a:t>
            </a:r>
            <a:r>
              <a:rPr lang="en-US" sz="2400" dirty="0" smtClean="0">
                <a:solidFill>
                  <a:schemeClr val="tx1"/>
                </a:solidFill>
              </a:rPr>
              <a:t> Chatterjee (IIA)</a:t>
            </a:r>
          </a:p>
          <a:p>
            <a:pPr algn="l"/>
            <a:r>
              <a:rPr lang="en-US" sz="2400" dirty="0">
                <a:solidFill>
                  <a:schemeClr val="tx1"/>
                </a:solidFill>
              </a:rPr>
              <a:t>Bin Chen (NJIT)</a:t>
            </a:r>
          </a:p>
          <a:p>
            <a:pPr algn="l"/>
            <a:endParaRPr lang="en-US" sz="2400" dirty="0" smtClean="0">
              <a:solidFill>
                <a:schemeClr val="tx1"/>
              </a:solidFill>
            </a:endParaRPr>
          </a:p>
        </p:txBody>
      </p:sp>
      <p:sp>
        <p:nvSpPr>
          <p:cNvPr id="5" name="Subtitle 2"/>
          <p:cNvSpPr txBox="1">
            <a:spLocks/>
          </p:cNvSpPr>
          <p:nvPr/>
        </p:nvSpPr>
        <p:spPr>
          <a:xfrm>
            <a:off x="2722415" y="5195451"/>
            <a:ext cx="3429000" cy="1662549"/>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400" dirty="0" smtClean="0">
                <a:solidFill>
                  <a:srgbClr val="C00000"/>
                </a:solidFill>
              </a:rPr>
              <a:t>Meagan Crowley (UMass)</a:t>
            </a:r>
          </a:p>
          <a:p>
            <a:pPr algn="l"/>
            <a:r>
              <a:rPr lang="en-US" sz="2400" dirty="0" smtClean="0">
                <a:solidFill>
                  <a:schemeClr val="tx1"/>
                </a:solidFill>
              </a:rPr>
              <a:t>Richard Fallows (ILT)</a:t>
            </a:r>
          </a:p>
          <a:p>
            <a:pPr algn="l"/>
            <a:r>
              <a:rPr lang="en-US" sz="2400" b="1" dirty="0" smtClean="0">
                <a:solidFill>
                  <a:schemeClr val="tx1"/>
                </a:solidFill>
              </a:rPr>
              <a:t>Eduard </a:t>
            </a:r>
            <a:r>
              <a:rPr lang="en-US" sz="2400" b="1" dirty="0" err="1" smtClean="0">
                <a:solidFill>
                  <a:schemeClr val="tx1"/>
                </a:solidFill>
              </a:rPr>
              <a:t>Kontar</a:t>
            </a:r>
            <a:r>
              <a:rPr lang="en-US" sz="2400" b="1" dirty="0" smtClean="0">
                <a:solidFill>
                  <a:schemeClr val="tx1"/>
                </a:solidFill>
              </a:rPr>
              <a:t> (Glasgow)</a:t>
            </a:r>
          </a:p>
          <a:p>
            <a:pPr algn="l"/>
            <a:r>
              <a:rPr lang="en-US" sz="2400" dirty="0" err="1">
                <a:solidFill>
                  <a:srgbClr val="C00000"/>
                </a:solidFill>
              </a:rPr>
              <a:t>Kamen</a:t>
            </a:r>
            <a:r>
              <a:rPr lang="en-US" sz="2400" dirty="0">
                <a:solidFill>
                  <a:srgbClr val="C00000"/>
                </a:solidFill>
              </a:rPr>
              <a:t> </a:t>
            </a:r>
            <a:r>
              <a:rPr lang="en-US" sz="2400" dirty="0" err="1">
                <a:solidFill>
                  <a:srgbClr val="C00000"/>
                </a:solidFill>
              </a:rPr>
              <a:t>Kozarev</a:t>
            </a:r>
            <a:r>
              <a:rPr lang="en-US" sz="2400" dirty="0">
                <a:solidFill>
                  <a:srgbClr val="C00000"/>
                </a:solidFill>
              </a:rPr>
              <a:t> (</a:t>
            </a:r>
            <a:r>
              <a:rPr lang="en-US" sz="2400" dirty="0" err="1">
                <a:solidFill>
                  <a:srgbClr val="C00000"/>
                </a:solidFill>
              </a:rPr>
              <a:t>CfA</a:t>
            </a:r>
            <a:r>
              <a:rPr lang="en-US" sz="2400" dirty="0" smtClean="0">
                <a:solidFill>
                  <a:srgbClr val="C00000"/>
                </a:solidFill>
              </a:rPr>
              <a:t>)</a:t>
            </a:r>
            <a:endParaRPr lang="en-US" sz="2400" dirty="0">
              <a:solidFill>
                <a:srgbClr val="C00000"/>
              </a:solidFill>
            </a:endParaRPr>
          </a:p>
          <a:p>
            <a:pPr algn="l"/>
            <a:endParaRPr lang="en-US" sz="2400" dirty="0" smtClean="0">
              <a:solidFill>
                <a:schemeClr val="tx1"/>
              </a:solidFill>
            </a:endParaRPr>
          </a:p>
        </p:txBody>
      </p:sp>
      <p:sp>
        <p:nvSpPr>
          <p:cNvPr id="6" name="Subtitle 2"/>
          <p:cNvSpPr txBox="1">
            <a:spLocks/>
          </p:cNvSpPr>
          <p:nvPr/>
        </p:nvSpPr>
        <p:spPr>
          <a:xfrm>
            <a:off x="6026730" y="5174668"/>
            <a:ext cx="3200400" cy="1683332"/>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400" dirty="0" smtClean="0">
                <a:solidFill>
                  <a:schemeClr val="tx1"/>
                </a:solidFill>
              </a:rPr>
              <a:t>John </a:t>
            </a:r>
            <a:r>
              <a:rPr lang="en-US" sz="2400" dirty="0">
                <a:solidFill>
                  <a:schemeClr val="tx1"/>
                </a:solidFill>
              </a:rPr>
              <a:t>Morgan (Curtin)</a:t>
            </a:r>
          </a:p>
          <a:p>
            <a:pPr algn="l"/>
            <a:r>
              <a:rPr lang="en-US" sz="2400" dirty="0" smtClean="0">
                <a:solidFill>
                  <a:schemeClr val="tx1"/>
                </a:solidFill>
              </a:rPr>
              <a:t>R. Ramesh (IIA)</a:t>
            </a:r>
          </a:p>
          <a:p>
            <a:pPr algn="l"/>
            <a:r>
              <a:rPr lang="en-US" sz="2400" dirty="0" err="1" smtClean="0">
                <a:solidFill>
                  <a:srgbClr val="C00000"/>
                </a:solidFill>
              </a:rPr>
              <a:t>Rohit</a:t>
            </a:r>
            <a:r>
              <a:rPr lang="en-US" sz="2400" dirty="0" smtClean="0">
                <a:solidFill>
                  <a:srgbClr val="C00000"/>
                </a:solidFill>
              </a:rPr>
              <a:t> Sharma (NCRA)</a:t>
            </a:r>
          </a:p>
          <a:p>
            <a:pPr algn="l"/>
            <a:r>
              <a:rPr lang="en-US" sz="2400" dirty="0" err="1" smtClean="0">
                <a:solidFill>
                  <a:srgbClr val="C00000"/>
                </a:solidFill>
              </a:rPr>
              <a:t>Akshay</a:t>
            </a:r>
            <a:r>
              <a:rPr lang="en-US" sz="2400" dirty="0" smtClean="0">
                <a:solidFill>
                  <a:srgbClr val="C00000"/>
                </a:solidFill>
              </a:rPr>
              <a:t> Suresh (IISER-P)</a:t>
            </a:r>
          </a:p>
          <a:p>
            <a:pPr algn="l"/>
            <a:endParaRPr lang="en-US" sz="2400" dirty="0" smtClean="0">
              <a:solidFill>
                <a:schemeClr val="tx1"/>
              </a:solidFill>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1542" y="27709"/>
            <a:ext cx="87465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s://www.skatelescope.org/wp-content/uploads/2014/06/09545_NEW_LOGO_201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5280"/>
            <a:ext cx="1292696"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9639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6" name="mwa_multipanel_XX_10fp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3970" y="33728"/>
            <a:ext cx="8916059" cy="6888804"/>
          </a:xfrm>
        </p:spPr>
      </p:pic>
      <p:sp>
        <p:nvSpPr>
          <p:cNvPr id="4" name="TextBox 3"/>
          <p:cNvSpPr txBox="1"/>
          <p:nvPr/>
        </p:nvSpPr>
        <p:spPr>
          <a:xfrm>
            <a:off x="6096000" y="6553200"/>
            <a:ext cx="3048000" cy="369332"/>
          </a:xfrm>
          <a:prstGeom prst="rect">
            <a:avLst/>
          </a:prstGeom>
          <a:noFill/>
        </p:spPr>
        <p:txBody>
          <a:bodyPr wrap="square" rtlCol="0">
            <a:spAutoFit/>
          </a:bodyPr>
          <a:lstStyle/>
          <a:p>
            <a:pPr algn="r"/>
            <a:r>
              <a:rPr lang="en-US" dirty="0" err="1" smtClean="0"/>
              <a:t>Kozarev</a:t>
            </a:r>
            <a:r>
              <a:rPr lang="en-US" dirty="0" smtClean="0"/>
              <a:t> et al. in preparation</a:t>
            </a:r>
            <a:endParaRPr lang="en-US" dirty="0"/>
          </a:p>
        </p:txBody>
      </p:sp>
    </p:spTree>
    <p:extLst>
      <p:ext uri="{BB962C8B-B14F-4D97-AF65-F5344CB8AC3E}">
        <p14:creationId xmlns:p14="http://schemas.microsoft.com/office/powerpoint/2010/main" val="256629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WA_multipanel_t034646_XX_max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55" y="0"/>
            <a:ext cx="8875059" cy="6858000"/>
          </a:xfrm>
          <a:prstGeom prst="rect">
            <a:avLst/>
          </a:prstGeom>
        </p:spPr>
      </p:pic>
      <p:sp>
        <p:nvSpPr>
          <p:cNvPr id="3" name="TextBox 2"/>
          <p:cNvSpPr txBox="1"/>
          <p:nvPr/>
        </p:nvSpPr>
        <p:spPr>
          <a:xfrm>
            <a:off x="6096000" y="6553200"/>
            <a:ext cx="3048000" cy="369332"/>
          </a:xfrm>
          <a:prstGeom prst="rect">
            <a:avLst/>
          </a:prstGeom>
          <a:noFill/>
        </p:spPr>
        <p:txBody>
          <a:bodyPr wrap="square" rtlCol="0">
            <a:spAutoFit/>
          </a:bodyPr>
          <a:lstStyle/>
          <a:p>
            <a:pPr algn="r"/>
            <a:r>
              <a:rPr lang="en-US" dirty="0" err="1" smtClean="0"/>
              <a:t>Kozarev</a:t>
            </a:r>
            <a:r>
              <a:rPr lang="en-US" dirty="0" smtClean="0"/>
              <a:t> et al. in preparation</a:t>
            </a:r>
            <a:endParaRPr lang="en-US" dirty="0"/>
          </a:p>
        </p:txBody>
      </p:sp>
    </p:spTree>
    <p:extLst>
      <p:ext uri="{BB962C8B-B14F-4D97-AF65-F5344CB8AC3E}">
        <p14:creationId xmlns:p14="http://schemas.microsoft.com/office/powerpoint/2010/main" val="1471030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Max1_pxlocs_103-104_XX.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504" y="2812222"/>
            <a:ext cx="2160000" cy="1620000"/>
          </a:xfrm>
          <a:prstGeom prst="rect">
            <a:avLst/>
          </a:prstGeom>
        </p:spPr>
      </p:pic>
      <p:pic>
        <p:nvPicPr>
          <p:cNvPr id="26" name="Picture 25" descr="Max1_pxlocs_103-104_XX.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3607" y="2812222"/>
            <a:ext cx="2160000" cy="1620000"/>
          </a:xfrm>
          <a:prstGeom prst="rect">
            <a:avLst/>
          </a:prstGeom>
        </p:spPr>
      </p:pic>
      <p:sp>
        <p:nvSpPr>
          <p:cNvPr id="10" name="TextBox 9"/>
          <p:cNvSpPr txBox="1"/>
          <p:nvPr/>
        </p:nvSpPr>
        <p:spPr>
          <a:xfrm>
            <a:off x="2627784" y="307395"/>
            <a:ext cx="871452" cy="338554"/>
          </a:xfrm>
          <a:prstGeom prst="rect">
            <a:avLst/>
          </a:prstGeom>
          <a:noFill/>
        </p:spPr>
        <p:txBody>
          <a:bodyPr wrap="none" rtlCol="0">
            <a:spAutoFit/>
          </a:bodyPr>
          <a:lstStyle/>
          <a:p>
            <a:r>
              <a:rPr lang="bg-BG" sz="1600" dirty="0" smtClean="0">
                <a:solidFill>
                  <a:srgbClr val="000000"/>
                </a:solidFill>
              </a:rPr>
              <a:t>069-070</a:t>
            </a:r>
            <a:endParaRPr lang="en-US" sz="1600" dirty="0">
              <a:solidFill>
                <a:srgbClr val="000000"/>
              </a:solidFill>
            </a:endParaRPr>
          </a:p>
        </p:txBody>
      </p:sp>
      <p:sp>
        <p:nvSpPr>
          <p:cNvPr id="11" name="TextBox 10"/>
          <p:cNvSpPr txBox="1"/>
          <p:nvPr/>
        </p:nvSpPr>
        <p:spPr>
          <a:xfrm>
            <a:off x="4932040" y="307395"/>
            <a:ext cx="871452" cy="338554"/>
          </a:xfrm>
          <a:prstGeom prst="rect">
            <a:avLst/>
          </a:prstGeom>
          <a:noFill/>
        </p:spPr>
        <p:txBody>
          <a:bodyPr wrap="none" rtlCol="0">
            <a:spAutoFit/>
          </a:bodyPr>
          <a:lstStyle/>
          <a:p>
            <a:r>
              <a:rPr lang="bg-BG" sz="1600" dirty="0" smtClean="0">
                <a:solidFill>
                  <a:srgbClr val="000000"/>
                </a:solidFill>
              </a:rPr>
              <a:t>076-077</a:t>
            </a:r>
            <a:endParaRPr lang="en-US" sz="1600" dirty="0">
              <a:solidFill>
                <a:srgbClr val="000000"/>
              </a:solidFill>
            </a:endParaRPr>
          </a:p>
        </p:txBody>
      </p:sp>
      <p:sp>
        <p:nvSpPr>
          <p:cNvPr id="12" name="TextBox 11"/>
          <p:cNvSpPr txBox="1"/>
          <p:nvPr/>
        </p:nvSpPr>
        <p:spPr>
          <a:xfrm>
            <a:off x="7164288" y="311033"/>
            <a:ext cx="871452" cy="338554"/>
          </a:xfrm>
          <a:prstGeom prst="rect">
            <a:avLst/>
          </a:prstGeom>
          <a:noFill/>
        </p:spPr>
        <p:txBody>
          <a:bodyPr wrap="none" rtlCol="0">
            <a:spAutoFit/>
          </a:bodyPr>
          <a:lstStyle/>
          <a:p>
            <a:r>
              <a:rPr lang="bg-BG" sz="1600" dirty="0" smtClean="0">
                <a:solidFill>
                  <a:srgbClr val="000000"/>
                </a:solidFill>
              </a:rPr>
              <a:t>084-085</a:t>
            </a:r>
            <a:endParaRPr lang="en-US" sz="1600" dirty="0">
              <a:solidFill>
                <a:srgbClr val="000000"/>
              </a:solidFill>
            </a:endParaRPr>
          </a:p>
        </p:txBody>
      </p:sp>
      <p:sp>
        <p:nvSpPr>
          <p:cNvPr id="14" name="TextBox 13"/>
          <p:cNvSpPr txBox="1"/>
          <p:nvPr/>
        </p:nvSpPr>
        <p:spPr>
          <a:xfrm>
            <a:off x="323528" y="2480656"/>
            <a:ext cx="871452" cy="338554"/>
          </a:xfrm>
          <a:prstGeom prst="rect">
            <a:avLst/>
          </a:prstGeom>
          <a:noFill/>
        </p:spPr>
        <p:txBody>
          <a:bodyPr wrap="none" rtlCol="0">
            <a:spAutoFit/>
          </a:bodyPr>
          <a:lstStyle/>
          <a:p>
            <a:r>
              <a:rPr lang="en-US" sz="1600" dirty="0" smtClean="0">
                <a:solidFill>
                  <a:srgbClr val="000000"/>
                </a:solidFill>
              </a:rPr>
              <a:t>093-094</a:t>
            </a:r>
            <a:endParaRPr lang="en-US" sz="1600" dirty="0">
              <a:solidFill>
                <a:srgbClr val="000000"/>
              </a:solidFill>
            </a:endParaRPr>
          </a:p>
        </p:txBody>
      </p:sp>
      <p:sp>
        <p:nvSpPr>
          <p:cNvPr id="16" name="TextBox 15"/>
          <p:cNvSpPr txBox="1"/>
          <p:nvPr/>
        </p:nvSpPr>
        <p:spPr>
          <a:xfrm>
            <a:off x="2627784" y="2480656"/>
            <a:ext cx="871452" cy="338554"/>
          </a:xfrm>
          <a:prstGeom prst="rect">
            <a:avLst/>
          </a:prstGeom>
          <a:noFill/>
        </p:spPr>
        <p:txBody>
          <a:bodyPr wrap="none" rtlCol="0">
            <a:spAutoFit/>
          </a:bodyPr>
          <a:lstStyle/>
          <a:p>
            <a:r>
              <a:rPr lang="en-US" sz="1600" dirty="0" smtClean="0">
                <a:solidFill>
                  <a:srgbClr val="000000"/>
                </a:solidFill>
              </a:rPr>
              <a:t>103-104</a:t>
            </a:r>
          </a:p>
        </p:txBody>
      </p:sp>
      <p:sp>
        <p:nvSpPr>
          <p:cNvPr id="18" name="TextBox 17"/>
          <p:cNvSpPr txBox="1"/>
          <p:nvPr/>
        </p:nvSpPr>
        <p:spPr>
          <a:xfrm>
            <a:off x="4891544" y="2479364"/>
            <a:ext cx="871452" cy="338554"/>
          </a:xfrm>
          <a:prstGeom prst="rect">
            <a:avLst/>
          </a:prstGeom>
          <a:noFill/>
        </p:spPr>
        <p:txBody>
          <a:bodyPr wrap="none" rtlCol="0">
            <a:spAutoFit/>
          </a:bodyPr>
          <a:lstStyle/>
          <a:p>
            <a:r>
              <a:rPr lang="en-US" sz="1600" dirty="0" smtClean="0">
                <a:solidFill>
                  <a:srgbClr val="000000"/>
                </a:solidFill>
              </a:rPr>
              <a:t>113-114</a:t>
            </a:r>
          </a:p>
        </p:txBody>
      </p:sp>
      <p:sp>
        <p:nvSpPr>
          <p:cNvPr id="20" name="TextBox 19"/>
          <p:cNvSpPr txBox="1"/>
          <p:nvPr/>
        </p:nvSpPr>
        <p:spPr>
          <a:xfrm>
            <a:off x="7164288" y="2473668"/>
            <a:ext cx="871452" cy="338554"/>
          </a:xfrm>
          <a:prstGeom prst="rect">
            <a:avLst/>
          </a:prstGeom>
          <a:noFill/>
        </p:spPr>
        <p:txBody>
          <a:bodyPr wrap="none" rtlCol="0">
            <a:spAutoFit/>
          </a:bodyPr>
          <a:lstStyle/>
          <a:p>
            <a:r>
              <a:rPr lang="en-US" sz="1600" dirty="0" smtClean="0">
                <a:solidFill>
                  <a:srgbClr val="000000"/>
                </a:solidFill>
              </a:rPr>
              <a:t>125-126</a:t>
            </a:r>
          </a:p>
        </p:txBody>
      </p:sp>
      <p:sp>
        <p:nvSpPr>
          <p:cNvPr id="23" name="TextBox 22"/>
          <p:cNvSpPr txBox="1"/>
          <p:nvPr/>
        </p:nvSpPr>
        <p:spPr>
          <a:xfrm>
            <a:off x="325707" y="4674622"/>
            <a:ext cx="871452" cy="338554"/>
          </a:xfrm>
          <a:prstGeom prst="rect">
            <a:avLst/>
          </a:prstGeom>
          <a:noFill/>
        </p:spPr>
        <p:txBody>
          <a:bodyPr wrap="none" rtlCol="0">
            <a:spAutoFit/>
          </a:bodyPr>
          <a:lstStyle/>
          <a:p>
            <a:r>
              <a:rPr lang="en-US" sz="1600" dirty="0" smtClean="0">
                <a:solidFill>
                  <a:srgbClr val="000000"/>
                </a:solidFill>
              </a:rPr>
              <a:t>139-140</a:t>
            </a:r>
          </a:p>
        </p:txBody>
      </p:sp>
      <p:sp>
        <p:nvSpPr>
          <p:cNvPr id="25" name="TextBox 24"/>
          <p:cNvSpPr txBox="1"/>
          <p:nvPr/>
        </p:nvSpPr>
        <p:spPr>
          <a:xfrm>
            <a:off x="2633228" y="4690094"/>
            <a:ext cx="871452" cy="338554"/>
          </a:xfrm>
          <a:prstGeom prst="rect">
            <a:avLst/>
          </a:prstGeom>
          <a:noFill/>
        </p:spPr>
        <p:txBody>
          <a:bodyPr wrap="none" rtlCol="0">
            <a:spAutoFit/>
          </a:bodyPr>
          <a:lstStyle/>
          <a:p>
            <a:r>
              <a:rPr lang="en-US" sz="1600" dirty="0" smtClean="0">
                <a:solidFill>
                  <a:srgbClr val="000000"/>
                </a:solidFill>
              </a:rPr>
              <a:t>153-154</a:t>
            </a:r>
          </a:p>
        </p:txBody>
      </p:sp>
      <p:sp>
        <p:nvSpPr>
          <p:cNvPr id="31" name="TextBox 30"/>
          <p:cNvSpPr txBox="1"/>
          <p:nvPr/>
        </p:nvSpPr>
        <p:spPr>
          <a:xfrm>
            <a:off x="345773" y="311033"/>
            <a:ext cx="871452" cy="338554"/>
          </a:xfrm>
          <a:prstGeom prst="rect">
            <a:avLst/>
          </a:prstGeom>
          <a:noFill/>
        </p:spPr>
        <p:txBody>
          <a:bodyPr wrap="none" rtlCol="0">
            <a:spAutoFit/>
          </a:bodyPr>
          <a:lstStyle/>
          <a:p>
            <a:r>
              <a:rPr lang="en-US" sz="1600" dirty="0" smtClean="0"/>
              <a:t>062-063</a:t>
            </a:r>
            <a:endParaRPr lang="en-US" sz="1600" dirty="0"/>
          </a:p>
        </p:txBody>
      </p:sp>
      <p:sp>
        <p:nvSpPr>
          <p:cNvPr id="32" name="TextBox 31"/>
          <p:cNvSpPr txBox="1"/>
          <p:nvPr/>
        </p:nvSpPr>
        <p:spPr>
          <a:xfrm>
            <a:off x="4877055" y="4678260"/>
            <a:ext cx="871452" cy="338554"/>
          </a:xfrm>
          <a:prstGeom prst="rect">
            <a:avLst/>
          </a:prstGeom>
          <a:noFill/>
        </p:spPr>
        <p:txBody>
          <a:bodyPr wrap="none" rtlCol="0">
            <a:spAutoFit/>
          </a:bodyPr>
          <a:lstStyle/>
          <a:p>
            <a:r>
              <a:rPr lang="en-US" sz="1600" dirty="0" smtClean="0">
                <a:solidFill>
                  <a:srgbClr val="000000"/>
                </a:solidFill>
              </a:rPr>
              <a:t>169-170</a:t>
            </a:r>
            <a:endParaRPr lang="en-US" sz="1600" dirty="0">
              <a:solidFill>
                <a:srgbClr val="000000"/>
              </a:solidFill>
            </a:endParaRPr>
          </a:p>
        </p:txBody>
      </p:sp>
      <p:sp>
        <p:nvSpPr>
          <p:cNvPr id="33" name="TextBox 32"/>
          <p:cNvSpPr txBox="1"/>
          <p:nvPr/>
        </p:nvSpPr>
        <p:spPr>
          <a:xfrm>
            <a:off x="7172362" y="4690094"/>
            <a:ext cx="871452" cy="338554"/>
          </a:xfrm>
          <a:prstGeom prst="rect">
            <a:avLst/>
          </a:prstGeom>
          <a:noFill/>
        </p:spPr>
        <p:txBody>
          <a:bodyPr wrap="none" rtlCol="0">
            <a:spAutoFit/>
          </a:bodyPr>
          <a:lstStyle/>
          <a:p>
            <a:r>
              <a:rPr lang="en-US" sz="1600" dirty="0" smtClean="0">
                <a:solidFill>
                  <a:srgbClr val="000000"/>
                </a:solidFill>
              </a:rPr>
              <a:t>187-188</a:t>
            </a:r>
            <a:endParaRPr lang="en-US" sz="1600" dirty="0">
              <a:solidFill>
                <a:srgbClr val="000000"/>
              </a:solidFill>
            </a:endParaRPr>
          </a:p>
        </p:txBody>
      </p:sp>
      <p:sp>
        <p:nvSpPr>
          <p:cNvPr id="4" name="TextBox 3"/>
          <p:cNvSpPr txBox="1"/>
          <p:nvPr/>
        </p:nvSpPr>
        <p:spPr>
          <a:xfrm>
            <a:off x="3419591" y="-27384"/>
            <a:ext cx="2598150" cy="369332"/>
          </a:xfrm>
          <a:prstGeom prst="rect">
            <a:avLst/>
          </a:prstGeom>
          <a:noFill/>
        </p:spPr>
        <p:txBody>
          <a:bodyPr wrap="none" rtlCol="0">
            <a:spAutoFit/>
          </a:bodyPr>
          <a:lstStyle/>
          <a:p>
            <a:r>
              <a:rPr lang="en-US" dirty="0"/>
              <a:t>Moving </a:t>
            </a:r>
            <a:r>
              <a:rPr lang="en-US" dirty="0" smtClean="0"/>
              <a:t>MAX1 Brightness</a:t>
            </a:r>
            <a:endParaRPr lang="en-US" dirty="0"/>
          </a:p>
        </p:txBody>
      </p:sp>
      <p:sp>
        <p:nvSpPr>
          <p:cNvPr id="44" name="TextBox 43"/>
          <p:cNvSpPr txBox="1"/>
          <p:nvPr/>
        </p:nvSpPr>
        <p:spPr>
          <a:xfrm>
            <a:off x="2727198" y="3337828"/>
            <a:ext cx="1584488" cy="523220"/>
          </a:xfrm>
          <a:prstGeom prst="rect">
            <a:avLst/>
          </a:prstGeom>
          <a:noFill/>
        </p:spPr>
        <p:txBody>
          <a:bodyPr wrap="none" rtlCol="0">
            <a:spAutoFit/>
          </a:bodyPr>
          <a:lstStyle/>
          <a:p>
            <a:r>
              <a:rPr lang="en-US" sz="2800" b="1" dirty="0" smtClean="0">
                <a:solidFill>
                  <a:srgbClr val="000000"/>
                </a:solidFill>
              </a:rPr>
              <a:t>NO DATA</a:t>
            </a:r>
            <a:endParaRPr lang="en-US" sz="2800" b="1" dirty="0">
              <a:solidFill>
                <a:srgbClr val="000000"/>
              </a:solidFill>
            </a:endParaRPr>
          </a:p>
        </p:txBody>
      </p:sp>
      <p:sp>
        <p:nvSpPr>
          <p:cNvPr id="50" name="TextBox 49"/>
          <p:cNvSpPr txBox="1"/>
          <p:nvPr/>
        </p:nvSpPr>
        <p:spPr>
          <a:xfrm>
            <a:off x="7256001" y="3343524"/>
            <a:ext cx="1584488" cy="523220"/>
          </a:xfrm>
          <a:prstGeom prst="rect">
            <a:avLst/>
          </a:prstGeom>
          <a:noFill/>
        </p:spPr>
        <p:txBody>
          <a:bodyPr wrap="none" rtlCol="0">
            <a:spAutoFit/>
          </a:bodyPr>
          <a:lstStyle/>
          <a:p>
            <a:r>
              <a:rPr lang="en-US" sz="2800" b="1" dirty="0" smtClean="0">
                <a:solidFill>
                  <a:srgbClr val="000000"/>
                </a:solidFill>
              </a:rPr>
              <a:t>NO DATA</a:t>
            </a:r>
            <a:endParaRPr lang="en-US" sz="2800" b="1" dirty="0">
              <a:solidFill>
                <a:srgbClr val="000000"/>
              </a:solidFill>
            </a:endParaRPr>
          </a:p>
        </p:txBody>
      </p:sp>
      <p:pic>
        <p:nvPicPr>
          <p:cNvPr id="17" name="Picture 16" descr="Max1_brightness_062-063_XX_synchrotr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225" y="649587"/>
            <a:ext cx="2160000" cy="1620000"/>
          </a:xfrm>
          <a:prstGeom prst="rect">
            <a:avLst/>
          </a:prstGeom>
        </p:spPr>
      </p:pic>
      <p:pic>
        <p:nvPicPr>
          <p:cNvPr id="19" name="Picture 18" descr="Max1_brightness_069-070_XX_synchrotr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3607" y="649587"/>
            <a:ext cx="2160000" cy="1620000"/>
          </a:xfrm>
          <a:prstGeom prst="rect">
            <a:avLst/>
          </a:prstGeom>
        </p:spPr>
      </p:pic>
      <p:pic>
        <p:nvPicPr>
          <p:cNvPr id="21" name="Picture 20" descr="Max1_brightness_076-077_XX_synchrotr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8118" y="649587"/>
            <a:ext cx="2160000" cy="1620000"/>
          </a:xfrm>
          <a:prstGeom prst="rect">
            <a:avLst/>
          </a:prstGeom>
        </p:spPr>
      </p:pic>
      <p:pic>
        <p:nvPicPr>
          <p:cNvPr id="22" name="Picture 21" descr="Max1_brightness_084-085_XX_synchrotr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7317" y="649587"/>
            <a:ext cx="2160000" cy="1620000"/>
          </a:xfrm>
          <a:prstGeom prst="rect">
            <a:avLst/>
          </a:prstGeom>
        </p:spPr>
      </p:pic>
      <p:pic>
        <p:nvPicPr>
          <p:cNvPr id="24" name="Picture 23" descr="Max1_brightness_093-094_XX_synchrotro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225" y="2812222"/>
            <a:ext cx="2160000" cy="1620000"/>
          </a:xfrm>
          <a:prstGeom prst="rect">
            <a:avLst/>
          </a:prstGeom>
        </p:spPr>
      </p:pic>
      <p:pic>
        <p:nvPicPr>
          <p:cNvPr id="27" name="Picture 26" descr="Max1_brightness_113-114_XX_synchrotron.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28118" y="2812222"/>
            <a:ext cx="2160000" cy="1620000"/>
          </a:xfrm>
          <a:prstGeom prst="rect">
            <a:avLst/>
          </a:prstGeom>
        </p:spPr>
      </p:pic>
      <p:pic>
        <p:nvPicPr>
          <p:cNvPr id="28" name="Picture 27" descr="Max1_brightness_139-140_XX_synchrotron.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225" y="5013176"/>
            <a:ext cx="2160000" cy="1620000"/>
          </a:xfrm>
          <a:prstGeom prst="rect">
            <a:avLst/>
          </a:prstGeom>
        </p:spPr>
      </p:pic>
      <p:pic>
        <p:nvPicPr>
          <p:cNvPr id="29" name="Picture 28" descr="Max1_brightness_153-154_XX_synchrotron.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13607" y="5013176"/>
            <a:ext cx="2160000" cy="1620000"/>
          </a:xfrm>
          <a:prstGeom prst="rect">
            <a:avLst/>
          </a:prstGeom>
        </p:spPr>
      </p:pic>
      <p:pic>
        <p:nvPicPr>
          <p:cNvPr id="30" name="Picture 29" descr="Max1_brightness_169-170_XX_synchrotron.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8118" y="5013176"/>
            <a:ext cx="2160000" cy="1620000"/>
          </a:xfrm>
          <a:prstGeom prst="rect">
            <a:avLst/>
          </a:prstGeom>
        </p:spPr>
      </p:pic>
      <p:pic>
        <p:nvPicPr>
          <p:cNvPr id="34" name="Picture 33" descr="Max1_brightness_187-188_XX_synchrotron.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45746" y="5013176"/>
            <a:ext cx="2160000" cy="1620000"/>
          </a:xfrm>
          <a:prstGeom prst="rect">
            <a:avLst/>
          </a:prstGeom>
        </p:spPr>
      </p:pic>
      <p:sp>
        <p:nvSpPr>
          <p:cNvPr id="35" name="TextBox 34"/>
          <p:cNvSpPr txBox="1"/>
          <p:nvPr/>
        </p:nvSpPr>
        <p:spPr>
          <a:xfrm>
            <a:off x="6096000" y="6553200"/>
            <a:ext cx="3048000" cy="369332"/>
          </a:xfrm>
          <a:prstGeom prst="rect">
            <a:avLst/>
          </a:prstGeom>
          <a:noFill/>
        </p:spPr>
        <p:txBody>
          <a:bodyPr wrap="square" rtlCol="0">
            <a:spAutoFit/>
          </a:bodyPr>
          <a:lstStyle/>
          <a:p>
            <a:pPr algn="r"/>
            <a:r>
              <a:rPr lang="en-US" dirty="0" err="1" smtClean="0"/>
              <a:t>Kozarev</a:t>
            </a:r>
            <a:r>
              <a:rPr lang="en-US" dirty="0" smtClean="0"/>
              <a:t> et al. in preparation</a:t>
            </a:r>
            <a:endParaRPr lang="en-US" dirty="0"/>
          </a:p>
        </p:txBody>
      </p:sp>
    </p:spTree>
    <p:extLst>
      <p:ext uri="{BB962C8B-B14F-4D97-AF65-F5344CB8AC3E}">
        <p14:creationId xmlns:p14="http://schemas.microsoft.com/office/powerpoint/2010/main" val="41957673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Fine structure in type III bursts</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9" y="1143183"/>
            <a:ext cx="7084502" cy="5530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91000" y="6488668"/>
            <a:ext cx="4953000" cy="369332"/>
          </a:xfrm>
          <a:prstGeom prst="rect">
            <a:avLst/>
          </a:prstGeom>
          <a:noFill/>
        </p:spPr>
        <p:txBody>
          <a:bodyPr wrap="square" rtlCol="0">
            <a:spAutoFit/>
          </a:bodyPr>
          <a:lstStyle/>
          <a:p>
            <a:pPr algn="r"/>
            <a:r>
              <a:rPr lang="en-US" dirty="0" err="1" smtClean="0"/>
              <a:t>Kontar</a:t>
            </a:r>
            <a:r>
              <a:rPr lang="en-US" dirty="0" smtClean="0"/>
              <a:t> (Glasgow)</a:t>
            </a:r>
            <a:endParaRPr lang="en-US" dirty="0"/>
          </a:p>
        </p:txBody>
      </p:sp>
      <p:sp>
        <p:nvSpPr>
          <p:cNvPr id="6" name="TextBox 5"/>
          <p:cNvSpPr txBox="1"/>
          <p:nvPr/>
        </p:nvSpPr>
        <p:spPr>
          <a:xfrm>
            <a:off x="7198802" y="1143183"/>
            <a:ext cx="1752600" cy="3416320"/>
          </a:xfrm>
          <a:prstGeom prst="rect">
            <a:avLst/>
          </a:prstGeom>
          <a:noFill/>
        </p:spPr>
        <p:txBody>
          <a:bodyPr wrap="square" rtlCol="0">
            <a:spAutoFit/>
          </a:bodyPr>
          <a:lstStyle/>
          <a:p>
            <a:r>
              <a:rPr lang="en-US" sz="2400" dirty="0" smtClean="0"/>
              <a:t>Simulation based approach to try to explain it in terms of fluctuations in the local plasma </a:t>
            </a:r>
            <a:endParaRPr lang="en-US" sz="2400" dirty="0"/>
          </a:p>
        </p:txBody>
      </p:sp>
    </p:spTree>
    <p:extLst>
      <p:ext uri="{BB962C8B-B14F-4D97-AF65-F5344CB8AC3E}">
        <p14:creationId xmlns:p14="http://schemas.microsoft.com/office/powerpoint/2010/main" val="21702969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t>Studying weak solar emission features</a:t>
            </a:r>
            <a:br>
              <a:rPr lang="en-US" dirty="0" smtClean="0"/>
            </a:br>
            <a:endParaRPr lang="en-US" dirty="0"/>
          </a:p>
        </p:txBody>
      </p:sp>
      <p:sp>
        <p:nvSpPr>
          <p:cNvPr id="3" name="Content Placeholder 2"/>
          <p:cNvSpPr>
            <a:spLocks noGrp="1"/>
          </p:cNvSpPr>
          <p:nvPr>
            <p:ph idx="1"/>
          </p:nvPr>
        </p:nvSpPr>
        <p:spPr>
          <a:xfrm>
            <a:off x="457200" y="1371600"/>
            <a:ext cx="8229600" cy="4754563"/>
          </a:xfrm>
        </p:spPr>
        <p:txBody>
          <a:bodyPr/>
          <a:lstStyle/>
          <a:p>
            <a:r>
              <a:rPr lang="en-US" dirty="0"/>
              <a:t>Wavelet based feature </a:t>
            </a:r>
            <a:r>
              <a:rPr lang="en-US" dirty="0" smtClean="0"/>
              <a:t>detection and characterization</a:t>
            </a:r>
            <a:endParaRPr lang="en-US" dirty="0"/>
          </a:p>
        </p:txBody>
      </p:sp>
      <p:pic>
        <p:nvPicPr>
          <p:cNvPr id="3074" name="Picture 2" descr="E:\Papers\Screensho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69549"/>
            <a:ext cx="9144000" cy="35264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91000" y="6488668"/>
            <a:ext cx="4953000" cy="369332"/>
          </a:xfrm>
          <a:prstGeom prst="rect">
            <a:avLst/>
          </a:prstGeom>
          <a:noFill/>
        </p:spPr>
        <p:txBody>
          <a:bodyPr wrap="square" rtlCol="0">
            <a:spAutoFit/>
          </a:bodyPr>
          <a:lstStyle/>
          <a:p>
            <a:pPr algn="r"/>
            <a:r>
              <a:rPr lang="en-US" dirty="0" smtClean="0"/>
              <a:t>Suresh, Sharma, Oberoi et al., 2016</a:t>
            </a:r>
            <a:endParaRPr lang="en-US" dirty="0"/>
          </a:p>
        </p:txBody>
      </p:sp>
      <p:sp>
        <p:nvSpPr>
          <p:cNvPr id="4" name="Rectangle 3"/>
          <p:cNvSpPr/>
          <p:nvPr/>
        </p:nvSpPr>
        <p:spPr>
          <a:xfrm>
            <a:off x="4724400" y="2569549"/>
            <a:ext cx="4419600" cy="3526451"/>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274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Duration vs bandwidth distribution of weak non-thermal emission features</a:t>
            </a:r>
            <a:endParaRPr lang="en-US" dirty="0"/>
          </a:p>
        </p:txBody>
      </p:sp>
      <p:pic>
        <p:nvPicPr>
          <p:cNvPr id="4098" name="Picture 2" descr="E:\Papers\Screenshot-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3998"/>
            <a:ext cx="6070739" cy="49377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91000" y="6509452"/>
            <a:ext cx="4953000" cy="369332"/>
          </a:xfrm>
          <a:prstGeom prst="rect">
            <a:avLst/>
          </a:prstGeom>
          <a:noFill/>
        </p:spPr>
        <p:txBody>
          <a:bodyPr wrap="square" rtlCol="0">
            <a:spAutoFit/>
          </a:bodyPr>
          <a:lstStyle/>
          <a:p>
            <a:pPr algn="r"/>
            <a:r>
              <a:rPr lang="en-US" dirty="0" smtClean="0"/>
              <a:t>Suresh, Sharma, Oberoi et al., 2016</a:t>
            </a:r>
            <a:endParaRPr lang="en-US" dirty="0"/>
          </a:p>
        </p:txBody>
      </p:sp>
    </p:spTree>
    <p:extLst>
      <p:ext uri="{BB962C8B-B14F-4D97-AF65-F5344CB8AC3E}">
        <p14:creationId xmlns:p14="http://schemas.microsoft.com/office/powerpoint/2010/main" val="26896874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 to coronal heating</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1390650"/>
            <a:ext cx="6402191" cy="4937760"/>
          </a:xfrm>
          <a:prstGeom prst="rect">
            <a:avLst/>
          </a:prstGeom>
          <a:noFill/>
          <a:ln>
            <a:solidFill>
              <a:srgbClr val="FF0000"/>
            </a:solidFill>
          </a:ln>
          <a:extLst/>
        </p:spPr>
      </p:pic>
      <p:sp>
        <p:nvSpPr>
          <p:cNvPr id="4" name="Rounded Rectangle 3"/>
          <p:cNvSpPr/>
          <p:nvPr/>
        </p:nvSpPr>
        <p:spPr>
          <a:xfrm>
            <a:off x="5867400" y="3276600"/>
            <a:ext cx="16002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177145" y="6488668"/>
            <a:ext cx="4953000" cy="369332"/>
          </a:xfrm>
          <a:prstGeom prst="rect">
            <a:avLst/>
          </a:prstGeom>
          <a:noFill/>
        </p:spPr>
        <p:txBody>
          <a:bodyPr wrap="square" rtlCol="0">
            <a:spAutoFit/>
          </a:bodyPr>
          <a:lstStyle/>
          <a:p>
            <a:pPr algn="r"/>
            <a:r>
              <a:rPr lang="en-US" dirty="0" smtClean="0"/>
              <a:t>Suresh, Sharma, Oberoi et al., 2016</a:t>
            </a:r>
            <a:endParaRPr lang="en-US" dirty="0"/>
          </a:p>
        </p:txBody>
      </p:sp>
    </p:spTree>
    <p:extLst>
      <p:ext uri="{BB962C8B-B14F-4D97-AF65-F5344CB8AC3E}">
        <p14:creationId xmlns:p14="http://schemas.microsoft.com/office/powerpoint/2010/main" val="17756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Gaussian mixture decomposition of solar dynamic spectrum</a:t>
            </a:r>
            <a:endParaRPr lang="en-US" dirty="0"/>
          </a:p>
        </p:txBody>
      </p:sp>
      <p:pic>
        <p:nvPicPr>
          <p:cNvPr id="1026" name="Picture 2" descr="E:\Papers\Screenshot-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1" y="1371600"/>
            <a:ext cx="6201963" cy="493776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91000" y="6488668"/>
            <a:ext cx="4953000" cy="369332"/>
          </a:xfrm>
          <a:prstGeom prst="rect">
            <a:avLst/>
          </a:prstGeom>
          <a:noFill/>
        </p:spPr>
        <p:txBody>
          <a:bodyPr wrap="square" rtlCol="0">
            <a:spAutoFit/>
          </a:bodyPr>
          <a:lstStyle/>
          <a:p>
            <a:pPr algn="r"/>
            <a:r>
              <a:rPr lang="en-US" dirty="0" smtClean="0"/>
              <a:t>Sharma, Oberoi et al., 2016</a:t>
            </a:r>
            <a:endParaRPr lang="en-US" dirty="0"/>
          </a:p>
        </p:txBody>
      </p:sp>
    </p:spTree>
    <p:extLst>
      <p:ext uri="{BB962C8B-B14F-4D97-AF65-F5344CB8AC3E}">
        <p14:creationId xmlns:p14="http://schemas.microsoft.com/office/powerpoint/2010/main" val="12863207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Evidence for very weak non-thermal emission</a:t>
            </a:r>
            <a:endParaRPr lang="en-US" dirty="0"/>
          </a:p>
        </p:txBody>
      </p:sp>
      <p:pic>
        <p:nvPicPr>
          <p:cNvPr id="2050" name="Picture 2" descr="E:\Papers\Screenshot-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363" y="1566862"/>
            <a:ext cx="6361196" cy="4937760"/>
          </a:xfrm>
          <a:prstGeom prst="rect">
            <a:avLst/>
          </a:prstGeom>
          <a:noFill/>
          <a:ln w="0">
            <a:solidFill>
              <a:srgbClr val="FF0000"/>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91000" y="6488668"/>
            <a:ext cx="4953000" cy="369332"/>
          </a:xfrm>
          <a:prstGeom prst="rect">
            <a:avLst/>
          </a:prstGeom>
          <a:noFill/>
        </p:spPr>
        <p:txBody>
          <a:bodyPr wrap="square" rtlCol="0">
            <a:spAutoFit/>
          </a:bodyPr>
          <a:lstStyle/>
          <a:p>
            <a:pPr algn="r"/>
            <a:r>
              <a:rPr lang="en-US" dirty="0" smtClean="0"/>
              <a:t>Sharma, Oberoi et al., 2016</a:t>
            </a:r>
            <a:endParaRPr lang="en-US" dirty="0"/>
          </a:p>
        </p:txBody>
      </p:sp>
    </p:spTree>
    <p:extLst>
      <p:ext uri="{BB962C8B-B14F-4D97-AF65-F5344CB8AC3E}">
        <p14:creationId xmlns:p14="http://schemas.microsoft.com/office/powerpoint/2010/main" val="29744786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l="2710" r="3857" b="2272"/>
          <a:stretch>
            <a:fillRect/>
          </a:stretch>
        </p:blipFill>
        <p:spPr bwMode="auto">
          <a:xfrm>
            <a:off x="14288" y="38100"/>
            <a:ext cx="9144000"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9"/>
          <p:cNvPicPr>
            <a:picLocks noChangeAspect="1"/>
          </p:cNvPicPr>
          <p:nvPr/>
        </p:nvPicPr>
        <p:blipFill>
          <a:blip r:embed="rId4">
            <a:extLst>
              <a:ext uri="{28A0092B-C50C-407E-A947-70E740481C1C}">
                <a14:useLocalDpi xmlns:a14="http://schemas.microsoft.com/office/drawing/2010/main" val="0"/>
              </a:ext>
            </a:extLst>
          </a:blip>
          <a:srcRect l="5832" r="6667"/>
          <a:stretch>
            <a:fillRect/>
          </a:stretch>
        </p:blipFill>
        <p:spPr bwMode="auto">
          <a:xfrm>
            <a:off x="0" y="3190875"/>
            <a:ext cx="91440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42988" y="215900"/>
            <a:ext cx="2376487" cy="2665413"/>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1" name="Rectangle 10"/>
          <p:cNvSpPr/>
          <p:nvPr/>
        </p:nvSpPr>
        <p:spPr>
          <a:xfrm>
            <a:off x="6875463" y="215900"/>
            <a:ext cx="2089150" cy="2665413"/>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cxnSp>
        <p:nvCxnSpPr>
          <p:cNvPr id="12" name="Straight Arrow Connector 11"/>
          <p:cNvCxnSpPr/>
          <p:nvPr/>
        </p:nvCxnSpPr>
        <p:spPr>
          <a:xfrm>
            <a:off x="6443663" y="1547813"/>
            <a:ext cx="795337" cy="493395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80" name="TextBox 27"/>
          <p:cNvSpPr txBox="1">
            <a:spLocks noChangeArrowheads="1"/>
          </p:cNvSpPr>
          <p:nvPr/>
        </p:nvSpPr>
        <p:spPr bwMode="auto">
          <a:xfrm>
            <a:off x="6875463" y="215900"/>
            <a:ext cx="20034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n-US" altLang="en-US" b="1"/>
              <a:t>Fringes @ 37 MHz observed during Type III bursts with LBI</a:t>
            </a:r>
          </a:p>
          <a:p>
            <a:pPr eaLnBrk="1" hangingPunct="1">
              <a:buFont typeface="Arial" charset="0"/>
              <a:buChar char="•"/>
            </a:pPr>
            <a:r>
              <a:rPr lang="en-US" altLang="en-US" b="1"/>
              <a:t>Reveals existence of structures &lt;1’ angular size</a:t>
            </a:r>
            <a:endParaRPr lang="en-IN" altLang="en-US"/>
          </a:p>
        </p:txBody>
      </p:sp>
      <p:pic>
        <p:nvPicPr>
          <p:cNvPr id="3081"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15900"/>
            <a:ext cx="2376487"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29"/>
          <p:cNvSpPr/>
          <p:nvPr/>
        </p:nvSpPr>
        <p:spPr>
          <a:xfrm>
            <a:off x="1547813" y="481013"/>
            <a:ext cx="431800" cy="2016125"/>
          </a:xfrm>
          <a:prstGeom prst="ellipse">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3083" name="TextBox 30"/>
          <p:cNvSpPr txBox="1">
            <a:spLocks noChangeArrowheads="1"/>
          </p:cNvSpPr>
          <p:nvPr/>
        </p:nvSpPr>
        <p:spPr bwMode="auto">
          <a:xfrm>
            <a:off x="1908175" y="476250"/>
            <a:ext cx="16668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600" b="1" dirty="0"/>
              <a:t>Peak @ ≈ 0.1 Hz, The expected Fringe Frequency for the baseline</a:t>
            </a:r>
            <a:endParaRPr lang="en-IN" altLang="en-US" sz="1600" b="1" dirty="0"/>
          </a:p>
        </p:txBody>
      </p:sp>
      <p:sp>
        <p:nvSpPr>
          <p:cNvPr id="3084" name="TextBox 45055"/>
          <p:cNvSpPr txBox="1">
            <a:spLocks noChangeArrowheads="1"/>
          </p:cNvSpPr>
          <p:nvPr/>
        </p:nvSpPr>
        <p:spPr bwMode="auto">
          <a:xfrm>
            <a:off x="2700338" y="-66675"/>
            <a:ext cx="48958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000" b="1" dirty="0"/>
              <a:t>LBI Observations of Type III bursts </a:t>
            </a:r>
          </a:p>
          <a:p>
            <a:pPr algn="ctr" eaLnBrk="1" hangingPunct="1"/>
            <a:r>
              <a:rPr lang="en-US" altLang="en-US" sz="2000" b="1" dirty="0" smtClean="0"/>
              <a:t>~8 km @  </a:t>
            </a:r>
            <a:r>
              <a:rPr lang="en-US" altLang="en-US" sz="2000" b="1" dirty="0"/>
              <a:t>37 MHz</a:t>
            </a:r>
            <a:endParaRPr lang="en-IN" altLang="en-US" sz="2000" b="1" dirty="0"/>
          </a:p>
        </p:txBody>
      </p:sp>
      <p:cxnSp>
        <p:nvCxnSpPr>
          <p:cNvPr id="8" name="Straight Arrow Connector 7"/>
          <p:cNvCxnSpPr>
            <a:stCxn id="6" idx="3"/>
          </p:cNvCxnSpPr>
          <p:nvPr/>
        </p:nvCxnSpPr>
        <p:spPr>
          <a:xfrm flipH="1">
            <a:off x="1143000" y="1548607"/>
            <a:ext cx="2276475" cy="493315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88" name="TextBox 1"/>
          <p:cNvSpPr txBox="1">
            <a:spLocks noChangeArrowheads="1"/>
          </p:cNvSpPr>
          <p:nvPr/>
        </p:nvSpPr>
        <p:spPr bwMode="auto">
          <a:xfrm>
            <a:off x="5292725" y="549275"/>
            <a:ext cx="1438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a:t>Aug 9, 2015</a:t>
            </a:r>
            <a:endParaRPr lang="en-IN" altLang="en-US" b="1"/>
          </a:p>
        </p:txBody>
      </p:sp>
      <p:sp>
        <p:nvSpPr>
          <p:cNvPr id="3085" name="TextBox 35"/>
          <p:cNvSpPr txBox="1">
            <a:spLocks noChangeArrowheads="1"/>
          </p:cNvSpPr>
          <p:nvPr/>
        </p:nvSpPr>
        <p:spPr bwMode="auto">
          <a:xfrm>
            <a:off x="2274888" y="3357563"/>
            <a:ext cx="5321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000" b="1" dirty="0" err="1"/>
              <a:t>Gauribidanur</a:t>
            </a:r>
            <a:r>
              <a:rPr lang="en-US" altLang="en-US" sz="2000" b="1" dirty="0"/>
              <a:t> Radio Spectrograph </a:t>
            </a:r>
            <a:r>
              <a:rPr lang="en-US" altLang="en-US" sz="2000" b="1" dirty="0" smtClean="0"/>
              <a:t>observations </a:t>
            </a:r>
            <a:endParaRPr lang="en-US" altLang="en-US" sz="2000" b="1" dirty="0"/>
          </a:p>
          <a:p>
            <a:pPr algn="ctr" eaLnBrk="1" hangingPunct="1"/>
            <a:r>
              <a:rPr lang="en-US" altLang="en-US" sz="2000" b="1" dirty="0" smtClean="0"/>
              <a:t>from </a:t>
            </a:r>
            <a:r>
              <a:rPr lang="en-US" altLang="en-US" sz="2000" b="1" dirty="0"/>
              <a:t>the same epoch</a:t>
            </a:r>
            <a:endParaRPr lang="en-IN" altLang="en-US" sz="2000" b="1" dirty="0"/>
          </a:p>
        </p:txBody>
      </p:sp>
      <p:sp>
        <p:nvSpPr>
          <p:cNvPr id="15" name="TextBox 14"/>
          <p:cNvSpPr txBox="1"/>
          <p:nvPr/>
        </p:nvSpPr>
        <p:spPr>
          <a:xfrm>
            <a:off x="4191000" y="6488668"/>
            <a:ext cx="4953000" cy="369332"/>
          </a:xfrm>
          <a:prstGeom prst="rect">
            <a:avLst/>
          </a:prstGeom>
          <a:noFill/>
        </p:spPr>
        <p:txBody>
          <a:bodyPr wrap="square" rtlCol="0">
            <a:spAutoFit/>
          </a:bodyPr>
          <a:lstStyle/>
          <a:p>
            <a:pPr algn="r"/>
            <a:r>
              <a:rPr lang="en-US" dirty="0" smtClean="0"/>
              <a:t>R. Ramesh (IIA)</a:t>
            </a:r>
            <a:endParaRPr lang="en-US" dirty="0"/>
          </a:p>
        </p:txBody>
      </p:sp>
      <p:sp>
        <p:nvSpPr>
          <p:cNvPr id="2" name="Rectangle 1"/>
          <p:cNvSpPr/>
          <p:nvPr/>
        </p:nvSpPr>
        <p:spPr>
          <a:xfrm>
            <a:off x="2154" y="6481763"/>
            <a:ext cx="5396367" cy="369332"/>
          </a:xfrm>
          <a:prstGeom prst="rect">
            <a:avLst/>
          </a:prstGeom>
        </p:spPr>
        <p:txBody>
          <a:bodyPr wrap="square">
            <a:spAutoFit/>
          </a:bodyPr>
          <a:lstStyle/>
          <a:p>
            <a:r>
              <a:rPr lang="nl-NL" altLang="en-US" b="1" dirty="0"/>
              <a:t>Mugundhan et. al. ,Astrophys. J., 2016, Vol.831, pp154</a:t>
            </a:r>
            <a:endParaRPr lang="en-IN" altLang="en-US" b="1" dirty="0"/>
          </a:p>
        </p:txBody>
      </p:sp>
    </p:spTree>
    <p:extLst>
      <p:ext uri="{BB962C8B-B14F-4D97-AF65-F5344CB8AC3E}">
        <p14:creationId xmlns:p14="http://schemas.microsoft.com/office/powerpoint/2010/main" val="16526626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Emerging trends</a:t>
            </a:r>
            <a:endParaRPr lang="en-US" dirty="0"/>
          </a:p>
        </p:txBody>
      </p:sp>
      <p:sp>
        <p:nvSpPr>
          <p:cNvPr id="3" name="Content Placeholder 2"/>
          <p:cNvSpPr>
            <a:spLocks noGrp="1"/>
          </p:cNvSpPr>
          <p:nvPr>
            <p:ph idx="1"/>
          </p:nvPr>
        </p:nvSpPr>
        <p:spPr>
          <a:xfrm>
            <a:off x="457200" y="1219200"/>
            <a:ext cx="8458200" cy="5486400"/>
          </a:xfrm>
        </p:spPr>
        <p:txBody>
          <a:bodyPr>
            <a:normAutofit fontScale="92500" lnSpcReduction="20000"/>
          </a:bodyPr>
          <a:lstStyle/>
          <a:p>
            <a:r>
              <a:rPr lang="en-US" dirty="0" smtClean="0"/>
              <a:t>Solar science</a:t>
            </a:r>
          </a:p>
          <a:p>
            <a:pPr lvl="1"/>
            <a:r>
              <a:rPr lang="en-US" dirty="0" smtClean="0"/>
              <a:t>The huge energetic events</a:t>
            </a:r>
          </a:p>
          <a:p>
            <a:pPr lvl="2"/>
            <a:r>
              <a:rPr lang="en-US" dirty="0" smtClean="0"/>
              <a:t>Detailed theory/simulation and observation comparisons, esp. events of relevance to Space weather</a:t>
            </a:r>
          </a:p>
          <a:p>
            <a:pPr lvl="1"/>
            <a:r>
              <a:rPr lang="en-US" dirty="0" smtClean="0"/>
              <a:t>The smaller events</a:t>
            </a:r>
          </a:p>
          <a:p>
            <a:pPr lvl="2"/>
            <a:r>
              <a:rPr lang="en-US" dirty="0" smtClean="0"/>
              <a:t>Details of flares and particle acceleration physics</a:t>
            </a:r>
          </a:p>
          <a:p>
            <a:pPr lvl="1"/>
            <a:r>
              <a:rPr lang="en-US" dirty="0" smtClean="0"/>
              <a:t>The tiny emission features</a:t>
            </a:r>
          </a:p>
          <a:p>
            <a:pPr lvl="2"/>
            <a:r>
              <a:rPr lang="en-US" dirty="0" smtClean="0"/>
              <a:t>Address coronal (and </a:t>
            </a:r>
            <a:r>
              <a:rPr lang="en-US" dirty="0" err="1" smtClean="0"/>
              <a:t>chromospheric</a:t>
            </a:r>
            <a:r>
              <a:rPr lang="en-US" dirty="0" smtClean="0"/>
              <a:t>) heating problem </a:t>
            </a:r>
          </a:p>
          <a:p>
            <a:r>
              <a:rPr lang="en-US" dirty="0" err="1" smtClean="0"/>
              <a:t>Heliospheric</a:t>
            </a:r>
            <a:r>
              <a:rPr lang="en-US" dirty="0" smtClean="0"/>
              <a:t> science</a:t>
            </a:r>
          </a:p>
          <a:p>
            <a:pPr lvl="1"/>
            <a:r>
              <a:rPr lang="en-US" dirty="0"/>
              <a:t>Global IPS </a:t>
            </a:r>
            <a:r>
              <a:rPr lang="en-US" dirty="0" smtClean="0"/>
              <a:t>network</a:t>
            </a:r>
          </a:p>
          <a:p>
            <a:pPr lvl="1"/>
            <a:r>
              <a:rPr lang="en-US" dirty="0" smtClean="0"/>
              <a:t>Wide field-of-view IPS observations</a:t>
            </a:r>
          </a:p>
          <a:p>
            <a:pPr lvl="1"/>
            <a:r>
              <a:rPr lang="en-US" dirty="0"/>
              <a:t>P</a:t>
            </a:r>
            <a:r>
              <a:rPr lang="en-US" dirty="0" smtClean="0"/>
              <a:t>rediction of </a:t>
            </a:r>
            <a:r>
              <a:rPr lang="en-US" dirty="0" err="1" smtClean="0"/>
              <a:t>heliospheric</a:t>
            </a:r>
            <a:r>
              <a:rPr lang="en-US" dirty="0"/>
              <a:t> </a:t>
            </a:r>
            <a:r>
              <a:rPr lang="en-US" dirty="0" smtClean="0"/>
              <a:t>vector magnetic field</a:t>
            </a:r>
          </a:p>
          <a:p>
            <a:r>
              <a:rPr lang="en-US" dirty="0" smtClean="0"/>
              <a:t>Ionospheric science</a:t>
            </a:r>
          </a:p>
          <a:p>
            <a:pPr lvl="1"/>
            <a:r>
              <a:rPr lang="en-US" dirty="0" smtClean="0"/>
              <a:t>Observations of ionospheric scintillation</a:t>
            </a:r>
            <a:endParaRPr lang="en-US" dirty="0"/>
          </a:p>
        </p:txBody>
      </p:sp>
    </p:spTree>
    <p:extLst>
      <p:ext uri="{BB962C8B-B14F-4D97-AF65-F5344CB8AC3E}">
        <p14:creationId xmlns:p14="http://schemas.microsoft.com/office/powerpoint/2010/main" val="31419756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8229600" cy="1143000"/>
          </a:xfrm>
        </p:spPr>
        <p:txBody>
          <a:bodyPr/>
          <a:lstStyle/>
          <a:p>
            <a:r>
              <a:rPr lang="en-US" dirty="0" err="1" smtClean="0"/>
              <a:t>Heliospheric</a:t>
            </a:r>
            <a:r>
              <a:rPr lang="en-US" dirty="0" smtClean="0"/>
              <a:t> Science</a:t>
            </a:r>
            <a:endParaRPr lang="en-US" dirty="0"/>
          </a:p>
        </p:txBody>
      </p:sp>
    </p:spTree>
    <p:extLst>
      <p:ext uri="{BB962C8B-B14F-4D97-AF65-F5344CB8AC3E}">
        <p14:creationId xmlns:p14="http://schemas.microsoft.com/office/powerpoint/2010/main" val="4528200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426" y="402881"/>
            <a:ext cx="8653973" cy="1066800"/>
          </a:xfrm>
        </p:spPr>
        <p:txBody>
          <a:bodyPr>
            <a:normAutofit fontScale="90000"/>
          </a:bodyPr>
          <a:lstStyle/>
          <a:p>
            <a:r>
              <a:rPr lang="en-GB" dirty="0">
                <a:latin typeface="Times New Roman" panose="02020603050405020304" pitchFamily="18" charset="0"/>
                <a:cs typeface="Times New Roman" panose="02020603050405020304" pitchFamily="18" charset="0"/>
              </a:rPr>
              <a:t>Worldwide IPS </a:t>
            </a:r>
            <a:r>
              <a:rPr lang="en-GB" dirty="0" smtClean="0">
                <a:latin typeface="Times New Roman" panose="02020603050405020304" pitchFamily="18" charset="0"/>
                <a:cs typeface="Times New Roman" panose="02020603050405020304" pitchFamily="18" charset="0"/>
              </a:rPr>
              <a:t>Stations</a:t>
            </a:r>
            <a:br>
              <a:rPr lang="en-GB" dirty="0" smtClean="0">
                <a:latin typeface="Times New Roman" panose="02020603050405020304" pitchFamily="18" charset="0"/>
                <a:cs typeface="Times New Roman" panose="02020603050405020304" pitchFamily="18" charset="0"/>
              </a:rPr>
            </a:br>
            <a:r>
              <a:rPr lang="en-GB" dirty="0" smtClean="0">
                <a:latin typeface="Times New Roman" panose="02020603050405020304" pitchFamily="18" charset="0"/>
                <a:cs typeface="Times New Roman" panose="02020603050405020304" pitchFamily="18" charset="0"/>
              </a:rPr>
              <a:t>(WIPSS</a:t>
            </a:r>
            <a:r>
              <a:rPr lang="en-GB" dirty="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Network</a:t>
            </a:r>
            <a:endParaRPr lang="en-GB" dirty="0">
              <a:latin typeface="Times New Roman" panose="02020603050405020304" pitchFamily="18" charset="0"/>
              <a:cs typeface="Times New Roman" panose="02020603050405020304" pitchFamily="18" charset="0"/>
            </a:endParaRPr>
          </a:p>
        </p:txBody>
      </p:sp>
      <p:grpSp>
        <p:nvGrpSpPr>
          <p:cNvPr id="36" name="Group 35"/>
          <p:cNvGrpSpPr>
            <a:grpSpLocks noChangeAspect="1"/>
          </p:cNvGrpSpPr>
          <p:nvPr/>
        </p:nvGrpSpPr>
        <p:grpSpPr>
          <a:xfrm>
            <a:off x="456997" y="1534991"/>
            <a:ext cx="8297635" cy="5286774"/>
            <a:chOff x="35756" y="971525"/>
            <a:chExt cx="9916444" cy="6318848"/>
          </a:xfrm>
        </p:grpSpPr>
        <p:pic>
          <p:nvPicPr>
            <p:cNvPr id="37" name="Picture 9" descr="worldma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7207" y="3561931"/>
              <a:ext cx="7720159" cy="340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10"/>
            <p:cNvSpPr txBox="1">
              <a:spLocks noChangeArrowheads="1"/>
            </p:cNvSpPr>
            <p:nvPr/>
          </p:nvSpPr>
          <p:spPr bwMode="auto">
            <a:xfrm>
              <a:off x="4875505" y="3547520"/>
              <a:ext cx="893536" cy="38625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r>
                <a:rPr kumimoji="1" lang="en-US" altLang="ja-JP" sz="1500" dirty="0">
                  <a:latin typeface="+mj-lt"/>
                  <a:ea typeface="MS PGothic" panose="020B0600070205080204" pitchFamily="34" charset="-128"/>
                </a:rPr>
                <a:t>Japan</a:t>
              </a:r>
            </a:p>
          </p:txBody>
        </p:sp>
        <p:sp>
          <p:nvSpPr>
            <p:cNvPr id="39" name="Text Box 11"/>
            <p:cNvSpPr txBox="1">
              <a:spLocks noChangeArrowheads="1"/>
            </p:cNvSpPr>
            <p:nvPr/>
          </p:nvSpPr>
          <p:spPr bwMode="auto">
            <a:xfrm>
              <a:off x="8569231" y="3255576"/>
              <a:ext cx="899246" cy="38625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r>
                <a:rPr kumimoji="1" lang="en-US" altLang="ja-JP" sz="1500" dirty="0">
                  <a:latin typeface="+mj-lt"/>
                  <a:ea typeface="MS PGothic" panose="020B0600070205080204" pitchFamily="34" charset="-128"/>
                </a:rPr>
                <a:t>Mexico</a:t>
              </a:r>
            </a:p>
          </p:txBody>
        </p:sp>
        <p:sp>
          <p:nvSpPr>
            <p:cNvPr id="40" name="Text Box 12"/>
            <p:cNvSpPr txBox="1">
              <a:spLocks noChangeArrowheads="1"/>
            </p:cNvSpPr>
            <p:nvPr/>
          </p:nvSpPr>
          <p:spPr bwMode="auto">
            <a:xfrm>
              <a:off x="2216276" y="5435616"/>
              <a:ext cx="682385" cy="38625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r>
                <a:rPr kumimoji="1" lang="en-US" altLang="ja-JP" sz="1500" dirty="0">
                  <a:latin typeface="+mj-lt"/>
                  <a:ea typeface="MS PGothic" panose="020B0600070205080204" pitchFamily="34" charset="-128"/>
                </a:rPr>
                <a:t>India</a:t>
              </a:r>
            </a:p>
          </p:txBody>
        </p:sp>
        <p:sp>
          <p:nvSpPr>
            <p:cNvPr id="41" name="Text Box 13"/>
            <p:cNvSpPr txBox="1">
              <a:spLocks noChangeArrowheads="1"/>
            </p:cNvSpPr>
            <p:nvPr/>
          </p:nvSpPr>
          <p:spPr bwMode="auto">
            <a:xfrm>
              <a:off x="2697647" y="4060609"/>
              <a:ext cx="808824" cy="38625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r>
                <a:rPr kumimoji="1" lang="en-US" altLang="ja-JP" sz="1500" dirty="0">
                  <a:latin typeface="+mj-lt"/>
                  <a:ea typeface="MS PGothic" panose="020B0600070205080204" pitchFamily="34" charset="-128"/>
                </a:rPr>
                <a:t>Russia</a:t>
              </a:r>
            </a:p>
          </p:txBody>
        </p:sp>
        <p:sp>
          <p:nvSpPr>
            <p:cNvPr id="42" name="Text Box 14"/>
            <p:cNvSpPr txBox="1">
              <a:spLocks noChangeArrowheads="1"/>
            </p:cNvSpPr>
            <p:nvPr/>
          </p:nvSpPr>
          <p:spPr bwMode="auto">
            <a:xfrm>
              <a:off x="133481" y="4191870"/>
              <a:ext cx="1800872" cy="66214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r>
                <a:rPr kumimoji="1" lang="en-US" altLang="ja-JP" sz="1500" dirty="0">
                  <a:latin typeface="+mj-lt"/>
                  <a:ea typeface="MS PGothic" panose="020B0600070205080204" pitchFamily="34" charset="-128"/>
                </a:rPr>
                <a:t>UK/Europe – </a:t>
              </a:r>
              <a:br>
                <a:rPr kumimoji="1" lang="en-US" altLang="ja-JP" sz="1500" dirty="0">
                  <a:latin typeface="+mj-lt"/>
                  <a:ea typeface="MS PGothic" panose="020B0600070205080204" pitchFamily="34" charset="-128"/>
                </a:rPr>
              </a:br>
              <a:r>
                <a:rPr kumimoji="1" lang="en-US" altLang="ja-JP" sz="1500" dirty="0">
                  <a:latin typeface="+mj-lt"/>
                  <a:ea typeface="MS PGothic" panose="020B0600070205080204" pitchFamily="34" charset="-128"/>
                </a:rPr>
                <a:t>EISCAT/LOFAR</a:t>
              </a:r>
            </a:p>
          </p:txBody>
        </p:sp>
        <p:sp>
          <p:nvSpPr>
            <p:cNvPr id="43" name="Text Box 15"/>
            <p:cNvSpPr txBox="1">
              <a:spLocks noChangeArrowheads="1"/>
            </p:cNvSpPr>
            <p:nvPr/>
          </p:nvSpPr>
          <p:spPr bwMode="auto">
            <a:xfrm>
              <a:off x="7685683" y="6904120"/>
              <a:ext cx="1783461" cy="38625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r>
                <a:rPr kumimoji="1" lang="en-US" altLang="ja-JP" sz="1500" dirty="0">
                  <a:latin typeface="+mj-lt"/>
                  <a:ea typeface="MS PGothic" panose="020B0600070205080204" pitchFamily="34" charset="-128"/>
                </a:rPr>
                <a:t>(USA-Australia)</a:t>
              </a:r>
            </a:p>
          </p:txBody>
        </p:sp>
        <p:sp>
          <p:nvSpPr>
            <p:cNvPr id="44" name="AutoShape 18"/>
            <p:cNvSpPr>
              <a:spLocks noChangeArrowheads="1"/>
            </p:cNvSpPr>
            <p:nvPr/>
          </p:nvSpPr>
          <p:spPr bwMode="auto">
            <a:xfrm>
              <a:off x="133480" y="4909896"/>
              <a:ext cx="2006629" cy="1312222"/>
            </a:xfrm>
            <a:prstGeom prst="wedgeRectCallout">
              <a:avLst>
                <a:gd name="adj1" fmla="val 113019"/>
                <a:gd name="adj2" fmla="val -3106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endParaRPr kumimoji="1" lang="ja-JP" altLang="ja-JP" sz="1500">
                <a:latin typeface="+mj-lt"/>
                <a:ea typeface="MS PGothic" panose="020B0600070205080204" pitchFamily="34" charset="-128"/>
              </a:endParaRPr>
            </a:p>
          </p:txBody>
        </p:sp>
        <p:pic>
          <p:nvPicPr>
            <p:cNvPr id="45" name="Picture 19" descr="NASAIHY_2006_SMEI_Ulysses_IPS_6c"/>
            <p:cNvPicPr>
              <a:picLocks noChangeAspect="1" noChangeArrowheads="1"/>
            </p:cNvPicPr>
            <p:nvPr/>
          </p:nvPicPr>
          <p:blipFill>
            <a:blip r:embed="rId3" cstate="email">
              <a:lum bright="-18000" contrast="6000"/>
              <a:extLst>
                <a:ext uri="{28A0092B-C50C-407E-A947-70E740481C1C}">
                  <a14:useLocalDpi xmlns:a14="http://schemas.microsoft.com/office/drawing/2010/main"/>
                </a:ext>
              </a:extLst>
            </a:blip>
            <a:srcRect/>
            <a:stretch>
              <a:fillRect/>
            </a:stretch>
          </p:blipFill>
          <p:spPr bwMode="auto">
            <a:xfrm>
              <a:off x="133480" y="4911951"/>
              <a:ext cx="2083217" cy="1414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20"/>
            <p:cNvSpPr txBox="1">
              <a:spLocks noChangeArrowheads="1"/>
            </p:cNvSpPr>
            <p:nvPr/>
          </p:nvSpPr>
          <p:spPr bwMode="auto">
            <a:xfrm>
              <a:off x="133480" y="6349368"/>
              <a:ext cx="1800873" cy="66214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r>
                <a:rPr kumimoji="1" lang="en-US" altLang="ja-JP" sz="1500" b="1" dirty="0">
                  <a:latin typeface="+mj-lt"/>
                  <a:ea typeface="MS PGothic" panose="020B0600070205080204" pitchFamily="34" charset="-128"/>
                </a:rPr>
                <a:t>Ooty 327 MHz</a:t>
              </a:r>
              <a:r>
                <a:rPr kumimoji="1" lang="ja-JP" altLang="en-US" sz="1500" b="1" dirty="0">
                  <a:latin typeface="+mj-lt"/>
                  <a:ea typeface="MS PGothic" panose="020B0600070205080204" pitchFamily="34" charset="-128"/>
                </a:rPr>
                <a:t>、</a:t>
              </a:r>
              <a:r>
                <a:rPr kumimoji="1" lang="en-US" altLang="ja-JP" sz="1500" b="1" dirty="0">
                  <a:latin typeface="+mj-lt"/>
                  <a:ea typeface="MS PGothic" panose="020B0600070205080204" pitchFamily="34" charset="-128"/>
                </a:rPr>
                <a:t>16,000 ㎡</a:t>
              </a:r>
            </a:p>
          </p:txBody>
        </p:sp>
        <p:sp>
          <p:nvSpPr>
            <p:cNvPr id="47" name="AutoShape 21"/>
            <p:cNvSpPr>
              <a:spLocks noChangeArrowheads="1"/>
            </p:cNvSpPr>
            <p:nvPr/>
          </p:nvSpPr>
          <p:spPr bwMode="auto">
            <a:xfrm>
              <a:off x="402392" y="1589341"/>
              <a:ext cx="1930040" cy="1312223"/>
            </a:xfrm>
            <a:prstGeom prst="wedgeRectCallout">
              <a:avLst>
                <a:gd name="adj1" fmla="val 67019"/>
                <a:gd name="adj2" fmla="val 15700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endParaRPr kumimoji="1" lang="ja-JP" altLang="ja-JP" sz="1500">
                <a:latin typeface="+mj-lt"/>
                <a:ea typeface="MS PGothic" panose="020B0600070205080204" pitchFamily="34" charset="-128"/>
              </a:endParaRPr>
            </a:p>
          </p:txBody>
        </p:sp>
        <p:pic>
          <p:nvPicPr>
            <p:cNvPr id="48" name="Picture 22" descr="bsa_big"/>
            <p:cNvPicPr>
              <a:picLocks noChangeAspect="1" noChangeArrowheads="1"/>
            </p:cNvPicPr>
            <p:nvPr/>
          </p:nvPicPr>
          <p:blipFill>
            <a:blip r:embed="rId4" cstate="email">
              <a:lum bright="-12000" contrast="18000"/>
              <a:extLst>
                <a:ext uri="{28A0092B-C50C-407E-A947-70E740481C1C}">
                  <a14:useLocalDpi xmlns:a14="http://schemas.microsoft.com/office/drawing/2010/main"/>
                </a:ext>
              </a:extLst>
            </a:blip>
            <a:srcRect/>
            <a:stretch>
              <a:fillRect/>
            </a:stretch>
          </p:blipFill>
          <p:spPr bwMode="auto">
            <a:xfrm>
              <a:off x="378564" y="1572322"/>
              <a:ext cx="1930040" cy="132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23"/>
            <p:cNvSpPr txBox="1">
              <a:spLocks noChangeArrowheads="1"/>
            </p:cNvSpPr>
            <p:nvPr/>
          </p:nvSpPr>
          <p:spPr bwMode="auto">
            <a:xfrm>
              <a:off x="35757" y="971525"/>
              <a:ext cx="2296676" cy="66214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r>
                <a:rPr kumimoji="1" lang="en-US" altLang="ja-JP" sz="1500" b="1" dirty="0">
                  <a:latin typeface="+mj-lt"/>
                  <a:ea typeface="MS PGothic" panose="020B0600070205080204" pitchFamily="34" charset="-128"/>
                </a:rPr>
                <a:t>Pushchino 111 MHz</a:t>
              </a:r>
            </a:p>
            <a:p>
              <a:pPr algn="ctr">
                <a:buFontTx/>
                <a:buNone/>
              </a:pPr>
              <a:r>
                <a:rPr kumimoji="1" lang="en-US" altLang="ja-JP" sz="1500" b="1" dirty="0">
                  <a:latin typeface="+mj-lt"/>
                  <a:ea typeface="MS PGothic" panose="020B0600070205080204" pitchFamily="34" charset="-128"/>
                </a:rPr>
                <a:t>70,000 ㎡</a:t>
              </a:r>
            </a:p>
          </p:txBody>
        </p:sp>
        <p:sp>
          <p:nvSpPr>
            <p:cNvPr id="50" name="Text Box 24"/>
            <p:cNvSpPr txBox="1">
              <a:spLocks noChangeArrowheads="1"/>
            </p:cNvSpPr>
            <p:nvPr/>
          </p:nvSpPr>
          <p:spPr bwMode="auto">
            <a:xfrm>
              <a:off x="7668603" y="1434462"/>
              <a:ext cx="2268253" cy="66214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r>
                <a:rPr kumimoji="1" lang="en-US" altLang="ja-JP" sz="1500" b="1" dirty="0">
                  <a:latin typeface="+mj-lt"/>
                  <a:ea typeface="MS PGothic" panose="020B0600070205080204" pitchFamily="34" charset="-128"/>
                </a:rPr>
                <a:t>MEXART</a:t>
              </a:r>
            </a:p>
            <a:p>
              <a:pPr algn="ctr">
                <a:buFontTx/>
                <a:buNone/>
              </a:pPr>
              <a:r>
                <a:rPr kumimoji="1" lang="en-US" altLang="ja-JP" sz="1500" b="1" dirty="0">
                  <a:latin typeface="+mj-lt"/>
                  <a:ea typeface="MS PGothic" panose="020B0600070205080204" pitchFamily="34" charset="-128"/>
                </a:rPr>
                <a:t>140 MHz</a:t>
              </a:r>
              <a:r>
                <a:rPr kumimoji="1" lang="ja-JP" altLang="en-US" sz="1500" b="1" dirty="0">
                  <a:latin typeface="+mj-lt"/>
                  <a:ea typeface="MS PGothic" panose="020B0600070205080204" pitchFamily="34" charset="-128"/>
                </a:rPr>
                <a:t>、</a:t>
              </a:r>
              <a:r>
                <a:rPr kumimoji="1" lang="en-US" altLang="ja-JP" sz="1500" b="1" dirty="0">
                  <a:latin typeface="+mj-lt"/>
                  <a:ea typeface="MS PGothic" panose="020B0600070205080204" pitchFamily="34" charset="-128"/>
                </a:rPr>
                <a:t>10,000 ㎡</a:t>
              </a:r>
            </a:p>
          </p:txBody>
        </p:sp>
        <p:sp>
          <p:nvSpPr>
            <p:cNvPr id="51" name="AutoShape 25"/>
            <p:cNvSpPr>
              <a:spLocks noChangeArrowheads="1"/>
            </p:cNvSpPr>
            <p:nvPr/>
          </p:nvSpPr>
          <p:spPr bwMode="auto">
            <a:xfrm>
              <a:off x="7698759" y="2062491"/>
              <a:ext cx="2238097" cy="1157343"/>
            </a:xfrm>
            <a:prstGeom prst="wedgeRectCallout">
              <a:avLst>
                <a:gd name="adj1" fmla="val -68250"/>
                <a:gd name="adj2" fmla="val 20206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endParaRPr kumimoji="1" lang="ja-JP" altLang="ja-JP" sz="1500">
                <a:latin typeface="+mj-lt"/>
                <a:ea typeface="MS PGothic" panose="020B0600070205080204" pitchFamily="34" charset="-128"/>
              </a:endParaRPr>
            </a:p>
          </p:txBody>
        </p:sp>
        <p:pic>
          <p:nvPicPr>
            <p:cNvPr id="52" name="Picture 26" descr="MEXARTantena5"/>
            <p:cNvPicPr>
              <a:picLocks noChangeAspect="1" noChangeArrowheads="1"/>
            </p:cNvPicPr>
            <p:nvPr/>
          </p:nvPicPr>
          <p:blipFill>
            <a:blip r:embed="rId5" cstate="email">
              <a:lum bright="-6000" contrast="12000"/>
              <a:extLst>
                <a:ext uri="{28A0092B-C50C-407E-A947-70E740481C1C}">
                  <a14:useLocalDpi xmlns:a14="http://schemas.microsoft.com/office/drawing/2010/main"/>
                </a:ext>
              </a:extLst>
            </a:blip>
            <a:srcRect/>
            <a:stretch>
              <a:fillRect/>
            </a:stretch>
          </p:blipFill>
          <p:spPr bwMode="auto">
            <a:xfrm>
              <a:off x="7613661" y="2062491"/>
              <a:ext cx="2323195" cy="119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AutoShape 29"/>
            <p:cNvSpPr>
              <a:spLocks noChangeArrowheads="1"/>
            </p:cNvSpPr>
            <p:nvPr/>
          </p:nvSpPr>
          <p:spPr bwMode="auto">
            <a:xfrm>
              <a:off x="5525337" y="5902147"/>
              <a:ext cx="2124065" cy="1062032"/>
            </a:xfrm>
            <a:prstGeom prst="wedgeRectCallout">
              <a:avLst>
                <a:gd name="adj1" fmla="val -106731"/>
                <a:gd name="adj2" fmla="val -2099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endParaRPr kumimoji="1" lang="ja-JP" altLang="ja-JP" sz="1500">
                <a:latin typeface="+mj-lt"/>
                <a:ea typeface="MS PGothic" panose="020B0600070205080204" pitchFamily="34" charset="-128"/>
              </a:endParaRPr>
            </a:p>
          </p:txBody>
        </p:sp>
        <p:pic>
          <p:nvPicPr>
            <p:cNvPr id="54" name="Picture 28" descr="NASAIHY_2006_SMEI_Ulysses_IPS_6"/>
            <p:cNvPicPr>
              <a:picLocks noChangeAspect="1" noChangeArrowheads="1"/>
            </p:cNvPicPr>
            <p:nvPr/>
          </p:nvPicPr>
          <p:blipFill>
            <a:blip r:embed="rId6" cstate="email">
              <a:lum bright="-6000" contrast="12000"/>
              <a:extLst>
                <a:ext uri="{28A0092B-C50C-407E-A947-70E740481C1C}">
                  <a14:useLocalDpi xmlns:a14="http://schemas.microsoft.com/office/drawing/2010/main"/>
                </a:ext>
              </a:extLst>
            </a:blip>
            <a:srcRect/>
            <a:stretch>
              <a:fillRect/>
            </a:stretch>
          </p:blipFill>
          <p:spPr bwMode="auto">
            <a:xfrm>
              <a:off x="5280252" y="5794923"/>
              <a:ext cx="2369149" cy="116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30"/>
            <p:cNvSpPr txBox="1">
              <a:spLocks noChangeArrowheads="1"/>
            </p:cNvSpPr>
            <p:nvPr/>
          </p:nvSpPr>
          <p:spPr bwMode="auto">
            <a:xfrm>
              <a:off x="7687121" y="6279636"/>
              <a:ext cx="1403650" cy="66214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r>
                <a:rPr kumimoji="1" lang="en-US" altLang="ja-JP" sz="1500" dirty="0">
                  <a:latin typeface="+mj-lt"/>
                  <a:ea typeface="MS PGothic" panose="020B0600070205080204" pitchFamily="34" charset="-128"/>
                </a:rPr>
                <a:t>MWA</a:t>
              </a:r>
            </a:p>
            <a:p>
              <a:pPr algn="ctr">
                <a:buFontTx/>
                <a:buNone/>
              </a:pPr>
              <a:r>
                <a:rPr kumimoji="1" lang="en-US" altLang="ja-JP" sz="1500" dirty="0">
                  <a:latin typeface="+mj-lt"/>
                  <a:ea typeface="MS PGothic" panose="020B0600070205080204" pitchFamily="34" charset="-128"/>
                </a:rPr>
                <a:t>80-300 MHz</a:t>
              </a:r>
            </a:p>
          </p:txBody>
        </p:sp>
        <p:sp>
          <p:nvSpPr>
            <p:cNvPr id="56" name="AutoShape 31"/>
            <p:cNvSpPr>
              <a:spLocks noChangeArrowheads="1"/>
            </p:cNvSpPr>
            <p:nvPr/>
          </p:nvSpPr>
          <p:spPr bwMode="auto">
            <a:xfrm>
              <a:off x="3728051" y="1899101"/>
              <a:ext cx="3010794" cy="1312223"/>
            </a:xfrm>
            <a:prstGeom prst="wedgeRectCallout">
              <a:avLst>
                <a:gd name="adj1" fmla="val -16648"/>
                <a:gd name="adj2" fmla="val 15985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endParaRPr kumimoji="1" lang="ja-JP" altLang="ja-JP" sz="1500">
                <a:latin typeface="+mj-lt"/>
                <a:ea typeface="MS PGothic" panose="020B0600070205080204" pitchFamily="34" charset="-128"/>
              </a:endParaRPr>
            </a:p>
          </p:txBody>
        </p:sp>
        <p:pic>
          <p:nvPicPr>
            <p:cNvPr id="57" name="Picture 3" descr="PICT0200"/>
            <p:cNvPicPr>
              <a:picLocks noChangeAspect="1" noChangeArrowheads="1"/>
            </p:cNvPicPr>
            <p:nvPr/>
          </p:nvPicPr>
          <p:blipFill>
            <a:blip r:embed="rId7" cstate="email">
              <a:lum bright="-12000" contrast="24000"/>
              <a:extLst>
                <a:ext uri="{28A0092B-C50C-407E-A947-70E740481C1C}">
                  <a14:useLocalDpi xmlns:a14="http://schemas.microsoft.com/office/drawing/2010/main"/>
                </a:ext>
              </a:extLst>
            </a:blip>
            <a:srcRect/>
            <a:stretch>
              <a:fillRect/>
            </a:stretch>
          </p:blipFill>
          <p:spPr bwMode="auto">
            <a:xfrm>
              <a:off x="3646356" y="1735711"/>
              <a:ext cx="3318851" cy="18347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 name="Text Box 32"/>
            <p:cNvSpPr txBox="1">
              <a:spLocks noChangeArrowheads="1"/>
            </p:cNvSpPr>
            <p:nvPr/>
          </p:nvSpPr>
          <p:spPr bwMode="auto">
            <a:xfrm>
              <a:off x="3728053" y="1122820"/>
              <a:ext cx="3177025" cy="662148"/>
            </a:xfrm>
            <a:prstGeom prst="rect">
              <a:avLst/>
            </a:prstGeom>
            <a:solidFill>
              <a:srgbClr val="00B0F0"/>
            </a:solidFill>
            <a:ln w="31750">
              <a:solidFill>
                <a:srgbClr val="FFFF00"/>
              </a:solidFill>
            </a:ln>
            <a:effectLst/>
            <a:extLst/>
          </p:spPr>
          <p:txBody>
            <a:bodyPr wrap="square">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r>
                <a:rPr kumimoji="1" lang="en-US" altLang="ja-JP" sz="1500" b="1" dirty="0">
                  <a:solidFill>
                    <a:schemeClr val="bg1"/>
                  </a:solidFill>
                  <a:latin typeface="+mj-lt"/>
                  <a:ea typeface="MS PGothic" panose="020B0600070205080204" pitchFamily="34" charset="-128"/>
                </a:rPr>
                <a:t>ISEE Multi-Station 327 MHz</a:t>
              </a:r>
            </a:p>
            <a:p>
              <a:pPr algn="ctr">
                <a:buFontTx/>
                <a:buNone/>
              </a:pPr>
              <a:r>
                <a:rPr kumimoji="1" lang="en-US" altLang="ja-JP" sz="1500" b="1" dirty="0">
                  <a:solidFill>
                    <a:schemeClr val="bg1"/>
                  </a:solidFill>
                  <a:latin typeface="+mj-lt"/>
                  <a:ea typeface="MS PGothic" panose="020B0600070205080204" pitchFamily="34" charset="-128"/>
                </a:rPr>
                <a:t>2000 ㎡ × 3, 3500 ㎡</a:t>
              </a:r>
            </a:p>
          </p:txBody>
        </p:sp>
        <p:sp>
          <p:nvSpPr>
            <p:cNvPr id="59" name="Text Box 10"/>
            <p:cNvSpPr txBox="1">
              <a:spLocks noChangeArrowheads="1"/>
            </p:cNvSpPr>
            <p:nvPr/>
          </p:nvSpPr>
          <p:spPr bwMode="auto">
            <a:xfrm>
              <a:off x="9012710" y="4819779"/>
              <a:ext cx="939490" cy="38625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r>
                <a:rPr kumimoji="1" lang="en-US" altLang="ja-JP" sz="1500" b="1" dirty="0">
                  <a:latin typeface="+mj-lt"/>
                  <a:ea typeface="MS PGothic" panose="020B0600070205080204" pitchFamily="34" charset="-128"/>
                </a:rPr>
                <a:t>WIPSS</a:t>
              </a:r>
            </a:p>
          </p:txBody>
        </p:sp>
        <p:sp>
          <p:nvSpPr>
            <p:cNvPr id="60" name="AutoShape 31"/>
            <p:cNvSpPr>
              <a:spLocks noChangeArrowheads="1"/>
            </p:cNvSpPr>
            <p:nvPr/>
          </p:nvSpPr>
          <p:spPr bwMode="auto">
            <a:xfrm>
              <a:off x="3809746" y="5085198"/>
              <a:ext cx="653558" cy="735253"/>
            </a:xfrm>
            <a:prstGeom prst="wedgeRectCallout">
              <a:avLst>
                <a:gd name="adj1" fmla="val 49741"/>
                <a:gd name="adj2" fmla="val -10115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endParaRPr kumimoji="1" lang="ja-JP" altLang="ja-JP" sz="1500">
                <a:latin typeface="+mj-lt"/>
                <a:ea typeface="MS PGothic" panose="020B0600070205080204" pitchFamily="34" charset="-128"/>
              </a:endParaRPr>
            </a:p>
          </p:txBody>
        </p:sp>
        <p:pic>
          <p:nvPicPr>
            <p:cNvPr id="61" name="Picture 26" descr="Jeju_array_MM"/>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564662" y="5085198"/>
              <a:ext cx="1797286" cy="753976"/>
            </a:xfrm>
            <a:prstGeom prst="rect">
              <a:avLst/>
            </a:prstGeom>
            <a:noFill/>
            <a:extLst>
              <a:ext uri="{909E8E84-426E-40DD-AFC4-6F175D3DCCD1}">
                <a14:hiddenFill xmlns:a14="http://schemas.microsoft.com/office/drawing/2010/main">
                  <a:solidFill>
                    <a:srgbClr val="FFFFFF"/>
                  </a:solidFill>
                </a14:hiddenFill>
              </a:ext>
            </a:extLst>
          </p:spPr>
        </p:pic>
        <p:sp>
          <p:nvSpPr>
            <p:cNvPr id="62" name="Text Box 10"/>
            <p:cNvSpPr txBox="1">
              <a:spLocks noChangeArrowheads="1"/>
            </p:cNvSpPr>
            <p:nvPr/>
          </p:nvSpPr>
          <p:spPr bwMode="auto">
            <a:xfrm>
              <a:off x="3201364" y="5889334"/>
              <a:ext cx="893536" cy="66214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r>
                <a:rPr kumimoji="1" lang="en-US" altLang="ja-JP" sz="1500" dirty="0">
                  <a:latin typeface="+mj-lt"/>
                  <a:ea typeface="MS PGothic" panose="020B0600070205080204" pitchFamily="34" charset="-128"/>
                </a:rPr>
                <a:t>South Korea</a:t>
              </a:r>
            </a:p>
          </p:txBody>
        </p:sp>
        <p:grpSp>
          <p:nvGrpSpPr>
            <p:cNvPr id="63" name="Group 62"/>
            <p:cNvGrpSpPr/>
            <p:nvPr/>
          </p:nvGrpSpPr>
          <p:grpSpPr>
            <a:xfrm>
              <a:off x="35756" y="3448385"/>
              <a:ext cx="1898597" cy="727496"/>
              <a:chOff x="35756" y="3448385"/>
              <a:chExt cx="1898597" cy="727496"/>
            </a:xfrm>
          </p:grpSpPr>
          <p:pic>
            <p:nvPicPr>
              <p:cNvPr id="64" name="Picture 3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5756" y="3448385"/>
                <a:ext cx="1898597" cy="727496"/>
              </a:xfrm>
              <a:prstGeom prst="rect">
                <a:avLst/>
              </a:prstGeom>
              <a:blipFill dpi="0" rotWithShape="0">
                <a:blip/>
                <a:srcRect/>
                <a:stretch>
                  <a:fillRect/>
                </a:stretch>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 name="Text Box 44"/>
              <p:cNvSpPr txBox="1">
                <a:spLocks noChangeArrowheads="1"/>
              </p:cNvSpPr>
              <p:nvPr/>
            </p:nvSpPr>
            <p:spPr bwMode="auto">
              <a:xfrm>
                <a:off x="1159612" y="3484050"/>
                <a:ext cx="530988" cy="151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9pPr>
              </a:lstStyle>
              <a:p>
                <a:pPr algn="ctr" eaLnBrk="1" hangingPunct="1">
                  <a:buClr>
                    <a:srgbClr val="000000"/>
                  </a:buClr>
                  <a:buSzPct val="100000"/>
                  <a:buFont typeface="Times New Roman" pitchFamily="18" charset="0"/>
                  <a:buNone/>
                </a:pPr>
                <a:r>
                  <a:rPr lang="en-US" altLang="en-US" sz="600" b="1" dirty="0">
                    <a:solidFill>
                      <a:schemeClr val="accent6">
                        <a:lumMod val="20000"/>
                        <a:lumOff val="80000"/>
                      </a:schemeClr>
                    </a:solidFill>
                    <a:ea typeface="MS PGothic" pitchFamily="34" charset="-128"/>
                    <a:cs typeface="Times New Roman" panose="02020603050405020304" pitchFamily="18" charset="0"/>
                  </a:rPr>
                  <a:t>Low-Band Dipoles</a:t>
                </a:r>
              </a:p>
              <a:p>
                <a:pPr algn="ctr" eaLnBrk="1" hangingPunct="1">
                  <a:buClr>
                    <a:srgbClr val="000000"/>
                  </a:buClr>
                  <a:buSzPct val="100000"/>
                  <a:buFont typeface="Times New Roman" pitchFamily="18" charset="0"/>
                  <a:buNone/>
                </a:pPr>
                <a:r>
                  <a:rPr lang="en-US" altLang="en-US" sz="600" b="1" dirty="0">
                    <a:solidFill>
                      <a:schemeClr val="accent6">
                        <a:lumMod val="20000"/>
                        <a:lumOff val="80000"/>
                      </a:schemeClr>
                    </a:solidFill>
                    <a:ea typeface="MS PGothic" pitchFamily="34" charset="-128"/>
                    <a:cs typeface="Times New Roman" panose="02020603050405020304" pitchFamily="18" charset="0"/>
                  </a:rPr>
                  <a:t>~10 to 90 MHz.</a:t>
                </a:r>
              </a:p>
            </p:txBody>
          </p:sp>
          <p:sp>
            <p:nvSpPr>
              <p:cNvPr id="66" name="Text Box 45"/>
              <p:cNvSpPr txBox="1">
                <a:spLocks noChangeArrowheads="1"/>
              </p:cNvSpPr>
              <p:nvPr/>
            </p:nvSpPr>
            <p:spPr bwMode="auto">
              <a:xfrm>
                <a:off x="268220" y="3467200"/>
                <a:ext cx="474963" cy="149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cs typeface="Arial" charset="0"/>
                  </a:defRPr>
                </a:lvl9pPr>
              </a:lstStyle>
              <a:p>
                <a:pPr algn="ctr" eaLnBrk="1" hangingPunct="1">
                  <a:buClr>
                    <a:srgbClr val="000000"/>
                  </a:buClr>
                  <a:buSzPct val="100000"/>
                  <a:buFont typeface="Times New Roman" pitchFamily="18" charset="0"/>
                  <a:buNone/>
                </a:pPr>
                <a:r>
                  <a:rPr lang="en-US" altLang="en-US" sz="600" b="1" dirty="0">
                    <a:solidFill>
                      <a:schemeClr val="accent6">
                        <a:lumMod val="20000"/>
                        <a:lumOff val="80000"/>
                      </a:schemeClr>
                    </a:solidFill>
                    <a:ea typeface="MS PGothic" pitchFamily="34" charset="-128"/>
                    <a:cs typeface="Times New Roman" panose="02020603050405020304" pitchFamily="18" charset="0"/>
                  </a:rPr>
                  <a:t>High-Band Tiles</a:t>
                </a:r>
              </a:p>
              <a:p>
                <a:pPr algn="ctr" eaLnBrk="1" hangingPunct="1">
                  <a:buClr>
                    <a:srgbClr val="000000"/>
                  </a:buClr>
                  <a:buSzPct val="100000"/>
                  <a:buFont typeface="Times New Roman" pitchFamily="18" charset="0"/>
                  <a:buNone/>
                </a:pPr>
                <a:r>
                  <a:rPr lang="en-US" altLang="en-US" sz="600" b="1" dirty="0">
                    <a:solidFill>
                      <a:schemeClr val="accent6">
                        <a:lumMod val="20000"/>
                        <a:lumOff val="80000"/>
                      </a:schemeClr>
                    </a:solidFill>
                    <a:ea typeface="MS PGothic" pitchFamily="34" charset="-128"/>
                    <a:cs typeface="Times New Roman" panose="02020603050405020304" pitchFamily="18" charset="0"/>
                  </a:rPr>
                  <a:t>110 to ~250 MHz.</a:t>
                </a:r>
              </a:p>
            </p:txBody>
          </p:sp>
        </p:grpSp>
      </p:grpSp>
      <p:sp>
        <p:nvSpPr>
          <p:cNvPr id="34" name="Date Placeholder 3"/>
          <p:cNvSpPr>
            <a:spLocks noGrp="1"/>
          </p:cNvSpPr>
          <p:nvPr>
            <p:ph type="dt" sz="half" idx="10"/>
          </p:nvPr>
        </p:nvSpPr>
        <p:spPr>
          <a:xfrm>
            <a:off x="0" y="0"/>
            <a:ext cx="1905000" cy="228600"/>
          </a:xfrm>
        </p:spPr>
        <p:txBody>
          <a:bodyPr/>
          <a:lstStyle/>
          <a:p>
            <a:pPr>
              <a:defRPr/>
            </a:pPr>
            <a:r>
              <a:rPr lang="en-US" dirty="0" smtClean="0">
                <a:latin typeface="Times New Roman" panose="02020603050405020304" pitchFamily="18" charset="0"/>
                <a:cs typeface="Times New Roman" panose="02020603050405020304" pitchFamily="18" charset="0"/>
              </a:rPr>
              <a:t>© 2016 RAL Space </a:t>
            </a:r>
            <a:endParaRPr lang="en-US"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0" y="6526312"/>
            <a:ext cx="4953000" cy="369332"/>
          </a:xfrm>
          <a:prstGeom prst="rect">
            <a:avLst/>
          </a:prstGeom>
          <a:noFill/>
        </p:spPr>
        <p:txBody>
          <a:bodyPr wrap="square" rtlCol="0">
            <a:spAutoFit/>
          </a:bodyPr>
          <a:lstStyle/>
          <a:p>
            <a:r>
              <a:rPr lang="en-US" dirty="0" smtClean="0"/>
              <a:t>Mario </a:t>
            </a:r>
            <a:r>
              <a:rPr lang="en-US" dirty="0" err="1" smtClean="0"/>
              <a:t>Bisi</a:t>
            </a:r>
            <a:r>
              <a:rPr lang="en-US" dirty="0" smtClean="0"/>
              <a:t> (RAL)</a:t>
            </a:r>
            <a:endParaRPr lang="en-US" dirty="0"/>
          </a:p>
        </p:txBody>
      </p:sp>
    </p:spTree>
    <p:extLst>
      <p:ext uri="{BB962C8B-B14F-4D97-AF65-F5344CB8AC3E}">
        <p14:creationId xmlns:p14="http://schemas.microsoft.com/office/powerpoint/2010/main" val="41885279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Shape 1"/>
          <p:cNvSpPr txBox="1"/>
          <p:nvPr/>
        </p:nvSpPr>
        <p:spPr>
          <a:xfrm>
            <a:off x="0" y="-4572"/>
            <a:ext cx="9143433" cy="1701184"/>
          </a:xfrm>
          <a:prstGeom prst="rect">
            <a:avLst/>
          </a:prstGeom>
        </p:spPr>
        <p:txBody>
          <a:bodyPr lIns="0" tIns="0" rIns="0" bIns="0" anchor="ctr"/>
          <a:lstStyle/>
          <a:p>
            <a:pPr algn="ctr"/>
            <a:r>
              <a:rPr lang="en-GB" sz="4000">
                <a:latin typeface="Arial"/>
              </a:rPr>
              <a:t>October 2016: The most comprehensive IPS campaign ever undertaken...</a:t>
            </a:r>
            <a:endParaRPr/>
          </a:p>
        </p:txBody>
      </p:sp>
      <p:pic>
        <p:nvPicPr>
          <p:cNvPr id="60" name="Picture 59"/>
          <p:cNvPicPr/>
          <p:nvPr/>
        </p:nvPicPr>
        <p:blipFill>
          <a:blip r:embed="rId2"/>
          <a:srcRect l="6225" t="6811" r="7249"/>
          <a:stretch>
            <a:fillRect/>
          </a:stretch>
        </p:blipFill>
        <p:spPr>
          <a:xfrm>
            <a:off x="117271" y="3650999"/>
            <a:ext cx="2097112" cy="1694325"/>
          </a:xfrm>
          <a:prstGeom prst="rect">
            <a:avLst/>
          </a:prstGeom>
          <a:ln>
            <a:noFill/>
          </a:ln>
        </p:spPr>
      </p:pic>
      <p:pic>
        <p:nvPicPr>
          <p:cNvPr id="61" name="Picture 60"/>
          <p:cNvPicPr/>
          <p:nvPr/>
        </p:nvPicPr>
        <p:blipFill>
          <a:blip r:embed="rId3"/>
          <a:srcRect l="5797" t="5262" r="6617" b="4033"/>
          <a:stretch>
            <a:fillRect/>
          </a:stretch>
        </p:blipFill>
        <p:spPr>
          <a:xfrm>
            <a:off x="2474278" y="5049338"/>
            <a:ext cx="2119970" cy="1646971"/>
          </a:xfrm>
          <a:prstGeom prst="rect">
            <a:avLst/>
          </a:prstGeom>
          <a:ln>
            <a:noFill/>
          </a:ln>
        </p:spPr>
      </p:pic>
      <p:pic>
        <p:nvPicPr>
          <p:cNvPr id="62" name="Picture 61"/>
          <p:cNvPicPr/>
          <p:nvPr/>
        </p:nvPicPr>
        <p:blipFill>
          <a:blip r:embed="rId4"/>
          <a:srcRect l="5108" t="6574" r="6461" b="1502"/>
          <a:stretch>
            <a:fillRect/>
          </a:stretch>
        </p:blipFill>
        <p:spPr>
          <a:xfrm>
            <a:off x="4738258" y="3650999"/>
            <a:ext cx="2060538" cy="1606801"/>
          </a:xfrm>
          <a:prstGeom prst="rect">
            <a:avLst/>
          </a:prstGeom>
          <a:ln>
            <a:noFill/>
          </a:ln>
        </p:spPr>
      </p:pic>
      <p:pic>
        <p:nvPicPr>
          <p:cNvPr id="63" name="Picture 62"/>
          <p:cNvPicPr/>
          <p:nvPr/>
        </p:nvPicPr>
        <p:blipFill>
          <a:blip r:embed="rId5"/>
          <a:srcRect l="5821" t="7322" r="7066" b="4494"/>
          <a:stretch>
            <a:fillRect/>
          </a:stretch>
        </p:blipFill>
        <p:spPr>
          <a:xfrm>
            <a:off x="6999225" y="5110750"/>
            <a:ext cx="2144208" cy="1585232"/>
          </a:xfrm>
          <a:prstGeom prst="rect">
            <a:avLst/>
          </a:prstGeom>
          <a:ln>
            <a:noFill/>
          </a:ln>
        </p:spPr>
      </p:pic>
      <p:sp>
        <p:nvSpPr>
          <p:cNvPr id="64" name="TextShape 2"/>
          <p:cNvSpPr txBox="1"/>
          <p:nvPr/>
        </p:nvSpPr>
        <p:spPr>
          <a:xfrm>
            <a:off x="148254" y="1575122"/>
            <a:ext cx="8924318" cy="2138155"/>
          </a:xfrm>
          <a:prstGeom prst="rect">
            <a:avLst/>
          </a:prstGeom>
        </p:spPr>
        <p:txBody>
          <a:bodyPr lIns="81639" tIns="40820" rIns="81639" bIns="40820"/>
          <a:lstStyle/>
          <a:p>
            <a:r>
              <a:rPr lang="en-GB" dirty="0">
                <a:latin typeface="Arial"/>
              </a:rPr>
              <a:t>Designed as a demonstration of what's possible with new instrumentation and what could be possible with stations dotted all around the world, a major IPS campaign ran through October 2016:</a:t>
            </a:r>
            <a:endParaRPr dirty="0"/>
          </a:p>
          <a:p>
            <a:r>
              <a:rPr lang="en-GB" dirty="0">
                <a:latin typeface="Arial"/>
              </a:rPr>
              <a:t>- LOFAR: Wide bandwidth, high time- and frequency- resolution, wide spatial distribution of stations;</a:t>
            </a:r>
            <a:endParaRPr dirty="0"/>
          </a:p>
          <a:p>
            <a:r>
              <a:rPr lang="en-GB" dirty="0">
                <a:latin typeface="Arial"/>
              </a:rPr>
              <a:t>- MWA: Wide bandwidth, </a:t>
            </a:r>
            <a:r>
              <a:rPr lang="en-GB" dirty="0" err="1">
                <a:latin typeface="Arial"/>
              </a:rPr>
              <a:t>widefield</a:t>
            </a:r>
            <a:r>
              <a:rPr lang="en-GB" dirty="0">
                <a:latin typeface="Arial"/>
              </a:rPr>
              <a:t> imaging;</a:t>
            </a:r>
            <a:endParaRPr dirty="0"/>
          </a:p>
          <a:p>
            <a:r>
              <a:rPr lang="en-GB" dirty="0">
                <a:latin typeface="Arial"/>
              </a:rPr>
              <a:t>- Dedicated traditional IPS instruments: MEXART (Mexico), ORT (India), </a:t>
            </a:r>
            <a:r>
              <a:rPr lang="en-GB" dirty="0" smtClean="0">
                <a:latin typeface="Arial"/>
              </a:rPr>
              <a:t>ISEE (Japan</a:t>
            </a:r>
            <a:r>
              <a:rPr lang="en-GB" dirty="0">
                <a:latin typeface="Arial"/>
              </a:rPr>
              <a:t>)</a:t>
            </a:r>
            <a:endParaRPr dirty="0"/>
          </a:p>
        </p:txBody>
      </p:sp>
      <p:sp>
        <p:nvSpPr>
          <p:cNvPr id="65" name="TextShape 3"/>
          <p:cNvSpPr txBox="1"/>
          <p:nvPr/>
        </p:nvSpPr>
        <p:spPr>
          <a:xfrm>
            <a:off x="166743" y="5345324"/>
            <a:ext cx="1998167" cy="778580"/>
          </a:xfrm>
          <a:prstGeom prst="rect">
            <a:avLst/>
          </a:prstGeom>
        </p:spPr>
        <p:txBody>
          <a:bodyPr lIns="81639" tIns="40820" rIns="81639" bIns="40820"/>
          <a:lstStyle/>
          <a:p>
            <a:pPr algn="ctr"/>
            <a:r>
              <a:rPr lang="en-GB" dirty="0">
                <a:latin typeface="Arial"/>
              </a:rPr>
              <a:t>Power spectrum from single-site time series</a:t>
            </a:r>
            <a:endParaRPr dirty="0"/>
          </a:p>
        </p:txBody>
      </p:sp>
      <p:sp>
        <p:nvSpPr>
          <p:cNvPr id="66" name="TextShape 4"/>
          <p:cNvSpPr txBox="1"/>
          <p:nvPr/>
        </p:nvSpPr>
        <p:spPr>
          <a:xfrm>
            <a:off x="2442929" y="3773354"/>
            <a:ext cx="1998167" cy="1010782"/>
          </a:xfrm>
          <a:prstGeom prst="rect">
            <a:avLst/>
          </a:prstGeom>
        </p:spPr>
        <p:txBody>
          <a:bodyPr lIns="81639" tIns="40820" rIns="81639" bIns="40820"/>
          <a:lstStyle/>
          <a:p>
            <a:pPr algn="ctr"/>
            <a:r>
              <a:rPr lang="en-GB" dirty="0">
                <a:latin typeface="Arial"/>
              </a:rPr>
              <a:t>Cross-correlation of time series' from two widely-spaced stations</a:t>
            </a:r>
            <a:endParaRPr dirty="0"/>
          </a:p>
        </p:txBody>
      </p:sp>
      <p:sp>
        <p:nvSpPr>
          <p:cNvPr id="67" name="TextShape 5"/>
          <p:cNvSpPr txBox="1"/>
          <p:nvPr/>
        </p:nvSpPr>
        <p:spPr>
          <a:xfrm>
            <a:off x="4731000" y="5221122"/>
            <a:ext cx="2268225" cy="1475187"/>
          </a:xfrm>
          <a:prstGeom prst="rect">
            <a:avLst/>
          </a:prstGeom>
        </p:spPr>
        <p:txBody>
          <a:bodyPr lIns="81639" tIns="40820" rIns="81639" bIns="40820"/>
          <a:lstStyle/>
          <a:p>
            <a:pPr algn="ctr"/>
            <a:r>
              <a:rPr lang="en-GB" dirty="0">
                <a:latin typeface="Arial"/>
              </a:rPr>
              <a:t>Normalised co-spectrum: cross-correlation of two widely-spaced frequencies from a single site</a:t>
            </a:r>
            <a:endParaRPr dirty="0"/>
          </a:p>
        </p:txBody>
      </p:sp>
      <p:sp>
        <p:nvSpPr>
          <p:cNvPr id="68" name="TextShape 6"/>
          <p:cNvSpPr txBox="1"/>
          <p:nvPr/>
        </p:nvSpPr>
        <p:spPr>
          <a:xfrm>
            <a:off x="7074404" y="3713277"/>
            <a:ext cx="1998167" cy="1397473"/>
          </a:xfrm>
          <a:prstGeom prst="rect">
            <a:avLst/>
          </a:prstGeom>
        </p:spPr>
        <p:txBody>
          <a:bodyPr lIns="81639" tIns="40820" rIns="81639" bIns="40820"/>
          <a:lstStyle/>
          <a:p>
            <a:pPr algn="ctr"/>
            <a:r>
              <a:rPr lang="en-GB" dirty="0">
                <a:latin typeface="Arial"/>
              </a:rPr>
              <a:t>Cross-correlation of two widely-spaced frequencies from a single site</a:t>
            </a:r>
            <a:endParaRPr dirty="0"/>
          </a:p>
        </p:txBody>
      </p:sp>
      <p:sp>
        <p:nvSpPr>
          <p:cNvPr id="12" name="TextBox 11"/>
          <p:cNvSpPr txBox="1"/>
          <p:nvPr/>
        </p:nvSpPr>
        <p:spPr>
          <a:xfrm>
            <a:off x="-25484" y="6526312"/>
            <a:ext cx="4953000" cy="369332"/>
          </a:xfrm>
          <a:prstGeom prst="rect">
            <a:avLst/>
          </a:prstGeom>
          <a:noFill/>
        </p:spPr>
        <p:txBody>
          <a:bodyPr wrap="square" rtlCol="0">
            <a:spAutoFit/>
          </a:bodyPr>
          <a:lstStyle/>
          <a:p>
            <a:r>
              <a:rPr lang="en-US" dirty="0" smtClean="0"/>
              <a:t>Richard Fallows (ASTRON)</a:t>
            </a:r>
            <a:endParaRPr lang="en-US" dirty="0"/>
          </a:p>
        </p:txBody>
      </p:sp>
    </p:spTree>
    <p:extLst>
      <p:ext uri="{BB962C8B-B14F-4D97-AF65-F5344CB8AC3E}">
        <p14:creationId xmlns:p14="http://schemas.microsoft.com/office/powerpoint/2010/main" val="4283394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400"/>
            <a:ext cx="9144000" cy="1139825"/>
          </a:xfrm>
        </p:spPr>
        <p:txBody>
          <a:bodyPr/>
          <a:lstStyle/>
          <a:p>
            <a:r>
              <a:rPr lang="en-US" dirty="0" smtClean="0"/>
              <a:t>Continuum Image</a:t>
            </a:r>
            <a:endParaRPr lang="en-US" dirty="0"/>
          </a:p>
        </p:txBody>
      </p:sp>
      <p:sp>
        <p:nvSpPr>
          <p:cNvPr id="4" name="Content Placeholder 3"/>
          <p:cNvSpPr>
            <a:spLocks noGrp="1"/>
          </p:cNvSpPr>
          <p:nvPr>
            <p:ph idx="1"/>
          </p:nvPr>
        </p:nvSpPr>
        <p:spPr/>
        <p:txBody>
          <a:bodyPr/>
          <a:lstStyle/>
          <a:p>
            <a:endParaRPr lang="en-AU"/>
          </a:p>
        </p:txBody>
      </p:sp>
      <p:pic>
        <p:nvPicPr>
          <p:cNvPr id="5"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 y="764704"/>
            <a:ext cx="9146719" cy="6120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7" name="TextBox 6"/>
          <p:cNvSpPr txBox="1"/>
          <p:nvPr/>
        </p:nvSpPr>
        <p:spPr>
          <a:xfrm>
            <a:off x="4253147" y="786971"/>
            <a:ext cx="4953000" cy="369332"/>
          </a:xfrm>
          <a:prstGeom prst="rect">
            <a:avLst/>
          </a:prstGeom>
          <a:noFill/>
        </p:spPr>
        <p:txBody>
          <a:bodyPr wrap="square" rtlCol="0">
            <a:spAutoFit/>
          </a:bodyPr>
          <a:lstStyle/>
          <a:p>
            <a:pPr algn="r"/>
            <a:r>
              <a:rPr lang="en-US" dirty="0" smtClean="0">
                <a:solidFill>
                  <a:schemeClr val="bg1"/>
                </a:solidFill>
              </a:rPr>
              <a:t>John Morgan et al. (Curtin)</a:t>
            </a:r>
            <a:endParaRPr lang="en-US" dirty="0">
              <a:solidFill>
                <a:schemeClr val="bg1"/>
              </a:solidFill>
            </a:endParaRPr>
          </a:p>
        </p:txBody>
      </p:sp>
    </p:spTree>
    <p:extLst>
      <p:ext uri="{BB962C8B-B14F-4D97-AF65-F5344CB8AC3E}">
        <p14:creationId xmlns:p14="http://schemas.microsoft.com/office/powerpoint/2010/main" val="42326276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400"/>
            <a:ext cx="9144000" cy="1139825"/>
          </a:xfrm>
        </p:spPr>
        <p:txBody>
          <a:bodyPr/>
          <a:lstStyle/>
          <a:p>
            <a:r>
              <a:rPr lang="en-US" dirty="0" smtClean="0"/>
              <a:t>Mean Image vs RMS Image</a:t>
            </a:r>
            <a:endParaRPr lang="en-US" dirty="0"/>
          </a:p>
        </p:txBody>
      </p:sp>
      <p:sp>
        <p:nvSpPr>
          <p:cNvPr id="4" name="Content Placeholder 3"/>
          <p:cNvSpPr>
            <a:spLocks noGrp="1"/>
          </p:cNvSpPr>
          <p:nvPr>
            <p:ph idx="1"/>
          </p:nvPr>
        </p:nvSpPr>
        <p:spPr/>
        <p:txBody>
          <a:bodyPr/>
          <a:lstStyle/>
          <a:p>
            <a:endParaRPr lang="en-AU"/>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 y="786971"/>
            <a:ext cx="9144000" cy="6118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8" name="TextBox 7"/>
          <p:cNvSpPr txBox="1"/>
          <p:nvPr/>
        </p:nvSpPr>
        <p:spPr>
          <a:xfrm>
            <a:off x="4253147" y="786971"/>
            <a:ext cx="4953000" cy="369332"/>
          </a:xfrm>
          <a:prstGeom prst="rect">
            <a:avLst/>
          </a:prstGeom>
          <a:noFill/>
        </p:spPr>
        <p:txBody>
          <a:bodyPr wrap="square" rtlCol="0">
            <a:spAutoFit/>
          </a:bodyPr>
          <a:lstStyle/>
          <a:p>
            <a:pPr algn="r"/>
            <a:r>
              <a:rPr lang="en-US" dirty="0" smtClean="0">
                <a:solidFill>
                  <a:schemeClr val="bg1"/>
                </a:solidFill>
              </a:rPr>
              <a:t>John Morgan et al. (Curtin)</a:t>
            </a:r>
            <a:endParaRPr lang="en-US" dirty="0">
              <a:solidFill>
                <a:schemeClr val="bg1"/>
              </a:solidFill>
            </a:endParaRPr>
          </a:p>
        </p:txBody>
      </p:sp>
    </p:spTree>
    <p:extLst>
      <p:ext uri="{BB962C8B-B14F-4D97-AF65-F5344CB8AC3E}">
        <p14:creationId xmlns:p14="http://schemas.microsoft.com/office/powerpoint/2010/main" val="28501250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435" y="533400"/>
            <a:ext cx="8229600" cy="1143000"/>
          </a:xfrm>
        </p:spPr>
        <p:txBody>
          <a:bodyPr>
            <a:normAutofit fontScale="90000"/>
          </a:bodyPr>
          <a:lstStyle/>
          <a:p>
            <a:r>
              <a:rPr lang="en-US" dirty="0" smtClean="0"/>
              <a:t>Prediction of </a:t>
            </a:r>
            <a:r>
              <a:rPr lang="en-US" dirty="0" err="1" smtClean="0"/>
              <a:t>heliospheric</a:t>
            </a:r>
            <a:r>
              <a:rPr lang="en-US" dirty="0" smtClean="0"/>
              <a:t> magnetic field</a:t>
            </a:r>
            <a:endParaRPr lang="en-US" dirty="0"/>
          </a:p>
        </p:txBody>
      </p:sp>
      <p:pic>
        <p:nvPicPr>
          <p:cNvPr id="5122" name="Picture 2" descr="E:\Presentations\2016-ScienceWithSKA\Contributions\e3_Bz_MM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29" y="1828800"/>
            <a:ext cx="8634413" cy="43132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38800" y="6400800"/>
            <a:ext cx="3505200" cy="369332"/>
          </a:xfrm>
          <a:prstGeom prst="rect">
            <a:avLst/>
          </a:prstGeom>
          <a:noFill/>
        </p:spPr>
        <p:txBody>
          <a:bodyPr wrap="square" rtlCol="0">
            <a:spAutoFit/>
          </a:bodyPr>
          <a:lstStyle/>
          <a:p>
            <a:pPr algn="r"/>
            <a:r>
              <a:rPr lang="en-US" dirty="0" smtClean="0"/>
              <a:t>Bernard Jackson et al. (UCSD)</a:t>
            </a:r>
            <a:endParaRPr lang="en-US" dirty="0"/>
          </a:p>
        </p:txBody>
      </p:sp>
    </p:spTree>
    <p:extLst>
      <p:ext uri="{BB962C8B-B14F-4D97-AF65-F5344CB8AC3E}">
        <p14:creationId xmlns:p14="http://schemas.microsoft.com/office/powerpoint/2010/main" val="951513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8229600" cy="1143000"/>
          </a:xfrm>
        </p:spPr>
        <p:txBody>
          <a:bodyPr/>
          <a:lstStyle/>
          <a:p>
            <a:r>
              <a:rPr lang="en-US" dirty="0" smtClean="0"/>
              <a:t>Ionospheric Science</a:t>
            </a:r>
            <a:endParaRPr lang="en-US" dirty="0"/>
          </a:p>
        </p:txBody>
      </p:sp>
    </p:spTree>
    <p:extLst>
      <p:ext uri="{BB962C8B-B14F-4D97-AF65-F5344CB8AC3E}">
        <p14:creationId xmlns:p14="http://schemas.microsoft.com/office/powerpoint/2010/main" val="20272898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GB"/>
              <a:t>Mapping Ionospheric Scintillation</a:t>
            </a:r>
            <a:br>
              <a:rPr lang="en-GB"/>
            </a:br>
            <a:endParaRPr lang="en-GB"/>
          </a:p>
        </p:txBody>
      </p:sp>
      <p:sp>
        <p:nvSpPr>
          <p:cNvPr id="5" name="TextBox 4"/>
          <p:cNvSpPr txBox="1"/>
          <p:nvPr/>
        </p:nvSpPr>
        <p:spPr>
          <a:xfrm>
            <a:off x="304801" y="1497884"/>
            <a:ext cx="4025921" cy="3651363"/>
          </a:xfrm>
          <a:prstGeom prst="rect">
            <a:avLst/>
          </a:prstGeom>
          <a:noFill/>
          <a:ln>
            <a:noFill/>
          </a:ln>
        </p:spPr>
        <p:txBody>
          <a:bodyPr vert="horz" wrap="square" lIns="81639" tIns="40820" rIns="81639" bIns="40820" anchorCtr="0" compatLnSpc="0">
            <a:spAutoFit/>
          </a:bodyPr>
          <a:lstStyle/>
          <a:p>
            <a:pPr algn="just" hangingPunct="0">
              <a:defRPr>
                <a:solidFill>
                  <a:srgbClr val="000000"/>
                </a:solidFill>
                <a:latin typeface="Liberation Sans" pitchFamily="34"/>
              </a:defRPr>
            </a:pPr>
            <a:r>
              <a:rPr lang="en-GB" sz="2200" dirty="0">
                <a:solidFill>
                  <a:srgbClr val="000000"/>
                </a:solidFill>
                <a:latin typeface="Liberation Sans" pitchFamily="34"/>
                <a:ea typeface="Tahoma" pitchFamily="2"/>
                <a:cs typeface="Lohit Devanagari" pitchFamily="2"/>
              </a:rPr>
              <a:t>With many stations, we can record the scintillation at each station and plot the intensities of one </a:t>
            </a:r>
            <a:r>
              <a:rPr lang="en-GB" sz="2200" dirty="0" smtClean="0">
                <a:solidFill>
                  <a:srgbClr val="000000"/>
                </a:solidFill>
                <a:latin typeface="Liberation Sans" pitchFamily="34"/>
                <a:ea typeface="Tahoma" pitchFamily="2"/>
                <a:cs typeface="Lohit Devanagari" pitchFamily="2"/>
              </a:rPr>
              <a:t>sub-band </a:t>
            </a:r>
            <a:r>
              <a:rPr lang="en-GB" sz="2200" dirty="0">
                <a:solidFill>
                  <a:srgbClr val="000000"/>
                </a:solidFill>
                <a:latin typeface="Liberation Sans" pitchFamily="34"/>
                <a:ea typeface="Tahoma" pitchFamily="2"/>
                <a:cs typeface="Lohit Devanagari" pitchFamily="2"/>
              </a:rPr>
              <a:t>as pixel values on a map of the stations.</a:t>
            </a:r>
          </a:p>
          <a:p>
            <a:pPr algn="just" hangingPunct="0">
              <a:defRPr>
                <a:solidFill>
                  <a:srgbClr val="000000"/>
                </a:solidFill>
                <a:latin typeface="Liberation Sans" pitchFamily="34"/>
              </a:defRPr>
            </a:pPr>
            <a:endParaRPr lang="en-GB" sz="2200" dirty="0">
              <a:solidFill>
                <a:srgbClr val="000000"/>
              </a:solidFill>
              <a:latin typeface="Liberation Sans" pitchFamily="34"/>
              <a:ea typeface="Tahoma" pitchFamily="2"/>
              <a:cs typeface="Lohit Devanagari" pitchFamily="2"/>
            </a:endParaRPr>
          </a:p>
          <a:p>
            <a:pPr algn="just" hangingPunct="0">
              <a:defRPr>
                <a:solidFill>
                  <a:srgbClr val="000000"/>
                </a:solidFill>
                <a:latin typeface="Liberation Sans" pitchFamily="34"/>
              </a:defRPr>
            </a:pPr>
            <a:r>
              <a:rPr lang="en-GB" sz="2200" dirty="0">
                <a:solidFill>
                  <a:srgbClr val="000000"/>
                </a:solidFill>
                <a:latin typeface="Liberation Sans" pitchFamily="34"/>
                <a:ea typeface="Tahoma" pitchFamily="2"/>
                <a:cs typeface="Lohit Devanagari" pitchFamily="2"/>
              </a:rPr>
              <a:t>Here, we see a map of the LOFAR core stations, with each coloured pixel representing a station and the shade indicating the strength of scintillation (black = strongest).</a:t>
            </a:r>
          </a:p>
        </p:txBody>
      </p:sp>
      <p:grpSp>
        <p:nvGrpSpPr>
          <p:cNvPr id="16" name="Group 15"/>
          <p:cNvGrpSpPr/>
          <p:nvPr/>
        </p:nvGrpSpPr>
        <p:grpSpPr>
          <a:xfrm>
            <a:off x="4330722" y="1519274"/>
            <a:ext cx="4571717" cy="4572197"/>
            <a:chOff x="4330722" y="1519274"/>
            <a:chExt cx="4571717" cy="4572197"/>
          </a:xfrm>
        </p:grpSpPr>
        <p:pic>
          <p:nvPicPr>
            <p:cNvPr id="3" name="Picture 2"/>
            <p:cNvPicPr>
              <a:picLocks noChangeAspect="1"/>
            </p:cNvPicPr>
            <p:nvPr/>
          </p:nvPicPr>
          <p:blipFill>
            <a:blip r:embed="rId3">
              <a:lum/>
              <a:alphaModFix/>
            </a:blip>
            <a:srcRect/>
            <a:stretch>
              <a:fillRect/>
            </a:stretch>
          </p:blipFill>
          <p:spPr>
            <a:xfrm>
              <a:off x="4330722" y="1519274"/>
              <a:ext cx="4571717" cy="4572197"/>
            </a:xfrm>
            <a:prstGeom prst="rect">
              <a:avLst/>
            </a:prstGeom>
            <a:noFill/>
            <a:ln>
              <a:noFill/>
            </a:ln>
          </p:spPr>
        </p:pic>
        <p:sp>
          <p:nvSpPr>
            <p:cNvPr id="4" name="Straight Connector 3"/>
            <p:cNvSpPr/>
            <p:nvPr/>
          </p:nvSpPr>
          <p:spPr>
            <a:xfrm>
              <a:off x="4875187" y="5410200"/>
              <a:ext cx="3562347" cy="13390"/>
            </a:xfrm>
            <a:prstGeom prst="line">
              <a:avLst/>
            </a:prstGeom>
            <a:noFill/>
            <a:ln w="38160">
              <a:solidFill>
                <a:srgbClr val="000000"/>
              </a:solidFill>
              <a:prstDash val="solid"/>
              <a:headEnd type="arrow"/>
              <a:tailEnd type="arrow"/>
            </a:ln>
          </p:spPr>
          <p:txBody>
            <a:bodyPr vert="horz" wrap="none" lIns="81639" tIns="40820" rIns="81639" bIns="40820" anchor="ctr" anchorCtr="0" compatLnSpc="0"/>
            <a:lstStyle/>
            <a:p>
              <a:pPr>
                <a:tabLst>
                  <a:tab pos="0" algn="l"/>
                  <a:tab pos="829452" algn="l"/>
                  <a:tab pos="1658904" algn="l"/>
                  <a:tab pos="2488356" algn="l"/>
                  <a:tab pos="3317809" algn="l"/>
                  <a:tab pos="4147261" algn="l"/>
                  <a:tab pos="4976713" algn="l"/>
                  <a:tab pos="5806165" algn="l"/>
                  <a:tab pos="6635618" algn="l"/>
                  <a:tab pos="7465070" algn="l"/>
                  <a:tab pos="8294522" algn="l"/>
                  <a:tab pos="9123975" algn="l"/>
                </a:tabLst>
                <a:defRPr sz="1200" b="0" i="0" u="none" strike="noStrike" baseline="0">
                  <a:ln>
                    <a:noFill/>
                  </a:ln>
                  <a:solidFill>
                    <a:srgbClr val="000000"/>
                  </a:solidFill>
                  <a:latin typeface="Arial" pitchFamily="2"/>
                  <a:ea typeface="ＭＳ Ｐゴシック" pitchFamily="1"/>
                  <a:cs typeface="ＭＳ Ｐゴシック" pitchFamily="1"/>
                </a:defRPr>
              </a:pPr>
              <a:endParaRPr lang="en-GB" sz="1100">
                <a:solidFill>
                  <a:srgbClr val="000000"/>
                </a:solidFill>
                <a:latin typeface="Arial" pitchFamily="18"/>
                <a:ea typeface="ＭＳ Ｐゴシック" pitchFamily="1"/>
                <a:cs typeface="ＭＳ Ｐゴシック" pitchFamily="1"/>
              </a:endParaRPr>
            </a:p>
          </p:txBody>
        </p:sp>
        <p:sp>
          <p:nvSpPr>
            <p:cNvPr id="6" name="TextBox 5"/>
            <p:cNvSpPr txBox="1"/>
            <p:nvPr/>
          </p:nvSpPr>
          <p:spPr>
            <a:xfrm>
              <a:off x="6211003" y="5688626"/>
              <a:ext cx="955602" cy="377326"/>
            </a:xfrm>
            <a:prstGeom prst="rect">
              <a:avLst/>
            </a:prstGeom>
            <a:solidFill>
              <a:srgbClr val="FFFFFF"/>
            </a:solidFill>
            <a:ln>
              <a:noFill/>
            </a:ln>
          </p:spPr>
          <p:txBody>
            <a:bodyPr vert="horz" wrap="none" lIns="81639" tIns="40820" rIns="81639" bIns="40820" anchorCtr="0" compatLnSpc="0">
              <a:spAutoFit/>
            </a:bodyPr>
            <a:lstStyle/>
            <a:p>
              <a:pPr hangingPunct="0">
                <a:defRPr>
                  <a:solidFill>
                    <a:srgbClr val="000000"/>
                  </a:solidFill>
                </a:defRPr>
              </a:pPr>
              <a:r>
                <a:rPr lang="en-GB" sz="2000" b="1" dirty="0" smtClean="0">
                  <a:solidFill>
                    <a:srgbClr val="000000"/>
                  </a:solidFill>
                  <a:latin typeface="Liberation Sans" pitchFamily="34"/>
                  <a:ea typeface="Tahoma" pitchFamily="2"/>
                  <a:cs typeface="Lohit Devanagari" pitchFamily="2"/>
                </a:rPr>
                <a:t>4000 </a:t>
              </a:r>
              <a:r>
                <a:rPr lang="en-GB" sz="2000" b="1" dirty="0">
                  <a:solidFill>
                    <a:srgbClr val="000000"/>
                  </a:solidFill>
                  <a:latin typeface="Liberation Sans" pitchFamily="34"/>
                  <a:ea typeface="Tahoma" pitchFamily="2"/>
                  <a:cs typeface="Lohit Devanagari" pitchFamily="2"/>
                </a:rPr>
                <a:t>m</a:t>
              </a:r>
            </a:p>
          </p:txBody>
        </p:sp>
        <p:sp>
          <p:nvSpPr>
            <p:cNvPr id="7" name="Oval 6"/>
            <p:cNvSpPr/>
            <p:nvPr/>
          </p:nvSpPr>
          <p:spPr>
            <a:xfrm>
              <a:off x="5295900" y="4991100"/>
              <a:ext cx="304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689600" y="3741872"/>
              <a:ext cx="304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400869" y="4546600"/>
              <a:ext cx="304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188200" y="2933700"/>
              <a:ext cx="304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145365" y="3589472"/>
              <a:ext cx="304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743769" y="3779972"/>
              <a:ext cx="304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880100" y="3411672"/>
              <a:ext cx="304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832036" y="2603500"/>
              <a:ext cx="304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25400" y="6460803"/>
            <a:ext cx="3276600" cy="369332"/>
          </a:xfrm>
          <a:prstGeom prst="rect">
            <a:avLst/>
          </a:prstGeom>
          <a:noFill/>
        </p:spPr>
        <p:txBody>
          <a:bodyPr wrap="square" rtlCol="0">
            <a:spAutoFit/>
          </a:bodyPr>
          <a:lstStyle/>
          <a:p>
            <a:r>
              <a:rPr lang="en-US" dirty="0" smtClean="0"/>
              <a:t>Richard Fallows (ASTRON)</a:t>
            </a:r>
            <a:endParaRPr lang="en-US" dirty="0"/>
          </a:p>
        </p:txBody>
      </p:sp>
      <p:pic>
        <p:nvPicPr>
          <p:cNvPr id="17" name="Picture 2" descr="E:\Presentations\2016-ScienceWithSKA\Contributions\CS003_dynspe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183" y="1025581"/>
            <a:ext cx="9415709" cy="5435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874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309934"/>
            <a:ext cx="9018691" cy="3483361"/>
            <a:chOff x="0" y="1443960"/>
            <a:chExt cx="9942480" cy="3839760"/>
          </a:xfrm>
        </p:grpSpPr>
        <p:pic>
          <p:nvPicPr>
            <p:cNvPr id="3" name="Picture 2"/>
            <p:cNvPicPr>
              <a:picLocks noChangeAspect="1"/>
            </p:cNvPicPr>
            <p:nvPr/>
          </p:nvPicPr>
          <p:blipFill>
            <a:blip r:embed="rId3">
              <a:lum/>
              <a:alphaModFix/>
            </a:blip>
            <a:srcRect/>
            <a:stretch>
              <a:fillRect/>
            </a:stretch>
          </p:blipFill>
          <p:spPr>
            <a:xfrm>
              <a:off x="0" y="1443960"/>
              <a:ext cx="3839760" cy="3839760"/>
            </a:xfrm>
            <a:prstGeom prst="rect">
              <a:avLst/>
            </a:prstGeom>
            <a:noFill/>
            <a:ln>
              <a:noFill/>
            </a:ln>
          </p:spPr>
        </p:pic>
        <p:pic>
          <p:nvPicPr>
            <p:cNvPr id="4" name="Picture 3"/>
            <p:cNvPicPr>
              <a:picLocks noChangeAspect="1"/>
            </p:cNvPicPr>
            <p:nvPr/>
          </p:nvPicPr>
          <p:blipFill>
            <a:blip r:embed="rId4">
              <a:lum/>
              <a:alphaModFix/>
            </a:blip>
            <a:srcRect/>
            <a:stretch>
              <a:fillRect/>
            </a:stretch>
          </p:blipFill>
          <p:spPr>
            <a:xfrm>
              <a:off x="2888639" y="1443960"/>
              <a:ext cx="3794399" cy="3794399"/>
            </a:xfrm>
            <a:prstGeom prst="rect">
              <a:avLst/>
            </a:prstGeom>
            <a:noFill/>
            <a:ln>
              <a:noFill/>
            </a:ln>
          </p:spPr>
        </p:pic>
        <p:pic>
          <p:nvPicPr>
            <p:cNvPr id="5" name="Picture 4"/>
            <p:cNvPicPr>
              <a:picLocks noChangeAspect="1"/>
            </p:cNvPicPr>
            <p:nvPr/>
          </p:nvPicPr>
          <p:blipFill>
            <a:blip r:embed="rId5">
              <a:lum/>
              <a:alphaModFix/>
            </a:blip>
            <a:srcRect/>
            <a:stretch>
              <a:fillRect/>
            </a:stretch>
          </p:blipFill>
          <p:spPr>
            <a:xfrm>
              <a:off x="6162480" y="1443960"/>
              <a:ext cx="3780000" cy="3780000"/>
            </a:xfrm>
            <a:prstGeom prst="rect">
              <a:avLst/>
            </a:prstGeom>
            <a:noFill/>
            <a:ln>
              <a:noFill/>
            </a:ln>
          </p:spPr>
        </p:pic>
      </p:grpSp>
      <p:sp>
        <p:nvSpPr>
          <p:cNvPr id="6" name="TextBox 5"/>
          <p:cNvSpPr txBox="1"/>
          <p:nvPr/>
        </p:nvSpPr>
        <p:spPr>
          <a:xfrm>
            <a:off x="501322" y="5323336"/>
            <a:ext cx="8069280" cy="1026285"/>
          </a:xfrm>
          <a:prstGeom prst="rect">
            <a:avLst/>
          </a:prstGeom>
          <a:noFill/>
          <a:ln>
            <a:noFill/>
          </a:ln>
        </p:spPr>
        <p:txBody>
          <a:bodyPr vert="horz" wrap="none" lIns="81639" tIns="40820" rIns="81639" bIns="40820" anchorCtr="0" compatLnSpc="0">
            <a:spAutoFit/>
          </a:bodyPr>
          <a:lstStyle/>
          <a:p>
            <a:pPr algn="ctr" hangingPunct="0">
              <a:defRPr sz="1000" i="0"/>
            </a:pPr>
            <a:r>
              <a:rPr lang="en-GB" sz="1600" dirty="0">
                <a:latin typeface="Liberation Sans" pitchFamily="18"/>
                <a:ea typeface="Tahoma" pitchFamily="2"/>
                <a:cs typeface="Lohit Devanagari" pitchFamily="2"/>
              </a:rPr>
              <a:t>Series of three images of the intensity scintillation from </a:t>
            </a:r>
            <a:r>
              <a:rPr lang="en-GB" sz="1600" dirty="0" err="1">
                <a:latin typeface="Liberation Sans" pitchFamily="18"/>
                <a:ea typeface="Tahoma" pitchFamily="2"/>
                <a:cs typeface="Lohit Devanagari" pitchFamily="2"/>
              </a:rPr>
              <a:t>Cas</a:t>
            </a:r>
            <a:r>
              <a:rPr lang="en-GB" sz="1600" dirty="0">
                <a:latin typeface="Liberation Sans" pitchFamily="18"/>
                <a:ea typeface="Tahoma" pitchFamily="2"/>
                <a:cs typeface="Lohit Devanagari" pitchFamily="2"/>
              </a:rPr>
              <a:t> A received by the core stations on </a:t>
            </a:r>
            <a:endParaRPr lang="en-GB" sz="1600" dirty="0" smtClean="0">
              <a:latin typeface="Liberation Sans" pitchFamily="18"/>
              <a:ea typeface="Tahoma" pitchFamily="2"/>
              <a:cs typeface="Lohit Devanagari" pitchFamily="2"/>
            </a:endParaRPr>
          </a:p>
          <a:p>
            <a:pPr algn="ctr" hangingPunct="0">
              <a:defRPr sz="1000" i="0"/>
            </a:pPr>
            <a:r>
              <a:rPr lang="en-GB" sz="1600" dirty="0" smtClean="0">
                <a:latin typeface="Liberation Sans" pitchFamily="18"/>
                <a:ea typeface="Tahoma" pitchFamily="2"/>
                <a:cs typeface="Lohit Devanagari" pitchFamily="2"/>
              </a:rPr>
              <a:t>3</a:t>
            </a:r>
            <a:r>
              <a:rPr lang="en-GB" sz="1600" baseline="30000" dirty="0" smtClean="0">
                <a:latin typeface="Liberation Sans" pitchFamily="18"/>
                <a:ea typeface="Tahoma" pitchFamily="2"/>
                <a:cs typeface="Lohit Devanagari" pitchFamily="2"/>
              </a:rPr>
              <a:t>rd</a:t>
            </a:r>
            <a:r>
              <a:rPr lang="en-GB" sz="1600" dirty="0" smtClean="0">
                <a:latin typeface="Liberation Sans" pitchFamily="18"/>
                <a:ea typeface="Tahoma" pitchFamily="2"/>
                <a:cs typeface="Lohit Devanagari" pitchFamily="2"/>
              </a:rPr>
              <a:t> </a:t>
            </a:r>
            <a:r>
              <a:rPr lang="en-GB" sz="1600" dirty="0">
                <a:latin typeface="Liberation Sans" pitchFamily="18"/>
                <a:ea typeface="Tahoma" pitchFamily="2"/>
                <a:cs typeface="Lohit Devanagari" pitchFamily="2"/>
              </a:rPr>
              <a:t>February 2016. </a:t>
            </a:r>
            <a:r>
              <a:rPr lang="en-GB" sz="1600" dirty="0" smtClean="0">
                <a:latin typeface="Liberation Sans" pitchFamily="18"/>
                <a:ea typeface="Tahoma" pitchFamily="2"/>
                <a:cs typeface="Lohit Devanagari" pitchFamily="2"/>
              </a:rPr>
              <a:t>Each </a:t>
            </a:r>
            <a:r>
              <a:rPr lang="en-GB" sz="1600" dirty="0">
                <a:latin typeface="Liberation Sans" pitchFamily="18"/>
                <a:ea typeface="Tahoma" pitchFamily="2"/>
                <a:cs typeface="Lohit Devanagari" pitchFamily="2"/>
              </a:rPr>
              <a:t>image is 18s apart.</a:t>
            </a:r>
          </a:p>
          <a:p>
            <a:pPr algn="ctr" hangingPunct="0">
              <a:defRPr sz="1000" i="0"/>
            </a:pPr>
            <a:endParaRPr lang="en-GB" sz="1600" dirty="0">
              <a:latin typeface="Liberation Sans" pitchFamily="18"/>
              <a:ea typeface="Tahoma" pitchFamily="2"/>
              <a:cs typeface="Lohit Devanagari" pitchFamily="2"/>
            </a:endParaRPr>
          </a:p>
          <a:p>
            <a:pPr algn="ctr" hangingPunct="0">
              <a:defRPr sz="1000" i="0"/>
            </a:pPr>
            <a:r>
              <a:rPr lang="en-GB" sz="1600" dirty="0">
                <a:latin typeface="Liberation Sans" pitchFamily="18"/>
                <a:ea typeface="Tahoma" pitchFamily="2"/>
                <a:cs typeface="Lohit Devanagari" pitchFamily="2"/>
              </a:rPr>
              <a:t>This illustrates how variable the scintillation is above LOFAR, even over a relatively small area.</a:t>
            </a:r>
          </a:p>
        </p:txBody>
      </p:sp>
      <p:sp>
        <p:nvSpPr>
          <p:cNvPr id="7" name="Title 6"/>
          <p:cNvSpPr txBox="1">
            <a:spLocks noGrp="1"/>
          </p:cNvSpPr>
          <p:nvPr>
            <p:ph type="title" idx="4294967295"/>
          </p:nvPr>
        </p:nvSpPr>
        <p:spPr>
          <a:xfrm>
            <a:off x="457497" y="273352"/>
            <a:ext cx="8228763" cy="1145009"/>
          </a:xfrm>
        </p:spPr>
        <p:txBody>
          <a:bodyPr>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GB"/>
              <a:t>Mapping Ionospheric Scintillation</a:t>
            </a:r>
            <a:br>
              <a:rPr lang="en-GB"/>
            </a:br>
            <a:endParaRPr lang="en-GB"/>
          </a:p>
        </p:txBody>
      </p:sp>
      <p:sp>
        <p:nvSpPr>
          <p:cNvPr id="8" name="TextBox 7"/>
          <p:cNvSpPr txBox="1"/>
          <p:nvPr/>
        </p:nvSpPr>
        <p:spPr>
          <a:xfrm>
            <a:off x="25400" y="6460803"/>
            <a:ext cx="3276600" cy="369332"/>
          </a:xfrm>
          <a:prstGeom prst="rect">
            <a:avLst/>
          </a:prstGeom>
          <a:noFill/>
        </p:spPr>
        <p:txBody>
          <a:bodyPr wrap="square" rtlCol="0">
            <a:spAutoFit/>
          </a:bodyPr>
          <a:lstStyle/>
          <a:p>
            <a:r>
              <a:rPr lang="en-US" dirty="0" smtClean="0"/>
              <a:t>Richard Fallows (ASTRON)</a:t>
            </a:r>
            <a:endParaRPr lang="en-US" dirty="0"/>
          </a:p>
        </p:txBody>
      </p:sp>
      <p:sp>
        <p:nvSpPr>
          <p:cNvPr id="13" name="Oval 12"/>
          <p:cNvSpPr/>
          <p:nvPr/>
        </p:nvSpPr>
        <p:spPr>
          <a:xfrm>
            <a:off x="734670" y="3945642"/>
            <a:ext cx="222201" cy="2383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36039" y="3000309"/>
            <a:ext cx="222201" cy="2383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358327" y="3917931"/>
            <a:ext cx="222201" cy="2383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324600" y="3903969"/>
            <a:ext cx="222201" cy="2383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678380" y="2975649"/>
            <a:ext cx="222201" cy="2383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609674" y="2975649"/>
            <a:ext cx="222201" cy="2383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219374" y="3131669"/>
            <a:ext cx="222201" cy="2383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44900" y="3131669"/>
            <a:ext cx="222201" cy="2383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793249" y="3108666"/>
            <a:ext cx="222201" cy="2383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4191000" y="5594022"/>
            <a:ext cx="2244700" cy="27387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3948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1" grpId="0" animBg="1"/>
      <p:bldP spid="22" grpId="0" animBg="1"/>
      <p:bldP spid="23" grpId="0" animBg="1"/>
      <p:bldP spid="24" grpId="0" animBg="1"/>
      <p:bldP spid="25" grpId="0" animBg="1"/>
      <p:bldP spid="26" grpId="0" animBg="1"/>
      <p:bldP spid="27"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Summary: Emerging trends</a:t>
            </a:r>
            <a:endParaRPr lang="en-US" dirty="0"/>
          </a:p>
        </p:txBody>
      </p:sp>
      <p:sp>
        <p:nvSpPr>
          <p:cNvPr id="3" name="Content Placeholder 2"/>
          <p:cNvSpPr>
            <a:spLocks noGrp="1"/>
          </p:cNvSpPr>
          <p:nvPr>
            <p:ph idx="1"/>
          </p:nvPr>
        </p:nvSpPr>
        <p:spPr>
          <a:xfrm>
            <a:off x="457200" y="1371600"/>
            <a:ext cx="8458200" cy="5410200"/>
          </a:xfrm>
        </p:spPr>
        <p:txBody>
          <a:bodyPr>
            <a:normAutofit fontScale="85000" lnSpcReduction="20000"/>
          </a:bodyPr>
          <a:lstStyle/>
          <a:p>
            <a:r>
              <a:rPr lang="en-US" dirty="0" smtClean="0"/>
              <a:t>Solar science</a:t>
            </a:r>
          </a:p>
          <a:p>
            <a:pPr lvl="1"/>
            <a:r>
              <a:rPr lang="en-US" dirty="0" smtClean="0"/>
              <a:t>The big features</a:t>
            </a:r>
          </a:p>
          <a:p>
            <a:pPr lvl="2"/>
            <a:r>
              <a:rPr lang="en-US" dirty="0" smtClean="0"/>
              <a:t>Detailed theory/simulation and observation comparisons, esp. events of relevance to Space weather</a:t>
            </a:r>
          </a:p>
          <a:p>
            <a:pPr lvl="1"/>
            <a:r>
              <a:rPr lang="en-US" dirty="0" smtClean="0"/>
              <a:t>The smaller features</a:t>
            </a:r>
          </a:p>
          <a:p>
            <a:pPr lvl="2"/>
            <a:r>
              <a:rPr lang="en-US" dirty="0" smtClean="0"/>
              <a:t>Details of flares and particle acceleration physics</a:t>
            </a:r>
          </a:p>
          <a:p>
            <a:pPr lvl="1"/>
            <a:r>
              <a:rPr lang="en-US" dirty="0" smtClean="0"/>
              <a:t>The little features</a:t>
            </a:r>
          </a:p>
          <a:p>
            <a:pPr lvl="2"/>
            <a:r>
              <a:rPr lang="en-US" dirty="0" smtClean="0"/>
              <a:t>Address coronal (and </a:t>
            </a:r>
            <a:r>
              <a:rPr lang="en-US" dirty="0" err="1" smtClean="0"/>
              <a:t>chromospheric</a:t>
            </a:r>
            <a:r>
              <a:rPr lang="en-US" dirty="0" smtClean="0"/>
              <a:t>) heating </a:t>
            </a:r>
          </a:p>
          <a:p>
            <a:r>
              <a:rPr lang="en-US" dirty="0" err="1" smtClean="0"/>
              <a:t>Heliospheric</a:t>
            </a:r>
            <a:r>
              <a:rPr lang="en-US" dirty="0" smtClean="0"/>
              <a:t> science</a:t>
            </a:r>
          </a:p>
          <a:p>
            <a:pPr lvl="1"/>
            <a:r>
              <a:rPr lang="en-US" dirty="0" err="1" smtClean="0"/>
              <a:t>Widefield</a:t>
            </a:r>
            <a:r>
              <a:rPr lang="en-US" dirty="0" smtClean="0"/>
              <a:t>-of-view IPS observations</a:t>
            </a:r>
          </a:p>
          <a:p>
            <a:pPr lvl="1"/>
            <a:r>
              <a:rPr lang="en-US" dirty="0" smtClean="0"/>
              <a:t>Global IPS array</a:t>
            </a:r>
          </a:p>
          <a:p>
            <a:pPr lvl="1"/>
            <a:r>
              <a:rPr lang="en-US" dirty="0" smtClean="0"/>
              <a:t>Computation and prediction of FR - model + extrapolation</a:t>
            </a:r>
          </a:p>
          <a:p>
            <a:r>
              <a:rPr lang="en-US" dirty="0" smtClean="0"/>
              <a:t>Ionospheric science</a:t>
            </a:r>
          </a:p>
          <a:p>
            <a:pPr lvl="1"/>
            <a:r>
              <a:rPr lang="en-US" dirty="0" smtClean="0"/>
              <a:t>Observations of ionospheric scintillation</a:t>
            </a:r>
            <a:endParaRPr lang="en-US" dirty="0"/>
          </a:p>
        </p:txBody>
      </p:sp>
    </p:spTree>
    <p:extLst>
      <p:ext uri="{BB962C8B-B14F-4D97-AF65-F5344CB8AC3E}">
        <p14:creationId xmlns:p14="http://schemas.microsoft.com/office/powerpoint/2010/main" val="29521052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Coronal Mass Ejections</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Image result for coronal mass ej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50473"/>
            <a:ext cx="8229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5197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MWA </a:t>
            </a:r>
            <a:r>
              <a:rPr lang="en-US" dirty="0" err="1" smtClean="0"/>
              <a:t>uv</a:t>
            </a:r>
            <a:r>
              <a:rPr lang="en-US" dirty="0" smtClean="0"/>
              <a:t> sampling</a:t>
            </a:r>
            <a:endParaRPr lang="en-US" dirty="0"/>
          </a:p>
        </p:txBody>
      </p:sp>
      <p:sp>
        <p:nvSpPr>
          <p:cNvPr id="4" name="TextBox 3"/>
          <p:cNvSpPr txBox="1"/>
          <p:nvPr/>
        </p:nvSpPr>
        <p:spPr>
          <a:xfrm>
            <a:off x="5297748" y="6369297"/>
            <a:ext cx="3737667" cy="369332"/>
          </a:xfrm>
          <a:prstGeom prst="rect">
            <a:avLst/>
          </a:prstGeom>
          <a:noFill/>
        </p:spPr>
        <p:txBody>
          <a:bodyPr wrap="square" rtlCol="0">
            <a:spAutoFit/>
          </a:bodyPr>
          <a:lstStyle/>
          <a:p>
            <a:pPr algn="ctr"/>
            <a:r>
              <a:rPr lang="en-US" dirty="0" smtClean="0"/>
              <a:t>Snapshot </a:t>
            </a:r>
            <a:r>
              <a:rPr lang="en-US" dirty="0" err="1" smtClean="0"/>
              <a:t>uv</a:t>
            </a:r>
            <a:r>
              <a:rPr lang="en-US" dirty="0" smtClean="0"/>
              <a:t> coverage at 285 MHz </a:t>
            </a:r>
          </a:p>
        </p:txBody>
      </p:sp>
      <p:pic>
        <p:nvPicPr>
          <p:cNvPr id="7170" name="Picture 2" descr="D:\Presentations\2014-URSI\Solar-MWA-talk\uvplot.png"/>
          <p:cNvPicPr>
            <a:picLocks noChangeAspect="1" noChangeArrowheads="1"/>
          </p:cNvPicPr>
          <p:nvPr/>
        </p:nvPicPr>
        <p:blipFill rotWithShape="1">
          <a:blip r:embed="rId2">
            <a:extLst>
              <a:ext uri="{28A0092B-C50C-407E-A947-70E740481C1C}">
                <a14:useLocalDpi xmlns:a14="http://schemas.microsoft.com/office/drawing/2010/main" val="0"/>
              </a:ext>
            </a:extLst>
          </a:blip>
          <a:srcRect l="19564" r="19891" b="2344"/>
          <a:stretch/>
        </p:blipFill>
        <p:spPr bwMode="auto">
          <a:xfrm>
            <a:off x="76200" y="1226981"/>
            <a:ext cx="5486400" cy="557080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Presentations\2014-URSI\Solar-MWA-talk\uvplot-zoom1kx1k-lambda.png"/>
          <p:cNvPicPr>
            <a:picLocks noChangeAspect="1" noChangeArrowheads="1"/>
          </p:cNvPicPr>
          <p:nvPr/>
        </p:nvPicPr>
        <p:blipFill rotWithShape="1">
          <a:blip r:embed="rId3">
            <a:extLst>
              <a:ext uri="{28A0092B-C50C-407E-A947-70E740481C1C}">
                <a14:useLocalDpi xmlns:a14="http://schemas.microsoft.com/office/drawing/2010/main" val="0"/>
              </a:ext>
            </a:extLst>
          </a:blip>
          <a:srcRect l="10603" r="14272"/>
          <a:stretch/>
        </p:blipFill>
        <p:spPr bwMode="auto">
          <a:xfrm>
            <a:off x="4800600" y="228600"/>
            <a:ext cx="4206240" cy="42198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057400" y="3214048"/>
            <a:ext cx="1752600" cy="1752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3810000" y="609600"/>
            <a:ext cx="1524000" cy="26044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10000" y="4012384"/>
            <a:ext cx="1524000" cy="95426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890072" y="2139288"/>
            <a:ext cx="411480" cy="381000"/>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D:\Presentations\2014-URSI\Solar-MWA-talk\uvplot-zoom-100x100lambda.png"/>
          <p:cNvPicPr>
            <a:picLocks noChangeAspect="1" noChangeArrowheads="1"/>
          </p:cNvPicPr>
          <p:nvPr/>
        </p:nvPicPr>
        <p:blipFill rotWithShape="1">
          <a:blip r:embed="rId4">
            <a:extLst>
              <a:ext uri="{28A0092B-C50C-407E-A947-70E740481C1C}">
                <a14:useLocalDpi xmlns:a14="http://schemas.microsoft.com/office/drawing/2010/main" val="0"/>
              </a:ext>
            </a:extLst>
          </a:blip>
          <a:srcRect l="9372" t="176" r="13039" b="-176"/>
          <a:stretch/>
        </p:blipFill>
        <p:spPr bwMode="auto">
          <a:xfrm>
            <a:off x="5231843" y="2803086"/>
            <a:ext cx="3689269" cy="358373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flipH="1">
            <a:off x="5791200" y="2520288"/>
            <a:ext cx="1098872" cy="69376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301552" y="2520288"/>
            <a:ext cx="1385248" cy="69376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0666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7171"/>
                                        </p:tgtEl>
                                        <p:attrNameLst>
                                          <p:attrName>style.visibility</p:attrName>
                                        </p:attrNameLst>
                                      </p:cBhvr>
                                      <p:to>
                                        <p:strVal val="visible"/>
                                      </p:to>
                                    </p:set>
                                    <p:animEffect transition="in" filter="fade">
                                      <p:cBhvr>
                                        <p:cTn id="16" dur="500"/>
                                        <p:tgtEl>
                                          <p:spTgt spid="717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7172"/>
                                        </p:tgtEl>
                                        <p:attrNameLst>
                                          <p:attrName>style.visibility</p:attrName>
                                        </p:attrNameLst>
                                      </p:cBhvr>
                                      <p:to>
                                        <p:strVal val="visible"/>
                                      </p:to>
                                    </p:set>
                                    <p:animEffect transition="in" filter="fade">
                                      <p:cBhvr>
                                        <p:cTn id="30"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MWA+Soft</a:t>
            </a:r>
            <a:r>
              <a:rPr lang="en-US" dirty="0" smtClean="0"/>
              <a:t> X-Ray images</a:t>
            </a:r>
            <a:endParaRPr lang="en-US" dirty="0"/>
          </a:p>
        </p:txBody>
      </p:sp>
      <p:sp>
        <p:nvSpPr>
          <p:cNvPr id="3" name="Content Placeholder 2"/>
          <p:cNvSpPr>
            <a:spLocks noGrp="1"/>
          </p:cNvSpPr>
          <p:nvPr>
            <p:ph idx="1"/>
          </p:nvPr>
        </p:nvSpPr>
        <p:spPr/>
        <p:txBody>
          <a:bodyPr/>
          <a:lstStyle/>
          <a:p>
            <a:endParaRPr lang="en-US"/>
          </a:p>
        </p:txBody>
      </p:sp>
      <p:pic>
        <p:nvPicPr>
          <p:cNvPr id="5122" name="Picture 2" descr="E:\Papers\mwa_tricolor_aia_overla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5" y="1676400"/>
            <a:ext cx="9132500"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77145" y="6211669"/>
            <a:ext cx="4953000" cy="646331"/>
          </a:xfrm>
          <a:prstGeom prst="rect">
            <a:avLst/>
          </a:prstGeom>
          <a:noFill/>
        </p:spPr>
        <p:txBody>
          <a:bodyPr wrap="square" rtlCol="0">
            <a:spAutoFit/>
          </a:bodyPr>
          <a:lstStyle/>
          <a:p>
            <a:pPr algn="r"/>
            <a:r>
              <a:rPr lang="en-US" dirty="0" smtClean="0"/>
              <a:t>Analysis : </a:t>
            </a:r>
            <a:r>
              <a:rPr lang="en-US" dirty="0" err="1" smtClean="0"/>
              <a:t>Kozarev</a:t>
            </a:r>
            <a:r>
              <a:rPr lang="en-US" dirty="0" smtClean="0"/>
              <a:t>, Crowley and Oberoi</a:t>
            </a:r>
          </a:p>
          <a:p>
            <a:pPr algn="r"/>
            <a:r>
              <a:rPr lang="en-US" dirty="0" smtClean="0"/>
              <a:t>Visualization: McCauley </a:t>
            </a:r>
            <a:endParaRPr lang="en-US" dirty="0"/>
          </a:p>
        </p:txBody>
      </p:sp>
    </p:spTree>
    <p:extLst>
      <p:ext uri="{BB962C8B-B14F-4D97-AF65-F5344CB8AC3E}">
        <p14:creationId xmlns:p14="http://schemas.microsoft.com/office/powerpoint/2010/main" val="25824382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1.gif"/>
          <p:cNvPicPr/>
          <p:nvPr/>
        </p:nvPicPr>
        <p:blipFill>
          <a:blip r:embed="rId2"/>
          <a:stretch>
            <a:fillRect/>
          </a:stretch>
        </p:blipFill>
        <p:spPr>
          <a:xfrm>
            <a:off x="5029087" y="3437184"/>
            <a:ext cx="3871547" cy="2045503"/>
          </a:xfrm>
          <a:prstGeom prst="rect">
            <a:avLst/>
          </a:prstGeom>
          <a:ln w="12600">
            <a:noFill/>
          </a:ln>
        </p:spPr>
      </p:pic>
      <p:pic>
        <p:nvPicPr>
          <p:cNvPr id="40" name="image49.png"/>
          <p:cNvPicPr/>
          <p:nvPr/>
        </p:nvPicPr>
        <p:blipFill>
          <a:blip r:embed="rId3"/>
          <a:stretch>
            <a:fillRect/>
          </a:stretch>
        </p:blipFill>
        <p:spPr>
          <a:xfrm>
            <a:off x="5178937" y="250594"/>
            <a:ext cx="3871547" cy="2831709"/>
          </a:xfrm>
          <a:prstGeom prst="rect">
            <a:avLst/>
          </a:prstGeom>
          <a:ln w="12600">
            <a:noFill/>
          </a:ln>
        </p:spPr>
      </p:pic>
      <p:sp>
        <p:nvSpPr>
          <p:cNvPr id="41" name="TextShape 1"/>
          <p:cNvSpPr txBox="1"/>
          <p:nvPr/>
        </p:nvSpPr>
        <p:spPr>
          <a:xfrm>
            <a:off x="62015" y="-84544"/>
            <a:ext cx="4223138" cy="4196813"/>
          </a:xfrm>
          <a:prstGeom prst="rect">
            <a:avLst/>
          </a:prstGeom>
        </p:spPr>
        <p:txBody>
          <a:bodyPr lIns="35689" tIns="35689" rIns="35689" bIns="35689" anchor="ctr"/>
          <a:lstStyle/>
          <a:p>
            <a:pPr>
              <a:lnSpc>
                <a:spcPct val="90000"/>
              </a:lnSpc>
            </a:pPr>
            <a:endParaRPr/>
          </a:p>
          <a:p>
            <a:pPr>
              <a:lnSpc>
                <a:spcPct val="90000"/>
              </a:lnSpc>
              <a:buBlip>
                <a:blip r:embed="rId4"/>
              </a:buBlip>
            </a:pPr>
            <a:r>
              <a:rPr lang="en-US" sz="1200">
                <a:solidFill>
                  <a:srgbClr val="000000"/>
                </a:solidFill>
                <a:latin typeface="Avenir Next Medium"/>
                <a:ea typeface="Avenir Next Medium"/>
              </a:rPr>
              <a:t>Complimentary to coronagraph as on disk events can be studied. </a:t>
            </a:r>
            <a:endParaRPr/>
          </a:p>
          <a:p>
            <a:pPr>
              <a:lnSpc>
                <a:spcPct val="90000"/>
              </a:lnSpc>
              <a:buBlip>
                <a:blip r:embed="rId4"/>
              </a:buBlip>
            </a:pPr>
            <a:r>
              <a:rPr lang="en-US" sz="1200">
                <a:solidFill>
                  <a:srgbClr val="000000"/>
                </a:solidFill>
                <a:latin typeface="Avenir Next Medium"/>
                <a:ea typeface="Avenir Next Medium"/>
              </a:rPr>
              <a:t>Forward model MHD simulation to obtain Gyro resonance, synchrotron and free-free thermal emission using Fleishman-Kuznetsov  GS code: </a:t>
            </a:r>
            <a:r>
              <a:rPr lang="en-US" sz="1200">
                <a:solidFill>
                  <a:srgbClr val="942192"/>
                </a:solidFill>
                <a:latin typeface="American Typewriter"/>
                <a:ea typeface="American Typewriter"/>
              </a:rPr>
              <a:t>Fleishman &amp; Kuznetsov, 2014 </a:t>
            </a:r>
            <a:endParaRPr/>
          </a:p>
          <a:p>
            <a:pPr>
              <a:lnSpc>
                <a:spcPct val="90000"/>
              </a:lnSpc>
              <a:buBlip>
                <a:blip r:embed="rId4"/>
              </a:buBlip>
            </a:pPr>
            <a:r>
              <a:rPr lang="en-US" sz="1200">
                <a:solidFill>
                  <a:srgbClr val="000000"/>
                </a:solidFill>
                <a:latin typeface="Avenir Next Medium"/>
                <a:ea typeface="Avenir Next Medium"/>
              </a:rPr>
              <a:t>Synthetic images using the above code from simulations in wavelengths 50-400 MHz (SKA1-Low); microwave 1-30 GHz (SKA1-Mid) to be compared with radio heliographs</a:t>
            </a:r>
            <a:endParaRPr/>
          </a:p>
          <a:p>
            <a:pPr>
              <a:lnSpc>
                <a:spcPct val="90000"/>
              </a:lnSpc>
              <a:buBlip>
                <a:blip r:embed="rId4"/>
              </a:buBlip>
            </a:pPr>
            <a:r>
              <a:rPr lang="en-US" sz="1200">
                <a:solidFill>
                  <a:srgbClr val="000000"/>
                </a:solidFill>
                <a:latin typeface="Avenir Next Medium"/>
                <a:ea typeface="Avenir Next Medium"/>
              </a:rPr>
              <a:t>Study gyro-resonance emission during flux rope formation and gyro synchrotron emission during flaring and CME propagation in the simulation.</a:t>
            </a:r>
            <a:endParaRPr/>
          </a:p>
          <a:p>
            <a:pPr>
              <a:lnSpc>
                <a:spcPct val="90000"/>
              </a:lnSpc>
              <a:buBlip>
                <a:blip r:embed="rId4"/>
              </a:buBlip>
            </a:pPr>
            <a:r>
              <a:rPr lang="en-US" sz="1200">
                <a:solidFill>
                  <a:srgbClr val="000000"/>
                </a:solidFill>
                <a:latin typeface="Avenir Next Medium"/>
                <a:ea typeface="Avenir Next Medium"/>
              </a:rPr>
              <a:t>Type IV moving (IVM) burst inside core of magnetic cloud: polarization due to magnetic field (</a:t>
            </a:r>
            <a:r>
              <a:rPr lang="en-US" sz="1200">
                <a:solidFill>
                  <a:srgbClr val="FF40FF"/>
                </a:solidFill>
                <a:latin typeface="American Typewriter"/>
                <a:ea typeface="American Typewriter"/>
              </a:rPr>
              <a:t>Tun &amp; Vourlidas, 2010</a:t>
            </a:r>
            <a:r>
              <a:rPr lang="en-US" sz="1200">
                <a:solidFill>
                  <a:srgbClr val="000000"/>
                </a:solidFill>
                <a:latin typeface="Avenir Next Medium"/>
                <a:ea typeface="Avenir Next Medium"/>
              </a:rPr>
              <a:t>)</a:t>
            </a:r>
            <a:endParaRPr/>
          </a:p>
        </p:txBody>
      </p:sp>
      <p:pic>
        <p:nvPicPr>
          <p:cNvPr id="42" name="image50.png"/>
          <p:cNvPicPr/>
          <p:nvPr/>
        </p:nvPicPr>
        <p:blipFill>
          <a:blip r:embed="rId5"/>
          <a:stretch>
            <a:fillRect/>
          </a:stretch>
        </p:blipFill>
        <p:spPr>
          <a:xfrm>
            <a:off x="457201" y="3526284"/>
            <a:ext cx="4096772" cy="3172163"/>
          </a:xfrm>
          <a:prstGeom prst="rect">
            <a:avLst/>
          </a:prstGeom>
          <a:ln w="12600">
            <a:noFill/>
          </a:ln>
        </p:spPr>
      </p:pic>
      <p:sp>
        <p:nvSpPr>
          <p:cNvPr id="43" name="CustomShape 2"/>
          <p:cNvSpPr/>
          <p:nvPr/>
        </p:nvSpPr>
        <p:spPr>
          <a:xfrm>
            <a:off x="5635322" y="86062"/>
            <a:ext cx="2959031" cy="542194"/>
          </a:xfrm>
          <a:prstGeom prst="rect">
            <a:avLst/>
          </a:prstGeom>
          <a:noFill/>
          <a:ln w="12600">
            <a:noFill/>
          </a:ln>
        </p:spPr>
        <p:txBody>
          <a:bodyPr wrap="none" lIns="35689" tIns="35689" rIns="35689" bIns="35689" anchor="ctr"/>
          <a:lstStyle/>
          <a:p>
            <a:pPr>
              <a:lnSpc>
                <a:spcPct val="100000"/>
              </a:lnSpc>
            </a:pPr>
            <a:r>
              <a:rPr lang="en-US" sz="1500">
                <a:solidFill>
                  <a:srgbClr val="941751"/>
                </a:solidFill>
                <a:latin typeface="Gill Sans"/>
                <a:ea typeface="Gill Sans"/>
              </a:rPr>
              <a:t>Standard model for emission </a:t>
            </a:r>
            <a:endParaRPr/>
          </a:p>
          <a:p>
            <a:pPr>
              <a:lnSpc>
                <a:spcPct val="100000"/>
              </a:lnSpc>
            </a:pPr>
            <a:r>
              <a:rPr lang="en-US" sz="1500">
                <a:solidFill>
                  <a:srgbClr val="941751"/>
                </a:solidFill>
                <a:latin typeface="Gill Sans"/>
                <a:ea typeface="Gill Sans"/>
              </a:rPr>
              <a:t>sites in a flare </a:t>
            </a:r>
            <a:endParaRPr/>
          </a:p>
        </p:txBody>
      </p:sp>
      <p:sp>
        <p:nvSpPr>
          <p:cNvPr id="44" name="CustomShape 3"/>
          <p:cNvSpPr/>
          <p:nvPr/>
        </p:nvSpPr>
        <p:spPr>
          <a:xfrm>
            <a:off x="4013550" y="5930719"/>
            <a:ext cx="5188809" cy="520931"/>
          </a:xfrm>
          <a:prstGeom prst="rect">
            <a:avLst/>
          </a:prstGeom>
          <a:noFill/>
          <a:ln w="12600">
            <a:noFill/>
          </a:ln>
        </p:spPr>
        <p:txBody>
          <a:bodyPr wrap="none" lIns="35689" tIns="35689" rIns="35689" bIns="35689" anchor="ctr"/>
          <a:lstStyle/>
          <a:p>
            <a:pPr>
              <a:lnSpc>
                <a:spcPct val="100000"/>
              </a:lnSpc>
            </a:pPr>
            <a:r>
              <a:rPr lang="en-US" sz="1500" dirty="0">
                <a:solidFill>
                  <a:srgbClr val="942193"/>
                </a:solidFill>
                <a:latin typeface="Gill Sans"/>
                <a:ea typeface="Gill Sans"/>
              </a:rPr>
              <a:t>Synthetic radio emission during flux rope formation </a:t>
            </a:r>
            <a:endParaRPr dirty="0"/>
          </a:p>
          <a:p>
            <a:pPr>
              <a:lnSpc>
                <a:spcPct val="100000"/>
              </a:lnSpc>
            </a:pPr>
            <a:r>
              <a:rPr lang="en-US" sz="1400" dirty="0">
                <a:solidFill>
                  <a:srgbClr val="942193"/>
                </a:solidFill>
                <a:latin typeface="Century Schoolbook"/>
                <a:ea typeface="Century Schoolbook"/>
              </a:rPr>
              <a:t>(</a:t>
            </a:r>
            <a:r>
              <a:rPr lang="en-US" sz="1400" dirty="0" err="1">
                <a:solidFill>
                  <a:srgbClr val="942193"/>
                </a:solidFill>
                <a:latin typeface="Century Schoolbook"/>
                <a:ea typeface="Century Schoolbook"/>
              </a:rPr>
              <a:t>Kuznetsov</a:t>
            </a:r>
            <a:r>
              <a:rPr lang="en-US" sz="1400" dirty="0">
                <a:solidFill>
                  <a:srgbClr val="942193"/>
                </a:solidFill>
                <a:latin typeface="Century Schoolbook"/>
                <a:ea typeface="Century Schoolbook"/>
              </a:rPr>
              <a:t>  et. al. 2016)</a:t>
            </a:r>
            <a:endParaRPr dirty="0"/>
          </a:p>
        </p:txBody>
      </p:sp>
      <p:sp>
        <p:nvSpPr>
          <p:cNvPr id="45" name="CustomShape 4"/>
          <p:cNvSpPr/>
          <p:nvPr/>
        </p:nvSpPr>
        <p:spPr>
          <a:xfrm>
            <a:off x="2099419" y="4991372"/>
            <a:ext cx="296156" cy="339188"/>
          </a:xfrm>
          <a:prstGeom prst="rect">
            <a:avLst/>
          </a:prstGeom>
          <a:noFill/>
          <a:ln w="12600">
            <a:noFill/>
          </a:ln>
        </p:spPr>
        <p:txBody>
          <a:bodyPr wrap="none" lIns="35689" tIns="35689" rIns="35689" bIns="35689" anchor="ctr"/>
          <a:lstStyle/>
          <a:p>
            <a:pPr>
              <a:lnSpc>
                <a:spcPct val="100000"/>
              </a:lnSpc>
            </a:pPr>
            <a:r>
              <a:rPr lang="en-US">
                <a:solidFill>
                  <a:srgbClr val="945200"/>
                </a:solidFill>
                <a:latin typeface="Century Schoolbook"/>
                <a:ea typeface="Century Schoolbook"/>
              </a:rPr>
              <a:t>f-f</a:t>
            </a:r>
            <a:endParaRPr/>
          </a:p>
        </p:txBody>
      </p:sp>
      <p:sp>
        <p:nvSpPr>
          <p:cNvPr id="46" name="CustomShape 5"/>
          <p:cNvSpPr/>
          <p:nvPr/>
        </p:nvSpPr>
        <p:spPr>
          <a:xfrm>
            <a:off x="1466606" y="3923690"/>
            <a:ext cx="1805034" cy="339188"/>
          </a:xfrm>
          <a:prstGeom prst="rect">
            <a:avLst/>
          </a:prstGeom>
          <a:noFill/>
          <a:ln w="12600">
            <a:noFill/>
          </a:ln>
        </p:spPr>
        <p:txBody>
          <a:bodyPr wrap="none" lIns="35689" tIns="35689" rIns="35689" bIns="35689" anchor="ctr"/>
          <a:lstStyle/>
          <a:p>
            <a:pPr>
              <a:lnSpc>
                <a:spcPct val="100000"/>
              </a:lnSpc>
            </a:pPr>
            <a:r>
              <a:rPr lang="en-US">
                <a:solidFill>
                  <a:srgbClr val="945200"/>
                </a:solidFill>
                <a:latin typeface="Century Schoolbook"/>
                <a:ea typeface="Century Schoolbook"/>
              </a:rPr>
              <a:t>gyro-resonance</a:t>
            </a:r>
            <a:endParaRPr/>
          </a:p>
        </p:txBody>
      </p:sp>
      <p:sp>
        <p:nvSpPr>
          <p:cNvPr id="47" name="CustomShape 6"/>
          <p:cNvSpPr/>
          <p:nvPr/>
        </p:nvSpPr>
        <p:spPr>
          <a:xfrm>
            <a:off x="5413837" y="3026362"/>
            <a:ext cx="3251644" cy="499922"/>
          </a:xfrm>
          <a:prstGeom prst="rect">
            <a:avLst/>
          </a:prstGeom>
          <a:noFill/>
          <a:ln w="12600">
            <a:noFill/>
          </a:ln>
        </p:spPr>
        <p:txBody>
          <a:bodyPr wrap="none" lIns="35689" tIns="35689" rIns="35689" bIns="35689" anchor="ctr"/>
          <a:lstStyle/>
          <a:p>
            <a:pPr>
              <a:lnSpc>
                <a:spcPct val="100000"/>
              </a:lnSpc>
            </a:pPr>
            <a:r>
              <a:rPr lang="en-US" sz="1400">
                <a:solidFill>
                  <a:srgbClr val="000000"/>
                </a:solidFill>
                <a:latin typeface="Century Schoolbook"/>
                <a:ea typeface="Century Schoolbook"/>
              </a:rPr>
              <a:t>MHD simulation snapshot showing </a:t>
            </a:r>
            <a:endParaRPr/>
          </a:p>
          <a:p>
            <a:pPr>
              <a:lnSpc>
                <a:spcPct val="100000"/>
              </a:lnSpc>
            </a:pPr>
            <a:r>
              <a:rPr lang="en-US" sz="1400">
                <a:solidFill>
                  <a:srgbClr val="000000"/>
                </a:solidFill>
                <a:latin typeface="Century Schoolbook"/>
                <a:ea typeface="Century Schoolbook"/>
              </a:rPr>
              <a:t>multi thermal plasma during flaring</a:t>
            </a:r>
            <a:endParaRPr/>
          </a:p>
        </p:txBody>
      </p:sp>
      <p:sp>
        <p:nvSpPr>
          <p:cNvPr id="48" name="CustomShape 7"/>
          <p:cNvSpPr/>
          <p:nvPr/>
        </p:nvSpPr>
        <p:spPr>
          <a:xfrm>
            <a:off x="3566025" y="4923534"/>
            <a:ext cx="296156" cy="339188"/>
          </a:xfrm>
          <a:prstGeom prst="rect">
            <a:avLst/>
          </a:prstGeom>
          <a:noFill/>
          <a:ln w="12600">
            <a:noFill/>
          </a:ln>
        </p:spPr>
        <p:txBody>
          <a:bodyPr wrap="none" lIns="35689" tIns="35689" rIns="35689" bIns="35689" anchor="ctr"/>
          <a:lstStyle/>
          <a:p>
            <a:pPr>
              <a:lnSpc>
                <a:spcPct val="100000"/>
              </a:lnSpc>
            </a:pPr>
            <a:r>
              <a:rPr lang="en-US">
                <a:solidFill>
                  <a:srgbClr val="945200"/>
                </a:solidFill>
                <a:latin typeface="Century Schoolbook"/>
                <a:ea typeface="Century Schoolbook"/>
              </a:rPr>
              <a:t>f-f</a:t>
            </a:r>
            <a:endParaRPr/>
          </a:p>
        </p:txBody>
      </p:sp>
    </p:spTree>
    <p:extLst>
      <p:ext uri="{BB962C8B-B14F-4D97-AF65-F5344CB8AC3E}">
        <p14:creationId xmlns:p14="http://schemas.microsoft.com/office/powerpoint/2010/main" val="169469099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p:cNvPicPr>
          <p:nvPr/>
        </p:nvPicPr>
        <p:blipFill>
          <a:blip r:embed="rId2">
            <a:extLst>
              <a:ext uri="{28A0092B-C50C-407E-A947-70E740481C1C}">
                <a14:useLocalDpi xmlns:a14="http://schemas.microsoft.com/office/drawing/2010/main" val="0"/>
              </a:ext>
            </a:extLst>
          </a:blip>
          <a:srcRect l="5705"/>
          <a:stretch>
            <a:fillRect/>
          </a:stretch>
        </p:blipFill>
        <p:spPr bwMode="auto">
          <a:xfrm>
            <a:off x="49213" y="1243013"/>
            <a:ext cx="4954587"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6"/>
          <p:cNvPicPr>
            <a:picLocks noChangeAspect="1"/>
          </p:cNvPicPr>
          <p:nvPr/>
        </p:nvPicPr>
        <p:blipFill>
          <a:blip r:embed="rId3">
            <a:extLst>
              <a:ext uri="{28A0092B-C50C-407E-A947-70E740481C1C}">
                <a14:useLocalDpi xmlns:a14="http://schemas.microsoft.com/office/drawing/2010/main" val="0"/>
              </a:ext>
            </a:extLst>
          </a:blip>
          <a:srcRect l="3569" r="4283"/>
          <a:stretch>
            <a:fillRect/>
          </a:stretch>
        </p:blipFill>
        <p:spPr bwMode="auto">
          <a:xfrm>
            <a:off x="4716463" y="1341438"/>
            <a:ext cx="420687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7"/>
          <p:cNvSpPr txBox="1">
            <a:spLocks noChangeArrowheads="1"/>
          </p:cNvSpPr>
          <p:nvPr/>
        </p:nvSpPr>
        <p:spPr bwMode="auto">
          <a:xfrm>
            <a:off x="6227763" y="1844675"/>
            <a:ext cx="26654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T</a:t>
            </a:r>
            <a:r>
              <a:rPr lang="en-US" altLang="en-US" baseline="-25000"/>
              <a:t>int</a:t>
            </a:r>
            <a:r>
              <a:rPr lang="en-US" altLang="en-US"/>
              <a:t> ≈ 50ms</a:t>
            </a:r>
          </a:p>
          <a:p>
            <a:pPr eaLnBrk="1" hangingPunct="1"/>
            <a:r>
              <a:rPr lang="en-US" altLang="en-US"/>
              <a:t>Power Law Index ≈ -2.5</a:t>
            </a:r>
            <a:endParaRPr lang="en-IN" altLang="en-US"/>
          </a:p>
        </p:txBody>
      </p:sp>
      <p:grpSp>
        <p:nvGrpSpPr>
          <p:cNvPr id="2053" name="Group 11"/>
          <p:cNvGrpSpPr>
            <a:grpSpLocks/>
          </p:cNvGrpSpPr>
          <p:nvPr/>
        </p:nvGrpSpPr>
        <p:grpSpPr bwMode="auto">
          <a:xfrm>
            <a:off x="365125" y="5570538"/>
            <a:ext cx="4638675" cy="738187"/>
            <a:chOff x="4427984" y="4876800"/>
            <a:chExt cx="4639816" cy="738664"/>
          </a:xfrm>
        </p:grpSpPr>
        <p:sp>
          <p:nvSpPr>
            <p:cNvPr id="13" name="Left Brace 12"/>
            <p:cNvSpPr/>
            <p:nvPr/>
          </p:nvSpPr>
          <p:spPr>
            <a:xfrm>
              <a:off x="5220342" y="4876800"/>
              <a:ext cx="215953" cy="724368"/>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IN">
                <a:solidFill>
                  <a:srgbClr val="FF0000"/>
                </a:solidFill>
              </a:endParaRPr>
            </a:p>
          </p:txBody>
        </p:sp>
        <p:sp>
          <p:nvSpPr>
            <p:cNvPr id="2060" name="TextBox 13"/>
            <p:cNvSpPr txBox="1">
              <a:spLocks noChangeArrowheads="1"/>
            </p:cNvSpPr>
            <p:nvPr/>
          </p:nvSpPr>
          <p:spPr bwMode="auto">
            <a:xfrm>
              <a:off x="5508104" y="4876800"/>
              <a:ext cx="3384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b="1">
                  <a:solidFill>
                    <a:srgbClr val="FF0000"/>
                  </a:solidFill>
                </a:rPr>
                <a:t>≈6.4e16 – 1.7e18 ergs (if </a:t>
              </a:r>
              <a:r>
                <a:rPr lang="en-US" altLang="en-US" b="1">
                  <a:solidFill>
                    <a:srgbClr val="FF0000"/>
                  </a:solidFill>
                  <a:sym typeface="Symbol" pitchFamily="18" charset="2"/>
                </a:rPr>
                <a:t> = 10</a:t>
              </a:r>
              <a:r>
                <a:rPr lang="en-US" altLang="en-US" b="1" baseline="30000">
                  <a:solidFill>
                    <a:srgbClr val="FF0000"/>
                  </a:solidFill>
                  <a:sym typeface="Symbol" pitchFamily="18" charset="2"/>
                </a:rPr>
                <a:t>-6</a:t>
              </a:r>
              <a:r>
                <a:rPr lang="en-US" altLang="en-US" b="1">
                  <a:solidFill>
                    <a:srgbClr val="FF0000"/>
                  </a:solidFill>
                  <a:sym typeface="Symbol" pitchFamily="18" charset="2"/>
                </a:rPr>
                <a:t>)</a:t>
              </a:r>
            </a:p>
          </p:txBody>
        </p:sp>
        <p:sp>
          <p:nvSpPr>
            <p:cNvPr id="2061" name="TextBox 14"/>
            <p:cNvSpPr txBox="1">
              <a:spLocks noChangeArrowheads="1"/>
            </p:cNvSpPr>
            <p:nvPr/>
          </p:nvSpPr>
          <p:spPr bwMode="auto">
            <a:xfrm>
              <a:off x="5508104" y="5246132"/>
              <a:ext cx="35596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a:solidFill>
                    <a:srgbClr val="FF0000"/>
                  </a:solidFill>
                  <a:sym typeface="Symbol" pitchFamily="18" charset="2"/>
                </a:rPr>
                <a:t>≈6.4e20 – 1.7e22 ergs (if  = 10</a:t>
              </a:r>
              <a:r>
                <a:rPr lang="en-US" altLang="en-US" b="1" baseline="30000">
                  <a:solidFill>
                    <a:srgbClr val="FF0000"/>
                  </a:solidFill>
                  <a:sym typeface="Symbol" pitchFamily="18" charset="2"/>
                </a:rPr>
                <a:t>-10</a:t>
              </a:r>
              <a:r>
                <a:rPr lang="en-US" altLang="en-US" b="1">
                  <a:solidFill>
                    <a:srgbClr val="FF0000"/>
                  </a:solidFill>
                  <a:sym typeface="Symbol" pitchFamily="18" charset="2"/>
                </a:rPr>
                <a:t>)</a:t>
              </a:r>
              <a:endParaRPr lang="en-IN" altLang="en-US" b="1"/>
            </a:p>
          </p:txBody>
        </p:sp>
        <p:sp>
          <p:nvSpPr>
            <p:cNvPr id="2062" name="TextBox 15"/>
            <p:cNvSpPr txBox="1">
              <a:spLocks noChangeArrowheads="1"/>
            </p:cNvSpPr>
            <p:nvPr/>
          </p:nvSpPr>
          <p:spPr bwMode="auto">
            <a:xfrm>
              <a:off x="4427984" y="5054741"/>
              <a:ext cx="1008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a:solidFill>
                    <a:srgbClr val="FF0000"/>
                  </a:solidFill>
                </a:rPr>
                <a:t>Energy</a:t>
              </a:r>
              <a:endParaRPr lang="en-IN" altLang="en-US" b="1">
                <a:solidFill>
                  <a:srgbClr val="FF0000"/>
                </a:solidFill>
              </a:endParaRPr>
            </a:p>
          </p:txBody>
        </p:sp>
      </p:grpSp>
      <p:sp>
        <p:nvSpPr>
          <p:cNvPr id="2054" name="TextBox 16"/>
          <p:cNvSpPr txBox="1">
            <a:spLocks noChangeArrowheads="1"/>
          </p:cNvSpPr>
          <p:nvPr/>
        </p:nvSpPr>
        <p:spPr bwMode="auto">
          <a:xfrm>
            <a:off x="4643438" y="5521325"/>
            <a:ext cx="4032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i="1">
                <a:solidFill>
                  <a:srgbClr val="FF0000"/>
                </a:solidFill>
              </a:rPr>
              <a:t>Weakest Energy Releases Reported to date</a:t>
            </a:r>
            <a:endParaRPr lang="en-IN" altLang="en-US" sz="2400" b="1" i="1">
              <a:solidFill>
                <a:srgbClr val="FF0000"/>
              </a:solidFill>
            </a:endParaRPr>
          </a:p>
        </p:txBody>
      </p:sp>
      <p:sp>
        <p:nvSpPr>
          <p:cNvPr id="2055" name="Rectangle 3"/>
          <p:cNvSpPr>
            <a:spLocks noChangeArrowheads="1"/>
          </p:cNvSpPr>
          <p:nvPr/>
        </p:nvSpPr>
        <p:spPr bwMode="auto">
          <a:xfrm>
            <a:off x="2627313" y="6372225"/>
            <a:ext cx="528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nl-NL" altLang="en-US">
                <a:hlinkClick r:id="rId4"/>
              </a:rPr>
              <a:t>Mugundhan et. al. ,Astrophys. J., 2016, Vol.831, pp154</a:t>
            </a:r>
            <a:endParaRPr lang="en-IN" altLang="en-US"/>
          </a:p>
        </p:txBody>
      </p:sp>
      <p:sp>
        <p:nvSpPr>
          <p:cNvPr id="2056" name="Title 3"/>
          <p:cNvSpPr>
            <a:spLocks noGrp="1"/>
          </p:cNvSpPr>
          <p:nvPr>
            <p:ph type="title"/>
          </p:nvPr>
        </p:nvSpPr>
        <p:spPr>
          <a:xfrm>
            <a:off x="49213" y="85725"/>
            <a:ext cx="9018587" cy="1154113"/>
          </a:xfrm>
        </p:spPr>
        <p:txBody>
          <a:bodyPr>
            <a:normAutofit fontScale="90000"/>
          </a:bodyPr>
          <a:lstStyle/>
          <a:p>
            <a:pPr eaLnBrk="1" hangingPunct="1"/>
            <a:r>
              <a:rPr lang="en-US" altLang="en-US" sz="3200" smtClean="0"/>
              <a:t>Long Baseline(≈8kms) Interferometer (LBI) Observations of Solar Noise Storm Bursts @ 37 MHz from Gauribidanur </a:t>
            </a:r>
          </a:p>
        </p:txBody>
      </p:sp>
      <p:sp>
        <p:nvSpPr>
          <p:cNvPr id="2057" name="TextBox 1"/>
          <p:cNvSpPr txBox="1">
            <a:spLocks noChangeArrowheads="1"/>
          </p:cNvSpPr>
          <p:nvPr/>
        </p:nvSpPr>
        <p:spPr bwMode="auto">
          <a:xfrm>
            <a:off x="3059113" y="1258888"/>
            <a:ext cx="1873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July 10, 2015</a:t>
            </a:r>
            <a:endParaRPr lang="en-IN" altLang="en-US"/>
          </a:p>
        </p:txBody>
      </p:sp>
      <p:sp>
        <p:nvSpPr>
          <p:cNvPr id="2058" name="TextBox 15"/>
          <p:cNvSpPr txBox="1">
            <a:spLocks noChangeArrowheads="1"/>
          </p:cNvSpPr>
          <p:nvPr/>
        </p:nvSpPr>
        <p:spPr bwMode="auto">
          <a:xfrm>
            <a:off x="7308850" y="1331913"/>
            <a:ext cx="1871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July 10, 2015</a:t>
            </a:r>
            <a:endParaRPr lang="en-IN" altLang="en-US"/>
          </a:p>
        </p:txBody>
      </p:sp>
    </p:spTree>
    <p:extLst>
      <p:ext uri="{BB962C8B-B14F-4D97-AF65-F5344CB8AC3E}">
        <p14:creationId xmlns:p14="http://schemas.microsoft.com/office/powerpoint/2010/main" val="3449698350"/>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980090" y="899762"/>
            <a:ext cx="7315200" cy="5486400"/>
            <a:chOff x="918028" y="1288143"/>
            <a:chExt cx="7315200" cy="5486400"/>
          </a:xfrm>
        </p:grpSpPr>
        <p:pic>
          <p:nvPicPr>
            <p:cNvPr id="31" name="Picture 2" descr="D:\20140907\Learmonth-D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028" y="1288143"/>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3000386" y="3433763"/>
              <a:ext cx="886968"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882591" y="2800203"/>
              <a:ext cx="886968" cy="6335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7594594" y="4216391"/>
            <a:ext cx="1124857" cy="461665"/>
          </a:xfrm>
          <a:prstGeom prst="rect">
            <a:avLst/>
          </a:prstGeom>
          <a:noFill/>
        </p:spPr>
        <p:txBody>
          <a:bodyPr wrap="square" rtlCol="0">
            <a:spAutoFit/>
          </a:bodyPr>
          <a:lstStyle/>
          <a:p>
            <a:pPr algn="r"/>
            <a:r>
              <a:rPr lang="en-US" sz="2400" b="1" dirty="0" smtClean="0"/>
              <a:t>8 min</a:t>
            </a:r>
            <a:endParaRPr lang="en-US" sz="2400" b="1" dirty="0"/>
          </a:p>
        </p:txBody>
      </p:sp>
      <p:sp>
        <p:nvSpPr>
          <p:cNvPr id="13" name="TextBox 12"/>
          <p:cNvSpPr txBox="1"/>
          <p:nvPr/>
        </p:nvSpPr>
        <p:spPr>
          <a:xfrm>
            <a:off x="5691054" y="6022026"/>
            <a:ext cx="1447800" cy="461665"/>
          </a:xfrm>
          <a:prstGeom prst="rect">
            <a:avLst/>
          </a:prstGeom>
          <a:noFill/>
        </p:spPr>
        <p:txBody>
          <a:bodyPr wrap="square" rtlCol="0">
            <a:spAutoFit/>
          </a:bodyPr>
          <a:lstStyle/>
          <a:p>
            <a:pPr algn="r"/>
            <a:r>
              <a:rPr lang="en-US" sz="2400" b="1" dirty="0" smtClean="0"/>
              <a:t>~61 MHz</a:t>
            </a:r>
            <a:endParaRPr lang="en-US" sz="2400" b="1" dirty="0"/>
          </a:p>
        </p:txBody>
      </p:sp>
      <p:pic>
        <p:nvPicPr>
          <p:cNvPr id="6146" name="Picture 2" descr="D:\20140907\1094090416-%b_T-1-100.DS.dat.p_P-1.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501" y="3814465"/>
            <a:ext cx="3803912" cy="288036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20140907\1094090656-%b_T-1-100.DS.dat.p_P-1.png"/>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04" b="9403"/>
          <a:stretch/>
        </p:blipFill>
        <p:spPr bwMode="auto">
          <a:xfrm>
            <a:off x="5130786" y="1573821"/>
            <a:ext cx="3812256" cy="252374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2463788" y="4187363"/>
            <a:ext cx="6175828" cy="0"/>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34596" y="1803538"/>
            <a:ext cx="0" cy="4570604"/>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5" name="TextBox 4"/>
          <p:cNvSpPr txBox="1"/>
          <p:nvPr/>
        </p:nvSpPr>
        <p:spPr>
          <a:xfrm>
            <a:off x="6414954" y="6553200"/>
            <a:ext cx="2729046" cy="369332"/>
          </a:xfrm>
          <a:prstGeom prst="rect">
            <a:avLst/>
          </a:prstGeom>
          <a:noFill/>
        </p:spPr>
        <p:txBody>
          <a:bodyPr wrap="square" rtlCol="0">
            <a:spAutoFit/>
          </a:bodyPr>
          <a:lstStyle/>
          <a:p>
            <a:r>
              <a:rPr lang="en-US" dirty="0" smtClean="0"/>
              <a:t>Oberoi et al. in preparation</a:t>
            </a:r>
            <a:endParaRPr lang="en-US" dirty="0"/>
          </a:p>
        </p:txBody>
      </p:sp>
    </p:spTree>
    <p:extLst>
      <p:ext uri="{BB962C8B-B14F-4D97-AF65-F5344CB8AC3E}">
        <p14:creationId xmlns:p14="http://schemas.microsoft.com/office/powerpoint/2010/main" val="114158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solar emission in 4D</a:t>
            </a:r>
            <a:endParaRPr lang="en-US" dirty="0"/>
          </a:p>
        </p:txBody>
      </p:sp>
      <p:sp>
        <p:nvSpPr>
          <p:cNvPr id="3" name="Content Placeholder 2"/>
          <p:cNvSpPr>
            <a:spLocks noGrp="1"/>
          </p:cNvSpPr>
          <p:nvPr>
            <p:ph idx="1"/>
          </p:nvPr>
        </p:nvSpPr>
        <p:spPr/>
        <p:txBody>
          <a:bodyPr/>
          <a:lstStyle/>
          <a:p>
            <a:endParaRPr lang="en-US"/>
          </a:p>
        </p:txBody>
      </p:sp>
      <p:pic>
        <p:nvPicPr>
          <p:cNvPr id="7170" name="Picture 2" descr="E:\Presentations\2016-ScienceWithSKA\Contributions\aia_193_mwa_spotma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7311" y="1251065"/>
            <a:ext cx="7856220" cy="55930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14954" y="6553200"/>
            <a:ext cx="2729046" cy="369332"/>
          </a:xfrm>
          <a:prstGeom prst="rect">
            <a:avLst/>
          </a:prstGeom>
          <a:noFill/>
        </p:spPr>
        <p:txBody>
          <a:bodyPr wrap="square" rtlCol="0">
            <a:spAutoFit/>
          </a:bodyPr>
          <a:lstStyle/>
          <a:p>
            <a:r>
              <a:rPr lang="en-US" dirty="0" smtClean="0"/>
              <a:t>Oberoi et al. in preparation</a:t>
            </a:r>
            <a:endParaRPr lang="en-US" dirty="0"/>
          </a:p>
        </p:txBody>
      </p:sp>
    </p:spTree>
    <p:extLst>
      <p:ext uri="{BB962C8B-B14F-4D97-AF65-F5344CB8AC3E}">
        <p14:creationId xmlns:p14="http://schemas.microsoft.com/office/powerpoint/2010/main" val="18281807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7"/>
            <a:ext cx="8153400" cy="868363"/>
          </a:xfrm>
        </p:spPr>
        <p:txBody>
          <a:bodyPr>
            <a:noAutofit/>
          </a:bodyPr>
          <a:lstStyle/>
          <a:p>
            <a:r>
              <a:rPr lang="en-AU" sz="3600" dirty="0" smtClean="0"/>
              <a:t>Type II Simulation and Theory Approach </a:t>
            </a:r>
            <a:br>
              <a:rPr lang="en-AU" sz="3600" dirty="0" smtClean="0"/>
            </a:br>
            <a:r>
              <a:rPr lang="en-AU" sz="3600" dirty="0" smtClean="0"/>
              <a:t>(Sydney “bolt-on” theory) </a:t>
            </a:r>
            <a:endParaRPr lang="en-AU" sz="3600" dirty="0"/>
          </a:p>
        </p:txBody>
      </p:sp>
      <p:sp>
        <p:nvSpPr>
          <p:cNvPr id="3" name="Content Placeholder 2"/>
          <p:cNvSpPr>
            <a:spLocks noGrp="1"/>
          </p:cNvSpPr>
          <p:nvPr>
            <p:ph idx="1"/>
          </p:nvPr>
        </p:nvSpPr>
        <p:spPr>
          <a:xfrm>
            <a:off x="251520" y="1196752"/>
            <a:ext cx="8763000" cy="4899248"/>
          </a:xfrm>
        </p:spPr>
        <p:txBody>
          <a:bodyPr>
            <a:normAutofit fontScale="85000" lnSpcReduction="20000"/>
          </a:bodyPr>
          <a:lstStyle/>
          <a:p>
            <a:endParaRPr lang="en-AU" dirty="0" smtClean="0"/>
          </a:p>
          <a:p>
            <a:r>
              <a:rPr lang="en-AU" sz="3600" dirty="0" smtClean="0"/>
              <a:t>We use the BATS-R-US code (3D MHD + radiation) </a:t>
            </a:r>
          </a:p>
          <a:p>
            <a:pPr marL="914400" lvl="1" indent="-514350">
              <a:buFont typeface="+mj-lt"/>
              <a:buAutoNum type="arabicPeriod"/>
            </a:pPr>
            <a:r>
              <a:rPr lang="en-AU" sz="3100" dirty="0" smtClean="0"/>
              <a:t>to model realistic corona for the time period. </a:t>
            </a:r>
          </a:p>
          <a:p>
            <a:pPr marL="914400" lvl="1" indent="-514350">
              <a:buFont typeface="+mj-lt"/>
              <a:buAutoNum type="arabicPeriod"/>
            </a:pPr>
            <a:r>
              <a:rPr lang="en-AU" sz="3100" dirty="0" smtClean="0"/>
              <a:t>simulate CME initiation and propagation. </a:t>
            </a:r>
          </a:p>
          <a:p>
            <a:pPr>
              <a:buNone/>
            </a:pPr>
            <a:endParaRPr lang="en-AU" sz="3600" dirty="0" smtClean="0"/>
          </a:p>
          <a:p>
            <a:r>
              <a:rPr lang="en-AU" sz="3600" dirty="0" smtClean="0"/>
              <a:t>Kinetic type II theory </a:t>
            </a:r>
          </a:p>
          <a:p>
            <a:pPr marL="914400" lvl="1" indent="-514350">
              <a:buFont typeface="+mj-lt"/>
              <a:buAutoNum type="arabicPeriod"/>
            </a:pPr>
            <a:r>
              <a:rPr lang="en-AU" sz="3100" dirty="0" smtClean="0"/>
              <a:t>Shock &amp; plasma characteristics from BATS-R-US </a:t>
            </a:r>
          </a:p>
          <a:p>
            <a:pPr marL="914400" lvl="1" indent="-514350">
              <a:buFont typeface="+mj-lt"/>
              <a:buAutoNum type="arabicPeriod"/>
            </a:pPr>
            <a:r>
              <a:rPr lang="en-AU" sz="3100" dirty="0" smtClean="0"/>
              <a:t>electron </a:t>
            </a:r>
            <a:r>
              <a:rPr lang="en-AU" sz="3100" dirty="0" err="1" smtClean="0"/>
              <a:t>energization</a:t>
            </a:r>
            <a:r>
              <a:rPr lang="en-AU" sz="3100" dirty="0" smtClean="0"/>
              <a:t> at shock </a:t>
            </a:r>
          </a:p>
          <a:p>
            <a:pPr marL="914400" lvl="1" indent="-514350">
              <a:buFont typeface="+mj-lt"/>
              <a:buAutoNum type="arabicPeriod"/>
            </a:pPr>
            <a:r>
              <a:rPr lang="en-AU" sz="3100" dirty="0" smtClean="0"/>
              <a:t>Langmuir waves and radio emission. </a:t>
            </a:r>
          </a:p>
          <a:p>
            <a:pPr marL="914400" lvl="1" indent="-514350">
              <a:buNone/>
            </a:pPr>
            <a:endParaRPr lang="en-AU" sz="3100" dirty="0" smtClean="0"/>
          </a:p>
          <a:p>
            <a:r>
              <a:rPr lang="en-AU" sz="3600" dirty="0" smtClean="0"/>
              <a:t>Compare theory and observations. </a:t>
            </a:r>
          </a:p>
          <a:p>
            <a:endParaRPr lang="en-AU" dirty="0"/>
          </a:p>
        </p:txBody>
      </p:sp>
      <p:sp>
        <p:nvSpPr>
          <p:cNvPr id="4" name="TextBox 5"/>
          <p:cNvSpPr txBox="1">
            <a:spLocks noChangeArrowheads="1"/>
          </p:cNvSpPr>
          <p:nvPr/>
        </p:nvSpPr>
        <p:spPr bwMode="auto">
          <a:xfrm>
            <a:off x="323528" y="6336268"/>
            <a:ext cx="8588313" cy="369332"/>
          </a:xfrm>
          <a:prstGeom prst="rect">
            <a:avLst/>
          </a:prstGeom>
          <a:noFill/>
          <a:ln w="9525">
            <a:noFill/>
            <a:miter lim="800000"/>
            <a:headEnd/>
            <a:tailEnd/>
          </a:ln>
        </p:spPr>
        <p:txBody>
          <a:bodyPr wrap="none">
            <a:spAutoFit/>
          </a:bodyPr>
          <a:lstStyle/>
          <a:p>
            <a:pPr fontAlgn="auto">
              <a:spcBef>
                <a:spcPts val="0"/>
              </a:spcBef>
              <a:spcAft>
                <a:spcPts val="0"/>
              </a:spcAft>
            </a:pPr>
            <a:r>
              <a:rPr lang="en-AU" dirty="0" smtClean="0">
                <a:solidFill>
                  <a:schemeClr val="accent6">
                    <a:lumMod val="50000"/>
                  </a:schemeClr>
                </a:solidFill>
                <a:latin typeface="Calibri"/>
              </a:rPr>
              <a:t>[Schmidt et al., </a:t>
            </a:r>
            <a:r>
              <a:rPr lang="en-AU" dirty="0" err="1" smtClean="0">
                <a:solidFill>
                  <a:schemeClr val="accent6">
                    <a:lumMod val="50000"/>
                  </a:schemeClr>
                </a:solidFill>
                <a:latin typeface="Calibri"/>
              </a:rPr>
              <a:t>ApJL</a:t>
            </a:r>
            <a:r>
              <a:rPr lang="en-AU" dirty="0" smtClean="0">
                <a:solidFill>
                  <a:schemeClr val="accent6">
                    <a:lumMod val="50000"/>
                  </a:schemeClr>
                </a:solidFill>
                <a:latin typeface="Calibri"/>
              </a:rPr>
              <a:t>, 2013; Schmidt </a:t>
            </a:r>
            <a:r>
              <a:rPr lang="en-AU" dirty="0">
                <a:solidFill>
                  <a:schemeClr val="accent6">
                    <a:lumMod val="50000"/>
                  </a:schemeClr>
                </a:solidFill>
                <a:latin typeface="Calibri"/>
              </a:rPr>
              <a:t>&amp; Cairns, JGR, </a:t>
            </a:r>
            <a:r>
              <a:rPr lang="en-AU" dirty="0" smtClean="0">
                <a:solidFill>
                  <a:schemeClr val="accent6">
                    <a:lumMod val="50000"/>
                  </a:schemeClr>
                </a:solidFill>
                <a:latin typeface="Calibri"/>
              </a:rPr>
              <a:t>2014a,b, 2016; Cairns &amp; Schmidt,2015]</a:t>
            </a:r>
            <a:endParaRPr lang="en-AU" dirty="0">
              <a:solidFill>
                <a:schemeClr val="accent6">
                  <a:lumMod val="50000"/>
                </a:schemeClr>
              </a:solidFill>
              <a:latin typeface="Calibri"/>
            </a:endParaRPr>
          </a:p>
        </p:txBody>
      </p:sp>
      <p:sp>
        <p:nvSpPr>
          <p:cNvPr id="5" name="TextBox 4"/>
          <p:cNvSpPr txBox="1"/>
          <p:nvPr/>
        </p:nvSpPr>
        <p:spPr>
          <a:xfrm>
            <a:off x="6750295" y="2780930"/>
            <a:ext cx="2286203" cy="584775"/>
          </a:xfrm>
          <a:prstGeom prst="rect">
            <a:avLst/>
          </a:prstGeom>
          <a:noFill/>
        </p:spPr>
        <p:txBody>
          <a:bodyPr wrap="none" rtlCol="0">
            <a:spAutoFit/>
          </a:bodyPr>
          <a:lstStyle/>
          <a:p>
            <a:r>
              <a:rPr lang="en-US" sz="1600" dirty="0" smtClean="0">
                <a:solidFill>
                  <a:schemeClr val="accent6">
                    <a:lumMod val="50000"/>
                  </a:schemeClr>
                </a:solidFill>
                <a:latin typeface="Arial"/>
              </a:rPr>
              <a:t>[</a:t>
            </a:r>
            <a:r>
              <a:rPr lang="en-US" sz="1600" dirty="0" err="1" smtClean="0">
                <a:solidFill>
                  <a:schemeClr val="accent6">
                    <a:lumMod val="50000"/>
                  </a:schemeClr>
                </a:solidFill>
                <a:latin typeface="Arial"/>
              </a:rPr>
              <a:t>Roussev</a:t>
            </a:r>
            <a:r>
              <a:rPr lang="en-US" sz="1600" dirty="0" smtClean="0">
                <a:solidFill>
                  <a:schemeClr val="accent6">
                    <a:lumMod val="50000"/>
                  </a:schemeClr>
                </a:solidFill>
                <a:latin typeface="Arial"/>
              </a:rPr>
              <a:t> et al. 03, 04, </a:t>
            </a:r>
          </a:p>
          <a:p>
            <a:r>
              <a:rPr lang="en-US" sz="1600" dirty="0" err="1" smtClean="0">
                <a:solidFill>
                  <a:schemeClr val="accent6">
                    <a:lumMod val="50000"/>
                  </a:schemeClr>
                </a:solidFill>
                <a:latin typeface="Arial"/>
              </a:rPr>
              <a:t>Toth</a:t>
            </a:r>
            <a:r>
              <a:rPr lang="en-US" sz="1600" dirty="0" smtClean="0">
                <a:solidFill>
                  <a:schemeClr val="accent6">
                    <a:lumMod val="50000"/>
                  </a:schemeClr>
                </a:solidFill>
                <a:latin typeface="Arial"/>
              </a:rPr>
              <a:t> et al., 2012]: </a:t>
            </a:r>
            <a:endParaRPr lang="en-AU" sz="1600" dirty="0">
              <a:solidFill>
                <a:schemeClr val="accent6">
                  <a:lumMod val="50000"/>
                </a:schemeClr>
              </a:solidFill>
            </a:endParaRPr>
          </a:p>
        </p:txBody>
      </p:sp>
      <p:sp>
        <p:nvSpPr>
          <p:cNvPr id="7" name="TextBox 5"/>
          <p:cNvSpPr txBox="1">
            <a:spLocks noChangeArrowheads="1"/>
          </p:cNvSpPr>
          <p:nvPr/>
        </p:nvSpPr>
        <p:spPr bwMode="auto">
          <a:xfrm>
            <a:off x="6804248" y="4149080"/>
            <a:ext cx="2016449" cy="1200329"/>
          </a:xfrm>
          <a:prstGeom prst="rect">
            <a:avLst/>
          </a:prstGeom>
          <a:noFill/>
          <a:ln w="9525">
            <a:noFill/>
            <a:miter lim="800000"/>
            <a:headEnd/>
            <a:tailEnd/>
          </a:ln>
        </p:spPr>
        <p:txBody>
          <a:bodyPr wrap="none">
            <a:spAutoFit/>
          </a:bodyPr>
          <a:lstStyle/>
          <a:p>
            <a:r>
              <a:rPr lang="en-AU" dirty="0" smtClean="0">
                <a:solidFill>
                  <a:schemeClr val="accent6">
                    <a:lumMod val="50000"/>
                  </a:schemeClr>
                </a:solidFill>
                <a:latin typeface="Calibri"/>
              </a:rPr>
              <a:t>[</a:t>
            </a:r>
            <a:r>
              <a:rPr lang="en-AU" dirty="0" smtClean="0">
                <a:solidFill>
                  <a:schemeClr val="accent6">
                    <a:lumMod val="50000"/>
                  </a:schemeClr>
                </a:solidFill>
              </a:rPr>
              <a:t>Schmidt &amp; </a:t>
            </a:r>
          </a:p>
          <a:p>
            <a:r>
              <a:rPr lang="en-AU" dirty="0" err="1" smtClean="0">
                <a:solidFill>
                  <a:schemeClr val="accent6">
                    <a:lumMod val="50000"/>
                  </a:schemeClr>
                </a:solidFill>
              </a:rPr>
              <a:t>Gopalswamy</a:t>
            </a:r>
            <a:r>
              <a:rPr lang="en-AU" dirty="0" smtClean="0">
                <a:solidFill>
                  <a:schemeClr val="accent6">
                    <a:lumMod val="50000"/>
                  </a:schemeClr>
                </a:solidFill>
              </a:rPr>
              <a:t>, 2008]</a:t>
            </a:r>
          </a:p>
          <a:p>
            <a:pPr fontAlgn="auto">
              <a:spcBef>
                <a:spcPts val="0"/>
              </a:spcBef>
              <a:spcAft>
                <a:spcPts val="0"/>
              </a:spcAft>
            </a:pPr>
            <a:r>
              <a:rPr lang="en-AU" dirty="0" smtClean="0">
                <a:solidFill>
                  <a:schemeClr val="accent6">
                    <a:lumMod val="50000"/>
                  </a:schemeClr>
                </a:solidFill>
                <a:latin typeface="Calibri"/>
              </a:rPr>
              <a:t>Schmidt </a:t>
            </a:r>
            <a:r>
              <a:rPr lang="en-AU" dirty="0">
                <a:solidFill>
                  <a:schemeClr val="accent6">
                    <a:lumMod val="50000"/>
                  </a:schemeClr>
                </a:solidFill>
                <a:latin typeface="Calibri"/>
              </a:rPr>
              <a:t>&amp; Cairns, </a:t>
            </a:r>
            <a:endParaRPr lang="en-AU" dirty="0" smtClean="0">
              <a:solidFill>
                <a:schemeClr val="accent6">
                  <a:lumMod val="50000"/>
                </a:schemeClr>
              </a:solidFill>
              <a:latin typeface="Calibri"/>
            </a:endParaRPr>
          </a:p>
          <a:p>
            <a:pPr fontAlgn="auto">
              <a:spcBef>
                <a:spcPts val="0"/>
              </a:spcBef>
              <a:spcAft>
                <a:spcPts val="0"/>
              </a:spcAft>
            </a:pPr>
            <a:r>
              <a:rPr lang="en-AU" dirty="0" smtClean="0">
                <a:solidFill>
                  <a:schemeClr val="accent6">
                    <a:lumMod val="50000"/>
                  </a:schemeClr>
                </a:solidFill>
                <a:latin typeface="Calibri"/>
              </a:rPr>
              <a:t>JGR</a:t>
            </a:r>
            <a:r>
              <a:rPr lang="en-AU" dirty="0">
                <a:solidFill>
                  <a:schemeClr val="accent6">
                    <a:lumMod val="50000"/>
                  </a:schemeClr>
                </a:solidFill>
                <a:latin typeface="Calibri"/>
              </a:rPr>
              <a:t>, </a:t>
            </a:r>
            <a:r>
              <a:rPr lang="en-AU" dirty="0" smtClean="0">
                <a:solidFill>
                  <a:schemeClr val="accent6">
                    <a:lumMod val="50000"/>
                  </a:schemeClr>
                </a:solidFill>
                <a:latin typeface="Calibri"/>
              </a:rPr>
              <a:t>2012a,b]</a:t>
            </a:r>
          </a:p>
        </p:txBody>
      </p:sp>
      <p:sp>
        <p:nvSpPr>
          <p:cNvPr id="8" name="TextBox 7"/>
          <p:cNvSpPr txBox="1"/>
          <p:nvPr/>
        </p:nvSpPr>
        <p:spPr>
          <a:xfrm>
            <a:off x="7131935" y="764704"/>
            <a:ext cx="1832553" cy="646331"/>
          </a:xfrm>
          <a:prstGeom prst="rect">
            <a:avLst/>
          </a:prstGeom>
          <a:noFill/>
        </p:spPr>
        <p:txBody>
          <a:bodyPr wrap="none" rtlCol="0">
            <a:spAutoFit/>
          </a:bodyPr>
          <a:lstStyle/>
          <a:p>
            <a:r>
              <a:rPr lang="en-AU" dirty="0" smtClean="0"/>
              <a:t>[</a:t>
            </a:r>
            <a:r>
              <a:rPr lang="en-AU" dirty="0" err="1" smtClean="0"/>
              <a:t>Iver</a:t>
            </a:r>
            <a:r>
              <a:rPr lang="en-AU" dirty="0" smtClean="0"/>
              <a:t> Cairns &amp; </a:t>
            </a:r>
          </a:p>
          <a:p>
            <a:r>
              <a:rPr lang="en-AU" dirty="0" smtClean="0"/>
              <a:t>Joachim Schmidt]</a:t>
            </a:r>
            <a:endParaRPr lang="en-AU" dirty="0"/>
          </a:p>
        </p:txBody>
      </p:sp>
    </p:spTree>
    <p:extLst>
      <p:ext uri="{BB962C8B-B14F-4D97-AF65-F5344CB8AC3E}">
        <p14:creationId xmlns:p14="http://schemas.microsoft.com/office/powerpoint/2010/main" val="36517342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62000"/>
            <a:ext cx="2743200" cy="1066800"/>
          </a:xfrm>
        </p:spPr>
        <p:txBody>
          <a:bodyPr>
            <a:normAutofit fontScale="90000"/>
          </a:bodyPr>
          <a:lstStyle/>
          <a:p>
            <a:pPr algn="l"/>
            <a:r>
              <a:rPr lang="en-AU" sz="3600" u="sng" dirty="0" smtClean="0"/>
              <a:t>Theory / data</a:t>
            </a:r>
            <a:br>
              <a:rPr lang="en-AU" sz="3600" u="sng" dirty="0" smtClean="0"/>
            </a:br>
            <a:r>
              <a:rPr lang="en-AU" sz="3600" u="sng" dirty="0" smtClean="0"/>
              <a:t>(Learmonth) </a:t>
            </a:r>
            <a:br>
              <a:rPr lang="en-AU" sz="3600" u="sng" dirty="0" smtClean="0"/>
            </a:br>
            <a:r>
              <a:rPr lang="en-AU" sz="3600" u="sng" dirty="0" smtClean="0"/>
              <a:t>comparison: </a:t>
            </a:r>
            <a:br>
              <a:rPr lang="en-AU" sz="3600" u="sng" dirty="0" smtClean="0"/>
            </a:br>
            <a:r>
              <a:rPr lang="en-AU" sz="3600" u="sng" dirty="0" smtClean="0"/>
              <a:t>same scales</a:t>
            </a:r>
            <a:endParaRPr lang="en-AU" sz="3600" u="sng" dirty="0"/>
          </a:p>
        </p:txBody>
      </p:sp>
      <p:pic>
        <p:nvPicPr>
          <p:cNvPr id="5" name="Content Placeholder 3" descr="learmonth_spectrum_plot_for_7_september_2014_without_background.jpg"/>
          <p:cNvPicPr>
            <a:picLocks noGrp="1" noChangeAspect="1"/>
          </p:cNvPicPr>
          <p:nvPr>
            <p:ph sz="half" idx="2"/>
          </p:nvPr>
        </p:nvPicPr>
        <p:blipFill>
          <a:blip r:embed="rId2" cstate="print"/>
          <a:srcRect l="25170" t="35221" r="3441"/>
          <a:stretch>
            <a:fillRect/>
          </a:stretch>
        </p:blipFill>
        <p:spPr>
          <a:xfrm>
            <a:off x="2470845" y="114373"/>
            <a:ext cx="4693443" cy="3009827"/>
          </a:xfrm>
        </p:spPr>
      </p:pic>
      <p:pic>
        <p:nvPicPr>
          <p:cNvPr id="6" name="Picture 5"/>
          <p:cNvPicPr>
            <a:picLocks/>
          </p:cNvPicPr>
          <p:nvPr/>
        </p:nvPicPr>
        <p:blipFill>
          <a:blip r:embed="rId3" cstate="print">
            <a:extLst>
              <a:ext uri="{28A0092B-C50C-407E-A947-70E740481C1C}">
                <a14:useLocalDpi xmlns:a14="http://schemas.microsoft.com/office/drawing/2010/main" val="0"/>
              </a:ext>
            </a:extLst>
          </a:blip>
          <a:srcRect l="11667" t="3566" r="10000" b="9053"/>
          <a:stretch>
            <a:fillRect/>
          </a:stretch>
        </p:blipFill>
        <p:spPr>
          <a:xfrm>
            <a:off x="3048000" y="3505200"/>
            <a:ext cx="3048000" cy="2590800"/>
          </a:xfrm>
          <a:prstGeom prst="rect">
            <a:avLst/>
          </a:prstGeom>
        </p:spPr>
      </p:pic>
      <p:sp>
        <p:nvSpPr>
          <p:cNvPr id="7" name="TextBox 6"/>
          <p:cNvSpPr txBox="1"/>
          <p:nvPr/>
        </p:nvSpPr>
        <p:spPr>
          <a:xfrm>
            <a:off x="1884402" y="2057400"/>
            <a:ext cx="553998" cy="2278797"/>
          </a:xfrm>
          <a:prstGeom prst="rect">
            <a:avLst/>
          </a:prstGeom>
          <a:noFill/>
        </p:spPr>
        <p:txBody>
          <a:bodyPr vert="vert270" wrap="square" rtlCol="0">
            <a:spAutoFit/>
          </a:bodyPr>
          <a:lstStyle/>
          <a:p>
            <a:pPr fontAlgn="auto">
              <a:spcBef>
                <a:spcPts val="0"/>
              </a:spcBef>
              <a:spcAft>
                <a:spcPts val="0"/>
              </a:spcAft>
            </a:pPr>
            <a:r>
              <a:rPr lang="en-US" sz="2400" dirty="0">
                <a:solidFill>
                  <a:prstClr val="black"/>
                </a:solidFill>
                <a:latin typeface="Calibri"/>
              </a:rPr>
              <a:t>Frequency (MHz)</a:t>
            </a:r>
          </a:p>
        </p:txBody>
      </p:sp>
      <p:sp>
        <p:nvSpPr>
          <p:cNvPr id="8" name="TextBox 7"/>
          <p:cNvSpPr txBox="1"/>
          <p:nvPr/>
        </p:nvSpPr>
        <p:spPr>
          <a:xfrm>
            <a:off x="3733802" y="6400801"/>
            <a:ext cx="1970411" cy="461665"/>
          </a:xfrm>
          <a:prstGeom prst="rect">
            <a:avLst/>
          </a:prstGeom>
          <a:noFill/>
        </p:spPr>
        <p:txBody>
          <a:bodyPr wrap="none" rtlCol="0">
            <a:spAutoFit/>
          </a:bodyPr>
          <a:lstStyle/>
          <a:p>
            <a:pPr fontAlgn="auto">
              <a:spcBef>
                <a:spcPts val="0"/>
              </a:spcBef>
              <a:spcAft>
                <a:spcPts val="0"/>
              </a:spcAft>
            </a:pPr>
            <a:r>
              <a:rPr lang="en-AU" sz="2400" dirty="0">
                <a:solidFill>
                  <a:prstClr val="black"/>
                </a:solidFill>
                <a:latin typeface="Calibri"/>
              </a:rPr>
              <a:t>Time (HHMM)</a:t>
            </a:r>
          </a:p>
        </p:txBody>
      </p:sp>
      <p:sp>
        <p:nvSpPr>
          <p:cNvPr id="9" name="TextBox 8"/>
          <p:cNvSpPr txBox="1"/>
          <p:nvPr/>
        </p:nvSpPr>
        <p:spPr>
          <a:xfrm>
            <a:off x="2590800" y="3505200"/>
            <a:ext cx="418704"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25</a:t>
            </a:r>
          </a:p>
        </p:txBody>
      </p:sp>
      <p:sp>
        <p:nvSpPr>
          <p:cNvPr id="10" name="TextBox 9"/>
          <p:cNvSpPr txBox="1"/>
          <p:nvPr/>
        </p:nvSpPr>
        <p:spPr>
          <a:xfrm>
            <a:off x="2629296" y="4648200"/>
            <a:ext cx="418704"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80</a:t>
            </a:r>
          </a:p>
        </p:txBody>
      </p:sp>
      <p:sp>
        <p:nvSpPr>
          <p:cNvPr id="11" name="TextBox 10"/>
          <p:cNvSpPr txBox="1"/>
          <p:nvPr/>
        </p:nvSpPr>
        <p:spPr>
          <a:xfrm>
            <a:off x="2590800" y="4267200"/>
            <a:ext cx="418704"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60</a:t>
            </a:r>
          </a:p>
        </p:txBody>
      </p:sp>
      <p:sp>
        <p:nvSpPr>
          <p:cNvPr id="12" name="TextBox 11"/>
          <p:cNvSpPr txBox="1"/>
          <p:nvPr/>
        </p:nvSpPr>
        <p:spPr>
          <a:xfrm>
            <a:off x="2590800" y="3886200"/>
            <a:ext cx="418704"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40</a:t>
            </a:r>
          </a:p>
        </p:txBody>
      </p:sp>
      <p:sp>
        <p:nvSpPr>
          <p:cNvPr id="13" name="TextBox 12"/>
          <p:cNvSpPr txBox="1"/>
          <p:nvPr/>
        </p:nvSpPr>
        <p:spPr>
          <a:xfrm>
            <a:off x="2514600" y="4953000"/>
            <a:ext cx="535724"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100</a:t>
            </a:r>
          </a:p>
        </p:txBody>
      </p:sp>
      <p:sp>
        <p:nvSpPr>
          <p:cNvPr id="14" name="TextBox 13"/>
          <p:cNvSpPr txBox="1"/>
          <p:nvPr/>
        </p:nvSpPr>
        <p:spPr>
          <a:xfrm>
            <a:off x="2514600" y="5410200"/>
            <a:ext cx="535724"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140</a:t>
            </a:r>
          </a:p>
        </p:txBody>
      </p:sp>
      <p:sp>
        <p:nvSpPr>
          <p:cNvPr id="15" name="TextBox 14"/>
          <p:cNvSpPr txBox="1"/>
          <p:nvPr/>
        </p:nvSpPr>
        <p:spPr>
          <a:xfrm>
            <a:off x="2512276" y="5791200"/>
            <a:ext cx="535724"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180</a:t>
            </a:r>
          </a:p>
        </p:txBody>
      </p:sp>
      <p:sp>
        <p:nvSpPr>
          <p:cNvPr id="16" name="TextBox 15"/>
          <p:cNvSpPr txBox="1"/>
          <p:nvPr/>
        </p:nvSpPr>
        <p:spPr>
          <a:xfrm>
            <a:off x="2819400" y="6096000"/>
            <a:ext cx="652743"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0150</a:t>
            </a:r>
          </a:p>
        </p:txBody>
      </p:sp>
      <p:sp>
        <p:nvSpPr>
          <p:cNvPr id="17" name="TextBox 16"/>
          <p:cNvSpPr txBox="1"/>
          <p:nvPr/>
        </p:nvSpPr>
        <p:spPr>
          <a:xfrm>
            <a:off x="3505202" y="6096000"/>
            <a:ext cx="652743"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0200</a:t>
            </a:r>
          </a:p>
        </p:txBody>
      </p:sp>
      <p:sp>
        <p:nvSpPr>
          <p:cNvPr id="18" name="TextBox 17"/>
          <p:cNvSpPr txBox="1"/>
          <p:nvPr/>
        </p:nvSpPr>
        <p:spPr>
          <a:xfrm>
            <a:off x="4267202" y="6096000"/>
            <a:ext cx="652743"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0210</a:t>
            </a:r>
          </a:p>
        </p:txBody>
      </p:sp>
      <p:sp>
        <p:nvSpPr>
          <p:cNvPr id="19" name="TextBox 18"/>
          <p:cNvSpPr txBox="1"/>
          <p:nvPr/>
        </p:nvSpPr>
        <p:spPr>
          <a:xfrm>
            <a:off x="4953002" y="6096000"/>
            <a:ext cx="652743"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0220</a:t>
            </a:r>
          </a:p>
        </p:txBody>
      </p:sp>
      <p:sp>
        <p:nvSpPr>
          <p:cNvPr id="20" name="TextBox 19"/>
          <p:cNvSpPr txBox="1"/>
          <p:nvPr/>
        </p:nvSpPr>
        <p:spPr>
          <a:xfrm>
            <a:off x="5715002" y="6096000"/>
            <a:ext cx="652743"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0230</a:t>
            </a:r>
          </a:p>
        </p:txBody>
      </p:sp>
      <p:sp>
        <p:nvSpPr>
          <p:cNvPr id="21" name="TextBox 20"/>
          <p:cNvSpPr txBox="1"/>
          <p:nvPr/>
        </p:nvSpPr>
        <p:spPr>
          <a:xfrm>
            <a:off x="6248400" y="4038600"/>
            <a:ext cx="418704"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10</a:t>
            </a:r>
          </a:p>
        </p:txBody>
      </p:sp>
      <p:sp>
        <p:nvSpPr>
          <p:cNvPr id="22" name="TextBox 21"/>
          <p:cNvSpPr txBox="1"/>
          <p:nvPr/>
        </p:nvSpPr>
        <p:spPr>
          <a:xfrm>
            <a:off x="7239000" y="914400"/>
            <a:ext cx="301686"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1</a:t>
            </a:r>
          </a:p>
        </p:txBody>
      </p:sp>
      <p:sp>
        <p:nvSpPr>
          <p:cNvPr id="23" name="TextBox 22"/>
          <p:cNvSpPr txBox="1"/>
          <p:nvPr/>
        </p:nvSpPr>
        <p:spPr>
          <a:xfrm>
            <a:off x="7162800" y="228600"/>
            <a:ext cx="497252"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10</a:t>
            </a:r>
            <a:r>
              <a:rPr lang="en-AU" baseline="30000" dirty="0">
                <a:solidFill>
                  <a:prstClr val="black"/>
                </a:solidFill>
                <a:latin typeface="Calibri"/>
              </a:rPr>
              <a:t>2</a:t>
            </a:r>
          </a:p>
        </p:txBody>
      </p:sp>
      <p:sp>
        <p:nvSpPr>
          <p:cNvPr id="24" name="TextBox 23"/>
          <p:cNvSpPr txBox="1"/>
          <p:nvPr/>
        </p:nvSpPr>
        <p:spPr>
          <a:xfrm>
            <a:off x="6248402" y="5257800"/>
            <a:ext cx="543739"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10</a:t>
            </a:r>
            <a:r>
              <a:rPr lang="en-AU" baseline="30000" dirty="0">
                <a:solidFill>
                  <a:prstClr val="black"/>
                </a:solidFill>
                <a:latin typeface="Calibri"/>
              </a:rPr>
              <a:t>-1</a:t>
            </a:r>
          </a:p>
        </p:txBody>
      </p:sp>
      <p:sp>
        <p:nvSpPr>
          <p:cNvPr id="25" name="TextBox 24"/>
          <p:cNvSpPr txBox="1"/>
          <p:nvPr/>
        </p:nvSpPr>
        <p:spPr>
          <a:xfrm>
            <a:off x="6248402" y="5791200"/>
            <a:ext cx="543739"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10</a:t>
            </a:r>
            <a:r>
              <a:rPr lang="en-AU" baseline="30000" dirty="0">
                <a:solidFill>
                  <a:prstClr val="black"/>
                </a:solidFill>
                <a:latin typeface="Calibri"/>
              </a:rPr>
              <a:t>-2</a:t>
            </a:r>
          </a:p>
        </p:txBody>
      </p:sp>
      <p:sp>
        <p:nvSpPr>
          <p:cNvPr id="26" name="TextBox 25"/>
          <p:cNvSpPr txBox="1"/>
          <p:nvPr/>
        </p:nvSpPr>
        <p:spPr>
          <a:xfrm>
            <a:off x="7696202" y="762001"/>
            <a:ext cx="691215" cy="461665"/>
          </a:xfrm>
          <a:prstGeom prst="rect">
            <a:avLst/>
          </a:prstGeom>
          <a:noFill/>
        </p:spPr>
        <p:txBody>
          <a:bodyPr wrap="none" rtlCol="0">
            <a:spAutoFit/>
          </a:bodyPr>
          <a:lstStyle/>
          <a:p>
            <a:pPr fontAlgn="auto">
              <a:spcBef>
                <a:spcPts val="0"/>
              </a:spcBef>
              <a:spcAft>
                <a:spcPts val="0"/>
              </a:spcAft>
            </a:pPr>
            <a:r>
              <a:rPr lang="en-AU" sz="2400" dirty="0">
                <a:solidFill>
                  <a:srgbClr val="FF0000"/>
                </a:solidFill>
                <a:latin typeface="Calibri"/>
              </a:rPr>
              <a:t>Flux</a:t>
            </a:r>
            <a:endParaRPr lang="en-AU" sz="2400" baseline="30000" dirty="0">
              <a:solidFill>
                <a:srgbClr val="FF0000"/>
              </a:solidFill>
              <a:latin typeface="Calibri"/>
            </a:endParaRPr>
          </a:p>
        </p:txBody>
      </p:sp>
      <p:sp>
        <p:nvSpPr>
          <p:cNvPr id="27" name="TextBox 26"/>
          <p:cNvSpPr txBox="1"/>
          <p:nvPr/>
        </p:nvSpPr>
        <p:spPr>
          <a:xfrm>
            <a:off x="7640782" y="1094501"/>
            <a:ext cx="849913" cy="461665"/>
          </a:xfrm>
          <a:prstGeom prst="rect">
            <a:avLst/>
          </a:prstGeom>
          <a:noFill/>
        </p:spPr>
        <p:txBody>
          <a:bodyPr wrap="square" rtlCol="0">
            <a:spAutoFit/>
          </a:bodyPr>
          <a:lstStyle/>
          <a:p>
            <a:pPr fontAlgn="auto">
              <a:spcBef>
                <a:spcPts val="0"/>
              </a:spcBef>
              <a:spcAft>
                <a:spcPts val="0"/>
              </a:spcAft>
            </a:pPr>
            <a:r>
              <a:rPr lang="en-AU" sz="2400" dirty="0">
                <a:solidFill>
                  <a:srgbClr val="FF0000"/>
                </a:solidFill>
                <a:latin typeface="Calibri"/>
              </a:rPr>
              <a:t>(SFU)</a:t>
            </a:r>
            <a:endParaRPr lang="en-AU" sz="2400" baseline="30000" dirty="0">
              <a:solidFill>
                <a:srgbClr val="FF0000"/>
              </a:solidFill>
              <a:latin typeface="Calibri"/>
            </a:endParaRPr>
          </a:p>
        </p:txBody>
      </p:sp>
      <p:sp>
        <p:nvSpPr>
          <p:cNvPr id="29" name="TextBox 28"/>
          <p:cNvSpPr txBox="1"/>
          <p:nvPr/>
        </p:nvSpPr>
        <p:spPr>
          <a:xfrm>
            <a:off x="7162802" y="1752600"/>
            <a:ext cx="543739"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10</a:t>
            </a:r>
            <a:r>
              <a:rPr lang="en-AU" baseline="30000" dirty="0">
                <a:solidFill>
                  <a:prstClr val="black"/>
                </a:solidFill>
                <a:latin typeface="Calibri"/>
              </a:rPr>
              <a:t>-2</a:t>
            </a:r>
          </a:p>
        </p:txBody>
      </p:sp>
      <p:sp>
        <p:nvSpPr>
          <p:cNvPr id="30" name="TextBox 29"/>
          <p:cNvSpPr txBox="1"/>
          <p:nvPr/>
        </p:nvSpPr>
        <p:spPr>
          <a:xfrm>
            <a:off x="6324600" y="4648200"/>
            <a:ext cx="301686"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1</a:t>
            </a:r>
          </a:p>
        </p:txBody>
      </p:sp>
      <p:sp>
        <p:nvSpPr>
          <p:cNvPr id="31" name="TextBox 30"/>
          <p:cNvSpPr txBox="1"/>
          <p:nvPr/>
        </p:nvSpPr>
        <p:spPr>
          <a:xfrm>
            <a:off x="6208348" y="3429000"/>
            <a:ext cx="497252"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alibri"/>
              </a:rPr>
              <a:t>10</a:t>
            </a:r>
            <a:r>
              <a:rPr lang="en-AU" baseline="30000" dirty="0">
                <a:solidFill>
                  <a:prstClr val="black"/>
                </a:solidFill>
                <a:latin typeface="Calibri"/>
              </a:rPr>
              <a:t>2</a:t>
            </a:r>
          </a:p>
        </p:txBody>
      </p:sp>
      <p:sp>
        <p:nvSpPr>
          <p:cNvPr id="32" name="TextBox 31"/>
          <p:cNvSpPr txBox="1"/>
          <p:nvPr/>
        </p:nvSpPr>
        <p:spPr>
          <a:xfrm>
            <a:off x="6934202" y="4191000"/>
            <a:ext cx="849913" cy="830997"/>
          </a:xfrm>
          <a:prstGeom prst="rect">
            <a:avLst/>
          </a:prstGeom>
          <a:noFill/>
        </p:spPr>
        <p:txBody>
          <a:bodyPr wrap="none" rtlCol="0">
            <a:spAutoFit/>
          </a:bodyPr>
          <a:lstStyle/>
          <a:p>
            <a:pPr fontAlgn="auto">
              <a:spcBef>
                <a:spcPts val="0"/>
              </a:spcBef>
              <a:spcAft>
                <a:spcPts val="0"/>
              </a:spcAft>
            </a:pPr>
            <a:r>
              <a:rPr lang="en-AU" sz="2400" dirty="0" smtClean="0">
                <a:solidFill>
                  <a:srgbClr val="FF0000"/>
                </a:solidFill>
                <a:latin typeface="Calibri"/>
              </a:rPr>
              <a:t>Flux</a:t>
            </a:r>
            <a:endParaRPr lang="en-AU" sz="400" dirty="0">
              <a:solidFill>
                <a:srgbClr val="FF0000"/>
              </a:solidFill>
              <a:latin typeface="Calibri"/>
            </a:endParaRPr>
          </a:p>
          <a:p>
            <a:pPr fontAlgn="auto">
              <a:spcBef>
                <a:spcPts val="0"/>
              </a:spcBef>
              <a:spcAft>
                <a:spcPts val="0"/>
              </a:spcAft>
            </a:pPr>
            <a:r>
              <a:rPr lang="en-AU" sz="2400" dirty="0">
                <a:solidFill>
                  <a:srgbClr val="FF0000"/>
                </a:solidFill>
                <a:latin typeface="Calibri"/>
              </a:rPr>
              <a:t>(SFU)</a:t>
            </a:r>
          </a:p>
        </p:txBody>
      </p:sp>
      <p:sp>
        <p:nvSpPr>
          <p:cNvPr id="33" name="Rectangle 32"/>
          <p:cNvSpPr/>
          <p:nvPr/>
        </p:nvSpPr>
        <p:spPr>
          <a:xfrm>
            <a:off x="7236296" y="3429000"/>
            <a:ext cx="1662828" cy="584775"/>
          </a:xfrm>
          <a:prstGeom prst="rect">
            <a:avLst/>
          </a:prstGeom>
        </p:spPr>
        <p:txBody>
          <a:bodyPr wrap="none">
            <a:spAutoFit/>
          </a:bodyPr>
          <a:lstStyle/>
          <a:p>
            <a:r>
              <a:rPr lang="en-AU" sz="1600" dirty="0" smtClean="0">
                <a:solidFill>
                  <a:schemeClr val="accent6">
                    <a:lumMod val="50000"/>
                  </a:schemeClr>
                </a:solidFill>
              </a:rPr>
              <a:t>Calibration by  </a:t>
            </a:r>
          </a:p>
          <a:p>
            <a:r>
              <a:rPr lang="en-AU" sz="1600" dirty="0" smtClean="0">
                <a:solidFill>
                  <a:schemeClr val="accent6">
                    <a:lumMod val="50000"/>
                  </a:schemeClr>
                </a:solidFill>
              </a:rPr>
              <a:t>J. Harding in 2014</a:t>
            </a:r>
            <a:endParaRPr lang="en-AU" sz="1600" dirty="0">
              <a:solidFill>
                <a:schemeClr val="accent6">
                  <a:lumMod val="50000"/>
                </a:schemeClr>
              </a:solidFill>
            </a:endParaRPr>
          </a:p>
        </p:txBody>
      </p:sp>
      <p:sp>
        <p:nvSpPr>
          <p:cNvPr id="34" name="TextBox 33"/>
          <p:cNvSpPr txBox="1"/>
          <p:nvPr/>
        </p:nvSpPr>
        <p:spPr>
          <a:xfrm>
            <a:off x="107504" y="4725144"/>
            <a:ext cx="2292615" cy="1077218"/>
          </a:xfrm>
          <a:prstGeom prst="rect">
            <a:avLst/>
          </a:prstGeom>
          <a:noFill/>
        </p:spPr>
        <p:txBody>
          <a:bodyPr wrap="none" rtlCol="0">
            <a:spAutoFit/>
          </a:bodyPr>
          <a:lstStyle/>
          <a:p>
            <a:r>
              <a:rPr lang="en-AU" sz="3200" b="1" dirty="0" smtClean="0"/>
              <a:t>7 Sept 2014 </a:t>
            </a:r>
          </a:p>
          <a:p>
            <a:r>
              <a:rPr lang="en-AU" sz="3200" b="1" dirty="0" smtClean="0"/>
              <a:t>Type II Burst</a:t>
            </a:r>
            <a:endParaRPr lang="en-AU" sz="3200" b="1" dirty="0"/>
          </a:p>
        </p:txBody>
      </p:sp>
      <p:sp>
        <p:nvSpPr>
          <p:cNvPr id="35" name="TextBox 34"/>
          <p:cNvSpPr txBox="1"/>
          <p:nvPr/>
        </p:nvSpPr>
        <p:spPr>
          <a:xfrm>
            <a:off x="6521577" y="6165304"/>
            <a:ext cx="2567819" cy="646331"/>
          </a:xfrm>
          <a:prstGeom prst="rect">
            <a:avLst/>
          </a:prstGeom>
          <a:noFill/>
        </p:spPr>
        <p:txBody>
          <a:bodyPr wrap="none" rtlCol="0">
            <a:spAutoFit/>
          </a:bodyPr>
          <a:lstStyle/>
          <a:p>
            <a:r>
              <a:rPr lang="en-AU" dirty="0" smtClean="0">
                <a:solidFill>
                  <a:schemeClr val="accent6">
                    <a:lumMod val="50000"/>
                  </a:schemeClr>
                </a:solidFill>
              </a:rPr>
              <a:t>[Schmidt, Cairns, Oberoi ,</a:t>
            </a:r>
          </a:p>
          <a:p>
            <a:r>
              <a:rPr lang="en-AU" dirty="0" smtClean="0">
                <a:solidFill>
                  <a:schemeClr val="accent6">
                    <a:lumMod val="50000"/>
                  </a:schemeClr>
                </a:solidFill>
              </a:rPr>
              <a:t>Harding ... </a:t>
            </a:r>
            <a:r>
              <a:rPr lang="en-AU" dirty="0">
                <a:solidFill>
                  <a:schemeClr val="accent6">
                    <a:lumMod val="50000"/>
                  </a:schemeClr>
                </a:solidFill>
              </a:rPr>
              <a:t>i</a:t>
            </a:r>
            <a:r>
              <a:rPr lang="en-AU" dirty="0" smtClean="0">
                <a:solidFill>
                  <a:schemeClr val="accent6">
                    <a:lumMod val="50000"/>
                  </a:schemeClr>
                </a:solidFill>
              </a:rPr>
              <a:t>n prep.]</a:t>
            </a:r>
            <a:endParaRPr lang="en-AU" dirty="0">
              <a:solidFill>
                <a:schemeClr val="accent6">
                  <a:lumMod val="50000"/>
                </a:schemeClr>
              </a:solidFill>
            </a:endParaRPr>
          </a:p>
        </p:txBody>
      </p:sp>
    </p:spTree>
    <p:extLst>
      <p:ext uri="{BB962C8B-B14F-4D97-AF65-F5344CB8AC3E}">
        <p14:creationId xmlns:p14="http://schemas.microsoft.com/office/powerpoint/2010/main" val="39244466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83" y="1068946"/>
            <a:ext cx="8763009" cy="4604498"/>
          </a:xfrm>
          <a:prstGeom prst="rect">
            <a:avLst/>
          </a:prstGeom>
        </p:spPr>
      </p:pic>
      <p:sp>
        <p:nvSpPr>
          <p:cNvPr id="5" name="TextBox 4"/>
          <p:cNvSpPr txBox="1"/>
          <p:nvPr/>
        </p:nvSpPr>
        <p:spPr>
          <a:xfrm>
            <a:off x="497983" y="433589"/>
            <a:ext cx="7211846" cy="400110"/>
          </a:xfrm>
          <a:prstGeom prst="rect">
            <a:avLst/>
          </a:prstGeom>
          <a:noFill/>
        </p:spPr>
        <p:txBody>
          <a:bodyPr wrap="none" rtlCol="0">
            <a:spAutoFit/>
          </a:bodyPr>
          <a:lstStyle/>
          <a:p>
            <a:r>
              <a:rPr lang="en-US" sz="2000" b="1" dirty="0" smtClean="0"/>
              <a:t>Data – Simulation Comparison: 7 September 2014 Split-band Event</a:t>
            </a:r>
            <a:endParaRPr lang="en-AU" sz="2000" b="1" dirty="0"/>
          </a:p>
        </p:txBody>
      </p:sp>
      <p:sp>
        <p:nvSpPr>
          <p:cNvPr id="6" name="TextBox 5"/>
          <p:cNvSpPr txBox="1"/>
          <p:nvPr/>
        </p:nvSpPr>
        <p:spPr>
          <a:xfrm>
            <a:off x="179512" y="5624683"/>
            <a:ext cx="9034781" cy="1015663"/>
          </a:xfrm>
          <a:prstGeom prst="rect">
            <a:avLst/>
          </a:prstGeom>
          <a:noFill/>
        </p:spPr>
        <p:txBody>
          <a:bodyPr wrap="none" rtlCol="0">
            <a:spAutoFit/>
          </a:bodyPr>
          <a:lstStyle/>
          <a:p>
            <a:r>
              <a:rPr lang="en-US" sz="2000" dirty="0" smtClean="0"/>
              <a:t>Our simulations agree very well with the observations in frequency, intensity, &amp; time.</a:t>
            </a:r>
          </a:p>
          <a:p>
            <a:endParaRPr lang="en-US" sz="2000" dirty="0"/>
          </a:p>
          <a:p>
            <a:r>
              <a:rPr lang="en-US" sz="2000" dirty="0" smtClean="0"/>
              <a:t>Comparing the locations of emission… initial results look promising</a:t>
            </a:r>
            <a:endParaRPr lang="en-AU" sz="2000" dirty="0"/>
          </a:p>
        </p:txBody>
      </p:sp>
      <p:sp>
        <p:nvSpPr>
          <p:cNvPr id="7" name="TextBox 6"/>
          <p:cNvSpPr txBox="1"/>
          <p:nvPr/>
        </p:nvSpPr>
        <p:spPr>
          <a:xfrm>
            <a:off x="5580112" y="6453336"/>
            <a:ext cx="3544240" cy="369332"/>
          </a:xfrm>
          <a:prstGeom prst="rect">
            <a:avLst/>
          </a:prstGeom>
          <a:noFill/>
        </p:spPr>
        <p:txBody>
          <a:bodyPr wrap="none" rtlCol="0">
            <a:spAutoFit/>
          </a:bodyPr>
          <a:lstStyle/>
          <a:p>
            <a:r>
              <a:rPr lang="en-AU" dirty="0" smtClean="0">
                <a:solidFill>
                  <a:schemeClr val="accent6">
                    <a:lumMod val="50000"/>
                  </a:schemeClr>
                </a:solidFill>
              </a:rPr>
              <a:t>[Schmidt, Cairns, Oberoi ... </a:t>
            </a:r>
            <a:r>
              <a:rPr lang="en-AU" dirty="0">
                <a:solidFill>
                  <a:schemeClr val="accent6">
                    <a:lumMod val="50000"/>
                  </a:schemeClr>
                </a:solidFill>
              </a:rPr>
              <a:t>i</a:t>
            </a:r>
            <a:r>
              <a:rPr lang="en-AU" dirty="0" smtClean="0">
                <a:solidFill>
                  <a:schemeClr val="accent6">
                    <a:lumMod val="50000"/>
                  </a:schemeClr>
                </a:solidFill>
              </a:rPr>
              <a:t>n prep.]</a:t>
            </a:r>
            <a:endParaRPr lang="en-AU" dirty="0">
              <a:solidFill>
                <a:schemeClr val="accent6">
                  <a:lumMod val="50000"/>
                </a:schemeClr>
              </a:solidFill>
            </a:endParaRPr>
          </a:p>
        </p:txBody>
      </p:sp>
    </p:spTree>
    <p:extLst>
      <p:ext uri="{BB962C8B-B14F-4D97-AF65-F5344CB8AC3E}">
        <p14:creationId xmlns:p14="http://schemas.microsoft.com/office/powerpoint/2010/main" val="22159549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Generating prediction of radio observables from MHD simulations </a:t>
            </a:r>
            <a:endParaRPr lang="en-US" dirty="0"/>
          </a:p>
        </p:txBody>
      </p:sp>
      <p:sp>
        <p:nvSpPr>
          <p:cNvPr id="3" name="Content Placeholder 2"/>
          <p:cNvSpPr>
            <a:spLocks noGrp="1"/>
          </p:cNvSpPr>
          <p:nvPr>
            <p:ph idx="1"/>
          </p:nvPr>
        </p:nvSpPr>
        <p:spPr>
          <a:xfrm>
            <a:off x="457200" y="1600200"/>
            <a:ext cx="8229600" cy="5029200"/>
          </a:xfrm>
        </p:spPr>
        <p:txBody>
          <a:bodyPr>
            <a:normAutofit fontScale="92500" lnSpcReduction="20000"/>
          </a:bodyPr>
          <a:lstStyle/>
          <a:p>
            <a:r>
              <a:rPr lang="en-US" dirty="0" smtClean="0">
                <a:solidFill>
                  <a:schemeClr val="bg1">
                    <a:lumMod val="50000"/>
                  </a:schemeClr>
                </a:solidFill>
              </a:rPr>
              <a:t>Type II emission (Univ. of Sydney group)</a:t>
            </a:r>
          </a:p>
          <a:p>
            <a:r>
              <a:rPr lang="en-US" dirty="0" err="1" smtClean="0"/>
              <a:t>Gyrosynchrotron</a:t>
            </a:r>
            <a:r>
              <a:rPr lang="en-US" dirty="0" smtClean="0"/>
              <a:t> emission from the active regions in the photosphere (1-few10s of GHz)</a:t>
            </a:r>
          </a:p>
          <a:p>
            <a:pPr lvl="1"/>
            <a:r>
              <a:rPr lang="en-US" dirty="0" smtClean="0"/>
              <a:t> A key science objective of </a:t>
            </a:r>
            <a:r>
              <a:rPr lang="en-US" i="1" dirty="0" smtClean="0"/>
              <a:t>Frequency Agile Solar </a:t>
            </a:r>
            <a:r>
              <a:rPr lang="en-US" i="1" dirty="0" err="1" smtClean="0"/>
              <a:t>Radiotelescope</a:t>
            </a:r>
            <a:r>
              <a:rPr lang="en-US" dirty="0" smtClean="0"/>
              <a:t> (FASR)</a:t>
            </a:r>
          </a:p>
          <a:p>
            <a:r>
              <a:rPr lang="en-US" dirty="0" smtClean="0"/>
              <a:t>Synchrotron emission from the CME plasma (</a:t>
            </a:r>
            <a:r>
              <a:rPr lang="en-US" dirty="0" err="1" smtClean="0"/>
              <a:t>Razin</a:t>
            </a:r>
            <a:r>
              <a:rPr lang="en-US" dirty="0" smtClean="0"/>
              <a:t> </a:t>
            </a:r>
            <a:r>
              <a:rPr lang="en-US" dirty="0" err="1" smtClean="0"/>
              <a:t>Tsytovich</a:t>
            </a:r>
            <a:r>
              <a:rPr lang="en-US" dirty="0" smtClean="0"/>
              <a:t> suppression) (Bastian et al., 2001)</a:t>
            </a:r>
          </a:p>
          <a:p>
            <a:r>
              <a:rPr lang="en-US" dirty="0" smtClean="0"/>
              <a:t>Both of these methods allow one to get a handle on the coronal magnetic field, the only reliable measurements of which are available at the photosphere</a:t>
            </a:r>
          </a:p>
          <a:p>
            <a:endParaRPr lang="en-US" dirty="0"/>
          </a:p>
        </p:txBody>
      </p:sp>
      <p:grpSp>
        <p:nvGrpSpPr>
          <p:cNvPr id="9" name="Group 8"/>
          <p:cNvGrpSpPr/>
          <p:nvPr/>
        </p:nvGrpSpPr>
        <p:grpSpPr>
          <a:xfrm>
            <a:off x="533400" y="2861146"/>
            <a:ext cx="8142479" cy="3442855"/>
            <a:chOff x="477646" y="3276600"/>
            <a:chExt cx="8142479" cy="3442855"/>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646" y="3276600"/>
              <a:ext cx="8142479"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103418" y="4667934"/>
              <a:ext cx="1143000" cy="646331"/>
            </a:xfrm>
            <a:prstGeom prst="rect">
              <a:avLst/>
            </a:prstGeom>
            <a:noFill/>
          </p:spPr>
          <p:txBody>
            <a:bodyPr wrap="square" rtlCol="0">
              <a:spAutoFit/>
            </a:bodyPr>
            <a:lstStyle/>
            <a:p>
              <a:pPr algn="ctr"/>
              <a:r>
                <a:rPr lang="en-US" b="1" dirty="0" smtClean="0"/>
                <a:t>Flux rope center</a:t>
              </a:r>
              <a:endParaRPr lang="en-US" b="1" dirty="0"/>
            </a:p>
          </p:txBody>
        </p:sp>
        <p:sp>
          <p:nvSpPr>
            <p:cNvPr id="6" name="TextBox 5"/>
            <p:cNvSpPr txBox="1"/>
            <p:nvPr/>
          </p:nvSpPr>
          <p:spPr>
            <a:xfrm>
              <a:off x="7239000" y="4667934"/>
              <a:ext cx="1143000" cy="646331"/>
            </a:xfrm>
            <a:prstGeom prst="rect">
              <a:avLst/>
            </a:prstGeom>
            <a:noFill/>
          </p:spPr>
          <p:txBody>
            <a:bodyPr wrap="square" rtlCol="0">
              <a:spAutoFit/>
            </a:bodyPr>
            <a:lstStyle/>
            <a:p>
              <a:pPr algn="ctr"/>
              <a:r>
                <a:rPr lang="en-US" b="1" dirty="0" smtClean="0"/>
                <a:t>Flux rope </a:t>
              </a:r>
              <a:r>
                <a:rPr lang="en-US" b="1" dirty="0" err="1" smtClean="0"/>
                <a:t>footpoint</a:t>
              </a:r>
              <a:endParaRPr lang="en-US" b="1" dirty="0"/>
            </a:p>
          </p:txBody>
        </p:sp>
        <p:sp>
          <p:nvSpPr>
            <p:cNvPr id="7" name="TextBox 6"/>
            <p:cNvSpPr txBox="1"/>
            <p:nvPr/>
          </p:nvSpPr>
          <p:spPr>
            <a:xfrm>
              <a:off x="3955475" y="3542204"/>
              <a:ext cx="1036758" cy="861774"/>
            </a:xfrm>
            <a:prstGeom prst="rect">
              <a:avLst/>
            </a:prstGeom>
            <a:noFill/>
          </p:spPr>
          <p:txBody>
            <a:bodyPr wrap="square" rtlCol="0">
              <a:spAutoFit/>
            </a:bodyPr>
            <a:lstStyle/>
            <a:p>
              <a:pPr algn="r"/>
              <a:r>
                <a:rPr lang="en-US" sz="1600" b="1" dirty="0" smtClean="0">
                  <a:solidFill>
                    <a:srgbClr val="FF0000"/>
                  </a:solidFill>
                </a:rPr>
                <a:t>20G</a:t>
              </a:r>
            </a:p>
            <a:p>
              <a:pPr algn="r"/>
              <a:r>
                <a:rPr lang="en-US" sz="1600" b="1" dirty="0" smtClean="0">
                  <a:solidFill>
                    <a:srgbClr val="00B050"/>
                  </a:solidFill>
                </a:rPr>
                <a:t>100G</a:t>
              </a:r>
            </a:p>
            <a:p>
              <a:pPr algn="r"/>
              <a:r>
                <a:rPr lang="en-US" sz="1600" b="1" dirty="0" smtClean="0">
                  <a:solidFill>
                    <a:srgbClr val="0070C0"/>
                  </a:solidFill>
                </a:rPr>
                <a:t>1000G</a:t>
              </a:r>
              <a:endParaRPr lang="en-US" sz="1600" b="1" dirty="0">
                <a:solidFill>
                  <a:srgbClr val="0070C0"/>
                </a:solidFill>
              </a:endParaRPr>
            </a:p>
          </p:txBody>
        </p:sp>
        <p:sp>
          <p:nvSpPr>
            <p:cNvPr id="8" name="Rectangle 7"/>
            <p:cNvSpPr/>
            <p:nvPr/>
          </p:nvSpPr>
          <p:spPr>
            <a:xfrm>
              <a:off x="3505200" y="6350123"/>
              <a:ext cx="2688557" cy="369332"/>
            </a:xfrm>
            <a:prstGeom prst="rect">
              <a:avLst/>
            </a:prstGeom>
            <a:solidFill>
              <a:schemeClr val="bg1"/>
            </a:solidFill>
          </p:spPr>
          <p:txBody>
            <a:bodyPr wrap="none">
              <a:spAutoFit/>
            </a:bodyPr>
            <a:lstStyle/>
            <a:p>
              <a:pPr>
                <a:lnSpc>
                  <a:spcPct val="100000"/>
                </a:lnSpc>
              </a:pPr>
              <a:r>
                <a:rPr lang="en-US" dirty="0" err="1">
                  <a:latin typeface="Century Schoolbook"/>
                  <a:ea typeface="Century Schoolbook"/>
                </a:rPr>
                <a:t>Kuznetsov</a:t>
              </a:r>
              <a:r>
                <a:rPr lang="en-US" dirty="0">
                  <a:latin typeface="Century Schoolbook"/>
                  <a:ea typeface="Century Schoolbook"/>
                </a:rPr>
                <a:t>  et. al. </a:t>
              </a:r>
              <a:r>
                <a:rPr lang="en-US" dirty="0" smtClean="0">
                  <a:latin typeface="Century Schoolbook"/>
                  <a:ea typeface="Century Schoolbook"/>
                </a:rPr>
                <a:t>2016</a:t>
              </a:r>
              <a:endParaRPr lang="en-US" dirty="0"/>
            </a:p>
          </p:txBody>
        </p:sp>
      </p:grpSp>
      <p:sp>
        <p:nvSpPr>
          <p:cNvPr id="10" name="TextBox 9"/>
          <p:cNvSpPr txBox="1"/>
          <p:nvPr/>
        </p:nvSpPr>
        <p:spPr>
          <a:xfrm>
            <a:off x="5486400" y="6488668"/>
            <a:ext cx="3657600" cy="369332"/>
          </a:xfrm>
          <a:prstGeom prst="rect">
            <a:avLst/>
          </a:prstGeom>
          <a:noFill/>
        </p:spPr>
        <p:txBody>
          <a:bodyPr wrap="square" rtlCol="0">
            <a:spAutoFit/>
          </a:bodyPr>
          <a:lstStyle/>
          <a:p>
            <a:pPr algn="r"/>
            <a:r>
              <a:rPr lang="en-US" dirty="0" err="1" smtClean="0"/>
              <a:t>Piyali</a:t>
            </a:r>
            <a:r>
              <a:rPr lang="en-US" dirty="0" smtClean="0"/>
              <a:t> Chatterjee (IIA)</a:t>
            </a:r>
            <a:endParaRPr lang="en-US" dirty="0"/>
          </a:p>
        </p:txBody>
      </p:sp>
    </p:spTree>
    <p:extLst>
      <p:ext uri="{BB962C8B-B14F-4D97-AF65-F5344CB8AC3E}">
        <p14:creationId xmlns:p14="http://schemas.microsoft.com/office/powerpoint/2010/main" val="205054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Summer</Template>
  <TotalTime>3052</TotalTime>
  <Words>1934</Words>
  <Application>Microsoft Macintosh PowerPoint</Application>
  <PresentationFormat>On-screen Show (4:3)</PresentationFormat>
  <Paragraphs>261</Paragraphs>
  <Slides>33</Slides>
  <Notes>8</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American Typewriter</vt:lpstr>
      <vt:lpstr>Arial</vt:lpstr>
      <vt:lpstr>Avenir Next Medium</vt:lpstr>
      <vt:lpstr>Calibri</vt:lpstr>
      <vt:lpstr>Century Schoolbook</vt:lpstr>
      <vt:lpstr>Gill Sans</vt:lpstr>
      <vt:lpstr>Liberation Sans</vt:lpstr>
      <vt:lpstr>Lohit Devanagari</vt:lpstr>
      <vt:lpstr>MS PGothic</vt:lpstr>
      <vt:lpstr>ＭＳ Ｐゴシック</vt:lpstr>
      <vt:lpstr>StarSymbol</vt:lpstr>
      <vt:lpstr>Symbol</vt:lpstr>
      <vt:lpstr>Tahoma</vt:lpstr>
      <vt:lpstr>Times New Roman</vt:lpstr>
      <vt:lpstr>Office Theme</vt:lpstr>
      <vt:lpstr>Solar, Heliospheric and Ionospheric Science</vt:lpstr>
      <vt:lpstr>Emerging trends</vt:lpstr>
      <vt:lpstr>Coronal Mass Ejections</vt:lpstr>
      <vt:lpstr>PowerPoint Presentation</vt:lpstr>
      <vt:lpstr>Tracking solar emission in 4D</vt:lpstr>
      <vt:lpstr>Type II Simulation and Theory Approach  (Sydney “bolt-on” theory) </vt:lpstr>
      <vt:lpstr>Theory / data (Learmonth)  comparison:  same scales</vt:lpstr>
      <vt:lpstr>PowerPoint Presentation</vt:lpstr>
      <vt:lpstr>Generating prediction of radio observables from MHD simulations </vt:lpstr>
      <vt:lpstr>.</vt:lpstr>
      <vt:lpstr>PowerPoint Presentation</vt:lpstr>
      <vt:lpstr>PowerPoint Presentation</vt:lpstr>
      <vt:lpstr>Fine structure in type III bursts</vt:lpstr>
      <vt:lpstr>Studying weak solar emission features </vt:lpstr>
      <vt:lpstr>Duration vs bandwidth distribution of weak non-thermal emission features</vt:lpstr>
      <vt:lpstr>Relation to coronal heating</vt:lpstr>
      <vt:lpstr>Gaussian mixture decomposition of solar dynamic spectrum</vt:lpstr>
      <vt:lpstr>Evidence for very weak non-thermal emission</vt:lpstr>
      <vt:lpstr>PowerPoint Presentation</vt:lpstr>
      <vt:lpstr>Heliospheric Science</vt:lpstr>
      <vt:lpstr>Worldwide IPS Stations (WIPSS) Network</vt:lpstr>
      <vt:lpstr>PowerPoint Presentation</vt:lpstr>
      <vt:lpstr>Continuum Image</vt:lpstr>
      <vt:lpstr>Mean Image vs RMS Image</vt:lpstr>
      <vt:lpstr>Prediction of heliospheric magnetic field</vt:lpstr>
      <vt:lpstr>Ionospheric Science</vt:lpstr>
      <vt:lpstr>Mapping Ionospheric Scintillation </vt:lpstr>
      <vt:lpstr>Mapping Ionospheric Scintillation </vt:lpstr>
      <vt:lpstr>Summary: Emerging trends</vt:lpstr>
      <vt:lpstr>MWA uv sampling</vt:lpstr>
      <vt:lpstr>MWA+Soft X-Ray images</vt:lpstr>
      <vt:lpstr>PowerPoint Presentation</vt:lpstr>
      <vt:lpstr>Long Baseline(≈8kms) Interferometer (LBI) Observations of Solar Noise Storm Bursts @ 37 MHz from Gauribidanur </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Heliospheric and Ionospheric Science</dc:title>
  <dc:creator>div</dc:creator>
  <cp:lastModifiedBy>Microsoft Office User</cp:lastModifiedBy>
  <cp:revision>83</cp:revision>
  <dcterms:created xsi:type="dcterms:W3CDTF">2016-11-07T04:08:57Z</dcterms:created>
  <dcterms:modified xsi:type="dcterms:W3CDTF">2016-11-11T05:05:29Z</dcterms:modified>
</cp:coreProperties>
</file>