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660" r:id="rId3"/>
  </p:sldMasterIdLst>
  <p:notesMasterIdLst>
    <p:notesMasterId r:id="rId11"/>
  </p:notesMasterIdLst>
  <p:sldIdLst>
    <p:sldId id="256" r:id="rId4"/>
    <p:sldId id="273" r:id="rId5"/>
    <p:sldId id="278" r:id="rId6"/>
    <p:sldId id="277" r:id="rId7"/>
    <p:sldId id="270" r:id="rId8"/>
    <p:sldId id="258" r:id="rId9"/>
    <p:sldId id="279" r:id="rId10"/>
  </p:sldIdLst>
  <p:sldSz cx="8640763" cy="6483350"/>
  <p:notesSz cx="6858000" cy="9144000"/>
  <p:defaultTextStyle>
    <a:defPPr>
      <a:defRPr lang="en-US"/>
    </a:defPPr>
    <a:lvl1pPr marL="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32100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641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962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7283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160499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925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0246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456798" algn="l" defTabSz="43210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599" autoAdjust="0"/>
  </p:normalViewPr>
  <p:slideViewPr>
    <p:cSldViewPr snapToGrid="0" snapToObjects="1">
      <p:cViewPr varScale="1">
        <p:scale>
          <a:sx n="110" d="100"/>
          <a:sy n="110" d="100"/>
        </p:scale>
        <p:origin x="-1744" y="-96"/>
      </p:cViewPr>
      <p:guideLst>
        <p:guide orient="horz" pos="2042"/>
        <p:guide pos="27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EEC44-2E59-0940-9CF5-62CB21DE2F09}" type="datetimeFigureOut">
              <a:rPr lang="en-US" smtClean="0"/>
              <a:t>28/09/16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F1E43-FD95-3445-A381-23B93971A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06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3710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73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905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Relationship Id="rId3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15070"/>
            <a:ext cx="8640763" cy="566827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482511" y="339634"/>
            <a:ext cx="5040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FoundrySterling-Book"/>
              </a:rPr>
              <a:t>Chris Williams, Oxford</a:t>
            </a:r>
            <a:r>
              <a:rPr lang="en-US" sz="1400" baseline="0" dirty="0" smtClean="0">
                <a:latin typeface="FoundrySterling-Book"/>
              </a:rPr>
              <a:t> Astrophysics</a:t>
            </a:r>
          </a:p>
          <a:p>
            <a:endParaRPr lang="en-US" sz="1400" dirty="0" smtClean="0">
              <a:latin typeface="FoundrySterling-Book"/>
            </a:endParaRPr>
          </a:p>
        </p:txBody>
      </p:sp>
      <p:pic>
        <p:nvPicPr>
          <p:cNvPr id="15" name="Picture 14" descr="ox_small_cmyk_pos_rec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2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-1" y="815070"/>
            <a:ext cx="8640763" cy="56682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FoundrySterling-Book"/>
              </a:rPr>
              <a:t>Chris Williams, Oxford Astrophysics</a:t>
            </a:r>
          </a:p>
        </p:txBody>
      </p:sp>
      <p:pic>
        <p:nvPicPr>
          <p:cNvPr id="20" name="Picture 19" descr="ox_small_cmyk_pos_rec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8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x_small_cmyk_pos_rec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107" y="178883"/>
            <a:ext cx="1521068" cy="468528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482511" y="339634"/>
            <a:ext cx="504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FoundrySterling-Book"/>
              </a:rPr>
              <a:t>Chris Williams, Oxford</a:t>
            </a:r>
            <a:r>
              <a:rPr lang="en-US" sz="1400" baseline="0" dirty="0" smtClean="0">
                <a:latin typeface="FoundrySterling-Book"/>
              </a:rPr>
              <a:t> Astrophysics</a:t>
            </a: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-1" y="815070"/>
            <a:ext cx="8640763" cy="566827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4321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75" indent="-324075" algn="l" defTabSz="4321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02162" indent="-270062" algn="l" defTabSz="4321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249" indent="-216050" algn="l" defTabSz="432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349" indent="-216050" algn="l" defTabSz="432100" rtl="0" eaLnBrk="1" latinLnBrk="0" hangingPunct="1">
        <a:spcBef>
          <a:spcPct val="20000"/>
        </a:spcBef>
        <a:buFont typeface="Arial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4449" indent="-216050" algn="l" defTabSz="432100" rtl="0" eaLnBrk="1" latinLnBrk="0" hangingPunct="1">
        <a:spcBef>
          <a:spcPct val="20000"/>
        </a:spcBef>
        <a:buFont typeface="Arial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5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086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7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848" indent="-216050" algn="l" defTabSz="432100" rtl="0" eaLnBrk="1" latinLnBrk="0" hangingPunct="1">
        <a:spcBef>
          <a:spcPct val="20000"/>
        </a:spcBef>
        <a:buFont typeface="Arial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100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1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2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3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499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5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6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798" algn="l" defTabSz="43210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3.png"/><Relationship Id="rId5" Type="http://schemas.openxmlformats.org/officeDocument/2006/relationships/package" Target="../embeddings/Microsoft_Word_Document3.docx"/><Relationship Id="rId6" Type="http://schemas.openxmlformats.org/officeDocument/2006/relationships/package" Target="../embeddings/Microsoft_Word_Document4.docx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4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303" y="2016125"/>
            <a:ext cx="61924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FoundrySterling-Book"/>
              </a:rPr>
              <a:t>Software Engineering</a:t>
            </a:r>
            <a:endParaRPr lang="en-US" sz="4800" dirty="0">
              <a:solidFill>
                <a:schemeClr val="bg1"/>
              </a:solidFill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  <a:p>
            <a:r>
              <a:rPr lang="en-US" sz="1800" dirty="0" smtClean="0">
                <a:solidFill>
                  <a:schemeClr val="bg1"/>
                </a:solidFill>
                <a:latin typeface="FoundrySterling-Book"/>
              </a:rPr>
              <a:t>Building The </a:t>
            </a:r>
            <a:r>
              <a:rPr lang="en-US" sz="1800" dirty="0" smtClean="0">
                <a:solidFill>
                  <a:schemeClr val="bg1"/>
                </a:solidFill>
                <a:latin typeface="FoundrySterling-Book"/>
              </a:rPr>
              <a:t>SKA Software Products – Quality Assurance &amp; Integration</a:t>
            </a:r>
            <a:endParaRPr lang="en-US" sz="1800" dirty="0" smtClean="0">
              <a:solidFill>
                <a:schemeClr val="bg1"/>
              </a:solidFill>
              <a:latin typeface="FoundrySterling-Book"/>
            </a:endParaRP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  <a:p>
            <a:r>
              <a:rPr lang="en-GB" sz="1400" dirty="0" smtClean="0">
                <a:solidFill>
                  <a:schemeClr val="bg1"/>
                </a:solidFill>
                <a:latin typeface="FoundrySterling-Book"/>
              </a:rPr>
              <a:t>4</a:t>
            </a:r>
            <a:r>
              <a:rPr lang="en-GB" sz="1400" baseline="30000" dirty="0" smtClean="0">
                <a:solidFill>
                  <a:schemeClr val="bg1"/>
                </a:solidFill>
                <a:latin typeface="FoundrySterling-Book"/>
              </a:rPr>
              <a:t>th</a:t>
            </a:r>
            <a:r>
              <a:rPr lang="en-GB" sz="1400" dirty="0" smtClean="0">
                <a:solidFill>
                  <a:schemeClr val="bg1"/>
                </a:solidFill>
                <a:latin typeface="FoundrySterling-Book"/>
              </a:rPr>
              <a:t> Oct</a:t>
            </a:r>
            <a:r>
              <a:rPr lang="en-GB" sz="1400" dirty="0" smtClean="0">
                <a:solidFill>
                  <a:schemeClr val="bg1"/>
                </a:solidFill>
                <a:latin typeface="FoundrySterling-Book"/>
              </a:rPr>
              <a:t> 2016</a:t>
            </a:r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  <a:p>
            <a:endParaRPr lang="en-US" sz="1400" dirty="0">
              <a:solidFill>
                <a:schemeClr val="bg1"/>
              </a:solidFill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365331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718498"/>
              </p:ext>
            </p:extLst>
          </p:nvPr>
        </p:nvGraphicFramePr>
        <p:xfrm>
          <a:off x="372951" y="1793837"/>
          <a:ext cx="7852949" cy="22936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Document" r:id="rId3" imgW="5359400" imgH="1955800" progId="Word.Document.12">
                  <p:embed/>
                </p:oleObj>
              </mc:Choice>
              <mc:Fallback>
                <p:oleObj name="Document" r:id="rId3" imgW="5359400" imgH="195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2951" y="1793837"/>
                        <a:ext cx="7852949" cy="22936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5320" y="1522122"/>
            <a:ext cx="3028742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Development Team</a:t>
            </a:r>
            <a:endParaRPr lang="en-GB" sz="2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754" y="3853553"/>
            <a:ext cx="71881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Team Training – some ramp up time required</a:t>
            </a:r>
          </a:p>
          <a:p>
            <a:pPr marL="1003600" lvl="1" indent="-571500"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Developers</a:t>
            </a:r>
          </a:p>
          <a:p>
            <a:pPr marL="1003600" lvl="1" indent="-571500"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Reviewers</a:t>
            </a:r>
          </a:p>
          <a:p>
            <a:pPr marL="1003600" lvl="1" indent="-571500"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Tools and testing facilities (</a:t>
            </a:r>
            <a:r>
              <a:rPr lang="en-US" sz="2000" dirty="0" err="1" smtClean="0">
                <a:latin typeface="FoundrySterling-Book"/>
              </a:rPr>
              <a:t>devops</a:t>
            </a:r>
            <a:r>
              <a:rPr lang="en-US" sz="2000" dirty="0" smtClean="0">
                <a:latin typeface="FoundrySterling-Book"/>
              </a:rPr>
              <a:t>)</a:t>
            </a:r>
            <a:endParaRPr lang="en-US" sz="2000" dirty="0">
              <a:latin typeface="FoundrySterling-Book"/>
            </a:endParaRPr>
          </a:p>
          <a:p>
            <a:pPr lvl="1"/>
            <a:endParaRPr lang="en-US" sz="2000" dirty="0">
              <a:latin typeface="FoundrySterling-Book"/>
            </a:endParaRPr>
          </a:p>
          <a:p>
            <a:pPr marL="571500" indent="-571500">
              <a:buFont typeface="Arial"/>
              <a:buChar char="•"/>
            </a:pPr>
            <a:r>
              <a:rPr lang="en-US" sz="2000" dirty="0">
                <a:latin typeface="FoundrySterling-Book"/>
              </a:rPr>
              <a:t>Interpretation &amp; Tweaking of the Rules</a:t>
            </a:r>
          </a:p>
          <a:p>
            <a:pPr marL="1003600" lvl="1" indent="-571500">
              <a:buFont typeface="Arial"/>
              <a:buChar char="•"/>
            </a:pPr>
            <a:r>
              <a:rPr lang="en-US" sz="2000" dirty="0">
                <a:latin typeface="FoundrySterling-Book"/>
              </a:rPr>
              <a:t>Who is responsible for verifying?</a:t>
            </a:r>
          </a:p>
          <a:p>
            <a:pPr marL="1003600" lvl="1" indent="-571500">
              <a:buFont typeface="Arial"/>
              <a:buChar char="•"/>
            </a:pPr>
            <a:r>
              <a:rPr lang="en-US" sz="2000" dirty="0">
                <a:latin typeface="FoundrySterling-Book"/>
              </a:rPr>
              <a:t>Cost of non-compliance?</a:t>
            </a:r>
          </a:p>
          <a:p>
            <a:pPr marL="1003600" lvl="1" indent="-571500">
              <a:buFont typeface="Arial"/>
              <a:buChar char="•"/>
            </a:pPr>
            <a:endParaRPr lang="en-US" sz="2000" dirty="0" smtClean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344161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72951" y="1345231"/>
            <a:ext cx="7651542" cy="4617345"/>
            <a:chOff x="372951" y="1345231"/>
            <a:chExt cx="7651542" cy="4617345"/>
          </a:xfrm>
        </p:grpSpPr>
        <p:sp>
          <p:nvSpPr>
            <p:cNvPr id="12" name="Rectangle 11"/>
            <p:cNvSpPr/>
            <p:nvPr/>
          </p:nvSpPr>
          <p:spPr>
            <a:xfrm>
              <a:off x="3423398" y="1787703"/>
              <a:ext cx="2205635" cy="39508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72951" y="1345231"/>
              <a:ext cx="2929214" cy="1368192"/>
              <a:chOff x="372951" y="1563005"/>
              <a:chExt cx="7852949" cy="2524450"/>
            </a:xfrm>
          </p:grpSpPr>
          <p:graphicFrame>
            <p:nvGraphicFramePr>
              <p:cNvPr id="2" name="Object 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35788532"/>
                  </p:ext>
                </p:extLst>
              </p:nvPr>
            </p:nvGraphicFramePr>
            <p:xfrm>
              <a:off x="372951" y="1793837"/>
              <a:ext cx="7852949" cy="229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9" name="Document" r:id="rId3" imgW="5359400" imgH="1955800" progId="Word.Document.12">
                      <p:embed/>
                    </p:oleObj>
                  </mc:Choice>
                  <mc:Fallback>
                    <p:oleObj name="Document" r:id="rId3" imgW="5359400" imgH="1955800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372951" y="1793837"/>
                            <a:ext cx="7852949" cy="229361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3" name="TextBox 2"/>
              <p:cNvSpPr txBox="1"/>
              <p:nvPr/>
            </p:nvSpPr>
            <p:spPr>
              <a:xfrm>
                <a:off x="465319" y="1563005"/>
                <a:ext cx="5500952" cy="62466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en-GB" sz="1600" b="1" dirty="0" smtClean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Development Team</a:t>
                </a:r>
                <a:endParaRPr lang="en-GB" sz="16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372951" y="3006809"/>
              <a:ext cx="2929214" cy="1368192"/>
              <a:chOff x="372951" y="1563005"/>
              <a:chExt cx="7852949" cy="2524450"/>
            </a:xfrm>
          </p:grpSpPr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4845361"/>
                  </p:ext>
                </p:extLst>
              </p:nvPr>
            </p:nvGraphicFramePr>
            <p:xfrm>
              <a:off x="372951" y="1793837"/>
              <a:ext cx="7852949" cy="229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0" name="Document" r:id="rId5" imgW="5359400" imgH="1955800" progId="Word.Document.12">
                      <p:embed/>
                    </p:oleObj>
                  </mc:Choice>
                  <mc:Fallback>
                    <p:oleObj name="Document" r:id="rId5" imgW="5359400" imgH="1955800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372951" y="1793837"/>
                            <a:ext cx="7852949" cy="229361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" name="TextBox 6"/>
              <p:cNvSpPr txBox="1"/>
              <p:nvPr/>
            </p:nvSpPr>
            <p:spPr>
              <a:xfrm>
                <a:off x="465319" y="1563005"/>
                <a:ext cx="5500952" cy="62466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en-GB" sz="1600" b="1" dirty="0" smtClean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Development Team</a:t>
                </a:r>
                <a:endParaRPr lang="en-GB" sz="16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07405" y="4594384"/>
              <a:ext cx="2929214" cy="1368192"/>
              <a:chOff x="372951" y="1563005"/>
              <a:chExt cx="7852949" cy="2524450"/>
            </a:xfrm>
          </p:grpSpPr>
          <p:graphicFrame>
            <p:nvGraphicFramePr>
              <p:cNvPr id="9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4845361"/>
                  </p:ext>
                </p:extLst>
              </p:nvPr>
            </p:nvGraphicFramePr>
            <p:xfrm>
              <a:off x="372951" y="1793837"/>
              <a:ext cx="7852949" cy="229361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11" name="Document" r:id="rId6" imgW="5359400" imgH="1955800" progId="Word.Document.12">
                      <p:embed/>
                    </p:oleObj>
                  </mc:Choice>
                  <mc:Fallback>
                    <p:oleObj name="Document" r:id="rId6" imgW="5359400" imgH="1955800" progId="Word.Document.12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372951" y="1793837"/>
                            <a:ext cx="7852949" cy="229361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TextBox 9"/>
              <p:cNvSpPr txBox="1"/>
              <p:nvPr/>
            </p:nvSpPr>
            <p:spPr>
              <a:xfrm>
                <a:off x="465319" y="1563005"/>
                <a:ext cx="5500952" cy="62466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pPr algn="ctr"/>
                <a:r>
                  <a:rPr lang="en-GB" sz="1600" b="1" dirty="0" smtClean="0">
                    <a:ln w="11430"/>
                    <a:gradFill>
                      <a:gsLst>
                        <a:gs pos="0">
                          <a:schemeClr val="accent6">
                            <a:tint val="90000"/>
                            <a:satMod val="120000"/>
                          </a:schemeClr>
                        </a:gs>
                        <a:gs pos="25000">
                          <a:schemeClr val="accent6">
                            <a:tint val="93000"/>
                            <a:satMod val="120000"/>
                          </a:schemeClr>
                        </a:gs>
                        <a:gs pos="50000">
                          <a:schemeClr val="accent6">
                            <a:shade val="89000"/>
                            <a:satMod val="110000"/>
                          </a:schemeClr>
                        </a:gs>
                        <a:gs pos="75000">
                          <a:schemeClr val="accent6">
                            <a:tint val="93000"/>
                            <a:satMod val="120000"/>
                          </a:schemeClr>
                        </a:gs>
                        <a:gs pos="100000">
                          <a:schemeClr val="accent6">
                            <a:tint val="90000"/>
                            <a:satMod val="120000"/>
                          </a:schemeClr>
                        </a:gs>
                      </a:gsLst>
                      <a:lin ang="5400000"/>
                    </a:gradFill>
                    <a:effectLst>
                      <a:outerShdw blurRad="80000" dist="40000" dir="5040000" algn="tl">
                        <a:srgbClr val="000000">
                          <a:alpha val="30000"/>
                        </a:srgbClr>
                      </a:outerShdw>
                    </a:effectLst>
                  </a:rPr>
                  <a:t>Development Team</a:t>
                </a:r>
                <a:endParaRPr lang="en-GB" sz="16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3728794" y="3385938"/>
              <a:ext cx="1611589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GB" sz="2400" b="1" dirty="0" smtClean="0">
                  <a:ln w="11430"/>
                  <a:gradFill>
                    <a:gsLst>
                      <a:gs pos="0">
                        <a:schemeClr val="accent6">
                          <a:tint val="90000"/>
                          <a:satMod val="120000"/>
                        </a:schemeClr>
                      </a:gs>
                      <a:gs pos="25000">
                        <a:schemeClr val="accent6">
                          <a:tint val="93000"/>
                          <a:satMod val="120000"/>
                        </a:schemeClr>
                      </a:gs>
                      <a:gs pos="50000">
                        <a:schemeClr val="accent6">
                          <a:shade val="89000"/>
                          <a:satMod val="110000"/>
                        </a:schemeClr>
                      </a:gs>
                      <a:gs pos="75000">
                        <a:schemeClr val="accent6">
                          <a:tint val="93000"/>
                          <a:satMod val="120000"/>
                        </a:schemeClr>
                      </a:gs>
                      <a:gs pos="100000">
                        <a:schemeClr val="accent6">
                          <a:tint val="90000"/>
                          <a:satMod val="120000"/>
                        </a:schemeClr>
                      </a:gs>
                    </a:gsLst>
                    <a:lin ang="5400000"/>
                  </a:gra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Integration</a:t>
              </a:r>
              <a:endParaRPr lang="en-GB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5749924" y="3006809"/>
              <a:ext cx="2274569" cy="1208446"/>
            </a:xfrm>
            <a:prstGeom prst="righ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3884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553" y="1355043"/>
            <a:ext cx="71881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03600" lvl="1" indent="-571500">
              <a:buFont typeface="Arial"/>
              <a:buChar char="•"/>
            </a:pPr>
            <a:endParaRPr lang="en-US" sz="2000" dirty="0" smtClean="0">
              <a:latin typeface="FoundrySterling-Book"/>
            </a:endParaRPr>
          </a:p>
          <a:p>
            <a:r>
              <a:rPr lang="en-US" sz="2800" b="1" dirty="0" smtClean="0">
                <a:latin typeface="FoundrySterling-Book"/>
              </a:rPr>
              <a:t>Integration</a:t>
            </a:r>
            <a:r>
              <a:rPr lang="en-US" sz="2000" i="1" dirty="0" smtClean="0">
                <a:latin typeface="FoundrySterling-Book"/>
              </a:rPr>
              <a:t> </a:t>
            </a:r>
          </a:p>
          <a:p>
            <a:pPr marL="1003600" lvl="1" indent="-571500">
              <a:buFont typeface="Arial"/>
              <a:buChar char="•"/>
            </a:pPr>
            <a:endParaRPr lang="en-US" sz="2000" dirty="0" smtClean="0">
              <a:latin typeface="FoundrySterling-Book"/>
            </a:endParaRPr>
          </a:p>
          <a:p>
            <a:pPr marL="1003600" lvl="1" indent="-571500"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Who reviews Integration work?</a:t>
            </a:r>
          </a:p>
          <a:p>
            <a:pPr lvl="1"/>
            <a:endParaRPr lang="en-US" sz="2000" dirty="0" smtClean="0">
              <a:latin typeface="FoundrySterling-Book"/>
            </a:endParaRPr>
          </a:p>
          <a:p>
            <a:pPr marL="1003600" lvl="1" indent="-571500"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Who owns issues?</a:t>
            </a:r>
          </a:p>
          <a:p>
            <a:pPr marL="1435699" lvl="2" indent="-571500"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Integration Issues</a:t>
            </a:r>
          </a:p>
          <a:p>
            <a:pPr marL="1435699" lvl="2" indent="-571500"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Compliance Issues</a:t>
            </a:r>
          </a:p>
          <a:p>
            <a:pPr marL="1435699" lvl="2" indent="-571500"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Test Feedback</a:t>
            </a:r>
          </a:p>
          <a:p>
            <a:pPr marL="1435699" lvl="2" indent="-571500"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Acceptance Issues</a:t>
            </a:r>
          </a:p>
          <a:p>
            <a:pPr marL="1435699" lvl="2" indent="-571500">
              <a:buFont typeface="Arial"/>
              <a:buChar char="•"/>
            </a:pPr>
            <a:endParaRPr lang="en-US" sz="2000" dirty="0" smtClean="0">
              <a:latin typeface="FoundrySterling-Book"/>
            </a:endParaRPr>
          </a:p>
          <a:p>
            <a:pPr marL="1003600" lvl="1" indent="-571500">
              <a:buFont typeface="Arial"/>
              <a:buChar char="•"/>
            </a:pPr>
            <a:r>
              <a:rPr lang="en-US" sz="2000" dirty="0">
                <a:latin typeface="FoundrySterling-Book"/>
              </a:rPr>
              <a:t>Who decides priorities</a:t>
            </a:r>
            <a:r>
              <a:rPr lang="en-US" sz="2000" dirty="0" smtClean="0">
                <a:latin typeface="FoundrySterling-Book"/>
              </a:rPr>
              <a:t>?</a:t>
            </a:r>
            <a:endParaRPr lang="en-US" sz="2000" dirty="0">
              <a:latin typeface="FoundrySterling-Book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470336" y="3894601"/>
            <a:ext cx="2800087" cy="2016791"/>
            <a:chOff x="3618166" y="3327792"/>
            <a:chExt cx="3311137" cy="2553661"/>
          </a:xfrm>
        </p:grpSpPr>
        <p:grpSp>
          <p:nvGrpSpPr>
            <p:cNvPr id="9" name="Group 8"/>
            <p:cNvGrpSpPr/>
            <p:nvPr/>
          </p:nvGrpSpPr>
          <p:grpSpPr>
            <a:xfrm>
              <a:off x="3618166" y="3365841"/>
              <a:ext cx="2695784" cy="2515612"/>
              <a:chOff x="5840676" y="3840070"/>
              <a:chExt cx="2695784" cy="2515612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6127033" y="4198976"/>
                <a:ext cx="1693460" cy="23517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127033" y="5126712"/>
                <a:ext cx="1693460" cy="117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6562158" y="5126712"/>
                <a:ext cx="506143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d</a:t>
                </a:r>
                <a:r>
                  <a:rPr lang="en-US" dirty="0" err="1" smtClean="0"/>
                  <a:t>ev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840676" y="3840070"/>
                <a:ext cx="1535296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Feature branch</a:t>
                </a:r>
                <a:endParaRPr lang="en-US" dirty="0"/>
              </a:p>
            </p:txBody>
          </p:sp>
          <p:sp>
            <p:nvSpPr>
              <p:cNvPr id="14" name="Down Arrow 13"/>
              <p:cNvSpPr/>
              <p:nvPr/>
            </p:nvSpPr>
            <p:spPr>
              <a:xfrm>
                <a:off x="6413823" y="4338891"/>
                <a:ext cx="522572" cy="705511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891630" y="4444124"/>
                <a:ext cx="1327826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Code Review</a:t>
                </a:r>
                <a:endParaRPr lang="en-US" dirty="0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6127033" y="5881453"/>
                <a:ext cx="1693460" cy="11758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Down Arrow 16"/>
              <p:cNvSpPr/>
              <p:nvPr/>
            </p:nvSpPr>
            <p:spPr>
              <a:xfrm>
                <a:off x="7297921" y="5196802"/>
                <a:ext cx="522572" cy="705511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375972" y="6001739"/>
                <a:ext cx="1160488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Production</a:t>
                </a:r>
                <a:endParaRPr lang="en-US" dirty="0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597983" y="3327792"/>
              <a:ext cx="1331320" cy="1792509"/>
              <a:chOff x="7375972" y="3556983"/>
              <a:chExt cx="1331320" cy="1792509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7375972" y="3556983"/>
                <a:ext cx="1264791" cy="887141"/>
                <a:chOff x="7375972" y="3556983"/>
                <a:chExt cx="1264791" cy="887141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7375972" y="3566961"/>
                  <a:ext cx="889042" cy="8771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  <a:r>
                    <a:rPr lang="en-US" dirty="0" smtClean="0"/>
                    <a:t>ompile </a:t>
                  </a:r>
                </a:p>
                <a:p>
                  <a:r>
                    <a:rPr lang="en-US" dirty="0" smtClean="0"/>
                    <a:t>tests</a:t>
                  </a:r>
                </a:p>
                <a:p>
                  <a:endParaRPr lang="en-US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8196242" y="3556983"/>
                  <a:ext cx="44452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Wingdings"/>
                      <a:ea typeface="Wingdings"/>
                      <a:cs typeface="Wingdings"/>
                      <a:sym typeface="Wingdings"/>
                    </a:rPr>
                    <a:t></a:t>
                  </a:r>
                </a:p>
                <a:p>
                  <a:r>
                    <a:rPr lang="en-US" dirty="0" smtClean="0">
                      <a:latin typeface="Wingdings"/>
                      <a:ea typeface="Wingdings"/>
                      <a:cs typeface="Wingdings"/>
                      <a:sym typeface="Wingdings"/>
                    </a:rPr>
                    <a:t></a:t>
                  </a:r>
                  <a:endParaRPr lang="en-US" dirty="0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7442501" y="4462351"/>
                <a:ext cx="1264791" cy="887141"/>
                <a:chOff x="7375972" y="3556983"/>
                <a:chExt cx="1264791" cy="887141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7375972" y="3566961"/>
                  <a:ext cx="889042" cy="8771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</a:t>
                  </a:r>
                  <a:r>
                    <a:rPr lang="en-US" dirty="0" smtClean="0"/>
                    <a:t>ompile </a:t>
                  </a:r>
                </a:p>
                <a:p>
                  <a:r>
                    <a:rPr lang="en-US" dirty="0" smtClean="0"/>
                    <a:t>tests</a:t>
                  </a:r>
                </a:p>
                <a:p>
                  <a:endParaRPr lang="en-US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8196242" y="3556983"/>
                  <a:ext cx="444521" cy="6155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Wingdings"/>
                      <a:ea typeface="Wingdings"/>
                      <a:cs typeface="Wingdings"/>
                      <a:sym typeface="Wingdings"/>
                    </a:rPr>
                    <a:t></a:t>
                  </a:r>
                </a:p>
                <a:p>
                  <a:r>
                    <a:rPr lang="en-US" dirty="0" smtClean="0">
                      <a:latin typeface="Wingdings"/>
                      <a:ea typeface="Wingdings"/>
                      <a:cs typeface="Wingdings"/>
                      <a:sym typeface="Wingdings"/>
                    </a:rPr>
                    <a:t></a:t>
                  </a:r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0162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8862" y="987499"/>
            <a:ext cx="71881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Integration Process</a:t>
            </a:r>
            <a:endParaRPr lang="en-US" sz="3600" dirty="0" smtClean="0">
              <a:latin typeface="FoundrySterling-Book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FoundrySterling-Book"/>
              </a:rPr>
              <a:t>Better More Timely Feedback = Lower Risk</a:t>
            </a:r>
            <a:endParaRPr lang="en-US" sz="28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1163283" y="3854941"/>
            <a:ext cx="6678091" cy="104988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653185" y="1887499"/>
            <a:ext cx="7188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2000" dirty="0" smtClean="0">
              <a:latin typeface="FoundrySterling-Book"/>
            </a:endParaRPr>
          </a:p>
          <a:p>
            <a:pPr marL="1003600" lvl="1" indent="-571500"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More Integration Events</a:t>
            </a:r>
          </a:p>
          <a:p>
            <a:pPr marL="1003600" lvl="1" indent="-571500">
              <a:buFont typeface="Arial"/>
              <a:buChar char="•"/>
            </a:pPr>
            <a:r>
              <a:rPr lang="en-US" sz="2000" dirty="0" smtClean="0">
                <a:latin typeface="FoundrySterling-Book"/>
              </a:rPr>
              <a:t>Official Managed Integration Product </a:t>
            </a:r>
            <a:r>
              <a:rPr lang="en-US" sz="2000" b="1" i="1" u="sng" dirty="0" smtClean="0">
                <a:latin typeface="FoundrySterling-Book"/>
              </a:rPr>
              <a:t>Existing Throughout </a:t>
            </a:r>
            <a:r>
              <a:rPr lang="en-US" sz="2000" b="1" i="1" u="sng" dirty="0">
                <a:latin typeface="FoundrySterling-Book"/>
              </a:rPr>
              <a:t>D</a:t>
            </a:r>
            <a:r>
              <a:rPr lang="en-US" sz="2000" b="1" i="1" u="sng" dirty="0" smtClean="0">
                <a:latin typeface="FoundrySterling-Book"/>
              </a:rPr>
              <a:t>evelopment </a:t>
            </a:r>
            <a:r>
              <a:rPr lang="en-US" sz="2000" dirty="0" smtClean="0">
                <a:latin typeface="FoundrySterling-Book"/>
              </a:rPr>
              <a:t>“Gold Standard”</a:t>
            </a:r>
          </a:p>
          <a:p>
            <a:pPr lvl="1"/>
            <a:endParaRPr lang="en-US" sz="2000" dirty="0" smtClean="0">
              <a:latin typeface="FoundrySterling-Book"/>
            </a:endParaRPr>
          </a:p>
          <a:p>
            <a:pPr lvl="1"/>
            <a:endParaRPr lang="en-US" sz="2000" dirty="0" smtClean="0">
              <a:latin typeface="FoundrySterling-Book"/>
            </a:endParaRPr>
          </a:p>
        </p:txBody>
      </p:sp>
      <p:sp>
        <p:nvSpPr>
          <p:cNvPr id="38" name="Up Arrow 37"/>
          <p:cNvSpPr/>
          <p:nvPr/>
        </p:nvSpPr>
        <p:spPr>
          <a:xfrm>
            <a:off x="1489438" y="4292864"/>
            <a:ext cx="704308" cy="122392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Up Arrow 39"/>
          <p:cNvSpPr/>
          <p:nvPr/>
        </p:nvSpPr>
        <p:spPr>
          <a:xfrm>
            <a:off x="5786864" y="4292864"/>
            <a:ext cx="704308" cy="122392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Up Arrow 40"/>
          <p:cNvSpPr/>
          <p:nvPr/>
        </p:nvSpPr>
        <p:spPr>
          <a:xfrm>
            <a:off x="3918708" y="4292864"/>
            <a:ext cx="704308" cy="122392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Up Arrow 41"/>
          <p:cNvSpPr/>
          <p:nvPr/>
        </p:nvSpPr>
        <p:spPr>
          <a:xfrm>
            <a:off x="2893413" y="4292864"/>
            <a:ext cx="704308" cy="122392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830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802" y="1293220"/>
            <a:ext cx="78131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Establish A Permanent Integration Team</a:t>
            </a:r>
            <a:endParaRPr lang="en-US" sz="4000" dirty="0" smtClean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683070"/>
              </p:ext>
            </p:extLst>
          </p:nvPr>
        </p:nvGraphicFramePr>
        <p:xfrm>
          <a:off x="441802" y="2516213"/>
          <a:ext cx="7952164" cy="3346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Document" r:id="rId3" imgW="6096000" imgH="2565400" progId="Word.Document.12">
                  <p:embed/>
                </p:oleObj>
              </mc:Choice>
              <mc:Fallback>
                <p:oleObj name="Document" r:id="rId3" imgW="6096000" imgH="256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802" y="2516213"/>
                        <a:ext cx="7952164" cy="3346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3808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802" y="1293220"/>
            <a:ext cx="781319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FoundrySterling-Book"/>
              </a:rPr>
              <a:t>Additional Integration Team Responsibilities</a:t>
            </a:r>
            <a:endParaRPr lang="en-US" sz="4000" dirty="0" smtClean="0">
              <a:latin typeface="FoundrySterling-Book"/>
            </a:endParaRPr>
          </a:p>
          <a:p>
            <a:endParaRPr lang="en-US" sz="1400" dirty="0" smtClean="0">
              <a:solidFill>
                <a:schemeClr val="bg1"/>
              </a:solidFill>
              <a:latin typeface="FoundrySterling-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802" y="2394226"/>
            <a:ext cx="718819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sz="1800" dirty="0" smtClean="0">
              <a:latin typeface="FoundrySterling-Book"/>
            </a:endParaRPr>
          </a:p>
          <a:p>
            <a:pPr marL="1003600" lvl="1" indent="-571500">
              <a:buFont typeface="Arial"/>
              <a:buChar char="•"/>
            </a:pPr>
            <a:r>
              <a:rPr lang="en-US" sz="1800" dirty="0" smtClean="0">
                <a:latin typeface="FoundrySterling-Book"/>
              </a:rPr>
              <a:t>Maintain The Integrity of the Integrated Product</a:t>
            </a:r>
          </a:p>
          <a:p>
            <a:pPr marL="1435699" lvl="2" indent="-571500">
              <a:buFont typeface="Arial"/>
              <a:buChar char="•"/>
            </a:pPr>
            <a:r>
              <a:rPr lang="en-US" sz="1800" dirty="0" smtClean="0">
                <a:latin typeface="FoundrySterling-Book"/>
              </a:rPr>
              <a:t>Own Issues and follow them up</a:t>
            </a:r>
          </a:p>
          <a:p>
            <a:pPr lvl="2"/>
            <a:endParaRPr lang="en-US" sz="1800" dirty="0" smtClean="0">
              <a:latin typeface="FoundrySterling-Book"/>
            </a:endParaRPr>
          </a:p>
          <a:p>
            <a:pPr marL="1003600" lvl="1" indent="-571500">
              <a:buFont typeface="Arial"/>
              <a:buChar char="•"/>
            </a:pPr>
            <a:r>
              <a:rPr lang="en-US" sz="1800" dirty="0" smtClean="0">
                <a:latin typeface="FoundrySterling-Book"/>
              </a:rPr>
              <a:t>Manage Integration Delivery Planning</a:t>
            </a:r>
          </a:p>
          <a:p>
            <a:pPr marL="1435699" lvl="2" indent="-571500">
              <a:buFont typeface="Arial"/>
              <a:buChar char="•"/>
            </a:pPr>
            <a:r>
              <a:rPr lang="en-US" sz="1800" dirty="0" smtClean="0">
                <a:latin typeface="FoundrySterling-Book"/>
              </a:rPr>
              <a:t>Manage Code Churn</a:t>
            </a:r>
          </a:p>
          <a:p>
            <a:pPr marL="1435699" lvl="2" indent="-571500">
              <a:buFont typeface="Arial"/>
              <a:buChar char="•"/>
            </a:pPr>
            <a:r>
              <a:rPr lang="en-US" sz="1800" dirty="0" err="1" smtClean="0">
                <a:latin typeface="FoundrySterling-Book"/>
              </a:rPr>
              <a:t>Prioritise</a:t>
            </a:r>
            <a:r>
              <a:rPr lang="en-US" sz="1800" dirty="0" smtClean="0">
                <a:latin typeface="FoundrySterling-Book"/>
              </a:rPr>
              <a:t> SCRUMs</a:t>
            </a:r>
          </a:p>
          <a:p>
            <a:pPr marL="1435699" lvl="2" indent="-571500">
              <a:buFont typeface="Arial"/>
              <a:buChar char="•"/>
            </a:pPr>
            <a:r>
              <a:rPr lang="en-US" sz="1800" dirty="0" smtClean="0">
                <a:latin typeface="FoundrySterling-Book"/>
              </a:rPr>
              <a:t>Own Integration Process</a:t>
            </a:r>
          </a:p>
          <a:p>
            <a:pPr marL="1435699" lvl="2" indent="-571500">
              <a:buFont typeface="Arial"/>
              <a:buChar char="•"/>
            </a:pPr>
            <a:r>
              <a:rPr lang="en-US" sz="1800" dirty="0" smtClean="0">
                <a:latin typeface="FoundrySterling-Book"/>
              </a:rPr>
              <a:t>Inform progress against Project Plan</a:t>
            </a:r>
          </a:p>
          <a:p>
            <a:pPr marL="1435699" lvl="2" indent="-571500">
              <a:buFont typeface="Arial"/>
              <a:buChar char="•"/>
            </a:pPr>
            <a:endParaRPr lang="en-US" sz="1800" dirty="0" smtClean="0">
              <a:latin typeface="FoundrySterling-Book"/>
            </a:endParaRPr>
          </a:p>
          <a:p>
            <a:pPr marL="1003600" lvl="1" indent="-571500">
              <a:buFont typeface="Arial"/>
              <a:buChar char="•"/>
            </a:pPr>
            <a:r>
              <a:rPr lang="en-US" sz="1800" dirty="0">
                <a:latin typeface="FoundrySterling-Book"/>
              </a:rPr>
              <a:t>Own QA </a:t>
            </a:r>
            <a:r>
              <a:rPr lang="en-US" sz="1800" dirty="0" smtClean="0">
                <a:latin typeface="FoundrySterling-Book"/>
              </a:rPr>
              <a:t>standards</a:t>
            </a:r>
          </a:p>
          <a:p>
            <a:pPr marL="1003600" lvl="1" indent="-571500">
              <a:buFont typeface="Arial"/>
              <a:buChar char="•"/>
            </a:pPr>
            <a:r>
              <a:rPr lang="en-US" sz="1800" dirty="0" smtClean="0">
                <a:latin typeface="FoundrySterling-Book"/>
              </a:rPr>
              <a:t>Manage the </a:t>
            </a:r>
            <a:r>
              <a:rPr lang="en-US" sz="1800" dirty="0" err="1" smtClean="0">
                <a:latin typeface="FoundrySterling-Book"/>
              </a:rPr>
              <a:t>DevOps</a:t>
            </a:r>
            <a:r>
              <a:rPr lang="en-US" sz="1800" dirty="0" smtClean="0">
                <a:latin typeface="FoundrySterling-Book"/>
              </a:rPr>
              <a:t> team</a:t>
            </a:r>
          </a:p>
          <a:p>
            <a:pPr marL="1003600" lvl="1" indent="-571500">
              <a:buFont typeface="Arial"/>
              <a:buChar char="•"/>
            </a:pPr>
            <a:r>
              <a:rPr lang="en-US" sz="1800" dirty="0" smtClean="0">
                <a:latin typeface="FoundrySterling-Book"/>
              </a:rPr>
              <a:t>Write Integration Tests?</a:t>
            </a:r>
            <a:endParaRPr lang="en-US" sz="1800" dirty="0">
              <a:latin typeface="FoundrySterling-Book"/>
            </a:endParaRPr>
          </a:p>
          <a:p>
            <a:pPr marL="1435699" lvl="2" indent="-571500">
              <a:buFont typeface="Arial"/>
              <a:buChar char="•"/>
            </a:pPr>
            <a:endParaRPr lang="en-US" sz="1800" dirty="0" smtClean="0">
              <a:latin typeface="FoundrySterling-Book"/>
            </a:endParaRPr>
          </a:p>
          <a:p>
            <a:pPr marL="1435699" lvl="2" indent="-571500">
              <a:buFont typeface="Arial"/>
              <a:buChar char="•"/>
            </a:pPr>
            <a:endParaRPr lang="en-US" sz="1800" dirty="0">
              <a:latin typeface="FoundrySterling-Book"/>
            </a:endParaRPr>
          </a:p>
        </p:txBody>
      </p:sp>
    </p:spTree>
    <p:extLst>
      <p:ext uri="{BB962C8B-B14F-4D97-AF65-F5344CB8AC3E}">
        <p14:creationId xmlns:p14="http://schemas.microsoft.com/office/powerpoint/2010/main" val="122268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pening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pening slide alterna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rtlCol="0">
        <a:spAutoFit/>
        <a:scene3d>
          <a:camera prst="orthographicFront"/>
          <a:lightRig rig="glow" dir="tl">
            <a:rot lat="0" lon="0" rev="5400000"/>
          </a:lightRig>
        </a:scene3d>
        <a:sp3d contourW="12700">
          <a:bevelT w="25400" h="25400"/>
          <a:contourClr>
            <a:schemeClr val="accent6">
              <a:shade val="73000"/>
            </a:schemeClr>
          </a:contourClr>
        </a:sp3d>
      </a:bodyPr>
      <a:lstStyle>
        <a:defPPr algn="ctr">
          <a:defRPr sz="2400" b="1" dirty="0" smtClean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12531</TotalTime>
  <Words>168</Words>
  <Application>Microsoft Macintosh PowerPoint</Application>
  <PresentationFormat>Custom</PresentationFormat>
  <Paragraphs>62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Opening slide</vt:lpstr>
      <vt:lpstr>Opening slide alternative</vt:lpstr>
      <vt:lpstr>Text slide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UofO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Chinn</dc:creator>
  <cp:lastModifiedBy>Chris</cp:lastModifiedBy>
  <cp:revision>165</cp:revision>
  <dcterms:created xsi:type="dcterms:W3CDTF">2014-03-20T14:30:16Z</dcterms:created>
  <dcterms:modified xsi:type="dcterms:W3CDTF">2016-10-04T10:29:26Z</dcterms:modified>
</cp:coreProperties>
</file>