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67" r:id="rId9"/>
    <p:sldId id="268" r:id="rId10"/>
    <p:sldId id="266" r:id="rId11"/>
    <p:sldId id="269" r:id="rId12"/>
    <p:sldId id="270" r:id="rId13"/>
    <p:sldId id="271" r:id="rId14"/>
    <p:sldId id="262" r:id="rId15"/>
    <p:sldId id="275" r:id="rId16"/>
    <p:sldId id="276" r:id="rId17"/>
    <p:sldId id="277" r:id="rId18"/>
    <p:sldId id="278" r:id="rId19"/>
    <p:sldId id="279" r:id="rId20"/>
    <p:sldId id="263" r:id="rId21"/>
    <p:sldId id="280" r:id="rId22"/>
    <p:sldId id="281" r:id="rId23"/>
    <p:sldId id="265" r:id="rId24"/>
    <p:sldId id="264" r:id="rId25"/>
    <p:sldId id="27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57AEA-CF4D-43BE-98D1-4DF9B3C68AF0}" type="datetimeFigureOut">
              <a:rPr lang="en-IN" smtClean="0"/>
              <a:t>04-10-2016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99D52-920D-4C6F-A772-A1C24B177A4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470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t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0116" cy="6886800"/>
          </a:xfrm>
          <a:prstGeom prst="rect">
            <a:avLst/>
          </a:prstGeom>
        </p:spPr>
      </p:pic>
      <p:pic>
        <p:nvPicPr>
          <p:cNvPr id="10" name="Picture 9" descr="signal_and_data_transport_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10" y="4447016"/>
            <a:ext cx="3515894" cy="2484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046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A824-1E4C-4AEF-92FC-047F5AF0E0E5}" type="datetimeFigureOut">
              <a:rPr lang="en-IN" smtClean="0"/>
              <a:t>04-10-2016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44BA-1CF8-4793-9D9F-FBF6E24EDB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1546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A824-1E4C-4AEF-92FC-047F5AF0E0E5}" type="datetimeFigureOut">
              <a:rPr lang="en-IN" smtClean="0"/>
              <a:t>04-10-2016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44BA-1CF8-4793-9D9F-FBF6E24EDB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3609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-286011"/>
            <a:ext cx="9314732" cy="7144011"/>
            <a:chOff x="0" y="-257211"/>
            <a:chExt cx="9314732" cy="7144011"/>
          </a:xfrm>
        </p:grpSpPr>
        <p:pic>
          <p:nvPicPr>
            <p:cNvPr id="8" name="Picture 7" descr="ppt.pdf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90116" cy="6886800"/>
            </a:xfrm>
            <a:prstGeom prst="rect">
              <a:avLst/>
            </a:prstGeom>
          </p:spPr>
        </p:pic>
        <p:pic>
          <p:nvPicPr>
            <p:cNvPr id="9" name="Picture 8" descr="signal_and_data_transport_logo.png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4719" y="-257211"/>
              <a:ext cx="2220013" cy="1568774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774" y="76200"/>
            <a:ext cx="8972551" cy="1038225"/>
          </a:xfrm>
        </p:spPr>
        <p:txBody>
          <a:bodyPr>
            <a:normAutofit/>
          </a:bodyPr>
          <a:lstStyle>
            <a:lvl1pPr marL="0" algn="l" defTabSz="457200" rtl="0" eaLnBrk="1" latinLnBrk="0" hangingPunct="1">
              <a:defRPr lang="en-US" sz="2400" kern="120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775" y="1390650"/>
            <a:ext cx="8972550" cy="48609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4774" y="6356351"/>
            <a:ext cx="2057400" cy="365125"/>
          </a:xfrm>
        </p:spPr>
        <p:txBody>
          <a:bodyPr/>
          <a:lstStyle/>
          <a:p>
            <a:fld id="{95D1A824-1E4C-4AEF-92FC-047F5AF0E0E5}" type="datetimeFigureOut">
              <a:rPr lang="en-IN" smtClean="0"/>
              <a:t>04-10-2016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66948" y="6356351"/>
            <a:ext cx="4640186" cy="36512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9925" y="6372227"/>
            <a:ext cx="2057400" cy="365125"/>
          </a:xfrm>
        </p:spPr>
        <p:txBody>
          <a:bodyPr/>
          <a:lstStyle/>
          <a:p>
            <a:fld id="{CAF144BA-1CF8-4793-9D9F-FBF6E24EDB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4752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A824-1E4C-4AEF-92FC-047F5AF0E0E5}" type="datetimeFigureOut">
              <a:rPr lang="en-IN" smtClean="0"/>
              <a:t>04-10-2016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44BA-1CF8-4793-9D9F-FBF6E24EDB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3476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A824-1E4C-4AEF-92FC-047F5AF0E0E5}" type="datetimeFigureOut">
              <a:rPr lang="en-IN" smtClean="0"/>
              <a:t>04-10-2016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44BA-1CF8-4793-9D9F-FBF6E24EDB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3468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A824-1E4C-4AEF-92FC-047F5AF0E0E5}" type="datetimeFigureOut">
              <a:rPr lang="en-IN" smtClean="0"/>
              <a:t>04-10-2016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44BA-1CF8-4793-9D9F-FBF6E24EDB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26316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A824-1E4C-4AEF-92FC-047F5AF0E0E5}" type="datetimeFigureOut">
              <a:rPr lang="en-IN" smtClean="0"/>
              <a:t>04-10-2016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44BA-1CF8-4793-9D9F-FBF6E24EDB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3213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A824-1E4C-4AEF-92FC-047F5AF0E0E5}" type="datetimeFigureOut">
              <a:rPr lang="en-IN" smtClean="0"/>
              <a:t>04-10-2016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44BA-1CF8-4793-9D9F-FBF6E24EDB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9498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A824-1E4C-4AEF-92FC-047F5AF0E0E5}" type="datetimeFigureOut">
              <a:rPr lang="en-IN" smtClean="0"/>
              <a:t>04-10-2016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44BA-1CF8-4793-9D9F-FBF6E24EDB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767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1A824-1E4C-4AEF-92FC-047F5AF0E0E5}" type="datetimeFigureOut">
              <a:rPr lang="en-IN" smtClean="0"/>
              <a:t>04-10-2016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144BA-1CF8-4793-9D9F-FBF6E24EDB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9839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1A824-1E4C-4AEF-92FC-047F5AF0E0E5}" type="datetimeFigureOut">
              <a:rPr lang="en-IN" smtClean="0"/>
              <a:t>04-10-2016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144BA-1CF8-4793-9D9F-FBF6E24EDB6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2545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27587" y="1327161"/>
            <a:ext cx="5770013" cy="185782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bg1"/>
                </a:solidFill>
                <a:latin typeface="Arial"/>
                <a:cs typeface="Arial"/>
              </a:rPr>
              <a:t>Local Monitor And Control</a:t>
            </a:r>
            <a:r>
              <a:rPr lang="en-US" sz="3200" dirty="0">
                <a:solidFill>
                  <a:schemeClr val="bg1"/>
                </a:solidFill>
                <a:latin typeface="Arial"/>
                <a:cs typeface="Arial"/>
              </a:rPr>
              <a:t/>
            </a:r>
            <a:br>
              <a:rPr lang="en-US" sz="3200" dirty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SADT.NMGR</a:t>
            </a: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/>
            </a:r>
            <a:b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</a:br>
            <a:endParaRPr lang="en-US" sz="2800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SKA Engineering Meeting</a:t>
            </a:r>
          </a:p>
          <a:p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4</a:t>
            </a:r>
            <a:r>
              <a:rPr lang="en-US" sz="2800" baseline="30000" dirty="0" smtClean="0">
                <a:solidFill>
                  <a:schemeClr val="bg1"/>
                </a:solidFill>
                <a:latin typeface="Arial"/>
                <a:cs typeface="Arial"/>
              </a:rPr>
              <a:t>th</a:t>
            </a:r>
            <a:r>
              <a:rPr lang="en-US" sz="2800" dirty="0" smtClean="0">
                <a:solidFill>
                  <a:schemeClr val="bg1"/>
                </a:solidFill>
                <a:latin typeface="Arial"/>
                <a:cs typeface="Arial"/>
              </a:rPr>
              <a:t> October </a:t>
            </a:r>
            <a:r>
              <a:rPr lang="en-US" sz="2800" dirty="0">
                <a:solidFill>
                  <a:schemeClr val="bg1"/>
                </a:solidFill>
                <a:latin typeface="Arial"/>
                <a:cs typeface="Arial"/>
              </a:rPr>
              <a:t>2016</a:t>
            </a:r>
            <a:endParaRPr lang="en-US" sz="2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427586" y="5109485"/>
            <a:ext cx="4057519" cy="141430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chemeClr val="bg1"/>
                </a:solidFill>
              </a:rPr>
              <a:t>Murali Bommineni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Vivek </a:t>
            </a:r>
            <a:r>
              <a:rPr lang="en-US" sz="2000" dirty="0">
                <a:solidFill>
                  <a:schemeClr val="bg1"/>
                </a:solidFill>
              </a:rPr>
              <a:t>Mohile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Praveen Diwakar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(for NCRA</a:t>
            </a:r>
            <a:r>
              <a:rPr lang="en-US" sz="2000" dirty="0">
                <a:solidFill>
                  <a:schemeClr val="bg1"/>
                </a:solidFill>
              </a:rPr>
              <a:t>, </a:t>
            </a:r>
            <a:r>
              <a:rPr lang="en-US" sz="2000" dirty="0" smtClean="0">
                <a:solidFill>
                  <a:schemeClr val="bg1"/>
                </a:solidFill>
              </a:rPr>
              <a:t>India)</a:t>
            </a:r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6" name="Shape 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791424" y="76057"/>
            <a:ext cx="927813" cy="10156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Software Driven Busine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4418" y="124189"/>
            <a:ext cx="967563" cy="967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03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NMGR-NREN_EMS (CSP_SDP)</a:t>
            </a:r>
            <a:endParaRPr lang="en-IN" dirty="0"/>
          </a:p>
        </p:txBody>
      </p:sp>
      <p:grpSp>
        <p:nvGrpSpPr>
          <p:cNvPr id="4" name="Group 3"/>
          <p:cNvGrpSpPr/>
          <p:nvPr/>
        </p:nvGrpSpPr>
        <p:grpSpPr>
          <a:xfrm>
            <a:off x="90132" y="1448462"/>
            <a:ext cx="9046347" cy="5283661"/>
            <a:chOff x="137757" y="526967"/>
            <a:chExt cx="11758969" cy="6205156"/>
          </a:xfrm>
        </p:grpSpPr>
        <p:grpSp>
          <p:nvGrpSpPr>
            <p:cNvPr id="5" name="Group 4"/>
            <p:cNvGrpSpPr/>
            <p:nvPr/>
          </p:nvGrpSpPr>
          <p:grpSpPr>
            <a:xfrm>
              <a:off x="7282522" y="1263561"/>
              <a:ext cx="4614204" cy="5468562"/>
              <a:chOff x="6471138" y="453936"/>
              <a:chExt cx="4614204" cy="5468562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6471138" y="453936"/>
                <a:ext cx="4614204" cy="5468562"/>
              </a:xfrm>
              <a:prstGeom prst="roundRect">
                <a:avLst>
                  <a:gd name="adj" fmla="val 467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NMGR</a:t>
                </a:r>
                <a:endParaRPr lang="en-US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33" name="Group 32"/>
              <p:cNvGrpSpPr/>
              <p:nvPr/>
            </p:nvGrpSpPr>
            <p:grpSpPr>
              <a:xfrm>
                <a:off x="7202658" y="1083215"/>
                <a:ext cx="3263705" cy="2039816"/>
                <a:chOff x="1420836" y="1308295"/>
                <a:chExt cx="3263705" cy="2039816"/>
              </a:xfrm>
            </p:grpSpPr>
            <p:sp>
              <p:nvSpPr>
                <p:cNvPr id="39" name="Rounded Rectangle 38"/>
                <p:cNvSpPr/>
                <p:nvPr/>
              </p:nvSpPr>
              <p:spPr>
                <a:xfrm>
                  <a:off x="1420836" y="1308295"/>
                  <a:ext cx="3263705" cy="2039816"/>
                </a:xfrm>
                <a:prstGeom prst="roundRect">
                  <a:avLst>
                    <a:gd name="adj" fmla="val 11667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r>
                    <a:rPr lang="en-US" sz="1200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NMGR – CPF </a:t>
                  </a:r>
                  <a:endParaRPr lang="en-US" sz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0" name="Rounded Rectangle 39"/>
                <p:cNvSpPr/>
                <p:nvPr/>
              </p:nvSpPr>
              <p:spPr>
                <a:xfrm>
                  <a:off x="1608082" y="1627511"/>
                  <a:ext cx="2846231" cy="591659"/>
                </a:xfrm>
                <a:prstGeom prst="round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NMGR - App Server</a:t>
                  </a:r>
                  <a:endPara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1" name="Rounded Rectangle 40"/>
                <p:cNvSpPr/>
                <p:nvPr/>
              </p:nvSpPr>
              <p:spPr>
                <a:xfrm>
                  <a:off x="1608082" y="2257807"/>
                  <a:ext cx="2846231" cy="476518"/>
                </a:xfrm>
                <a:prstGeom prst="round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NMGR - DB Server</a:t>
                  </a:r>
                  <a:endPara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2" name="Rounded Rectangle 41"/>
                <p:cNvSpPr/>
                <p:nvPr/>
              </p:nvSpPr>
              <p:spPr>
                <a:xfrm>
                  <a:off x="1608082" y="2772962"/>
                  <a:ext cx="2846231" cy="476518"/>
                </a:xfrm>
                <a:prstGeom prst="round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NMGR - Sys Log Server</a:t>
                  </a:r>
                  <a:endPara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34" name="Group 33"/>
              <p:cNvGrpSpPr/>
              <p:nvPr/>
            </p:nvGrpSpPr>
            <p:grpSpPr>
              <a:xfrm>
                <a:off x="7202658" y="3342566"/>
                <a:ext cx="3263705" cy="2039816"/>
                <a:chOff x="1420836" y="1308295"/>
                <a:chExt cx="3263705" cy="2039816"/>
              </a:xfrm>
            </p:grpSpPr>
            <p:sp>
              <p:nvSpPr>
                <p:cNvPr id="35" name="Rounded Rectangle 34"/>
                <p:cNvSpPr/>
                <p:nvPr/>
              </p:nvSpPr>
              <p:spPr>
                <a:xfrm>
                  <a:off x="1420836" y="1308295"/>
                  <a:ext cx="3263705" cy="2039816"/>
                </a:xfrm>
                <a:prstGeom prst="roundRect">
                  <a:avLst>
                    <a:gd name="adj" fmla="val 11667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r>
                    <a:rPr lang="en-US" sz="1200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NMGR – SPF</a:t>
                  </a:r>
                  <a:endParaRPr lang="en-US" sz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6" name="Rounded Rectangle 35"/>
                <p:cNvSpPr/>
                <p:nvPr/>
              </p:nvSpPr>
              <p:spPr>
                <a:xfrm>
                  <a:off x="1608082" y="1597552"/>
                  <a:ext cx="2846231" cy="638094"/>
                </a:xfrm>
                <a:prstGeom prst="round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NMGR - App Server</a:t>
                  </a:r>
                  <a:endPara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7" name="Rounded Rectangle 36"/>
                <p:cNvSpPr/>
                <p:nvPr/>
              </p:nvSpPr>
              <p:spPr>
                <a:xfrm>
                  <a:off x="1608082" y="2274283"/>
                  <a:ext cx="2846231" cy="476518"/>
                </a:xfrm>
                <a:prstGeom prst="round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NMGR - DB Server</a:t>
                  </a:r>
                  <a:endPara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8" name="Rounded Rectangle 37"/>
                <p:cNvSpPr/>
                <p:nvPr/>
              </p:nvSpPr>
              <p:spPr>
                <a:xfrm>
                  <a:off x="1608082" y="2789438"/>
                  <a:ext cx="2846231" cy="476518"/>
                </a:xfrm>
                <a:prstGeom prst="round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NMGR - Sys Log Server</a:t>
                  </a:r>
                  <a:endPara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6" name="Rounded Rectangle 5"/>
            <p:cNvSpPr/>
            <p:nvPr/>
          </p:nvSpPr>
          <p:spPr>
            <a:xfrm>
              <a:off x="137757" y="1263561"/>
              <a:ext cx="4614204" cy="5468562"/>
            </a:xfrm>
            <a:prstGeom prst="roundRect">
              <a:avLst>
                <a:gd name="adj" fmla="val 467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CSP-SDP / NREN EMS</a:t>
              </a:r>
              <a:endPara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Cloud 6"/>
            <p:cNvSpPr/>
            <p:nvPr/>
          </p:nvSpPr>
          <p:spPr>
            <a:xfrm>
              <a:off x="367766" y="2842351"/>
              <a:ext cx="2853605" cy="1675653"/>
            </a:xfrm>
            <a:prstGeom prst="cloud">
              <a:avLst/>
            </a:prstGeom>
            <a:no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8" name="Picture 2" descr="Image result for computer server transparent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4434" y="2981636"/>
              <a:ext cx="928688" cy="1228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3221371" y="2760943"/>
              <a:ext cx="89639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NREN EMS</a:t>
              </a: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0" name="Elbow Connector 9"/>
            <p:cNvCxnSpPr/>
            <p:nvPr/>
          </p:nvCxnSpPr>
          <p:spPr>
            <a:xfrm flipV="1">
              <a:off x="4134890" y="3728022"/>
              <a:ext cx="4062046" cy="203513"/>
            </a:xfrm>
            <a:prstGeom prst="bentConnector3">
              <a:avLst>
                <a:gd name="adj1" fmla="val 61724"/>
              </a:avLst>
            </a:prstGeom>
            <a:ln>
              <a:prstDash val="dash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1" name="Elbow Connector 10"/>
            <p:cNvCxnSpPr>
              <a:stCxn id="8" idx="3"/>
            </p:cNvCxnSpPr>
            <p:nvPr/>
          </p:nvCxnSpPr>
          <p:spPr>
            <a:xfrm flipV="1">
              <a:off x="4223122" y="2788172"/>
              <a:ext cx="4040550" cy="807827"/>
            </a:xfrm>
            <a:prstGeom prst="bentConnector3">
              <a:avLst>
                <a:gd name="adj1" fmla="val 49293"/>
              </a:avLst>
            </a:prstGeom>
            <a:ln>
              <a:prstDash val="dash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" name="Elbow Connector 11"/>
            <p:cNvCxnSpPr/>
            <p:nvPr/>
          </p:nvCxnSpPr>
          <p:spPr>
            <a:xfrm flipV="1">
              <a:off x="4083457" y="2260407"/>
              <a:ext cx="4113479" cy="809377"/>
            </a:xfrm>
            <a:prstGeom prst="bentConnector3">
              <a:avLst>
                <a:gd name="adj1" fmla="val 74313"/>
              </a:avLst>
            </a:prstGeom>
            <a:ln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738471" y="3627558"/>
              <a:ext cx="1411066" cy="3253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Syslog Messages</a:t>
              </a:r>
            </a:p>
            <a:p>
              <a:r>
                <a:rPr lang="en-GB" sz="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I.S1M.NMGR_CSPSDP.004</a:t>
              </a:r>
              <a:endParaRPr lang="en-US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726800" y="3349804"/>
              <a:ext cx="1411066" cy="3253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REST I/F</a:t>
              </a:r>
            </a:p>
            <a:p>
              <a:r>
                <a:rPr lang="en-GB" sz="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I.S1M.NMGR_CSPSDP.003</a:t>
              </a:r>
              <a:endParaRPr lang="en-US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751961" y="2764944"/>
              <a:ext cx="1300632" cy="3253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SNMP (Port 161/162)</a:t>
              </a:r>
            </a:p>
            <a:p>
              <a:r>
                <a:rPr lang="en-GB" sz="600" dirty="0" smtClean="0"/>
                <a:t>I.S1M.NMGR_CSPSDP.001</a:t>
              </a:r>
              <a:endParaRPr lang="en-US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" name="Elbow Connector 15"/>
            <p:cNvCxnSpPr/>
            <p:nvPr/>
          </p:nvCxnSpPr>
          <p:spPr>
            <a:xfrm>
              <a:off x="4083457" y="3065797"/>
              <a:ext cx="4132306" cy="1442646"/>
            </a:xfrm>
            <a:prstGeom prst="bentConnector3">
              <a:avLst>
                <a:gd name="adj1" fmla="val 73972"/>
              </a:avLst>
            </a:prstGeom>
            <a:ln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Elbow Connector 16"/>
            <p:cNvCxnSpPr>
              <a:endCxn id="36" idx="1"/>
            </p:cNvCxnSpPr>
            <p:nvPr/>
          </p:nvCxnSpPr>
          <p:spPr>
            <a:xfrm>
              <a:off x="4163404" y="3316185"/>
              <a:ext cx="4037884" cy="1444310"/>
            </a:xfrm>
            <a:prstGeom prst="bentConnector3">
              <a:avLst>
                <a:gd name="adj1" fmla="val 70287"/>
              </a:avLst>
            </a:prstGeom>
            <a:ln>
              <a:prstDash val="dash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lbow Connector 17"/>
            <p:cNvCxnSpPr>
              <a:endCxn id="38" idx="1"/>
            </p:cNvCxnSpPr>
            <p:nvPr/>
          </p:nvCxnSpPr>
          <p:spPr>
            <a:xfrm>
              <a:off x="4141627" y="3928197"/>
              <a:ext cx="4059661" cy="1943396"/>
            </a:xfrm>
            <a:prstGeom prst="bentConnector3">
              <a:avLst>
                <a:gd name="adj1" fmla="val 61579"/>
              </a:avLst>
            </a:prstGeom>
            <a:ln>
              <a:prstDash val="dash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728232" y="3057646"/>
              <a:ext cx="1436070" cy="32530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FTP</a:t>
              </a:r>
            </a:p>
            <a:p>
              <a:r>
                <a:rPr lang="en-US" sz="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I.S1M.NMGR_CSPSDP_002</a:t>
              </a:r>
              <a:endParaRPr lang="en-US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594997" y="3040724"/>
              <a:ext cx="1066691" cy="1099208"/>
              <a:chOff x="2859895" y="4675516"/>
              <a:chExt cx="1066691" cy="1099208"/>
            </a:xfrm>
          </p:grpSpPr>
          <p:pic>
            <p:nvPicPr>
              <p:cNvPr id="30" name="Picture 29" descr="C:\Users\ecoffey\AppData\Local\Temp\Rar$DRa0.400\30009_Device_cloud_white_default_256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59895" y="4675516"/>
                <a:ext cx="1066691" cy="109920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1" name="TextBox 30"/>
              <p:cNvSpPr txBox="1"/>
              <p:nvPr/>
            </p:nvSpPr>
            <p:spPr>
              <a:xfrm>
                <a:off x="3043263" y="5025163"/>
                <a:ext cx="69281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CSP N/W</a:t>
                </a:r>
                <a:endParaRPr lang="en-IN" sz="1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2042036" y="3055443"/>
              <a:ext cx="1066691" cy="1099208"/>
              <a:chOff x="2859895" y="4675516"/>
              <a:chExt cx="1066691" cy="1099208"/>
            </a:xfrm>
          </p:grpSpPr>
          <p:pic>
            <p:nvPicPr>
              <p:cNvPr id="28" name="Picture 27" descr="C:\Users\ecoffey\AppData\Local\Temp\Rar$DRa0.400\30009_Device_cloud_white_default_256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59895" y="4675516"/>
                <a:ext cx="1066691" cy="109920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9" name="TextBox 28"/>
              <p:cNvSpPr txBox="1"/>
              <p:nvPr/>
            </p:nvSpPr>
            <p:spPr>
              <a:xfrm>
                <a:off x="3043263" y="5025163"/>
                <a:ext cx="70083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SDP N/W</a:t>
                </a:r>
                <a:endParaRPr lang="en-IN" sz="1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2" name="Left-Right Arrow 21"/>
            <p:cNvSpPr/>
            <p:nvPr/>
          </p:nvSpPr>
          <p:spPr>
            <a:xfrm>
              <a:off x="1641086" y="3562344"/>
              <a:ext cx="412697" cy="235666"/>
            </a:xfrm>
            <a:prstGeom prst="leftRight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537030" y="3812331"/>
              <a:ext cx="7649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CSP-SDP </a:t>
              </a:r>
            </a:p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Link/Network</a:t>
              </a:r>
              <a:endParaRPr lang="en-IN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4" name="Elbow Connector 23"/>
            <p:cNvCxnSpPr/>
            <p:nvPr/>
          </p:nvCxnSpPr>
          <p:spPr>
            <a:xfrm flipV="1">
              <a:off x="4135390" y="2512267"/>
              <a:ext cx="4061546" cy="802891"/>
            </a:xfrm>
            <a:prstGeom prst="bentConnector3">
              <a:avLst>
                <a:gd name="adj1" fmla="val 70402"/>
              </a:avLst>
            </a:prstGeom>
            <a:ln>
              <a:prstDash val="dash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Elbow Connector 24"/>
            <p:cNvCxnSpPr>
              <a:stCxn id="8" idx="3"/>
            </p:cNvCxnSpPr>
            <p:nvPr/>
          </p:nvCxnSpPr>
          <p:spPr>
            <a:xfrm>
              <a:off x="4223122" y="3595999"/>
              <a:ext cx="3973814" cy="1440025"/>
            </a:xfrm>
            <a:prstGeom prst="bentConnector3">
              <a:avLst>
                <a:gd name="adj1" fmla="val 50000"/>
              </a:avLst>
            </a:prstGeom>
            <a:ln>
              <a:prstDash val="dash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26" name="Left-Right Arrow 25"/>
            <p:cNvSpPr/>
            <p:nvPr/>
          </p:nvSpPr>
          <p:spPr>
            <a:xfrm>
              <a:off x="3201435" y="3447254"/>
              <a:ext cx="412697" cy="235666"/>
            </a:xfrm>
            <a:prstGeom prst="leftRight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180318" y="526967"/>
              <a:ext cx="4548629" cy="659151"/>
            </a:xfrm>
            <a:prstGeom prst="roundRect">
              <a:avLst>
                <a:gd name="adj" fmla="val 467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SKA1-MID Context</a:t>
              </a:r>
              <a:endPara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86672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NMGR-NREN_EMS (CSP_SDP)</a:t>
            </a:r>
            <a:endParaRPr lang="en-IN" dirty="0"/>
          </a:p>
        </p:txBody>
      </p:sp>
      <p:grpSp>
        <p:nvGrpSpPr>
          <p:cNvPr id="43" name="Group 42"/>
          <p:cNvGrpSpPr/>
          <p:nvPr/>
        </p:nvGrpSpPr>
        <p:grpSpPr>
          <a:xfrm>
            <a:off x="128233" y="1448462"/>
            <a:ext cx="9015767" cy="5255086"/>
            <a:chOff x="128232" y="526967"/>
            <a:chExt cx="11758969" cy="6176581"/>
          </a:xfrm>
        </p:grpSpPr>
        <p:grpSp>
          <p:nvGrpSpPr>
            <p:cNvPr id="44" name="Group 43"/>
            <p:cNvGrpSpPr/>
            <p:nvPr/>
          </p:nvGrpSpPr>
          <p:grpSpPr>
            <a:xfrm>
              <a:off x="7272997" y="1234986"/>
              <a:ext cx="4614204" cy="5468562"/>
              <a:chOff x="6471138" y="453936"/>
              <a:chExt cx="4614204" cy="5468562"/>
            </a:xfrm>
          </p:grpSpPr>
          <p:sp>
            <p:nvSpPr>
              <p:cNvPr id="71" name="Rounded Rectangle 70"/>
              <p:cNvSpPr/>
              <p:nvPr/>
            </p:nvSpPr>
            <p:spPr>
              <a:xfrm>
                <a:off x="6471138" y="453936"/>
                <a:ext cx="4614204" cy="5468562"/>
              </a:xfrm>
              <a:prstGeom prst="roundRect">
                <a:avLst>
                  <a:gd name="adj" fmla="val 467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NMGR</a:t>
                </a:r>
                <a:endParaRPr lang="en-US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72" name="Group 71"/>
              <p:cNvGrpSpPr/>
              <p:nvPr/>
            </p:nvGrpSpPr>
            <p:grpSpPr>
              <a:xfrm>
                <a:off x="7202658" y="1083215"/>
                <a:ext cx="3263705" cy="2039816"/>
                <a:chOff x="1420836" y="1308295"/>
                <a:chExt cx="3263705" cy="2039816"/>
              </a:xfrm>
            </p:grpSpPr>
            <p:sp>
              <p:nvSpPr>
                <p:cNvPr id="78" name="Rounded Rectangle 77"/>
                <p:cNvSpPr/>
                <p:nvPr/>
              </p:nvSpPr>
              <p:spPr>
                <a:xfrm>
                  <a:off x="1420836" y="1308295"/>
                  <a:ext cx="3263705" cy="2039816"/>
                </a:xfrm>
                <a:prstGeom prst="roundRect">
                  <a:avLst>
                    <a:gd name="adj" fmla="val 11667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r>
                    <a:rPr lang="en-US" sz="1200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NMGR – CPF </a:t>
                  </a:r>
                  <a:endParaRPr lang="en-US" sz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9" name="Rounded Rectangle 78"/>
                <p:cNvSpPr/>
                <p:nvPr/>
              </p:nvSpPr>
              <p:spPr>
                <a:xfrm>
                  <a:off x="1608082" y="1627511"/>
                  <a:ext cx="2846231" cy="591659"/>
                </a:xfrm>
                <a:prstGeom prst="round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NMGR - App Server</a:t>
                  </a:r>
                  <a:endPara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0" name="Rounded Rectangle 79"/>
                <p:cNvSpPr/>
                <p:nvPr/>
              </p:nvSpPr>
              <p:spPr>
                <a:xfrm>
                  <a:off x="1608082" y="2257807"/>
                  <a:ext cx="2846231" cy="476518"/>
                </a:xfrm>
                <a:prstGeom prst="round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NMGR - DB Server</a:t>
                  </a:r>
                  <a:endPara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1" name="Rounded Rectangle 80"/>
                <p:cNvSpPr/>
                <p:nvPr/>
              </p:nvSpPr>
              <p:spPr>
                <a:xfrm>
                  <a:off x="1608082" y="2772962"/>
                  <a:ext cx="2846231" cy="476518"/>
                </a:xfrm>
                <a:prstGeom prst="round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NMGR - Sys Log Server</a:t>
                  </a:r>
                  <a:endPara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73" name="Group 72"/>
              <p:cNvGrpSpPr/>
              <p:nvPr/>
            </p:nvGrpSpPr>
            <p:grpSpPr>
              <a:xfrm>
                <a:off x="7202658" y="3342566"/>
                <a:ext cx="3263705" cy="2039816"/>
                <a:chOff x="1420836" y="1308295"/>
                <a:chExt cx="3263705" cy="2039816"/>
              </a:xfrm>
            </p:grpSpPr>
            <p:sp>
              <p:nvSpPr>
                <p:cNvPr id="74" name="Rounded Rectangle 73"/>
                <p:cNvSpPr/>
                <p:nvPr/>
              </p:nvSpPr>
              <p:spPr>
                <a:xfrm>
                  <a:off x="1420836" y="1308295"/>
                  <a:ext cx="3263705" cy="2039816"/>
                </a:xfrm>
                <a:prstGeom prst="roundRect">
                  <a:avLst>
                    <a:gd name="adj" fmla="val 11667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r>
                    <a:rPr lang="en-US" sz="1200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NMGR – SPF</a:t>
                  </a:r>
                  <a:endParaRPr lang="en-US" sz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5" name="Rounded Rectangle 74"/>
                <p:cNvSpPr/>
                <p:nvPr/>
              </p:nvSpPr>
              <p:spPr>
                <a:xfrm>
                  <a:off x="1608082" y="1597552"/>
                  <a:ext cx="2846231" cy="638094"/>
                </a:xfrm>
                <a:prstGeom prst="round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NMGR - App Server</a:t>
                  </a:r>
                  <a:endPara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6" name="Rounded Rectangle 75"/>
                <p:cNvSpPr/>
                <p:nvPr/>
              </p:nvSpPr>
              <p:spPr>
                <a:xfrm>
                  <a:off x="1608082" y="2274283"/>
                  <a:ext cx="2846231" cy="476518"/>
                </a:xfrm>
                <a:prstGeom prst="round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NMGR - DB Server</a:t>
                  </a:r>
                  <a:endPara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7" name="Rounded Rectangle 76"/>
                <p:cNvSpPr/>
                <p:nvPr/>
              </p:nvSpPr>
              <p:spPr>
                <a:xfrm>
                  <a:off x="1608082" y="2789438"/>
                  <a:ext cx="2846231" cy="476518"/>
                </a:xfrm>
                <a:prstGeom prst="round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NMGR - Sys Log Server</a:t>
                  </a:r>
                  <a:endPara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45" name="Rounded Rectangle 44"/>
            <p:cNvSpPr/>
            <p:nvPr/>
          </p:nvSpPr>
          <p:spPr>
            <a:xfrm>
              <a:off x="128232" y="1234986"/>
              <a:ext cx="4614204" cy="5468562"/>
            </a:xfrm>
            <a:prstGeom prst="roundRect">
              <a:avLst>
                <a:gd name="adj" fmla="val 467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CSP-SDP / NREN EMS</a:t>
              </a:r>
              <a:endPara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Cloud 45"/>
            <p:cNvSpPr/>
            <p:nvPr/>
          </p:nvSpPr>
          <p:spPr>
            <a:xfrm>
              <a:off x="358241" y="2813776"/>
              <a:ext cx="2853605" cy="1675653"/>
            </a:xfrm>
            <a:prstGeom prst="cloud">
              <a:avLst/>
            </a:prstGeom>
            <a:no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endPara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47" name="Picture 2" descr="Image result for computer server transparent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84909" y="2953061"/>
              <a:ext cx="928688" cy="1228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8" name="TextBox 47"/>
            <p:cNvSpPr txBox="1"/>
            <p:nvPr/>
          </p:nvSpPr>
          <p:spPr>
            <a:xfrm>
              <a:off x="3211846" y="2732368"/>
              <a:ext cx="89639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NREN EMS</a:t>
              </a:r>
              <a:endParaRPr lang="en-US" sz="11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9" name="Elbow Connector 48"/>
            <p:cNvCxnSpPr/>
            <p:nvPr/>
          </p:nvCxnSpPr>
          <p:spPr>
            <a:xfrm flipV="1">
              <a:off x="4125365" y="3699447"/>
              <a:ext cx="4062046" cy="203513"/>
            </a:xfrm>
            <a:prstGeom prst="bentConnector3">
              <a:avLst>
                <a:gd name="adj1" fmla="val 61724"/>
              </a:avLst>
            </a:prstGeom>
            <a:ln>
              <a:prstDash val="dash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0" name="Elbow Connector 49"/>
            <p:cNvCxnSpPr>
              <a:stCxn id="47" idx="3"/>
            </p:cNvCxnSpPr>
            <p:nvPr/>
          </p:nvCxnSpPr>
          <p:spPr>
            <a:xfrm flipV="1">
              <a:off x="4213597" y="2759597"/>
              <a:ext cx="4040550" cy="807827"/>
            </a:xfrm>
            <a:prstGeom prst="bentConnector3">
              <a:avLst>
                <a:gd name="adj1" fmla="val 49293"/>
              </a:avLst>
            </a:prstGeom>
            <a:ln>
              <a:prstDash val="dash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1" name="Elbow Connector 50"/>
            <p:cNvCxnSpPr/>
            <p:nvPr/>
          </p:nvCxnSpPr>
          <p:spPr>
            <a:xfrm flipV="1">
              <a:off x="4073932" y="2231832"/>
              <a:ext cx="4113479" cy="809377"/>
            </a:xfrm>
            <a:prstGeom prst="bentConnector3">
              <a:avLst>
                <a:gd name="adj1" fmla="val 74313"/>
              </a:avLst>
            </a:prstGeom>
            <a:ln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4728947" y="3606447"/>
              <a:ext cx="1386582" cy="3255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Syslog Messages</a:t>
              </a:r>
            </a:p>
            <a:p>
              <a:r>
                <a:rPr lang="en-GB" sz="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I.S1L.NMGR_CSPSDP.004</a:t>
              </a:r>
              <a:endParaRPr lang="en-US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717275" y="3268984"/>
              <a:ext cx="1386582" cy="3255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REST </a:t>
              </a:r>
              <a:r>
                <a:rPr lang="en-US" sz="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I/F</a:t>
              </a:r>
            </a:p>
            <a:p>
              <a:r>
                <a:rPr lang="en-GB" sz="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I.S1L.NMGR_CSPSDP.003</a:t>
              </a:r>
              <a:endParaRPr lang="en-US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742436" y="2736369"/>
              <a:ext cx="1261136" cy="3255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SNMP (Port 161/162)</a:t>
              </a:r>
            </a:p>
            <a:p>
              <a:r>
                <a:rPr lang="en-GB" sz="600" dirty="0" smtClean="0"/>
                <a:t>I.S1L.NMGR_CSPSDP.001</a:t>
              </a:r>
              <a:endParaRPr lang="en-US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5" name="Elbow Connector 54"/>
            <p:cNvCxnSpPr/>
            <p:nvPr/>
          </p:nvCxnSpPr>
          <p:spPr>
            <a:xfrm>
              <a:off x="4073932" y="3037222"/>
              <a:ext cx="4132306" cy="1442646"/>
            </a:xfrm>
            <a:prstGeom prst="bentConnector3">
              <a:avLst>
                <a:gd name="adj1" fmla="val 73972"/>
              </a:avLst>
            </a:prstGeom>
            <a:ln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Elbow Connector 55"/>
            <p:cNvCxnSpPr>
              <a:endCxn id="75" idx="1"/>
            </p:cNvCxnSpPr>
            <p:nvPr/>
          </p:nvCxnSpPr>
          <p:spPr>
            <a:xfrm>
              <a:off x="4153879" y="3287610"/>
              <a:ext cx="4037884" cy="1444310"/>
            </a:xfrm>
            <a:prstGeom prst="bentConnector3">
              <a:avLst>
                <a:gd name="adj1" fmla="val 70287"/>
              </a:avLst>
            </a:prstGeom>
            <a:ln>
              <a:prstDash val="dash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Elbow Connector 56"/>
            <p:cNvCxnSpPr>
              <a:endCxn id="77" idx="1"/>
            </p:cNvCxnSpPr>
            <p:nvPr/>
          </p:nvCxnSpPr>
          <p:spPr>
            <a:xfrm>
              <a:off x="4132102" y="3899622"/>
              <a:ext cx="4059661" cy="1943396"/>
            </a:xfrm>
            <a:prstGeom prst="bentConnector3">
              <a:avLst>
                <a:gd name="adj1" fmla="val 61579"/>
              </a:avLst>
            </a:prstGeom>
            <a:ln>
              <a:prstDash val="dash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4718707" y="3006681"/>
              <a:ext cx="1411671" cy="3255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FTP</a:t>
              </a:r>
            </a:p>
            <a:p>
              <a:r>
                <a:rPr lang="en-US" sz="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I.S1L.NMGR_CSPSDP_002</a:t>
              </a:r>
              <a:endParaRPr lang="en-US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585472" y="3012149"/>
              <a:ext cx="1066691" cy="1099208"/>
              <a:chOff x="2859895" y="4675516"/>
              <a:chExt cx="1066691" cy="1099208"/>
            </a:xfrm>
          </p:grpSpPr>
          <p:pic>
            <p:nvPicPr>
              <p:cNvPr id="69" name="Picture 68" descr="C:\Users\ecoffey\AppData\Local\Temp\Rar$DRa0.400\30009_Device_cloud_white_default_256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59895" y="4675516"/>
                <a:ext cx="1066691" cy="109920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70" name="TextBox 69"/>
              <p:cNvSpPr txBox="1"/>
              <p:nvPr/>
            </p:nvSpPr>
            <p:spPr>
              <a:xfrm>
                <a:off x="3043263" y="5025163"/>
                <a:ext cx="69281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CSP N/W</a:t>
                </a:r>
                <a:endParaRPr lang="en-IN" sz="1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2032511" y="3026868"/>
              <a:ext cx="1066691" cy="1099208"/>
              <a:chOff x="2859895" y="4675516"/>
              <a:chExt cx="1066691" cy="1099208"/>
            </a:xfrm>
          </p:grpSpPr>
          <p:pic>
            <p:nvPicPr>
              <p:cNvPr id="67" name="Picture 66" descr="C:\Users\ecoffey\AppData\Local\Temp\Rar$DRa0.400\30009_Device_cloud_white_default_256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59895" y="4675516"/>
                <a:ext cx="1066691" cy="109920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8" name="TextBox 67"/>
              <p:cNvSpPr txBox="1"/>
              <p:nvPr/>
            </p:nvSpPr>
            <p:spPr>
              <a:xfrm>
                <a:off x="3043263" y="5025163"/>
                <a:ext cx="70083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SDP N/W</a:t>
                </a:r>
                <a:endParaRPr lang="en-IN" sz="1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61" name="Left-Right Arrow 60"/>
            <p:cNvSpPr/>
            <p:nvPr/>
          </p:nvSpPr>
          <p:spPr>
            <a:xfrm>
              <a:off x="1631561" y="3533769"/>
              <a:ext cx="412697" cy="235666"/>
            </a:xfrm>
            <a:prstGeom prst="leftRight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1527505" y="3783756"/>
              <a:ext cx="76495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CSP-SDP </a:t>
              </a:r>
            </a:p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Link/Network</a:t>
              </a:r>
              <a:endParaRPr lang="en-IN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3" name="Elbow Connector 62"/>
            <p:cNvCxnSpPr/>
            <p:nvPr/>
          </p:nvCxnSpPr>
          <p:spPr>
            <a:xfrm flipV="1">
              <a:off x="4125865" y="2483692"/>
              <a:ext cx="4061546" cy="802891"/>
            </a:xfrm>
            <a:prstGeom prst="bentConnector3">
              <a:avLst>
                <a:gd name="adj1" fmla="val 70402"/>
              </a:avLst>
            </a:prstGeom>
            <a:ln>
              <a:prstDash val="dash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>
              <a:stCxn id="47" idx="3"/>
            </p:cNvCxnSpPr>
            <p:nvPr/>
          </p:nvCxnSpPr>
          <p:spPr>
            <a:xfrm>
              <a:off x="4213597" y="3567424"/>
              <a:ext cx="3973814" cy="1440025"/>
            </a:xfrm>
            <a:prstGeom prst="bentConnector3">
              <a:avLst>
                <a:gd name="adj1" fmla="val 50000"/>
              </a:avLst>
            </a:prstGeom>
            <a:ln>
              <a:prstDash val="dash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65" name="Left-Right Arrow 64"/>
            <p:cNvSpPr/>
            <p:nvPr/>
          </p:nvSpPr>
          <p:spPr>
            <a:xfrm>
              <a:off x="3191910" y="3418679"/>
              <a:ext cx="412697" cy="235666"/>
            </a:xfrm>
            <a:prstGeom prst="leftRightArrow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180318" y="526967"/>
              <a:ext cx="4548629" cy="659151"/>
            </a:xfrm>
            <a:prstGeom prst="roundRect">
              <a:avLst>
                <a:gd name="adj" fmla="val 467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SKA1-LOW Context</a:t>
              </a:r>
              <a:endPara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0158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NMGR-NSDN Interface</a:t>
            </a:r>
            <a:endParaRPr lang="en-IN" dirty="0"/>
          </a:p>
        </p:txBody>
      </p:sp>
      <p:grpSp>
        <p:nvGrpSpPr>
          <p:cNvPr id="6" name="Group 5"/>
          <p:cNvGrpSpPr/>
          <p:nvPr/>
        </p:nvGrpSpPr>
        <p:grpSpPr>
          <a:xfrm>
            <a:off x="123243" y="1263561"/>
            <a:ext cx="9006243" cy="5468562"/>
            <a:chOff x="137757" y="526967"/>
            <a:chExt cx="11758969" cy="6205156"/>
          </a:xfrm>
        </p:grpSpPr>
        <p:grpSp>
          <p:nvGrpSpPr>
            <p:cNvPr id="7" name="Group 6"/>
            <p:cNvGrpSpPr/>
            <p:nvPr/>
          </p:nvGrpSpPr>
          <p:grpSpPr>
            <a:xfrm>
              <a:off x="7282522" y="1263561"/>
              <a:ext cx="4614204" cy="5468562"/>
              <a:chOff x="6471138" y="453936"/>
              <a:chExt cx="4614204" cy="5468562"/>
            </a:xfrm>
          </p:grpSpPr>
          <p:sp>
            <p:nvSpPr>
              <p:cNvPr id="49" name="Rounded Rectangle 48"/>
              <p:cNvSpPr/>
              <p:nvPr/>
            </p:nvSpPr>
            <p:spPr>
              <a:xfrm>
                <a:off x="6471138" y="453936"/>
                <a:ext cx="4614204" cy="5468562"/>
              </a:xfrm>
              <a:prstGeom prst="roundRect">
                <a:avLst>
                  <a:gd name="adj" fmla="val 467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NMGR</a:t>
                </a:r>
                <a:endParaRPr lang="en-US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50" name="Group 49"/>
              <p:cNvGrpSpPr/>
              <p:nvPr/>
            </p:nvGrpSpPr>
            <p:grpSpPr>
              <a:xfrm>
                <a:off x="7202658" y="1083215"/>
                <a:ext cx="3263705" cy="2039816"/>
                <a:chOff x="1420836" y="1308295"/>
                <a:chExt cx="3263705" cy="2039816"/>
              </a:xfrm>
            </p:grpSpPr>
            <p:sp>
              <p:nvSpPr>
                <p:cNvPr id="56" name="Rounded Rectangle 55"/>
                <p:cNvSpPr/>
                <p:nvPr/>
              </p:nvSpPr>
              <p:spPr>
                <a:xfrm>
                  <a:off x="1420836" y="1308295"/>
                  <a:ext cx="3263705" cy="2039816"/>
                </a:xfrm>
                <a:prstGeom prst="roundRect">
                  <a:avLst>
                    <a:gd name="adj" fmla="val 11667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r>
                    <a:rPr lang="en-US" sz="1200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NMGR – CPF </a:t>
                  </a:r>
                  <a:endParaRPr lang="en-US" sz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7" name="Rounded Rectangle 56"/>
                <p:cNvSpPr/>
                <p:nvPr/>
              </p:nvSpPr>
              <p:spPr>
                <a:xfrm>
                  <a:off x="1608082" y="1627511"/>
                  <a:ext cx="2846231" cy="591659"/>
                </a:xfrm>
                <a:prstGeom prst="round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NMGR - App Server</a:t>
                  </a:r>
                  <a:endPara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8" name="Rounded Rectangle 57"/>
                <p:cNvSpPr/>
                <p:nvPr/>
              </p:nvSpPr>
              <p:spPr>
                <a:xfrm>
                  <a:off x="1608082" y="2257807"/>
                  <a:ext cx="2846231" cy="476518"/>
                </a:xfrm>
                <a:prstGeom prst="round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NMGR - DB Server</a:t>
                  </a:r>
                  <a:endPara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9" name="Rounded Rectangle 58"/>
                <p:cNvSpPr/>
                <p:nvPr/>
              </p:nvSpPr>
              <p:spPr>
                <a:xfrm>
                  <a:off x="1608082" y="2772962"/>
                  <a:ext cx="2846231" cy="476518"/>
                </a:xfrm>
                <a:prstGeom prst="round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NMGR - Sys Log Server</a:t>
                  </a:r>
                  <a:endPara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1" name="Group 50"/>
              <p:cNvGrpSpPr/>
              <p:nvPr/>
            </p:nvGrpSpPr>
            <p:grpSpPr>
              <a:xfrm>
                <a:off x="7202658" y="3342566"/>
                <a:ext cx="3263705" cy="2039816"/>
                <a:chOff x="1420836" y="1308295"/>
                <a:chExt cx="3263705" cy="2039816"/>
              </a:xfrm>
            </p:grpSpPr>
            <p:sp>
              <p:nvSpPr>
                <p:cNvPr id="52" name="Rounded Rectangle 51"/>
                <p:cNvSpPr/>
                <p:nvPr/>
              </p:nvSpPr>
              <p:spPr>
                <a:xfrm>
                  <a:off x="1420836" y="1308295"/>
                  <a:ext cx="3263705" cy="2039816"/>
                </a:xfrm>
                <a:prstGeom prst="roundRect">
                  <a:avLst>
                    <a:gd name="adj" fmla="val 11667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r>
                    <a:rPr lang="en-US" sz="1200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NMGR – SPF</a:t>
                  </a:r>
                  <a:endParaRPr lang="en-US" sz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3" name="Rounded Rectangle 52"/>
                <p:cNvSpPr/>
                <p:nvPr/>
              </p:nvSpPr>
              <p:spPr>
                <a:xfrm>
                  <a:off x="1608082" y="1597552"/>
                  <a:ext cx="2846231" cy="638094"/>
                </a:xfrm>
                <a:prstGeom prst="round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NMGR - App Server</a:t>
                  </a:r>
                  <a:endPara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4" name="Rounded Rectangle 53"/>
                <p:cNvSpPr/>
                <p:nvPr/>
              </p:nvSpPr>
              <p:spPr>
                <a:xfrm>
                  <a:off x="1608082" y="2274283"/>
                  <a:ext cx="2846231" cy="476518"/>
                </a:xfrm>
                <a:prstGeom prst="round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NMGR - DB Server</a:t>
                  </a:r>
                  <a:endPara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5" name="Rounded Rectangle 54"/>
                <p:cNvSpPr/>
                <p:nvPr/>
              </p:nvSpPr>
              <p:spPr>
                <a:xfrm>
                  <a:off x="1608082" y="2789438"/>
                  <a:ext cx="2846231" cy="476518"/>
                </a:xfrm>
                <a:prstGeom prst="round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NMGR - Sys Log Server</a:t>
                  </a:r>
                  <a:endPara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8" name="Rounded Rectangle 7"/>
            <p:cNvSpPr/>
            <p:nvPr/>
          </p:nvSpPr>
          <p:spPr>
            <a:xfrm>
              <a:off x="137757" y="1263561"/>
              <a:ext cx="4614204" cy="5468562"/>
            </a:xfrm>
            <a:prstGeom prst="roundRect">
              <a:avLst>
                <a:gd name="adj" fmla="val 467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NSDN Network</a:t>
              </a:r>
              <a:endPara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807418" y="1795317"/>
              <a:ext cx="1354560" cy="2095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L.S1M.NMGR_NSDN.001</a:t>
              </a:r>
              <a:endParaRPr lang="en-US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80318" y="526967"/>
              <a:ext cx="4548629" cy="659151"/>
            </a:xfrm>
            <a:prstGeom prst="roundRect">
              <a:avLst>
                <a:gd name="adj" fmla="val 467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SKA1-MID Context</a:t>
              </a:r>
              <a:endPara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447675" y="1895475"/>
              <a:ext cx="3775447" cy="127538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CPF Top of Rack Switch</a:t>
              </a:r>
            </a:p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342-022000</a:t>
              </a:r>
              <a:endParaRPr lang="en-IN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453927" y="3373651"/>
              <a:ext cx="3775447" cy="133411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dk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SPC Top of Rack Switch</a:t>
              </a:r>
            </a:p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342-041000</a:t>
              </a:r>
              <a:endParaRPr lang="en-IN" sz="12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44285" y="5116047"/>
              <a:ext cx="3775447" cy="119062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dk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All NSDN Equipment as per PBS</a:t>
              </a:r>
            </a:p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(All Locations)</a:t>
              </a:r>
              <a:endParaRPr lang="en-IN" sz="12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Elbow Connector 13"/>
            <p:cNvCxnSpPr/>
            <p:nvPr/>
          </p:nvCxnSpPr>
          <p:spPr>
            <a:xfrm>
              <a:off x="4229374" y="1981200"/>
              <a:ext cx="3971914" cy="395287"/>
            </a:xfrm>
            <a:prstGeom prst="bentConnector3">
              <a:avLst>
                <a:gd name="adj1" fmla="val 71823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/>
            <p:nvPr/>
          </p:nvCxnSpPr>
          <p:spPr>
            <a:xfrm>
              <a:off x="4229374" y="2212056"/>
              <a:ext cx="3971914" cy="443331"/>
            </a:xfrm>
            <a:prstGeom prst="bentConnector3">
              <a:avLst>
                <a:gd name="adj1" fmla="val 69665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4807418" y="2011281"/>
              <a:ext cx="1354560" cy="2095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L.S1M.NMGR_NSDN.002</a:t>
              </a:r>
              <a:endParaRPr lang="en-US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Elbow Connector 16"/>
            <p:cNvCxnSpPr/>
            <p:nvPr/>
          </p:nvCxnSpPr>
          <p:spPr>
            <a:xfrm>
              <a:off x="4229374" y="2433721"/>
              <a:ext cx="3971914" cy="538079"/>
            </a:xfrm>
            <a:prstGeom prst="bentConnector3">
              <a:avLst>
                <a:gd name="adj1" fmla="val 6798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Elbow Connector 17"/>
            <p:cNvCxnSpPr/>
            <p:nvPr/>
          </p:nvCxnSpPr>
          <p:spPr>
            <a:xfrm>
              <a:off x="4229374" y="2680755"/>
              <a:ext cx="3971914" cy="535923"/>
            </a:xfrm>
            <a:prstGeom prst="bentConnector3">
              <a:avLst>
                <a:gd name="adj1" fmla="val 6654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807418" y="2280474"/>
              <a:ext cx="1354560" cy="2095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L.S1M.NMGR_NSDN.003</a:t>
              </a:r>
              <a:endParaRPr lang="en-US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807418" y="2511570"/>
              <a:ext cx="1354560" cy="2095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L.S1M.NMGR_NSDN.004</a:t>
              </a:r>
              <a:endParaRPr lang="en-US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Elbow Connector 20"/>
            <p:cNvCxnSpPr/>
            <p:nvPr/>
          </p:nvCxnSpPr>
          <p:spPr>
            <a:xfrm>
              <a:off x="4229373" y="2883996"/>
              <a:ext cx="3971915" cy="619695"/>
            </a:xfrm>
            <a:prstGeom prst="bentConnector3">
              <a:avLst>
                <a:gd name="adj1" fmla="val 65238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/>
            <p:nvPr/>
          </p:nvCxnSpPr>
          <p:spPr>
            <a:xfrm>
              <a:off x="4219732" y="3087443"/>
              <a:ext cx="3981556" cy="694004"/>
            </a:xfrm>
            <a:prstGeom prst="bentConnector3">
              <a:avLst>
                <a:gd name="adj1" fmla="val 6363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807418" y="2698352"/>
              <a:ext cx="1354560" cy="2095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L.S1M.NMGR_NSDN.005</a:t>
              </a:r>
              <a:endParaRPr lang="en-US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807418" y="2929604"/>
              <a:ext cx="1354560" cy="2095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L.S1M.NMGR_NSDN.006</a:t>
              </a:r>
              <a:endParaRPr lang="en-US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807418" y="3368995"/>
              <a:ext cx="1354560" cy="2095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L.S1M.NMGR_NSDN.001</a:t>
              </a:r>
              <a:endParaRPr lang="en-US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6" name="Elbow Connector 25"/>
            <p:cNvCxnSpPr/>
            <p:nvPr/>
          </p:nvCxnSpPr>
          <p:spPr>
            <a:xfrm>
              <a:off x="4201823" y="3503692"/>
              <a:ext cx="3971914" cy="1114440"/>
            </a:xfrm>
            <a:prstGeom prst="bentConnector3">
              <a:avLst>
                <a:gd name="adj1" fmla="val 58633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/>
            <p:nvPr/>
          </p:nvCxnSpPr>
          <p:spPr>
            <a:xfrm>
              <a:off x="4219732" y="3740431"/>
              <a:ext cx="3954005" cy="1156601"/>
            </a:xfrm>
            <a:prstGeom prst="bentConnector3">
              <a:avLst>
                <a:gd name="adj1" fmla="val 56745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4807418" y="3597625"/>
              <a:ext cx="1354560" cy="2095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L.S1M.NMGR_NSDN.002</a:t>
              </a:r>
              <a:endParaRPr lang="en-US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9" name="Elbow Connector 28"/>
            <p:cNvCxnSpPr/>
            <p:nvPr/>
          </p:nvCxnSpPr>
          <p:spPr>
            <a:xfrm>
              <a:off x="4247283" y="3939488"/>
              <a:ext cx="3926454" cy="1273957"/>
            </a:xfrm>
            <a:prstGeom prst="bentConnector3">
              <a:avLst>
                <a:gd name="adj1" fmla="val 5461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lbow Connector 29"/>
            <p:cNvCxnSpPr/>
            <p:nvPr/>
          </p:nvCxnSpPr>
          <p:spPr>
            <a:xfrm>
              <a:off x="4247283" y="4163512"/>
              <a:ext cx="3954005" cy="1290356"/>
            </a:xfrm>
            <a:prstGeom prst="bentConnector3">
              <a:avLst>
                <a:gd name="adj1" fmla="val 5265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4807418" y="3788695"/>
              <a:ext cx="1354560" cy="2095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L.S1M.NMGR_NSDN.003</a:t>
              </a:r>
              <a:endParaRPr lang="en-US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807418" y="3991215"/>
              <a:ext cx="1354560" cy="2095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L.S1M.NMGR_NSDN.004</a:t>
              </a:r>
              <a:endParaRPr lang="en-US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3" name="Elbow Connector 32"/>
            <p:cNvCxnSpPr/>
            <p:nvPr/>
          </p:nvCxnSpPr>
          <p:spPr>
            <a:xfrm>
              <a:off x="4201823" y="4392614"/>
              <a:ext cx="3971914" cy="1352723"/>
            </a:xfrm>
            <a:prstGeom prst="bentConnector3">
              <a:avLst>
                <a:gd name="adj1" fmla="val 52398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Elbow Connector 33"/>
            <p:cNvCxnSpPr/>
            <p:nvPr/>
          </p:nvCxnSpPr>
          <p:spPr>
            <a:xfrm>
              <a:off x="4219732" y="4595409"/>
              <a:ext cx="3954005" cy="1427683"/>
            </a:xfrm>
            <a:prstGeom prst="bentConnector3">
              <a:avLst>
                <a:gd name="adj1" fmla="val 50482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4807418" y="4199613"/>
              <a:ext cx="1354560" cy="2095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L.S1M.NMGR_NSDN.005</a:t>
              </a:r>
              <a:endParaRPr lang="en-US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807418" y="4409249"/>
              <a:ext cx="1354560" cy="2095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L.S1M.NMGR_NSDN.006</a:t>
              </a:r>
              <a:endParaRPr lang="en-US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7" name="Elbow Connector 36"/>
            <p:cNvCxnSpPr>
              <a:endCxn id="59" idx="1"/>
            </p:cNvCxnSpPr>
            <p:nvPr/>
          </p:nvCxnSpPr>
          <p:spPr>
            <a:xfrm flipV="1">
              <a:off x="4219732" y="3595766"/>
              <a:ext cx="3981556" cy="1690610"/>
            </a:xfrm>
            <a:prstGeom prst="bentConnector3">
              <a:avLst>
                <a:gd name="adj1" fmla="val 68116"/>
              </a:avLst>
            </a:prstGeom>
            <a:ln w="1905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Elbow Connector 37"/>
            <p:cNvCxnSpPr/>
            <p:nvPr/>
          </p:nvCxnSpPr>
          <p:spPr>
            <a:xfrm>
              <a:off x="4229374" y="5288841"/>
              <a:ext cx="3971914" cy="702647"/>
            </a:xfrm>
            <a:prstGeom prst="bentConnector3">
              <a:avLst>
                <a:gd name="adj1" fmla="val 67951"/>
              </a:avLst>
            </a:prstGeom>
            <a:ln w="1905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Elbow Connector 38"/>
            <p:cNvCxnSpPr>
              <a:endCxn id="57" idx="1"/>
            </p:cNvCxnSpPr>
            <p:nvPr/>
          </p:nvCxnSpPr>
          <p:spPr>
            <a:xfrm flipV="1">
              <a:off x="4219732" y="2507886"/>
              <a:ext cx="3981556" cy="3043294"/>
            </a:xfrm>
            <a:prstGeom prst="bentConnector3">
              <a:avLst>
                <a:gd name="adj1" fmla="val 72966"/>
              </a:avLst>
            </a:prstGeom>
            <a:ln w="1905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Elbow Connector 39"/>
            <p:cNvCxnSpPr/>
            <p:nvPr/>
          </p:nvCxnSpPr>
          <p:spPr>
            <a:xfrm flipV="1">
              <a:off x="4229374" y="2612875"/>
              <a:ext cx="3999465" cy="3220573"/>
            </a:xfrm>
            <a:prstGeom prst="bentConnector3">
              <a:avLst>
                <a:gd name="adj1" fmla="val 61193"/>
              </a:avLst>
            </a:prstGeom>
            <a:ln w="1905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4807418" y="5056518"/>
              <a:ext cx="1354560" cy="2095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L.S1M.NMGR_NSDN.007</a:t>
              </a:r>
              <a:endParaRPr lang="en-US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4807418" y="5382772"/>
              <a:ext cx="1607808" cy="2095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L.S1M.NMGR_NSDN.008 (CLI)</a:t>
              </a:r>
              <a:endParaRPr lang="en-US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3" name="Elbow Connector 42"/>
            <p:cNvCxnSpPr/>
            <p:nvPr/>
          </p:nvCxnSpPr>
          <p:spPr>
            <a:xfrm flipV="1">
              <a:off x="4201823" y="4541998"/>
              <a:ext cx="3999465" cy="1007217"/>
            </a:xfrm>
            <a:prstGeom prst="bentConnector3">
              <a:avLst>
                <a:gd name="adj1" fmla="val 72863"/>
              </a:avLst>
            </a:prstGeom>
            <a:ln w="1905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4807418" y="5638968"/>
              <a:ext cx="1681062" cy="2095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L.S1M.NMGR_NSDN.009 (TFTP)</a:t>
              </a:r>
              <a:endParaRPr lang="en-US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5" name="Elbow Connector 44"/>
            <p:cNvCxnSpPr/>
            <p:nvPr/>
          </p:nvCxnSpPr>
          <p:spPr>
            <a:xfrm flipV="1">
              <a:off x="4201823" y="4671022"/>
              <a:ext cx="4139691" cy="1161332"/>
            </a:xfrm>
            <a:prstGeom prst="bentConnector3">
              <a:avLst>
                <a:gd name="adj1" fmla="val 59694"/>
              </a:avLst>
            </a:prstGeom>
            <a:ln w="1905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Elbow Connector 45"/>
            <p:cNvCxnSpPr>
              <a:endCxn id="53" idx="1"/>
            </p:cNvCxnSpPr>
            <p:nvPr/>
          </p:nvCxnSpPr>
          <p:spPr>
            <a:xfrm flipV="1">
              <a:off x="4174272" y="4760495"/>
              <a:ext cx="4027016" cy="1431513"/>
            </a:xfrm>
            <a:prstGeom prst="bentConnector3">
              <a:avLst>
                <a:gd name="adj1" fmla="val 58988"/>
              </a:avLst>
            </a:prstGeom>
            <a:ln w="1905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Elbow Connector 46"/>
            <p:cNvCxnSpPr/>
            <p:nvPr/>
          </p:nvCxnSpPr>
          <p:spPr>
            <a:xfrm flipV="1">
              <a:off x="4219732" y="2737661"/>
              <a:ext cx="4036515" cy="3454346"/>
            </a:xfrm>
            <a:prstGeom prst="bentConnector3">
              <a:avLst>
                <a:gd name="adj1" fmla="val 58989"/>
              </a:avLst>
            </a:prstGeom>
            <a:ln w="1905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4807418" y="5966410"/>
              <a:ext cx="1722921" cy="2095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L.S1M.NMGR_NSDN.010 (SNMP)</a:t>
              </a:r>
              <a:endParaRPr lang="en-US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5565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NMGR-NSDN Interface</a:t>
            </a:r>
            <a:endParaRPr lang="en-IN" dirty="0"/>
          </a:p>
        </p:txBody>
      </p:sp>
      <p:grpSp>
        <p:nvGrpSpPr>
          <p:cNvPr id="60" name="Group 59"/>
          <p:cNvGrpSpPr/>
          <p:nvPr/>
        </p:nvGrpSpPr>
        <p:grpSpPr>
          <a:xfrm>
            <a:off x="99657" y="1186117"/>
            <a:ext cx="9052359" cy="5546005"/>
            <a:chOff x="137757" y="526967"/>
            <a:chExt cx="11758969" cy="6205156"/>
          </a:xfrm>
        </p:grpSpPr>
        <p:grpSp>
          <p:nvGrpSpPr>
            <p:cNvPr id="61" name="Group 60"/>
            <p:cNvGrpSpPr/>
            <p:nvPr/>
          </p:nvGrpSpPr>
          <p:grpSpPr>
            <a:xfrm>
              <a:off x="7282522" y="1263561"/>
              <a:ext cx="4614204" cy="5468562"/>
              <a:chOff x="6471138" y="453936"/>
              <a:chExt cx="4614204" cy="5468562"/>
            </a:xfrm>
          </p:grpSpPr>
          <p:sp>
            <p:nvSpPr>
              <p:cNvPr id="103" name="Rounded Rectangle 102"/>
              <p:cNvSpPr/>
              <p:nvPr/>
            </p:nvSpPr>
            <p:spPr>
              <a:xfrm>
                <a:off x="6471138" y="453936"/>
                <a:ext cx="4614204" cy="5468562"/>
              </a:xfrm>
              <a:prstGeom prst="roundRect">
                <a:avLst>
                  <a:gd name="adj" fmla="val 467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NMGR</a:t>
                </a:r>
                <a:endParaRPr lang="en-US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04" name="Group 103"/>
              <p:cNvGrpSpPr/>
              <p:nvPr/>
            </p:nvGrpSpPr>
            <p:grpSpPr>
              <a:xfrm>
                <a:off x="7202658" y="1083215"/>
                <a:ext cx="3263705" cy="2039816"/>
                <a:chOff x="1420836" y="1308295"/>
                <a:chExt cx="3263705" cy="2039816"/>
              </a:xfrm>
            </p:grpSpPr>
            <p:sp>
              <p:nvSpPr>
                <p:cNvPr id="110" name="Rounded Rectangle 109"/>
                <p:cNvSpPr/>
                <p:nvPr/>
              </p:nvSpPr>
              <p:spPr>
                <a:xfrm>
                  <a:off x="1420836" y="1308295"/>
                  <a:ext cx="3263705" cy="2039816"/>
                </a:xfrm>
                <a:prstGeom prst="roundRect">
                  <a:avLst>
                    <a:gd name="adj" fmla="val 11667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r>
                    <a:rPr lang="en-US" sz="1200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NMGR – CPF </a:t>
                  </a:r>
                  <a:endParaRPr lang="en-US" sz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1" name="Rounded Rectangle 110"/>
                <p:cNvSpPr/>
                <p:nvPr/>
              </p:nvSpPr>
              <p:spPr>
                <a:xfrm>
                  <a:off x="1608082" y="1627511"/>
                  <a:ext cx="2846231" cy="591659"/>
                </a:xfrm>
                <a:prstGeom prst="round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NMGR - App Server</a:t>
                  </a:r>
                  <a:endPara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2" name="Rounded Rectangle 111"/>
                <p:cNvSpPr/>
                <p:nvPr/>
              </p:nvSpPr>
              <p:spPr>
                <a:xfrm>
                  <a:off x="1608082" y="2257807"/>
                  <a:ext cx="2846231" cy="476518"/>
                </a:xfrm>
                <a:prstGeom prst="round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NMGR - DB Server</a:t>
                  </a:r>
                  <a:endPara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3" name="Rounded Rectangle 112"/>
                <p:cNvSpPr/>
                <p:nvPr/>
              </p:nvSpPr>
              <p:spPr>
                <a:xfrm>
                  <a:off x="1608082" y="2772962"/>
                  <a:ext cx="2846231" cy="476518"/>
                </a:xfrm>
                <a:prstGeom prst="round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NMGR - Sys Log Server</a:t>
                  </a:r>
                  <a:endPara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05" name="Group 104"/>
              <p:cNvGrpSpPr/>
              <p:nvPr/>
            </p:nvGrpSpPr>
            <p:grpSpPr>
              <a:xfrm>
                <a:off x="7202658" y="3342566"/>
                <a:ext cx="3263705" cy="2039816"/>
                <a:chOff x="1420836" y="1308295"/>
                <a:chExt cx="3263705" cy="2039816"/>
              </a:xfrm>
            </p:grpSpPr>
            <p:sp>
              <p:nvSpPr>
                <p:cNvPr id="106" name="Rounded Rectangle 105"/>
                <p:cNvSpPr/>
                <p:nvPr/>
              </p:nvSpPr>
              <p:spPr>
                <a:xfrm>
                  <a:off x="1420836" y="1308295"/>
                  <a:ext cx="3263705" cy="2039816"/>
                </a:xfrm>
                <a:prstGeom prst="roundRect">
                  <a:avLst>
                    <a:gd name="adj" fmla="val 11667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r>
                    <a:rPr lang="en-US" sz="1200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NMGR – SPF</a:t>
                  </a:r>
                  <a:endParaRPr lang="en-US" sz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7" name="Rounded Rectangle 106"/>
                <p:cNvSpPr/>
                <p:nvPr/>
              </p:nvSpPr>
              <p:spPr>
                <a:xfrm>
                  <a:off x="1608082" y="1597552"/>
                  <a:ext cx="2846231" cy="638094"/>
                </a:xfrm>
                <a:prstGeom prst="round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NMGR - App Server</a:t>
                  </a:r>
                  <a:endPara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8" name="Rounded Rectangle 107"/>
                <p:cNvSpPr/>
                <p:nvPr/>
              </p:nvSpPr>
              <p:spPr>
                <a:xfrm>
                  <a:off x="1608082" y="2274283"/>
                  <a:ext cx="2846231" cy="476518"/>
                </a:xfrm>
                <a:prstGeom prst="round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NMGR - DB Server</a:t>
                  </a:r>
                  <a:endPara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9" name="Rounded Rectangle 108"/>
                <p:cNvSpPr/>
                <p:nvPr/>
              </p:nvSpPr>
              <p:spPr>
                <a:xfrm>
                  <a:off x="1608082" y="2789438"/>
                  <a:ext cx="2846231" cy="476518"/>
                </a:xfrm>
                <a:prstGeom prst="round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NMGR - Sys Log Server</a:t>
                  </a:r>
                  <a:endPara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62" name="Rounded Rectangle 61"/>
            <p:cNvSpPr/>
            <p:nvPr/>
          </p:nvSpPr>
          <p:spPr>
            <a:xfrm>
              <a:off x="137757" y="1263561"/>
              <a:ext cx="4614204" cy="5468562"/>
            </a:xfrm>
            <a:prstGeom prst="roundRect">
              <a:avLst>
                <a:gd name="adj" fmla="val 467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NSDN Network</a:t>
              </a:r>
              <a:endPara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4799254" y="1780906"/>
              <a:ext cx="1318507" cy="206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L.S1L.NMGR_NSDN.001</a:t>
              </a:r>
              <a:endParaRPr lang="en-US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4" name="Rounded Rectangle 63"/>
            <p:cNvSpPr/>
            <p:nvPr/>
          </p:nvSpPr>
          <p:spPr>
            <a:xfrm>
              <a:off x="180318" y="526967"/>
              <a:ext cx="4548629" cy="659151"/>
            </a:xfrm>
            <a:prstGeom prst="roundRect">
              <a:avLst>
                <a:gd name="adj" fmla="val 467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SKA1-LOW Context</a:t>
              </a:r>
              <a:endPara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447675" y="1895475"/>
              <a:ext cx="3775447" cy="127538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CPF Top of Rack Switch</a:t>
              </a:r>
            </a:p>
            <a:p>
              <a:pPr algn="ctr"/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42-022000</a:t>
              </a:r>
              <a:endParaRPr lang="en-IN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Rounded Rectangle 65"/>
            <p:cNvSpPr/>
            <p:nvPr/>
          </p:nvSpPr>
          <p:spPr>
            <a:xfrm>
              <a:off x="453927" y="3373651"/>
              <a:ext cx="3775447" cy="133411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dk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SPC Top of Rack Switch</a:t>
              </a:r>
            </a:p>
            <a:p>
              <a:pPr algn="ctr"/>
              <a:r>
                <a: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42-041000</a:t>
              </a:r>
              <a:endParaRPr lang="en-IN" sz="12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444285" y="5116047"/>
              <a:ext cx="3775447" cy="119062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dk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All NSDN Equipment as per PBS</a:t>
              </a:r>
            </a:p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(All Locations)</a:t>
              </a:r>
              <a:endParaRPr lang="en-IN" sz="12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68" name="Elbow Connector 67"/>
            <p:cNvCxnSpPr/>
            <p:nvPr/>
          </p:nvCxnSpPr>
          <p:spPr>
            <a:xfrm>
              <a:off x="4229374" y="1981200"/>
              <a:ext cx="3971914" cy="395287"/>
            </a:xfrm>
            <a:prstGeom prst="bentConnector3">
              <a:avLst>
                <a:gd name="adj1" fmla="val 71823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>
            <a:xfrm>
              <a:off x="4229374" y="2212056"/>
              <a:ext cx="3971914" cy="443331"/>
            </a:xfrm>
            <a:prstGeom prst="bentConnector3">
              <a:avLst>
                <a:gd name="adj1" fmla="val 69665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4799254" y="1996870"/>
              <a:ext cx="1318507" cy="206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L.S1L.NMGR_NSDN.002</a:t>
              </a:r>
              <a:endParaRPr lang="en-US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1" name="Elbow Connector 70"/>
            <p:cNvCxnSpPr/>
            <p:nvPr/>
          </p:nvCxnSpPr>
          <p:spPr>
            <a:xfrm>
              <a:off x="4229374" y="2433721"/>
              <a:ext cx="3971914" cy="538079"/>
            </a:xfrm>
            <a:prstGeom prst="bentConnector3">
              <a:avLst>
                <a:gd name="adj1" fmla="val 6798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Elbow Connector 71"/>
            <p:cNvCxnSpPr/>
            <p:nvPr/>
          </p:nvCxnSpPr>
          <p:spPr>
            <a:xfrm>
              <a:off x="4229374" y="2680755"/>
              <a:ext cx="3971914" cy="535923"/>
            </a:xfrm>
            <a:prstGeom prst="bentConnector3">
              <a:avLst>
                <a:gd name="adj1" fmla="val 6654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4799254" y="2266064"/>
              <a:ext cx="1318507" cy="206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L.S1L.NMGR_NSDN.003</a:t>
              </a:r>
              <a:endParaRPr lang="en-US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799254" y="2497159"/>
              <a:ext cx="1318507" cy="206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L.S1L.NMGR_NSDN.004</a:t>
              </a:r>
              <a:endParaRPr lang="en-US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75" name="Elbow Connector 74"/>
            <p:cNvCxnSpPr/>
            <p:nvPr/>
          </p:nvCxnSpPr>
          <p:spPr>
            <a:xfrm>
              <a:off x="4219732" y="2842352"/>
              <a:ext cx="3981556" cy="661340"/>
            </a:xfrm>
            <a:prstGeom prst="bentConnector3">
              <a:avLst>
                <a:gd name="adj1" fmla="val 6531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Elbow Connector 75"/>
            <p:cNvCxnSpPr/>
            <p:nvPr/>
          </p:nvCxnSpPr>
          <p:spPr>
            <a:xfrm>
              <a:off x="4219732" y="3087443"/>
              <a:ext cx="3981556" cy="694004"/>
            </a:xfrm>
            <a:prstGeom prst="bentConnector3">
              <a:avLst>
                <a:gd name="adj1" fmla="val 6363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/>
            <p:cNvSpPr txBox="1"/>
            <p:nvPr/>
          </p:nvSpPr>
          <p:spPr>
            <a:xfrm>
              <a:off x="4799254" y="2705557"/>
              <a:ext cx="1318507" cy="206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L.S1L.NMGR_NSDN.005</a:t>
              </a:r>
              <a:endParaRPr lang="en-US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799254" y="2915194"/>
              <a:ext cx="1318507" cy="206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L.S1L.NMGR_NSDN.006</a:t>
              </a:r>
              <a:endParaRPr lang="en-US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799254" y="3354584"/>
              <a:ext cx="1318507" cy="206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L.S1L.NMGR_NSDN.001</a:t>
              </a:r>
              <a:endParaRPr lang="en-US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0" name="Elbow Connector 79"/>
            <p:cNvCxnSpPr/>
            <p:nvPr/>
          </p:nvCxnSpPr>
          <p:spPr>
            <a:xfrm>
              <a:off x="4177077" y="3503692"/>
              <a:ext cx="3971914" cy="1114440"/>
            </a:xfrm>
            <a:prstGeom prst="bentConnector3">
              <a:avLst>
                <a:gd name="adj1" fmla="val 58633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Elbow Connector 80"/>
            <p:cNvCxnSpPr/>
            <p:nvPr/>
          </p:nvCxnSpPr>
          <p:spPr>
            <a:xfrm>
              <a:off x="4219732" y="3740431"/>
              <a:ext cx="3954005" cy="1156601"/>
            </a:xfrm>
            <a:prstGeom prst="bentConnector3">
              <a:avLst>
                <a:gd name="adj1" fmla="val 56745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/>
            <p:cNvSpPr txBox="1"/>
            <p:nvPr/>
          </p:nvSpPr>
          <p:spPr>
            <a:xfrm>
              <a:off x="4799254" y="3583214"/>
              <a:ext cx="1318507" cy="206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L.S1L.NMGR_NSDN.002</a:t>
              </a:r>
              <a:endParaRPr lang="en-US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3" name="Elbow Connector 82"/>
            <p:cNvCxnSpPr/>
            <p:nvPr/>
          </p:nvCxnSpPr>
          <p:spPr>
            <a:xfrm>
              <a:off x="4247283" y="3939488"/>
              <a:ext cx="3926454" cy="1273957"/>
            </a:xfrm>
            <a:prstGeom prst="bentConnector3">
              <a:avLst>
                <a:gd name="adj1" fmla="val 5461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Elbow Connector 83"/>
            <p:cNvCxnSpPr/>
            <p:nvPr/>
          </p:nvCxnSpPr>
          <p:spPr>
            <a:xfrm>
              <a:off x="4247283" y="4163512"/>
              <a:ext cx="3954005" cy="1290356"/>
            </a:xfrm>
            <a:prstGeom prst="bentConnector3">
              <a:avLst>
                <a:gd name="adj1" fmla="val 5265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TextBox 84"/>
            <p:cNvSpPr txBox="1"/>
            <p:nvPr/>
          </p:nvSpPr>
          <p:spPr>
            <a:xfrm>
              <a:off x="4799254" y="3774284"/>
              <a:ext cx="1318507" cy="206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L.S1L.NMGR_NSDN.003</a:t>
              </a:r>
              <a:endParaRPr lang="en-US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799254" y="3976803"/>
              <a:ext cx="1318507" cy="206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L.S1L.NMGR_NSDN.004</a:t>
              </a:r>
              <a:endParaRPr lang="en-US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7" name="Elbow Connector 86"/>
            <p:cNvCxnSpPr/>
            <p:nvPr/>
          </p:nvCxnSpPr>
          <p:spPr>
            <a:xfrm>
              <a:off x="4201823" y="4392614"/>
              <a:ext cx="3971914" cy="1352723"/>
            </a:xfrm>
            <a:prstGeom prst="bentConnector3">
              <a:avLst>
                <a:gd name="adj1" fmla="val 52398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Elbow Connector 87"/>
            <p:cNvCxnSpPr/>
            <p:nvPr/>
          </p:nvCxnSpPr>
          <p:spPr>
            <a:xfrm>
              <a:off x="4219732" y="4595409"/>
              <a:ext cx="3954005" cy="1427683"/>
            </a:xfrm>
            <a:prstGeom prst="bentConnector3">
              <a:avLst>
                <a:gd name="adj1" fmla="val 50482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4799254" y="4185202"/>
              <a:ext cx="1318507" cy="206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L.S1L.NMGR_NSDN.005</a:t>
              </a:r>
              <a:endParaRPr lang="en-US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4799254" y="4394839"/>
              <a:ext cx="1318507" cy="206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L.S1L.NMGR_NSDN.006</a:t>
              </a:r>
              <a:endParaRPr lang="en-US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1" name="Elbow Connector 90"/>
            <p:cNvCxnSpPr>
              <a:endCxn id="113" idx="1"/>
            </p:cNvCxnSpPr>
            <p:nvPr/>
          </p:nvCxnSpPr>
          <p:spPr>
            <a:xfrm flipV="1">
              <a:off x="4219732" y="3595766"/>
              <a:ext cx="3981556" cy="1690610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Elbow Connector 91"/>
            <p:cNvCxnSpPr/>
            <p:nvPr/>
          </p:nvCxnSpPr>
          <p:spPr>
            <a:xfrm>
              <a:off x="4229374" y="5288841"/>
              <a:ext cx="3971914" cy="702647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Elbow Connector 92"/>
            <p:cNvCxnSpPr>
              <a:endCxn id="111" idx="1"/>
            </p:cNvCxnSpPr>
            <p:nvPr/>
          </p:nvCxnSpPr>
          <p:spPr>
            <a:xfrm flipV="1">
              <a:off x="4219732" y="2507886"/>
              <a:ext cx="3981556" cy="3043294"/>
            </a:xfrm>
            <a:prstGeom prst="bentConnector3">
              <a:avLst>
                <a:gd name="adj1" fmla="val 72966"/>
              </a:avLst>
            </a:prstGeom>
            <a:ln w="1905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Elbow Connector 93"/>
            <p:cNvCxnSpPr/>
            <p:nvPr/>
          </p:nvCxnSpPr>
          <p:spPr>
            <a:xfrm flipV="1">
              <a:off x="4229374" y="2612875"/>
              <a:ext cx="3999465" cy="3220573"/>
            </a:xfrm>
            <a:prstGeom prst="bentConnector3">
              <a:avLst>
                <a:gd name="adj1" fmla="val 61193"/>
              </a:avLst>
            </a:prstGeom>
            <a:ln w="1905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Box 94"/>
            <p:cNvSpPr txBox="1"/>
            <p:nvPr/>
          </p:nvSpPr>
          <p:spPr>
            <a:xfrm>
              <a:off x="4799254" y="5042108"/>
              <a:ext cx="1318507" cy="206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L.S1L.NMGR_NSDN.007</a:t>
              </a:r>
              <a:endParaRPr lang="en-US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4824000" y="5368361"/>
              <a:ext cx="1372492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L.S1L.NMGR_NSDN.008 (CLI)</a:t>
              </a:r>
              <a:endParaRPr lang="en-US" sz="7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7" name="Elbow Connector 96"/>
            <p:cNvCxnSpPr/>
            <p:nvPr/>
          </p:nvCxnSpPr>
          <p:spPr>
            <a:xfrm flipV="1">
              <a:off x="4177077" y="4541998"/>
              <a:ext cx="3999465" cy="1007217"/>
            </a:xfrm>
            <a:prstGeom prst="bentConnector3">
              <a:avLst>
                <a:gd name="adj1" fmla="val 72863"/>
              </a:avLst>
            </a:prstGeom>
            <a:ln w="1905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TextBox 97"/>
            <p:cNvSpPr txBox="1"/>
            <p:nvPr/>
          </p:nvSpPr>
          <p:spPr>
            <a:xfrm>
              <a:off x="4799254" y="5624557"/>
              <a:ext cx="1643346" cy="206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L.S1L.NMGR_NSDN.009 (TFTP)</a:t>
              </a:r>
              <a:endParaRPr lang="en-US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9" name="Elbow Connector 98"/>
            <p:cNvCxnSpPr/>
            <p:nvPr/>
          </p:nvCxnSpPr>
          <p:spPr>
            <a:xfrm flipV="1">
              <a:off x="4201823" y="4671022"/>
              <a:ext cx="4139691" cy="1161332"/>
            </a:xfrm>
            <a:prstGeom prst="bentConnector3">
              <a:avLst>
                <a:gd name="adj1" fmla="val 59894"/>
              </a:avLst>
            </a:prstGeom>
            <a:ln w="1905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Elbow Connector 99"/>
            <p:cNvCxnSpPr>
              <a:endCxn id="107" idx="1"/>
            </p:cNvCxnSpPr>
            <p:nvPr/>
          </p:nvCxnSpPr>
          <p:spPr>
            <a:xfrm flipV="1">
              <a:off x="4174272" y="4760495"/>
              <a:ext cx="4027016" cy="1431513"/>
            </a:xfrm>
            <a:prstGeom prst="bentConnector3">
              <a:avLst>
                <a:gd name="adj1" fmla="val 58988"/>
              </a:avLst>
            </a:prstGeom>
            <a:ln w="1905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Elbow Connector 100"/>
            <p:cNvCxnSpPr/>
            <p:nvPr/>
          </p:nvCxnSpPr>
          <p:spPr>
            <a:xfrm flipV="1">
              <a:off x="4219732" y="2737661"/>
              <a:ext cx="4036515" cy="3454346"/>
            </a:xfrm>
            <a:prstGeom prst="bentConnector3">
              <a:avLst>
                <a:gd name="adj1" fmla="val 57551"/>
              </a:avLst>
            </a:prstGeom>
            <a:ln w="1905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TextBox 101"/>
            <p:cNvSpPr txBox="1"/>
            <p:nvPr/>
          </p:nvSpPr>
          <p:spPr>
            <a:xfrm>
              <a:off x="4799254" y="5951999"/>
              <a:ext cx="1684991" cy="2066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L.S1L.NMGR_NSDN.010 (SNMP)</a:t>
              </a:r>
              <a:endParaRPr lang="en-US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611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Operations </a:t>
            </a:r>
            <a:r>
              <a:rPr lang="en-GB" dirty="0" smtClean="0"/>
              <a:t>Supported/Proposed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n-US" dirty="0"/>
              <a:t>Event Subscribe</a:t>
            </a:r>
          </a:p>
          <a:p>
            <a:pPr marL="285750" indent="-285750"/>
            <a:r>
              <a:rPr lang="en-US" dirty="0"/>
              <a:t>Alarms Synchronize</a:t>
            </a:r>
          </a:p>
          <a:p>
            <a:pPr marL="285750" indent="-285750"/>
            <a:r>
              <a:rPr lang="en-US" dirty="0"/>
              <a:t>Topology Request</a:t>
            </a:r>
          </a:p>
          <a:p>
            <a:pPr marL="285750" indent="-285750"/>
            <a:r>
              <a:rPr lang="en-US" dirty="0"/>
              <a:t>Performance Request</a:t>
            </a:r>
          </a:p>
          <a:p>
            <a:pPr marL="285750" indent="-285750"/>
            <a:r>
              <a:rPr lang="en-US" dirty="0"/>
              <a:t>Status </a:t>
            </a:r>
            <a:r>
              <a:rPr lang="en-US" dirty="0" smtClean="0"/>
              <a:t>Request</a:t>
            </a:r>
          </a:p>
          <a:p>
            <a:pPr marL="285750" indent="-285750"/>
            <a:r>
              <a:rPr lang="en-US" dirty="0" smtClean="0"/>
              <a:t>Operator Manage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709247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65"/>
          <p:cNvSpPr/>
          <p:nvPr/>
        </p:nvSpPr>
        <p:spPr>
          <a:xfrm>
            <a:off x="1112926" y="3881864"/>
            <a:ext cx="3120014" cy="59654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NMGR App Server</a:t>
            </a:r>
            <a:endParaRPr lang="en-IN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Flow Example</a:t>
            </a:r>
            <a:endParaRPr lang="en-IN" dirty="0"/>
          </a:p>
        </p:txBody>
      </p:sp>
      <p:sp>
        <p:nvSpPr>
          <p:cNvPr id="4" name="Rounded Rectangle 3"/>
          <p:cNvSpPr/>
          <p:nvPr/>
        </p:nvSpPr>
        <p:spPr>
          <a:xfrm>
            <a:off x="1092326" y="1108706"/>
            <a:ext cx="3805092" cy="51862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TM</a:t>
            </a:r>
            <a:endParaRPr lang="en-IN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8" y="1001404"/>
            <a:ext cx="670318" cy="5509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4526" y="1421545"/>
            <a:ext cx="7312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Engineer/</a:t>
            </a:r>
          </a:p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Operator</a:t>
            </a:r>
            <a:endParaRPr lang="en-IN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92326" y="2127914"/>
            <a:ext cx="3838354" cy="58479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NBI-External Interface Controller</a:t>
            </a:r>
            <a:endParaRPr lang="en-IN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69"/>
          <p:cNvSpPr txBox="1"/>
          <p:nvPr/>
        </p:nvSpPr>
        <p:spPr>
          <a:xfrm>
            <a:off x="5470299" y="1065977"/>
            <a:ext cx="3673701" cy="4613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145" tIns="45575" rIns="91145" bIns="45575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5778" algn="l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1560" algn="l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67343" algn="l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3121" algn="l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78904" algn="l" defTabSz="911560" rtl="0" eaLnBrk="1" latinLnBrk="0" hangingPunct="1"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34682" algn="l" defTabSz="911560" rtl="0" eaLnBrk="1" latinLnBrk="0" hangingPunct="1"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90454" algn="l" defTabSz="911560" rtl="0" eaLnBrk="1" latinLnBrk="0" hangingPunct="1"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46240" algn="l" defTabSz="911560" rtl="0" eaLnBrk="1" latinLnBrk="0" hangingPunct="1"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solidFill>
                  <a:prstClr val="black"/>
                </a:solidFill>
                <a:latin typeface="Calibri"/>
              </a:rPr>
              <a:t>1. Operator / TM System Initiates to fetch the latest Alarms from SADT.NMGR / LMC</a:t>
            </a:r>
            <a:endParaRPr lang="en-US" sz="1200" b="1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944731" y="1635443"/>
            <a:ext cx="0" cy="49691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Oval Callout 11"/>
          <p:cNvSpPr/>
          <p:nvPr/>
        </p:nvSpPr>
        <p:spPr>
          <a:xfrm>
            <a:off x="7622182" y="1852432"/>
            <a:ext cx="1560404" cy="950862"/>
          </a:xfrm>
          <a:prstGeom prst="wedgeEllipseCallout">
            <a:avLst>
              <a:gd name="adj1" fmla="val -53625"/>
              <a:gd name="adj2" fmla="val 4193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LMC for SADT WP Components</a:t>
            </a:r>
            <a:endParaRPr lang="en-IN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106910" y="2901863"/>
            <a:ext cx="1450783" cy="736951"/>
            <a:chOff x="1277039" y="3662679"/>
            <a:chExt cx="3964170" cy="736951"/>
          </a:xfrm>
        </p:grpSpPr>
        <p:sp>
          <p:nvSpPr>
            <p:cNvPr id="11" name="Rounded Rectangle 10"/>
            <p:cNvSpPr/>
            <p:nvPr/>
          </p:nvSpPr>
          <p:spPr>
            <a:xfrm>
              <a:off x="1277039" y="3662679"/>
              <a:ext cx="3838354" cy="58479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Fault Management</a:t>
              </a:r>
              <a:endParaRPr lang="en-IN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1324886" y="3747503"/>
              <a:ext cx="3838354" cy="58479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Fault Management</a:t>
              </a:r>
              <a:endParaRPr lang="en-IN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402855" y="3814839"/>
              <a:ext cx="3838354" cy="58479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NBI-Fault Event Handler</a:t>
              </a:r>
              <a:endParaRPr lang="en-IN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6" name="Can 15"/>
          <p:cNvSpPr/>
          <p:nvPr/>
        </p:nvSpPr>
        <p:spPr>
          <a:xfrm>
            <a:off x="5596133" y="2947564"/>
            <a:ext cx="1796902" cy="1423885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NMGR DB</a:t>
            </a:r>
            <a:endParaRPr lang="en-IN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106910" y="4581825"/>
            <a:ext cx="3838353" cy="736951"/>
            <a:chOff x="1277039" y="3662679"/>
            <a:chExt cx="3964170" cy="736951"/>
          </a:xfrm>
        </p:grpSpPr>
        <p:sp>
          <p:nvSpPr>
            <p:cNvPr id="18" name="Rounded Rectangle 17"/>
            <p:cNvSpPr/>
            <p:nvPr/>
          </p:nvSpPr>
          <p:spPr>
            <a:xfrm>
              <a:off x="1277039" y="3662679"/>
              <a:ext cx="3838354" cy="58479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Fault Management</a:t>
              </a:r>
              <a:endParaRPr lang="en-IN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1324886" y="3747503"/>
              <a:ext cx="3838354" cy="58479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Fault Management</a:t>
              </a:r>
              <a:endParaRPr lang="en-IN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1402855" y="3814839"/>
              <a:ext cx="3838354" cy="58479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SBI-Fault Management</a:t>
              </a:r>
              <a:endParaRPr lang="en-IN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1" name="Rounded Rectangle 20"/>
          <p:cNvSpPr/>
          <p:nvPr/>
        </p:nvSpPr>
        <p:spPr>
          <a:xfrm rot="5400000">
            <a:off x="3881601" y="3438669"/>
            <a:ext cx="1542533" cy="59654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 Access Layer</a:t>
            </a:r>
            <a:endParaRPr lang="en-IN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Cloud 25"/>
          <p:cNvSpPr/>
          <p:nvPr/>
        </p:nvSpPr>
        <p:spPr>
          <a:xfrm>
            <a:off x="104774" y="5561652"/>
            <a:ext cx="3706782" cy="1259894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DDBH Network</a:t>
            </a:r>
            <a:endParaRPr lang="en-IN" sz="1100" dirty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7" name="Picture 26" descr="C:\Users\ecoffey\AppData\Local\Temp\Rar$DRa0.400\30009_Device_cloud_white_default_25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6" y="5539064"/>
            <a:ext cx="1103817" cy="128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7" descr="C:\Users\ecoffey\AppData\Local\Temp\Rar$DRa0.400\30009_Device_cloud_white_default_25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249" y="5553539"/>
            <a:ext cx="1250651" cy="122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8387" y="5904722"/>
            <a:ext cx="484202" cy="507750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335361" y="6234570"/>
            <a:ext cx="112723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DDBH L2 Elements</a:t>
            </a:r>
            <a:endParaRPr lang="en-IN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88079" y="6180914"/>
            <a:ext cx="7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DDBH EMS</a:t>
            </a:r>
          </a:p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L1 Elements</a:t>
            </a:r>
            <a:endParaRPr lang="en-IN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" name="Picture 31" descr="C:\Users\ecoffey\AppData\Local\Temp\Rar$DRa0.400\30009_Device_cloud_white_default_25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336" y="5285439"/>
            <a:ext cx="1501599" cy="162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5457906" y="5972630"/>
            <a:ext cx="825752" cy="308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NREN EMS</a:t>
            </a:r>
          </a:p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CSP-SDP Network</a:t>
            </a:r>
            <a:endParaRPr lang="en-IN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4" name="Picture 33" descr="C:\Users\ecoffey\AppData\Local\Temp\Rar$DRa0.400\30009_Device_cloud_white_default_25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250" y="5273250"/>
            <a:ext cx="1514289" cy="162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7192996" y="6036542"/>
            <a:ext cx="743135" cy="1927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NSDN Elements</a:t>
            </a:r>
            <a:endParaRPr lang="en-IN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Straight Connector 35"/>
          <p:cNvCxnSpPr>
            <a:stCxn id="39" idx="0"/>
          </p:cNvCxnSpPr>
          <p:nvPr/>
        </p:nvCxnSpPr>
        <p:spPr>
          <a:xfrm flipH="1" flipV="1">
            <a:off x="3279042" y="5318776"/>
            <a:ext cx="933298" cy="79188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 flipV="1">
            <a:off x="4869768" y="5318345"/>
            <a:ext cx="2323230" cy="47130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Arc 37"/>
          <p:cNvSpPr/>
          <p:nvPr/>
        </p:nvSpPr>
        <p:spPr>
          <a:xfrm rot="6208641">
            <a:off x="3194035" y="4441617"/>
            <a:ext cx="2719476" cy="1773439"/>
          </a:xfrm>
          <a:prstGeom prst="arc">
            <a:avLst>
              <a:gd name="adj1" fmla="val 19184197"/>
              <a:gd name="adj2" fmla="val 0"/>
            </a:avLst>
          </a:prstGeom>
          <a:ln>
            <a:prstDash val="dash"/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6590" y="6110659"/>
            <a:ext cx="571500" cy="609600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4764044" y="7846859"/>
            <a:ext cx="8963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NREN EMS</a:t>
            </a:r>
            <a:endParaRPr lang="en-IN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3" name="Straight Connector 42"/>
          <p:cNvCxnSpPr>
            <a:stCxn id="29" idx="0"/>
          </p:cNvCxnSpPr>
          <p:nvPr/>
        </p:nvCxnSpPr>
        <p:spPr>
          <a:xfrm flipV="1">
            <a:off x="2670488" y="5273250"/>
            <a:ext cx="53538" cy="6314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1038138" y="5332639"/>
            <a:ext cx="678457" cy="45700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0" name="Freeform 49"/>
          <p:cNvSpPr/>
          <p:nvPr/>
        </p:nvSpPr>
        <p:spPr>
          <a:xfrm rot="17171855">
            <a:off x="3804059" y="4170689"/>
            <a:ext cx="602474" cy="334300"/>
          </a:xfrm>
          <a:custGeom>
            <a:avLst/>
            <a:gdLst>
              <a:gd name="connsiteX0" fmla="*/ 0 w 999461"/>
              <a:gd name="connsiteY0" fmla="*/ 15323 h 334300"/>
              <a:gd name="connsiteX1" fmla="*/ 563526 w 999461"/>
              <a:gd name="connsiteY1" fmla="*/ 36588 h 334300"/>
              <a:gd name="connsiteX2" fmla="*/ 999461 w 999461"/>
              <a:gd name="connsiteY2" fmla="*/ 334300 h 33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9461" h="334300">
                <a:moveTo>
                  <a:pt x="0" y="15323"/>
                </a:moveTo>
                <a:cubicBezTo>
                  <a:pt x="198474" y="-626"/>
                  <a:pt x="396949" y="-16575"/>
                  <a:pt x="563526" y="36588"/>
                </a:cubicBezTo>
                <a:cubicBezTo>
                  <a:pt x="730103" y="89751"/>
                  <a:pt x="864782" y="212025"/>
                  <a:pt x="999461" y="3343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Freeform 50"/>
          <p:cNvSpPr/>
          <p:nvPr/>
        </p:nvSpPr>
        <p:spPr>
          <a:xfrm rot="17171855">
            <a:off x="3767722" y="4121679"/>
            <a:ext cx="670532" cy="385771"/>
          </a:xfrm>
          <a:custGeom>
            <a:avLst/>
            <a:gdLst>
              <a:gd name="connsiteX0" fmla="*/ 0 w 999461"/>
              <a:gd name="connsiteY0" fmla="*/ 15323 h 334300"/>
              <a:gd name="connsiteX1" fmla="*/ 563526 w 999461"/>
              <a:gd name="connsiteY1" fmla="*/ 36588 h 334300"/>
              <a:gd name="connsiteX2" fmla="*/ 999461 w 999461"/>
              <a:gd name="connsiteY2" fmla="*/ 334300 h 33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9461" h="334300">
                <a:moveTo>
                  <a:pt x="0" y="15323"/>
                </a:moveTo>
                <a:cubicBezTo>
                  <a:pt x="198474" y="-626"/>
                  <a:pt x="396949" y="-16575"/>
                  <a:pt x="563526" y="36588"/>
                </a:cubicBezTo>
                <a:cubicBezTo>
                  <a:pt x="730103" y="89751"/>
                  <a:pt x="864782" y="212025"/>
                  <a:pt x="999461" y="3343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Freeform 51"/>
          <p:cNvSpPr/>
          <p:nvPr/>
        </p:nvSpPr>
        <p:spPr>
          <a:xfrm rot="17171855">
            <a:off x="3839502" y="4195495"/>
            <a:ext cx="602474" cy="334300"/>
          </a:xfrm>
          <a:custGeom>
            <a:avLst/>
            <a:gdLst>
              <a:gd name="connsiteX0" fmla="*/ 0 w 999461"/>
              <a:gd name="connsiteY0" fmla="*/ 15323 h 334300"/>
              <a:gd name="connsiteX1" fmla="*/ 563526 w 999461"/>
              <a:gd name="connsiteY1" fmla="*/ 36588 h 334300"/>
              <a:gd name="connsiteX2" fmla="*/ 999461 w 999461"/>
              <a:gd name="connsiteY2" fmla="*/ 334300 h 33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9461" h="334300">
                <a:moveTo>
                  <a:pt x="0" y="15323"/>
                </a:moveTo>
                <a:cubicBezTo>
                  <a:pt x="198474" y="-626"/>
                  <a:pt x="396949" y="-16575"/>
                  <a:pt x="563526" y="36588"/>
                </a:cubicBezTo>
                <a:cubicBezTo>
                  <a:pt x="730103" y="89751"/>
                  <a:pt x="864782" y="212025"/>
                  <a:pt x="999461" y="3343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Left-Right Arrow 52"/>
          <p:cNvSpPr/>
          <p:nvPr/>
        </p:nvSpPr>
        <p:spPr>
          <a:xfrm>
            <a:off x="4980784" y="3476847"/>
            <a:ext cx="615349" cy="364203"/>
          </a:xfrm>
          <a:prstGeom prst="left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sz="105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206482" y="3660642"/>
            <a:ext cx="68159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 API</a:t>
            </a:r>
            <a:endParaRPr lang="en-IN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52006" y="1681981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TM/TANGO Interface </a:t>
            </a:r>
          </a:p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ORB Call</a:t>
            </a:r>
            <a:endParaRPr lang="en-IN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1688" y="1852432"/>
            <a:ext cx="7482875" cy="3686632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2" name="Straight Connector 21"/>
          <p:cNvCxnSpPr/>
          <p:nvPr/>
        </p:nvCxnSpPr>
        <p:spPr>
          <a:xfrm>
            <a:off x="726606" y="1276877"/>
            <a:ext cx="37241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21518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65"/>
          <p:cNvSpPr/>
          <p:nvPr/>
        </p:nvSpPr>
        <p:spPr>
          <a:xfrm>
            <a:off x="1112926" y="3881864"/>
            <a:ext cx="3120014" cy="59654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NMGR App Server</a:t>
            </a:r>
            <a:endParaRPr lang="en-IN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Flow Example</a:t>
            </a:r>
            <a:endParaRPr lang="en-IN" dirty="0"/>
          </a:p>
        </p:txBody>
      </p:sp>
      <p:sp>
        <p:nvSpPr>
          <p:cNvPr id="4" name="Rounded Rectangle 3"/>
          <p:cNvSpPr/>
          <p:nvPr/>
        </p:nvSpPr>
        <p:spPr>
          <a:xfrm>
            <a:off x="1092326" y="1108706"/>
            <a:ext cx="3805092" cy="51862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TM</a:t>
            </a:r>
            <a:endParaRPr lang="en-IN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8" y="1001404"/>
            <a:ext cx="670318" cy="5509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4526" y="1421545"/>
            <a:ext cx="7312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Engineer/</a:t>
            </a:r>
          </a:p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Operator</a:t>
            </a:r>
            <a:endParaRPr lang="en-IN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92326" y="2127914"/>
            <a:ext cx="3838354" cy="58479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NBI-External Interface Controller</a:t>
            </a:r>
            <a:endParaRPr lang="en-IN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69"/>
          <p:cNvSpPr txBox="1"/>
          <p:nvPr/>
        </p:nvSpPr>
        <p:spPr>
          <a:xfrm>
            <a:off x="5470299" y="1065977"/>
            <a:ext cx="3673701" cy="46137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145" tIns="45575" rIns="91145" bIns="45575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5778" algn="l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1560" algn="l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67343" algn="l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3121" algn="l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78904" algn="l" defTabSz="911560" rtl="0" eaLnBrk="1" latinLnBrk="0" hangingPunct="1"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34682" algn="l" defTabSz="911560" rtl="0" eaLnBrk="1" latinLnBrk="0" hangingPunct="1"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90454" algn="l" defTabSz="911560" rtl="0" eaLnBrk="1" latinLnBrk="0" hangingPunct="1"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46240" algn="l" defTabSz="911560" rtl="0" eaLnBrk="1" latinLnBrk="0" hangingPunct="1"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prstClr val="black"/>
                </a:solidFill>
                <a:latin typeface="Calibri"/>
              </a:rPr>
              <a:t>2</a:t>
            </a:r>
            <a:r>
              <a:rPr lang="en-US" sz="1200" b="1" dirty="0" smtClean="0">
                <a:solidFill>
                  <a:prstClr val="black"/>
                </a:solidFill>
                <a:latin typeface="Calibri"/>
              </a:rPr>
              <a:t>. LMC Device Server Invoked Fault Event Handler based on Operation Type</a:t>
            </a:r>
            <a:endParaRPr lang="en-US" sz="1200" b="1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944731" y="1635443"/>
            <a:ext cx="0" cy="49691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Oval Callout 11"/>
          <p:cNvSpPr/>
          <p:nvPr/>
        </p:nvSpPr>
        <p:spPr>
          <a:xfrm>
            <a:off x="7622182" y="1852432"/>
            <a:ext cx="1560404" cy="950862"/>
          </a:xfrm>
          <a:prstGeom prst="wedgeEllipseCallout">
            <a:avLst>
              <a:gd name="adj1" fmla="val -53625"/>
              <a:gd name="adj2" fmla="val 4193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LMC for SADT WP Components</a:t>
            </a:r>
            <a:endParaRPr lang="en-IN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106910" y="2901863"/>
            <a:ext cx="1450783" cy="736951"/>
            <a:chOff x="1277039" y="3662679"/>
            <a:chExt cx="3964170" cy="736951"/>
          </a:xfrm>
        </p:grpSpPr>
        <p:sp>
          <p:nvSpPr>
            <p:cNvPr id="11" name="Rounded Rectangle 10"/>
            <p:cNvSpPr/>
            <p:nvPr/>
          </p:nvSpPr>
          <p:spPr>
            <a:xfrm>
              <a:off x="1277039" y="3662679"/>
              <a:ext cx="3838354" cy="58479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Fault Management</a:t>
              </a:r>
              <a:endParaRPr lang="en-IN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1324886" y="3747503"/>
              <a:ext cx="3838354" cy="58479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Fault Management</a:t>
              </a:r>
              <a:endParaRPr lang="en-IN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402855" y="3814839"/>
              <a:ext cx="3838354" cy="58479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NBI-Fault Event Handler</a:t>
              </a:r>
              <a:endParaRPr lang="en-IN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6" name="Can 15"/>
          <p:cNvSpPr/>
          <p:nvPr/>
        </p:nvSpPr>
        <p:spPr>
          <a:xfrm>
            <a:off x="5596133" y="2947564"/>
            <a:ext cx="1796902" cy="1423885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NMGR DB</a:t>
            </a:r>
            <a:endParaRPr lang="en-IN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106910" y="4581825"/>
            <a:ext cx="3838353" cy="736951"/>
            <a:chOff x="1277039" y="3662679"/>
            <a:chExt cx="3964170" cy="736951"/>
          </a:xfrm>
        </p:grpSpPr>
        <p:sp>
          <p:nvSpPr>
            <p:cNvPr id="18" name="Rounded Rectangle 17"/>
            <p:cNvSpPr/>
            <p:nvPr/>
          </p:nvSpPr>
          <p:spPr>
            <a:xfrm>
              <a:off x="1277039" y="3662679"/>
              <a:ext cx="3838354" cy="58479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Fault Management</a:t>
              </a:r>
              <a:endParaRPr lang="en-IN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1324886" y="3747503"/>
              <a:ext cx="3838354" cy="58479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Fault Management</a:t>
              </a:r>
              <a:endParaRPr lang="en-IN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1402855" y="3814839"/>
              <a:ext cx="3838354" cy="58479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SBI-Fault Management</a:t>
              </a:r>
              <a:endParaRPr lang="en-IN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1" name="Rounded Rectangle 20"/>
          <p:cNvSpPr/>
          <p:nvPr/>
        </p:nvSpPr>
        <p:spPr>
          <a:xfrm rot="5400000">
            <a:off x="3881601" y="3438669"/>
            <a:ext cx="1542533" cy="59654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 Access Layer</a:t>
            </a:r>
            <a:endParaRPr lang="en-IN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Cloud 25"/>
          <p:cNvSpPr/>
          <p:nvPr/>
        </p:nvSpPr>
        <p:spPr>
          <a:xfrm>
            <a:off x="104774" y="5561652"/>
            <a:ext cx="3706782" cy="1259894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DDBH Network</a:t>
            </a:r>
            <a:endParaRPr lang="en-IN" sz="1100" dirty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7" name="Picture 26" descr="C:\Users\ecoffey\AppData\Local\Temp\Rar$DRa0.400\30009_Device_cloud_white_default_25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6" y="5539064"/>
            <a:ext cx="1103817" cy="128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7" descr="C:\Users\ecoffey\AppData\Local\Temp\Rar$DRa0.400\30009_Device_cloud_white_default_25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249" y="5553539"/>
            <a:ext cx="1250651" cy="122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8387" y="5904722"/>
            <a:ext cx="484202" cy="507750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335361" y="6234570"/>
            <a:ext cx="112723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DDBH L2 Elements</a:t>
            </a:r>
            <a:endParaRPr lang="en-IN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88079" y="6180914"/>
            <a:ext cx="7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DDBH EMS</a:t>
            </a:r>
          </a:p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L1 Elements</a:t>
            </a:r>
            <a:endParaRPr lang="en-IN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" name="Picture 31" descr="C:\Users\ecoffey\AppData\Local\Temp\Rar$DRa0.400\30009_Device_cloud_white_default_25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336" y="5285439"/>
            <a:ext cx="1501599" cy="162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5457906" y="5972630"/>
            <a:ext cx="825752" cy="308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NREN EMS</a:t>
            </a:r>
          </a:p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CSP-SDP Network</a:t>
            </a:r>
            <a:endParaRPr lang="en-IN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4" name="Picture 33" descr="C:\Users\ecoffey\AppData\Local\Temp\Rar$DRa0.400\30009_Device_cloud_white_default_25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250" y="5273250"/>
            <a:ext cx="1514289" cy="162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7192996" y="6036542"/>
            <a:ext cx="743135" cy="1927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NSDN Elements</a:t>
            </a:r>
            <a:endParaRPr lang="en-IN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Straight Connector 35"/>
          <p:cNvCxnSpPr>
            <a:stCxn id="39" idx="0"/>
          </p:cNvCxnSpPr>
          <p:nvPr/>
        </p:nvCxnSpPr>
        <p:spPr>
          <a:xfrm flipH="1" flipV="1">
            <a:off x="3279042" y="5318776"/>
            <a:ext cx="933298" cy="79188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 flipV="1">
            <a:off x="4869768" y="5318345"/>
            <a:ext cx="2323230" cy="47130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Arc 37"/>
          <p:cNvSpPr/>
          <p:nvPr/>
        </p:nvSpPr>
        <p:spPr>
          <a:xfrm rot="6208641">
            <a:off x="3194035" y="4441617"/>
            <a:ext cx="2719476" cy="1773439"/>
          </a:xfrm>
          <a:prstGeom prst="arc">
            <a:avLst>
              <a:gd name="adj1" fmla="val 19184197"/>
              <a:gd name="adj2" fmla="val 0"/>
            </a:avLst>
          </a:prstGeom>
          <a:ln>
            <a:prstDash val="dash"/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6590" y="6110659"/>
            <a:ext cx="571500" cy="609600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4764044" y="7846859"/>
            <a:ext cx="8963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NREN EMS</a:t>
            </a:r>
            <a:endParaRPr lang="en-IN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3" name="Straight Connector 42"/>
          <p:cNvCxnSpPr>
            <a:stCxn id="29" idx="0"/>
          </p:cNvCxnSpPr>
          <p:nvPr/>
        </p:nvCxnSpPr>
        <p:spPr>
          <a:xfrm flipV="1">
            <a:off x="2670488" y="5273250"/>
            <a:ext cx="53538" cy="6314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1038138" y="5332639"/>
            <a:ext cx="678457" cy="45700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0" name="Freeform 49"/>
          <p:cNvSpPr/>
          <p:nvPr/>
        </p:nvSpPr>
        <p:spPr>
          <a:xfrm rot="17171855">
            <a:off x="3804059" y="4170689"/>
            <a:ext cx="602474" cy="334300"/>
          </a:xfrm>
          <a:custGeom>
            <a:avLst/>
            <a:gdLst>
              <a:gd name="connsiteX0" fmla="*/ 0 w 999461"/>
              <a:gd name="connsiteY0" fmla="*/ 15323 h 334300"/>
              <a:gd name="connsiteX1" fmla="*/ 563526 w 999461"/>
              <a:gd name="connsiteY1" fmla="*/ 36588 h 334300"/>
              <a:gd name="connsiteX2" fmla="*/ 999461 w 999461"/>
              <a:gd name="connsiteY2" fmla="*/ 334300 h 33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9461" h="334300">
                <a:moveTo>
                  <a:pt x="0" y="15323"/>
                </a:moveTo>
                <a:cubicBezTo>
                  <a:pt x="198474" y="-626"/>
                  <a:pt x="396949" y="-16575"/>
                  <a:pt x="563526" y="36588"/>
                </a:cubicBezTo>
                <a:cubicBezTo>
                  <a:pt x="730103" y="89751"/>
                  <a:pt x="864782" y="212025"/>
                  <a:pt x="999461" y="3343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Freeform 50"/>
          <p:cNvSpPr/>
          <p:nvPr/>
        </p:nvSpPr>
        <p:spPr>
          <a:xfrm rot="17171855">
            <a:off x="3767722" y="4121679"/>
            <a:ext cx="670532" cy="385771"/>
          </a:xfrm>
          <a:custGeom>
            <a:avLst/>
            <a:gdLst>
              <a:gd name="connsiteX0" fmla="*/ 0 w 999461"/>
              <a:gd name="connsiteY0" fmla="*/ 15323 h 334300"/>
              <a:gd name="connsiteX1" fmla="*/ 563526 w 999461"/>
              <a:gd name="connsiteY1" fmla="*/ 36588 h 334300"/>
              <a:gd name="connsiteX2" fmla="*/ 999461 w 999461"/>
              <a:gd name="connsiteY2" fmla="*/ 334300 h 33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9461" h="334300">
                <a:moveTo>
                  <a:pt x="0" y="15323"/>
                </a:moveTo>
                <a:cubicBezTo>
                  <a:pt x="198474" y="-626"/>
                  <a:pt x="396949" y="-16575"/>
                  <a:pt x="563526" y="36588"/>
                </a:cubicBezTo>
                <a:cubicBezTo>
                  <a:pt x="730103" y="89751"/>
                  <a:pt x="864782" y="212025"/>
                  <a:pt x="999461" y="3343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Freeform 51"/>
          <p:cNvSpPr/>
          <p:nvPr/>
        </p:nvSpPr>
        <p:spPr>
          <a:xfrm rot="17171855">
            <a:off x="3839502" y="4195495"/>
            <a:ext cx="602474" cy="334300"/>
          </a:xfrm>
          <a:custGeom>
            <a:avLst/>
            <a:gdLst>
              <a:gd name="connsiteX0" fmla="*/ 0 w 999461"/>
              <a:gd name="connsiteY0" fmla="*/ 15323 h 334300"/>
              <a:gd name="connsiteX1" fmla="*/ 563526 w 999461"/>
              <a:gd name="connsiteY1" fmla="*/ 36588 h 334300"/>
              <a:gd name="connsiteX2" fmla="*/ 999461 w 999461"/>
              <a:gd name="connsiteY2" fmla="*/ 334300 h 33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9461" h="334300">
                <a:moveTo>
                  <a:pt x="0" y="15323"/>
                </a:moveTo>
                <a:cubicBezTo>
                  <a:pt x="198474" y="-626"/>
                  <a:pt x="396949" y="-16575"/>
                  <a:pt x="563526" y="36588"/>
                </a:cubicBezTo>
                <a:cubicBezTo>
                  <a:pt x="730103" y="89751"/>
                  <a:pt x="864782" y="212025"/>
                  <a:pt x="999461" y="3343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Left-Right Arrow 52"/>
          <p:cNvSpPr/>
          <p:nvPr/>
        </p:nvSpPr>
        <p:spPr>
          <a:xfrm>
            <a:off x="4980784" y="3476847"/>
            <a:ext cx="615349" cy="364203"/>
          </a:xfrm>
          <a:prstGeom prst="left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sz="105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1944731" y="2712705"/>
            <a:ext cx="0" cy="2952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251425" y="2708265"/>
            <a:ext cx="174599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LMC Internal Adapter Invocation</a:t>
            </a:r>
            <a:endParaRPr lang="en-IN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52006" y="1681981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TM/TANGO Interface </a:t>
            </a:r>
          </a:p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ORB Call</a:t>
            </a:r>
            <a:endParaRPr lang="en-IN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1688" y="1852432"/>
            <a:ext cx="7482875" cy="3686632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2" name="Straight Connector 21"/>
          <p:cNvCxnSpPr/>
          <p:nvPr/>
        </p:nvCxnSpPr>
        <p:spPr>
          <a:xfrm>
            <a:off x="726606" y="1276877"/>
            <a:ext cx="37241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44672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65"/>
          <p:cNvSpPr/>
          <p:nvPr/>
        </p:nvSpPr>
        <p:spPr>
          <a:xfrm>
            <a:off x="1112926" y="3881864"/>
            <a:ext cx="3120014" cy="59654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NMGR App Server</a:t>
            </a:r>
            <a:endParaRPr lang="en-IN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Flow Example</a:t>
            </a:r>
            <a:endParaRPr lang="en-IN" dirty="0"/>
          </a:p>
        </p:txBody>
      </p:sp>
      <p:sp>
        <p:nvSpPr>
          <p:cNvPr id="4" name="Rounded Rectangle 3"/>
          <p:cNvSpPr/>
          <p:nvPr/>
        </p:nvSpPr>
        <p:spPr>
          <a:xfrm>
            <a:off x="1092326" y="1108706"/>
            <a:ext cx="3805092" cy="51862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TM</a:t>
            </a:r>
            <a:endParaRPr lang="en-IN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8" y="1001404"/>
            <a:ext cx="670318" cy="5509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4526" y="1421545"/>
            <a:ext cx="7312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Engineer/</a:t>
            </a:r>
          </a:p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Operator</a:t>
            </a:r>
            <a:endParaRPr lang="en-IN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92326" y="2127914"/>
            <a:ext cx="3838354" cy="58479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NBI-External Interface Controller</a:t>
            </a:r>
            <a:endParaRPr lang="en-IN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69"/>
          <p:cNvSpPr txBox="1"/>
          <p:nvPr/>
        </p:nvSpPr>
        <p:spPr>
          <a:xfrm>
            <a:off x="5470299" y="1065977"/>
            <a:ext cx="3673701" cy="27670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145" tIns="45575" rIns="91145" bIns="45575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5778" algn="l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1560" algn="l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67343" algn="l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3121" algn="l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78904" algn="l" defTabSz="911560" rtl="0" eaLnBrk="1" latinLnBrk="0" hangingPunct="1"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34682" algn="l" defTabSz="911560" rtl="0" eaLnBrk="1" latinLnBrk="0" hangingPunct="1"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90454" algn="l" defTabSz="911560" rtl="0" eaLnBrk="1" latinLnBrk="0" hangingPunct="1"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46240" algn="l" defTabSz="911560" rtl="0" eaLnBrk="1" latinLnBrk="0" hangingPunct="1"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prstClr val="black"/>
                </a:solidFill>
                <a:latin typeface="Calibri"/>
              </a:rPr>
              <a:t>3</a:t>
            </a:r>
            <a:r>
              <a:rPr lang="en-US" sz="1200" b="1" dirty="0" smtClean="0">
                <a:solidFill>
                  <a:prstClr val="black"/>
                </a:solidFill>
                <a:latin typeface="Calibri"/>
              </a:rPr>
              <a:t>. Initiates / Interacts with NMGR Server using REST I/F</a:t>
            </a:r>
            <a:endParaRPr lang="en-US" sz="1200" b="1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944731" y="1635443"/>
            <a:ext cx="0" cy="49691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Oval Callout 11"/>
          <p:cNvSpPr/>
          <p:nvPr/>
        </p:nvSpPr>
        <p:spPr>
          <a:xfrm>
            <a:off x="7622182" y="1852432"/>
            <a:ext cx="1560404" cy="950862"/>
          </a:xfrm>
          <a:prstGeom prst="wedgeEllipseCallout">
            <a:avLst>
              <a:gd name="adj1" fmla="val -53625"/>
              <a:gd name="adj2" fmla="val 4193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LMC for SADT WP Components</a:t>
            </a:r>
            <a:endParaRPr lang="en-IN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106910" y="2901863"/>
            <a:ext cx="1450783" cy="736951"/>
            <a:chOff x="1277039" y="3662679"/>
            <a:chExt cx="3964170" cy="736951"/>
          </a:xfrm>
        </p:grpSpPr>
        <p:sp>
          <p:nvSpPr>
            <p:cNvPr id="11" name="Rounded Rectangle 10"/>
            <p:cNvSpPr/>
            <p:nvPr/>
          </p:nvSpPr>
          <p:spPr>
            <a:xfrm>
              <a:off x="1277039" y="3662679"/>
              <a:ext cx="3838354" cy="58479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Fault Management</a:t>
              </a:r>
              <a:endParaRPr lang="en-IN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1324886" y="3747503"/>
              <a:ext cx="3838354" cy="58479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Fault Management</a:t>
              </a:r>
              <a:endParaRPr lang="en-IN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402855" y="3814839"/>
              <a:ext cx="3838354" cy="58479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NBI-Fault Event Handler</a:t>
              </a:r>
              <a:endParaRPr lang="en-IN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6" name="Can 15"/>
          <p:cNvSpPr/>
          <p:nvPr/>
        </p:nvSpPr>
        <p:spPr>
          <a:xfrm>
            <a:off x="5596133" y="2947564"/>
            <a:ext cx="1796902" cy="1423885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NMGR DB</a:t>
            </a:r>
            <a:endParaRPr lang="en-IN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106910" y="4581825"/>
            <a:ext cx="3838353" cy="736951"/>
            <a:chOff x="1277039" y="3662679"/>
            <a:chExt cx="3964170" cy="736951"/>
          </a:xfrm>
        </p:grpSpPr>
        <p:sp>
          <p:nvSpPr>
            <p:cNvPr id="18" name="Rounded Rectangle 17"/>
            <p:cNvSpPr/>
            <p:nvPr/>
          </p:nvSpPr>
          <p:spPr>
            <a:xfrm>
              <a:off x="1277039" y="3662679"/>
              <a:ext cx="3838354" cy="58479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Fault Management</a:t>
              </a:r>
              <a:endParaRPr lang="en-IN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1324886" y="3747503"/>
              <a:ext cx="3838354" cy="58479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Fault Management</a:t>
              </a:r>
              <a:endParaRPr lang="en-IN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1402855" y="3814839"/>
              <a:ext cx="3838354" cy="58479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SBI-Fault Management</a:t>
              </a:r>
              <a:endParaRPr lang="en-IN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1" name="Rounded Rectangle 20"/>
          <p:cNvSpPr/>
          <p:nvPr/>
        </p:nvSpPr>
        <p:spPr>
          <a:xfrm rot="5400000">
            <a:off x="3881601" y="3438669"/>
            <a:ext cx="1542533" cy="59654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 Access Layer</a:t>
            </a:r>
            <a:endParaRPr lang="en-IN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Cloud 25"/>
          <p:cNvSpPr/>
          <p:nvPr/>
        </p:nvSpPr>
        <p:spPr>
          <a:xfrm>
            <a:off x="104774" y="5561652"/>
            <a:ext cx="3706782" cy="1259894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DDBH Network</a:t>
            </a:r>
            <a:endParaRPr lang="en-IN" sz="1100" dirty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7" name="Picture 26" descr="C:\Users\ecoffey\AppData\Local\Temp\Rar$DRa0.400\30009_Device_cloud_white_default_25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6" y="5539064"/>
            <a:ext cx="1103817" cy="128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7" descr="C:\Users\ecoffey\AppData\Local\Temp\Rar$DRa0.400\30009_Device_cloud_white_default_25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249" y="5553539"/>
            <a:ext cx="1250651" cy="122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8387" y="5904722"/>
            <a:ext cx="484202" cy="507750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335361" y="6234570"/>
            <a:ext cx="112723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DDBH L2 Elements</a:t>
            </a:r>
            <a:endParaRPr lang="en-IN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88079" y="6180914"/>
            <a:ext cx="7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DDBH EMS</a:t>
            </a:r>
          </a:p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L1 Elements</a:t>
            </a:r>
            <a:endParaRPr lang="en-IN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" name="Picture 31" descr="C:\Users\ecoffey\AppData\Local\Temp\Rar$DRa0.400\30009_Device_cloud_white_default_25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336" y="5285439"/>
            <a:ext cx="1501599" cy="162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5457906" y="5972630"/>
            <a:ext cx="825752" cy="308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NREN EMS</a:t>
            </a:r>
          </a:p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CSP-SDP Network</a:t>
            </a:r>
            <a:endParaRPr lang="en-IN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4" name="Picture 33" descr="C:\Users\ecoffey\AppData\Local\Temp\Rar$DRa0.400\30009_Device_cloud_white_default_25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250" y="5273250"/>
            <a:ext cx="1514289" cy="162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7192996" y="6036542"/>
            <a:ext cx="743135" cy="1927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NSDN Elements</a:t>
            </a:r>
            <a:endParaRPr lang="en-IN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Straight Connector 35"/>
          <p:cNvCxnSpPr>
            <a:stCxn id="39" idx="0"/>
          </p:cNvCxnSpPr>
          <p:nvPr/>
        </p:nvCxnSpPr>
        <p:spPr>
          <a:xfrm flipH="1" flipV="1">
            <a:off x="3279042" y="5318776"/>
            <a:ext cx="933298" cy="79188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 flipV="1">
            <a:off x="4869768" y="5318345"/>
            <a:ext cx="2323230" cy="47130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Arc 37"/>
          <p:cNvSpPr/>
          <p:nvPr/>
        </p:nvSpPr>
        <p:spPr>
          <a:xfrm rot="6208641">
            <a:off x="3194035" y="4441617"/>
            <a:ext cx="2719476" cy="1773439"/>
          </a:xfrm>
          <a:prstGeom prst="arc">
            <a:avLst>
              <a:gd name="adj1" fmla="val 19184197"/>
              <a:gd name="adj2" fmla="val 0"/>
            </a:avLst>
          </a:prstGeom>
          <a:ln>
            <a:prstDash val="dash"/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6590" y="6110659"/>
            <a:ext cx="571500" cy="609600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4764044" y="7846859"/>
            <a:ext cx="8963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NREN EMS</a:t>
            </a:r>
            <a:endParaRPr lang="en-IN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3" name="Straight Connector 42"/>
          <p:cNvCxnSpPr>
            <a:stCxn id="29" idx="0"/>
          </p:cNvCxnSpPr>
          <p:nvPr/>
        </p:nvCxnSpPr>
        <p:spPr>
          <a:xfrm flipV="1">
            <a:off x="2670488" y="5273250"/>
            <a:ext cx="53538" cy="6314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1038138" y="5332639"/>
            <a:ext cx="678457" cy="45700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0" name="Freeform 49"/>
          <p:cNvSpPr/>
          <p:nvPr/>
        </p:nvSpPr>
        <p:spPr>
          <a:xfrm rot="17171855">
            <a:off x="3804059" y="4170689"/>
            <a:ext cx="602474" cy="334300"/>
          </a:xfrm>
          <a:custGeom>
            <a:avLst/>
            <a:gdLst>
              <a:gd name="connsiteX0" fmla="*/ 0 w 999461"/>
              <a:gd name="connsiteY0" fmla="*/ 15323 h 334300"/>
              <a:gd name="connsiteX1" fmla="*/ 563526 w 999461"/>
              <a:gd name="connsiteY1" fmla="*/ 36588 h 334300"/>
              <a:gd name="connsiteX2" fmla="*/ 999461 w 999461"/>
              <a:gd name="connsiteY2" fmla="*/ 334300 h 33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9461" h="334300">
                <a:moveTo>
                  <a:pt x="0" y="15323"/>
                </a:moveTo>
                <a:cubicBezTo>
                  <a:pt x="198474" y="-626"/>
                  <a:pt x="396949" y="-16575"/>
                  <a:pt x="563526" y="36588"/>
                </a:cubicBezTo>
                <a:cubicBezTo>
                  <a:pt x="730103" y="89751"/>
                  <a:pt x="864782" y="212025"/>
                  <a:pt x="999461" y="3343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Freeform 50"/>
          <p:cNvSpPr/>
          <p:nvPr/>
        </p:nvSpPr>
        <p:spPr>
          <a:xfrm rot="17171855">
            <a:off x="3767722" y="4121679"/>
            <a:ext cx="670532" cy="385771"/>
          </a:xfrm>
          <a:custGeom>
            <a:avLst/>
            <a:gdLst>
              <a:gd name="connsiteX0" fmla="*/ 0 w 999461"/>
              <a:gd name="connsiteY0" fmla="*/ 15323 h 334300"/>
              <a:gd name="connsiteX1" fmla="*/ 563526 w 999461"/>
              <a:gd name="connsiteY1" fmla="*/ 36588 h 334300"/>
              <a:gd name="connsiteX2" fmla="*/ 999461 w 999461"/>
              <a:gd name="connsiteY2" fmla="*/ 334300 h 33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9461" h="334300">
                <a:moveTo>
                  <a:pt x="0" y="15323"/>
                </a:moveTo>
                <a:cubicBezTo>
                  <a:pt x="198474" y="-626"/>
                  <a:pt x="396949" y="-16575"/>
                  <a:pt x="563526" y="36588"/>
                </a:cubicBezTo>
                <a:cubicBezTo>
                  <a:pt x="730103" y="89751"/>
                  <a:pt x="864782" y="212025"/>
                  <a:pt x="999461" y="3343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Freeform 51"/>
          <p:cNvSpPr/>
          <p:nvPr/>
        </p:nvSpPr>
        <p:spPr>
          <a:xfrm rot="17171855">
            <a:off x="3839502" y="4195495"/>
            <a:ext cx="602474" cy="334300"/>
          </a:xfrm>
          <a:custGeom>
            <a:avLst/>
            <a:gdLst>
              <a:gd name="connsiteX0" fmla="*/ 0 w 999461"/>
              <a:gd name="connsiteY0" fmla="*/ 15323 h 334300"/>
              <a:gd name="connsiteX1" fmla="*/ 563526 w 999461"/>
              <a:gd name="connsiteY1" fmla="*/ 36588 h 334300"/>
              <a:gd name="connsiteX2" fmla="*/ 999461 w 999461"/>
              <a:gd name="connsiteY2" fmla="*/ 334300 h 33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9461" h="334300">
                <a:moveTo>
                  <a:pt x="0" y="15323"/>
                </a:moveTo>
                <a:cubicBezTo>
                  <a:pt x="198474" y="-626"/>
                  <a:pt x="396949" y="-16575"/>
                  <a:pt x="563526" y="36588"/>
                </a:cubicBezTo>
                <a:cubicBezTo>
                  <a:pt x="730103" y="89751"/>
                  <a:pt x="864782" y="212025"/>
                  <a:pt x="999461" y="3343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Left-Right Arrow 52"/>
          <p:cNvSpPr/>
          <p:nvPr/>
        </p:nvSpPr>
        <p:spPr>
          <a:xfrm>
            <a:off x="4980784" y="3476847"/>
            <a:ext cx="615349" cy="364203"/>
          </a:xfrm>
          <a:prstGeom prst="left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sz="105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1944731" y="2712705"/>
            <a:ext cx="0" cy="2952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1968513" y="3635071"/>
            <a:ext cx="0" cy="2952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206482" y="3660642"/>
            <a:ext cx="68159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 API</a:t>
            </a:r>
            <a:endParaRPr lang="en-IN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51425" y="2708265"/>
            <a:ext cx="174599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LMC Internal Adapter Invocation</a:t>
            </a:r>
            <a:endParaRPr lang="en-IN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52006" y="1681981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TM/TANGO Interface </a:t>
            </a:r>
          </a:p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ORB Call</a:t>
            </a:r>
            <a:endParaRPr lang="en-IN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1688" y="1852432"/>
            <a:ext cx="7482875" cy="3686632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2" name="Straight Connector 21"/>
          <p:cNvCxnSpPr/>
          <p:nvPr/>
        </p:nvCxnSpPr>
        <p:spPr>
          <a:xfrm>
            <a:off x="726606" y="1276877"/>
            <a:ext cx="37241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18353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65"/>
          <p:cNvSpPr/>
          <p:nvPr/>
        </p:nvSpPr>
        <p:spPr>
          <a:xfrm>
            <a:off x="1112926" y="3881864"/>
            <a:ext cx="3120014" cy="59654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NMGR App Server</a:t>
            </a:r>
            <a:endParaRPr lang="en-IN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Flow Example</a:t>
            </a:r>
            <a:endParaRPr lang="en-IN" dirty="0"/>
          </a:p>
        </p:txBody>
      </p:sp>
      <p:sp>
        <p:nvSpPr>
          <p:cNvPr id="4" name="Rounded Rectangle 3"/>
          <p:cNvSpPr/>
          <p:nvPr/>
        </p:nvSpPr>
        <p:spPr>
          <a:xfrm>
            <a:off x="1092326" y="1108706"/>
            <a:ext cx="3805092" cy="51862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TM</a:t>
            </a:r>
            <a:endParaRPr lang="en-IN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8" y="1001404"/>
            <a:ext cx="670318" cy="5509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4526" y="1421545"/>
            <a:ext cx="7312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Engineer/</a:t>
            </a:r>
          </a:p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Operator</a:t>
            </a:r>
            <a:endParaRPr lang="en-IN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92326" y="2127914"/>
            <a:ext cx="3838354" cy="58479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NBI-External Interface Controller</a:t>
            </a:r>
            <a:endParaRPr lang="en-IN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69"/>
          <p:cNvSpPr txBox="1"/>
          <p:nvPr/>
        </p:nvSpPr>
        <p:spPr>
          <a:xfrm>
            <a:off x="5470299" y="1065977"/>
            <a:ext cx="3673701" cy="64603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145" tIns="45575" rIns="91145" bIns="45575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5778" algn="l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1560" algn="l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67343" algn="l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3121" algn="l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78904" algn="l" defTabSz="911560" rtl="0" eaLnBrk="1" latinLnBrk="0" hangingPunct="1"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34682" algn="l" defTabSz="911560" rtl="0" eaLnBrk="1" latinLnBrk="0" hangingPunct="1"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90454" algn="l" defTabSz="911560" rtl="0" eaLnBrk="1" latinLnBrk="0" hangingPunct="1"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46240" algn="l" defTabSz="911560" rtl="0" eaLnBrk="1" latinLnBrk="0" hangingPunct="1"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solidFill>
                  <a:prstClr val="black"/>
                </a:solidFill>
                <a:latin typeface="Calibri"/>
              </a:rPr>
              <a:t>4. Fetched the data from DB (via REST I/F)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dirty="0" smtClean="0">
                <a:solidFill>
                  <a:prstClr val="black"/>
                </a:solidFill>
                <a:latin typeface="Calibri"/>
              </a:rPr>
              <a:t>Processes the data, Marshalls the data to return TANGO</a:t>
            </a:r>
            <a:endParaRPr lang="en-US" sz="1200" b="1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944731" y="1635443"/>
            <a:ext cx="0" cy="49691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Oval Callout 11"/>
          <p:cNvSpPr/>
          <p:nvPr/>
        </p:nvSpPr>
        <p:spPr>
          <a:xfrm>
            <a:off x="7622182" y="1852432"/>
            <a:ext cx="1560404" cy="950862"/>
          </a:xfrm>
          <a:prstGeom prst="wedgeEllipseCallout">
            <a:avLst>
              <a:gd name="adj1" fmla="val -53625"/>
              <a:gd name="adj2" fmla="val 4193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LMC for SADT WP Components</a:t>
            </a:r>
            <a:endParaRPr lang="en-IN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106910" y="2901863"/>
            <a:ext cx="1450783" cy="736951"/>
            <a:chOff x="1277039" y="3662679"/>
            <a:chExt cx="3964170" cy="736951"/>
          </a:xfrm>
        </p:grpSpPr>
        <p:sp>
          <p:nvSpPr>
            <p:cNvPr id="11" name="Rounded Rectangle 10"/>
            <p:cNvSpPr/>
            <p:nvPr/>
          </p:nvSpPr>
          <p:spPr>
            <a:xfrm>
              <a:off x="1277039" y="3662679"/>
              <a:ext cx="3838354" cy="58479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Fault Management</a:t>
              </a:r>
              <a:endParaRPr lang="en-IN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1324886" y="3747503"/>
              <a:ext cx="3838354" cy="58479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Fault Management</a:t>
              </a:r>
              <a:endParaRPr lang="en-IN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402855" y="3814839"/>
              <a:ext cx="3838354" cy="58479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NBI-Fault Event Handler</a:t>
              </a:r>
              <a:endParaRPr lang="en-IN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6" name="Can 15"/>
          <p:cNvSpPr/>
          <p:nvPr/>
        </p:nvSpPr>
        <p:spPr>
          <a:xfrm>
            <a:off x="5596133" y="2947564"/>
            <a:ext cx="1796902" cy="1423885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NMGR DB</a:t>
            </a:r>
            <a:endParaRPr lang="en-IN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106910" y="4581825"/>
            <a:ext cx="3838353" cy="736951"/>
            <a:chOff x="1277039" y="3662679"/>
            <a:chExt cx="3964170" cy="736951"/>
          </a:xfrm>
        </p:grpSpPr>
        <p:sp>
          <p:nvSpPr>
            <p:cNvPr id="18" name="Rounded Rectangle 17"/>
            <p:cNvSpPr/>
            <p:nvPr/>
          </p:nvSpPr>
          <p:spPr>
            <a:xfrm>
              <a:off x="1277039" y="3662679"/>
              <a:ext cx="3838354" cy="58479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Fault Management</a:t>
              </a:r>
              <a:endParaRPr lang="en-IN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1324886" y="3747503"/>
              <a:ext cx="3838354" cy="58479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Fault Management</a:t>
              </a:r>
              <a:endParaRPr lang="en-IN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1402855" y="3814839"/>
              <a:ext cx="3838354" cy="58479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SBI-Fault Management</a:t>
              </a:r>
              <a:endParaRPr lang="en-IN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1" name="Rounded Rectangle 20"/>
          <p:cNvSpPr/>
          <p:nvPr/>
        </p:nvSpPr>
        <p:spPr>
          <a:xfrm rot="5400000">
            <a:off x="3881601" y="3438669"/>
            <a:ext cx="1542533" cy="59654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 Access Layer</a:t>
            </a:r>
            <a:endParaRPr lang="en-IN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Cloud 25"/>
          <p:cNvSpPr/>
          <p:nvPr/>
        </p:nvSpPr>
        <p:spPr>
          <a:xfrm>
            <a:off x="104774" y="5561652"/>
            <a:ext cx="3706782" cy="1259894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DDBH Network</a:t>
            </a:r>
            <a:endParaRPr lang="en-IN" sz="1100" dirty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7" name="Picture 26" descr="C:\Users\ecoffey\AppData\Local\Temp\Rar$DRa0.400\30009_Device_cloud_white_default_25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6" y="5539064"/>
            <a:ext cx="1103817" cy="128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7" descr="C:\Users\ecoffey\AppData\Local\Temp\Rar$DRa0.400\30009_Device_cloud_white_default_25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249" y="5553539"/>
            <a:ext cx="1250651" cy="122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8387" y="5904722"/>
            <a:ext cx="484202" cy="507750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335361" y="6234570"/>
            <a:ext cx="112723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DDBH L2 Elements</a:t>
            </a:r>
            <a:endParaRPr lang="en-IN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88079" y="6180914"/>
            <a:ext cx="7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DDBH EMS</a:t>
            </a:r>
          </a:p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L1 Elements</a:t>
            </a:r>
            <a:endParaRPr lang="en-IN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" name="Picture 31" descr="C:\Users\ecoffey\AppData\Local\Temp\Rar$DRa0.400\30009_Device_cloud_white_default_25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336" y="5285439"/>
            <a:ext cx="1501599" cy="162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5457906" y="5972630"/>
            <a:ext cx="825752" cy="308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NREN EMS</a:t>
            </a:r>
          </a:p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CSP-SDP Network</a:t>
            </a:r>
            <a:endParaRPr lang="en-IN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4" name="Picture 33" descr="C:\Users\ecoffey\AppData\Local\Temp\Rar$DRa0.400\30009_Device_cloud_white_default_25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250" y="5273250"/>
            <a:ext cx="1514289" cy="162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7192996" y="6036542"/>
            <a:ext cx="743135" cy="1927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NSDN Elements</a:t>
            </a:r>
            <a:endParaRPr lang="en-IN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Straight Connector 35"/>
          <p:cNvCxnSpPr>
            <a:stCxn id="39" idx="0"/>
          </p:cNvCxnSpPr>
          <p:nvPr/>
        </p:nvCxnSpPr>
        <p:spPr>
          <a:xfrm flipH="1" flipV="1">
            <a:off x="3279042" y="5318776"/>
            <a:ext cx="933298" cy="79188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 flipV="1">
            <a:off x="4869768" y="5318345"/>
            <a:ext cx="2323230" cy="47130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Arc 37"/>
          <p:cNvSpPr/>
          <p:nvPr/>
        </p:nvSpPr>
        <p:spPr>
          <a:xfrm rot="6208641">
            <a:off x="3194035" y="4441617"/>
            <a:ext cx="2719476" cy="1773439"/>
          </a:xfrm>
          <a:prstGeom prst="arc">
            <a:avLst>
              <a:gd name="adj1" fmla="val 19184197"/>
              <a:gd name="adj2" fmla="val 0"/>
            </a:avLst>
          </a:prstGeom>
          <a:ln>
            <a:prstDash val="dash"/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6590" y="6110659"/>
            <a:ext cx="571500" cy="609600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4764044" y="7846859"/>
            <a:ext cx="8963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NREN EMS</a:t>
            </a:r>
            <a:endParaRPr lang="en-IN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3" name="Straight Connector 42"/>
          <p:cNvCxnSpPr>
            <a:stCxn id="29" idx="0"/>
          </p:cNvCxnSpPr>
          <p:nvPr/>
        </p:nvCxnSpPr>
        <p:spPr>
          <a:xfrm flipV="1">
            <a:off x="2670488" y="5273250"/>
            <a:ext cx="53538" cy="6314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1038138" y="5332639"/>
            <a:ext cx="678457" cy="45700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0" name="Freeform 49"/>
          <p:cNvSpPr/>
          <p:nvPr/>
        </p:nvSpPr>
        <p:spPr>
          <a:xfrm rot="17171855">
            <a:off x="3804059" y="4170689"/>
            <a:ext cx="602474" cy="334300"/>
          </a:xfrm>
          <a:custGeom>
            <a:avLst/>
            <a:gdLst>
              <a:gd name="connsiteX0" fmla="*/ 0 w 999461"/>
              <a:gd name="connsiteY0" fmla="*/ 15323 h 334300"/>
              <a:gd name="connsiteX1" fmla="*/ 563526 w 999461"/>
              <a:gd name="connsiteY1" fmla="*/ 36588 h 334300"/>
              <a:gd name="connsiteX2" fmla="*/ 999461 w 999461"/>
              <a:gd name="connsiteY2" fmla="*/ 334300 h 33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9461" h="334300">
                <a:moveTo>
                  <a:pt x="0" y="15323"/>
                </a:moveTo>
                <a:cubicBezTo>
                  <a:pt x="198474" y="-626"/>
                  <a:pt x="396949" y="-16575"/>
                  <a:pt x="563526" y="36588"/>
                </a:cubicBezTo>
                <a:cubicBezTo>
                  <a:pt x="730103" y="89751"/>
                  <a:pt x="864782" y="212025"/>
                  <a:pt x="999461" y="3343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Freeform 50"/>
          <p:cNvSpPr/>
          <p:nvPr/>
        </p:nvSpPr>
        <p:spPr>
          <a:xfrm rot="17171855">
            <a:off x="3767722" y="4121679"/>
            <a:ext cx="670532" cy="385771"/>
          </a:xfrm>
          <a:custGeom>
            <a:avLst/>
            <a:gdLst>
              <a:gd name="connsiteX0" fmla="*/ 0 w 999461"/>
              <a:gd name="connsiteY0" fmla="*/ 15323 h 334300"/>
              <a:gd name="connsiteX1" fmla="*/ 563526 w 999461"/>
              <a:gd name="connsiteY1" fmla="*/ 36588 h 334300"/>
              <a:gd name="connsiteX2" fmla="*/ 999461 w 999461"/>
              <a:gd name="connsiteY2" fmla="*/ 334300 h 33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9461" h="334300">
                <a:moveTo>
                  <a:pt x="0" y="15323"/>
                </a:moveTo>
                <a:cubicBezTo>
                  <a:pt x="198474" y="-626"/>
                  <a:pt x="396949" y="-16575"/>
                  <a:pt x="563526" y="36588"/>
                </a:cubicBezTo>
                <a:cubicBezTo>
                  <a:pt x="730103" y="89751"/>
                  <a:pt x="864782" y="212025"/>
                  <a:pt x="999461" y="3343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Freeform 51"/>
          <p:cNvSpPr/>
          <p:nvPr/>
        </p:nvSpPr>
        <p:spPr>
          <a:xfrm rot="17171855">
            <a:off x="3839502" y="4195495"/>
            <a:ext cx="602474" cy="334300"/>
          </a:xfrm>
          <a:custGeom>
            <a:avLst/>
            <a:gdLst>
              <a:gd name="connsiteX0" fmla="*/ 0 w 999461"/>
              <a:gd name="connsiteY0" fmla="*/ 15323 h 334300"/>
              <a:gd name="connsiteX1" fmla="*/ 563526 w 999461"/>
              <a:gd name="connsiteY1" fmla="*/ 36588 h 334300"/>
              <a:gd name="connsiteX2" fmla="*/ 999461 w 999461"/>
              <a:gd name="connsiteY2" fmla="*/ 334300 h 33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9461" h="334300">
                <a:moveTo>
                  <a:pt x="0" y="15323"/>
                </a:moveTo>
                <a:cubicBezTo>
                  <a:pt x="198474" y="-626"/>
                  <a:pt x="396949" y="-16575"/>
                  <a:pt x="563526" y="36588"/>
                </a:cubicBezTo>
                <a:cubicBezTo>
                  <a:pt x="730103" y="89751"/>
                  <a:pt x="864782" y="212025"/>
                  <a:pt x="999461" y="3343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Left-Right Arrow 52"/>
          <p:cNvSpPr/>
          <p:nvPr/>
        </p:nvSpPr>
        <p:spPr>
          <a:xfrm>
            <a:off x="4980784" y="3476847"/>
            <a:ext cx="615349" cy="364203"/>
          </a:xfrm>
          <a:prstGeom prst="left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sz="105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1944731" y="2712705"/>
            <a:ext cx="0" cy="2952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1968513" y="3635071"/>
            <a:ext cx="0" cy="2952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206482" y="3660642"/>
            <a:ext cx="68159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 API</a:t>
            </a:r>
            <a:endParaRPr lang="en-IN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51425" y="2708265"/>
            <a:ext cx="174599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LMC Internal Adapter Invocation</a:t>
            </a:r>
            <a:endParaRPr lang="en-IN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 flipH="1" flipV="1">
            <a:off x="2276480" y="3614074"/>
            <a:ext cx="5034" cy="30081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 flipV="1">
            <a:off x="2276967" y="2700627"/>
            <a:ext cx="5034" cy="30081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2482778" y="2701183"/>
            <a:ext cx="109744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Marshalling the Data before Sending to TM</a:t>
            </a:r>
            <a:endParaRPr lang="en-IN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52006" y="1681981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TM/TANGO Interface </a:t>
            </a:r>
          </a:p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ORB Call</a:t>
            </a:r>
            <a:endParaRPr lang="en-IN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1688" y="1852432"/>
            <a:ext cx="7482875" cy="3686632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2" name="Straight Connector 21"/>
          <p:cNvCxnSpPr/>
          <p:nvPr/>
        </p:nvCxnSpPr>
        <p:spPr>
          <a:xfrm>
            <a:off x="726606" y="1276877"/>
            <a:ext cx="37241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03695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65"/>
          <p:cNvSpPr/>
          <p:nvPr/>
        </p:nvSpPr>
        <p:spPr>
          <a:xfrm>
            <a:off x="1112926" y="3881864"/>
            <a:ext cx="3120014" cy="59654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NMGR App Server</a:t>
            </a:r>
            <a:endParaRPr lang="en-IN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Flow Example</a:t>
            </a:r>
            <a:endParaRPr lang="en-IN" dirty="0"/>
          </a:p>
        </p:txBody>
      </p:sp>
      <p:sp>
        <p:nvSpPr>
          <p:cNvPr id="4" name="Rounded Rectangle 3"/>
          <p:cNvSpPr/>
          <p:nvPr/>
        </p:nvSpPr>
        <p:spPr>
          <a:xfrm>
            <a:off x="1092326" y="1108706"/>
            <a:ext cx="3805092" cy="51862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TM</a:t>
            </a:r>
            <a:endParaRPr lang="en-IN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8" y="1001404"/>
            <a:ext cx="670318" cy="55094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4526" y="1421545"/>
            <a:ext cx="7312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Engineer/</a:t>
            </a:r>
          </a:p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Operator</a:t>
            </a:r>
            <a:endParaRPr lang="en-IN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92326" y="2127914"/>
            <a:ext cx="3838354" cy="58479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NBI-External Interface Controller</a:t>
            </a:r>
            <a:endParaRPr lang="en-IN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69"/>
          <p:cNvSpPr txBox="1"/>
          <p:nvPr/>
        </p:nvSpPr>
        <p:spPr>
          <a:xfrm>
            <a:off x="5470299" y="1065977"/>
            <a:ext cx="3673701" cy="27670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145" tIns="45575" rIns="91145" bIns="45575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5778" algn="l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1560" algn="l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67343" algn="l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3121" algn="l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78904" algn="l" defTabSz="911560" rtl="0" eaLnBrk="1" latinLnBrk="0" hangingPunct="1"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34682" algn="l" defTabSz="911560" rtl="0" eaLnBrk="1" latinLnBrk="0" hangingPunct="1"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190454" algn="l" defTabSz="911560" rtl="0" eaLnBrk="1" latinLnBrk="0" hangingPunct="1"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46240" algn="l" defTabSz="911560" rtl="0" eaLnBrk="1" latinLnBrk="0" hangingPunct="1"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dirty="0">
                <a:solidFill>
                  <a:prstClr val="black"/>
                </a:solidFill>
                <a:latin typeface="Calibri"/>
              </a:rPr>
              <a:t>5</a:t>
            </a:r>
            <a:r>
              <a:rPr lang="en-US" sz="1200" b="1" dirty="0" smtClean="0">
                <a:solidFill>
                  <a:prstClr val="black"/>
                </a:solidFill>
                <a:latin typeface="Calibri"/>
              </a:rPr>
              <a:t>. Sent data to TANGO Client i.e., TM</a:t>
            </a:r>
            <a:endParaRPr lang="en-US" sz="1200" b="1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944731" y="1635443"/>
            <a:ext cx="0" cy="49691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Oval Callout 11"/>
          <p:cNvSpPr/>
          <p:nvPr/>
        </p:nvSpPr>
        <p:spPr>
          <a:xfrm>
            <a:off x="7622182" y="1852432"/>
            <a:ext cx="1560404" cy="950862"/>
          </a:xfrm>
          <a:prstGeom prst="wedgeEllipseCallout">
            <a:avLst>
              <a:gd name="adj1" fmla="val -53625"/>
              <a:gd name="adj2" fmla="val 4193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LMC for SADT WP Components</a:t>
            </a:r>
            <a:endParaRPr lang="en-IN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106910" y="2901863"/>
            <a:ext cx="1450783" cy="736951"/>
            <a:chOff x="1277039" y="3662679"/>
            <a:chExt cx="3964170" cy="736951"/>
          </a:xfrm>
        </p:grpSpPr>
        <p:sp>
          <p:nvSpPr>
            <p:cNvPr id="11" name="Rounded Rectangle 10"/>
            <p:cNvSpPr/>
            <p:nvPr/>
          </p:nvSpPr>
          <p:spPr>
            <a:xfrm>
              <a:off x="1277039" y="3662679"/>
              <a:ext cx="3838354" cy="58479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Fault Management</a:t>
              </a:r>
              <a:endParaRPr lang="en-IN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1324886" y="3747503"/>
              <a:ext cx="3838354" cy="58479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Fault Management</a:t>
              </a:r>
              <a:endParaRPr lang="en-IN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1402855" y="3814839"/>
              <a:ext cx="3838354" cy="58479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NBI-Fault Event Handler</a:t>
              </a:r>
              <a:endParaRPr lang="en-IN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6" name="Can 15"/>
          <p:cNvSpPr/>
          <p:nvPr/>
        </p:nvSpPr>
        <p:spPr>
          <a:xfrm>
            <a:off x="5596133" y="2947564"/>
            <a:ext cx="1796902" cy="1423885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NMGR DB</a:t>
            </a:r>
            <a:endParaRPr lang="en-IN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106910" y="4581825"/>
            <a:ext cx="3838353" cy="736951"/>
            <a:chOff x="1277039" y="3662679"/>
            <a:chExt cx="3964170" cy="736951"/>
          </a:xfrm>
        </p:grpSpPr>
        <p:sp>
          <p:nvSpPr>
            <p:cNvPr id="18" name="Rounded Rectangle 17"/>
            <p:cNvSpPr/>
            <p:nvPr/>
          </p:nvSpPr>
          <p:spPr>
            <a:xfrm>
              <a:off x="1277039" y="3662679"/>
              <a:ext cx="3838354" cy="58479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Fault Management</a:t>
              </a:r>
              <a:endParaRPr lang="en-IN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1324886" y="3747503"/>
              <a:ext cx="3838354" cy="58479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Fault Management</a:t>
              </a:r>
              <a:endParaRPr lang="en-IN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>
            <a:xfrm>
              <a:off x="1402855" y="3814839"/>
              <a:ext cx="3838354" cy="58479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SBI-Fault Management</a:t>
              </a:r>
              <a:endParaRPr lang="en-IN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21" name="Rounded Rectangle 20"/>
          <p:cNvSpPr/>
          <p:nvPr/>
        </p:nvSpPr>
        <p:spPr>
          <a:xfrm rot="5400000">
            <a:off x="3881601" y="3438669"/>
            <a:ext cx="1542533" cy="59654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Data Access Layer</a:t>
            </a:r>
            <a:endParaRPr lang="en-IN" sz="10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Cloud 25"/>
          <p:cNvSpPr/>
          <p:nvPr/>
        </p:nvSpPr>
        <p:spPr>
          <a:xfrm>
            <a:off x="104774" y="5561652"/>
            <a:ext cx="3706782" cy="1259894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DDBH Network</a:t>
            </a:r>
            <a:endParaRPr lang="en-IN" sz="1100" dirty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7" name="Picture 26" descr="C:\Users\ecoffey\AppData\Local\Temp\Rar$DRa0.400\30009_Device_cloud_white_default_25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6" y="5539064"/>
            <a:ext cx="1103817" cy="128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7" descr="C:\Users\ecoffey\AppData\Local\Temp\Rar$DRa0.400\30009_Device_cloud_white_default_25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249" y="5553539"/>
            <a:ext cx="1250651" cy="122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8387" y="5904722"/>
            <a:ext cx="484202" cy="507750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335361" y="6234570"/>
            <a:ext cx="112723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DDBH L2 Elements</a:t>
            </a:r>
            <a:endParaRPr lang="en-IN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88079" y="6180914"/>
            <a:ext cx="7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DDBH EMS</a:t>
            </a:r>
          </a:p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L1 Elements</a:t>
            </a:r>
            <a:endParaRPr lang="en-IN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2" name="Picture 31" descr="C:\Users\ecoffey\AppData\Local\Temp\Rar$DRa0.400\30009_Device_cloud_white_default_25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336" y="5285439"/>
            <a:ext cx="1501599" cy="162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5457906" y="5972630"/>
            <a:ext cx="825752" cy="308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NREN EMS</a:t>
            </a:r>
          </a:p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CSP-SDP Network</a:t>
            </a:r>
            <a:endParaRPr lang="en-IN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4" name="Picture 33" descr="C:\Users\ecoffey\AppData\Local\Temp\Rar$DRa0.400\30009_Device_cloud_white_default_25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8250" y="5273250"/>
            <a:ext cx="1514289" cy="1628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7192996" y="6036542"/>
            <a:ext cx="743135" cy="1927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NSDN Elements</a:t>
            </a:r>
            <a:endParaRPr lang="en-IN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6" name="Straight Connector 35"/>
          <p:cNvCxnSpPr>
            <a:stCxn id="39" idx="0"/>
          </p:cNvCxnSpPr>
          <p:nvPr/>
        </p:nvCxnSpPr>
        <p:spPr>
          <a:xfrm flipH="1" flipV="1">
            <a:off x="3279042" y="5318776"/>
            <a:ext cx="933298" cy="79188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 flipV="1">
            <a:off x="4869768" y="5318345"/>
            <a:ext cx="2323230" cy="47130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Arc 37"/>
          <p:cNvSpPr/>
          <p:nvPr/>
        </p:nvSpPr>
        <p:spPr>
          <a:xfrm rot="6208641">
            <a:off x="3194035" y="4441617"/>
            <a:ext cx="2719476" cy="1773439"/>
          </a:xfrm>
          <a:prstGeom prst="arc">
            <a:avLst>
              <a:gd name="adj1" fmla="val 19184197"/>
              <a:gd name="adj2" fmla="val 0"/>
            </a:avLst>
          </a:prstGeom>
          <a:ln>
            <a:prstDash val="dash"/>
            <a:headEnd type="none" w="med" len="med"/>
            <a:tailEnd type="non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6590" y="6110659"/>
            <a:ext cx="571500" cy="609600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4764044" y="7846859"/>
            <a:ext cx="8963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NREN EMS</a:t>
            </a:r>
            <a:endParaRPr lang="en-IN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3" name="Straight Connector 42"/>
          <p:cNvCxnSpPr>
            <a:stCxn id="29" idx="0"/>
          </p:cNvCxnSpPr>
          <p:nvPr/>
        </p:nvCxnSpPr>
        <p:spPr>
          <a:xfrm flipV="1">
            <a:off x="2670488" y="5273250"/>
            <a:ext cx="53538" cy="63147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V="1">
            <a:off x="1038138" y="5332639"/>
            <a:ext cx="678457" cy="45700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0" name="Freeform 49"/>
          <p:cNvSpPr/>
          <p:nvPr/>
        </p:nvSpPr>
        <p:spPr>
          <a:xfrm rot="17171855">
            <a:off x="3804059" y="4170689"/>
            <a:ext cx="602474" cy="334300"/>
          </a:xfrm>
          <a:custGeom>
            <a:avLst/>
            <a:gdLst>
              <a:gd name="connsiteX0" fmla="*/ 0 w 999461"/>
              <a:gd name="connsiteY0" fmla="*/ 15323 h 334300"/>
              <a:gd name="connsiteX1" fmla="*/ 563526 w 999461"/>
              <a:gd name="connsiteY1" fmla="*/ 36588 h 334300"/>
              <a:gd name="connsiteX2" fmla="*/ 999461 w 999461"/>
              <a:gd name="connsiteY2" fmla="*/ 334300 h 33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9461" h="334300">
                <a:moveTo>
                  <a:pt x="0" y="15323"/>
                </a:moveTo>
                <a:cubicBezTo>
                  <a:pt x="198474" y="-626"/>
                  <a:pt x="396949" y="-16575"/>
                  <a:pt x="563526" y="36588"/>
                </a:cubicBezTo>
                <a:cubicBezTo>
                  <a:pt x="730103" y="89751"/>
                  <a:pt x="864782" y="212025"/>
                  <a:pt x="999461" y="3343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1" name="Freeform 50"/>
          <p:cNvSpPr/>
          <p:nvPr/>
        </p:nvSpPr>
        <p:spPr>
          <a:xfrm rot="17171855">
            <a:off x="3767722" y="4121679"/>
            <a:ext cx="670532" cy="385771"/>
          </a:xfrm>
          <a:custGeom>
            <a:avLst/>
            <a:gdLst>
              <a:gd name="connsiteX0" fmla="*/ 0 w 999461"/>
              <a:gd name="connsiteY0" fmla="*/ 15323 h 334300"/>
              <a:gd name="connsiteX1" fmla="*/ 563526 w 999461"/>
              <a:gd name="connsiteY1" fmla="*/ 36588 h 334300"/>
              <a:gd name="connsiteX2" fmla="*/ 999461 w 999461"/>
              <a:gd name="connsiteY2" fmla="*/ 334300 h 33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9461" h="334300">
                <a:moveTo>
                  <a:pt x="0" y="15323"/>
                </a:moveTo>
                <a:cubicBezTo>
                  <a:pt x="198474" y="-626"/>
                  <a:pt x="396949" y="-16575"/>
                  <a:pt x="563526" y="36588"/>
                </a:cubicBezTo>
                <a:cubicBezTo>
                  <a:pt x="730103" y="89751"/>
                  <a:pt x="864782" y="212025"/>
                  <a:pt x="999461" y="3343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Freeform 51"/>
          <p:cNvSpPr/>
          <p:nvPr/>
        </p:nvSpPr>
        <p:spPr>
          <a:xfrm rot="17171855">
            <a:off x="3839502" y="4195495"/>
            <a:ext cx="602474" cy="334300"/>
          </a:xfrm>
          <a:custGeom>
            <a:avLst/>
            <a:gdLst>
              <a:gd name="connsiteX0" fmla="*/ 0 w 999461"/>
              <a:gd name="connsiteY0" fmla="*/ 15323 h 334300"/>
              <a:gd name="connsiteX1" fmla="*/ 563526 w 999461"/>
              <a:gd name="connsiteY1" fmla="*/ 36588 h 334300"/>
              <a:gd name="connsiteX2" fmla="*/ 999461 w 999461"/>
              <a:gd name="connsiteY2" fmla="*/ 334300 h 33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9461" h="334300">
                <a:moveTo>
                  <a:pt x="0" y="15323"/>
                </a:moveTo>
                <a:cubicBezTo>
                  <a:pt x="198474" y="-626"/>
                  <a:pt x="396949" y="-16575"/>
                  <a:pt x="563526" y="36588"/>
                </a:cubicBezTo>
                <a:cubicBezTo>
                  <a:pt x="730103" y="89751"/>
                  <a:pt x="864782" y="212025"/>
                  <a:pt x="999461" y="3343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3" name="Left-Right Arrow 52"/>
          <p:cNvSpPr/>
          <p:nvPr/>
        </p:nvSpPr>
        <p:spPr>
          <a:xfrm>
            <a:off x="4980784" y="3476847"/>
            <a:ext cx="615349" cy="364203"/>
          </a:xfrm>
          <a:prstGeom prst="left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sz="105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62" name="Straight Arrow Connector 61"/>
          <p:cNvCxnSpPr/>
          <p:nvPr/>
        </p:nvCxnSpPr>
        <p:spPr>
          <a:xfrm>
            <a:off x="1944731" y="2712705"/>
            <a:ext cx="0" cy="2952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1968513" y="3635071"/>
            <a:ext cx="0" cy="2952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1206482" y="3660642"/>
            <a:ext cx="68159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 API</a:t>
            </a:r>
            <a:endParaRPr lang="en-IN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51425" y="2708265"/>
            <a:ext cx="174599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LMC Internal Adapter Invocation</a:t>
            </a:r>
            <a:endParaRPr lang="en-IN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 flipH="1" flipV="1">
            <a:off x="2276480" y="3614074"/>
            <a:ext cx="5034" cy="30081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flipH="1" flipV="1">
            <a:off x="2276967" y="2700627"/>
            <a:ext cx="5034" cy="30081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2482778" y="2701183"/>
            <a:ext cx="109744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Marshalling the Data before Sending to TM</a:t>
            </a:r>
            <a:endParaRPr lang="en-IN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52006" y="1681981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TM/TANGO Interface </a:t>
            </a:r>
          </a:p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ORB Call</a:t>
            </a:r>
            <a:endParaRPr lang="en-IN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1688" y="1852432"/>
            <a:ext cx="7482875" cy="3686632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22" name="Straight Connector 21"/>
          <p:cNvCxnSpPr/>
          <p:nvPr/>
        </p:nvCxnSpPr>
        <p:spPr>
          <a:xfrm>
            <a:off x="726606" y="1276877"/>
            <a:ext cx="37241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259456" y="1669851"/>
            <a:ext cx="1348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TM/TANGO Interface </a:t>
            </a:r>
          </a:p>
          <a:p>
            <a:r>
              <a:rPr lang="en-US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Asynchronous ORB Call</a:t>
            </a:r>
            <a:endParaRPr lang="en-IN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 flipV="1">
            <a:off x="2276967" y="1636988"/>
            <a:ext cx="0" cy="4828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8821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LMC / “Control Plane” of SADT</a:t>
            </a:r>
          </a:p>
          <a:p>
            <a:pPr lvl="1"/>
            <a:r>
              <a:rPr lang="en-US" dirty="0"/>
              <a:t>Telescope Manager (TM) Manages the SADT Components </a:t>
            </a:r>
          </a:p>
          <a:p>
            <a:r>
              <a:rPr lang="en-US" dirty="0" smtClean="0"/>
              <a:t>NMGR – A Network Manager for SADT Components</a:t>
            </a:r>
          </a:p>
          <a:p>
            <a:pPr lvl="1"/>
            <a:r>
              <a:rPr lang="en-US" dirty="0" smtClean="0"/>
              <a:t>DDBH Network</a:t>
            </a:r>
          </a:p>
          <a:p>
            <a:pPr lvl="1"/>
            <a:r>
              <a:rPr lang="en-US" dirty="0" smtClean="0"/>
              <a:t>NSDN Network</a:t>
            </a:r>
          </a:p>
          <a:p>
            <a:pPr lvl="1"/>
            <a:r>
              <a:rPr lang="en-US" dirty="0" smtClean="0"/>
              <a:t>CSP-SDP Network</a:t>
            </a:r>
          </a:p>
          <a:p>
            <a:r>
              <a:rPr lang="en-GB" dirty="0" smtClean="0"/>
              <a:t>COTS based Solution </a:t>
            </a:r>
          </a:p>
          <a:p>
            <a:pPr lvl="1"/>
            <a:r>
              <a:rPr lang="en-GB" dirty="0" smtClean="0"/>
              <a:t>Nagios</a:t>
            </a:r>
          </a:p>
          <a:p>
            <a:endParaRPr lang="en-IN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079" y="2897248"/>
            <a:ext cx="6385642" cy="3837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030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en-US" dirty="0"/>
              <a:t>LMC Device </a:t>
            </a:r>
            <a:r>
              <a:rPr lang="en-US" dirty="0" smtClean="0"/>
              <a:t>Server</a:t>
            </a:r>
          </a:p>
          <a:p>
            <a:pPr marL="742950" lvl="1" indent="-285750"/>
            <a:r>
              <a:rPr lang="en-US" dirty="0" smtClean="0"/>
              <a:t>TANGO (</a:t>
            </a:r>
            <a:r>
              <a:rPr lang="en-US" dirty="0" err="1" smtClean="0"/>
              <a:t>Ver</a:t>
            </a:r>
            <a:r>
              <a:rPr lang="en-US" dirty="0" smtClean="0"/>
              <a:t> 9)</a:t>
            </a:r>
          </a:p>
          <a:p>
            <a:pPr marL="1200150" lvl="2" indent="-285750"/>
            <a:r>
              <a:rPr lang="en-US" dirty="0" smtClean="0"/>
              <a:t>ORB Based </a:t>
            </a:r>
          </a:p>
          <a:p>
            <a:pPr marL="742950" lvl="1" indent="-285750"/>
            <a:r>
              <a:rPr lang="en-US" dirty="0" smtClean="0"/>
              <a:t>Extending Using </a:t>
            </a:r>
            <a:r>
              <a:rPr lang="en-US" dirty="0" err="1" smtClean="0"/>
              <a:t>Pycharm</a:t>
            </a:r>
            <a:r>
              <a:rPr lang="en-US" dirty="0" smtClean="0"/>
              <a:t> Ver. 4.5</a:t>
            </a:r>
          </a:p>
          <a:p>
            <a:pPr marL="1200150" lvl="2" indent="-285750"/>
            <a:r>
              <a:rPr lang="en-US" dirty="0" smtClean="0"/>
              <a:t>Python Based, Ver. 2.2.6, 64-Bit</a:t>
            </a:r>
          </a:p>
          <a:p>
            <a:pPr marL="742950" lvl="1" indent="-285750"/>
            <a:r>
              <a:rPr lang="en-US" dirty="0" smtClean="0"/>
              <a:t>Development Environment</a:t>
            </a:r>
          </a:p>
          <a:p>
            <a:pPr marL="1200150" lvl="2" indent="-285750"/>
            <a:r>
              <a:rPr lang="en-US" dirty="0" smtClean="0"/>
              <a:t>GitHub – Establishment in Progress</a:t>
            </a:r>
          </a:p>
          <a:p>
            <a:pPr marL="742950" lvl="1" indent="-285750"/>
            <a:r>
              <a:rPr lang="en-US" dirty="0" smtClean="0"/>
              <a:t>OS</a:t>
            </a:r>
          </a:p>
          <a:p>
            <a:pPr marL="1200150" lvl="2" indent="-285750"/>
            <a:r>
              <a:rPr lang="en-US" dirty="0" smtClean="0"/>
              <a:t>Linux VM (Ubuntu 14.0.1)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3330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/>
            <a:r>
              <a:rPr lang="en-US" dirty="0" smtClean="0"/>
              <a:t>Implementation Process</a:t>
            </a:r>
          </a:p>
          <a:p>
            <a:pPr marL="742950" lvl="1" indent="-285750"/>
            <a:r>
              <a:rPr lang="en-US" dirty="0" smtClean="0"/>
              <a:t>Sample Operation Implementation</a:t>
            </a:r>
          </a:p>
          <a:p>
            <a:pPr marL="1200150" lvl="2" indent="-285750"/>
            <a:r>
              <a:rPr lang="en-US" dirty="0" smtClean="0"/>
              <a:t>Alarms Synchronize</a:t>
            </a:r>
          </a:p>
          <a:p>
            <a:pPr marL="742950" lvl="1" indent="-285750"/>
            <a:r>
              <a:rPr lang="en-US" dirty="0" smtClean="0"/>
              <a:t>NMGR Setup</a:t>
            </a:r>
          </a:p>
          <a:p>
            <a:pPr marL="1200150" lvl="2" indent="-285750"/>
            <a:r>
              <a:rPr lang="en-US" dirty="0" smtClean="0"/>
              <a:t>Installation of NMGR</a:t>
            </a:r>
          </a:p>
          <a:p>
            <a:pPr marL="1200150" lvl="2" indent="-285750"/>
            <a:r>
              <a:rPr lang="en-US" dirty="0" smtClean="0"/>
              <a:t>Simulating SNMP Alarms (L2 Switch)</a:t>
            </a:r>
          </a:p>
          <a:p>
            <a:pPr marL="1200150" lvl="2" indent="-285750"/>
            <a:r>
              <a:rPr lang="en-US" dirty="0" smtClean="0"/>
              <a:t>Display in NMGR UI</a:t>
            </a:r>
            <a:endParaRPr lang="en-US" dirty="0"/>
          </a:p>
          <a:p>
            <a:pPr marL="742950" lvl="1" indent="-285750"/>
            <a:r>
              <a:rPr lang="en-US" dirty="0" smtClean="0"/>
              <a:t>TANGO Server Setup</a:t>
            </a:r>
          </a:p>
          <a:p>
            <a:pPr marL="742950" lvl="1" indent="-285750"/>
            <a:r>
              <a:rPr lang="en-US" dirty="0" smtClean="0"/>
              <a:t>TANGO Extension</a:t>
            </a:r>
          </a:p>
          <a:p>
            <a:pPr marL="1200150" lvl="2" indent="-285750"/>
            <a:r>
              <a:rPr lang="en-US" dirty="0" smtClean="0"/>
              <a:t>Using </a:t>
            </a:r>
            <a:r>
              <a:rPr lang="en-US" dirty="0" err="1" smtClean="0"/>
              <a:t>Pycharm</a:t>
            </a:r>
            <a:r>
              <a:rPr lang="en-US" dirty="0" smtClean="0"/>
              <a:t> (Python Based)</a:t>
            </a:r>
          </a:p>
          <a:p>
            <a:pPr marL="742950" lvl="1" indent="-285750"/>
            <a:r>
              <a:rPr lang="en-US" dirty="0" smtClean="0"/>
              <a:t>Integration </a:t>
            </a:r>
            <a:r>
              <a:rPr lang="en-US" dirty="0"/>
              <a:t>with NMGR</a:t>
            </a:r>
          </a:p>
          <a:p>
            <a:pPr marL="1200150" lvl="2" indent="-285750"/>
            <a:r>
              <a:rPr lang="en-US" dirty="0" smtClean="0"/>
              <a:t>REST I/F is </a:t>
            </a:r>
            <a:r>
              <a:rPr lang="en-US" dirty="0"/>
              <a:t>being </a:t>
            </a:r>
            <a:r>
              <a:rPr lang="en-US" dirty="0" smtClean="0"/>
              <a:t>Used</a:t>
            </a:r>
          </a:p>
          <a:p>
            <a:pPr marL="742950" lvl="1" indent="-285750"/>
            <a:r>
              <a:rPr lang="en-US" dirty="0" smtClean="0"/>
              <a:t>TANGO Client (a Simulator which is generated using TANGO Framework)</a:t>
            </a:r>
          </a:p>
          <a:p>
            <a:pPr marL="1200150" lvl="2" indent="-285750"/>
            <a:r>
              <a:rPr lang="en-US" dirty="0" smtClean="0"/>
              <a:t>Display the alarms in CLI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1949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Prototype – Going Forward</a:t>
            </a:r>
            <a:endParaRPr lang="en-IN" dirty="0"/>
          </a:p>
        </p:txBody>
      </p:sp>
      <p:sp>
        <p:nvSpPr>
          <p:cNvPr id="6" name="Right Arrow 5"/>
          <p:cNvSpPr/>
          <p:nvPr/>
        </p:nvSpPr>
        <p:spPr>
          <a:xfrm>
            <a:off x="1262131" y="2305320"/>
            <a:ext cx="6993229" cy="1996226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LMC Prototype Progress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262131" y="2635442"/>
            <a:ext cx="0" cy="141667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372124" y="2653051"/>
            <a:ext cx="1" cy="141667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Rounded Rectangular Callout 9"/>
          <p:cNvSpPr/>
          <p:nvPr/>
        </p:nvSpPr>
        <p:spPr>
          <a:xfrm>
            <a:off x="862887" y="4500768"/>
            <a:ext cx="1493949" cy="772731"/>
          </a:xfrm>
          <a:prstGeom prst="wedgeRoundRectCallout">
            <a:avLst>
              <a:gd name="adj1" fmla="val -22866"/>
              <a:gd name="adj2" fmla="val -9747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2016-July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PDR Baselined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NMGR Setup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2760374" y="4513646"/>
            <a:ext cx="1493949" cy="1256091"/>
          </a:xfrm>
          <a:prstGeom prst="wedgeRoundRectCallout">
            <a:avLst>
              <a:gd name="adj1" fmla="val -9073"/>
              <a:gd name="adj2" fmla="val -8914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2016-September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TANGO Implementation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Client &amp; Server Communication</a:t>
            </a:r>
          </a:p>
        </p:txBody>
      </p:sp>
      <p:sp>
        <p:nvSpPr>
          <p:cNvPr id="16" name="Rounded Rectangular Callout 15"/>
          <p:cNvSpPr/>
          <p:nvPr/>
        </p:nvSpPr>
        <p:spPr>
          <a:xfrm>
            <a:off x="4758745" y="4407194"/>
            <a:ext cx="1961883" cy="866304"/>
          </a:xfrm>
          <a:prstGeom prst="wedgeRoundRectCallout">
            <a:avLst>
              <a:gd name="adj1" fmla="val -48302"/>
              <a:gd name="adj2" fmla="val -86904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2016-October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TANGO Extension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Alarms Synchronization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758745" y="2595095"/>
            <a:ext cx="1" cy="141667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868737" y="2653051"/>
            <a:ext cx="1" cy="141667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" name="Rounded Rectangular Callout 19"/>
          <p:cNvSpPr/>
          <p:nvPr/>
        </p:nvSpPr>
        <p:spPr>
          <a:xfrm>
            <a:off x="6108880" y="1300771"/>
            <a:ext cx="1961883" cy="866304"/>
          </a:xfrm>
          <a:prstGeom prst="wedgeRoundRectCallout">
            <a:avLst>
              <a:gd name="adj1" fmla="val -10884"/>
              <a:gd name="adj2" fmla="val 94467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2016-November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Baselining</a:t>
            </a:r>
          </a:p>
        </p:txBody>
      </p:sp>
    </p:spTree>
    <p:extLst>
      <p:ext uri="{BB962C8B-B14F-4D97-AF65-F5344CB8AC3E}">
        <p14:creationId xmlns:p14="http://schemas.microsoft.com/office/powerpoint/2010/main" val="26661881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Status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activity is initiated</a:t>
            </a:r>
          </a:p>
          <a:p>
            <a:pPr lvl="1"/>
            <a:r>
              <a:rPr lang="en-US" dirty="0" smtClean="0"/>
              <a:t>Being discussed</a:t>
            </a:r>
          </a:p>
          <a:p>
            <a:pPr lvl="1"/>
            <a:r>
              <a:rPr lang="en-US" dirty="0" smtClean="0"/>
              <a:t>Proposed logical design</a:t>
            </a:r>
          </a:p>
          <a:p>
            <a:pPr lvl="1"/>
            <a:r>
              <a:rPr lang="en-US" dirty="0" smtClean="0"/>
              <a:t>Being verified by conducting prototype</a:t>
            </a:r>
          </a:p>
          <a:p>
            <a:r>
              <a:rPr lang="en-US" dirty="0" smtClean="0"/>
              <a:t>Prototype activity is initiated</a:t>
            </a:r>
          </a:p>
          <a:p>
            <a:r>
              <a:rPr lang="en-US" dirty="0" smtClean="0"/>
              <a:t>Discussions being held with TM Team</a:t>
            </a:r>
          </a:p>
          <a:p>
            <a:pPr lvl="1"/>
            <a:r>
              <a:rPr lang="en-US" dirty="0" smtClean="0"/>
              <a:t>Roles and Operations</a:t>
            </a:r>
          </a:p>
          <a:p>
            <a:pPr lvl="1"/>
            <a:r>
              <a:rPr lang="en-US" dirty="0" smtClean="0"/>
              <a:t>Further discussions are needed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763204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 Issues / Activities TBD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en-US" dirty="0" smtClean="0"/>
              <a:t>TM</a:t>
            </a:r>
            <a:r>
              <a:rPr lang="en-US" dirty="0"/>
              <a:t>, NMGR Interface - EICD</a:t>
            </a:r>
          </a:p>
          <a:p>
            <a:pPr marL="742950" lvl="1" indent="-285750"/>
            <a:r>
              <a:rPr lang="en-US" sz="2800" dirty="0"/>
              <a:t>Supported Operations</a:t>
            </a:r>
          </a:p>
          <a:p>
            <a:pPr marL="742950" lvl="1" indent="-285750"/>
            <a:r>
              <a:rPr lang="en-US" sz="2800" dirty="0"/>
              <a:t>Event Messaging Structure</a:t>
            </a:r>
          </a:p>
          <a:p>
            <a:pPr marL="1200150" lvl="2" indent="-285750"/>
            <a:r>
              <a:rPr lang="en-US" sz="2800" dirty="0" smtClean="0"/>
              <a:t>Severity Levels</a:t>
            </a:r>
            <a:endParaRPr lang="en-US" sz="2800" dirty="0"/>
          </a:p>
          <a:p>
            <a:pPr marL="1200150" lvl="2" indent="-285750"/>
            <a:r>
              <a:rPr lang="en-US" sz="2800" dirty="0"/>
              <a:t>Asynchronous operations</a:t>
            </a:r>
          </a:p>
          <a:p>
            <a:pPr marL="742950" lvl="1" indent="-285750"/>
            <a:r>
              <a:rPr lang="en-US" sz="2800" dirty="0"/>
              <a:t>Data </a:t>
            </a:r>
            <a:r>
              <a:rPr lang="en-US" sz="2800" dirty="0" smtClean="0"/>
              <a:t>Retention</a:t>
            </a:r>
          </a:p>
          <a:p>
            <a:pPr marL="742950" lvl="1" indent="-285750"/>
            <a:r>
              <a:rPr lang="en-US" sz="2800" dirty="0" smtClean="0"/>
              <a:t>Operator Status</a:t>
            </a:r>
          </a:p>
          <a:p>
            <a:pPr marL="742950" lvl="1" indent="-285750"/>
            <a:r>
              <a:rPr lang="en-US" sz="2800" dirty="0" smtClean="0"/>
              <a:t>Operator Operations</a:t>
            </a:r>
            <a:endParaRPr lang="en-US" sz="2800" dirty="0"/>
          </a:p>
          <a:p>
            <a:pPr marL="285750" indent="-285750"/>
            <a:r>
              <a:rPr lang="en-US" sz="3200" dirty="0"/>
              <a:t>Awaiting the meeting with TM Team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309802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 Issues / Activities TBD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en-US" dirty="0" smtClean="0"/>
              <a:t>Review of Operations between TM and NMGR</a:t>
            </a:r>
          </a:p>
          <a:p>
            <a:pPr marL="285750" indent="-285750"/>
            <a:r>
              <a:rPr lang="en-US" dirty="0" smtClean="0"/>
              <a:t>Event </a:t>
            </a:r>
            <a:r>
              <a:rPr lang="en-US" dirty="0"/>
              <a:t>Mechanism</a:t>
            </a:r>
          </a:p>
          <a:p>
            <a:pPr marL="285750" indent="-285750"/>
            <a:r>
              <a:rPr lang="en-US" dirty="0"/>
              <a:t>Event Priorities</a:t>
            </a:r>
          </a:p>
          <a:p>
            <a:pPr marL="285750" indent="-285750"/>
            <a:r>
              <a:rPr lang="en-US" dirty="0"/>
              <a:t>Data </a:t>
            </a:r>
            <a:r>
              <a:rPr lang="en-US" dirty="0" smtClean="0"/>
              <a:t>Retention</a:t>
            </a:r>
          </a:p>
          <a:p>
            <a:pPr marL="285750" indent="-285750"/>
            <a:r>
              <a:rPr lang="en-US" dirty="0" smtClean="0"/>
              <a:t>Operator Status</a:t>
            </a:r>
            <a:endParaRPr lang="en-US" dirty="0"/>
          </a:p>
          <a:p>
            <a:pPr marL="285750" indent="-285750"/>
            <a:r>
              <a:rPr lang="en-US" dirty="0"/>
              <a:t>Asynchronous Messaging</a:t>
            </a:r>
          </a:p>
          <a:p>
            <a:pPr marL="285750" indent="-285750"/>
            <a:r>
              <a:rPr lang="en-US" dirty="0"/>
              <a:t>Duration of Synchronous</a:t>
            </a:r>
          </a:p>
          <a:p>
            <a:pPr marL="285750" indent="-285750"/>
            <a:r>
              <a:rPr lang="en-US" dirty="0"/>
              <a:t>Duration of Asynchronous events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78763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/>
            <a:r>
              <a:rPr lang="en-US" dirty="0"/>
              <a:t>3 Servers</a:t>
            </a:r>
          </a:p>
          <a:p>
            <a:pPr marL="742950" lvl="1" indent="-285750"/>
            <a:r>
              <a:rPr lang="en-US" dirty="0"/>
              <a:t>NMS </a:t>
            </a:r>
            <a:r>
              <a:rPr lang="en-US" dirty="0" smtClean="0"/>
              <a:t>Application Server</a:t>
            </a:r>
            <a:endParaRPr lang="en-US" dirty="0"/>
          </a:p>
          <a:p>
            <a:pPr marL="742950" lvl="1" indent="-285750"/>
            <a:r>
              <a:rPr lang="en-US" dirty="0"/>
              <a:t>DB</a:t>
            </a:r>
          </a:p>
          <a:p>
            <a:pPr marL="742950" lvl="1" indent="-285750"/>
            <a:r>
              <a:rPr lang="en-US" dirty="0"/>
              <a:t>Syslog</a:t>
            </a:r>
          </a:p>
          <a:p>
            <a:pPr marL="285750" indent="-285750"/>
            <a:r>
              <a:rPr lang="en-US" dirty="0"/>
              <a:t>Interfaces with TM </a:t>
            </a:r>
            <a:r>
              <a:rPr lang="en-US" dirty="0" smtClean="0"/>
              <a:t>– NBI</a:t>
            </a:r>
          </a:p>
          <a:p>
            <a:pPr marL="742950" lvl="1" indent="-285750"/>
            <a:r>
              <a:rPr lang="en-US" dirty="0" smtClean="0"/>
              <a:t>Enables SKA, Monitor and Controlling Operations</a:t>
            </a:r>
          </a:p>
          <a:p>
            <a:pPr marL="742950" lvl="1" indent="-285750"/>
            <a:r>
              <a:rPr lang="en-US" dirty="0" smtClean="0"/>
              <a:t>A Software Module</a:t>
            </a:r>
          </a:p>
          <a:p>
            <a:pPr marL="285750" indent="-285750"/>
            <a:r>
              <a:rPr lang="en-US" dirty="0" smtClean="0"/>
              <a:t>Interfaces </a:t>
            </a:r>
            <a:r>
              <a:rPr lang="en-US" dirty="0"/>
              <a:t>with SADT Work Packages - SBI</a:t>
            </a:r>
          </a:p>
          <a:p>
            <a:pPr marL="742950" lvl="1" indent="-285750"/>
            <a:r>
              <a:rPr lang="en-US" dirty="0"/>
              <a:t>DDBH</a:t>
            </a:r>
          </a:p>
          <a:p>
            <a:pPr marL="742950" lvl="1" indent="-285750"/>
            <a:r>
              <a:rPr lang="en-US" dirty="0"/>
              <a:t>CSP/SDP through NREN-EMS</a:t>
            </a:r>
          </a:p>
          <a:p>
            <a:pPr marL="742950" lvl="1" indent="-285750"/>
            <a:r>
              <a:rPr lang="en-US" dirty="0" smtClean="0"/>
              <a:t>NSDN</a:t>
            </a:r>
          </a:p>
          <a:p>
            <a:pPr marL="285750" indent="-285750"/>
            <a:r>
              <a:rPr lang="en-US" dirty="0" smtClean="0"/>
              <a:t>Communication with NBI and SBI will </a:t>
            </a:r>
            <a:r>
              <a:rPr lang="en-US" dirty="0"/>
              <a:t>be provided by </a:t>
            </a:r>
            <a:r>
              <a:rPr lang="en-US" dirty="0" smtClean="0"/>
              <a:t>NSDN</a:t>
            </a:r>
          </a:p>
          <a:p>
            <a:pPr marL="285750" indent="-285750"/>
            <a:endParaRPr lang="en-US" dirty="0"/>
          </a:p>
          <a:p>
            <a:pPr marL="742950" lvl="1" indent="-2857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054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PBS</a:t>
            </a:r>
            <a:endParaRPr lang="en-IN" dirty="0"/>
          </a:p>
        </p:txBody>
      </p:sp>
      <p:sp>
        <p:nvSpPr>
          <p:cNvPr id="35" name="Rounded Rectangle 34"/>
          <p:cNvSpPr/>
          <p:nvPr/>
        </p:nvSpPr>
        <p:spPr>
          <a:xfrm>
            <a:off x="1042989" y="2021679"/>
            <a:ext cx="2000250" cy="4953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NMGR Server (EMS</a:t>
            </a: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3400423" y="2007392"/>
            <a:ext cx="2000250" cy="4953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NMGR Server (DB</a:t>
            </a: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5900732" y="2016917"/>
            <a:ext cx="2000250" cy="4953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NMGR Server (</a:t>
            </a:r>
            <a:r>
              <a:rPr lang="en-US" sz="11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SysLog</a:t>
            </a: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2852735" y="1107278"/>
            <a:ext cx="3076575" cy="4953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1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Network Manager</a:t>
            </a:r>
            <a:r>
              <a:rPr lang="en-US" sz="1100"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-SKA1-LOW</a:t>
            </a:r>
          </a:p>
          <a:p>
            <a:pPr algn="ctr"/>
            <a:r>
              <a:rPr lang="en-US" sz="1100"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143-000000</a:t>
            </a:r>
            <a:endParaRPr lang="en-US" sz="11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1504946" y="2831303"/>
            <a:ext cx="1504950" cy="42862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Rack </a:t>
            </a:r>
            <a:r>
              <a:rPr lang="en-US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Space_Shelf_Slot</a:t>
            </a:r>
            <a:endParaRPr lang="en-US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1543045" y="4441029"/>
            <a:ext cx="1476376" cy="42862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en-US" sz="800" dirty="0">
                <a:solidFill>
                  <a:schemeClr val="l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Firmware Software (OS</a:t>
            </a:r>
            <a:r>
              <a:rPr lang="en-US" sz="800" dirty="0" smtClean="0">
                <a:solidFill>
                  <a:schemeClr val="l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800" dirty="0">
              <a:solidFill>
                <a:schemeClr val="l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1571620" y="5031579"/>
            <a:ext cx="1466850" cy="44767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NMS</a:t>
            </a:r>
            <a:r>
              <a:rPr lang="en-US" sz="900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900" baseline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Software</a:t>
            </a:r>
            <a:endParaRPr lang="en-US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Rounded Rectangle 42"/>
          <p:cNvSpPr/>
          <p:nvPr/>
        </p:nvSpPr>
        <p:spPr>
          <a:xfrm>
            <a:off x="1581145" y="5650703"/>
            <a:ext cx="1476375" cy="46672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(T)FTP Server </a:t>
            </a:r>
            <a:r>
              <a:rPr lang="en-US" sz="900" baseline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Software</a:t>
            </a:r>
            <a:endParaRPr lang="en-US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1523996" y="3336128"/>
            <a:ext cx="1504950" cy="42862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Patch Cable (LAN-RJ-45</a:t>
            </a:r>
            <a:r>
              <a:rPr lang="en-US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1533521" y="3869528"/>
            <a:ext cx="1504950" cy="42862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Power </a:t>
            </a:r>
            <a:r>
              <a:rPr lang="en-US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Lead</a:t>
            </a:r>
            <a:endParaRPr lang="en-US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3867148" y="2840828"/>
            <a:ext cx="1504950" cy="42862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Rack </a:t>
            </a:r>
            <a:r>
              <a:rPr lang="en-US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Space_Shelf_Slot</a:t>
            </a:r>
            <a:endParaRPr lang="en-US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3905247" y="4421979"/>
            <a:ext cx="1476376" cy="42862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en-US" sz="800" dirty="0">
                <a:solidFill>
                  <a:schemeClr val="l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Firmware Software (OS</a:t>
            </a:r>
            <a:r>
              <a:rPr lang="en-US" sz="800" dirty="0" smtClean="0">
                <a:solidFill>
                  <a:schemeClr val="l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800" dirty="0">
              <a:solidFill>
                <a:schemeClr val="l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3933822" y="5041104"/>
            <a:ext cx="1466850" cy="40957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DB </a:t>
            </a:r>
            <a:r>
              <a:rPr lang="en-US" sz="900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Software (MySQL</a:t>
            </a:r>
            <a:r>
              <a:rPr lang="en-US" sz="900" baseline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3886198" y="3345653"/>
            <a:ext cx="1504950" cy="42862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Patch Cable (LAN-RJ-45</a:t>
            </a:r>
            <a:r>
              <a:rPr lang="en-US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3895723" y="3879053"/>
            <a:ext cx="1504950" cy="42862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Power </a:t>
            </a:r>
            <a:r>
              <a:rPr lang="en-US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Lead</a:t>
            </a:r>
            <a:endParaRPr lang="en-US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6367457" y="2802728"/>
            <a:ext cx="1504950" cy="42862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Rack </a:t>
            </a:r>
            <a:r>
              <a:rPr lang="en-US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Space_Shelf_Slot</a:t>
            </a:r>
            <a:endParaRPr lang="en-US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6405556" y="4383879"/>
            <a:ext cx="1476376" cy="42862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en-US" sz="800" dirty="0">
                <a:solidFill>
                  <a:schemeClr val="l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Firmware Software (OS</a:t>
            </a:r>
            <a:r>
              <a:rPr lang="en-US" sz="800" dirty="0" smtClean="0">
                <a:solidFill>
                  <a:schemeClr val="lt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800" dirty="0">
              <a:solidFill>
                <a:schemeClr val="lt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6434131" y="5003004"/>
            <a:ext cx="1466850" cy="40957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SysLog</a:t>
            </a:r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900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Software 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6386507" y="3307553"/>
            <a:ext cx="1504950" cy="42862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Patch Cable (LAN-RJ-45</a:t>
            </a:r>
            <a:r>
              <a:rPr lang="en-US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6396032" y="3840953"/>
            <a:ext cx="1504950" cy="42862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Power </a:t>
            </a:r>
            <a:r>
              <a:rPr lang="en-US" sz="9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Lead</a:t>
            </a:r>
            <a:endParaRPr lang="en-US" sz="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64" name="Elbow Connector 63"/>
          <p:cNvCxnSpPr>
            <a:stCxn id="35" idx="0"/>
            <a:endCxn id="39" idx="2"/>
          </p:cNvCxnSpPr>
          <p:nvPr/>
        </p:nvCxnSpPr>
        <p:spPr>
          <a:xfrm rot="5400000" flipH="1" flipV="1">
            <a:off x="3007518" y="638175"/>
            <a:ext cx="419101" cy="2347909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>
            <a:stCxn id="36" idx="0"/>
            <a:endCxn id="39" idx="2"/>
          </p:cNvCxnSpPr>
          <p:nvPr/>
        </p:nvCxnSpPr>
        <p:spPr>
          <a:xfrm rot="16200000" flipV="1">
            <a:off x="4193379" y="1800222"/>
            <a:ext cx="404814" cy="952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stCxn id="37" idx="0"/>
            <a:endCxn id="39" idx="2"/>
          </p:cNvCxnSpPr>
          <p:nvPr/>
        </p:nvCxnSpPr>
        <p:spPr>
          <a:xfrm rot="16200000" flipV="1">
            <a:off x="5438771" y="554831"/>
            <a:ext cx="414339" cy="250983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Elbow Connector 74"/>
          <p:cNvCxnSpPr>
            <a:stCxn id="35" idx="1"/>
            <a:endCxn id="40" idx="1"/>
          </p:cNvCxnSpPr>
          <p:nvPr/>
        </p:nvCxnSpPr>
        <p:spPr>
          <a:xfrm rot="10800000" flipH="1" flipV="1">
            <a:off x="1042988" y="2269328"/>
            <a:ext cx="461957" cy="776287"/>
          </a:xfrm>
          <a:prstGeom prst="bentConnector3">
            <a:avLst>
              <a:gd name="adj1" fmla="val -4948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Elbow Connector 76"/>
          <p:cNvCxnSpPr>
            <a:stCxn id="44" idx="1"/>
            <a:endCxn id="35" idx="1"/>
          </p:cNvCxnSpPr>
          <p:nvPr/>
        </p:nvCxnSpPr>
        <p:spPr>
          <a:xfrm rot="10800000">
            <a:off x="1042990" y="2269329"/>
            <a:ext cx="481007" cy="1281112"/>
          </a:xfrm>
          <a:prstGeom prst="bentConnector3">
            <a:avLst>
              <a:gd name="adj1" fmla="val 14752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Elbow Connector 78"/>
          <p:cNvCxnSpPr>
            <a:stCxn id="45" idx="1"/>
            <a:endCxn id="35" idx="1"/>
          </p:cNvCxnSpPr>
          <p:nvPr/>
        </p:nvCxnSpPr>
        <p:spPr>
          <a:xfrm rot="10800000">
            <a:off x="1042989" y="2269329"/>
            <a:ext cx="490532" cy="1814512"/>
          </a:xfrm>
          <a:prstGeom prst="bentConnector3">
            <a:avLst>
              <a:gd name="adj1" fmla="val 14660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lbow Connector 80"/>
          <p:cNvCxnSpPr>
            <a:stCxn id="41" idx="1"/>
            <a:endCxn id="35" idx="1"/>
          </p:cNvCxnSpPr>
          <p:nvPr/>
        </p:nvCxnSpPr>
        <p:spPr>
          <a:xfrm rot="10800000">
            <a:off x="1042989" y="2269329"/>
            <a:ext cx="500056" cy="2386012"/>
          </a:xfrm>
          <a:prstGeom prst="bentConnector3">
            <a:avLst>
              <a:gd name="adj1" fmla="val 14571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Elbow Connector 82"/>
          <p:cNvCxnSpPr>
            <a:stCxn id="42" idx="1"/>
            <a:endCxn id="35" idx="1"/>
          </p:cNvCxnSpPr>
          <p:nvPr/>
        </p:nvCxnSpPr>
        <p:spPr>
          <a:xfrm rot="10800000">
            <a:off x="1042990" y="2269330"/>
            <a:ext cx="528631" cy="2986087"/>
          </a:xfrm>
          <a:prstGeom prst="bentConnector3">
            <a:avLst>
              <a:gd name="adj1" fmla="val 14324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Elbow Connector 84"/>
          <p:cNvCxnSpPr>
            <a:stCxn id="43" idx="1"/>
            <a:endCxn id="35" idx="1"/>
          </p:cNvCxnSpPr>
          <p:nvPr/>
        </p:nvCxnSpPr>
        <p:spPr>
          <a:xfrm rot="10800000">
            <a:off x="1042989" y="2269330"/>
            <a:ext cx="538156" cy="3614737"/>
          </a:xfrm>
          <a:prstGeom prst="bentConnector3">
            <a:avLst>
              <a:gd name="adj1" fmla="val 14247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Elbow Connector 87"/>
          <p:cNvCxnSpPr>
            <a:stCxn id="46" idx="1"/>
            <a:endCxn id="36" idx="1"/>
          </p:cNvCxnSpPr>
          <p:nvPr/>
        </p:nvCxnSpPr>
        <p:spPr>
          <a:xfrm rot="10800000">
            <a:off x="3400424" y="2255043"/>
            <a:ext cx="466725" cy="800099"/>
          </a:xfrm>
          <a:prstGeom prst="bentConnector3">
            <a:avLst>
              <a:gd name="adj1" fmla="val 14898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Elbow Connector 89"/>
          <p:cNvCxnSpPr>
            <a:stCxn id="49" idx="1"/>
            <a:endCxn id="36" idx="1"/>
          </p:cNvCxnSpPr>
          <p:nvPr/>
        </p:nvCxnSpPr>
        <p:spPr>
          <a:xfrm rot="10800000">
            <a:off x="3400424" y="2255042"/>
            <a:ext cx="485775" cy="1304924"/>
          </a:xfrm>
          <a:prstGeom prst="bentConnector3">
            <a:avLst>
              <a:gd name="adj1" fmla="val 14705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Elbow Connector 91"/>
          <p:cNvCxnSpPr>
            <a:stCxn id="50" idx="1"/>
            <a:endCxn id="36" idx="1"/>
          </p:cNvCxnSpPr>
          <p:nvPr/>
        </p:nvCxnSpPr>
        <p:spPr>
          <a:xfrm rot="10800000">
            <a:off x="3400423" y="2255042"/>
            <a:ext cx="495300" cy="1838324"/>
          </a:xfrm>
          <a:prstGeom prst="bentConnector3">
            <a:avLst>
              <a:gd name="adj1" fmla="val 14615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Elbow Connector 93"/>
          <p:cNvCxnSpPr>
            <a:stCxn id="47" idx="1"/>
            <a:endCxn id="36" idx="1"/>
          </p:cNvCxnSpPr>
          <p:nvPr/>
        </p:nvCxnSpPr>
        <p:spPr>
          <a:xfrm rot="10800000">
            <a:off x="3400423" y="2255043"/>
            <a:ext cx="504824" cy="2381249"/>
          </a:xfrm>
          <a:prstGeom prst="bentConnector3">
            <a:avLst>
              <a:gd name="adj1" fmla="val 14528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Elbow Connector 95"/>
          <p:cNvCxnSpPr>
            <a:stCxn id="48" idx="1"/>
            <a:endCxn id="36" idx="1"/>
          </p:cNvCxnSpPr>
          <p:nvPr/>
        </p:nvCxnSpPr>
        <p:spPr>
          <a:xfrm rot="10800000">
            <a:off x="3400424" y="2255043"/>
            <a:ext cx="533399" cy="2990849"/>
          </a:xfrm>
          <a:prstGeom prst="bentConnector3">
            <a:avLst>
              <a:gd name="adj1" fmla="val 14285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Elbow Connector 97"/>
          <p:cNvCxnSpPr>
            <a:stCxn id="37" idx="1"/>
            <a:endCxn id="51" idx="1"/>
          </p:cNvCxnSpPr>
          <p:nvPr/>
        </p:nvCxnSpPr>
        <p:spPr>
          <a:xfrm rot="10800000" flipH="1" flipV="1">
            <a:off x="5900731" y="2264567"/>
            <a:ext cx="466725" cy="752474"/>
          </a:xfrm>
          <a:prstGeom prst="bentConnector3">
            <a:avLst>
              <a:gd name="adj1" fmla="val -4898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Elbow Connector 99"/>
          <p:cNvCxnSpPr>
            <a:stCxn id="54" idx="1"/>
            <a:endCxn id="37" idx="1"/>
          </p:cNvCxnSpPr>
          <p:nvPr/>
        </p:nvCxnSpPr>
        <p:spPr>
          <a:xfrm rot="10800000">
            <a:off x="5900733" y="2264568"/>
            <a:ext cx="485775" cy="1257299"/>
          </a:xfrm>
          <a:prstGeom prst="bentConnector3">
            <a:avLst>
              <a:gd name="adj1" fmla="val 14705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Elbow Connector 101"/>
          <p:cNvCxnSpPr>
            <a:stCxn id="52" idx="1"/>
            <a:endCxn id="37" idx="1"/>
          </p:cNvCxnSpPr>
          <p:nvPr/>
        </p:nvCxnSpPr>
        <p:spPr>
          <a:xfrm rot="10800000">
            <a:off x="5900732" y="2264567"/>
            <a:ext cx="504824" cy="2333624"/>
          </a:xfrm>
          <a:prstGeom prst="bentConnector3">
            <a:avLst>
              <a:gd name="adj1" fmla="val 14528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Elbow Connector 103"/>
          <p:cNvCxnSpPr>
            <a:stCxn id="55" idx="1"/>
            <a:endCxn id="37" idx="1"/>
          </p:cNvCxnSpPr>
          <p:nvPr/>
        </p:nvCxnSpPr>
        <p:spPr>
          <a:xfrm rot="10800000">
            <a:off x="5900732" y="2264568"/>
            <a:ext cx="495300" cy="1790699"/>
          </a:xfrm>
          <a:prstGeom prst="bentConnector3">
            <a:avLst>
              <a:gd name="adj1" fmla="val 14615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lbow Connector 105"/>
          <p:cNvCxnSpPr>
            <a:stCxn id="37" idx="1"/>
            <a:endCxn id="53" idx="1"/>
          </p:cNvCxnSpPr>
          <p:nvPr/>
        </p:nvCxnSpPr>
        <p:spPr>
          <a:xfrm rot="10800000" flipH="1" flipV="1">
            <a:off x="5900731" y="2264567"/>
            <a:ext cx="533399" cy="2943224"/>
          </a:xfrm>
          <a:prstGeom prst="bentConnector3">
            <a:avLst>
              <a:gd name="adj1" fmla="val -4285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4482470" y="6050752"/>
            <a:ext cx="51855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Note: PBS is same in both MID and LOW Context</a:t>
            </a:r>
          </a:p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Product Numbers are different</a:t>
            </a:r>
          </a:p>
        </p:txBody>
      </p:sp>
    </p:spTree>
    <p:extLst>
      <p:ext uri="{BB962C8B-B14F-4D97-AF65-F5344CB8AC3E}">
        <p14:creationId xmlns:p14="http://schemas.microsoft.com/office/powerpoint/2010/main" val="590040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27587" y="1327161"/>
            <a:ext cx="5770013" cy="185782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"/>
                <a:cs typeface="Arial"/>
              </a:rPr>
              <a:t>Design And Architecture</a:t>
            </a:r>
            <a:endParaRPr lang="en-US" sz="24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9786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"/>
            <a:r>
              <a:rPr lang="en-GB" dirty="0" smtClean="0"/>
              <a:t>Architectural </a:t>
            </a:r>
            <a:r>
              <a:rPr lang="en-GB" dirty="0"/>
              <a:t>View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4947" y="1390650"/>
            <a:ext cx="2492378" cy="4860929"/>
          </a:xfrm>
        </p:spPr>
        <p:txBody>
          <a:bodyPr/>
          <a:lstStyle/>
          <a:p>
            <a:pPr marL="285750" indent="-285750"/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NMGR LMC Architecture Model, would be Same in both the SKA Contexts i.e., MID and LOW</a:t>
            </a:r>
          </a:p>
          <a:p>
            <a:pPr marL="285750" indent="-285750"/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Architectural Model</a:t>
            </a:r>
          </a:p>
          <a:p>
            <a:pPr marL="742950" lvl="1" indent="-285750"/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Modular and Layered</a:t>
            </a:r>
          </a:p>
          <a:p>
            <a:pPr marL="742950" lvl="1" indent="-285750"/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Publish-Subscribe</a:t>
            </a:r>
          </a:p>
          <a:p>
            <a:pPr marL="742950" lvl="1" indent="-285750"/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 Broker</a:t>
            </a:r>
          </a:p>
          <a:p>
            <a:pPr marL="285750" indent="-285750"/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Design </a:t>
            </a: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Patterns TBD</a:t>
            </a:r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42950" lvl="1" indent="-285750"/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Observer</a:t>
            </a:r>
          </a:p>
          <a:p>
            <a:pPr marL="742950" lvl="1" indent="-285750"/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Façade</a:t>
            </a:r>
          </a:p>
          <a:p>
            <a:pPr marL="742950" lvl="1" indent="-285750"/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Factory</a:t>
            </a:r>
          </a:p>
          <a:p>
            <a:pPr marL="742950" lvl="1" indent="-285750"/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Singleton</a:t>
            </a:r>
          </a:p>
          <a:p>
            <a:pPr marL="742950" lvl="1" indent="-285750"/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MVC</a:t>
            </a:r>
          </a:p>
          <a:p>
            <a:pPr marL="285750" indent="-285750"/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Technologies being Consumed</a:t>
            </a:r>
          </a:p>
          <a:p>
            <a:pPr marL="742950" lvl="1" indent="-285750"/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Java based </a:t>
            </a:r>
            <a:r>
              <a:rPr lang="en-US" sz="1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LMC/Device </a:t>
            </a:r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Server</a:t>
            </a:r>
          </a:p>
          <a:p>
            <a:pPr marL="1200150" lvl="2" indent="-285750"/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Final Implementation</a:t>
            </a:r>
          </a:p>
          <a:p>
            <a:pPr marL="742950" lvl="1" indent="-285750"/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Prototype: Python Based</a:t>
            </a:r>
          </a:p>
          <a:p>
            <a:pPr marL="742950" lvl="1" indent="-285750"/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REST-WS Architectures</a:t>
            </a:r>
          </a:p>
          <a:p>
            <a:pPr marL="742950" lvl="1" indent="-285750"/>
            <a:r>
              <a:rPr lang="en-US" sz="1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Interface with COTS-Nagios</a:t>
            </a:r>
          </a:p>
          <a:p>
            <a:pPr marL="285750" indent="-285750"/>
            <a:endParaRPr lang="en-US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/>
            <a:endParaRPr lang="en-IN" sz="11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IN" dirty="0"/>
          </a:p>
        </p:txBody>
      </p:sp>
      <p:grpSp>
        <p:nvGrpSpPr>
          <p:cNvPr id="4" name="Group 3"/>
          <p:cNvGrpSpPr/>
          <p:nvPr/>
        </p:nvGrpSpPr>
        <p:grpSpPr>
          <a:xfrm>
            <a:off x="104774" y="1228725"/>
            <a:ext cx="6429104" cy="5428538"/>
            <a:chOff x="2240693" y="47712"/>
            <a:chExt cx="7595286" cy="6608462"/>
          </a:xfrm>
        </p:grpSpPr>
        <p:sp>
          <p:nvSpPr>
            <p:cNvPr id="5" name="Rounded Rectangle 4"/>
            <p:cNvSpPr/>
            <p:nvPr/>
          </p:nvSpPr>
          <p:spPr>
            <a:xfrm>
              <a:off x="2240693" y="783282"/>
              <a:ext cx="7595286" cy="5872892"/>
            </a:xfrm>
            <a:prstGeom prst="roundRect">
              <a:avLst>
                <a:gd name="adj" fmla="val 6813"/>
              </a:avLst>
            </a:prstGeom>
            <a:ln>
              <a:prstDash val="sysDash"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4440194" y="47712"/>
              <a:ext cx="3113903" cy="395416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TM</a:t>
              </a:r>
              <a:endParaRPr lang="en-IN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Lightning Bolt 6"/>
            <p:cNvSpPr/>
            <p:nvPr/>
          </p:nvSpPr>
          <p:spPr>
            <a:xfrm rot="1070355">
              <a:off x="5493754" y="460703"/>
              <a:ext cx="727634" cy="543051"/>
            </a:xfrm>
            <a:prstGeom prst="lightningBol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20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963151" y="2658518"/>
              <a:ext cx="2388162" cy="2551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Inter-Connection: TANGO Server to NMGR</a:t>
              </a:r>
              <a:endParaRPr lang="en-IN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3978876" y="1076754"/>
              <a:ext cx="4060056" cy="1606381"/>
              <a:chOff x="3978876" y="1318054"/>
              <a:chExt cx="4060056" cy="1606381"/>
            </a:xfrm>
          </p:grpSpPr>
          <p:sp>
            <p:nvSpPr>
              <p:cNvPr id="31" name="Rounded Rectangle 30"/>
              <p:cNvSpPr/>
              <p:nvPr/>
            </p:nvSpPr>
            <p:spPr>
              <a:xfrm>
                <a:off x="3978876" y="1318054"/>
                <a:ext cx="4060056" cy="1606381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r>
                  <a:rPr lang="en-US" sz="1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SADT NMGR – LMC</a:t>
                </a:r>
              </a:p>
              <a:p>
                <a:pPr algn="ctr"/>
                <a:endParaRPr lang="en-IN" sz="1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2" name="Can 31"/>
              <p:cNvSpPr/>
              <p:nvPr/>
            </p:nvSpPr>
            <p:spPr>
              <a:xfrm>
                <a:off x="7017531" y="1696998"/>
                <a:ext cx="931984" cy="1021494"/>
              </a:xfrm>
              <a:prstGeom prst="can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DB</a:t>
                </a:r>
                <a:endParaRPr lang="en-IN" sz="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>
                <a:off x="4819135" y="1696997"/>
                <a:ext cx="2110892" cy="378941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>
                    <a:solidFill>
                      <a:schemeClr val="dk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Interconnect Observer</a:t>
                </a:r>
                <a:endParaRPr lang="en-IN" sz="800" dirty="0">
                  <a:solidFill>
                    <a:schemeClr val="dk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" name="Rounded Rectangle 33"/>
              <p:cNvSpPr/>
              <p:nvPr/>
            </p:nvSpPr>
            <p:spPr>
              <a:xfrm>
                <a:off x="4102443" y="1696998"/>
                <a:ext cx="627275" cy="1021494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>
                    <a:solidFill>
                      <a:schemeClr val="dk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Management Layer</a:t>
                </a:r>
                <a:endParaRPr lang="en-IN" sz="800" dirty="0">
                  <a:solidFill>
                    <a:schemeClr val="dk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5" name="Rounded Rectangle 34"/>
              <p:cNvSpPr/>
              <p:nvPr/>
            </p:nvSpPr>
            <p:spPr>
              <a:xfrm>
                <a:off x="4819135" y="2141840"/>
                <a:ext cx="708454" cy="576652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>
                    <a:solidFill>
                      <a:schemeClr val="dk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Event Handler</a:t>
                </a:r>
                <a:endParaRPr lang="en-IN" sz="800" dirty="0">
                  <a:solidFill>
                    <a:schemeClr val="dk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6" name="Rounded Rectangle 35"/>
              <p:cNvSpPr/>
              <p:nvPr/>
            </p:nvSpPr>
            <p:spPr>
              <a:xfrm>
                <a:off x="5578623" y="2141840"/>
                <a:ext cx="1259984" cy="477796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>
                    <a:solidFill>
                      <a:schemeClr val="dk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Function Handler</a:t>
                </a:r>
                <a:endParaRPr lang="en-IN" sz="800" dirty="0">
                  <a:solidFill>
                    <a:schemeClr val="dk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Rounded Rectangle 36"/>
              <p:cNvSpPr/>
              <p:nvPr/>
            </p:nvSpPr>
            <p:spPr>
              <a:xfrm>
                <a:off x="5615093" y="2187149"/>
                <a:ext cx="1259984" cy="477796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>
                    <a:solidFill>
                      <a:schemeClr val="dk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Function Handler</a:t>
                </a:r>
                <a:endParaRPr lang="en-IN" sz="800" dirty="0">
                  <a:solidFill>
                    <a:schemeClr val="dk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38" name="Rounded Rectangle 37"/>
              <p:cNvSpPr/>
              <p:nvPr/>
            </p:nvSpPr>
            <p:spPr>
              <a:xfrm>
                <a:off x="5670043" y="2240696"/>
                <a:ext cx="1259984" cy="477796"/>
              </a:xfrm>
              <a:prstGeom prst="round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>
                    <a:solidFill>
                      <a:schemeClr val="dk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Function Handler</a:t>
                </a:r>
                <a:endParaRPr lang="en-IN" sz="800" dirty="0">
                  <a:solidFill>
                    <a:schemeClr val="dk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3210025" y="2856136"/>
              <a:ext cx="5656621" cy="3713008"/>
              <a:chOff x="3187700" y="2847893"/>
              <a:chExt cx="5656621" cy="3713008"/>
            </a:xfrm>
          </p:grpSpPr>
          <p:sp>
            <p:nvSpPr>
              <p:cNvPr id="15" name="Rounded Rectangle 14"/>
              <p:cNvSpPr/>
              <p:nvPr/>
            </p:nvSpPr>
            <p:spPr>
              <a:xfrm>
                <a:off x="3187700" y="2847893"/>
                <a:ext cx="5656621" cy="3216402"/>
              </a:xfrm>
              <a:prstGeom prst="roundRect">
                <a:avLst>
                  <a:gd name="adj" fmla="val 5119"/>
                </a:avLst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r>
                  <a:rPr lang="en-US" sz="12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NMGR</a:t>
                </a:r>
                <a:endParaRPr lang="en-IN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an 15"/>
              <p:cNvSpPr/>
              <p:nvPr/>
            </p:nvSpPr>
            <p:spPr>
              <a:xfrm>
                <a:off x="7186123" y="4169131"/>
                <a:ext cx="1184673" cy="1237840"/>
              </a:xfrm>
              <a:prstGeom prst="can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>
                    <a:solidFill>
                      <a:schemeClr val="dk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NMGR DB</a:t>
                </a:r>
                <a:endParaRPr lang="en-IN" sz="800" dirty="0">
                  <a:solidFill>
                    <a:schemeClr val="dk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6019295" y="3344498"/>
                <a:ext cx="2284620" cy="427827"/>
              </a:xfrm>
              <a:prstGeom prst="round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>
                    <a:solidFill>
                      <a:schemeClr val="dk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NBI </a:t>
                </a:r>
                <a:r>
                  <a:rPr lang="en-US" sz="800" dirty="0" smtClean="0">
                    <a:solidFill>
                      <a:schemeClr val="dk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 External </a:t>
                </a:r>
                <a:r>
                  <a:rPr lang="en-US" sz="800" dirty="0">
                    <a:solidFill>
                      <a:schemeClr val="dk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Interface Controller</a:t>
                </a:r>
                <a:endParaRPr lang="en-IN" sz="800" dirty="0">
                  <a:solidFill>
                    <a:schemeClr val="dk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5141792" y="3939907"/>
                <a:ext cx="1926712" cy="822664"/>
              </a:xfrm>
              <a:prstGeom prst="round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smtClean="0">
                    <a:solidFill>
                      <a:schemeClr val="dk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App Server</a:t>
                </a:r>
              </a:p>
              <a:p>
                <a:pPr algn="ctr"/>
                <a:r>
                  <a:rPr lang="en-US" sz="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Rule-Engine</a:t>
                </a:r>
              </a:p>
              <a:p>
                <a:pPr algn="ctr"/>
                <a:r>
                  <a:rPr lang="en-US" sz="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Scheduler</a:t>
                </a:r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>
                <a:off x="3654041" y="3344498"/>
                <a:ext cx="2303129" cy="427827"/>
              </a:xfrm>
              <a:prstGeom prst="round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Web UI Controller</a:t>
                </a:r>
                <a:endParaRPr lang="en-IN" sz="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Rounded Rectangle 19"/>
              <p:cNvSpPr/>
              <p:nvPr/>
            </p:nvSpPr>
            <p:spPr>
              <a:xfrm>
                <a:off x="3654041" y="3926277"/>
                <a:ext cx="596260" cy="1723550"/>
              </a:xfrm>
              <a:prstGeom prst="round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dirty="0">
                    <a:solidFill>
                      <a:schemeClr val="dk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Management Layer</a:t>
                </a:r>
                <a:endParaRPr lang="en-IN" sz="700" dirty="0">
                  <a:solidFill>
                    <a:schemeClr val="dk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1" name="Group 20"/>
              <p:cNvGrpSpPr/>
              <p:nvPr/>
            </p:nvGrpSpPr>
            <p:grpSpPr>
              <a:xfrm>
                <a:off x="5141791" y="4837961"/>
                <a:ext cx="1926712" cy="811866"/>
                <a:chOff x="2057001" y="5803557"/>
                <a:chExt cx="1351404" cy="576652"/>
              </a:xfrm>
            </p:grpSpPr>
            <p:sp>
              <p:nvSpPr>
                <p:cNvPr id="28" name="Rounded Rectangle 27"/>
                <p:cNvSpPr/>
                <p:nvPr/>
              </p:nvSpPr>
              <p:spPr>
                <a:xfrm>
                  <a:off x="2057001" y="5803557"/>
                  <a:ext cx="1259984" cy="477796"/>
                </a:xfrm>
                <a:prstGeom prst="roundRect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Function Handler</a:t>
                  </a:r>
                  <a:endParaRPr lang="en-IN" sz="8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9" name="Rounded Rectangle 28"/>
                <p:cNvSpPr/>
                <p:nvPr/>
              </p:nvSpPr>
              <p:spPr>
                <a:xfrm>
                  <a:off x="2093471" y="5848866"/>
                  <a:ext cx="1259984" cy="477796"/>
                </a:xfrm>
                <a:prstGeom prst="roundRect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Function Handler</a:t>
                  </a:r>
                  <a:endParaRPr lang="en-IN" sz="8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0" name="Rounded Rectangle 29"/>
                <p:cNvSpPr/>
                <p:nvPr/>
              </p:nvSpPr>
              <p:spPr>
                <a:xfrm>
                  <a:off x="2148421" y="5902413"/>
                  <a:ext cx="1259984" cy="477796"/>
                </a:xfrm>
                <a:prstGeom prst="roundRect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Adapter</a:t>
                  </a:r>
                  <a:endParaRPr lang="en-IN" sz="8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2" name="Rounded Rectangle 21"/>
              <p:cNvSpPr/>
              <p:nvPr/>
            </p:nvSpPr>
            <p:spPr>
              <a:xfrm>
                <a:off x="4308553" y="3939907"/>
                <a:ext cx="767613" cy="811865"/>
              </a:xfrm>
              <a:prstGeom prst="round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dirty="0" smtClean="0">
                    <a:solidFill>
                      <a:schemeClr val="dk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Topology Discovery</a:t>
                </a:r>
                <a:endParaRPr lang="en-IN" sz="700" dirty="0">
                  <a:solidFill>
                    <a:schemeClr val="dk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3" name="Rounded Rectangle 22"/>
              <p:cNvSpPr/>
              <p:nvPr/>
            </p:nvSpPr>
            <p:spPr>
              <a:xfrm>
                <a:off x="4308553" y="4837961"/>
                <a:ext cx="767614" cy="811865"/>
              </a:xfrm>
              <a:prstGeom prst="round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700" dirty="0" smtClean="0">
                    <a:solidFill>
                      <a:schemeClr val="dk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Analytics</a:t>
                </a:r>
              </a:p>
              <a:p>
                <a:pPr algn="ctr"/>
                <a:r>
                  <a:rPr lang="en-US" sz="700" dirty="0" smtClean="0">
                    <a:solidFill>
                      <a:schemeClr val="dk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Reporting</a:t>
                </a:r>
                <a:endParaRPr lang="en-IN" sz="700" dirty="0">
                  <a:solidFill>
                    <a:schemeClr val="dk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" name="Freeform 23"/>
              <p:cNvSpPr/>
              <p:nvPr/>
            </p:nvSpPr>
            <p:spPr>
              <a:xfrm>
                <a:off x="5461003" y="5651741"/>
                <a:ext cx="268645" cy="909160"/>
              </a:xfrm>
              <a:custGeom>
                <a:avLst/>
                <a:gdLst>
                  <a:gd name="connsiteX0" fmla="*/ 578134 w 578134"/>
                  <a:gd name="connsiteY0" fmla="*/ 0 h 1037968"/>
                  <a:gd name="connsiteX1" fmla="*/ 9723 w 578134"/>
                  <a:gd name="connsiteY1" fmla="*/ 436605 h 1037968"/>
                  <a:gd name="connsiteX2" fmla="*/ 273334 w 578134"/>
                  <a:gd name="connsiteY2" fmla="*/ 1037968 h 1037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78134" h="1037968">
                    <a:moveTo>
                      <a:pt x="578134" y="0"/>
                    </a:moveTo>
                    <a:cubicBezTo>
                      <a:pt x="319328" y="131805"/>
                      <a:pt x="60523" y="263610"/>
                      <a:pt x="9723" y="436605"/>
                    </a:cubicBezTo>
                    <a:cubicBezTo>
                      <a:pt x="-41077" y="609600"/>
                      <a:pt x="116128" y="823784"/>
                      <a:pt x="273334" y="1037968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5527589" y="5651741"/>
                <a:ext cx="281832" cy="909160"/>
              </a:xfrm>
              <a:custGeom>
                <a:avLst/>
                <a:gdLst>
                  <a:gd name="connsiteX0" fmla="*/ 578134 w 578134"/>
                  <a:gd name="connsiteY0" fmla="*/ 0 h 1037968"/>
                  <a:gd name="connsiteX1" fmla="*/ 9723 w 578134"/>
                  <a:gd name="connsiteY1" fmla="*/ 436605 h 1037968"/>
                  <a:gd name="connsiteX2" fmla="*/ 273334 w 578134"/>
                  <a:gd name="connsiteY2" fmla="*/ 1037968 h 1037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78134" h="1037968">
                    <a:moveTo>
                      <a:pt x="578134" y="0"/>
                    </a:moveTo>
                    <a:cubicBezTo>
                      <a:pt x="319328" y="131805"/>
                      <a:pt x="60523" y="263610"/>
                      <a:pt x="9723" y="436605"/>
                    </a:cubicBezTo>
                    <a:cubicBezTo>
                      <a:pt x="-41077" y="609600"/>
                      <a:pt x="116128" y="823784"/>
                      <a:pt x="273334" y="1037968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5578623" y="5651741"/>
                <a:ext cx="309141" cy="909160"/>
              </a:xfrm>
              <a:custGeom>
                <a:avLst/>
                <a:gdLst>
                  <a:gd name="connsiteX0" fmla="*/ 578134 w 578134"/>
                  <a:gd name="connsiteY0" fmla="*/ 0 h 1037968"/>
                  <a:gd name="connsiteX1" fmla="*/ 9723 w 578134"/>
                  <a:gd name="connsiteY1" fmla="*/ 436605 h 1037968"/>
                  <a:gd name="connsiteX2" fmla="*/ 273334 w 578134"/>
                  <a:gd name="connsiteY2" fmla="*/ 1037968 h 10379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578134" h="1037968">
                    <a:moveTo>
                      <a:pt x="578134" y="0"/>
                    </a:moveTo>
                    <a:cubicBezTo>
                      <a:pt x="319328" y="131805"/>
                      <a:pt x="60523" y="263610"/>
                      <a:pt x="9723" y="436605"/>
                    </a:cubicBezTo>
                    <a:cubicBezTo>
                      <a:pt x="-41077" y="609600"/>
                      <a:pt x="116128" y="823784"/>
                      <a:pt x="273334" y="1037968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5761500" y="6117702"/>
                <a:ext cx="974316" cy="2283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SBI Interactions</a:t>
                </a:r>
                <a:endParaRPr lang="en-IN" sz="1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11" name="Elbow Connector 10"/>
            <p:cNvCxnSpPr/>
            <p:nvPr/>
          </p:nvCxnSpPr>
          <p:spPr>
            <a:xfrm rot="16200000" flipH="1">
              <a:off x="6167820" y="2609407"/>
              <a:ext cx="858744" cy="594312"/>
            </a:xfrm>
            <a:prstGeom prst="bentConnector3">
              <a:avLst>
                <a:gd name="adj1" fmla="val 39448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2" name="Elbow Connector 11"/>
            <p:cNvCxnSpPr/>
            <p:nvPr/>
          </p:nvCxnSpPr>
          <p:spPr>
            <a:xfrm rot="16200000" flipH="1">
              <a:off x="6233655" y="2644620"/>
              <a:ext cx="877077" cy="562710"/>
            </a:xfrm>
            <a:prstGeom prst="bentConnector3">
              <a:avLst>
                <a:gd name="adj1" fmla="val 3403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cxnSp>
          <p:nvCxnSpPr>
            <p:cNvPr id="13" name="Elbow Connector 12"/>
            <p:cNvCxnSpPr/>
            <p:nvPr/>
          </p:nvCxnSpPr>
          <p:spPr>
            <a:xfrm rot="16200000" flipH="1">
              <a:off x="6290642" y="2616040"/>
              <a:ext cx="877077" cy="562710"/>
            </a:xfrm>
            <a:prstGeom prst="bentConnector3">
              <a:avLst>
                <a:gd name="adj1" fmla="val 34033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5979495" y="564166"/>
              <a:ext cx="212109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Connectivity over SADT.NSDN Network</a:t>
              </a:r>
              <a:endParaRPr lang="en-IN" sz="9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2416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External</a:t>
            </a:r>
          </a:p>
          <a:p>
            <a:pPr lvl="1"/>
            <a:r>
              <a:rPr lang="en-US" dirty="0" smtClean="0"/>
              <a:t>Telescope Manager (TM)</a:t>
            </a:r>
          </a:p>
          <a:p>
            <a:pPr lvl="1"/>
            <a:r>
              <a:rPr lang="en-US" dirty="0" smtClean="0"/>
              <a:t>INFRA ??</a:t>
            </a:r>
          </a:p>
          <a:p>
            <a:pPr lvl="1"/>
            <a:r>
              <a:rPr lang="en-US" dirty="0" smtClean="0"/>
              <a:t>AIV ??</a:t>
            </a:r>
          </a:p>
          <a:p>
            <a:r>
              <a:rPr lang="en-US" dirty="0" smtClean="0"/>
              <a:t>Internal</a:t>
            </a:r>
          </a:p>
          <a:p>
            <a:pPr lvl="1"/>
            <a:r>
              <a:rPr lang="en-US" dirty="0" smtClean="0"/>
              <a:t>SADT.DDBH Network </a:t>
            </a:r>
          </a:p>
          <a:p>
            <a:pPr lvl="2"/>
            <a:r>
              <a:rPr lang="en-US" dirty="0" smtClean="0"/>
              <a:t>DDBH EMS</a:t>
            </a:r>
          </a:p>
          <a:p>
            <a:pPr lvl="2"/>
            <a:r>
              <a:rPr lang="en-US" dirty="0" smtClean="0"/>
              <a:t>DDBH L2 Network Elements</a:t>
            </a:r>
          </a:p>
          <a:p>
            <a:pPr lvl="1"/>
            <a:r>
              <a:rPr lang="en-US" dirty="0" smtClean="0"/>
              <a:t>SADT.NREN_EMS</a:t>
            </a:r>
          </a:p>
          <a:p>
            <a:pPr lvl="1"/>
            <a:r>
              <a:rPr lang="en-US" dirty="0" smtClean="0"/>
              <a:t>SADT.NSDN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50952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NMGR-DDBH Interface</a:t>
            </a:r>
            <a:endParaRPr lang="en-IN" dirty="0"/>
          </a:p>
        </p:txBody>
      </p:sp>
      <p:grpSp>
        <p:nvGrpSpPr>
          <p:cNvPr id="43" name="Group 42"/>
          <p:cNvGrpSpPr/>
          <p:nvPr/>
        </p:nvGrpSpPr>
        <p:grpSpPr>
          <a:xfrm>
            <a:off x="57150" y="1464772"/>
            <a:ext cx="9029700" cy="5172100"/>
            <a:chOff x="800099" y="727740"/>
            <a:chExt cx="11131356" cy="5994857"/>
          </a:xfrm>
        </p:grpSpPr>
        <p:grpSp>
          <p:nvGrpSpPr>
            <p:cNvPr id="44" name="Group 43"/>
            <p:cNvGrpSpPr/>
            <p:nvPr/>
          </p:nvGrpSpPr>
          <p:grpSpPr>
            <a:xfrm>
              <a:off x="7944864" y="1514474"/>
              <a:ext cx="3986591" cy="5208123"/>
              <a:chOff x="6471138" y="453936"/>
              <a:chExt cx="4614204" cy="5468562"/>
            </a:xfrm>
          </p:grpSpPr>
          <p:sp>
            <p:nvSpPr>
              <p:cNvPr id="71" name="Rounded Rectangle 70"/>
              <p:cNvSpPr/>
              <p:nvPr/>
            </p:nvSpPr>
            <p:spPr>
              <a:xfrm>
                <a:off x="6471138" y="453936"/>
                <a:ext cx="4614204" cy="5468562"/>
              </a:xfrm>
              <a:prstGeom prst="roundRect">
                <a:avLst>
                  <a:gd name="adj" fmla="val 467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NMGR</a:t>
                </a:r>
                <a:endParaRPr lang="en-US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72" name="Group 71"/>
              <p:cNvGrpSpPr/>
              <p:nvPr/>
            </p:nvGrpSpPr>
            <p:grpSpPr>
              <a:xfrm>
                <a:off x="7202658" y="1083215"/>
                <a:ext cx="3263705" cy="2039816"/>
                <a:chOff x="1420836" y="1308295"/>
                <a:chExt cx="3263705" cy="2039816"/>
              </a:xfrm>
            </p:grpSpPr>
            <p:sp>
              <p:nvSpPr>
                <p:cNvPr id="78" name="Rounded Rectangle 77"/>
                <p:cNvSpPr/>
                <p:nvPr/>
              </p:nvSpPr>
              <p:spPr>
                <a:xfrm>
                  <a:off x="1420836" y="1308295"/>
                  <a:ext cx="3263705" cy="2039816"/>
                </a:xfrm>
                <a:prstGeom prst="roundRect">
                  <a:avLst>
                    <a:gd name="adj" fmla="val 11667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r>
                    <a:rPr lang="en-US" sz="1200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NMGR – CPF </a:t>
                  </a:r>
                  <a:endParaRPr lang="en-US" sz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9" name="Rounded Rectangle 78"/>
                <p:cNvSpPr/>
                <p:nvPr/>
              </p:nvSpPr>
              <p:spPr>
                <a:xfrm>
                  <a:off x="1608082" y="1668510"/>
                  <a:ext cx="2846231" cy="476518"/>
                </a:xfrm>
                <a:prstGeom prst="round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NMGR - App Server</a:t>
                  </a:r>
                  <a:endPara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0" name="Rounded Rectangle 79"/>
                <p:cNvSpPr/>
                <p:nvPr/>
              </p:nvSpPr>
              <p:spPr>
                <a:xfrm>
                  <a:off x="1608082" y="2183665"/>
                  <a:ext cx="2846231" cy="476518"/>
                </a:xfrm>
                <a:prstGeom prst="round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NMGR - DB Server</a:t>
                  </a:r>
                  <a:endPara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81" name="Rounded Rectangle 80"/>
                <p:cNvSpPr/>
                <p:nvPr/>
              </p:nvSpPr>
              <p:spPr>
                <a:xfrm>
                  <a:off x="1608082" y="2698820"/>
                  <a:ext cx="2846231" cy="476518"/>
                </a:xfrm>
                <a:prstGeom prst="round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NMGR - Sys Log Server</a:t>
                  </a:r>
                  <a:endPara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73" name="Group 72"/>
              <p:cNvGrpSpPr/>
              <p:nvPr/>
            </p:nvGrpSpPr>
            <p:grpSpPr>
              <a:xfrm>
                <a:off x="7202658" y="3342566"/>
                <a:ext cx="3263705" cy="2039816"/>
                <a:chOff x="1420836" y="1308295"/>
                <a:chExt cx="3263705" cy="2039816"/>
              </a:xfrm>
            </p:grpSpPr>
            <p:sp>
              <p:nvSpPr>
                <p:cNvPr id="74" name="Rounded Rectangle 73"/>
                <p:cNvSpPr/>
                <p:nvPr/>
              </p:nvSpPr>
              <p:spPr>
                <a:xfrm>
                  <a:off x="1420836" y="1308295"/>
                  <a:ext cx="3263705" cy="2039816"/>
                </a:xfrm>
                <a:prstGeom prst="roundRect">
                  <a:avLst>
                    <a:gd name="adj" fmla="val 11667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r>
                    <a:rPr lang="en-US" sz="1200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NMGR – SPF</a:t>
                  </a:r>
                  <a:endParaRPr lang="en-US" sz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5" name="Rounded Rectangle 74"/>
                <p:cNvSpPr/>
                <p:nvPr/>
              </p:nvSpPr>
              <p:spPr>
                <a:xfrm>
                  <a:off x="1608082" y="1668510"/>
                  <a:ext cx="2846231" cy="476518"/>
                </a:xfrm>
                <a:prstGeom prst="round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NMGR - App Server</a:t>
                  </a:r>
                  <a:endPara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6" name="Rounded Rectangle 75"/>
                <p:cNvSpPr/>
                <p:nvPr/>
              </p:nvSpPr>
              <p:spPr>
                <a:xfrm>
                  <a:off x="1608082" y="2183665"/>
                  <a:ext cx="2846231" cy="476518"/>
                </a:xfrm>
                <a:prstGeom prst="round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NMGR - DB Server</a:t>
                  </a:r>
                  <a:endPara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7" name="Rounded Rectangle 76"/>
                <p:cNvSpPr/>
                <p:nvPr/>
              </p:nvSpPr>
              <p:spPr>
                <a:xfrm>
                  <a:off x="1608082" y="2698820"/>
                  <a:ext cx="2846231" cy="476518"/>
                </a:xfrm>
                <a:prstGeom prst="round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NMGR - Sys Log Server</a:t>
                  </a:r>
                  <a:endPara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45" name="Rounded Rectangle 44"/>
            <p:cNvSpPr/>
            <p:nvPr/>
          </p:nvSpPr>
          <p:spPr>
            <a:xfrm>
              <a:off x="800099" y="1514474"/>
              <a:ext cx="3986591" cy="5208123"/>
            </a:xfrm>
            <a:prstGeom prst="roundRect">
              <a:avLst>
                <a:gd name="adj" fmla="val 467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DDBH Network</a:t>
              </a:r>
              <a:endPara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Cloud 45"/>
            <p:cNvSpPr/>
            <p:nvPr/>
          </p:nvSpPr>
          <p:spPr>
            <a:xfrm>
              <a:off x="1027682" y="1910689"/>
              <a:ext cx="3618640" cy="2286867"/>
            </a:xfrm>
            <a:prstGeom prst="cloud">
              <a:avLst/>
            </a:prstGeom>
            <a:no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DDBH L1 Elements</a:t>
              </a:r>
              <a:endParaRPr lang="en-US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47" name="Picture 2" descr="Image result for computer server transparent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37888" y="2265203"/>
              <a:ext cx="884459" cy="11702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8" name="TextBox 47"/>
            <p:cNvSpPr txBox="1"/>
            <p:nvPr/>
          </p:nvSpPr>
          <p:spPr>
            <a:xfrm>
              <a:off x="3531566" y="2071043"/>
              <a:ext cx="7883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DDBH </a:t>
              </a:r>
            </a:p>
            <a:p>
              <a:r>
                <a:rPr lang="en-US" sz="9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EMS</a:t>
              </a:r>
              <a:endParaRPr lang="en-US" sz="9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9" name="Elbow Connector 48"/>
            <p:cNvCxnSpPr/>
            <p:nvPr/>
          </p:nvCxnSpPr>
          <p:spPr>
            <a:xfrm flipV="1">
              <a:off x="4537822" y="2822459"/>
              <a:ext cx="4200838" cy="2239958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accent5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Elbow Connector 49"/>
            <p:cNvCxnSpPr/>
            <p:nvPr/>
          </p:nvCxnSpPr>
          <p:spPr>
            <a:xfrm flipV="1">
              <a:off x="4593795" y="2685549"/>
              <a:ext cx="4144866" cy="149511"/>
            </a:xfrm>
            <a:prstGeom prst="bentConnector3">
              <a:avLst>
                <a:gd name="adj1" fmla="val 43795"/>
              </a:avLst>
            </a:prstGeom>
            <a:ln>
              <a:solidFill>
                <a:schemeClr val="accent2"/>
              </a:solidFill>
              <a:prstDash val="dash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1" name="Elbow Connector 50"/>
            <p:cNvCxnSpPr/>
            <p:nvPr/>
          </p:nvCxnSpPr>
          <p:spPr>
            <a:xfrm>
              <a:off x="4413567" y="2315753"/>
              <a:ext cx="4325094" cy="210884"/>
            </a:xfrm>
            <a:prstGeom prst="bentConnector3">
              <a:avLst>
                <a:gd name="adj1" fmla="val 73785"/>
              </a:avLst>
            </a:prstGeom>
            <a:ln w="285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4800957" y="2914931"/>
              <a:ext cx="1345148" cy="321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Syslog Messages</a:t>
              </a:r>
            </a:p>
            <a:p>
              <a:r>
                <a:rPr lang="en-GB" sz="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I.S1M.NMGR_DDBH.003</a:t>
              </a:r>
              <a:endParaRPr lang="en-US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4818131" y="2536779"/>
              <a:ext cx="1330755" cy="321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REST I/F</a:t>
              </a:r>
            </a:p>
            <a:p>
              <a:r>
                <a:rPr lang="en-GB" sz="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I.S1M.NMGR_DDBH.002</a:t>
              </a:r>
              <a:endParaRPr lang="en-US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4814564" y="2002024"/>
              <a:ext cx="1314090" cy="321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SNMP (V3 Port 161/162)</a:t>
              </a:r>
            </a:p>
            <a:p>
              <a:r>
                <a:rPr lang="en-GB" sz="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I.S1M.NMGR_DDBH.001</a:t>
              </a:r>
              <a:endParaRPr lang="en-US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5" name="Elbow Connector 54"/>
            <p:cNvCxnSpPr/>
            <p:nvPr/>
          </p:nvCxnSpPr>
          <p:spPr>
            <a:xfrm>
              <a:off x="4413567" y="2317597"/>
              <a:ext cx="4419729" cy="2330924"/>
            </a:xfrm>
            <a:prstGeom prst="bentConnector3">
              <a:avLst>
                <a:gd name="adj1" fmla="val 72413"/>
              </a:avLst>
            </a:prstGeom>
            <a:ln w="285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Elbow Connector 55"/>
            <p:cNvCxnSpPr>
              <a:endCxn id="75" idx="1"/>
            </p:cNvCxnSpPr>
            <p:nvPr/>
          </p:nvCxnSpPr>
          <p:spPr>
            <a:xfrm>
              <a:off x="4593795" y="2840366"/>
              <a:ext cx="4144866" cy="1995140"/>
            </a:xfrm>
            <a:prstGeom prst="bentConnector3">
              <a:avLst>
                <a:gd name="adj1" fmla="val 43566"/>
              </a:avLst>
            </a:prstGeom>
            <a:ln>
              <a:solidFill>
                <a:schemeClr val="accent2"/>
              </a:solidFill>
              <a:prstDash val="dash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57" name="Elbow Connector 56"/>
            <p:cNvCxnSpPr/>
            <p:nvPr/>
          </p:nvCxnSpPr>
          <p:spPr>
            <a:xfrm flipV="1">
              <a:off x="4537822" y="4949518"/>
              <a:ext cx="4241074" cy="112900"/>
            </a:xfrm>
            <a:prstGeom prst="bentConnector3">
              <a:avLst>
                <a:gd name="adj1" fmla="val 50000"/>
              </a:avLst>
            </a:prstGeom>
            <a:ln w="28575">
              <a:solidFill>
                <a:schemeClr val="accent5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Cloud 57"/>
            <p:cNvSpPr/>
            <p:nvPr/>
          </p:nvSpPr>
          <p:spPr>
            <a:xfrm>
              <a:off x="1026851" y="4378947"/>
              <a:ext cx="3613375" cy="2070044"/>
            </a:xfrm>
            <a:prstGeom prst="cloud">
              <a:avLst/>
            </a:prstGeom>
            <a:no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DDBH L2 Elements</a:t>
              </a:r>
              <a:endParaRPr lang="en-US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59" name="Picture 58" descr="H:\Corp ID Astro\Private\FORMATS\Flash Formats\Icon Conversion\WMF Icons\dwdm_filter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5942" y="2685548"/>
              <a:ext cx="258458" cy="3807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0" name="Picture 59" descr="F:\MUX_SONET.pct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9565" y="3220740"/>
              <a:ext cx="438251" cy="4177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" name="Picture 60" descr="ONS15540_ill6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0358" y="3102274"/>
              <a:ext cx="464240" cy="409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2" name="Picture 61" descr="ADM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3713" y="2539031"/>
              <a:ext cx="641621" cy="364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63" name="Elbow Connector 62"/>
            <p:cNvCxnSpPr/>
            <p:nvPr/>
          </p:nvCxnSpPr>
          <p:spPr>
            <a:xfrm>
              <a:off x="4640226" y="3224910"/>
              <a:ext cx="4118264" cy="2467257"/>
            </a:xfrm>
            <a:prstGeom prst="bentConnector3">
              <a:avLst>
                <a:gd name="adj1" fmla="val 38436"/>
              </a:avLst>
            </a:prstGeom>
            <a:ln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Elbow Connector 63"/>
            <p:cNvCxnSpPr/>
            <p:nvPr/>
          </p:nvCxnSpPr>
          <p:spPr>
            <a:xfrm>
              <a:off x="4640226" y="3215928"/>
              <a:ext cx="4118264" cy="336992"/>
            </a:xfrm>
            <a:prstGeom prst="bentConnector3">
              <a:avLst>
                <a:gd name="adj1" fmla="val 38436"/>
              </a:avLst>
            </a:prstGeom>
            <a:ln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Elbow Connector 64"/>
            <p:cNvCxnSpPr/>
            <p:nvPr/>
          </p:nvCxnSpPr>
          <p:spPr>
            <a:xfrm flipV="1">
              <a:off x="4133850" y="3795853"/>
              <a:ext cx="4624640" cy="2234924"/>
            </a:xfrm>
            <a:prstGeom prst="bentConnector3">
              <a:avLst>
                <a:gd name="adj1" fmla="val 60298"/>
              </a:avLst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>
            <a:xfrm flipV="1">
              <a:off x="4133850" y="5953125"/>
              <a:ext cx="4591050" cy="77653"/>
            </a:xfrm>
            <a:prstGeom prst="bentConnector3">
              <a:avLst>
                <a:gd name="adj1" fmla="val 60788"/>
              </a:avLst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sys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4742360" y="4754399"/>
              <a:ext cx="1352702" cy="321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SNMP (V3 Port 161/162)</a:t>
              </a:r>
            </a:p>
            <a:p>
              <a:r>
                <a:rPr lang="en-GB" sz="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I.S1M.NMGR_DDBH.004</a:t>
              </a:r>
              <a:endParaRPr lang="en-US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776753" y="5682247"/>
              <a:ext cx="1369351" cy="321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Syslog Messages</a:t>
              </a:r>
            </a:p>
            <a:p>
              <a:r>
                <a:rPr lang="en-GB" sz="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I.S1M.NMGR_DDBH.005</a:t>
              </a:r>
              <a:endParaRPr lang="en-US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69" name="Picture 2" descr="http://www.pearsonitcertification.com/content/images/art_wilkins_nwdgcrint/elementLinks/thfig1_wilkins_network-diagram.jp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3347" y="4984279"/>
              <a:ext cx="1088565" cy="10885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0" name="Rounded Rectangle 69"/>
            <p:cNvSpPr/>
            <p:nvPr/>
          </p:nvSpPr>
          <p:spPr>
            <a:xfrm>
              <a:off x="800099" y="727740"/>
              <a:ext cx="4000858" cy="659151"/>
            </a:xfrm>
            <a:prstGeom prst="roundRect">
              <a:avLst>
                <a:gd name="adj" fmla="val 467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SKA1-MID Context</a:t>
              </a:r>
              <a:endPara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3618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NMGR-DDBH Interface</a:t>
            </a:r>
            <a:endParaRPr lang="en-IN" dirty="0"/>
          </a:p>
        </p:txBody>
      </p:sp>
      <p:grpSp>
        <p:nvGrpSpPr>
          <p:cNvPr id="42" name="Group 41"/>
          <p:cNvGrpSpPr/>
          <p:nvPr/>
        </p:nvGrpSpPr>
        <p:grpSpPr>
          <a:xfrm>
            <a:off x="66399" y="1372262"/>
            <a:ext cx="9077601" cy="5290510"/>
            <a:chOff x="800099" y="727740"/>
            <a:chExt cx="11131356" cy="5994857"/>
          </a:xfrm>
        </p:grpSpPr>
        <p:grpSp>
          <p:nvGrpSpPr>
            <p:cNvPr id="82" name="Group 81"/>
            <p:cNvGrpSpPr/>
            <p:nvPr/>
          </p:nvGrpSpPr>
          <p:grpSpPr>
            <a:xfrm>
              <a:off x="7944864" y="1514474"/>
              <a:ext cx="3986591" cy="5208123"/>
              <a:chOff x="6471138" y="453936"/>
              <a:chExt cx="4614204" cy="5468562"/>
            </a:xfrm>
          </p:grpSpPr>
          <p:sp>
            <p:nvSpPr>
              <p:cNvPr id="101" name="Rounded Rectangle 100"/>
              <p:cNvSpPr/>
              <p:nvPr/>
            </p:nvSpPr>
            <p:spPr>
              <a:xfrm>
                <a:off x="6471138" y="453936"/>
                <a:ext cx="4614204" cy="5468562"/>
              </a:xfrm>
              <a:prstGeom prst="roundRect">
                <a:avLst>
                  <a:gd name="adj" fmla="val 467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rtlCol="0" anchor="t" anchorCtr="0"/>
              <a:lstStyle/>
              <a:p>
                <a:pPr algn="ctr"/>
                <a:r>
                  <a:rPr lang="en-US" sz="16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NMGR</a:t>
                </a:r>
                <a:endParaRPr lang="en-US" sz="16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02" name="Group 101"/>
              <p:cNvGrpSpPr/>
              <p:nvPr/>
            </p:nvGrpSpPr>
            <p:grpSpPr>
              <a:xfrm>
                <a:off x="7202658" y="1083215"/>
                <a:ext cx="3263705" cy="2039816"/>
                <a:chOff x="1420836" y="1308295"/>
                <a:chExt cx="3263705" cy="2039816"/>
              </a:xfrm>
            </p:grpSpPr>
            <p:sp>
              <p:nvSpPr>
                <p:cNvPr id="108" name="Rounded Rectangle 107"/>
                <p:cNvSpPr/>
                <p:nvPr/>
              </p:nvSpPr>
              <p:spPr>
                <a:xfrm>
                  <a:off x="1420836" y="1308295"/>
                  <a:ext cx="3263705" cy="2039816"/>
                </a:xfrm>
                <a:prstGeom prst="roundRect">
                  <a:avLst>
                    <a:gd name="adj" fmla="val 11667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r>
                    <a:rPr lang="en-US" sz="1200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NMGR – CPF </a:t>
                  </a:r>
                  <a:endParaRPr lang="en-US" sz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9" name="Rounded Rectangle 108"/>
                <p:cNvSpPr/>
                <p:nvPr/>
              </p:nvSpPr>
              <p:spPr>
                <a:xfrm>
                  <a:off x="1608082" y="1668510"/>
                  <a:ext cx="2846231" cy="476518"/>
                </a:xfrm>
                <a:prstGeom prst="round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NMGR - App Server</a:t>
                  </a:r>
                  <a:endPara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0" name="Rounded Rectangle 109"/>
                <p:cNvSpPr/>
                <p:nvPr/>
              </p:nvSpPr>
              <p:spPr>
                <a:xfrm>
                  <a:off x="1608082" y="2183665"/>
                  <a:ext cx="2846231" cy="476518"/>
                </a:xfrm>
                <a:prstGeom prst="round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NMGR - DB Server</a:t>
                  </a:r>
                  <a:endPara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11" name="Rounded Rectangle 110"/>
                <p:cNvSpPr/>
                <p:nvPr/>
              </p:nvSpPr>
              <p:spPr>
                <a:xfrm>
                  <a:off x="1608082" y="2698820"/>
                  <a:ext cx="2846231" cy="476518"/>
                </a:xfrm>
                <a:prstGeom prst="round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NMGR - Sys Log Server</a:t>
                  </a:r>
                  <a:endPara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103" name="Group 102"/>
              <p:cNvGrpSpPr/>
              <p:nvPr/>
            </p:nvGrpSpPr>
            <p:grpSpPr>
              <a:xfrm>
                <a:off x="7202658" y="3342566"/>
                <a:ext cx="3263705" cy="2039816"/>
                <a:chOff x="1420836" y="1308295"/>
                <a:chExt cx="3263705" cy="2039816"/>
              </a:xfrm>
            </p:grpSpPr>
            <p:sp>
              <p:nvSpPr>
                <p:cNvPr id="104" name="Rounded Rectangle 103"/>
                <p:cNvSpPr/>
                <p:nvPr/>
              </p:nvSpPr>
              <p:spPr>
                <a:xfrm>
                  <a:off x="1420836" y="1308295"/>
                  <a:ext cx="3263705" cy="2039816"/>
                </a:xfrm>
                <a:prstGeom prst="roundRect">
                  <a:avLst>
                    <a:gd name="adj" fmla="val 11667"/>
                  </a:avLst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0"/>
                <a:lstStyle/>
                <a:p>
                  <a:pPr algn="ctr"/>
                  <a:r>
                    <a:rPr lang="en-US" sz="1200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NMGR – SPF</a:t>
                  </a:r>
                  <a:endParaRPr lang="en-US" sz="1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5" name="Rounded Rectangle 104"/>
                <p:cNvSpPr/>
                <p:nvPr/>
              </p:nvSpPr>
              <p:spPr>
                <a:xfrm>
                  <a:off x="1608082" y="1668510"/>
                  <a:ext cx="2846231" cy="476518"/>
                </a:xfrm>
                <a:prstGeom prst="round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NMGR - App Server</a:t>
                  </a:r>
                  <a:endPara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6" name="Rounded Rectangle 105"/>
                <p:cNvSpPr/>
                <p:nvPr/>
              </p:nvSpPr>
              <p:spPr>
                <a:xfrm>
                  <a:off x="1608082" y="2183665"/>
                  <a:ext cx="2846231" cy="476518"/>
                </a:xfrm>
                <a:prstGeom prst="round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NMGR - DB Server</a:t>
                  </a:r>
                  <a:endPara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07" name="Rounded Rectangle 106"/>
                <p:cNvSpPr/>
                <p:nvPr/>
              </p:nvSpPr>
              <p:spPr>
                <a:xfrm>
                  <a:off x="1608082" y="2698820"/>
                  <a:ext cx="2846231" cy="476518"/>
                </a:xfrm>
                <a:prstGeom prst="roundRect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200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NMGR - Sys Log Server</a:t>
                  </a:r>
                  <a:endPara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83" name="Rounded Rectangle 82"/>
            <p:cNvSpPr/>
            <p:nvPr/>
          </p:nvSpPr>
          <p:spPr>
            <a:xfrm>
              <a:off x="800099" y="1514474"/>
              <a:ext cx="3986591" cy="5208123"/>
            </a:xfrm>
            <a:prstGeom prst="roundRect">
              <a:avLst>
                <a:gd name="adj" fmla="val 467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DDBH Network</a:t>
              </a:r>
              <a:endPara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4" name="Cloud 83"/>
            <p:cNvSpPr/>
            <p:nvPr/>
          </p:nvSpPr>
          <p:spPr>
            <a:xfrm>
              <a:off x="1027682" y="1910689"/>
              <a:ext cx="3618640" cy="2286867"/>
            </a:xfrm>
            <a:prstGeom prst="cloud">
              <a:avLst/>
            </a:prstGeom>
            <a:no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0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DDBH L1 Elements</a:t>
              </a:r>
              <a:endParaRPr lang="en-US" sz="1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85" name="Picture 2" descr="Image result for computer server transparent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37888" y="2265203"/>
              <a:ext cx="884459" cy="11702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6" name="TextBox 85"/>
            <p:cNvSpPr txBox="1"/>
            <p:nvPr/>
          </p:nvSpPr>
          <p:spPr>
            <a:xfrm>
              <a:off x="3531566" y="2071043"/>
              <a:ext cx="7883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DDBH </a:t>
              </a:r>
            </a:p>
            <a:p>
              <a:r>
                <a:rPr lang="en-US" sz="9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EMS</a:t>
              </a:r>
              <a:endParaRPr lang="en-US" sz="9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7" name="Elbow Connector 86"/>
            <p:cNvCxnSpPr/>
            <p:nvPr/>
          </p:nvCxnSpPr>
          <p:spPr>
            <a:xfrm flipV="1">
              <a:off x="4593795" y="2685549"/>
              <a:ext cx="4144866" cy="149511"/>
            </a:xfrm>
            <a:prstGeom prst="bentConnector3">
              <a:avLst>
                <a:gd name="adj1" fmla="val 43795"/>
              </a:avLst>
            </a:prstGeom>
            <a:ln>
              <a:solidFill>
                <a:schemeClr val="accent2"/>
              </a:solidFill>
              <a:prstDash val="dash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8" name="Elbow Connector 87"/>
            <p:cNvCxnSpPr/>
            <p:nvPr/>
          </p:nvCxnSpPr>
          <p:spPr>
            <a:xfrm>
              <a:off x="4413567" y="2315753"/>
              <a:ext cx="4325094" cy="210884"/>
            </a:xfrm>
            <a:prstGeom prst="bentConnector3">
              <a:avLst>
                <a:gd name="adj1" fmla="val 41090"/>
              </a:avLst>
            </a:prstGeom>
            <a:ln w="285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4800958" y="2914931"/>
              <a:ext cx="1345148" cy="3138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Syslog Messages</a:t>
              </a:r>
            </a:p>
            <a:p>
              <a:r>
                <a:rPr lang="en-GB" sz="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I.S1L.NMGR_DDBH.008</a:t>
              </a:r>
              <a:endParaRPr lang="en-US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4818130" y="2536779"/>
              <a:ext cx="1330755" cy="3138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REST I/F</a:t>
              </a:r>
            </a:p>
            <a:p>
              <a:r>
                <a:rPr lang="en-GB" sz="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I.S1L.NMGR_DDBH.007</a:t>
              </a:r>
              <a:endParaRPr lang="en-US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814564" y="2002024"/>
              <a:ext cx="1314090" cy="3138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SNMP (V3 Port 161/162)</a:t>
              </a:r>
            </a:p>
            <a:p>
              <a:r>
                <a:rPr lang="en-GB" sz="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I.S1L.NMGR_DDBH.006</a:t>
              </a:r>
              <a:endParaRPr lang="en-US" sz="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92" name="Elbow Connector 91"/>
            <p:cNvCxnSpPr/>
            <p:nvPr/>
          </p:nvCxnSpPr>
          <p:spPr>
            <a:xfrm>
              <a:off x="4413567" y="2317597"/>
              <a:ext cx="4419729" cy="2330924"/>
            </a:xfrm>
            <a:prstGeom prst="bentConnector3">
              <a:avLst>
                <a:gd name="adj1" fmla="val 40164"/>
              </a:avLst>
            </a:prstGeom>
            <a:ln w="285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Elbow Connector 92"/>
            <p:cNvCxnSpPr>
              <a:endCxn id="105" idx="1"/>
            </p:cNvCxnSpPr>
            <p:nvPr/>
          </p:nvCxnSpPr>
          <p:spPr>
            <a:xfrm>
              <a:off x="4593795" y="2840366"/>
              <a:ext cx="4144866" cy="1995140"/>
            </a:xfrm>
            <a:prstGeom prst="bentConnector3">
              <a:avLst>
                <a:gd name="adj1" fmla="val 43566"/>
              </a:avLst>
            </a:prstGeom>
            <a:ln>
              <a:solidFill>
                <a:schemeClr val="accent2"/>
              </a:solidFill>
              <a:prstDash val="dash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pic>
          <p:nvPicPr>
            <p:cNvPr id="94" name="Picture 93" descr="H:\Corp ID Astro\Private\FORMATS\Flash Formats\Icon Conversion\WMF Icons\dwdm_filter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5942" y="2685548"/>
              <a:ext cx="258458" cy="3807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5" name="Picture 94" descr="F:\MUX_SONET.pct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59565" y="3220740"/>
              <a:ext cx="438251" cy="4177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6" name="Picture 95" descr="ONS15540_ill6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0358" y="3102274"/>
              <a:ext cx="464240" cy="4093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ADM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13713" y="2539031"/>
              <a:ext cx="641621" cy="364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8" name="Elbow Connector 97"/>
            <p:cNvCxnSpPr/>
            <p:nvPr/>
          </p:nvCxnSpPr>
          <p:spPr>
            <a:xfrm>
              <a:off x="4640226" y="3224910"/>
              <a:ext cx="4118264" cy="2467257"/>
            </a:xfrm>
            <a:prstGeom prst="bentConnector3">
              <a:avLst>
                <a:gd name="adj1" fmla="val 33348"/>
              </a:avLst>
            </a:prstGeom>
            <a:ln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Elbow Connector 98"/>
            <p:cNvCxnSpPr/>
            <p:nvPr/>
          </p:nvCxnSpPr>
          <p:spPr>
            <a:xfrm>
              <a:off x="4640226" y="3215928"/>
              <a:ext cx="4118264" cy="336992"/>
            </a:xfrm>
            <a:prstGeom prst="bentConnector3">
              <a:avLst>
                <a:gd name="adj1" fmla="val 33116"/>
              </a:avLst>
            </a:prstGeom>
            <a:ln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0" name="Rounded Rectangle 99"/>
            <p:cNvSpPr/>
            <p:nvPr/>
          </p:nvSpPr>
          <p:spPr>
            <a:xfrm>
              <a:off x="800099" y="727740"/>
              <a:ext cx="3986591" cy="659151"/>
            </a:xfrm>
            <a:prstGeom prst="roundRect">
              <a:avLst>
                <a:gd name="adj" fmla="val 467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SKA1-LOW Context</a:t>
              </a:r>
              <a:endPara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7171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</TotalTime>
  <Words>1385</Words>
  <Application>Microsoft Office PowerPoint</Application>
  <PresentationFormat>On-screen Show (4:3)</PresentationFormat>
  <Paragraphs>491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  <vt:lpstr>Overview</vt:lpstr>
      <vt:lpstr>Overview</vt:lpstr>
      <vt:lpstr>PBS</vt:lpstr>
      <vt:lpstr>PowerPoint Presentation</vt:lpstr>
      <vt:lpstr>Architectural View</vt:lpstr>
      <vt:lpstr>Interfaces</vt:lpstr>
      <vt:lpstr>NMGR-DDBH Interface</vt:lpstr>
      <vt:lpstr>NMGR-DDBH Interface</vt:lpstr>
      <vt:lpstr>NMGR-NREN_EMS (CSP_SDP)</vt:lpstr>
      <vt:lpstr>NMGR-NREN_EMS (CSP_SDP)</vt:lpstr>
      <vt:lpstr>NMGR-NSDN Interface</vt:lpstr>
      <vt:lpstr>NMGR-NSDN Interface</vt:lpstr>
      <vt:lpstr>Operations Supported/Proposed</vt:lpstr>
      <vt:lpstr>Data Flow Example</vt:lpstr>
      <vt:lpstr>Data Flow Example</vt:lpstr>
      <vt:lpstr>Data Flow Example</vt:lpstr>
      <vt:lpstr>Data Flow Example</vt:lpstr>
      <vt:lpstr>Data Flow Example</vt:lpstr>
      <vt:lpstr>Prototype</vt:lpstr>
      <vt:lpstr>Prototype</vt:lpstr>
      <vt:lpstr>Prototype – Going Forward</vt:lpstr>
      <vt:lpstr>Current Status</vt:lpstr>
      <vt:lpstr>Open Issues / Activities TBD</vt:lpstr>
      <vt:lpstr>Open Issues / Activities TBD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SUPRITH</dc:creator>
  <cp:lastModifiedBy>Vivek Mohile</cp:lastModifiedBy>
  <cp:revision>24</cp:revision>
  <dcterms:created xsi:type="dcterms:W3CDTF">2016-10-03T14:49:35Z</dcterms:created>
  <dcterms:modified xsi:type="dcterms:W3CDTF">2016-10-04T07:03:40Z</dcterms:modified>
</cp:coreProperties>
</file>