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1" r:id="rId2"/>
    <p:sldId id="434" r:id="rId3"/>
    <p:sldId id="470" r:id="rId4"/>
    <p:sldId id="471" r:id="rId5"/>
    <p:sldId id="473" r:id="rId6"/>
    <p:sldId id="472" r:id="rId7"/>
    <p:sldId id="474" r:id="rId8"/>
    <p:sldId id="469" r:id="rId9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03366"/>
    <a:srgbClr val="0066CC"/>
    <a:srgbClr val="003399"/>
    <a:srgbClr val="8AD6E8"/>
    <a:srgbClr val="03C0ED"/>
    <a:srgbClr val="93CB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2" autoAdjust="0"/>
    <p:restoredTop sz="95652" autoAdjust="0"/>
  </p:normalViewPr>
  <p:slideViewPr>
    <p:cSldViewPr>
      <p:cViewPr varScale="1">
        <p:scale>
          <a:sx n="64" d="100"/>
          <a:sy n="64" d="100"/>
        </p:scale>
        <p:origin x="101" y="595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96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481FD62-88C6-4B88-8853-864391761775}" type="datetimeFigureOut">
              <a:rPr lang="en-AU" smtClean="0"/>
              <a:t>11/08/2016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C605617-911A-481F-9710-334CC4F963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4702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20C5C6D-E02B-4B13-BAC9-3C15B8D69D22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50D68BD-9D63-4628-B68A-08C6AEA03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72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D68BD-9D63-4628-B68A-08C6AEA037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62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743201"/>
            <a:ext cx="10464800" cy="1470025"/>
          </a:xfrm>
        </p:spPr>
        <p:txBody>
          <a:bodyPr anchor="t"/>
          <a:lstStyle>
            <a:lvl1pPr algn="l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Presentation title goes here</a:t>
            </a:r>
            <a:br>
              <a:rPr lang="en-US" dirty="0" smtClean="0"/>
            </a:br>
            <a:r>
              <a:rPr lang="en-US" dirty="0" smtClean="0"/>
              <a:t>with room for two 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2057400"/>
            <a:ext cx="10464800" cy="762000"/>
          </a:xfrm>
        </p:spPr>
        <p:txBody>
          <a:bodyPr>
            <a:normAutofit/>
          </a:bodyPr>
          <a:lstStyle>
            <a:lvl1pPr marL="0" indent="0" algn="l">
              <a:buNone/>
              <a:defRPr sz="2800" b="1" baseline="0">
                <a:solidFill>
                  <a:srgbClr val="0070C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I/B/P title or other descriptor goes here</a:t>
            </a:r>
            <a:endParaRPr lang="en-US" dirty="0"/>
          </a:p>
        </p:txBody>
      </p:sp>
      <p:sp>
        <p:nvSpPr>
          <p:cNvPr id="15" name="Content Placeholder 3"/>
          <p:cNvSpPr>
            <a:spLocks noGrp="1"/>
          </p:cNvSpPr>
          <p:nvPr userDrawn="1">
            <p:ph sz="quarter" idx="12" hasCustomPrompt="1"/>
          </p:nvPr>
        </p:nvSpPr>
        <p:spPr>
          <a:xfrm>
            <a:off x="914400" y="4343400"/>
            <a:ext cx="10464800" cy="457200"/>
          </a:xfrm>
        </p:spPr>
        <p:txBody>
          <a:bodyPr>
            <a:normAutofit/>
          </a:bodyPr>
          <a:lstStyle>
            <a:lvl1pPr>
              <a:defRPr sz="2000" b="1">
                <a:solidFill>
                  <a:srgbClr val="003366"/>
                </a:solidFill>
              </a:defRPr>
            </a:lvl1pPr>
          </a:lstStyle>
          <a:p>
            <a:r>
              <a:rPr lang="en-US" dirty="0" smtClean="0"/>
              <a:t>Author name, title</a:t>
            </a:r>
            <a:endParaRPr lang="en-US" dirty="0"/>
          </a:p>
        </p:txBody>
      </p:sp>
      <p:sp>
        <p:nvSpPr>
          <p:cNvPr id="16" name="Content Placeholder 4"/>
          <p:cNvSpPr>
            <a:spLocks noGrp="1"/>
          </p:cNvSpPr>
          <p:nvPr userDrawn="1">
            <p:ph sz="quarter" idx="13" hasCustomPrompt="1"/>
          </p:nvPr>
        </p:nvSpPr>
        <p:spPr>
          <a:xfrm>
            <a:off x="914400" y="4800600"/>
            <a:ext cx="10464800" cy="457200"/>
          </a:xfrm>
        </p:spPr>
        <p:txBody>
          <a:bodyPr>
            <a:normAutofit/>
          </a:bodyPr>
          <a:lstStyle>
            <a:lvl1pPr>
              <a:defRPr sz="1600" b="1">
                <a:solidFill>
                  <a:srgbClr val="0066CC"/>
                </a:solidFill>
              </a:defRPr>
            </a:lvl1pPr>
          </a:lstStyle>
          <a:p>
            <a:r>
              <a:rPr lang="en-US" dirty="0" smtClean="0"/>
              <a:t>DD Month YYYY</a:t>
            </a:r>
            <a:endParaRPr lang="en-US" dirty="0"/>
          </a:p>
        </p:txBody>
      </p:sp>
      <p:pic>
        <p:nvPicPr>
          <p:cNvPr id="17" name="Picture 16" descr="SKAO_CSP_logo_2013-10-0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20272" y="313516"/>
            <a:ext cx="3911600" cy="15362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1600200"/>
            <a:ext cx="10972800" cy="3962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 slide wt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04800" y="1600200"/>
            <a:ext cx="11582400" cy="4648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al an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04800" y="1600200"/>
            <a:ext cx="5791200" cy="46482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0" y="1600200"/>
            <a:ext cx="5791200" cy="4648200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895600"/>
            <a:ext cx="10363200" cy="762000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3733799"/>
            <a:ext cx="10363200" cy="762000"/>
          </a:xfrm>
        </p:spPr>
        <p:txBody>
          <a:bodyPr>
            <a:normAutofit/>
          </a:bodyPr>
          <a:lstStyle>
            <a:lvl1pPr marL="0" indent="0" algn="l">
              <a:buNone/>
              <a:defRPr sz="2800" b="1" baseline="0"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22" name="Picture 21" descr="SKAO_CSP_logo_2013-10-0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14400" y="381000"/>
            <a:ext cx="4462604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1158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11582400" cy="4648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" y="6400802"/>
            <a:ext cx="579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baseline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Low.CBF</a:t>
            </a:r>
            <a:r>
              <a:rPr lang="en-US" sz="1400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TT Meeting LMC Rates</a:t>
            </a:r>
            <a:endParaRPr lang="en-US" sz="1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SKAO_CSP_logo_2013-10-01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10769600" y="6331024"/>
            <a:ext cx="1202229" cy="472152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9550400" y="6428602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720F85A-51B4-404D-A0E3-53113AEDA9BE}" type="slidenum">
              <a:rPr lang="en-US" sz="1200" i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pPr algn="ctr"/>
              <a:t>‹#›</a:t>
            </a:fld>
            <a:endParaRPr lang="en-US" sz="1200" i="0" dirty="0">
              <a:solidFill>
                <a:srgbClr val="0066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61956"/>
            <a:ext cx="2133600" cy="9041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0" r:id="rId3"/>
    <p:sldLayoutId id="2147483658" r:id="rId4"/>
    <p:sldLayoutId id="2147483654" r:id="rId5"/>
    <p:sldLayoutId id="2147483655" r:id="rId6"/>
    <p:sldLayoutId id="2147483656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Arial Black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231775" indent="-231775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61963" indent="-230188" algn="l" defTabSz="914400" rtl="0" eaLnBrk="1" latinLnBrk="0" hangingPunct="1">
        <a:spcBef>
          <a:spcPct val="20000"/>
        </a:spcBef>
        <a:buFont typeface="Arial" pitchFamily="34" charset="0"/>
        <a:buChar char="-"/>
        <a:defRPr sz="1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84213" indent="-223838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914400" indent="-230188" algn="l" defTabSz="914400" rtl="0" eaLnBrk="1" latinLnBrk="0" hangingPunct="1">
        <a:spcBef>
          <a:spcPct val="20000"/>
        </a:spcBef>
        <a:buFont typeface="Courier New" pitchFamily="49" charset="0"/>
        <a:buChar char="o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166" y="669"/>
            <a:ext cx="5882234" cy="518093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438400"/>
            <a:ext cx="7010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/>
              <a:t>CSP_Low.LMC</a:t>
            </a:r>
            <a:r>
              <a:rPr lang="en-US" sz="3200" dirty="0" smtClean="0"/>
              <a:t> Data Rates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0" y="3200400"/>
            <a:ext cx="7010400" cy="381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Grant Hampson and </a:t>
            </a:r>
            <a:r>
              <a:rPr lang="en-US" smtClean="0"/>
              <a:t>John Bunton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0" y="3886200"/>
            <a:ext cx="7010400" cy="685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August 2016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58399" y="4953000"/>
            <a:ext cx="1905001" cy="1905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69" y="5029198"/>
            <a:ext cx="2206319" cy="1752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371429"/>
            <a:ext cx="3931808" cy="10681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659" y="5659277"/>
            <a:ext cx="2514600" cy="4924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050"/>
            <a:ext cx="11582400" cy="1143000"/>
          </a:xfrm>
        </p:spPr>
        <p:txBody>
          <a:bodyPr/>
          <a:lstStyle/>
          <a:p>
            <a:r>
              <a:rPr lang="en-AU" dirty="0" smtClean="0"/>
              <a:t>Overview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066800"/>
            <a:ext cx="11353800" cy="5257800"/>
          </a:xfrm>
        </p:spPr>
        <p:txBody>
          <a:bodyPr>
            <a:normAutofit/>
          </a:bodyPr>
          <a:lstStyle/>
          <a:p>
            <a:r>
              <a:rPr lang="en-AU" dirty="0" smtClean="0"/>
              <a:t>For </a:t>
            </a:r>
            <a:r>
              <a:rPr lang="en-AU" dirty="0" err="1" smtClean="0"/>
              <a:t>Low.CBF</a:t>
            </a:r>
            <a:r>
              <a:rPr lang="en-AU" dirty="0" smtClean="0"/>
              <a:t> data rates are dominated by </a:t>
            </a:r>
            <a:br>
              <a:rPr lang="en-AU" dirty="0" smtClean="0"/>
            </a:br>
            <a:r>
              <a:rPr lang="en-AU" dirty="0" err="1" smtClean="0"/>
              <a:t>beamformer</a:t>
            </a:r>
            <a:r>
              <a:rPr lang="en-AU" dirty="0" smtClean="0"/>
              <a:t> weights and calibration data</a:t>
            </a:r>
          </a:p>
          <a:p>
            <a:endParaRPr lang="en-AU" dirty="0" smtClean="0"/>
          </a:p>
          <a:p>
            <a:r>
              <a:rPr lang="en-AU" dirty="0" smtClean="0"/>
              <a:t>Other types of LMC data: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dirty="0" smtClean="0"/>
              <a:t>Static RFI blanking tables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dirty="0" smtClean="0"/>
              <a:t>Sub-element monitoring (V, T, P, O, signals, etc.)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dirty="0" smtClean="0"/>
              <a:t>General controls (delay, configuration, dynamic RFI, etc.)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dirty="0" smtClean="0"/>
              <a:t>Refresh rate relatively slow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dirty="0"/>
          </a:p>
          <a:p>
            <a:r>
              <a:rPr lang="en-AU" dirty="0" smtClean="0"/>
              <a:t>Look more closely at </a:t>
            </a:r>
            <a:r>
              <a:rPr lang="en-AU" dirty="0" err="1" smtClean="0"/>
              <a:t>beamformer</a:t>
            </a:r>
            <a:r>
              <a:rPr lang="en-AU" dirty="0" smtClean="0"/>
              <a:t> …</a:t>
            </a:r>
          </a:p>
          <a:p>
            <a:pPr marL="457200" indent="-457200"/>
            <a:endParaRPr lang="en-AU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3781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Beamformer</a:t>
            </a:r>
            <a:r>
              <a:rPr lang="en-AU" dirty="0" smtClean="0"/>
              <a:t> </a:t>
            </a:r>
            <a:br>
              <a:rPr lang="en-AU" dirty="0" smtClean="0"/>
            </a:br>
            <a:r>
              <a:rPr lang="en-AU" dirty="0" smtClean="0"/>
              <a:t>Control loop</a:t>
            </a:r>
            <a:endParaRPr lang="en-AU" dirty="0"/>
          </a:p>
        </p:txBody>
      </p:sp>
      <p:sp>
        <p:nvSpPr>
          <p:cNvPr id="8" name="Cloud 7"/>
          <p:cNvSpPr/>
          <p:nvPr/>
        </p:nvSpPr>
        <p:spPr>
          <a:xfrm>
            <a:off x="5478236" y="4081327"/>
            <a:ext cx="1600200" cy="936000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CSP_Low.PST</a:t>
            </a:r>
            <a:endParaRPr lang="en-AU" dirty="0"/>
          </a:p>
        </p:txBody>
      </p:sp>
      <p:sp>
        <p:nvSpPr>
          <p:cNvPr id="10" name="Cloud 9"/>
          <p:cNvSpPr/>
          <p:nvPr/>
        </p:nvSpPr>
        <p:spPr>
          <a:xfrm>
            <a:off x="7447189" y="1913145"/>
            <a:ext cx="1295400" cy="1143000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SDP</a:t>
            </a:r>
            <a:endParaRPr lang="en-AU" dirty="0"/>
          </a:p>
        </p:txBody>
      </p:sp>
      <p:sp>
        <p:nvSpPr>
          <p:cNvPr id="11" name="Cloud 10"/>
          <p:cNvSpPr/>
          <p:nvPr/>
        </p:nvSpPr>
        <p:spPr>
          <a:xfrm>
            <a:off x="4982936" y="1318626"/>
            <a:ext cx="1295400" cy="1143000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TM</a:t>
            </a:r>
            <a:endParaRPr lang="en-AU" dirty="0"/>
          </a:p>
        </p:txBody>
      </p:sp>
      <p:sp>
        <p:nvSpPr>
          <p:cNvPr id="12" name="Cloud 11"/>
          <p:cNvSpPr/>
          <p:nvPr/>
        </p:nvSpPr>
        <p:spPr>
          <a:xfrm>
            <a:off x="2819400" y="4442826"/>
            <a:ext cx="1600200" cy="936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err="1" smtClean="0"/>
              <a:t>CSP_Low.CBF</a:t>
            </a:r>
            <a:endParaRPr lang="en-AU" dirty="0"/>
          </a:p>
        </p:txBody>
      </p:sp>
      <p:sp>
        <p:nvSpPr>
          <p:cNvPr id="13" name="Cloud 12"/>
          <p:cNvSpPr/>
          <p:nvPr/>
        </p:nvSpPr>
        <p:spPr>
          <a:xfrm>
            <a:off x="6096000" y="5388600"/>
            <a:ext cx="1600200" cy="936000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err="1" smtClean="0"/>
              <a:t>CSP_Low.PSS</a:t>
            </a:r>
            <a:endParaRPr lang="en-AU" dirty="0"/>
          </a:p>
        </p:txBody>
      </p:sp>
      <p:sp>
        <p:nvSpPr>
          <p:cNvPr id="14" name="Cloud 13"/>
          <p:cNvSpPr/>
          <p:nvPr/>
        </p:nvSpPr>
        <p:spPr>
          <a:xfrm>
            <a:off x="2237016" y="2294145"/>
            <a:ext cx="1600200" cy="1143000"/>
          </a:xfrm>
          <a:prstGeom prst="clou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err="1" smtClean="0"/>
              <a:t>CSP_Low.LMC</a:t>
            </a:r>
            <a:endParaRPr lang="en-AU" dirty="0"/>
          </a:p>
        </p:txBody>
      </p:sp>
      <p:sp>
        <p:nvSpPr>
          <p:cNvPr id="15" name="Right Arrow 14"/>
          <p:cNvSpPr/>
          <p:nvPr/>
        </p:nvSpPr>
        <p:spPr>
          <a:xfrm rot="11898816">
            <a:off x="6276679" y="1974035"/>
            <a:ext cx="1164927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ight Arrow 15"/>
          <p:cNvSpPr/>
          <p:nvPr/>
        </p:nvSpPr>
        <p:spPr>
          <a:xfrm rot="19680116">
            <a:off x="4134395" y="3485058"/>
            <a:ext cx="3539134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ight Arrow 16"/>
          <p:cNvSpPr/>
          <p:nvPr/>
        </p:nvSpPr>
        <p:spPr>
          <a:xfrm rot="18506469">
            <a:off x="6695846" y="3397373"/>
            <a:ext cx="1390967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ight Arrow 17"/>
          <p:cNvSpPr/>
          <p:nvPr/>
        </p:nvSpPr>
        <p:spPr>
          <a:xfrm rot="17232231">
            <a:off x="6694937" y="4048956"/>
            <a:ext cx="2370899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ight Arrow 18"/>
          <p:cNvSpPr/>
          <p:nvPr/>
        </p:nvSpPr>
        <p:spPr>
          <a:xfrm rot="9399615">
            <a:off x="3811616" y="2209755"/>
            <a:ext cx="1164927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Right Arrow 19"/>
          <p:cNvSpPr/>
          <p:nvPr/>
        </p:nvSpPr>
        <p:spPr>
          <a:xfrm rot="4427110">
            <a:off x="2842853" y="3779425"/>
            <a:ext cx="928248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Right Arrow 20"/>
          <p:cNvSpPr/>
          <p:nvPr/>
        </p:nvSpPr>
        <p:spPr>
          <a:xfrm rot="1131750">
            <a:off x="4160497" y="5431070"/>
            <a:ext cx="1943372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Right Arrow 21"/>
          <p:cNvSpPr/>
          <p:nvPr/>
        </p:nvSpPr>
        <p:spPr>
          <a:xfrm rot="21292547">
            <a:off x="4478815" y="4694808"/>
            <a:ext cx="1002803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TextBox 22"/>
          <p:cNvSpPr txBox="1"/>
          <p:nvPr/>
        </p:nvSpPr>
        <p:spPr>
          <a:xfrm>
            <a:off x="8900334" y="2066742"/>
            <a:ext cx="3064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SDP has all the information required to calculate </a:t>
            </a:r>
            <a:r>
              <a:rPr lang="en-AU" dirty="0" err="1" smtClean="0"/>
              <a:t>beamformer</a:t>
            </a:r>
            <a:r>
              <a:rPr lang="en-AU" dirty="0" smtClean="0"/>
              <a:t> weights and calibration for </a:t>
            </a:r>
            <a:r>
              <a:rPr lang="en-AU" dirty="0" err="1" smtClean="0"/>
              <a:t>Low.CBF</a:t>
            </a:r>
            <a:endParaRPr lang="en-AU" dirty="0"/>
          </a:p>
        </p:txBody>
      </p:sp>
      <p:sp>
        <p:nvSpPr>
          <p:cNvPr id="24" name="TextBox 23"/>
          <p:cNvSpPr txBox="1"/>
          <p:nvPr/>
        </p:nvSpPr>
        <p:spPr>
          <a:xfrm>
            <a:off x="4494284" y="562466"/>
            <a:ext cx="3276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Assume weights/</a:t>
            </a:r>
            <a:r>
              <a:rPr lang="en-AU" dirty="0" err="1" smtClean="0"/>
              <a:t>cal</a:t>
            </a:r>
            <a:r>
              <a:rPr lang="en-AU" dirty="0" smtClean="0"/>
              <a:t> goes via TM, schedule for a give time</a:t>
            </a:r>
            <a:endParaRPr lang="en-AU" dirty="0"/>
          </a:p>
        </p:txBody>
      </p:sp>
      <p:sp>
        <p:nvSpPr>
          <p:cNvPr id="25" name="TextBox 24"/>
          <p:cNvSpPr txBox="1"/>
          <p:nvPr/>
        </p:nvSpPr>
        <p:spPr>
          <a:xfrm>
            <a:off x="597483" y="2205241"/>
            <a:ext cx="1799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Sets weights/</a:t>
            </a:r>
            <a:r>
              <a:rPr lang="en-AU" dirty="0" err="1" smtClean="0"/>
              <a:t>cal</a:t>
            </a:r>
            <a:r>
              <a:rPr lang="en-AU" dirty="0" smtClean="0"/>
              <a:t> in </a:t>
            </a:r>
            <a:r>
              <a:rPr lang="en-AU" dirty="0" err="1" smtClean="0"/>
              <a:t>Low.CBF</a:t>
            </a:r>
            <a:r>
              <a:rPr lang="en-AU" dirty="0" smtClean="0"/>
              <a:t>, </a:t>
            </a:r>
            <a:br>
              <a:rPr lang="en-AU" dirty="0" smtClean="0"/>
            </a:br>
            <a:r>
              <a:rPr lang="en-AU" dirty="0" smtClean="0"/>
              <a:t>at a given time</a:t>
            </a:r>
            <a:endParaRPr lang="en-AU" dirty="0"/>
          </a:p>
        </p:txBody>
      </p:sp>
      <p:sp>
        <p:nvSpPr>
          <p:cNvPr id="26" name="TextBox 25"/>
          <p:cNvSpPr txBox="1"/>
          <p:nvPr/>
        </p:nvSpPr>
        <p:spPr>
          <a:xfrm>
            <a:off x="9220200" y="4650786"/>
            <a:ext cx="2243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SADT is everywhere transporting this data</a:t>
            </a:r>
            <a:endParaRPr lang="en-AU" dirty="0"/>
          </a:p>
        </p:txBody>
      </p:sp>
      <p:sp>
        <p:nvSpPr>
          <p:cNvPr id="27" name="TextBox 26"/>
          <p:cNvSpPr txBox="1"/>
          <p:nvPr/>
        </p:nvSpPr>
        <p:spPr>
          <a:xfrm>
            <a:off x="873970" y="4576017"/>
            <a:ext cx="20563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Generates calibrated </a:t>
            </a:r>
            <a:r>
              <a:rPr lang="en-AU" dirty="0" smtClean="0"/>
              <a:t>beams. </a:t>
            </a:r>
            <a:r>
              <a:rPr lang="en-AU" dirty="0" smtClean="0"/>
              <a:t>Floats converted to fixed point values</a:t>
            </a:r>
            <a:endParaRPr lang="en-AU" dirty="0"/>
          </a:p>
        </p:txBody>
      </p:sp>
      <p:sp>
        <p:nvSpPr>
          <p:cNvPr id="28" name="TextBox 27"/>
          <p:cNvSpPr txBox="1"/>
          <p:nvPr/>
        </p:nvSpPr>
        <p:spPr>
          <a:xfrm>
            <a:off x="7788380" y="5445160"/>
            <a:ext cx="1162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Analyses beams</a:t>
            </a:r>
            <a:endParaRPr lang="en-AU" dirty="0"/>
          </a:p>
        </p:txBody>
      </p:sp>
      <p:sp>
        <p:nvSpPr>
          <p:cNvPr id="2" name="TextBox 1"/>
          <p:cNvSpPr txBox="1"/>
          <p:nvPr/>
        </p:nvSpPr>
        <p:spPr>
          <a:xfrm>
            <a:off x="6683661" y="1683245"/>
            <a:ext cx="740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Floats</a:t>
            </a:r>
            <a:endParaRPr lang="en-AU" dirty="0"/>
          </a:p>
        </p:txBody>
      </p:sp>
      <p:sp>
        <p:nvSpPr>
          <p:cNvPr id="29" name="TextBox 28"/>
          <p:cNvSpPr txBox="1"/>
          <p:nvPr/>
        </p:nvSpPr>
        <p:spPr>
          <a:xfrm>
            <a:off x="3932110" y="1848083"/>
            <a:ext cx="740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Floats</a:t>
            </a:r>
            <a:endParaRPr lang="en-AU" dirty="0"/>
          </a:p>
        </p:txBody>
      </p:sp>
      <p:sp>
        <p:nvSpPr>
          <p:cNvPr id="30" name="TextBox 29"/>
          <p:cNvSpPr txBox="1"/>
          <p:nvPr/>
        </p:nvSpPr>
        <p:spPr>
          <a:xfrm>
            <a:off x="3394937" y="3600593"/>
            <a:ext cx="740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Floats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34496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PST LMC Size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1295400"/>
            <a:ext cx="4038600" cy="4953000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Assumptions: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dirty="0" smtClean="0"/>
              <a:t>Jones matrix applied per coarse channel, station and beam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dirty="0" smtClean="0"/>
              <a:t>Weights are phase only and scale with </a:t>
            </a:r>
            <a:r>
              <a:rPr lang="en-AU" dirty="0" smtClean="0"/>
              <a:t>frequency (gain is in Jones). </a:t>
            </a:r>
            <a:r>
              <a:rPr lang="en-AU" dirty="0" smtClean="0"/>
              <a:t>Same phase for both polarisations</a:t>
            </a: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371079"/>
              </p:ext>
            </p:extLst>
          </p:nvPr>
        </p:nvGraphicFramePr>
        <p:xfrm>
          <a:off x="5029199" y="1066800"/>
          <a:ext cx="6858002" cy="5103772"/>
        </p:xfrm>
        <a:graphic>
          <a:graphicData uri="http://schemas.openxmlformats.org/drawingml/2006/table">
            <a:tbl>
              <a:tblPr/>
              <a:tblGrid>
                <a:gridCol w="1828801"/>
                <a:gridCol w="1295400"/>
                <a:gridCol w="1143000"/>
                <a:gridCol w="2590801"/>
              </a:tblGrid>
              <a:tr h="225295">
                <a:tc>
                  <a:txBody>
                    <a:bodyPr/>
                    <a:lstStyle/>
                    <a:p>
                      <a:pPr rtl="0" fontAlgn="b"/>
                      <a:r>
                        <a:rPr lang="en-AU" sz="1800" dirty="0">
                          <a:effectLst/>
                        </a:rPr>
                        <a:t>PST Jones Matrix</a:t>
                      </a: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Coarse</a:t>
                      </a: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384</a:t>
                      </a: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95"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Stations</a:t>
                      </a: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512</a:t>
                      </a: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77"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 dirty="0">
                          <a:effectLst/>
                        </a:rPr>
                        <a:t>Beams</a:t>
                      </a: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16</a:t>
                      </a: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800" dirty="0">
                        <a:effectLst/>
                      </a:endParaRP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95"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Real values</a:t>
                      </a: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>
                          <a:effectLst/>
                        </a:rPr>
                        <a:t>8</a:t>
                      </a: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effectLst/>
                        </a:rPr>
                        <a:t>per matrix</a:t>
                      </a: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77"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Bits</a:t>
                      </a: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>
                          <a:effectLst/>
                        </a:rPr>
                        <a:t>12</a:t>
                      </a: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95"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301989888</a:t>
                      </a: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 dirty="0" smtClean="0">
                          <a:effectLst/>
                        </a:rPr>
                        <a:t>Bits</a:t>
                      </a:r>
                      <a:endParaRPr lang="en-AU" sz="1800" dirty="0">
                        <a:effectLst/>
                      </a:endParaRP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77">
                <a:tc>
                  <a:txBody>
                    <a:bodyPr/>
                    <a:lstStyle/>
                    <a:p>
                      <a:pPr rtl="0" fontAlgn="b"/>
                      <a:endParaRPr lang="en-AU" sz="1800" dirty="0">
                        <a:effectLst/>
                      </a:endParaRP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800" dirty="0">
                        <a:effectLst/>
                      </a:endParaRP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AU" sz="1800" dirty="0">
                        <a:effectLst/>
                      </a:endParaRP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800" dirty="0">
                        <a:effectLst/>
                      </a:endParaRP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77">
                <a:tc>
                  <a:txBody>
                    <a:bodyPr/>
                    <a:lstStyle/>
                    <a:p>
                      <a:pPr rtl="0" fontAlgn="b"/>
                      <a:r>
                        <a:rPr lang="en-AU" sz="1800" dirty="0">
                          <a:effectLst/>
                        </a:rPr>
                        <a:t>PST </a:t>
                      </a:r>
                      <a:r>
                        <a:rPr lang="en-AU" sz="1800" dirty="0" err="1">
                          <a:effectLst/>
                        </a:rPr>
                        <a:t>Beamformer</a:t>
                      </a:r>
                      <a:endParaRPr lang="en-AU" sz="1800" dirty="0">
                        <a:effectLst/>
                      </a:endParaRP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 dirty="0">
                          <a:effectLst/>
                        </a:rPr>
                        <a:t>Coarse</a:t>
                      </a: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1</a:t>
                      </a: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 dirty="0">
                          <a:effectLst/>
                        </a:rPr>
                        <a:t>Single phase calculate for </a:t>
                      </a:r>
                      <a:r>
                        <a:rPr lang="en-AU" sz="1800" dirty="0" smtClean="0">
                          <a:effectLst/>
                        </a:rPr>
                        <a:t>lowest </a:t>
                      </a:r>
                      <a:r>
                        <a:rPr lang="en-AU" sz="1800" dirty="0">
                          <a:effectLst/>
                        </a:rPr>
                        <a:t>frequency and </a:t>
                      </a:r>
                      <a:r>
                        <a:rPr lang="en-AU" sz="1800" dirty="0" smtClean="0">
                          <a:effectLst/>
                        </a:rPr>
                        <a:t>multiply up</a:t>
                      </a:r>
                      <a:endParaRPr lang="en-AU" sz="1800" dirty="0">
                        <a:effectLst/>
                      </a:endParaRP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77">
                <a:tc>
                  <a:txBody>
                    <a:bodyPr/>
                    <a:lstStyle/>
                    <a:p>
                      <a:pPr rtl="0" fontAlgn="b"/>
                      <a:endParaRPr lang="en-AU" sz="1800" dirty="0">
                        <a:effectLst/>
                      </a:endParaRP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 dirty="0">
                          <a:effectLst/>
                        </a:rPr>
                        <a:t>Stations</a:t>
                      </a: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512</a:t>
                      </a: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800" dirty="0">
                        <a:effectLst/>
                      </a:endParaRP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77">
                <a:tc>
                  <a:txBody>
                    <a:bodyPr/>
                    <a:lstStyle/>
                    <a:p>
                      <a:pPr rtl="0" fontAlgn="b"/>
                      <a:endParaRPr lang="en-AU" sz="1800" dirty="0">
                        <a:effectLst/>
                      </a:endParaRP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 dirty="0">
                          <a:effectLst/>
                        </a:rPr>
                        <a:t>Polarisations</a:t>
                      </a: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1</a:t>
                      </a: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 dirty="0" smtClean="0">
                          <a:effectLst/>
                        </a:rPr>
                        <a:t>Same </a:t>
                      </a:r>
                      <a:r>
                        <a:rPr lang="en-AU" sz="1800" dirty="0">
                          <a:effectLst/>
                        </a:rPr>
                        <a:t>value for each polarisation</a:t>
                      </a: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77">
                <a:tc>
                  <a:txBody>
                    <a:bodyPr/>
                    <a:lstStyle/>
                    <a:p>
                      <a:pPr rtl="0" fontAlgn="b"/>
                      <a:endParaRPr lang="en-AU" sz="1800" dirty="0">
                        <a:effectLst/>
                      </a:endParaRP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 dirty="0">
                          <a:effectLst/>
                        </a:rPr>
                        <a:t>Beams</a:t>
                      </a: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16</a:t>
                      </a: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77">
                <a:tc>
                  <a:txBody>
                    <a:bodyPr/>
                    <a:lstStyle/>
                    <a:p>
                      <a:pPr rtl="0" fontAlgn="b"/>
                      <a:endParaRPr lang="en-AU" sz="1800" dirty="0">
                        <a:effectLst/>
                      </a:endParaRP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Real values</a:t>
                      </a: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2</a:t>
                      </a: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 dirty="0">
                          <a:effectLst/>
                        </a:rPr>
                        <a:t>Phase slope and </a:t>
                      </a:r>
                      <a:r>
                        <a:rPr lang="en-AU" sz="1800" dirty="0" err="1">
                          <a:effectLst/>
                        </a:rPr>
                        <a:t>intial</a:t>
                      </a:r>
                      <a:r>
                        <a:rPr lang="en-AU" sz="1800" dirty="0">
                          <a:effectLst/>
                        </a:rPr>
                        <a:t> value (calculate exact frequency)</a:t>
                      </a: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77">
                <a:tc>
                  <a:txBody>
                    <a:bodyPr/>
                    <a:lstStyle/>
                    <a:p>
                      <a:pPr rtl="0" fontAlgn="b"/>
                      <a:endParaRPr lang="en-AU" sz="1800" dirty="0">
                        <a:effectLst/>
                      </a:endParaRP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Bits</a:t>
                      </a: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16</a:t>
                      </a: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800" dirty="0">
                        <a:effectLst/>
                      </a:endParaRP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77"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262144</a:t>
                      </a: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 dirty="0" smtClean="0">
                          <a:effectLst/>
                        </a:rPr>
                        <a:t>Bits</a:t>
                      </a:r>
                      <a:endParaRPr lang="en-AU" sz="1800" dirty="0">
                        <a:effectLst/>
                      </a:endParaRPr>
                    </a:p>
                  </a:txBody>
                  <a:tcPr marL="8893" marR="8893" marT="5929" marB="5929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255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PSS LMC Size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295400"/>
            <a:ext cx="4267200" cy="5181600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Assumptions: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dirty="0" smtClean="0"/>
              <a:t>Station Jones matrix applied per coarse channel and station (same for all beams</a:t>
            </a:r>
            <a:r>
              <a:rPr lang="en-AU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dirty="0" smtClean="0"/>
              <a:t>Weights are phase only and scale </a:t>
            </a:r>
            <a:r>
              <a:rPr lang="en-AU" dirty="0"/>
              <a:t>with frequency (gain is in Jones</a:t>
            </a:r>
            <a:r>
              <a:rPr lang="en-AU" dirty="0" smtClean="0"/>
              <a:t>)</a:t>
            </a:r>
            <a:r>
              <a:rPr lang="en-AU" dirty="0" smtClean="0"/>
              <a:t>. Same phase for both polarisations.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dirty="0" smtClean="0"/>
              <a:t>Beam </a:t>
            </a:r>
            <a:r>
              <a:rPr lang="en-AU" dirty="0" smtClean="0"/>
              <a:t>Jones matrix applied per coarse channel and beam</a:t>
            </a:r>
            <a:endParaRPr lang="en-A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824216"/>
              </p:ext>
            </p:extLst>
          </p:nvPr>
        </p:nvGraphicFramePr>
        <p:xfrm>
          <a:off x="4876800" y="304800"/>
          <a:ext cx="6969578" cy="6500467"/>
        </p:xfrm>
        <a:graphic>
          <a:graphicData uri="http://schemas.openxmlformats.org/drawingml/2006/table">
            <a:tbl>
              <a:tblPr/>
              <a:tblGrid>
                <a:gridCol w="2349297"/>
                <a:gridCol w="1252958"/>
                <a:gridCol w="1096338"/>
                <a:gridCol w="2270985"/>
              </a:tblGrid>
              <a:tr h="243388">
                <a:tc>
                  <a:txBody>
                    <a:bodyPr/>
                    <a:lstStyle/>
                    <a:p>
                      <a:pPr rtl="0" fontAlgn="b"/>
                      <a:r>
                        <a:rPr lang="en-AU" sz="1800" dirty="0">
                          <a:effectLst/>
                        </a:rPr>
                        <a:t>Station Jones Matrix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Coarse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384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88"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Stations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512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88"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Beams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1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 dirty="0" smtClean="0">
                          <a:effectLst/>
                        </a:rPr>
                        <a:t>Same </a:t>
                      </a:r>
                      <a:r>
                        <a:rPr lang="en-AU" sz="1800" dirty="0">
                          <a:effectLst/>
                        </a:rPr>
                        <a:t>for all beams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88"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Real values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8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effectLst/>
                        </a:rPr>
                        <a:t>per matrix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88"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Bits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>
                          <a:effectLst/>
                        </a:rPr>
                        <a:t>12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88"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18874368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bits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88"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AU" sz="1800" dirty="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88">
                <a:tc>
                  <a:txBody>
                    <a:bodyPr/>
                    <a:lstStyle/>
                    <a:p>
                      <a:pPr rtl="0" fontAlgn="b"/>
                      <a:r>
                        <a:rPr lang="en-AU" sz="1800" dirty="0">
                          <a:effectLst/>
                        </a:rPr>
                        <a:t>PSS </a:t>
                      </a:r>
                      <a:r>
                        <a:rPr lang="en-AU" sz="1800" dirty="0" err="1">
                          <a:effectLst/>
                        </a:rPr>
                        <a:t>Beamformer</a:t>
                      </a:r>
                      <a:endParaRPr lang="en-AU" sz="1800" dirty="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Coarse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>
                          <a:effectLst/>
                        </a:rPr>
                        <a:t>1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88"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Stations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512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905"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Polarisations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1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 dirty="0" smtClean="0">
                          <a:effectLst/>
                        </a:rPr>
                        <a:t>Same </a:t>
                      </a:r>
                      <a:r>
                        <a:rPr lang="en-AU" sz="1800" dirty="0">
                          <a:effectLst/>
                        </a:rPr>
                        <a:t>value for each polarisation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88"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Beams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500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79"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Real values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2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Phase slope and intial value (calculate exact frequency)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88"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Bits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16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88"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8192000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bits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88"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88">
                <a:tc>
                  <a:txBody>
                    <a:bodyPr/>
                    <a:lstStyle/>
                    <a:p>
                      <a:pPr rtl="0" fontAlgn="b"/>
                      <a:r>
                        <a:rPr lang="en-AU" sz="1800" dirty="0">
                          <a:effectLst/>
                        </a:rPr>
                        <a:t>PSS Beam Jones Matrix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Coarse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384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35">
                <a:tc>
                  <a:txBody>
                    <a:bodyPr/>
                    <a:lstStyle/>
                    <a:p>
                      <a:pPr rtl="0" fontAlgn="b"/>
                      <a:endParaRPr lang="en-AU" sz="1800" dirty="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Beams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250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per beam correction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88"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Real values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8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 dirty="0" smtClean="0">
                          <a:effectLst/>
                        </a:rPr>
                        <a:t>per matrix</a:t>
                      </a:r>
                      <a:endParaRPr lang="en-AU" sz="1800" dirty="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88"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Bits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12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88"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800">
                        <a:effectLst/>
                      </a:endParaRP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9216000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 dirty="0">
                          <a:effectLst/>
                        </a:rPr>
                        <a:t>bits</a:t>
                      </a:r>
                    </a:p>
                  </a:txBody>
                  <a:tcPr marL="6876" marR="6876" marT="4584" marB="4584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736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LMC data rates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4800" y="1600200"/>
            <a:ext cx="5562600" cy="4724400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Assumptions: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dirty="0" smtClean="0"/>
              <a:t>Fasted update rate is </a:t>
            </a:r>
            <a:br>
              <a:rPr lang="en-AU" dirty="0" smtClean="0"/>
            </a:br>
            <a:r>
              <a:rPr lang="en-AU" dirty="0" smtClean="0"/>
              <a:t>1-second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dirty="0" smtClean="0"/>
              <a:t>Overall LMC rate is 339Mbps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dirty="0" smtClean="0"/>
              <a:t>Assume 48-FPGAs in </a:t>
            </a:r>
            <a:r>
              <a:rPr lang="en-AU" dirty="0" err="1" smtClean="0"/>
              <a:t>beamformer</a:t>
            </a:r>
            <a:r>
              <a:rPr lang="en-AU" dirty="0" smtClean="0"/>
              <a:t> – and inefficiency in coarse channel distribution, then </a:t>
            </a:r>
            <a:r>
              <a:rPr lang="en-AU" dirty="0" err="1" smtClean="0"/>
              <a:t>datarate</a:t>
            </a:r>
            <a:r>
              <a:rPr lang="en-AU" dirty="0" smtClean="0"/>
              <a:t> per FPGA is 42Mbps</a:t>
            </a: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199401"/>
              </p:ext>
            </p:extLst>
          </p:nvPr>
        </p:nvGraphicFramePr>
        <p:xfrm>
          <a:off x="6173219" y="1511578"/>
          <a:ext cx="5713981" cy="3850232"/>
        </p:xfrm>
        <a:graphic>
          <a:graphicData uri="http://schemas.openxmlformats.org/drawingml/2006/table">
            <a:tbl>
              <a:tblPr/>
              <a:tblGrid>
                <a:gridCol w="1478246"/>
                <a:gridCol w="1075742"/>
                <a:gridCol w="3159993"/>
              </a:tblGrid>
              <a:tr h="286740">
                <a:tc>
                  <a:txBody>
                    <a:bodyPr/>
                    <a:lstStyle/>
                    <a:p>
                      <a:pPr rtl="0" fontAlgn="b"/>
                      <a:r>
                        <a:rPr lang="en-AU" sz="1800" dirty="0">
                          <a:effectLst/>
                        </a:rPr>
                        <a:t>Total PST bits</a:t>
                      </a:r>
                    </a:p>
                  </a:txBody>
                  <a:tcPr marL="11319" marR="11319" marT="7546" marB="754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302252032</a:t>
                      </a:r>
                    </a:p>
                  </a:txBody>
                  <a:tcPr marL="11319" marR="11319" marT="7546" marB="754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bits</a:t>
                      </a:r>
                    </a:p>
                  </a:txBody>
                  <a:tcPr marL="11319" marR="11319" marT="7546" marB="754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40"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Total PSS bits</a:t>
                      </a:r>
                    </a:p>
                  </a:txBody>
                  <a:tcPr marL="11319" marR="11319" marT="7546" marB="754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36282368</a:t>
                      </a:r>
                    </a:p>
                  </a:txBody>
                  <a:tcPr marL="11319" marR="11319" marT="7546" marB="754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bits</a:t>
                      </a:r>
                    </a:p>
                  </a:txBody>
                  <a:tcPr marL="11319" marR="11319" marT="7546" marB="754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40"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Total bits</a:t>
                      </a:r>
                    </a:p>
                  </a:txBody>
                  <a:tcPr marL="11319" marR="11319" marT="7546" marB="754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338534400</a:t>
                      </a:r>
                    </a:p>
                  </a:txBody>
                  <a:tcPr marL="11319" marR="11319" marT="7546" marB="754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bits</a:t>
                      </a:r>
                    </a:p>
                  </a:txBody>
                  <a:tcPr marL="11319" marR="11319" marT="7546" marB="754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40">
                <a:tc>
                  <a:txBody>
                    <a:bodyPr/>
                    <a:lstStyle/>
                    <a:p>
                      <a:pPr rtl="0" fontAlgn="b"/>
                      <a:r>
                        <a:rPr lang="en-AU" sz="1800" dirty="0">
                          <a:effectLst/>
                        </a:rPr>
                        <a:t>Update rate</a:t>
                      </a:r>
                    </a:p>
                  </a:txBody>
                  <a:tcPr marL="11319" marR="11319" marT="7546" marB="754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1</a:t>
                      </a:r>
                    </a:p>
                  </a:txBody>
                  <a:tcPr marL="11319" marR="11319" marT="7546" marB="754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 dirty="0">
                          <a:effectLst/>
                        </a:rPr>
                        <a:t>seconds</a:t>
                      </a:r>
                    </a:p>
                  </a:txBody>
                  <a:tcPr marL="11319" marR="11319" marT="7546" marB="754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6740"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Data rate</a:t>
                      </a:r>
                    </a:p>
                  </a:txBody>
                  <a:tcPr marL="11319" marR="11319" marT="7546" marB="754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 smtClean="0">
                          <a:effectLst/>
                        </a:rPr>
                        <a:t>339</a:t>
                      </a:r>
                      <a:endParaRPr lang="en-AU" sz="1800" dirty="0">
                        <a:effectLst/>
                      </a:endParaRPr>
                    </a:p>
                  </a:txBody>
                  <a:tcPr marL="11319" marR="11319" marT="7546" marB="754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 dirty="0" smtClean="0">
                          <a:effectLst/>
                        </a:rPr>
                        <a:t>Mbps</a:t>
                      </a:r>
                      <a:endParaRPr lang="en-AU" sz="1800" dirty="0">
                        <a:effectLst/>
                      </a:endParaRPr>
                    </a:p>
                  </a:txBody>
                  <a:tcPr marL="11319" marR="11319" marT="7546" marB="754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16"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FPGAs</a:t>
                      </a:r>
                    </a:p>
                  </a:txBody>
                  <a:tcPr marL="11319" marR="11319" marT="7546" marB="754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48</a:t>
                      </a:r>
                    </a:p>
                  </a:txBody>
                  <a:tcPr marL="11319" marR="11319" marT="7546" marB="754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800" dirty="0">
                        <a:effectLst/>
                      </a:endParaRPr>
                    </a:p>
                  </a:txBody>
                  <a:tcPr marL="11319" marR="11319" marT="7546" marB="754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564"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Data rate / FPGA</a:t>
                      </a:r>
                    </a:p>
                  </a:txBody>
                  <a:tcPr marL="11319" marR="11319" marT="7546" marB="754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>
                          <a:effectLst/>
                        </a:rPr>
                        <a:t>7052800</a:t>
                      </a:r>
                    </a:p>
                  </a:txBody>
                  <a:tcPr marL="11319" marR="11319" marT="7546" marB="754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AU" sz="1800" dirty="0">
                        <a:effectLst/>
                      </a:endParaRPr>
                    </a:p>
                  </a:txBody>
                  <a:tcPr marL="11319" marR="11319" marT="7546" marB="754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16">
                <a:tc>
                  <a:txBody>
                    <a:bodyPr/>
                    <a:lstStyle/>
                    <a:p>
                      <a:pPr rtl="0" fontAlgn="b"/>
                      <a:endParaRPr lang="en-AU" sz="1800" dirty="0">
                        <a:effectLst/>
                      </a:endParaRPr>
                    </a:p>
                  </a:txBody>
                  <a:tcPr marL="11319" marR="11319" marT="7546" marB="754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>
                          <a:effectLst/>
                        </a:rPr>
                        <a:t>7</a:t>
                      </a:r>
                    </a:p>
                  </a:txBody>
                  <a:tcPr marL="11319" marR="11319" marT="7546" marB="754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 dirty="0">
                          <a:effectLst/>
                        </a:rPr>
                        <a:t>Mbps</a:t>
                      </a:r>
                    </a:p>
                  </a:txBody>
                  <a:tcPr marL="11319" marR="11319" marT="7546" marB="754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72"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Inefficiency</a:t>
                      </a:r>
                    </a:p>
                  </a:txBody>
                  <a:tcPr marL="11319" marR="11319" marT="7546" marB="754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6</a:t>
                      </a:r>
                    </a:p>
                  </a:txBody>
                  <a:tcPr marL="11319" marR="11319" marT="7546" marB="754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 dirty="0">
                          <a:effectLst/>
                        </a:rPr>
                        <a:t>BF Fine channel split means there is inefficiency as same coarse channels appear in 6 BF FPGAs</a:t>
                      </a:r>
                    </a:p>
                  </a:txBody>
                  <a:tcPr marL="11319" marR="11319" marT="7546" marB="754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564">
                <a:tc>
                  <a:txBody>
                    <a:bodyPr/>
                    <a:lstStyle/>
                    <a:p>
                      <a:pPr rtl="0" fontAlgn="b"/>
                      <a:r>
                        <a:rPr lang="en-AU" sz="1800">
                          <a:effectLst/>
                        </a:rPr>
                        <a:t>Data rate/FPGA</a:t>
                      </a:r>
                    </a:p>
                  </a:txBody>
                  <a:tcPr marL="11319" marR="11319" marT="7546" marB="754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800" dirty="0">
                          <a:effectLst/>
                        </a:rPr>
                        <a:t>42</a:t>
                      </a:r>
                    </a:p>
                  </a:txBody>
                  <a:tcPr marL="11319" marR="11319" marT="7546" marB="754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AU" sz="1800" dirty="0">
                          <a:effectLst/>
                        </a:rPr>
                        <a:t>Mbps</a:t>
                      </a:r>
                    </a:p>
                  </a:txBody>
                  <a:tcPr marL="11319" marR="11319" marT="7546" marB="7546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486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Storm in a teacup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1295400"/>
            <a:ext cx="7162800" cy="5181600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Had impression rates much higher!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dirty="0" smtClean="0"/>
              <a:t>Overheads not </a:t>
            </a:r>
            <a:r>
              <a:rPr lang="en-AU" dirty="0" smtClean="0"/>
              <a:t>included – such as floats in majority of network (increase rates by </a:t>
            </a:r>
            <a:r>
              <a:rPr lang="en-AU" smtClean="0"/>
              <a:t>32/12=266% = 1Gbps)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Like to validate </a:t>
            </a:r>
            <a:r>
              <a:rPr lang="en-AU" dirty="0" err="1" smtClean="0"/>
              <a:t>Low.CBF</a:t>
            </a:r>
            <a:r>
              <a:rPr lang="en-AU" dirty="0" smtClean="0"/>
              <a:t> assumptions though to ensure correct: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dirty="0" smtClean="0"/>
              <a:t>Could change </a:t>
            </a:r>
            <a:r>
              <a:rPr lang="en-AU" dirty="0" err="1" smtClean="0"/>
              <a:t>datarate</a:t>
            </a:r>
            <a:r>
              <a:rPr lang="en-AU" dirty="0" smtClean="0"/>
              <a:t> dramatically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dirty="0" smtClean="0"/>
              <a:t>Ensure </a:t>
            </a:r>
            <a:r>
              <a:rPr lang="en-AU" dirty="0" err="1" smtClean="0"/>
              <a:t>beamformer</a:t>
            </a:r>
            <a:r>
              <a:rPr lang="en-AU" dirty="0" smtClean="0"/>
              <a:t> weight and calibration path is correct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dirty="0" smtClean="0"/>
              <a:t>Bit widths are appropriate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  <p:pic>
        <p:nvPicPr>
          <p:cNvPr id="4098" name="Picture 2" descr="http://fc00.deviantart.net/fs71/f/2010/299/3/f/storm_in_a_teacup_by_kritter5x-d31kwv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108288"/>
            <a:ext cx="4114800" cy="5176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185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3581400"/>
            <a:ext cx="7044489" cy="762000"/>
          </a:xfrm>
        </p:spPr>
        <p:txBody>
          <a:bodyPr/>
          <a:lstStyle/>
          <a:p>
            <a:pPr algn="ctr"/>
            <a:r>
              <a:rPr lang="en-AU" dirty="0" smtClean="0"/>
              <a:t>Questions?</a:t>
            </a:r>
            <a:endParaRPr lang="en-AU" dirty="0"/>
          </a:p>
        </p:txBody>
      </p:sp>
      <p:pic>
        <p:nvPicPr>
          <p:cNvPr id="8194" name="Picture 2" descr="https://s-media-cache-ak0.pinimg.com/736x/61/52/24/61522405db0063b80e11276a2387349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489" y="0"/>
            <a:ext cx="51435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43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415</Words>
  <Application>Microsoft Office PowerPoint</Application>
  <PresentationFormat>Widescreen</PresentationFormat>
  <Paragraphs>159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Courier New</vt:lpstr>
      <vt:lpstr>Wingdings</vt:lpstr>
      <vt:lpstr>Office Theme</vt:lpstr>
      <vt:lpstr>PowerPoint Presentation</vt:lpstr>
      <vt:lpstr>Overview</vt:lpstr>
      <vt:lpstr>Beamformer  Control loop</vt:lpstr>
      <vt:lpstr>PST LMC Size</vt:lpstr>
      <vt:lpstr>PSS LMC Size</vt:lpstr>
      <vt:lpstr>LMC data rates</vt:lpstr>
      <vt:lpstr>Storm in a teacup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2015-07-05T02:27:55Z</dcterms:created>
  <dcterms:modified xsi:type="dcterms:W3CDTF">2016-08-11T07:39:54Z</dcterms:modified>
</cp:coreProperties>
</file>