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0" r:id="rId3"/>
    <p:sldMasterId id="2147483685" r:id="rId4"/>
    <p:sldMasterId id="2147483703" r:id="rId5"/>
    <p:sldMasterId id="2147483721" r:id="rId6"/>
    <p:sldMasterId id="2147483739" r:id="rId7"/>
    <p:sldMasterId id="2147483757" r:id="rId8"/>
    <p:sldMasterId id="2147483801" r:id="rId9"/>
    <p:sldMasterId id="2147483805" r:id="rId10"/>
  </p:sldMasterIdLst>
  <p:notesMasterIdLst>
    <p:notesMasterId r:id="rId36"/>
  </p:notesMasterIdLst>
  <p:handoutMasterIdLst>
    <p:handoutMasterId r:id="rId37"/>
  </p:handoutMasterIdLst>
  <p:sldIdLst>
    <p:sldId id="256" r:id="rId11"/>
    <p:sldId id="348" r:id="rId12"/>
    <p:sldId id="314" r:id="rId13"/>
    <p:sldId id="369" r:id="rId14"/>
    <p:sldId id="304" r:id="rId15"/>
    <p:sldId id="345" r:id="rId16"/>
    <p:sldId id="370" r:id="rId17"/>
    <p:sldId id="309" r:id="rId18"/>
    <p:sldId id="324" r:id="rId19"/>
    <p:sldId id="313" r:id="rId20"/>
    <p:sldId id="322" r:id="rId21"/>
    <p:sldId id="325" r:id="rId22"/>
    <p:sldId id="338" r:id="rId23"/>
    <p:sldId id="343" r:id="rId24"/>
    <p:sldId id="350" r:id="rId25"/>
    <p:sldId id="351" r:id="rId26"/>
    <p:sldId id="352" r:id="rId27"/>
    <p:sldId id="354" r:id="rId28"/>
    <p:sldId id="355" r:id="rId29"/>
    <p:sldId id="361" r:id="rId30"/>
    <p:sldId id="364" r:id="rId31"/>
    <p:sldId id="366" r:id="rId32"/>
    <p:sldId id="371" r:id="rId33"/>
    <p:sldId id="330" r:id="rId34"/>
    <p:sldId id="2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6925" autoAdjust="0"/>
  </p:normalViewPr>
  <p:slideViewPr>
    <p:cSldViewPr snapToGrid="0" snapToObjects="1">
      <p:cViewPr varScale="1">
        <p:scale>
          <a:sx n="122" d="100"/>
          <a:sy n="122" d="100"/>
        </p:scale>
        <p:origin x="10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172BCB-A711-8C4C-8CC9-DDF647D24E6C}" type="datetimeFigureOut">
              <a:rPr lang="en-US" smtClean="0"/>
              <a:t>5/18/17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6B80FF-E367-7347-ADA0-0E0277F7D127}" type="slidenum">
              <a:rPr lang="en-US" smtClean="0"/>
              <a:t>‹#›</a:t>
            </a:fld>
            <a:endParaRPr lang="en-US"/>
          </a:p>
        </p:txBody>
      </p:sp>
    </p:spTree>
    <p:extLst>
      <p:ext uri="{BB962C8B-B14F-4D97-AF65-F5344CB8AC3E}">
        <p14:creationId xmlns:p14="http://schemas.microsoft.com/office/powerpoint/2010/main" val="2331556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915AD-1F91-4043-A1E1-A04B73D9DF7B}" type="datetimeFigureOut">
              <a:rPr lang="en-US" smtClean="0"/>
              <a:t>5/18/17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A9F34-ECF3-2B49-9473-28679C164A6F}" type="slidenum">
              <a:rPr lang="en-US" smtClean="0"/>
              <a:t>‹#›</a:t>
            </a:fld>
            <a:endParaRPr lang="en-US"/>
          </a:p>
        </p:txBody>
      </p:sp>
    </p:spTree>
    <p:extLst>
      <p:ext uri="{BB962C8B-B14F-4D97-AF65-F5344CB8AC3E}">
        <p14:creationId xmlns:p14="http://schemas.microsoft.com/office/powerpoint/2010/main" val="19253652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A9F34-ECF3-2B49-9473-28679C164A6F}" type="slidenum">
              <a:rPr lang="en-US" smtClean="0"/>
              <a:t>1</a:t>
            </a:fld>
            <a:endParaRPr lang="en-US"/>
          </a:p>
        </p:txBody>
      </p:sp>
    </p:spTree>
    <p:extLst>
      <p:ext uri="{BB962C8B-B14F-4D97-AF65-F5344CB8AC3E}">
        <p14:creationId xmlns:p14="http://schemas.microsoft.com/office/powerpoint/2010/main" val="111461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A9F34-ECF3-2B49-9473-28679C164A6F}" type="slidenum">
              <a:rPr lang="en-US" smtClean="0"/>
              <a:t>25</a:t>
            </a:fld>
            <a:endParaRPr lang="en-US"/>
          </a:p>
        </p:txBody>
      </p:sp>
    </p:spTree>
    <p:extLst>
      <p:ext uri="{BB962C8B-B14F-4D97-AF65-F5344CB8AC3E}">
        <p14:creationId xmlns:p14="http://schemas.microsoft.com/office/powerpoint/2010/main" val="208545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jp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5236"/>
          </a:xfrm>
          <a:prstGeom prst="rect">
            <a:avLst/>
          </a:prstGeom>
        </p:spPr>
      </p:pic>
      <p:sp>
        <p:nvSpPr>
          <p:cNvPr id="25" name="Text Placeholder 22"/>
          <p:cNvSpPr>
            <a:spLocks noGrp="1"/>
          </p:cNvSpPr>
          <p:nvPr>
            <p:ph type="body" sz="quarter" idx="11" hasCustomPrompt="1"/>
          </p:nvPr>
        </p:nvSpPr>
        <p:spPr>
          <a:xfrm>
            <a:off x="384928" y="417968"/>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title</a:t>
            </a:r>
            <a:endParaRPr lang="en-US" dirty="0"/>
          </a:p>
        </p:txBody>
      </p:sp>
      <p:sp>
        <p:nvSpPr>
          <p:cNvPr id="26" name="Text Placeholder 22"/>
          <p:cNvSpPr>
            <a:spLocks noGrp="1"/>
          </p:cNvSpPr>
          <p:nvPr>
            <p:ph type="body" sz="quarter" idx="10" hasCustomPrompt="1"/>
          </p:nvPr>
        </p:nvSpPr>
        <p:spPr>
          <a:xfrm>
            <a:off x="384924" y="1037909"/>
            <a:ext cx="6276872" cy="639401"/>
          </a:xfrm>
          <a:prstGeom prst="rect">
            <a:avLst/>
          </a:prstGeom>
        </p:spPr>
        <p:txBody>
          <a:bodyPr vert="horz"/>
          <a:lstStyle>
            <a:lvl1pPr marL="0" indent="0">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subtitle</a:t>
            </a:r>
            <a:endParaRPr lang="en-US" dirty="0"/>
          </a:p>
        </p:txBody>
      </p:sp>
      <p:sp>
        <p:nvSpPr>
          <p:cNvPr id="28" name="Text Placeholder 22"/>
          <p:cNvSpPr>
            <a:spLocks noGrp="1"/>
          </p:cNvSpPr>
          <p:nvPr>
            <p:ph type="body" sz="quarter" idx="12" hasCustomPrompt="1"/>
          </p:nvPr>
        </p:nvSpPr>
        <p:spPr>
          <a:xfrm>
            <a:off x="5271927" y="5987208"/>
            <a:ext cx="3433865" cy="354613"/>
          </a:xfrm>
          <a:prstGeom prst="rect">
            <a:avLst/>
          </a:prstGeom>
        </p:spPr>
        <p:txBody>
          <a:bodyPr vert="horz"/>
          <a:lstStyle>
            <a:lvl1pPr marL="0" indent="0" algn="r">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name</a:t>
            </a:r>
            <a:endParaRPr lang="en-US" dirty="0"/>
          </a:p>
        </p:txBody>
      </p:sp>
      <p:sp>
        <p:nvSpPr>
          <p:cNvPr id="8" name="Text Placeholder 22"/>
          <p:cNvSpPr>
            <a:spLocks noGrp="1"/>
          </p:cNvSpPr>
          <p:nvPr>
            <p:ph type="body" sz="quarter" idx="13" hasCustomPrompt="1"/>
          </p:nvPr>
        </p:nvSpPr>
        <p:spPr>
          <a:xfrm>
            <a:off x="5270364" y="6272184"/>
            <a:ext cx="3433865" cy="354613"/>
          </a:xfrm>
          <a:prstGeom prst="rect">
            <a:avLst/>
          </a:prstGeom>
        </p:spPr>
        <p:txBody>
          <a:bodyPr vert="horz"/>
          <a:lstStyle>
            <a:lvl1pPr marL="0" indent="0" algn="r">
              <a:buFontTx/>
              <a:buNone/>
              <a:defRPr sz="18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date</a:t>
            </a:r>
            <a:endParaRPr lang="en-US" dirty="0"/>
          </a:p>
        </p:txBody>
      </p:sp>
    </p:spTree>
    <p:extLst>
      <p:ext uri="{BB962C8B-B14F-4D97-AF65-F5344CB8AC3E}">
        <p14:creationId xmlns:p14="http://schemas.microsoft.com/office/powerpoint/2010/main" val="330498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US"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lang="en-US"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0097509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Picture 2" descr="SKA_PowerPoint Templates V8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
            <a:ext cx="9180000" cy="6882225"/>
          </a:xfrm>
          <a:prstGeom prst="rect">
            <a:avLst/>
          </a:prstGeom>
        </p:spPr>
      </p:pic>
      <p:sp>
        <p:nvSpPr>
          <p:cNvPr id="4" name="Content Placeholder 2"/>
          <p:cNvSpPr>
            <a:spLocks noGrp="1"/>
          </p:cNvSpPr>
          <p:nvPr>
            <p:ph idx="1"/>
          </p:nvPr>
        </p:nvSpPr>
        <p:spPr>
          <a:xfrm>
            <a:off x="358123" y="1863686"/>
            <a:ext cx="8378326" cy="4525963"/>
          </a:xfrm>
          <a:prstGeom prst="rect">
            <a:avLst/>
          </a:prstGeom>
        </p:spPr>
        <p:txBody>
          <a:bodyPr>
            <a:normAutofit/>
          </a:bodyPr>
          <a:lstStyle>
            <a:lvl1pPr>
              <a:defRPr>
                <a:solidFill>
                  <a:srgbClr val="FFFFFF"/>
                </a:solidFill>
              </a:defRPr>
            </a:lvl1pPr>
          </a:lstStyle>
          <a:p>
            <a:endParaRPr lang="en-US" sz="2500" dirty="0">
              <a:solidFill>
                <a:schemeClr val="bg1"/>
              </a:solidFill>
              <a:latin typeface="Arial"/>
              <a:cs typeface="Arial"/>
            </a:endParaRPr>
          </a:p>
        </p:txBody>
      </p:sp>
    </p:spTree>
    <p:extLst>
      <p:ext uri="{BB962C8B-B14F-4D97-AF65-F5344CB8AC3E}">
        <p14:creationId xmlns:p14="http://schemas.microsoft.com/office/powerpoint/2010/main" val="38647315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73209" cy="6874130"/>
          </a:xfrm>
          <a:prstGeom prst="rect">
            <a:avLst/>
          </a:prstGeom>
        </p:spPr>
      </p:pic>
      <p:sp>
        <p:nvSpPr>
          <p:cNvPr id="25" name="Text Placeholder 22"/>
          <p:cNvSpPr>
            <a:spLocks noGrp="1"/>
          </p:cNvSpPr>
          <p:nvPr>
            <p:ph type="body" sz="quarter" idx="11" hasCustomPrompt="1"/>
          </p:nvPr>
        </p:nvSpPr>
        <p:spPr>
          <a:xfrm>
            <a:off x="384928" y="417968"/>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title</a:t>
            </a:r>
            <a:endParaRPr lang="en-US" dirty="0"/>
          </a:p>
        </p:txBody>
      </p:sp>
      <p:sp>
        <p:nvSpPr>
          <p:cNvPr id="26" name="Text Placeholder 22"/>
          <p:cNvSpPr>
            <a:spLocks noGrp="1"/>
          </p:cNvSpPr>
          <p:nvPr>
            <p:ph type="body" sz="quarter" idx="10" hasCustomPrompt="1"/>
          </p:nvPr>
        </p:nvSpPr>
        <p:spPr>
          <a:xfrm>
            <a:off x="384924" y="1037909"/>
            <a:ext cx="6276872" cy="639401"/>
          </a:xfrm>
          <a:prstGeom prst="rect">
            <a:avLst/>
          </a:prstGeom>
        </p:spPr>
        <p:txBody>
          <a:bodyPr vert="horz"/>
          <a:lstStyle>
            <a:lvl1pPr marL="0" indent="0">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subtitle</a:t>
            </a:r>
            <a:endParaRPr lang="en-US" dirty="0"/>
          </a:p>
        </p:txBody>
      </p:sp>
      <p:sp>
        <p:nvSpPr>
          <p:cNvPr id="28" name="Text Placeholder 22"/>
          <p:cNvSpPr>
            <a:spLocks noGrp="1"/>
          </p:cNvSpPr>
          <p:nvPr>
            <p:ph type="body" sz="quarter" idx="12" hasCustomPrompt="1"/>
          </p:nvPr>
        </p:nvSpPr>
        <p:spPr>
          <a:xfrm>
            <a:off x="5271927" y="5987208"/>
            <a:ext cx="3433865" cy="354613"/>
          </a:xfrm>
          <a:prstGeom prst="rect">
            <a:avLst/>
          </a:prstGeom>
        </p:spPr>
        <p:txBody>
          <a:bodyPr vert="horz"/>
          <a:lstStyle>
            <a:lvl1pPr marL="0" indent="0" algn="r">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name</a:t>
            </a:r>
            <a:endParaRPr lang="en-US" dirty="0"/>
          </a:p>
        </p:txBody>
      </p:sp>
      <p:sp>
        <p:nvSpPr>
          <p:cNvPr id="8" name="Text Placeholder 22"/>
          <p:cNvSpPr>
            <a:spLocks noGrp="1"/>
          </p:cNvSpPr>
          <p:nvPr>
            <p:ph type="body" sz="quarter" idx="13" hasCustomPrompt="1"/>
          </p:nvPr>
        </p:nvSpPr>
        <p:spPr>
          <a:xfrm>
            <a:off x="5270364" y="6272184"/>
            <a:ext cx="3433865" cy="354613"/>
          </a:xfrm>
          <a:prstGeom prst="rect">
            <a:avLst/>
          </a:prstGeom>
        </p:spPr>
        <p:txBody>
          <a:bodyPr vert="horz"/>
          <a:lstStyle>
            <a:lvl1pPr marL="0" indent="0" algn="r">
              <a:buFontTx/>
              <a:buNone/>
              <a:defRPr sz="18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date</a:t>
            </a:r>
            <a:endParaRPr lang="en-US" dirty="0"/>
          </a:p>
        </p:txBody>
      </p:sp>
    </p:spTree>
    <p:extLst>
      <p:ext uri="{BB962C8B-B14F-4D97-AF65-F5344CB8AC3E}">
        <p14:creationId xmlns:p14="http://schemas.microsoft.com/office/powerpoint/2010/main" val="19266856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lang="en-US" dirty="0" smtClean="0"/>
              <a:t>Footer text</a:t>
            </a:r>
            <a:endParaRPr lang="en-US" dirty="0"/>
          </a:p>
        </p:txBody>
      </p:sp>
    </p:spTree>
    <p:extLst>
      <p:ext uri="{BB962C8B-B14F-4D97-AF65-F5344CB8AC3E}">
        <p14:creationId xmlns:p14="http://schemas.microsoft.com/office/powerpoint/2010/main" val="13887142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2" y="2545"/>
            <a:ext cx="9173216" cy="6877139"/>
          </a:xfrm>
          <a:prstGeom prst="rect">
            <a:avLst/>
          </a:prstGeom>
        </p:spPr>
      </p:pic>
      <p:sp>
        <p:nvSpPr>
          <p:cNvPr id="4" name="Content Placeholder 2"/>
          <p:cNvSpPr>
            <a:spLocks noGrp="1"/>
          </p:cNvSpPr>
          <p:nvPr>
            <p:ph idx="1"/>
          </p:nvPr>
        </p:nvSpPr>
        <p:spPr>
          <a:xfrm>
            <a:off x="358123" y="1863686"/>
            <a:ext cx="8378326" cy="4525963"/>
          </a:xfrm>
          <a:prstGeom prst="rect">
            <a:avLst/>
          </a:prstGeom>
        </p:spPr>
        <p:txBody>
          <a:bodyPr>
            <a:normAutofit/>
          </a:bodyPr>
          <a:lstStyle>
            <a:lvl1pPr>
              <a:defRPr>
                <a:solidFill>
                  <a:srgbClr val="FFFFFF"/>
                </a:solidFill>
              </a:defRPr>
            </a:lvl1pPr>
          </a:lstStyle>
          <a:p>
            <a:pPr lvl="0"/>
            <a:r>
              <a:rPr lang="en-GB" sz="2500" smtClean="0">
                <a:solidFill>
                  <a:schemeClr val="bg1"/>
                </a:solidFill>
                <a:latin typeface="Arial"/>
                <a:cs typeface="Arial"/>
              </a:rPr>
              <a:t>Click to edit Master text styles</a:t>
            </a:r>
          </a:p>
        </p:txBody>
      </p:sp>
    </p:spTree>
    <p:extLst>
      <p:ext uri="{BB962C8B-B14F-4D97-AF65-F5344CB8AC3E}">
        <p14:creationId xmlns:p14="http://schemas.microsoft.com/office/powerpoint/2010/main" val="360441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3443"/>
          </a:xfrm>
          <a:prstGeom prst="rect">
            <a:avLst/>
          </a:prstGeom>
        </p:spPr>
      </p:pic>
      <p:sp>
        <p:nvSpPr>
          <p:cNvPr id="4" name="Content Placeholder 2"/>
          <p:cNvSpPr>
            <a:spLocks noGrp="1"/>
          </p:cNvSpPr>
          <p:nvPr>
            <p:ph idx="1"/>
          </p:nvPr>
        </p:nvSpPr>
        <p:spPr>
          <a:xfrm>
            <a:off x="358123" y="1863686"/>
            <a:ext cx="8378326" cy="4525963"/>
          </a:xfrm>
          <a:prstGeom prst="rect">
            <a:avLst/>
          </a:prstGeom>
        </p:spPr>
        <p:txBody>
          <a:bodyPr>
            <a:normAutofit/>
          </a:bodyPr>
          <a:lstStyle>
            <a:lvl1pPr>
              <a:defRPr>
                <a:solidFill>
                  <a:srgbClr val="FFFFFF"/>
                </a:solidFill>
              </a:defRPr>
            </a:lvl1pPr>
          </a:lstStyle>
          <a:p>
            <a:pPr lvl="0"/>
            <a:r>
              <a:rPr lang="en-US" sz="2500" smtClean="0">
                <a:solidFill>
                  <a:schemeClr val="bg1"/>
                </a:solidFill>
                <a:latin typeface="Arial"/>
                <a:cs typeface="Arial"/>
              </a:rPr>
              <a:t>Click to edit Master text styles</a:t>
            </a:r>
          </a:p>
        </p:txBody>
      </p:sp>
    </p:spTree>
    <p:extLst>
      <p:ext uri="{BB962C8B-B14F-4D97-AF65-F5344CB8AC3E}">
        <p14:creationId xmlns:p14="http://schemas.microsoft.com/office/powerpoint/2010/main" val="322784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4F7E999-61C7-4344-A7BC-4BD58F32B3A5}" type="datetimeFigureOut">
              <a:rPr lang="en-GB" smtClean="0">
                <a:solidFill>
                  <a:prstClr val="black"/>
                </a:solidFill>
              </a:rPr>
              <a:pPr/>
              <a:t>18/05/2017</a:t>
            </a:fld>
            <a:endParaRPr lang="en-GB">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DEA52D53-49B3-466D-817C-FD4BA216433F}" type="slidenum">
              <a:rPr lang="en-GB" smtClean="0"/>
              <a:pPr/>
              <a:t>‹#›</a:t>
            </a:fld>
            <a:endParaRPr lang="en-GB"/>
          </a:p>
        </p:txBody>
      </p:sp>
    </p:spTree>
    <p:extLst>
      <p:ext uri="{BB962C8B-B14F-4D97-AF65-F5344CB8AC3E}">
        <p14:creationId xmlns:p14="http://schemas.microsoft.com/office/powerpoint/2010/main" val="253976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200" y="417600"/>
            <a:ext cx="6278400" cy="619200"/>
          </a:xfrm>
        </p:spPr>
        <p:txBody>
          <a:bodyPr anchor="b">
            <a:normAutofit/>
          </a:bodyPr>
          <a:lstStyle>
            <a:lvl1pPr algn="l">
              <a:defRPr lang="en-US" sz="3200" b="1" kern="1200" dirty="0">
                <a:solidFill>
                  <a:srgbClr val="00688A"/>
                </a:solidFill>
                <a:latin typeface="Arial"/>
                <a:ea typeface="+mn-ea"/>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85200" y="1036800"/>
            <a:ext cx="6278400" cy="640800"/>
          </a:xfrm>
        </p:spPr>
        <p:txBody>
          <a:bodyPr>
            <a:normAutofit/>
          </a:bodyPr>
          <a:lstStyle>
            <a:lvl1pPr marL="0" indent="0" algn="l">
              <a:buNone/>
              <a:defRPr lang="en-US" sz="1800" b="1" kern="1200" dirty="0">
                <a:solidFill>
                  <a:srgbClr val="00688A"/>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3" hasCustomPrompt="1"/>
          </p:nvPr>
        </p:nvSpPr>
        <p:spPr>
          <a:xfrm>
            <a:off x="5256000" y="5940000"/>
            <a:ext cx="3420000" cy="360000"/>
          </a:xfrm>
        </p:spPr>
        <p:txBody>
          <a:bodyPr anchor="b">
            <a:noAutofit/>
          </a:bodyPr>
          <a:lstStyle>
            <a:lvl1pPr marL="0" indent="0" algn="r">
              <a:buNone/>
              <a:defRPr lang="en-US" sz="1800" b="1" kern="1200" dirty="0" smtClean="0">
                <a:solidFill>
                  <a:srgbClr val="00688A"/>
                </a:solidFill>
                <a:latin typeface="Arial"/>
                <a:ea typeface="+mn-ea"/>
                <a:cs typeface="Arial"/>
              </a:defRPr>
            </a:lvl1pPr>
          </a:lstStyle>
          <a:p>
            <a:pPr lvl="0"/>
            <a:r>
              <a:rPr lang="en-US" dirty="0" smtClean="0"/>
              <a:t>Click to add name</a:t>
            </a:r>
          </a:p>
        </p:txBody>
      </p:sp>
      <p:sp>
        <p:nvSpPr>
          <p:cNvPr id="12" name="Text Placeholder 10"/>
          <p:cNvSpPr>
            <a:spLocks noGrp="1"/>
          </p:cNvSpPr>
          <p:nvPr>
            <p:ph type="body" sz="quarter" idx="14" hasCustomPrompt="1"/>
          </p:nvPr>
        </p:nvSpPr>
        <p:spPr>
          <a:xfrm>
            <a:off x="5256000" y="6300000"/>
            <a:ext cx="3420000" cy="360000"/>
          </a:xfrm>
        </p:spPr>
        <p:txBody>
          <a:bodyPr anchor="t">
            <a:noAutofit/>
          </a:bodyPr>
          <a:lstStyle>
            <a:lvl1pPr marL="0" indent="0" algn="r">
              <a:buNone/>
              <a:defRPr lang="en-US" sz="1800" b="0" kern="1200" dirty="0" smtClean="0">
                <a:solidFill>
                  <a:srgbClr val="00688A"/>
                </a:solidFill>
                <a:latin typeface="Arial"/>
                <a:ea typeface="+mn-ea"/>
                <a:cs typeface="Arial"/>
              </a:defRPr>
            </a:lvl1pPr>
          </a:lstStyle>
          <a:p>
            <a:pPr lvl="0"/>
            <a:r>
              <a:rPr lang="en-US" dirty="0" smtClean="0"/>
              <a:t>Click to add date</a:t>
            </a:r>
          </a:p>
        </p:txBody>
      </p:sp>
    </p:spTree>
    <p:extLst>
      <p:ext uri="{BB962C8B-B14F-4D97-AF65-F5344CB8AC3E}">
        <p14:creationId xmlns:p14="http://schemas.microsoft.com/office/powerpoint/2010/main" val="261044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598440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961293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a:p>
        </p:txBody>
      </p:sp>
      <p:sp>
        <p:nvSpPr>
          <p:cNvPr id="8"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586335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a:p>
        </p:txBody>
      </p:sp>
      <p:sp>
        <p:nvSpPr>
          <p:cNvPr id="6"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07183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5"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39337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2000"/>
            <a:ext cx="8460000" cy="4500000"/>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38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lang="en-US"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510025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lang="fr-FR" smtClean="0"/>
              <a:t>CA &amp; SKA, 10 Dec 2015</a:t>
            </a:r>
            <a:endParaRPr dirty="0"/>
          </a:p>
        </p:txBody>
      </p:sp>
    </p:spTree>
    <p:extLst>
      <p:ext uri="{BB962C8B-B14F-4D97-AF65-F5344CB8AC3E}">
        <p14:creationId xmlns:p14="http://schemas.microsoft.com/office/powerpoint/2010/main" val="3109219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2012118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860083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47688" cy="685800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lvl1pPr>
              <a:defRPr>
                <a:latin typeface="Calibri" panose="020F0502020204030204" pitchFamily="34" charset="0"/>
              </a:defRPr>
            </a:lvl1pPr>
          </a:lstStyle>
          <a:p>
            <a:pPr lvl="0"/>
            <a:r>
              <a:rPr lang="en-GB" sz="2500" dirty="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2" name="TextBox 1"/>
          <p:cNvSpPr txBox="1"/>
          <p:nvPr userDrawn="1"/>
        </p:nvSpPr>
        <p:spPr>
          <a:xfrm>
            <a:off x="8415454" y="6427787"/>
            <a:ext cx="510566" cy="307777"/>
          </a:xfrm>
          <a:prstGeom prst="rect">
            <a:avLst/>
          </a:prstGeom>
          <a:noFill/>
        </p:spPr>
        <p:txBody>
          <a:bodyPr wrap="square" rtlCol="0">
            <a:spAutoFit/>
          </a:bodyPr>
          <a:lstStyle/>
          <a:p>
            <a:pPr algn="r" defTabSz="914400"/>
            <a:fld id="{DE85A0F6-3FFE-486E-88E9-F2AA4B751DA7}" type="slidenum">
              <a:rPr lang="en-GB" sz="1400" b="1" smtClean="0">
                <a:solidFill>
                  <a:srgbClr val="00688A"/>
                </a:solidFill>
                <a:cs typeface="Arial" panose="020B0604020202020204" pitchFamily="34" charset="0"/>
              </a:rPr>
              <a:pPr algn="r" defTabSz="914400"/>
              <a:t>‹#›</a:t>
            </a:fld>
            <a:endParaRPr lang="en-GB" sz="1400" b="1" dirty="0">
              <a:solidFill>
                <a:srgbClr val="00688A"/>
              </a:solidFill>
              <a:cs typeface="Arial" panose="020B0604020202020204" pitchFamily="34" charset="0"/>
            </a:endParaRPr>
          </a:p>
        </p:txBody>
      </p:sp>
    </p:spTree>
    <p:extLst>
      <p:ext uri="{BB962C8B-B14F-4D97-AF65-F5344CB8AC3E}">
        <p14:creationId xmlns:p14="http://schemas.microsoft.com/office/powerpoint/2010/main" val="20005064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dirty="0" smtClean="0"/>
              <a:t>Footer text</a:t>
            </a:r>
            <a:endParaRPr dirty="0"/>
          </a:p>
        </p:txBody>
      </p:sp>
    </p:spTree>
    <p:extLst>
      <p:ext uri="{BB962C8B-B14F-4D97-AF65-F5344CB8AC3E}">
        <p14:creationId xmlns:p14="http://schemas.microsoft.com/office/powerpoint/2010/main" val="359172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pPr defTabSz="914400"/>
            <a:fld id="{4FC41374-03AE-924F-9568-6EE3990F0119}" type="slidenum">
              <a:rPr lang="en-US" smtClean="0"/>
              <a:pPr defTabSz="914400"/>
              <a:t>‹#›</a:t>
            </a:fld>
            <a:endParaRPr lang="en-US" dirty="0"/>
          </a:p>
        </p:txBody>
      </p:sp>
    </p:spTree>
    <p:extLst>
      <p:ext uri="{BB962C8B-B14F-4D97-AF65-F5344CB8AC3E}">
        <p14:creationId xmlns:p14="http://schemas.microsoft.com/office/powerpoint/2010/main" val="1472685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530630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065924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lang="en-US"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95987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200" y="417600"/>
            <a:ext cx="6278400" cy="619200"/>
          </a:xfrm>
        </p:spPr>
        <p:txBody>
          <a:bodyPr anchor="b">
            <a:normAutofit/>
          </a:bodyPr>
          <a:lstStyle>
            <a:lvl1pPr algn="l">
              <a:defRPr lang="en-US" sz="3200" b="1" kern="1200" dirty="0">
                <a:solidFill>
                  <a:srgbClr val="00688A"/>
                </a:solidFill>
                <a:latin typeface="Arial"/>
                <a:ea typeface="+mn-ea"/>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85200" y="1036800"/>
            <a:ext cx="6278400" cy="640800"/>
          </a:xfrm>
        </p:spPr>
        <p:txBody>
          <a:bodyPr>
            <a:normAutofit/>
          </a:bodyPr>
          <a:lstStyle>
            <a:lvl1pPr marL="0" indent="0" algn="l">
              <a:buNone/>
              <a:defRPr lang="en-US" sz="1800" b="1" kern="1200" dirty="0">
                <a:solidFill>
                  <a:srgbClr val="00688A"/>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3" hasCustomPrompt="1"/>
          </p:nvPr>
        </p:nvSpPr>
        <p:spPr>
          <a:xfrm>
            <a:off x="5256000" y="5940000"/>
            <a:ext cx="3420000" cy="360000"/>
          </a:xfrm>
        </p:spPr>
        <p:txBody>
          <a:bodyPr anchor="b">
            <a:noAutofit/>
          </a:bodyPr>
          <a:lstStyle>
            <a:lvl1pPr marL="0" indent="0" algn="r">
              <a:buNone/>
              <a:defRPr lang="en-US" sz="1800" b="1" kern="1200" dirty="0" smtClean="0">
                <a:solidFill>
                  <a:srgbClr val="00688A"/>
                </a:solidFill>
                <a:latin typeface="Arial"/>
                <a:ea typeface="+mn-ea"/>
                <a:cs typeface="Arial"/>
              </a:defRPr>
            </a:lvl1pPr>
          </a:lstStyle>
          <a:p>
            <a:pPr lvl="0"/>
            <a:r>
              <a:rPr lang="en-US" dirty="0" smtClean="0"/>
              <a:t>Click to add name</a:t>
            </a:r>
          </a:p>
        </p:txBody>
      </p:sp>
      <p:sp>
        <p:nvSpPr>
          <p:cNvPr id="12" name="Text Placeholder 10"/>
          <p:cNvSpPr>
            <a:spLocks noGrp="1"/>
          </p:cNvSpPr>
          <p:nvPr>
            <p:ph type="body" sz="quarter" idx="14" hasCustomPrompt="1"/>
          </p:nvPr>
        </p:nvSpPr>
        <p:spPr>
          <a:xfrm>
            <a:off x="5256000" y="6300000"/>
            <a:ext cx="3420000" cy="360000"/>
          </a:xfrm>
        </p:spPr>
        <p:txBody>
          <a:bodyPr anchor="t">
            <a:noAutofit/>
          </a:bodyPr>
          <a:lstStyle>
            <a:lvl1pPr marL="0" indent="0" algn="r">
              <a:buNone/>
              <a:defRPr lang="en-US" sz="1800" b="0" kern="1200" dirty="0" smtClean="0">
                <a:solidFill>
                  <a:srgbClr val="00688A"/>
                </a:solidFill>
                <a:latin typeface="Arial"/>
                <a:ea typeface="+mn-ea"/>
                <a:cs typeface="Arial"/>
              </a:defRPr>
            </a:lvl1pPr>
          </a:lstStyle>
          <a:p>
            <a:pPr lvl="0"/>
            <a:r>
              <a:rPr lang="en-US" dirty="0" smtClean="0"/>
              <a:t>Click to add date</a:t>
            </a:r>
          </a:p>
        </p:txBody>
      </p:sp>
    </p:spTree>
    <p:extLst>
      <p:ext uri="{BB962C8B-B14F-4D97-AF65-F5344CB8AC3E}">
        <p14:creationId xmlns:p14="http://schemas.microsoft.com/office/powerpoint/2010/main" val="67634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3443"/>
          </a:xfrm>
          <a:prstGeom prst="rect">
            <a:avLst/>
          </a:prstGeom>
        </p:spPr>
      </p:pic>
      <p:sp>
        <p:nvSpPr>
          <p:cNvPr id="4" name="Content Placeholder 2"/>
          <p:cNvSpPr>
            <a:spLocks noGrp="1"/>
          </p:cNvSpPr>
          <p:nvPr>
            <p:ph idx="1"/>
          </p:nvPr>
        </p:nvSpPr>
        <p:spPr>
          <a:xfrm>
            <a:off x="358123" y="1863686"/>
            <a:ext cx="8378326" cy="4525963"/>
          </a:xfrm>
          <a:prstGeom prst="rect">
            <a:avLst/>
          </a:prstGeom>
        </p:spPr>
        <p:txBody>
          <a:bodyPr>
            <a:normAutofit/>
          </a:bodyPr>
          <a:lstStyle>
            <a:lvl1pPr>
              <a:defRPr>
                <a:solidFill>
                  <a:srgbClr val="FFFFFF"/>
                </a:solidFill>
              </a:defRPr>
            </a:lvl1pPr>
          </a:lstStyle>
          <a:p>
            <a:pPr lvl="0"/>
            <a:r>
              <a:rPr lang="en-GB" sz="2500" smtClean="0">
                <a:solidFill>
                  <a:schemeClr val="bg1"/>
                </a:solidFill>
                <a:latin typeface="Arial"/>
                <a:cs typeface="Arial"/>
              </a:rPr>
              <a:t>Click to edit Master text styles</a:t>
            </a:r>
          </a:p>
        </p:txBody>
      </p:sp>
    </p:spTree>
    <p:extLst>
      <p:ext uri="{BB962C8B-B14F-4D97-AF65-F5344CB8AC3E}">
        <p14:creationId xmlns:p14="http://schemas.microsoft.com/office/powerpoint/2010/main" val="684047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289254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612237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a:p>
        </p:txBody>
      </p:sp>
      <p:sp>
        <p:nvSpPr>
          <p:cNvPr id="8"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392232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a:p>
        </p:txBody>
      </p:sp>
      <p:sp>
        <p:nvSpPr>
          <p:cNvPr id="6"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141424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5"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80613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2000"/>
            <a:ext cx="8460000" cy="4500000"/>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5410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lang="fr-FR" smtClean="0"/>
              <a:t>CA &amp; SKA, 10 Dec 2015</a:t>
            </a:r>
            <a:endParaRPr dirty="0"/>
          </a:p>
        </p:txBody>
      </p:sp>
    </p:spTree>
    <p:extLst>
      <p:ext uri="{BB962C8B-B14F-4D97-AF65-F5344CB8AC3E}">
        <p14:creationId xmlns:p14="http://schemas.microsoft.com/office/powerpoint/2010/main" val="2562423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2659058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639607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24586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069660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47688" cy="685800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lvl1pPr>
              <a:defRPr>
                <a:latin typeface="Calibri" panose="020F0502020204030204" pitchFamily="34" charset="0"/>
              </a:defRPr>
            </a:lvl1pPr>
          </a:lstStyle>
          <a:p>
            <a:pPr lvl="0"/>
            <a:r>
              <a:rPr lang="en-GB" sz="2500" dirty="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2" name="TextBox 1"/>
          <p:cNvSpPr txBox="1"/>
          <p:nvPr userDrawn="1"/>
        </p:nvSpPr>
        <p:spPr>
          <a:xfrm>
            <a:off x="8415454" y="6427787"/>
            <a:ext cx="510566" cy="307777"/>
          </a:xfrm>
          <a:prstGeom prst="rect">
            <a:avLst/>
          </a:prstGeom>
          <a:noFill/>
        </p:spPr>
        <p:txBody>
          <a:bodyPr wrap="square" rtlCol="0">
            <a:spAutoFit/>
          </a:bodyPr>
          <a:lstStyle/>
          <a:p>
            <a:pPr algn="r" defTabSz="914400"/>
            <a:fld id="{DE85A0F6-3FFE-486E-88E9-F2AA4B751DA7}" type="slidenum">
              <a:rPr lang="en-GB" sz="1400" b="1" smtClean="0">
                <a:solidFill>
                  <a:srgbClr val="00688A"/>
                </a:solidFill>
                <a:cs typeface="Arial" panose="020B0604020202020204" pitchFamily="34" charset="0"/>
              </a:rPr>
              <a:pPr algn="r" defTabSz="914400"/>
              <a:t>‹#›</a:t>
            </a:fld>
            <a:endParaRPr lang="en-GB" sz="1400" b="1" dirty="0">
              <a:solidFill>
                <a:srgbClr val="00688A"/>
              </a:solidFill>
              <a:cs typeface="Arial" panose="020B0604020202020204" pitchFamily="34" charset="0"/>
            </a:endParaRPr>
          </a:p>
        </p:txBody>
      </p:sp>
    </p:spTree>
    <p:extLst>
      <p:ext uri="{BB962C8B-B14F-4D97-AF65-F5344CB8AC3E}">
        <p14:creationId xmlns:p14="http://schemas.microsoft.com/office/powerpoint/2010/main" val="8162063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pPr defTabSz="914400"/>
            <a:fld id="{4FC41374-03AE-924F-9568-6EE3990F0119}" type="slidenum">
              <a:rPr lang="en-US" smtClean="0"/>
              <a:pPr defTabSz="914400"/>
              <a:t>‹#›</a:t>
            </a:fld>
            <a:endParaRPr lang="en-US" dirty="0"/>
          </a:p>
        </p:txBody>
      </p:sp>
    </p:spTree>
    <p:extLst>
      <p:ext uri="{BB962C8B-B14F-4D97-AF65-F5344CB8AC3E}">
        <p14:creationId xmlns:p14="http://schemas.microsoft.com/office/powerpoint/2010/main" val="1108108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47132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802926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200" y="417600"/>
            <a:ext cx="6278400" cy="619200"/>
          </a:xfrm>
        </p:spPr>
        <p:txBody>
          <a:bodyPr anchor="b">
            <a:normAutofit/>
          </a:bodyPr>
          <a:lstStyle>
            <a:lvl1pPr algn="l">
              <a:defRPr lang="en-US" sz="3200" b="1" kern="1200" dirty="0">
                <a:solidFill>
                  <a:srgbClr val="00688A"/>
                </a:solidFill>
                <a:latin typeface="Arial"/>
                <a:ea typeface="+mn-ea"/>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85200" y="1036800"/>
            <a:ext cx="6278400" cy="640800"/>
          </a:xfrm>
        </p:spPr>
        <p:txBody>
          <a:bodyPr>
            <a:normAutofit/>
          </a:bodyPr>
          <a:lstStyle>
            <a:lvl1pPr marL="0" indent="0" algn="l">
              <a:buNone/>
              <a:defRPr lang="en-US" sz="1800" b="1" kern="1200" dirty="0">
                <a:solidFill>
                  <a:srgbClr val="00688A"/>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3" hasCustomPrompt="1"/>
          </p:nvPr>
        </p:nvSpPr>
        <p:spPr>
          <a:xfrm>
            <a:off x="5256000" y="5940000"/>
            <a:ext cx="3420000" cy="360000"/>
          </a:xfrm>
        </p:spPr>
        <p:txBody>
          <a:bodyPr anchor="b">
            <a:noAutofit/>
          </a:bodyPr>
          <a:lstStyle>
            <a:lvl1pPr marL="0" indent="0" algn="r">
              <a:buNone/>
              <a:defRPr lang="en-US" sz="1800" b="1" kern="1200" dirty="0" smtClean="0">
                <a:solidFill>
                  <a:srgbClr val="00688A"/>
                </a:solidFill>
                <a:latin typeface="Arial"/>
                <a:ea typeface="+mn-ea"/>
                <a:cs typeface="Arial"/>
              </a:defRPr>
            </a:lvl1pPr>
          </a:lstStyle>
          <a:p>
            <a:pPr lvl="0"/>
            <a:r>
              <a:rPr lang="en-US" dirty="0" smtClean="0"/>
              <a:t>Click to add name</a:t>
            </a:r>
          </a:p>
        </p:txBody>
      </p:sp>
      <p:sp>
        <p:nvSpPr>
          <p:cNvPr id="12" name="Text Placeholder 10"/>
          <p:cNvSpPr>
            <a:spLocks noGrp="1"/>
          </p:cNvSpPr>
          <p:nvPr>
            <p:ph type="body" sz="quarter" idx="14" hasCustomPrompt="1"/>
          </p:nvPr>
        </p:nvSpPr>
        <p:spPr>
          <a:xfrm>
            <a:off x="5256000" y="6300000"/>
            <a:ext cx="3420000" cy="360000"/>
          </a:xfrm>
        </p:spPr>
        <p:txBody>
          <a:bodyPr anchor="t">
            <a:noAutofit/>
          </a:bodyPr>
          <a:lstStyle>
            <a:lvl1pPr marL="0" indent="0" algn="r">
              <a:buNone/>
              <a:defRPr lang="en-US" sz="1800" b="0" kern="1200" dirty="0" smtClean="0">
                <a:solidFill>
                  <a:srgbClr val="00688A"/>
                </a:solidFill>
                <a:latin typeface="Arial"/>
                <a:ea typeface="+mn-ea"/>
                <a:cs typeface="Arial"/>
              </a:defRPr>
            </a:lvl1pPr>
          </a:lstStyle>
          <a:p>
            <a:pPr lvl="0"/>
            <a:r>
              <a:rPr lang="en-US" dirty="0" smtClean="0"/>
              <a:t>Click to add date</a:t>
            </a:r>
          </a:p>
        </p:txBody>
      </p:sp>
    </p:spTree>
    <p:extLst>
      <p:ext uri="{BB962C8B-B14F-4D97-AF65-F5344CB8AC3E}">
        <p14:creationId xmlns:p14="http://schemas.microsoft.com/office/powerpoint/2010/main" val="427787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528226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733503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a:p>
        </p:txBody>
      </p:sp>
      <p:sp>
        <p:nvSpPr>
          <p:cNvPr id="8"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493292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a:p>
        </p:txBody>
      </p:sp>
      <p:sp>
        <p:nvSpPr>
          <p:cNvPr id="6"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455921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5"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58692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ro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2"/>
            <a:ext cx="9173209" cy="6877134"/>
          </a:xfrm>
          <a:prstGeom prst="rect">
            <a:avLst/>
          </a:prstGeom>
        </p:spPr>
      </p:pic>
      <p:sp>
        <p:nvSpPr>
          <p:cNvPr id="25" name="Text Placeholder 22"/>
          <p:cNvSpPr>
            <a:spLocks noGrp="1"/>
          </p:cNvSpPr>
          <p:nvPr>
            <p:ph type="body" sz="quarter" idx="11" hasCustomPrompt="1"/>
          </p:nvPr>
        </p:nvSpPr>
        <p:spPr>
          <a:xfrm>
            <a:off x="384928" y="417968"/>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title</a:t>
            </a:r>
            <a:endParaRPr lang="en-US" dirty="0"/>
          </a:p>
        </p:txBody>
      </p:sp>
      <p:sp>
        <p:nvSpPr>
          <p:cNvPr id="26" name="Text Placeholder 22"/>
          <p:cNvSpPr>
            <a:spLocks noGrp="1"/>
          </p:cNvSpPr>
          <p:nvPr>
            <p:ph type="body" sz="quarter" idx="10" hasCustomPrompt="1"/>
          </p:nvPr>
        </p:nvSpPr>
        <p:spPr>
          <a:xfrm>
            <a:off x="384924" y="1037909"/>
            <a:ext cx="6276872" cy="639401"/>
          </a:xfrm>
          <a:prstGeom prst="rect">
            <a:avLst/>
          </a:prstGeom>
        </p:spPr>
        <p:txBody>
          <a:bodyPr vert="horz"/>
          <a:lstStyle>
            <a:lvl1pPr marL="0" indent="0">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subtitle</a:t>
            </a:r>
            <a:endParaRPr lang="en-US" dirty="0"/>
          </a:p>
        </p:txBody>
      </p:sp>
      <p:sp>
        <p:nvSpPr>
          <p:cNvPr id="28" name="Text Placeholder 22"/>
          <p:cNvSpPr>
            <a:spLocks noGrp="1"/>
          </p:cNvSpPr>
          <p:nvPr>
            <p:ph type="body" sz="quarter" idx="12" hasCustomPrompt="1"/>
          </p:nvPr>
        </p:nvSpPr>
        <p:spPr>
          <a:xfrm>
            <a:off x="5271927" y="5987208"/>
            <a:ext cx="3433865" cy="354613"/>
          </a:xfrm>
          <a:prstGeom prst="rect">
            <a:avLst/>
          </a:prstGeom>
        </p:spPr>
        <p:txBody>
          <a:bodyPr vert="horz"/>
          <a:lstStyle>
            <a:lvl1pPr marL="0" indent="0" algn="r">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name</a:t>
            </a:r>
            <a:endParaRPr lang="en-US" dirty="0"/>
          </a:p>
        </p:txBody>
      </p:sp>
      <p:sp>
        <p:nvSpPr>
          <p:cNvPr id="8" name="Text Placeholder 22"/>
          <p:cNvSpPr>
            <a:spLocks noGrp="1"/>
          </p:cNvSpPr>
          <p:nvPr>
            <p:ph type="body" sz="quarter" idx="13" hasCustomPrompt="1"/>
          </p:nvPr>
        </p:nvSpPr>
        <p:spPr>
          <a:xfrm>
            <a:off x="5270364" y="6272184"/>
            <a:ext cx="3433865" cy="354613"/>
          </a:xfrm>
          <a:prstGeom prst="rect">
            <a:avLst/>
          </a:prstGeom>
        </p:spPr>
        <p:txBody>
          <a:bodyPr vert="horz"/>
          <a:lstStyle>
            <a:lvl1pPr marL="0" indent="0" algn="r">
              <a:buFontTx/>
              <a:buNone/>
              <a:defRPr sz="18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date</a:t>
            </a:r>
            <a:endParaRPr lang="en-US" dirty="0"/>
          </a:p>
        </p:txBody>
      </p:sp>
    </p:spTree>
    <p:extLst>
      <p:ext uri="{BB962C8B-B14F-4D97-AF65-F5344CB8AC3E}">
        <p14:creationId xmlns:p14="http://schemas.microsoft.com/office/powerpoint/2010/main" val="1934694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2000"/>
            <a:ext cx="8460000" cy="4500000"/>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238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dirty="0" smtClean="0"/>
              <a:t>Footer text</a:t>
            </a:r>
            <a:endParaRPr dirty="0"/>
          </a:p>
        </p:txBody>
      </p:sp>
    </p:spTree>
    <p:extLst>
      <p:ext uri="{BB962C8B-B14F-4D97-AF65-F5344CB8AC3E}">
        <p14:creationId xmlns:p14="http://schemas.microsoft.com/office/powerpoint/2010/main" val="4226591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lang="fr-FR" smtClean="0"/>
              <a:t>CA &amp; SKA, 10 Dec 2015</a:t>
            </a:r>
            <a:endParaRPr dirty="0"/>
          </a:p>
        </p:txBody>
      </p:sp>
    </p:spTree>
    <p:extLst>
      <p:ext uri="{BB962C8B-B14F-4D97-AF65-F5344CB8AC3E}">
        <p14:creationId xmlns:p14="http://schemas.microsoft.com/office/powerpoint/2010/main" val="248198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425979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2418718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50598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47688" cy="685800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lvl1pPr>
              <a:defRPr>
                <a:latin typeface="Calibri" panose="020F0502020204030204" pitchFamily="34" charset="0"/>
              </a:defRPr>
            </a:lvl1pPr>
          </a:lstStyle>
          <a:p>
            <a:pPr lvl="0"/>
            <a:r>
              <a:rPr lang="en-GB" sz="2500" dirty="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2" name="TextBox 1"/>
          <p:cNvSpPr txBox="1"/>
          <p:nvPr userDrawn="1"/>
        </p:nvSpPr>
        <p:spPr>
          <a:xfrm>
            <a:off x="8415454" y="6427787"/>
            <a:ext cx="510566" cy="307777"/>
          </a:xfrm>
          <a:prstGeom prst="rect">
            <a:avLst/>
          </a:prstGeom>
          <a:noFill/>
        </p:spPr>
        <p:txBody>
          <a:bodyPr wrap="square" rtlCol="0">
            <a:spAutoFit/>
          </a:bodyPr>
          <a:lstStyle/>
          <a:p>
            <a:pPr algn="r" defTabSz="914400"/>
            <a:fld id="{DE85A0F6-3FFE-486E-88E9-F2AA4B751DA7}" type="slidenum">
              <a:rPr lang="en-GB" sz="1400" b="1" smtClean="0">
                <a:solidFill>
                  <a:srgbClr val="00688A"/>
                </a:solidFill>
                <a:cs typeface="Arial" panose="020B0604020202020204" pitchFamily="34" charset="0"/>
              </a:rPr>
              <a:pPr algn="r" defTabSz="914400"/>
              <a:t>‹#›</a:t>
            </a:fld>
            <a:endParaRPr lang="en-GB" sz="1400" b="1" dirty="0">
              <a:solidFill>
                <a:srgbClr val="00688A"/>
              </a:solidFill>
              <a:cs typeface="Arial" panose="020B0604020202020204" pitchFamily="34" charset="0"/>
            </a:endParaRPr>
          </a:p>
        </p:txBody>
      </p:sp>
    </p:spTree>
    <p:extLst>
      <p:ext uri="{BB962C8B-B14F-4D97-AF65-F5344CB8AC3E}">
        <p14:creationId xmlns:p14="http://schemas.microsoft.com/office/powerpoint/2010/main" val="63826045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dirty="0" smtClean="0"/>
              <a:t>Footer text</a:t>
            </a:r>
            <a:endParaRPr dirty="0"/>
          </a:p>
        </p:txBody>
      </p:sp>
    </p:spTree>
    <p:extLst>
      <p:ext uri="{BB962C8B-B14F-4D97-AF65-F5344CB8AC3E}">
        <p14:creationId xmlns:p14="http://schemas.microsoft.com/office/powerpoint/2010/main" val="1826925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pPr defTabSz="914400"/>
            <a:fld id="{4FC41374-03AE-924F-9568-6EE3990F0119}" type="slidenum">
              <a:rPr lang="en-US" smtClean="0"/>
              <a:pPr defTabSz="914400"/>
              <a:t>‹#›</a:t>
            </a:fld>
            <a:endParaRPr lang="en-US" dirty="0"/>
          </a:p>
        </p:txBody>
      </p:sp>
    </p:spTree>
    <p:extLst>
      <p:ext uri="{BB962C8B-B14F-4D97-AF65-F5344CB8AC3E}">
        <p14:creationId xmlns:p14="http://schemas.microsoft.com/office/powerpoint/2010/main" val="1142296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56781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895048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695084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200" y="417600"/>
            <a:ext cx="6278400" cy="619200"/>
          </a:xfrm>
        </p:spPr>
        <p:txBody>
          <a:bodyPr anchor="b">
            <a:normAutofit/>
          </a:bodyPr>
          <a:lstStyle>
            <a:lvl1pPr algn="l">
              <a:defRPr lang="en-US" sz="3200" b="1" kern="1200" dirty="0">
                <a:solidFill>
                  <a:srgbClr val="00688A"/>
                </a:solidFill>
                <a:latin typeface="Arial"/>
                <a:ea typeface="+mn-ea"/>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85200" y="1036800"/>
            <a:ext cx="6278400" cy="640800"/>
          </a:xfrm>
        </p:spPr>
        <p:txBody>
          <a:bodyPr>
            <a:normAutofit/>
          </a:bodyPr>
          <a:lstStyle>
            <a:lvl1pPr marL="0" indent="0" algn="l">
              <a:buNone/>
              <a:defRPr lang="en-US" sz="1800" b="1" kern="1200" dirty="0">
                <a:solidFill>
                  <a:srgbClr val="00688A"/>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3" hasCustomPrompt="1"/>
          </p:nvPr>
        </p:nvSpPr>
        <p:spPr>
          <a:xfrm>
            <a:off x="5256000" y="5940000"/>
            <a:ext cx="3420000" cy="360000"/>
          </a:xfrm>
        </p:spPr>
        <p:txBody>
          <a:bodyPr anchor="b">
            <a:noAutofit/>
          </a:bodyPr>
          <a:lstStyle>
            <a:lvl1pPr marL="0" indent="0" algn="r">
              <a:buNone/>
              <a:defRPr lang="en-US" sz="1800" b="1" kern="1200" dirty="0" smtClean="0">
                <a:solidFill>
                  <a:srgbClr val="00688A"/>
                </a:solidFill>
                <a:latin typeface="Arial"/>
                <a:ea typeface="+mn-ea"/>
                <a:cs typeface="Arial"/>
              </a:defRPr>
            </a:lvl1pPr>
          </a:lstStyle>
          <a:p>
            <a:pPr lvl="0"/>
            <a:r>
              <a:rPr lang="en-US" dirty="0" smtClean="0"/>
              <a:t>Click to add name</a:t>
            </a:r>
          </a:p>
        </p:txBody>
      </p:sp>
      <p:sp>
        <p:nvSpPr>
          <p:cNvPr id="12" name="Text Placeholder 10"/>
          <p:cNvSpPr>
            <a:spLocks noGrp="1"/>
          </p:cNvSpPr>
          <p:nvPr>
            <p:ph type="body" sz="quarter" idx="14" hasCustomPrompt="1"/>
          </p:nvPr>
        </p:nvSpPr>
        <p:spPr>
          <a:xfrm>
            <a:off x="5256000" y="6300000"/>
            <a:ext cx="3420000" cy="360000"/>
          </a:xfrm>
        </p:spPr>
        <p:txBody>
          <a:bodyPr anchor="t">
            <a:noAutofit/>
          </a:bodyPr>
          <a:lstStyle>
            <a:lvl1pPr marL="0" indent="0" algn="r">
              <a:buNone/>
              <a:defRPr lang="en-US" sz="1800" b="0" kern="1200" dirty="0" smtClean="0">
                <a:solidFill>
                  <a:srgbClr val="00688A"/>
                </a:solidFill>
                <a:latin typeface="Arial"/>
                <a:ea typeface="+mn-ea"/>
                <a:cs typeface="Arial"/>
              </a:defRPr>
            </a:lvl1pPr>
          </a:lstStyle>
          <a:p>
            <a:pPr lvl="0"/>
            <a:r>
              <a:rPr lang="en-US" dirty="0" smtClean="0"/>
              <a:t>Click to add date</a:t>
            </a:r>
          </a:p>
        </p:txBody>
      </p:sp>
    </p:spTree>
    <p:extLst>
      <p:ext uri="{BB962C8B-B14F-4D97-AF65-F5344CB8AC3E}">
        <p14:creationId xmlns:p14="http://schemas.microsoft.com/office/powerpoint/2010/main" val="365692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054206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42799563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a:p>
        </p:txBody>
      </p:sp>
      <p:sp>
        <p:nvSpPr>
          <p:cNvPr id="8"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936093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a:p>
        </p:txBody>
      </p:sp>
      <p:sp>
        <p:nvSpPr>
          <p:cNvPr id="6"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180838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5"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4062122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2000"/>
            <a:ext cx="8460000" cy="4500000"/>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3928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lang="fr-FR" smtClean="0"/>
              <a:t>CA &amp; SKA, 10 Dec 2015</a:t>
            </a:r>
            <a:endParaRPr dirty="0"/>
          </a:p>
        </p:txBody>
      </p:sp>
    </p:spTree>
    <p:extLst>
      <p:ext uri="{BB962C8B-B14F-4D97-AF65-F5344CB8AC3E}">
        <p14:creationId xmlns:p14="http://schemas.microsoft.com/office/powerpoint/2010/main" val="667410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40825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Picture 2" descr="SKA_PowerPoint Templates V8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
            <a:ext cx="9180000" cy="6882225"/>
          </a:xfrm>
          <a:prstGeom prst="rect">
            <a:avLst/>
          </a:prstGeom>
        </p:spPr>
      </p:pic>
      <p:sp>
        <p:nvSpPr>
          <p:cNvPr id="4" name="Content Placeholder 2"/>
          <p:cNvSpPr>
            <a:spLocks noGrp="1"/>
          </p:cNvSpPr>
          <p:nvPr>
            <p:ph idx="1"/>
          </p:nvPr>
        </p:nvSpPr>
        <p:spPr>
          <a:xfrm>
            <a:off x="358123" y="1863686"/>
            <a:ext cx="8378326" cy="4525963"/>
          </a:xfrm>
          <a:prstGeom prst="rect">
            <a:avLst/>
          </a:prstGeom>
        </p:spPr>
        <p:txBody>
          <a:bodyPr>
            <a:normAutofit/>
          </a:bodyPr>
          <a:lstStyle>
            <a:lvl1pPr>
              <a:defRPr>
                <a:solidFill>
                  <a:srgbClr val="FFFFFF"/>
                </a:solidFill>
              </a:defRPr>
            </a:lvl1pPr>
          </a:lstStyle>
          <a:p>
            <a:endParaRPr lang="en-US" sz="2500" dirty="0">
              <a:solidFill>
                <a:schemeClr val="bg1"/>
              </a:solidFill>
              <a:latin typeface="Arial"/>
              <a:cs typeface="Arial"/>
            </a:endParaRPr>
          </a:p>
        </p:txBody>
      </p:sp>
    </p:spTree>
    <p:extLst>
      <p:ext uri="{BB962C8B-B14F-4D97-AF65-F5344CB8AC3E}">
        <p14:creationId xmlns:p14="http://schemas.microsoft.com/office/powerpoint/2010/main" val="2880992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8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07561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9448738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47688" cy="685800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lvl1pPr>
              <a:defRPr>
                <a:latin typeface="Calibri" panose="020F0502020204030204" pitchFamily="34" charset="0"/>
              </a:defRPr>
            </a:lvl1pPr>
          </a:lstStyle>
          <a:p>
            <a:pPr lvl="0"/>
            <a:r>
              <a:rPr lang="en-GB" sz="2500" dirty="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2" name="TextBox 1"/>
          <p:cNvSpPr txBox="1"/>
          <p:nvPr userDrawn="1"/>
        </p:nvSpPr>
        <p:spPr>
          <a:xfrm>
            <a:off x="8415454" y="6427787"/>
            <a:ext cx="510566" cy="307777"/>
          </a:xfrm>
          <a:prstGeom prst="rect">
            <a:avLst/>
          </a:prstGeom>
          <a:noFill/>
        </p:spPr>
        <p:txBody>
          <a:bodyPr wrap="square" rtlCol="0">
            <a:spAutoFit/>
          </a:bodyPr>
          <a:lstStyle/>
          <a:p>
            <a:pPr algn="r" defTabSz="914400"/>
            <a:fld id="{DE85A0F6-3FFE-486E-88E9-F2AA4B751DA7}" type="slidenum">
              <a:rPr lang="en-GB" sz="1400" b="1" smtClean="0">
                <a:solidFill>
                  <a:srgbClr val="00688A"/>
                </a:solidFill>
                <a:cs typeface="Arial" panose="020B0604020202020204" pitchFamily="34" charset="0"/>
              </a:rPr>
              <a:pPr algn="r" defTabSz="914400"/>
              <a:t>‹#›</a:t>
            </a:fld>
            <a:endParaRPr lang="en-GB" sz="1400" b="1" dirty="0">
              <a:solidFill>
                <a:srgbClr val="00688A"/>
              </a:solidFill>
              <a:cs typeface="Arial" panose="020B0604020202020204" pitchFamily="34" charset="0"/>
            </a:endParaRPr>
          </a:p>
        </p:txBody>
      </p:sp>
    </p:spTree>
    <p:extLst>
      <p:ext uri="{BB962C8B-B14F-4D97-AF65-F5344CB8AC3E}">
        <p14:creationId xmlns:p14="http://schemas.microsoft.com/office/powerpoint/2010/main" val="13731717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9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dirty="0" smtClean="0"/>
              <a:t>Footer text</a:t>
            </a:r>
            <a:endParaRPr dirty="0"/>
          </a:p>
        </p:txBody>
      </p:sp>
    </p:spTree>
    <p:extLst>
      <p:ext uri="{BB962C8B-B14F-4D97-AF65-F5344CB8AC3E}">
        <p14:creationId xmlns:p14="http://schemas.microsoft.com/office/powerpoint/2010/main" val="2578606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pPr defTabSz="914400"/>
            <a:fld id="{4FC41374-03AE-924F-9568-6EE3990F0119}" type="slidenum">
              <a:rPr lang="en-US" smtClean="0"/>
              <a:pPr defTabSz="914400"/>
              <a:t>‹#›</a:t>
            </a:fld>
            <a:endParaRPr lang="en-US" dirty="0"/>
          </a:p>
        </p:txBody>
      </p:sp>
    </p:spTree>
    <p:extLst>
      <p:ext uri="{BB962C8B-B14F-4D97-AF65-F5344CB8AC3E}">
        <p14:creationId xmlns:p14="http://schemas.microsoft.com/office/powerpoint/2010/main" val="36451788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060897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dirty="0" smtClean="0"/>
              <a:t>Footer text</a:t>
            </a:r>
            <a:endParaRPr dirty="0"/>
          </a:p>
        </p:txBody>
      </p:sp>
    </p:spTree>
    <p:extLst>
      <p:ext uri="{BB962C8B-B14F-4D97-AF65-F5344CB8AC3E}">
        <p14:creationId xmlns:p14="http://schemas.microsoft.com/office/powerpoint/2010/main" val="3274545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lang="en-US"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021914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1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lang="en-US"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637558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2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lang="en-US"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40002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4" y="1546158"/>
            <a:ext cx="8378326" cy="4525963"/>
          </a:xfrm>
          <a:prstGeom prst="rect">
            <a:avLst/>
          </a:prstGeom>
        </p:spPr>
        <p:txBody>
          <a:bodyPr>
            <a:normAutofit/>
          </a:bodyPr>
          <a:lstStyle/>
          <a:p>
            <a:endParaRPr lang="en-US" sz="1875" dirty="0">
              <a:latin typeface="Arial"/>
              <a:cs typeface="Arial"/>
            </a:endParaRPr>
          </a:p>
        </p:txBody>
      </p:sp>
      <p:sp>
        <p:nvSpPr>
          <p:cNvPr id="8" name="Text Placeholder 22"/>
          <p:cNvSpPr>
            <a:spLocks noGrp="1"/>
          </p:cNvSpPr>
          <p:nvPr>
            <p:ph type="body" sz="quarter" idx="11" hasCustomPrompt="1"/>
          </p:nvPr>
        </p:nvSpPr>
        <p:spPr>
          <a:xfrm>
            <a:off x="360964" y="521801"/>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6" y="6410521"/>
            <a:ext cx="3433865" cy="354613"/>
          </a:xfrm>
          <a:prstGeom prst="rect">
            <a:avLst/>
          </a:prstGeom>
        </p:spPr>
        <p:txBody>
          <a:bodyPr vert="horz"/>
          <a:lstStyle>
            <a:lvl1pPr marL="0" indent="0" algn="r">
              <a:buFontTx/>
              <a:buNone/>
              <a:defRPr sz="9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9203939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3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lang="en-US"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571194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200" y="417600"/>
            <a:ext cx="6278400" cy="619200"/>
          </a:xfrm>
        </p:spPr>
        <p:txBody>
          <a:bodyPr anchor="b">
            <a:normAutofit/>
          </a:bodyPr>
          <a:lstStyle>
            <a:lvl1pPr algn="l">
              <a:defRPr lang="en-US" sz="3200" b="1" kern="1200" dirty="0">
                <a:solidFill>
                  <a:srgbClr val="00688A"/>
                </a:solidFill>
                <a:latin typeface="Arial"/>
                <a:ea typeface="+mn-ea"/>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85200" y="1036800"/>
            <a:ext cx="6278400" cy="640800"/>
          </a:xfrm>
        </p:spPr>
        <p:txBody>
          <a:bodyPr>
            <a:normAutofit/>
          </a:bodyPr>
          <a:lstStyle>
            <a:lvl1pPr marL="0" indent="0" algn="l">
              <a:buNone/>
              <a:defRPr lang="en-US" sz="1800" b="1" kern="1200" dirty="0">
                <a:solidFill>
                  <a:srgbClr val="00688A"/>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3" hasCustomPrompt="1"/>
          </p:nvPr>
        </p:nvSpPr>
        <p:spPr>
          <a:xfrm>
            <a:off x="5256000" y="5940000"/>
            <a:ext cx="3420000" cy="360000"/>
          </a:xfrm>
        </p:spPr>
        <p:txBody>
          <a:bodyPr anchor="b">
            <a:noAutofit/>
          </a:bodyPr>
          <a:lstStyle>
            <a:lvl1pPr marL="0" indent="0" algn="r">
              <a:buNone/>
              <a:defRPr lang="en-US" sz="1800" b="1" kern="1200" dirty="0" smtClean="0">
                <a:solidFill>
                  <a:srgbClr val="00688A"/>
                </a:solidFill>
                <a:latin typeface="Arial"/>
                <a:ea typeface="+mn-ea"/>
                <a:cs typeface="Arial"/>
              </a:defRPr>
            </a:lvl1pPr>
          </a:lstStyle>
          <a:p>
            <a:pPr lvl="0"/>
            <a:r>
              <a:rPr lang="en-US" dirty="0" smtClean="0"/>
              <a:t>Click to add name</a:t>
            </a:r>
          </a:p>
        </p:txBody>
      </p:sp>
      <p:sp>
        <p:nvSpPr>
          <p:cNvPr id="12" name="Text Placeholder 10"/>
          <p:cNvSpPr>
            <a:spLocks noGrp="1"/>
          </p:cNvSpPr>
          <p:nvPr>
            <p:ph type="body" sz="quarter" idx="14" hasCustomPrompt="1"/>
          </p:nvPr>
        </p:nvSpPr>
        <p:spPr>
          <a:xfrm>
            <a:off x="5256000" y="6300000"/>
            <a:ext cx="3420000" cy="360000"/>
          </a:xfrm>
        </p:spPr>
        <p:txBody>
          <a:bodyPr anchor="t">
            <a:noAutofit/>
          </a:bodyPr>
          <a:lstStyle>
            <a:lvl1pPr marL="0" indent="0" algn="r">
              <a:buNone/>
              <a:defRPr lang="en-US" sz="1800" b="0" kern="1200" dirty="0" smtClean="0">
                <a:solidFill>
                  <a:srgbClr val="00688A"/>
                </a:solidFill>
                <a:latin typeface="Arial"/>
                <a:ea typeface="+mn-ea"/>
                <a:cs typeface="Arial"/>
              </a:defRPr>
            </a:lvl1pPr>
          </a:lstStyle>
          <a:p>
            <a:pPr lvl="0"/>
            <a:r>
              <a:rPr lang="en-US" dirty="0" smtClean="0"/>
              <a:t>Click to add date</a:t>
            </a:r>
          </a:p>
        </p:txBody>
      </p:sp>
    </p:spTree>
    <p:extLst>
      <p:ext uri="{BB962C8B-B14F-4D97-AF65-F5344CB8AC3E}">
        <p14:creationId xmlns:p14="http://schemas.microsoft.com/office/powerpoint/2010/main" val="38749901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417109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2384234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a:p>
        </p:txBody>
      </p:sp>
      <p:sp>
        <p:nvSpPr>
          <p:cNvPr id="8"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2338619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a:p>
        </p:txBody>
      </p:sp>
      <p:sp>
        <p:nvSpPr>
          <p:cNvPr id="6"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4536044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5"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36769804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2000"/>
            <a:ext cx="8460000" cy="4500000"/>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1059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dirty="0" smtClean="0"/>
              <a:t>Footer text</a:t>
            </a:r>
            <a:endParaRPr dirty="0"/>
          </a:p>
        </p:txBody>
      </p:sp>
    </p:spTree>
    <p:extLst>
      <p:ext uri="{BB962C8B-B14F-4D97-AF65-F5344CB8AC3E}">
        <p14:creationId xmlns:p14="http://schemas.microsoft.com/office/powerpoint/2010/main" val="13109177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lang="fr-FR" smtClean="0"/>
              <a:t>CA &amp; SKA, 10 Dec 2015</a:t>
            </a:r>
            <a:endParaRPr dirty="0"/>
          </a:p>
        </p:txBody>
      </p:sp>
    </p:spTree>
    <p:extLst>
      <p:ext uri="{BB962C8B-B14F-4D97-AF65-F5344CB8AC3E}">
        <p14:creationId xmlns:p14="http://schemas.microsoft.com/office/powerpoint/2010/main" val="14824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5236"/>
          </a:xfrm>
          <a:prstGeom prst="rect">
            <a:avLst/>
          </a:prstGeom>
        </p:spPr>
      </p:pic>
      <p:sp>
        <p:nvSpPr>
          <p:cNvPr id="25" name="Text Placeholder 22"/>
          <p:cNvSpPr>
            <a:spLocks noGrp="1"/>
          </p:cNvSpPr>
          <p:nvPr>
            <p:ph type="body" sz="quarter" idx="11" hasCustomPrompt="1"/>
          </p:nvPr>
        </p:nvSpPr>
        <p:spPr>
          <a:xfrm>
            <a:off x="384928" y="417968"/>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title</a:t>
            </a:r>
            <a:endParaRPr lang="en-US" dirty="0"/>
          </a:p>
        </p:txBody>
      </p:sp>
      <p:sp>
        <p:nvSpPr>
          <p:cNvPr id="26" name="Text Placeholder 22"/>
          <p:cNvSpPr>
            <a:spLocks noGrp="1"/>
          </p:cNvSpPr>
          <p:nvPr>
            <p:ph type="body" sz="quarter" idx="10" hasCustomPrompt="1"/>
          </p:nvPr>
        </p:nvSpPr>
        <p:spPr>
          <a:xfrm>
            <a:off x="384924" y="1037909"/>
            <a:ext cx="6276872" cy="639401"/>
          </a:xfrm>
          <a:prstGeom prst="rect">
            <a:avLst/>
          </a:prstGeom>
        </p:spPr>
        <p:txBody>
          <a:bodyPr vert="horz"/>
          <a:lstStyle>
            <a:lvl1pPr marL="0" indent="0">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subtitle</a:t>
            </a:r>
            <a:endParaRPr lang="en-US" dirty="0"/>
          </a:p>
        </p:txBody>
      </p:sp>
      <p:sp>
        <p:nvSpPr>
          <p:cNvPr id="28" name="Text Placeholder 22"/>
          <p:cNvSpPr>
            <a:spLocks noGrp="1"/>
          </p:cNvSpPr>
          <p:nvPr>
            <p:ph type="body" sz="quarter" idx="12" hasCustomPrompt="1"/>
          </p:nvPr>
        </p:nvSpPr>
        <p:spPr>
          <a:xfrm>
            <a:off x="5271927" y="5987208"/>
            <a:ext cx="3433865" cy="354613"/>
          </a:xfrm>
          <a:prstGeom prst="rect">
            <a:avLst/>
          </a:prstGeom>
        </p:spPr>
        <p:txBody>
          <a:bodyPr vert="horz"/>
          <a:lstStyle>
            <a:lvl1pPr marL="0" indent="0" algn="r">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name</a:t>
            </a:r>
            <a:endParaRPr lang="en-US" dirty="0"/>
          </a:p>
        </p:txBody>
      </p:sp>
      <p:sp>
        <p:nvSpPr>
          <p:cNvPr id="8" name="Text Placeholder 22"/>
          <p:cNvSpPr>
            <a:spLocks noGrp="1"/>
          </p:cNvSpPr>
          <p:nvPr>
            <p:ph type="body" sz="quarter" idx="13" hasCustomPrompt="1"/>
          </p:nvPr>
        </p:nvSpPr>
        <p:spPr>
          <a:xfrm>
            <a:off x="5270364" y="6272184"/>
            <a:ext cx="3433865" cy="354613"/>
          </a:xfrm>
          <a:prstGeom prst="rect">
            <a:avLst/>
          </a:prstGeom>
        </p:spPr>
        <p:txBody>
          <a:bodyPr vert="horz"/>
          <a:lstStyle>
            <a:lvl1pPr marL="0" indent="0" algn="r">
              <a:buFontTx/>
              <a:buNone/>
              <a:defRPr sz="18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date</a:t>
            </a:r>
            <a:endParaRPr lang="en-US" dirty="0"/>
          </a:p>
        </p:txBody>
      </p:sp>
    </p:spTree>
    <p:extLst>
      <p:ext uri="{BB962C8B-B14F-4D97-AF65-F5344CB8AC3E}">
        <p14:creationId xmlns:p14="http://schemas.microsoft.com/office/powerpoint/2010/main" val="13727755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69161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6751859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5147484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47688" cy="685800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lvl1pPr>
              <a:defRPr>
                <a:latin typeface="Calibri" panose="020F0502020204030204" pitchFamily="34" charset="0"/>
              </a:defRPr>
            </a:lvl1pPr>
          </a:lstStyle>
          <a:p>
            <a:pPr lvl="0"/>
            <a:r>
              <a:rPr lang="en-GB" sz="2500" dirty="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2" name="TextBox 1"/>
          <p:cNvSpPr txBox="1"/>
          <p:nvPr userDrawn="1"/>
        </p:nvSpPr>
        <p:spPr>
          <a:xfrm>
            <a:off x="8415454" y="6427787"/>
            <a:ext cx="510566" cy="307777"/>
          </a:xfrm>
          <a:prstGeom prst="rect">
            <a:avLst/>
          </a:prstGeom>
          <a:noFill/>
        </p:spPr>
        <p:txBody>
          <a:bodyPr wrap="square" rtlCol="0">
            <a:spAutoFit/>
          </a:bodyPr>
          <a:lstStyle/>
          <a:p>
            <a:pPr algn="r" defTabSz="914400"/>
            <a:fld id="{DE85A0F6-3FFE-486E-88E9-F2AA4B751DA7}" type="slidenum">
              <a:rPr lang="en-GB" sz="1400" b="1" smtClean="0">
                <a:solidFill>
                  <a:srgbClr val="00688A"/>
                </a:solidFill>
                <a:cs typeface="Arial" panose="020B0604020202020204" pitchFamily="34" charset="0"/>
              </a:rPr>
              <a:pPr algn="r" defTabSz="914400"/>
              <a:t>‹#›</a:t>
            </a:fld>
            <a:endParaRPr lang="en-GB" sz="1400" b="1" dirty="0">
              <a:solidFill>
                <a:srgbClr val="00688A"/>
              </a:solidFill>
              <a:cs typeface="Arial" panose="020B0604020202020204" pitchFamily="34" charset="0"/>
            </a:endParaRPr>
          </a:p>
        </p:txBody>
      </p:sp>
    </p:spTree>
    <p:extLst>
      <p:ext uri="{BB962C8B-B14F-4D97-AF65-F5344CB8AC3E}">
        <p14:creationId xmlns:p14="http://schemas.microsoft.com/office/powerpoint/2010/main" val="351554783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9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dirty="0" smtClean="0"/>
              <a:t>Footer text</a:t>
            </a:r>
            <a:endParaRPr dirty="0"/>
          </a:p>
        </p:txBody>
      </p:sp>
    </p:spTree>
    <p:extLst>
      <p:ext uri="{BB962C8B-B14F-4D97-AF65-F5344CB8AC3E}">
        <p14:creationId xmlns:p14="http://schemas.microsoft.com/office/powerpoint/2010/main" val="23448389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_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9"/>
            <a:ext cx="8378326" cy="4343400"/>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569160" cy="365125"/>
          </a:xfrm>
          <a:prstGeom prst="rect">
            <a:avLst/>
          </a:prstGeom>
        </p:spPr>
        <p:txBody>
          <a:bodyPr/>
          <a:lstStyle>
            <a:lvl1pPr algn="r">
              <a:defRPr sz="1200">
                <a:solidFill>
                  <a:srgbClr val="00688A"/>
                </a:solidFill>
                <a:latin typeface="Arial"/>
                <a:cs typeface="Arial"/>
              </a:defRPr>
            </a:lvl1pPr>
          </a:lstStyle>
          <a:p>
            <a:endParaRPr dirty="0"/>
          </a:p>
        </p:txBody>
      </p:sp>
      <p:sp>
        <p:nvSpPr>
          <p:cNvPr id="9"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pPr defTabSz="914400"/>
            <a:fld id="{4FC41374-03AE-924F-9568-6EE3990F0119}" type="slidenum">
              <a:rPr lang="en-US" smtClean="0"/>
              <a:pPr defTabSz="914400"/>
              <a:t>‹#›</a:t>
            </a:fld>
            <a:endParaRPr lang="en-US" dirty="0"/>
          </a:p>
        </p:txBody>
      </p:sp>
    </p:spTree>
    <p:extLst>
      <p:ext uri="{BB962C8B-B14F-4D97-AF65-F5344CB8AC3E}">
        <p14:creationId xmlns:p14="http://schemas.microsoft.com/office/powerpoint/2010/main" val="4211791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4708069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0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49906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3" name="Picture 2" descr="SKA_PowerPoint Templates V8.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1"/>
          </a:xfrm>
          <a:prstGeom prst="rect">
            <a:avLst/>
          </a:prstGeom>
        </p:spPr>
      </p:pic>
      <p:sp>
        <p:nvSpPr>
          <p:cNvPr id="25" name="Text Placeholder 22"/>
          <p:cNvSpPr>
            <a:spLocks noGrp="1"/>
          </p:cNvSpPr>
          <p:nvPr>
            <p:ph type="body" sz="quarter" idx="11" hasCustomPrompt="1"/>
          </p:nvPr>
        </p:nvSpPr>
        <p:spPr>
          <a:xfrm>
            <a:off x="384928" y="417968"/>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title</a:t>
            </a:r>
            <a:endParaRPr lang="en-US" dirty="0"/>
          </a:p>
        </p:txBody>
      </p:sp>
      <p:sp>
        <p:nvSpPr>
          <p:cNvPr id="26" name="Text Placeholder 22"/>
          <p:cNvSpPr>
            <a:spLocks noGrp="1"/>
          </p:cNvSpPr>
          <p:nvPr>
            <p:ph type="body" sz="quarter" idx="10" hasCustomPrompt="1"/>
          </p:nvPr>
        </p:nvSpPr>
        <p:spPr>
          <a:xfrm>
            <a:off x="384924" y="1037909"/>
            <a:ext cx="6276872" cy="639401"/>
          </a:xfrm>
          <a:prstGeom prst="rect">
            <a:avLst/>
          </a:prstGeom>
        </p:spPr>
        <p:txBody>
          <a:bodyPr vert="horz"/>
          <a:lstStyle>
            <a:lvl1pPr marL="0" indent="0">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subtitle</a:t>
            </a:r>
            <a:endParaRPr lang="en-US" dirty="0"/>
          </a:p>
        </p:txBody>
      </p:sp>
      <p:sp>
        <p:nvSpPr>
          <p:cNvPr id="28" name="Text Placeholder 22"/>
          <p:cNvSpPr>
            <a:spLocks noGrp="1"/>
          </p:cNvSpPr>
          <p:nvPr>
            <p:ph type="body" sz="quarter" idx="12" hasCustomPrompt="1"/>
          </p:nvPr>
        </p:nvSpPr>
        <p:spPr>
          <a:xfrm>
            <a:off x="5271927" y="5987208"/>
            <a:ext cx="3433865" cy="354613"/>
          </a:xfrm>
          <a:prstGeom prst="rect">
            <a:avLst/>
          </a:prstGeom>
        </p:spPr>
        <p:txBody>
          <a:bodyPr vert="horz"/>
          <a:lstStyle>
            <a:lvl1pPr marL="0" indent="0" algn="r">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name</a:t>
            </a:r>
            <a:endParaRPr lang="en-US" dirty="0"/>
          </a:p>
        </p:txBody>
      </p:sp>
      <p:sp>
        <p:nvSpPr>
          <p:cNvPr id="8" name="Text Placeholder 22"/>
          <p:cNvSpPr>
            <a:spLocks noGrp="1"/>
          </p:cNvSpPr>
          <p:nvPr>
            <p:ph type="body" sz="quarter" idx="13" hasCustomPrompt="1"/>
          </p:nvPr>
        </p:nvSpPr>
        <p:spPr>
          <a:xfrm>
            <a:off x="5270364" y="6272184"/>
            <a:ext cx="3433865" cy="354613"/>
          </a:xfrm>
          <a:prstGeom prst="rect">
            <a:avLst/>
          </a:prstGeom>
        </p:spPr>
        <p:txBody>
          <a:bodyPr vert="horz"/>
          <a:lstStyle>
            <a:lvl1pPr marL="0" indent="0" algn="r">
              <a:buFontTx/>
              <a:buNone/>
              <a:defRPr sz="18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date</a:t>
            </a:r>
            <a:endParaRPr lang="en-US" dirty="0"/>
          </a:p>
        </p:txBody>
      </p:sp>
    </p:spTree>
    <p:extLst>
      <p:ext uri="{BB962C8B-B14F-4D97-AF65-F5344CB8AC3E}">
        <p14:creationId xmlns:p14="http://schemas.microsoft.com/office/powerpoint/2010/main" val="288158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endParaRPr lang="en-US" sz="2500" dirty="0">
              <a:latin typeface="Arial"/>
              <a:cs typeface="Arial"/>
            </a:endParaRP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505392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3.xml"/><Relationship Id="rId4"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theme" Target="../theme/theme4.xml"/><Relationship Id="rId18" Type="http://schemas.openxmlformats.org/officeDocument/2006/relationships/image" Target="../media/image7.e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theme" Target="../theme/theme5.xml"/><Relationship Id="rId17" Type="http://schemas.openxmlformats.org/officeDocument/2006/relationships/image" Target="../media/image7.emf"/><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Relationship Id="rId18" Type="http://schemas.openxmlformats.org/officeDocument/2006/relationships/theme" Target="../theme/theme6.xml"/><Relationship Id="rId19" Type="http://schemas.openxmlformats.org/officeDocument/2006/relationships/image" Target="../media/image7.emf"/><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9.xml"/><Relationship Id="rId20" Type="http://schemas.openxmlformats.org/officeDocument/2006/relationships/slideLayout" Target="../slideLayouts/slideLayout80.xml"/><Relationship Id="rId21" Type="http://schemas.openxmlformats.org/officeDocument/2006/relationships/theme" Target="../theme/theme7.xml"/><Relationship Id="rId22" Type="http://schemas.openxmlformats.org/officeDocument/2006/relationships/image" Target="../media/image7.emf"/><Relationship Id="rId10" Type="http://schemas.openxmlformats.org/officeDocument/2006/relationships/slideLayout" Target="../slideLayouts/slideLayout70.xml"/><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slideLayout" Target="../slideLayouts/slideLayout73.xml"/><Relationship Id="rId14" Type="http://schemas.openxmlformats.org/officeDocument/2006/relationships/slideLayout" Target="../slideLayouts/slideLayout74.xml"/><Relationship Id="rId15" Type="http://schemas.openxmlformats.org/officeDocument/2006/relationships/slideLayout" Target="../slideLayouts/slideLayout75.xml"/><Relationship Id="rId16" Type="http://schemas.openxmlformats.org/officeDocument/2006/relationships/slideLayout" Target="../slideLayouts/slideLayout76.xml"/><Relationship Id="rId17" Type="http://schemas.openxmlformats.org/officeDocument/2006/relationships/slideLayout" Target="../slideLayouts/slideLayout77.xml"/><Relationship Id="rId18" Type="http://schemas.openxmlformats.org/officeDocument/2006/relationships/slideLayout" Target="../slideLayouts/slideLayout78.xml"/><Relationship Id="rId19" Type="http://schemas.openxmlformats.org/officeDocument/2006/relationships/slideLayout" Target="../slideLayouts/slideLayout79.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Relationship Id="rId17" Type="http://schemas.openxmlformats.org/officeDocument/2006/relationships/slideLayout" Target="../slideLayouts/slideLayout97.xml"/><Relationship Id="rId18" Type="http://schemas.openxmlformats.org/officeDocument/2006/relationships/theme" Target="../theme/theme8.xml"/><Relationship Id="rId19" Type="http://schemas.openxmlformats.org/officeDocument/2006/relationships/image" Target="../media/image7.emf"/><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0.xml"/><Relationship Id="rId4" Type="http://schemas.openxmlformats.org/officeDocument/2006/relationships/theme" Target="../theme/theme9.xml"/><Relationship Id="rId1" Type="http://schemas.openxmlformats.org/officeDocument/2006/relationships/slideLayout" Target="../slideLayouts/slideLayout98.xml"/><Relationship Id="rId2"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906194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809"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1109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5293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8470900" y="6392355"/>
            <a:ext cx="457200" cy="365125"/>
          </a:xfrm>
          <a:prstGeom prst="rect">
            <a:avLst/>
          </a:prstGeom>
        </p:spPr>
        <p:txBody>
          <a:bodyPr vert="horz" lIns="91440" tIns="45720" rIns="91440" bIns="45720" rtlCol="0" anchor="ctr"/>
          <a:lstStyle>
            <a:lvl1pPr algn="r">
              <a:defRPr sz="1200" b="1">
                <a:solidFill>
                  <a:srgbClr val="00688A"/>
                </a:solidFill>
              </a:defRPr>
            </a:lvl1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4380277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40000"/>
            <a:ext cx="6278400" cy="6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0000" y="1440000"/>
            <a:ext cx="8460000" cy="4680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84800" y="6400800"/>
            <a:ext cx="3086100" cy="365125"/>
          </a:xfrm>
          <a:prstGeom prst="rect">
            <a:avLst/>
          </a:prstGeom>
        </p:spPr>
        <p:txBody>
          <a:bodyPr vert="horz" lIns="91440" tIns="45720" rIns="91440" bIns="45720" rtlCol="0" anchor="ctr"/>
          <a:lstStyle>
            <a:lvl1pPr algn="r">
              <a:defRPr lang="en-US" sz="1200" kern="1200" dirty="0">
                <a:solidFill>
                  <a:srgbClr val="00688A"/>
                </a:solidFill>
                <a:latin typeface="Arial"/>
                <a:ea typeface="+mn-ea"/>
                <a:cs typeface="Arial"/>
              </a:defRPr>
            </a:lvl1pPr>
          </a:lstStyle>
          <a:p>
            <a:pPr defTabSz="914400"/>
            <a:endParaRPr/>
          </a:p>
        </p:txBody>
      </p:sp>
    </p:spTree>
    <p:extLst>
      <p:ext uri="{BB962C8B-B14F-4D97-AF65-F5344CB8AC3E}">
        <p14:creationId xmlns:p14="http://schemas.microsoft.com/office/powerpoint/2010/main" val="10123010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6" r:id="rId9"/>
    <p:sldLayoutId id="2147483697" r:id="rId10"/>
    <p:sldLayoutId id="2147483698" r:id="rId11"/>
    <p:sldLayoutId id="2147483699" r:id="rId12"/>
    <p:sldLayoutId id="2147483700" r:id="rId13"/>
    <p:sldLayoutId id="2147483701" r:id="rId14"/>
    <p:sldLayoutId id="2147483702" r:id="rId15"/>
    <p:sldLayoutId id="2147483819" r:id="rId16"/>
  </p:sldLayoutIdLst>
  <p:txStyles>
    <p:titleStyle>
      <a:lvl1pPr algn="l" defTabSz="914400" rtl="0" eaLnBrk="1" latinLnBrk="0" hangingPunct="1">
        <a:lnSpc>
          <a:spcPct val="90000"/>
        </a:lnSpc>
        <a:spcBef>
          <a:spcPct val="0"/>
        </a:spcBef>
        <a:buNone/>
        <a:defRPr lang="en-US" sz="3200" b="1" kern="1200" dirty="0">
          <a:solidFill>
            <a:srgbClr val="00688A"/>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40000"/>
            <a:ext cx="6278400" cy="6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0000" y="1440000"/>
            <a:ext cx="8460000" cy="4680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84800" y="6400800"/>
            <a:ext cx="3086100" cy="365125"/>
          </a:xfrm>
          <a:prstGeom prst="rect">
            <a:avLst/>
          </a:prstGeom>
        </p:spPr>
        <p:txBody>
          <a:bodyPr vert="horz" lIns="91440" tIns="45720" rIns="91440" bIns="45720" rtlCol="0" anchor="ctr"/>
          <a:lstStyle>
            <a:lvl1pPr algn="r">
              <a:defRPr lang="en-US" sz="1200" kern="1200" dirty="0">
                <a:solidFill>
                  <a:srgbClr val="00688A"/>
                </a:solidFill>
                <a:latin typeface="Arial"/>
                <a:ea typeface="+mn-ea"/>
                <a:cs typeface="Arial"/>
              </a:defRPr>
            </a:lvl1pPr>
          </a:lstStyle>
          <a:p>
            <a:pPr defTabSz="914400"/>
            <a:endParaRPr/>
          </a:p>
        </p:txBody>
      </p:sp>
    </p:spTree>
    <p:extLst>
      <p:ext uri="{BB962C8B-B14F-4D97-AF65-F5344CB8AC3E}">
        <p14:creationId xmlns:p14="http://schemas.microsoft.com/office/powerpoint/2010/main" val="191850524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2" r:id="rId8"/>
    <p:sldLayoutId id="2147483713" r:id="rId9"/>
    <p:sldLayoutId id="2147483714" r:id="rId10"/>
    <p:sldLayoutId id="2147483715" r:id="rId11"/>
    <p:sldLayoutId id="2147483716" r:id="rId12"/>
    <p:sldLayoutId id="2147483718" r:id="rId13"/>
    <p:sldLayoutId id="2147483719" r:id="rId14"/>
    <p:sldLayoutId id="2147483720" r:id="rId15"/>
  </p:sldLayoutIdLst>
  <p:txStyles>
    <p:titleStyle>
      <a:lvl1pPr algn="l" defTabSz="914400" rtl="0" eaLnBrk="1" latinLnBrk="0" hangingPunct="1">
        <a:lnSpc>
          <a:spcPct val="90000"/>
        </a:lnSpc>
        <a:spcBef>
          <a:spcPct val="0"/>
        </a:spcBef>
        <a:buNone/>
        <a:defRPr lang="en-US" sz="3200" b="1" kern="1200" dirty="0">
          <a:solidFill>
            <a:srgbClr val="00688A"/>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40000"/>
            <a:ext cx="6278400" cy="6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0000" y="1440000"/>
            <a:ext cx="8460000" cy="4680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84800" y="6400800"/>
            <a:ext cx="3086100" cy="365125"/>
          </a:xfrm>
          <a:prstGeom prst="rect">
            <a:avLst/>
          </a:prstGeom>
        </p:spPr>
        <p:txBody>
          <a:bodyPr vert="horz" lIns="91440" tIns="45720" rIns="91440" bIns="45720" rtlCol="0" anchor="ctr"/>
          <a:lstStyle>
            <a:lvl1pPr algn="r">
              <a:defRPr lang="en-US" sz="1200" kern="1200" dirty="0">
                <a:solidFill>
                  <a:srgbClr val="00688A"/>
                </a:solidFill>
                <a:latin typeface="Arial"/>
                <a:ea typeface="+mn-ea"/>
                <a:cs typeface="Arial"/>
              </a:defRPr>
            </a:lvl1pPr>
          </a:lstStyle>
          <a:p>
            <a:pPr defTabSz="914400"/>
            <a:endParaRPr/>
          </a:p>
        </p:txBody>
      </p:sp>
    </p:spTree>
    <p:extLst>
      <p:ext uri="{BB962C8B-B14F-4D97-AF65-F5344CB8AC3E}">
        <p14:creationId xmlns:p14="http://schemas.microsoft.com/office/powerpoint/2010/main" val="16049259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914400" rtl="0" eaLnBrk="1" latinLnBrk="0" hangingPunct="1">
        <a:lnSpc>
          <a:spcPct val="90000"/>
        </a:lnSpc>
        <a:spcBef>
          <a:spcPct val="0"/>
        </a:spcBef>
        <a:buNone/>
        <a:defRPr lang="en-US" sz="3200" b="1" kern="1200" dirty="0">
          <a:solidFill>
            <a:srgbClr val="00688A"/>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40000"/>
            <a:ext cx="6278400" cy="6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0000" y="1440000"/>
            <a:ext cx="8460000" cy="4680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84800" y="6400800"/>
            <a:ext cx="3086100" cy="365125"/>
          </a:xfrm>
          <a:prstGeom prst="rect">
            <a:avLst/>
          </a:prstGeom>
        </p:spPr>
        <p:txBody>
          <a:bodyPr vert="horz" lIns="91440" tIns="45720" rIns="91440" bIns="45720" rtlCol="0" anchor="ctr"/>
          <a:lstStyle>
            <a:lvl1pPr algn="r">
              <a:defRPr lang="en-US" sz="1200" kern="1200" dirty="0">
                <a:solidFill>
                  <a:srgbClr val="00688A"/>
                </a:solidFill>
                <a:latin typeface="Arial"/>
                <a:ea typeface="+mn-ea"/>
                <a:cs typeface="Arial"/>
              </a:defRPr>
            </a:lvl1pPr>
          </a:lstStyle>
          <a:p>
            <a:pPr defTabSz="914400"/>
            <a:endParaRPr/>
          </a:p>
        </p:txBody>
      </p:sp>
    </p:spTree>
    <p:extLst>
      <p:ext uri="{BB962C8B-B14F-4D97-AF65-F5344CB8AC3E}">
        <p14:creationId xmlns:p14="http://schemas.microsoft.com/office/powerpoint/2010/main" val="28655396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810" r:id="rId16"/>
    <p:sldLayoutId id="2147483811" r:id="rId17"/>
    <p:sldLayoutId id="2147483812" r:id="rId18"/>
    <p:sldLayoutId id="2147483813" r:id="rId19"/>
    <p:sldLayoutId id="2147483814" r:id="rId20"/>
  </p:sldLayoutIdLst>
  <p:txStyles>
    <p:titleStyle>
      <a:lvl1pPr algn="l" defTabSz="914400" rtl="0" eaLnBrk="1" latinLnBrk="0" hangingPunct="1">
        <a:lnSpc>
          <a:spcPct val="90000"/>
        </a:lnSpc>
        <a:spcBef>
          <a:spcPct val="0"/>
        </a:spcBef>
        <a:buNone/>
        <a:defRPr lang="en-US" sz="3200" b="1" kern="1200" dirty="0">
          <a:solidFill>
            <a:srgbClr val="00688A"/>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40000"/>
            <a:ext cx="6278400" cy="6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0000" y="1440000"/>
            <a:ext cx="8460000" cy="4680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84800" y="6400800"/>
            <a:ext cx="3086100" cy="365125"/>
          </a:xfrm>
          <a:prstGeom prst="rect">
            <a:avLst/>
          </a:prstGeom>
        </p:spPr>
        <p:txBody>
          <a:bodyPr vert="horz" lIns="91440" tIns="45720" rIns="91440" bIns="45720" rtlCol="0" anchor="ctr"/>
          <a:lstStyle>
            <a:lvl1pPr algn="r">
              <a:defRPr lang="en-US" sz="1200" kern="1200" dirty="0">
                <a:solidFill>
                  <a:srgbClr val="00688A"/>
                </a:solidFill>
                <a:latin typeface="Arial"/>
                <a:ea typeface="+mn-ea"/>
                <a:cs typeface="Arial"/>
              </a:defRPr>
            </a:lvl1pPr>
          </a:lstStyle>
          <a:p>
            <a:pPr defTabSz="914400"/>
            <a:endParaRPr/>
          </a:p>
        </p:txBody>
      </p:sp>
    </p:spTree>
    <p:extLst>
      <p:ext uri="{BB962C8B-B14F-4D97-AF65-F5344CB8AC3E}">
        <p14:creationId xmlns:p14="http://schemas.microsoft.com/office/powerpoint/2010/main" val="396157364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xStyles>
    <p:titleStyle>
      <a:lvl1pPr algn="l" defTabSz="914400" rtl="0" eaLnBrk="1" latinLnBrk="0" hangingPunct="1">
        <a:lnSpc>
          <a:spcPct val="90000"/>
        </a:lnSpc>
        <a:spcBef>
          <a:spcPct val="0"/>
        </a:spcBef>
        <a:buNone/>
        <a:defRPr lang="en-US" sz="3200" b="1" kern="1200" dirty="0">
          <a:solidFill>
            <a:srgbClr val="00688A"/>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21867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53.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5" Type="http://schemas.openxmlformats.org/officeDocument/2006/relationships/image" Target="../media/image17.jp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95.xml"/><Relationship Id="rId2"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2.jpeg"/><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4928" y="417968"/>
            <a:ext cx="6894272" cy="619941"/>
          </a:xfrm>
        </p:spPr>
        <p:txBody>
          <a:bodyPr/>
          <a:lstStyle/>
          <a:p>
            <a:r>
              <a:rPr lang="en-US" dirty="0" smtClean="0"/>
              <a:t>SKA Town Hall Meeting </a:t>
            </a:r>
          </a:p>
          <a:p>
            <a:r>
              <a:rPr lang="en-US" dirty="0" smtClean="0"/>
              <a:t>Project Overview and Introduction</a:t>
            </a:r>
            <a:endParaRPr lang="en-US" dirty="0"/>
          </a:p>
          <a:p>
            <a:endParaRPr lang="en-US" dirty="0"/>
          </a:p>
        </p:txBody>
      </p:sp>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Alistair McPherson</a:t>
            </a:r>
            <a:endParaRPr lang="en-US" dirty="0"/>
          </a:p>
        </p:txBody>
      </p:sp>
      <p:sp>
        <p:nvSpPr>
          <p:cNvPr id="5" name="Text Placeholder 4"/>
          <p:cNvSpPr>
            <a:spLocks noGrp="1"/>
          </p:cNvSpPr>
          <p:nvPr>
            <p:ph type="body" sz="quarter" idx="13"/>
          </p:nvPr>
        </p:nvSpPr>
        <p:spPr/>
        <p:txBody>
          <a:bodyPr/>
          <a:lstStyle/>
          <a:p>
            <a:r>
              <a:rPr lang="en-US" dirty="0" smtClean="0"/>
              <a:t>18</a:t>
            </a:r>
            <a:r>
              <a:rPr lang="en-US" baseline="30000" dirty="0" smtClean="0"/>
              <a:t>th</a:t>
            </a:r>
            <a:r>
              <a:rPr lang="en-US" dirty="0" smtClean="0"/>
              <a:t> May 2017</a:t>
            </a:r>
            <a:endParaRPr lang="en-US" dirty="0"/>
          </a:p>
        </p:txBody>
      </p:sp>
    </p:spTree>
    <p:extLst>
      <p:ext uri="{BB962C8B-B14F-4D97-AF65-F5344CB8AC3E}">
        <p14:creationId xmlns:p14="http://schemas.microsoft.com/office/powerpoint/2010/main" val="1679848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50290" y="1141740"/>
            <a:ext cx="8223250" cy="5112568"/>
          </a:xfrm>
          <a:prstGeom prst="rect">
            <a:avLst/>
          </a:prstGeom>
          <a:solidFill>
            <a:schemeClr val="bg1"/>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solidFill>
                <a:prstClr val="black"/>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935" y="1141740"/>
            <a:ext cx="7451270" cy="5268779"/>
          </a:xfrm>
          <a:prstGeom prst="rect">
            <a:avLst/>
          </a:prstGeom>
        </p:spPr>
      </p:pic>
      <p:sp>
        <p:nvSpPr>
          <p:cNvPr id="3" name="Text Placeholder 2"/>
          <p:cNvSpPr>
            <a:spLocks noGrp="1"/>
          </p:cNvSpPr>
          <p:nvPr>
            <p:ph type="body" sz="quarter" idx="11"/>
          </p:nvPr>
        </p:nvSpPr>
        <p:spPr>
          <a:xfrm>
            <a:off x="360964" y="521799"/>
            <a:ext cx="7023062" cy="619941"/>
          </a:xfrm>
        </p:spPr>
        <p:txBody>
          <a:bodyPr>
            <a:normAutofit fontScale="85000" lnSpcReduction="10000"/>
          </a:bodyPr>
          <a:lstStyle/>
          <a:p>
            <a:r>
              <a:rPr lang="en-US" dirty="0" smtClean="0"/>
              <a:t>SKA Organisation: 10 countries, more to join</a:t>
            </a:r>
            <a:endParaRPr lang="en-US" dirty="0"/>
          </a:p>
        </p:txBody>
      </p:sp>
      <p:sp>
        <p:nvSpPr>
          <p:cNvPr id="6" name="Rectangle 5"/>
          <p:cNvSpPr/>
          <p:nvPr/>
        </p:nvSpPr>
        <p:spPr>
          <a:xfrm>
            <a:off x="88899" y="2340739"/>
            <a:ext cx="2061177" cy="2554545"/>
          </a:xfrm>
          <a:prstGeom prst="rect">
            <a:avLst/>
          </a:prstGeom>
        </p:spPr>
        <p:txBody>
          <a:bodyPr wrap="square">
            <a:spAutoFit/>
          </a:bodyPr>
          <a:lstStyle/>
          <a:p>
            <a:pPr defTabSz="914400"/>
            <a:r>
              <a:rPr lang="en-US" sz="1600" dirty="0">
                <a:solidFill>
                  <a:prstClr val="black"/>
                </a:solidFill>
              </a:rPr>
              <a:t>Australia (</a:t>
            </a:r>
            <a:r>
              <a:rPr lang="en-US" sz="1600" dirty="0" err="1" smtClean="0">
                <a:solidFill>
                  <a:prstClr val="black"/>
                </a:solidFill>
              </a:rPr>
              <a:t>DoI&amp;S</a:t>
            </a:r>
            <a:r>
              <a:rPr lang="en-US" sz="1600" dirty="0" smtClean="0">
                <a:solidFill>
                  <a:prstClr val="black"/>
                </a:solidFill>
              </a:rPr>
              <a:t>)</a:t>
            </a:r>
          </a:p>
          <a:p>
            <a:pPr defTabSz="914400"/>
            <a:r>
              <a:rPr lang="en-US" sz="1600" dirty="0" smtClean="0">
                <a:solidFill>
                  <a:prstClr val="black"/>
                </a:solidFill>
              </a:rPr>
              <a:t>Canada </a:t>
            </a:r>
            <a:r>
              <a:rPr lang="en-US" sz="1600" dirty="0">
                <a:solidFill>
                  <a:prstClr val="black"/>
                </a:solidFill>
              </a:rPr>
              <a:t>(NRC-HIA)</a:t>
            </a:r>
          </a:p>
          <a:p>
            <a:pPr defTabSz="914400"/>
            <a:r>
              <a:rPr lang="en-US" sz="1600" dirty="0">
                <a:solidFill>
                  <a:prstClr val="black"/>
                </a:solidFill>
              </a:rPr>
              <a:t>China (MOST</a:t>
            </a:r>
            <a:r>
              <a:rPr lang="en-US" sz="1600" dirty="0" smtClean="0">
                <a:solidFill>
                  <a:prstClr val="black"/>
                </a:solidFill>
              </a:rPr>
              <a:t>)</a:t>
            </a:r>
          </a:p>
          <a:p>
            <a:pPr defTabSz="914400"/>
            <a:r>
              <a:rPr lang="en-US" sz="1600" dirty="0" smtClean="0">
                <a:solidFill>
                  <a:prstClr val="black"/>
                </a:solidFill>
              </a:rPr>
              <a:t>India (DAE)</a:t>
            </a:r>
          </a:p>
          <a:p>
            <a:pPr defTabSz="914400"/>
            <a:r>
              <a:rPr lang="en-US" sz="1600" dirty="0" smtClean="0">
                <a:solidFill>
                  <a:prstClr val="black"/>
                </a:solidFill>
              </a:rPr>
              <a:t>Italy </a:t>
            </a:r>
            <a:r>
              <a:rPr lang="en-US" sz="1600" dirty="0">
                <a:solidFill>
                  <a:prstClr val="black"/>
                </a:solidFill>
              </a:rPr>
              <a:t>(INAF)</a:t>
            </a:r>
          </a:p>
          <a:p>
            <a:pPr defTabSz="914400"/>
            <a:r>
              <a:rPr lang="en-US" sz="1600" dirty="0">
                <a:solidFill>
                  <a:prstClr val="black"/>
                </a:solidFill>
              </a:rPr>
              <a:t>Netherlands (</a:t>
            </a:r>
            <a:r>
              <a:rPr lang="en-US" sz="1600" dirty="0" smtClean="0">
                <a:solidFill>
                  <a:prstClr val="black"/>
                </a:solidFill>
              </a:rPr>
              <a:t>NWO)</a:t>
            </a:r>
          </a:p>
          <a:p>
            <a:pPr defTabSz="914400"/>
            <a:r>
              <a:rPr lang="en-US" sz="1600" dirty="0" smtClean="0">
                <a:solidFill>
                  <a:prstClr val="black"/>
                </a:solidFill>
              </a:rPr>
              <a:t>New </a:t>
            </a:r>
            <a:r>
              <a:rPr lang="en-US" sz="1600" dirty="0">
                <a:solidFill>
                  <a:prstClr val="black"/>
                </a:solidFill>
              </a:rPr>
              <a:t>Zealand (MED)</a:t>
            </a:r>
          </a:p>
          <a:p>
            <a:pPr defTabSz="914400"/>
            <a:r>
              <a:rPr lang="en-US" sz="1600" dirty="0">
                <a:solidFill>
                  <a:prstClr val="black"/>
                </a:solidFill>
              </a:rPr>
              <a:t>South Africa (DST</a:t>
            </a:r>
            <a:r>
              <a:rPr lang="en-US" sz="1600" dirty="0" smtClean="0">
                <a:solidFill>
                  <a:prstClr val="black"/>
                </a:solidFill>
              </a:rPr>
              <a:t>)</a:t>
            </a:r>
          </a:p>
          <a:p>
            <a:pPr defTabSz="914400"/>
            <a:r>
              <a:rPr lang="en-US" sz="1600" dirty="0" smtClean="0">
                <a:solidFill>
                  <a:prstClr val="black"/>
                </a:solidFill>
              </a:rPr>
              <a:t>Sweden </a:t>
            </a:r>
            <a:r>
              <a:rPr lang="en-US" sz="1600" dirty="0">
                <a:solidFill>
                  <a:prstClr val="black"/>
                </a:solidFill>
              </a:rPr>
              <a:t>(Chalmers</a:t>
            </a:r>
            <a:r>
              <a:rPr lang="en-US" sz="1600" dirty="0" smtClean="0">
                <a:solidFill>
                  <a:prstClr val="black"/>
                </a:solidFill>
              </a:rPr>
              <a:t>)</a:t>
            </a:r>
          </a:p>
          <a:p>
            <a:pPr defTabSz="914400"/>
            <a:r>
              <a:rPr lang="en-US" sz="1600" dirty="0" smtClean="0">
                <a:solidFill>
                  <a:prstClr val="black"/>
                </a:solidFill>
              </a:rPr>
              <a:t>UK </a:t>
            </a:r>
            <a:r>
              <a:rPr lang="en-US" sz="1600" dirty="0">
                <a:solidFill>
                  <a:prstClr val="black"/>
                </a:solidFill>
              </a:rPr>
              <a:t>(STFC)</a:t>
            </a:r>
          </a:p>
        </p:txBody>
      </p:sp>
      <p:sp>
        <p:nvSpPr>
          <p:cNvPr id="7" name="Rectangle 6"/>
          <p:cNvSpPr/>
          <p:nvPr/>
        </p:nvSpPr>
        <p:spPr>
          <a:xfrm>
            <a:off x="7788712" y="1306113"/>
            <a:ext cx="1854200" cy="4278094"/>
          </a:xfrm>
          <a:prstGeom prst="rect">
            <a:avLst/>
          </a:prstGeom>
        </p:spPr>
        <p:txBody>
          <a:bodyPr wrap="square">
            <a:spAutoFit/>
          </a:bodyPr>
          <a:lstStyle/>
          <a:p>
            <a:pPr defTabSz="914400"/>
            <a:r>
              <a:rPr lang="en-US" sz="1600" dirty="0" smtClean="0">
                <a:solidFill>
                  <a:prstClr val="black"/>
                </a:solidFill>
              </a:rPr>
              <a:t>Interested Countries:</a:t>
            </a:r>
          </a:p>
          <a:p>
            <a:pPr marL="285750" indent="-285750" defTabSz="914400">
              <a:buFont typeface="Arial"/>
              <a:buChar char="•"/>
            </a:pPr>
            <a:r>
              <a:rPr lang="en-US" sz="1600" dirty="0" smtClean="0">
                <a:solidFill>
                  <a:prstClr val="black"/>
                </a:solidFill>
              </a:rPr>
              <a:t>France</a:t>
            </a:r>
          </a:p>
          <a:p>
            <a:pPr marL="285750" indent="-285750" defTabSz="914400">
              <a:buFont typeface="Arial"/>
              <a:buChar char="•"/>
            </a:pPr>
            <a:r>
              <a:rPr lang="en-US" sz="1600" dirty="0" smtClean="0">
                <a:solidFill>
                  <a:prstClr val="black"/>
                </a:solidFill>
              </a:rPr>
              <a:t>Germany</a:t>
            </a:r>
          </a:p>
          <a:p>
            <a:pPr marL="285750" indent="-285750" defTabSz="914400">
              <a:buFont typeface="Arial"/>
              <a:buChar char="•"/>
            </a:pPr>
            <a:r>
              <a:rPr lang="en-US" sz="1600" dirty="0" smtClean="0">
                <a:solidFill>
                  <a:prstClr val="black"/>
                </a:solidFill>
              </a:rPr>
              <a:t>Japan</a:t>
            </a:r>
          </a:p>
          <a:p>
            <a:pPr marL="285750" indent="-285750" defTabSz="914400">
              <a:buFont typeface="Arial"/>
              <a:buChar char="•"/>
            </a:pPr>
            <a:r>
              <a:rPr lang="en-US" sz="1600" dirty="0" smtClean="0">
                <a:solidFill>
                  <a:prstClr val="black"/>
                </a:solidFill>
              </a:rPr>
              <a:t>Korea</a:t>
            </a:r>
          </a:p>
          <a:p>
            <a:pPr marL="285750" indent="-285750" defTabSz="914400">
              <a:buFont typeface="Arial"/>
              <a:buChar char="•"/>
            </a:pPr>
            <a:r>
              <a:rPr lang="en-US" sz="1600" dirty="0" smtClean="0">
                <a:solidFill>
                  <a:prstClr val="black"/>
                </a:solidFill>
              </a:rPr>
              <a:t>Malta</a:t>
            </a:r>
          </a:p>
          <a:p>
            <a:pPr marL="285750" indent="-285750" defTabSz="914400">
              <a:buFont typeface="Arial"/>
              <a:buChar char="•"/>
            </a:pPr>
            <a:r>
              <a:rPr lang="en-US" sz="1600" dirty="0" smtClean="0">
                <a:solidFill>
                  <a:prstClr val="black"/>
                </a:solidFill>
              </a:rPr>
              <a:t>Portugal</a:t>
            </a:r>
          </a:p>
          <a:p>
            <a:pPr marL="285750" indent="-285750" defTabSz="914400">
              <a:buFont typeface="Arial"/>
              <a:buChar char="•"/>
            </a:pPr>
            <a:r>
              <a:rPr lang="en-US" sz="1600" dirty="0" smtClean="0">
                <a:solidFill>
                  <a:prstClr val="black"/>
                </a:solidFill>
              </a:rPr>
              <a:t>Spain</a:t>
            </a:r>
          </a:p>
          <a:p>
            <a:pPr marL="285750" indent="-285750" defTabSz="914400">
              <a:buFont typeface="Arial"/>
              <a:buChar char="•"/>
            </a:pPr>
            <a:r>
              <a:rPr lang="en-US" sz="1600" dirty="0" smtClean="0">
                <a:solidFill>
                  <a:prstClr val="black"/>
                </a:solidFill>
              </a:rPr>
              <a:t>Switzerland</a:t>
            </a:r>
          </a:p>
          <a:p>
            <a:pPr marL="285750" indent="-285750" defTabSz="914400">
              <a:buFont typeface="Arial"/>
              <a:buChar char="•"/>
            </a:pPr>
            <a:r>
              <a:rPr lang="en-US" sz="1600" dirty="0" smtClean="0">
                <a:solidFill>
                  <a:prstClr val="black"/>
                </a:solidFill>
              </a:rPr>
              <a:t>USA</a:t>
            </a:r>
          </a:p>
          <a:p>
            <a:pPr defTabSz="914400"/>
            <a:endParaRPr lang="en-US" sz="1600" dirty="0">
              <a:solidFill>
                <a:prstClr val="black"/>
              </a:solidFill>
            </a:endParaRPr>
          </a:p>
          <a:p>
            <a:pPr defTabSz="914400"/>
            <a:r>
              <a:rPr lang="en-US" sz="1600" dirty="0" smtClean="0">
                <a:solidFill>
                  <a:prstClr val="black"/>
                </a:solidFill>
              </a:rPr>
              <a:t>Contacts:</a:t>
            </a:r>
          </a:p>
          <a:p>
            <a:pPr marL="285750" indent="-285750" defTabSz="914400">
              <a:buFont typeface="Arial"/>
              <a:buChar char="•"/>
            </a:pPr>
            <a:r>
              <a:rPr lang="en-US" sz="1600" smtClean="0">
                <a:solidFill>
                  <a:prstClr val="black"/>
                </a:solidFill>
              </a:rPr>
              <a:t>Mexico</a:t>
            </a:r>
          </a:p>
          <a:p>
            <a:pPr marL="285750" indent="-285750" defTabSz="914400">
              <a:buFont typeface="Arial"/>
              <a:buChar char="•"/>
            </a:pPr>
            <a:r>
              <a:rPr lang="en-US" sz="1600" smtClean="0">
                <a:solidFill>
                  <a:prstClr val="black"/>
                </a:solidFill>
              </a:rPr>
              <a:t>Brazil</a:t>
            </a:r>
            <a:endParaRPr lang="en-US" sz="1600" dirty="0" smtClean="0">
              <a:solidFill>
                <a:prstClr val="black"/>
              </a:solidFill>
            </a:endParaRPr>
          </a:p>
          <a:p>
            <a:pPr marL="285750" indent="-285750" defTabSz="914400">
              <a:buFont typeface="Arial"/>
              <a:buChar char="•"/>
            </a:pPr>
            <a:r>
              <a:rPr lang="en-US" sz="1600" dirty="0" smtClean="0">
                <a:solidFill>
                  <a:prstClr val="black"/>
                </a:solidFill>
              </a:rPr>
              <a:t>Ireland</a:t>
            </a:r>
          </a:p>
          <a:p>
            <a:pPr marL="285750" indent="-285750" defTabSz="914400">
              <a:buFont typeface="Arial"/>
              <a:buChar char="•"/>
            </a:pPr>
            <a:r>
              <a:rPr lang="en-US" sz="1600" dirty="0" smtClean="0">
                <a:solidFill>
                  <a:prstClr val="black"/>
                </a:solidFill>
              </a:rPr>
              <a:t>Russia</a:t>
            </a:r>
          </a:p>
        </p:txBody>
      </p:sp>
    </p:spTree>
    <p:extLst>
      <p:ext uri="{BB962C8B-B14F-4D97-AF65-F5344CB8AC3E}">
        <p14:creationId xmlns:p14="http://schemas.microsoft.com/office/powerpoint/2010/main" val="1179798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45" y="1058333"/>
            <a:ext cx="9134014" cy="4953000"/>
          </a:xfrm>
          <a:prstGeom prst="rect">
            <a:avLst/>
          </a:prstGeom>
        </p:spPr>
      </p:pic>
      <p:cxnSp>
        <p:nvCxnSpPr>
          <p:cNvPr id="5" name="Straight Connector 4"/>
          <p:cNvCxnSpPr/>
          <p:nvPr/>
        </p:nvCxnSpPr>
        <p:spPr>
          <a:xfrm flipV="1">
            <a:off x="4863712" y="6180610"/>
            <a:ext cx="799166" cy="743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62878" y="6011333"/>
            <a:ext cx="2503570" cy="338554"/>
          </a:xfrm>
          <a:prstGeom prst="rect">
            <a:avLst/>
          </a:prstGeom>
          <a:noFill/>
        </p:spPr>
        <p:txBody>
          <a:bodyPr wrap="none" rtlCol="0">
            <a:spAutoFit/>
          </a:bodyPr>
          <a:lstStyle/>
          <a:p>
            <a:pPr defTabSz="914400"/>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Service Level Agreements</a:t>
            </a: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flipV="1">
            <a:off x="4863712" y="6491286"/>
            <a:ext cx="799166" cy="7434"/>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62878" y="6322009"/>
            <a:ext cx="3047309" cy="338554"/>
          </a:xfrm>
          <a:prstGeom prst="rect">
            <a:avLst/>
          </a:prstGeom>
          <a:noFill/>
        </p:spPr>
        <p:txBody>
          <a:bodyPr wrap="none" rtlCol="0">
            <a:spAutoFit/>
          </a:bodyPr>
          <a:lstStyle/>
          <a:p>
            <a:pPr defTabSz="914400"/>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Memorandum of Understanding</a:t>
            </a: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434898" y="1326424"/>
            <a:ext cx="8088351" cy="4592301"/>
            <a:chOff x="498088" y="1141740"/>
            <a:chExt cx="8088351" cy="4592301"/>
          </a:xfrm>
        </p:grpSpPr>
        <p:cxnSp>
          <p:nvCxnSpPr>
            <p:cNvPr id="10" name="Straight Connector 9"/>
            <p:cNvCxnSpPr/>
            <p:nvPr/>
          </p:nvCxnSpPr>
          <p:spPr>
            <a:xfrm>
              <a:off x="498088" y="3233854"/>
              <a:ext cx="1836234" cy="7434"/>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865327" y="3222703"/>
              <a:ext cx="721112" cy="0"/>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98088" y="5734041"/>
              <a:ext cx="8088351" cy="0"/>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334322" y="1141740"/>
              <a:ext cx="5531005" cy="7434"/>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8088" y="3241288"/>
              <a:ext cx="0" cy="2492753"/>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34322" y="1141740"/>
              <a:ext cx="0" cy="2099548"/>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865327" y="1149174"/>
              <a:ext cx="0" cy="2073529"/>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523249" y="3222703"/>
              <a:ext cx="0" cy="2492753"/>
            </a:xfrm>
            <a:prstGeom prst="line">
              <a:avLst/>
            </a:prstGeom>
            <a:ln w="19050">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7479341" y="5574057"/>
            <a:ext cx="980718" cy="338554"/>
          </a:xfrm>
          <a:prstGeom prst="rect">
            <a:avLst/>
          </a:prstGeom>
          <a:noFill/>
        </p:spPr>
        <p:txBody>
          <a:bodyPr wrap="none" rtlCol="0">
            <a:spAutoFit/>
          </a:bodyPr>
          <a:lstStyle/>
          <a:p>
            <a:pPr algn="r" defTabSz="914400"/>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 Scope</a:t>
            </a:r>
            <a:endPar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Placeholder 2"/>
          <p:cNvSpPr>
            <a:spLocks noGrp="1"/>
          </p:cNvSpPr>
          <p:nvPr>
            <p:ph type="body" sz="quarter" idx="11"/>
          </p:nvPr>
        </p:nvSpPr>
        <p:spPr>
          <a:xfrm>
            <a:off x="360964" y="521799"/>
            <a:ext cx="6276872" cy="619941"/>
          </a:xfrm>
        </p:spPr>
        <p:txBody>
          <a:bodyPr/>
          <a:lstStyle/>
          <a:p>
            <a:r>
              <a:rPr lang="en-GB" dirty="0" smtClean="0">
                <a:latin typeface="Calibri" panose="020F0502020204030204" pitchFamily="34" charset="0"/>
              </a:rPr>
              <a:t>Eventual scope</a:t>
            </a:r>
            <a:endParaRPr lang="en-GB" dirty="0">
              <a:latin typeface="Calibri" panose="020F0502020204030204" pitchFamily="34" charset="0"/>
            </a:endParaRPr>
          </a:p>
        </p:txBody>
      </p:sp>
    </p:spTree>
    <p:extLst>
      <p:ext uri="{BB962C8B-B14F-4D97-AF65-F5344CB8AC3E}">
        <p14:creationId xmlns:p14="http://schemas.microsoft.com/office/powerpoint/2010/main" val="39777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964" y="1330455"/>
            <a:ext cx="8378326" cy="4525963"/>
          </a:xfrm>
        </p:spPr>
        <p:txBody>
          <a:bodyPr>
            <a:normAutofit/>
          </a:bodyPr>
          <a:lstStyle/>
          <a:p>
            <a:r>
              <a:rPr lang="en-GB" sz="2400" smtClean="0">
                <a:solidFill>
                  <a:srgbClr val="002060"/>
                </a:solidFill>
              </a:rPr>
              <a:t>IGO </a:t>
            </a:r>
            <a:r>
              <a:rPr lang="en-GB" sz="2400" dirty="0">
                <a:solidFill>
                  <a:srgbClr val="002060"/>
                </a:solidFill>
              </a:rPr>
              <a:t>= ‘Convention’ agreed between governments</a:t>
            </a:r>
            <a:endParaRPr lang="en-GB" sz="2800" dirty="0">
              <a:solidFill>
                <a:srgbClr val="002060"/>
              </a:solidFill>
            </a:endParaRPr>
          </a:p>
          <a:p>
            <a:pPr lvl="1"/>
            <a:r>
              <a:rPr lang="en-GB" sz="2000" dirty="0">
                <a:solidFill>
                  <a:srgbClr val="0070C0"/>
                </a:solidFill>
              </a:rPr>
              <a:t>Government commitment:  Long-term political stability, funding stability</a:t>
            </a:r>
          </a:p>
          <a:p>
            <a:pPr lvl="1"/>
            <a:r>
              <a:rPr lang="en-GB" sz="2000" dirty="0">
                <a:solidFill>
                  <a:srgbClr val="0070C0"/>
                </a:solidFill>
              </a:rPr>
              <a:t>A level of independence in structure</a:t>
            </a:r>
          </a:p>
          <a:p>
            <a:pPr lvl="1"/>
            <a:r>
              <a:rPr lang="en-GB" sz="2000" dirty="0">
                <a:solidFill>
                  <a:srgbClr val="0070C0"/>
                </a:solidFill>
              </a:rPr>
              <a:t>Availability of ‘supporting processes’ through Privileges and Immunities from members: functional support for project</a:t>
            </a:r>
          </a:p>
          <a:p>
            <a:pPr lvl="1"/>
            <a:r>
              <a:rPr lang="en-GB" sz="2000" dirty="0">
                <a:solidFill>
                  <a:srgbClr val="0070C0"/>
                </a:solidFill>
              </a:rPr>
              <a:t>‘Freedom to operate’, specifically through procurement process, employment rules and so on</a:t>
            </a:r>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endParaRPr lang="en-GB" dirty="0"/>
          </a:p>
          <a:p>
            <a:endParaRPr lang="en-GB" dirty="0"/>
          </a:p>
          <a:p>
            <a:endParaRPr lang="en-GB" dirty="0"/>
          </a:p>
        </p:txBody>
      </p:sp>
      <p:sp>
        <p:nvSpPr>
          <p:cNvPr id="3" name="Text Placeholder 2"/>
          <p:cNvSpPr>
            <a:spLocks noGrp="1"/>
          </p:cNvSpPr>
          <p:nvPr>
            <p:ph type="body" sz="quarter" idx="11"/>
          </p:nvPr>
        </p:nvSpPr>
        <p:spPr>
          <a:xfrm>
            <a:off x="360964" y="521799"/>
            <a:ext cx="6623730" cy="619941"/>
          </a:xfrm>
        </p:spPr>
        <p:txBody>
          <a:bodyPr/>
          <a:lstStyle/>
          <a:p>
            <a:r>
              <a:rPr lang="en-GB" sz="2800" dirty="0" smtClean="0"/>
              <a:t>Governance/organisational structure</a:t>
            </a:r>
            <a:endParaRPr lang="en-GB" sz="2800" dirty="0"/>
          </a:p>
        </p:txBody>
      </p:sp>
      <p:sp>
        <p:nvSpPr>
          <p:cNvPr id="4" name="Text Placeholder 3"/>
          <p:cNvSpPr>
            <a:spLocks noGrp="1"/>
          </p:cNvSpPr>
          <p:nvPr>
            <p:ph type="body" sz="quarter" idx="12"/>
          </p:nvPr>
        </p:nvSpPr>
        <p:spPr/>
        <p:txBody>
          <a:bodyPr/>
          <a:lstStyle/>
          <a:p>
            <a:endParaRPr lang="en-GB"/>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567" y="3908084"/>
            <a:ext cx="3553142" cy="230615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5709" y="3908084"/>
            <a:ext cx="3472718" cy="231372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784" y="4060582"/>
            <a:ext cx="631739" cy="83296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1182" y="5686401"/>
            <a:ext cx="826005" cy="397118"/>
          </a:xfrm>
          <a:prstGeom prst="rect">
            <a:avLst/>
          </a:prstGeom>
        </p:spPr>
      </p:pic>
    </p:spTree>
    <p:extLst>
      <p:ext uri="{BB962C8B-B14F-4D97-AF65-F5344CB8AC3E}">
        <p14:creationId xmlns:p14="http://schemas.microsoft.com/office/powerpoint/2010/main" val="2891692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243238" cy="6932428"/>
          </a:xfrm>
        </p:spPr>
      </p:pic>
      <p:sp>
        <p:nvSpPr>
          <p:cNvPr id="3" name="Text Placeholder 2"/>
          <p:cNvSpPr>
            <a:spLocks noGrp="1"/>
          </p:cNvSpPr>
          <p:nvPr>
            <p:ph type="body" sz="quarter" idx="11"/>
          </p:nvPr>
        </p:nvSpPr>
        <p:spPr/>
        <p:txBody>
          <a:bodyPr/>
          <a:lstStyle/>
          <a:p>
            <a:endParaRPr lang="en-GB"/>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163799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229060" cy="6921794"/>
          </a:xfrm>
          <a:prstGeom prst="rect">
            <a:avLst/>
          </a:prstGeom>
          <a:solidFill>
            <a:schemeClr val="bg1">
              <a:lumMod val="75000"/>
            </a:schemeClr>
          </a:solidFill>
        </p:spPr>
      </p:pic>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1"/>
          </p:nvPr>
        </p:nvSpPr>
        <p:spPr>
          <a:xfrm>
            <a:off x="85060" y="238329"/>
            <a:ext cx="6276872" cy="619941"/>
          </a:xfrm>
        </p:spPr>
        <p:txBody>
          <a:bodyPr/>
          <a:lstStyle/>
          <a:p>
            <a:r>
              <a:rPr lang="en-GB" dirty="0" smtClean="0">
                <a:solidFill>
                  <a:schemeClr val="bg1"/>
                </a:solidFill>
              </a:rPr>
              <a:t>High-level IGO timeline</a:t>
            </a:r>
            <a:endParaRPr lang="en-GB" dirty="0">
              <a:solidFill>
                <a:schemeClr val="bg1"/>
              </a:solidFill>
            </a:endParaRPr>
          </a:p>
        </p:txBody>
      </p:sp>
      <p:sp>
        <p:nvSpPr>
          <p:cNvPr id="4" name="Text Placeholder 3"/>
          <p:cNvSpPr>
            <a:spLocks noGrp="1"/>
          </p:cNvSpPr>
          <p:nvPr>
            <p:ph type="body" sz="quarter" idx="12"/>
          </p:nvPr>
        </p:nvSpPr>
        <p:spPr/>
        <p:txBody>
          <a:bodyPr/>
          <a:lstStyle/>
          <a:p>
            <a:endParaRPr lang="en-GB"/>
          </a:p>
        </p:txBody>
      </p:sp>
      <p:sp>
        <p:nvSpPr>
          <p:cNvPr id="6" name="Content Placeholder 1"/>
          <p:cNvSpPr txBox="1">
            <a:spLocks/>
          </p:cNvSpPr>
          <p:nvPr/>
        </p:nvSpPr>
        <p:spPr>
          <a:xfrm>
            <a:off x="85060" y="839972"/>
            <a:ext cx="9058940" cy="5720316"/>
          </a:xfrm>
          <a:prstGeom prst="rect">
            <a:avLst/>
          </a:prstGeom>
          <a:solidFill>
            <a:schemeClr val="bg1">
              <a:alpha val="78000"/>
            </a:schemeClr>
          </a:solidFill>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GB" sz="3200" b="0" i="0" u="none" strike="noStrike" kern="1200" cap="none" spc="0" normalizeH="0" baseline="0" noProof="0" dirty="0" smtClean="0">
              <a:ln>
                <a:noFill/>
              </a:ln>
              <a:solidFill>
                <a:srgbClr val="00206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1" i="0" u="none" strike="noStrike" kern="1200" cap="none" spc="0" normalizeH="0" baseline="0" noProof="0" dirty="0" smtClean="0">
                <a:ln>
                  <a:noFill/>
                </a:ln>
                <a:solidFill>
                  <a:srgbClr val="002060"/>
                </a:solidFill>
                <a:effectLst/>
                <a:uLnTx/>
                <a:uFillTx/>
                <a:latin typeface="Calibri"/>
                <a:ea typeface="+mn-ea"/>
                <a:cs typeface="+mn-cs"/>
              </a:rPr>
              <a:t>Now to July: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2600" b="0" i="0" u="none" strike="noStrike" kern="1200" cap="none" spc="0" normalizeH="0" baseline="0" noProof="0" dirty="0" smtClean="0">
                <a:ln>
                  <a:noFill/>
                </a:ln>
                <a:solidFill>
                  <a:srgbClr val="002060"/>
                </a:solidFill>
                <a:effectLst/>
                <a:uLnTx/>
                <a:uFillTx/>
                <a:latin typeface="Calibri"/>
              </a:rPr>
              <a:t>Finalising the Convention text</a:t>
            </a:r>
            <a:r>
              <a:rPr kumimoji="0" lang="en-GB" sz="2600" b="0" i="0" u="none" strike="noStrike" kern="1200" cap="none" spc="0" normalizeH="0" noProof="0" dirty="0" smtClean="0">
                <a:ln>
                  <a:noFill/>
                </a:ln>
                <a:solidFill>
                  <a:srgbClr val="002060"/>
                </a:solidFill>
                <a:effectLst/>
                <a:uLnTx/>
                <a:uFillTx/>
                <a:latin typeface="Calibri"/>
              </a:rPr>
              <a:t> and other ‘treaty-level’ documents</a:t>
            </a:r>
            <a:endParaRPr kumimoji="0" lang="en-GB" sz="2600" b="0" i="0" u="none" strike="noStrike" kern="1200" cap="none" spc="0" normalizeH="0" baseline="0" noProof="0" dirty="0" smtClean="0">
              <a:ln>
                <a:noFill/>
              </a:ln>
              <a:solidFill>
                <a:srgbClr val="002060"/>
              </a:solidFill>
              <a:effectLst/>
              <a:uLnTx/>
              <a:uFillTx/>
              <a:latin typeface="Calibri"/>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sz="2600" dirty="0" smtClean="0">
                <a:solidFill>
                  <a:srgbClr val="002060"/>
                </a:solidFill>
                <a:latin typeface="Calibri"/>
              </a:rPr>
              <a:t>High-level discussions on procurement principles, access </a:t>
            </a:r>
            <a:r>
              <a:rPr lang="en-GB" sz="2600" dirty="0" err="1" smtClean="0">
                <a:solidFill>
                  <a:srgbClr val="002060"/>
                </a:solidFill>
                <a:latin typeface="Calibri"/>
              </a:rPr>
              <a:t>etc</a:t>
            </a:r>
            <a:endParaRPr lang="en-GB" sz="2600" dirty="0">
              <a:solidFill>
                <a:srgbClr val="002060"/>
              </a:solidFill>
              <a:latin typeface="Calibri"/>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2600" b="0" i="0" u="none" strike="noStrike" kern="1200" cap="none" spc="0" normalizeH="0" baseline="0" noProof="0" dirty="0" smtClean="0">
                <a:ln>
                  <a:noFill/>
                </a:ln>
                <a:solidFill>
                  <a:srgbClr val="002060"/>
                </a:solidFill>
                <a:effectLst/>
                <a:uLnTx/>
                <a:uFillTx/>
                <a:latin typeface="Calibri"/>
                <a:ea typeface="+mn-ea"/>
                <a:cs typeface="+mn-cs"/>
              </a:rPr>
              <a:t>Governments preparing to ‘initial’ the documents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sz="2600" dirty="0" smtClean="0">
                <a:solidFill>
                  <a:srgbClr val="002060"/>
                </a:solidFill>
                <a:latin typeface="Calibri"/>
              </a:rPr>
              <a:t>Discussions about initial phases of funding the IGO (not SKA1 construction…)</a:t>
            </a:r>
            <a:endParaRPr kumimoji="0" lang="en-GB" sz="2600" b="0" i="0" u="none" strike="noStrike" kern="1200" cap="none" spc="0" normalizeH="0" baseline="0" noProof="0" dirty="0" smtClean="0">
              <a:ln>
                <a:noFill/>
              </a:ln>
              <a:solidFill>
                <a:srgbClr val="00206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GB" b="0" i="0" u="none" strike="noStrike" kern="1200" cap="none" spc="0" normalizeH="0" baseline="0" noProof="0" dirty="0" smtClean="0">
              <a:ln>
                <a:noFill/>
              </a:ln>
              <a:solidFill>
                <a:srgbClr val="00206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1" i="0" u="none" strike="noStrike" kern="1200" cap="none" spc="0" normalizeH="0" baseline="0" noProof="0" dirty="0" smtClean="0">
                <a:ln>
                  <a:noFill/>
                </a:ln>
                <a:solidFill>
                  <a:srgbClr val="002060"/>
                </a:solidFill>
                <a:effectLst/>
                <a:uLnTx/>
                <a:uFillTx/>
                <a:latin typeface="Calibri"/>
                <a:ea typeface="+mn-ea"/>
                <a:cs typeface="+mn-cs"/>
              </a:rPr>
              <a:t>~July: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sz="2600" dirty="0">
                <a:solidFill>
                  <a:srgbClr val="002060"/>
                </a:solidFill>
                <a:latin typeface="Calibri"/>
              </a:rPr>
              <a:t>D</a:t>
            </a:r>
            <a:r>
              <a:rPr kumimoji="0" lang="en-GB" sz="2600" b="0" i="0" u="none" strike="noStrike" kern="1200" cap="none" spc="0" normalizeH="0" noProof="0" dirty="0" err="1" smtClean="0">
                <a:ln>
                  <a:noFill/>
                </a:ln>
                <a:solidFill>
                  <a:srgbClr val="002060"/>
                </a:solidFill>
                <a:effectLst/>
                <a:uLnTx/>
                <a:uFillTx/>
                <a:latin typeface="Calibri"/>
              </a:rPr>
              <a:t>ocuments</a:t>
            </a:r>
            <a:r>
              <a:rPr kumimoji="0" lang="en-GB" sz="2600" b="0" i="0" u="none" strike="noStrike" kern="1200" cap="none" spc="0" normalizeH="0" noProof="0" dirty="0" smtClean="0">
                <a:ln>
                  <a:noFill/>
                </a:ln>
                <a:solidFill>
                  <a:srgbClr val="002060"/>
                </a:solidFill>
                <a:effectLst/>
                <a:uLnTx/>
                <a:uFillTx/>
                <a:latin typeface="Calibri"/>
              </a:rPr>
              <a:t> ‘initialled’ to mark end of negotiation process; governments prepare to sign the Convention</a:t>
            </a:r>
            <a:endParaRPr kumimoji="0" lang="en-GB" sz="2600" b="0" i="0" u="none" strike="noStrike" kern="1200" cap="none" spc="0" normalizeH="0" baseline="0" noProof="0" dirty="0" smtClean="0">
              <a:ln>
                <a:noFill/>
              </a:ln>
              <a:solidFill>
                <a:srgbClr val="002060"/>
              </a:solidFill>
              <a:effectLst/>
              <a:uLnTx/>
              <a:uFillTx/>
              <a:latin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GB" sz="3200" b="0" i="0" u="none" strike="noStrike" kern="1200" cap="none" spc="0" normalizeH="0" baseline="0" noProof="0" dirty="0" smtClean="0">
              <a:ln>
                <a:noFill/>
              </a:ln>
              <a:solidFill>
                <a:srgbClr val="00206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200" b="1" i="0" u="none" strike="noStrike" kern="1200" cap="none" spc="0" normalizeH="0" baseline="0" noProof="0" dirty="0" smtClean="0">
                <a:ln>
                  <a:noFill/>
                </a:ln>
                <a:solidFill>
                  <a:srgbClr val="002060"/>
                </a:solidFill>
                <a:effectLst/>
                <a:uLnTx/>
                <a:uFillTx/>
                <a:latin typeface="Calibri"/>
                <a:ea typeface="+mn-ea"/>
                <a:cs typeface="+mn-cs"/>
              </a:rPr>
              <a:t>Best</a:t>
            </a:r>
            <a:r>
              <a:rPr kumimoji="0" lang="en-GB" sz="3200" b="1" i="0" u="none" strike="noStrike" kern="1200" cap="none" spc="0" normalizeH="0" noProof="0" dirty="0" smtClean="0">
                <a:ln>
                  <a:noFill/>
                </a:ln>
                <a:solidFill>
                  <a:srgbClr val="002060"/>
                </a:solidFill>
                <a:effectLst/>
                <a:uLnTx/>
                <a:uFillTx/>
                <a:latin typeface="Calibri"/>
                <a:ea typeface="+mn-ea"/>
                <a:cs typeface="+mn-cs"/>
              </a:rPr>
              <a:t> guess – September:</a:t>
            </a:r>
          </a:p>
          <a:p>
            <a:pPr lvl="1" indent="-342900">
              <a:buFont typeface="Arial"/>
              <a:buChar char="•"/>
            </a:pPr>
            <a:r>
              <a:rPr kumimoji="0" lang="en-GB" sz="2600" b="0" i="0" u="none" strike="noStrike" kern="1200" cap="none" spc="0" normalizeH="0" baseline="0" noProof="0" dirty="0" smtClean="0">
                <a:ln>
                  <a:noFill/>
                </a:ln>
                <a:solidFill>
                  <a:srgbClr val="002060"/>
                </a:solidFill>
                <a:effectLst/>
                <a:uLnTx/>
                <a:uFillTx/>
                <a:latin typeface="Calibri"/>
              </a:rPr>
              <a:t>Signing event for negotiating</a:t>
            </a:r>
            <a:r>
              <a:rPr kumimoji="0" lang="en-GB" sz="2600" b="0" i="0" u="none" strike="noStrike" kern="1200" cap="none" spc="0" normalizeH="0" noProof="0" dirty="0" smtClean="0">
                <a:ln>
                  <a:noFill/>
                </a:ln>
                <a:solidFill>
                  <a:srgbClr val="002060"/>
                </a:solidFill>
                <a:effectLst/>
                <a:uLnTx/>
                <a:uFillTx/>
                <a:latin typeface="Calibri"/>
              </a:rPr>
              <a:t> governments – most sign in one go, others when ready</a:t>
            </a:r>
          </a:p>
          <a:p>
            <a:pPr lvl="1" indent="-342900">
              <a:buFont typeface="Arial"/>
              <a:buChar char="•"/>
            </a:pPr>
            <a:r>
              <a:rPr lang="en-GB" sz="2600" baseline="0" dirty="0" smtClean="0">
                <a:solidFill>
                  <a:srgbClr val="002060"/>
                </a:solidFill>
                <a:latin typeface="Calibri"/>
              </a:rPr>
              <a:t>Ratification</a:t>
            </a:r>
            <a:r>
              <a:rPr lang="en-GB" sz="2600" dirty="0" smtClean="0">
                <a:solidFill>
                  <a:srgbClr val="002060"/>
                </a:solidFill>
                <a:latin typeface="Calibri"/>
              </a:rPr>
              <a:t> of Convention by governments begins</a:t>
            </a:r>
          </a:p>
          <a:p>
            <a:pPr lvl="1" indent="-342900">
              <a:buFont typeface="Arial"/>
              <a:buChar char="•"/>
            </a:pPr>
            <a:r>
              <a:rPr lang="en-GB" sz="2600" dirty="0" smtClean="0">
                <a:solidFill>
                  <a:srgbClr val="002060"/>
                </a:solidFill>
                <a:latin typeface="Calibri"/>
              </a:rPr>
              <a:t>‘Proto IGO Council’ starts work preparing for IGO – policies, the transition from the company </a:t>
            </a:r>
            <a:r>
              <a:rPr lang="en-GB" sz="2600" dirty="0" err="1" smtClean="0">
                <a:solidFill>
                  <a:srgbClr val="002060"/>
                </a:solidFill>
                <a:latin typeface="Calibri"/>
              </a:rPr>
              <a:t>etc</a:t>
            </a:r>
            <a:endParaRPr kumimoji="0" lang="en-GB" sz="2600" b="0" i="0" u="none" strike="noStrike" kern="1200" cap="none" spc="0" normalizeH="0" baseline="0" noProof="0" dirty="0" smtClean="0">
              <a:ln>
                <a:noFill/>
              </a:ln>
              <a:solidFill>
                <a:srgbClr val="002060"/>
              </a:solidFill>
              <a:effectLst/>
              <a:uLnTx/>
              <a:uFillTx/>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smtClean="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586703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964" y="2947577"/>
            <a:ext cx="8378326" cy="3427776"/>
          </a:xfrm>
        </p:spPr>
        <p:txBody>
          <a:bodyPr/>
          <a:lstStyle/>
          <a:p>
            <a:pPr marL="0" indent="0" algn="ctr">
              <a:buNone/>
            </a:pPr>
            <a:r>
              <a:rPr lang="en-US" b="1" dirty="0" smtClean="0">
                <a:solidFill>
                  <a:srgbClr val="002060"/>
                </a:solidFill>
              </a:rPr>
              <a:t>Cost Control Project</a:t>
            </a:r>
            <a:endParaRPr lang="en-US" b="1" dirty="0">
              <a:solidFill>
                <a:srgbClr val="002060"/>
              </a:solidFill>
            </a:endParaRP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3522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a:t>“The Board directs the SKA Office to commence a review of the existing telescope design, guided by a sub-committee of the Board, with a view to reducing construction and operational costs. Such a review will provide revised design options against the cost cap (€674m, 2016 €). In providing the options the SKA Office will:</a:t>
            </a:r>
            <a:endParaRPr lang="en-GB" sz="3600" dirty="0"/>
          </a:p>
          <a:p>
            <a:pPr marL="0" indent="0">
              <a:buNone/>
            </a:pPr>
            <a:r>
              <a:rPr lang="en-US" dirty="0"/>
              <a:t> </a:t>
            </a:r>
            <a:endParaRPr lang="en-GB" sz="3600" dirty="0"/>
          </a:p>
          <a:p>
            <a:pPr lvl="1"/>
            <a:r>
              <a:rPr lang="en-US" dirty="0"/>
              <a:t>Draw on the papers developing alternative options for SKA Mid (provided by RSA) and SKA Low (to be </a:t>
            </a:r>
            <a:r>
              <a:rPr lang="en-US" dirty="0" err="1"/>
              <a:t>co-ordinated</a:t>
            </a:r>
            <a:r>
              <a:rPr lang="en-US" dirty="0"/>
              <a:t> by Australia);</a:t>
            </a:r>
            <a:endParaRPr lang="en-GB" dirty="0"/>
          </a:p>
          <a:p>
            <a:pPr lvl="1"/>
            <a:r>
              <a:rPr lang="en-US" dirty="0" err="1"/>
              <a:t>Optimise</a:t>
            </a:r>
            <a:r>
              <a:rPr lang="en-US" dirty="0"/>
              <a:t> the use of pre-cursor and pathfinder technology where it provides cost savings and/or reduces risk;</a:t>
            </a:r>
            <a:endParaRPr lang="en-GB" dirty="0"/>
          </a:p>
          <a:p>
            <a:pPr lvl="1"/>
            <a:r>
              <a:rPr lang="en-US" dirty="0"/>
              <a:t>Draw on cost reduction options already identified by consortia and the SKA Office;</a:t>
            </a:r>
            <a:endParaRPr lang="en-GB" dirty="0"/>
          </a:p>
          <a:p>
            <a:pPr lvl="1"/>
            <a:r>
              <a:rPr lang="en-US" dirty="0"/>
              <a:t>As far as possible, preserve the existing schedule and science goals;</a:t>
            </a:r>
            <a:endParaRPr lang="en-GB" dirty="0"/>
          </a:p>
          <a:p>
            <a:pPr lvl="1"/>
            <a:r>
              <a:rPr lang="en-US" dirty="0"/>
              <a:t>Allow for the expansion of the design as additional funding becomes available.</a:t>
            </a:r>
            <a:endParaRPr lang="en-GB" dirty="0"/>
          </a:p>
          <a:p>
            <a:pPr marL="0" indent="0">
              <a:buNone/>
            </a:pPr>
            <a:r>
              <a:rPr lang="en-US" dirty="0"/>
              <a:t> </a:t>
            </a:r>
            <a:endParaRPr lang="en-GB" sz="3600" dirty="0"/>
          </a:p>
          <a:p>
            <a:pPr marL="0" indent="0">
              <a:buNone/>
            </a:pPr>
            <a:r>
              <a:rPr lang="en-US" dirty="0"/>
              <a:t>The SKA Office will present preliminary recommendations at the March Board meeting.”</a:t>
            </a:r>
            <a:endParaRPr lang="en-GB" sz="3600" dirty="0"/>
          </a:p>
          <a:p>
            <a:endParaRPr lang="en-US" dirty="0"/>
          </a:p>
        </p:txBody>
      </p:sp>
      <p:sp>
        <p:nvSpPr>
          <p:cNvPr id="3" name="Text Placeholder 2"/>
          <p:cNvSpPr>
            <a:spLocks noGrp="1"/>
          </p:cNvSpPr>
          <p:nvPr>
            <p:ph type="body" sz="quarter" idx="11"/>
          </p:nvPr>
        </p:nvSpPr>
        <p:spPr/>
        <p:txBody>
          <a:bodyPr/>
          <a:lstStyle/>
          <a:p>
            <a:r>
              <a:rPr lang="en-US" dirty="0" smtClean="0"/>
              <a:t>BD-22 Decision</a:t>
            </a:r>
            <a:endParaRPr lang="en-US" dirty="0"/>
          </a:p>
        </p:txBody>
      </p:sp>
      <p:sp>
        <p:nvSpPr>
          <p:cNvPr id="4" name="Footer Placeholder 3"/>
          <p:cNvSpPr>
            <a:spLocks noGrp="1"/>
          </p:cNvSpPr>
          <p:nvPr>
            <p:ph type="ftr"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16</a:t>
            </a:fld>
            <a:endParaRPr lang="en-US" dirty="0"/>
          </a:p>
        </p:txBody>
      </p:sp>
    </p:spTree>
    <p:extLst>
      <p:ext uri="{BB962C8B-B14F-4D97-AF65-F5344CB8AC3E}">
        <p14:creationId xmlns:p14="http://schemas.microsoft.com/office/powerpoint/2010/main" val="4034913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Process</a:t>
            </a:r>
            <a:endParaRPr lang="en-GB" dirty="0"/>
          </a:p>
        </p:txBody>
      </p:sp>
      <p:sp>
        <p:nvSpPr>
          <p:cNvPr id="4" name="Footer Placeholder 3"/>
          <p:cNvSpPr>
            <a:spLocks noGrp="1"/>
          </p:cNvSpPr>
          <p:nvPr>
            <p:ph type="ftr"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17</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6189" y="1141740"/>
            <a:ext cx="9870142" cy="5551955"/>
          </a:xfrm>
        </p:spPr>
      </p:pic>
    </p:spTree>
    <p:extLst>
      <p:ext uri="{BB962C8B-B14F-4D97-AF65-F5344CB8AC3E}">
        <p14:creationId xmlns:p14="http://schemas.microsoft.com/office/powerpoint/2010/main" val="3486941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22" y="1546159"/>
            <a:ext cx="8569977" cy="4343400"/>
          </a:xfrm>
        </p:spPr>
        <p:txBody>
          <a:bodyPr>
            <a:normAutofit fontScale="92500" lnSpcReduction="20000"/>
          </a:bodyPr>
          <a:lstStyle/>
          <a:p>
            <a:r>
              <a:rPr lang="en-GB" dirty="0"/>
              <a:t>Scenario 1 – Minimum Science Impact</a:t>
            </a:r>
          </a:p>
          <a:p>
            <a:r>
              <a:rPr lang="en-GB" dirty="0"/>
              <a:t>Scenario 2 – Partial Impact on Science</a:t>
            </a:r>
          </a:p>
          <a:p>
            <a:r>
              <a:rPr lang="en-GB" dirty="0"/>
              <a:t>Scenario 3 – Sequential saving to cost cap</a:t>
            </a:r>
          </a:p>
          <a:p>
            <a:r>
              <a:rPr lang="en-GB" dirty="0"/>
              <a:t>Scenario 4 – SA Paper plus minimum science impact </a:t>
            </a:r>
            <a:r>
              <a:rPr lang="en-GB" dirty="0" smtClean="0"/>
              <a:t>        					on </a:t>
            </a:r>
            <a:r>
              <a:rPr lang="en-GB" dirty="0"/>
              <a:t>SKA-Low</a:t>
            </a:r>
          </a:p>
          <a:p>
            <a:r>
              <a:rPr lang="en-GB" dirty="0"/>
              <a:t>Scenario 5 – SA Paper plus maximum savings on </a:t>
            </a:r>
            <a:r>
              <a:rPr lang="en-GB" dirty="0" smtClean="0"/>
              <a:t>						SKA-Low </a:t>
            </a:r>
            <a:endParaRPr lang="en-GB" dirty="0"/>
          </a:p>
          <a:p>
            <a:r>
              <a:rPr lang="en-GB" dirty="0"/>
              <a:t>Scenario 6 </a:t>
            </a:r>
            <a:r>
              <a:rPr lang="en-GB" dirty="0" smtClean="0"/>
              <a:t>– deleted</a:t>
            </a:r>
            <a:endParaRPr lang="en-GB" dirty="0"/>
          </a:p>
          <a:p>
            <a:r>
              <a:rPr lang="en-GB" dirty="0"/>
              <a:t>Scenario 7 – Minimum impact on current </a:t>
            </a:r>
            <a:r>
              <a:rPr lang="en-GB" dirty="0" smtClean="0"/>
              <a:t>pre-								construction </a:t>
            </a:r>
            <a:r>
              <a:rPr lang="en-GB" dirty="0"/>
              <a:t>schedule</a:t>
            </a:r>
          </a:p>
          <a:p>
            <a:r>
              <a:rPr lang="en-GB" dirty="0"/>
              <a:t>Scenario 8 – SKA-SA Paper and SKA-Low Paper</a:t>
            </a:r>
          </a:p>
        </p:txBody>
      </p:sp>
      <p:sp>
        <p:nvSpPr>
          <p:cNvPr id="3" name="Text Placeholder 2"/>
          <p:cNvSpPr>
            <a:spLocks noGrp="1"/>
          </p:cNvSpPr>
          <p:nvPr>
            <p:ph type="body" sz="quarter" idx="11"/>
          </p:nvPr>
        </p:nvSpPr>
        <p:spPr/>
        <p:txBody>
          <a:bodyPr/>
          <a:lstStyle/>
          <a:p>
            <a:r>
              <a:rPr lang="en-GB" dirty="0" smtClean="0"/>
              <a:t>Development of Scenarios</a:t>
            </a:r>
            <a:endParaRPr lang="en-GB" dirty="0"/>
          </a:p>
        </p:txBody>
      </p:sp>
      <p:sp>
        <p:nvSpPr>
          <p:cNvPr id="4" name="Footer Placeholder 3"/>
          <p:cNvSpPr>
            <a:spLocks noGrp="1"/>
          </p:cNvSpPr>
          <p:nvPr>
            <p:ph type="ftr"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18</a:t>
            </a:fld>
            <a:endParaRPr lang="en-US" dirty="0"/>
          </a:p>
        </p:txBody>
      </p:sp>
    </p:spTree>
    <p:extLst>
      <p:ext uri="{BB962C8B-B14F-4D97-AF65-F5344CB8AC3E}">
        <p14:creationId xmlns:p14="http://schemas.microsoft.com/office/powerpoint/2010/main" val="250235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23" y="1718389"/>
            <a:ext cx="8378326" cy="4930381"/>
          </a:xfrm>
        </p:spPr>
        <p:txBody>
          <a:bodyPr>
            <a:normAutofit/>
          </a:bodyPr>
          <a:lstStyle/>
          <a:p>
            <a:r>
              <a:rPr lang="en-US" dirty="0" smtClean="0"/>
              <a:t>Minimum impact on scientific capability</a:t>
            </a:r>
          </a:p>
          <a:p>
            <a:r>
              <a:rPr lang="en-US" dirty="0" smtClean="0"/>
              <a:t>Moderate technical risk with mitigation</a:t>
            </a:r>
          </a:p>
          <a:p>
            <a:r>
              <a:rPr lang="en-US" dirty="0" smtClean="0"/>
              <a:t>Controlled schedule slip</a:t>
            </a:r>
          </a:p>
          <a:p>
            <a:r>
              <a:rPr lang="en-US" dirty="0" smtClean="0"/>
              <a:t>Includes ~16% contingency</a:t>
            </a:r>
          </a:p>
          <a:p>
            <a:r>
              <a:rPr lang="en-US" dirty="0" smtClean="0"/>
              <a:t>Most options can be re-instated if additional funding is available; exploits inherent scalability of interferometers</a:t>
            </a:r>
          </a:p>
          <a:p>
            <a:r>
              <a:rPr lang="en-US" dirty="0" smtClean="0"/>
              <a:t>Minimal changes to the baseline design</a:t>
            </a:r>
            <a:endParaRPr lang="en-US" dirty="0"/>
          </a:p>
        </p:txBody>
      </p:sp>
      <p:sp>
        <p:nvSpPr>
          <p:cNvPr id="3" name="Text Placeholder 2"/>
          <p:cNvSpPr>
            <a:spLocks noGrp="1"/>
          </p:cNvSpPr>
          <p:nvPr>
            <p:ph type="body" sz="quarter" idx="11"/>
          </p:nvPr>
        </p:nvSpPr>
        <p:spPr>
          <a:xfrm>
            <a:off x="360963" y="521799"/>
            <a:ext cx="7308464" cy="619941"/>
          </a:xfrm>
        </p:spPr>
        <p:txBody>
          <a:bodyPr>
            <a:normAutofit fontScale="85000" lnSpcReduction="20000"/>
          </a:bodyPr>
          <a:lstStyle/>
          <a:p>
            <a:r>
              <a:rPr lang="en-US" dirty="0" smtClean="0"/>
              <a:t>Recommendation – Further develop Scenarios 3 &amp; 8 design space</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4787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SKAO is committed to ensuring a meeting environment safe from bullying, intimidation, harassment, violence or discrimination.</a:t>
            </a:r>
          </a:p>
          <a:p>
            <a:endParaRPr lang="en-US" dirty="0"/>
          </a:p>
          <a:p>
            <a:endParaRPr lang="en-US" dirty="0" smtClean="0"/>
          </a:p>
          <a:p>
            <a:r>
              <a:rPr lang="en-US" sz="2800" dirty="0">
                <a:solidFill>
                  <a:srgbClr val="0000FF"/>
                </a:solidFill>
              </a:rPr>
              <a:t>https://</a:t>
            </a:r>
            <a:r>
              <a:rPr lang="en-US" sz="2800" dirty="0" err="1">
                <a:solidFill>
                  <a:srgbClr val="0000FF"/>
                </a:solidFill>
              </a:rPr>
              <a:t>indico.skatelescope.org</a:t>
            </a:r>
            <a:r>
              <a:rPr lang="en-US" sz="2800" dirty="0">
                <a:solidFill>
                  <a:srgbClr val="0000FF"/>
                </a:solidFill>
              </a:rPr>
              <a:t>/event/402/page/8</a:t>
            </a:r>
          </a:p>
        </p:txBody>
      </p:sp>
      <p:sp>
        <p:nvSpPr>
          <p:cNvPr id="3" name="Text Placeholder 2"/>
          <p:cNvSpPr>
            <a:spLocks noGrp="1"/>
          </p:cNvSpPr>
          <p:nvPr>
            <p:ph type="body" sz="quarter" idx="11"/>
          </p:nvPr>
        </p:nvSpPr>
        <p:spPr/>
        <p:txBody>
          <a:bodyPr/>
          <a:lstStyle/>
          <a:p>
            <a:r>
              <a:rPr lang="en-US" dirty="0" smtClean="0"/>
              <a:t>Code of Conduct</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97855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95" y="1237673"/>
            <a:ext cx="7392442" cy="4830617"/>
          </a:xfrm>
        </p:spPr>
        <p:txBody>
          <a:bodyPr>
            <a:noAutofit/>
          </a:bodyPr>
          <a:lstStyle/>
          <a:p>
            <a:pPr marL="0" indent="0">
              <a:buNone/>
            </a:pPr>
            <a:r>
              <a:rPr lang="en-US" dirty="0" smtClean="0"/>
              <a:t>Cost Control Project</a:t>
            </a:r>
          </a:p>
          <a:p>
            <a:pPr marL="0" indent="0">
              <a:buNone/>
            </a:pPr>
            <a:endParaRPr lang="en-US" sz="1800" dirty="0" smtClean="0"/>
          </a:p>
          <a:p>
            <a:r>
              <a:rPr lang="en-US" sz="1800" dirty="0"/>
              <a:t>Following CUS and SEAC input, and other discussions, the SKA Office will further investigate a ‘design space’ which incorporates both Scenarios 3 and 8; with the aim of bringing to the Board a plan which would allow the Board to issue a resolution on cost reduction options to deliver SKA1 at the cost cap, with </a:t>
            </a:r>
            <a:r>
              <a:rPr lang="en-US" sz="1800" dirty="0" err="1"/>
              <a:t>opex</a:t>
            </a:r>
            <a:r>
              <a:rPr lang="en-US" sz="1800" dirty="0"/>
              <a:t> at or below target.</a:t>
            </a:r>
          </a:p>
          <a:p>
            <a:r>
              <a:rPr lang="en-US" sz="1800" dirty="0"/>
              <a:t>If additional partners are secured, beyond those currently envisaged as Members of the SKA Observatory, then Council can elect to move back up the scenario, reinstating options and restoring scientific capability to match available funding.</a:t>
            </a:r>
          </a:p>
          <a:p>
            <a:r>
              <a:rPr lang="en-US" sz="1800" dirty="0"/>
              <a:t>SKA Office, in consultation with CUS, will rapidly develop a plan to conduct the technical and scientific assessments identified. The plan to be approved at the Board Executive Committee on April 24</a:t>
            </a:r>
            <a:r>
              <a:rPr lang="en-US" sz="1800" baseline="30000" dirty="0"/>
              <a:t>th</a:t>
            </a:r>
            <a:r>
              <a:rPr lang="en-US" sz="1800" dirty="0"/>
              <a:t>. ExCo has delegated authority to discharge the CUS, or to provide a revised charge if required.</a:t>
            </a:r>
          </a:p>
        </p:txBody>
      </p:sp>
      <p:sp>
        <p:nvSpPr>
          <p:cNvPr id="3" name="Text Placeholder 2"/>
          <p:cNvSpPr>
            <a:spLocks noGrp="1"/>
          </p:cNvSpPr>
          <p:nvPr>
            <p:ph type="body" sz="quarter" idx="11"/>
          </p:nvPr>
        </p:nvSpPr>
        <p:spPr/>
        <p:txBody>
          <a:bodyPr/>
          <a:lstStyle/>
          <a:p>
            <a:r>
              <a:rPr lang="en-US" dirty="0" smtClean="0"/>
              <a:t>Summary of Board discussions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262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Scenario:</a:t>
            </a:r>
          </a:p>
          <a:p>
            <a:pPr lvl="1"/>
            <a:r>
              <a:rPr lang="en-GB" dirty="0" smtClean="0"/>
              <a:t>A group of options which, if selected, provides a defined design solution</a:t>
            </a:r>
          </a:p>
          <a:p>
            <a:r>
              <a:rPr lang="en-GB" dirty="0" smtClean="0"/>
              <a:t>Design Space:</a:t>
            </a:r>
          </a:p>
          <a:p>
            <a:pPr lvl="1"/>
            <a:r>
              <a:rPr lang="en-GB" dirty="0" smtClean="0"/>
              <a:t>A group of options which provides a space from which a scenario can be selected. When a scenario is selected, some options will be chosen and some discarded.</a:t>
            </a:r>
            <a:endParaRPr lang="en-GB" dirty="0"/>
          </a:p>
        </p:txBody>
      </p:sp>
      <p:sp>
        <p:nvSpPr>
          <p:cNvPr id="3" name="Text Placeholder 2"/>
          <p:cNvSpPr>
            <a:spLocks noGrp="1"/>
          </p:cNvSpPr>
          <p:nvPr>
            <p:ph type="body" sz="quarter" idx="11"/>
          </p:nvPr>
        </p:nvSpPr>
        <p:spPr/>
        <p:txBody>
          <a:bodyPr/>
          <a:lstStyle/>
          <a:p>
            <a:r>
              <a:rPr lang="en-GB" dirty="0" smtClean="0"/>
              <a:t>Phase 2 - Design Space</a:t>
            </a:r>
            <a:endParaRPr lang="en-GB" dirty="0"/>
          </a:p>
        </p:txBody>
      </p:sp>
      <p:sp>
        <p:nvSpPr>
          <p:cNvPr id="4" name="Footer Placeholder 3"/>
          <p:cNvSpPr>
            <a:spLocks noGrp="1"/>
          </p:cNvSpPr>
          <p:nvPr>
            <p:ph type="ftr" sz="quarter" idx="13"/>
          </p:nvPr>
        </p:nvSpPr>
        <p:spPr/>
        <p:txBody>
          <a:bodyPr/>
          <a:lstStyle/>
          <a:p>
            <a:pPr defTabSz="342900"/>
            <a:r>
              <a:rPr lang="en-US" smtClean="0"/>
              <a:t>Footer text</a:t>
            </a:r>
            <a:endParaRPr lang="en-US" dirty="0"/>
          </a:p>
        </p:txBody>
      </p:sp>
    </p:spTree>
    <p:extLst>
      <p:ext uri="{BB962C8B-B14F-4D97-AF65-F5344CB8AC3E}">
        <p14:creationId xmlns:p14="http://schemas.microsoft.com/office/powerpoint/2010/main" val="3506552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CCP Further Work</a:t>
            </a:r>
            <a:endParaRPr lang="en-GB" dirty="0"/>
          </a:p>
        </p:txBody>
      </p:sp>
      <p:sp>
        <p:nvSpPr>
          <p:cNvPr id="4" name="Footer Placeholder 3"/>
          <p:cNvSpPr>
            <a:spLocks noGrp="1"/>
          </p:cNvSpPr>
          <p:nvPr>
            <p:ph type="ftr" sz="quarter" idx="13"/>
          </p:nvPr>
        </p:nvSpPr>
        <p:spPr/>
        <p:txBody>
          <a:bodyPr/>
          <a:lstStyle/>
          <a:p>
            <a:pPr defTabSz="342900"/>
            <a:r>
              <a:rPr lang="en-US" smtClean="0"/>
              <a:t>Footer text</a:t>
            </a:r>
            <a:endParaRPr lang="en-US" dirty="0"/>
          </a:p>
        </p:txBody>
      </p:sp>
      <p:sp>
        <p:nvSpPr>
          <p:cNvPr id="6" name="Content Placeholder 5"/>
          <p:cNvSpPr>
            <a:spLocks noGrp="1"/>
          </p:cNvSpPr>
          <p:nvPr>
            <p:ph idx="1"/>
          </p:nvPr>
        </p:nvSpPr>
        <p:spPr>
          <a:xfrm>
            <a:off x="360964" y="1209964"/>
            <a:ext cx="8628731" cy="5221574"/>
          </a:xfrm>
        </p:spPr>
        <p:txBody>
          <a:bodyPr>
            <a:noAutofit/>
          </a:bodyPr>
          <a:lstStyle/>
          <a:p>
            <a:pPr marL="600075" lvl="1" indent="-257175">
              <a:buFont typeface="+mj-lt"/>
              <a:buAutoNum type="arabicPeriod"/>
            </a:pPr>
            <a:r>
              <a:rPr lang="en-GB" sz="2000" dirty="0" smtClean="0"/>
              <a:t>SKA-Low </a:t>
            </a:r>
            <a:r>
              <a:rPr lang="en-GB" sz="2000" dirty="0" err="1"/>
              <a:t>Beamforming</a:t>
            </a:r>
            <a:r>
              <a:rPr lang="en-GB" sz="2000" dirty="0"/>
              <a:t> Resolution Team</a:t>
            </a:r>
          </a:p>
          <a:p>
            <a:pPr marL="600075" lvl="1" indent="-257175">
              <a:buFont typeface="+mj-lt"/>
              <a:buAutoNum type="arabicPeriod"/>
            </a:pPr>
            <a:r>
              <a:rPr lang="en-GB" sz="2000" dirty="0"/>
              <a:t>SSKA-Mid CBF review of improved design by CSP</a:t>
            </a:r>
          </a:p>
          <a:p>
            <a:pPr marL="600075" lvl="1" indent="-257175">
              <a:buFont typeface="+mj-lt"/>
              <a:buAutoNum type="arabicPeriod"/>
            </a:pPr>
            <a:r>
              <a:rPr lang="en-GB" sz="2000" dirty="0"/>
              <a:t>SKA-Low Antenna – evaluate potential alternatives</a:t>
            </a:r>
          </a:p>
          <a:p>
            <a:pPr marL="600075" lvl="1" indent="-257175">
              <a:buFont typeface="+mj-lt"/>
              <a:buAutoNum type="arabicPeriod"/>
            </a:pPr>
            <a:r>
              <a:rPr lang="en-GB" sz="2000" dirty="0"/>
              <a:t>SKA-Mid Frequency Reference and Timing – Review SKA-SA solution</a:t>
            </a:r>
          </a:p>
          <a:p>
            <a:pPr marL="600075" lvl="1" indent="-257175">
              <a:buFont typeface="+mj-lt"/>
              <a:buAutoNum type="arabicPeriod"/>
            </a:pPr>
            <a:r>
              <a:rPr lang="en-GB" sz="2000" dirty="0"/>
              <a:t>Data Capture Engine – Review SKA-SA option and compare with baseline solution</a:t>
            </a:r>
          </a:p>
          <a:p>
            <a:pPr marL="600075" lvl="1" indent="-257175">
              <a:buFont typeface="+mj-lt"/>
              <a:buAutoNum type="arabicPeriod"/>
            </a:pPr>
            <a:r>
              <a:rPr lang="en-GB" sz="2000" dirty="0"/>
              <a:t>SDP Execution Framework- Review SKA-SA execution framework against SKA-Mid requirements</a:t>
            </a:r>
          </a:p>
          <a:p>
            <a:pPr marL="600075" lvl="1" indent="-257175">
              <a:buFont typeface="+mj-lt"/>
              <a:buAutoNum type="arabicPeriod"/>
            </a:pPr>
            <a:r>
              <a:rPr lang="en-GB" sz="2000" dirty="0"/>
              <a:t>Science Assessments:</a:t>
            </a:r>
          </a:p>
          <a:p>
            <a:pPr marL="642938" lvl="2" indent="0">
              <a:buNone/>
            </a:pPr>
            <a:r>
              <a:rPr lang="en-GB" dirty="0"/>
              <a:t>•	Impact on </a:t>
            </a:r>
            <a:r>
              <a:rPr lang="en-GB" dirty="0" err="1"/>
              <a:t>EoR</a:t>
            </a:r>
            <a:r>
              <a:rPr lang="en-GB" dirty="0"/>
              <a:t>/CD of changes to SKA1-Low maximum baseline length</a:t>
            </a:r>
          </a:p>
          <a:p>
            <a:pPr marL="642938" lvl="2" indent="0">
              <a:buNone/>
            </a:pPr>
            <a:r>
              <a:rPr lang="en-GB" dirty="0"/>
              <a:t>•	Required timing accuracy to enable successful precision pulsar timing science</a:t>
            </a:r>
          </a:p>
          <a:p>
            <a:pPr marL="642938" lvl="2" indent="0">
              <a:buNone/>
            </a:pPr>
            <a:r>
              <a:rPr lang="en-GB" dirty="0"/>
              <a:t>•	Impact of SKA-Low antenna design</a:t>
            </a:r>
          </a:p>
          <a:p>
            <a:pPr marL="342900" lvl="1" indent="0">
              <a:buNone/>
            </a:pPr>
            <a:r>
              <a:rPr lang="en-GB" sz="2000" dirty="0"/>
              <a:t>8.	Programmatic Assessment</a:t>
            </a:r>
          </a:p>
        </p:txBody>
      </p:sp>
    </p:spTree>
    <p:extLst>
      <p:ext uri="{BB962C8B-B14F-4D97-AF65-F5344CB8AC3E}">
        <p14:creationId xmlns:p14="http://schemas.microsoft.com/office/powerpoint/2010/main" val="3911286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a:t>
            </a:r>
            <a:endParaRPr lang="en-GB" dirty="0"/>
          </a:p>
        </p:txBody>
      </p:sp>
      <p:sp>
        <p:nvSpPr>
          <p:cNvPr id="3" name="Content Placeholder 2"/>
          <p:cNvSpPr>
            <a:spLocks noGrp="1"/>
          </p:cNvSpPr>
          <p:nvPr>
            <p:ph idx="1"/>
          </p:nvPr>
        </p:nvSpPr>
        <p:spPr/>
        <p:txBody>
          <a:bodyPr>
            <a:normAutofit fontScale="77500" lnSpcReduction="20000"/>
          </a:bodyPr>
          <a:lstStyle/>
          <a:p>
            <a:pPr lvl="0"/>
            <a:r>
              <a:rPr lang="en-US" dirty="0"/>
              <a:t>Board has set overall direction of work.</a:t>
            </a:r>
            <a:endParaRPr lang="en-GB" dirty="0"/>
          </a:p>
          <a:p>
            <a:pPr lvl="0"/>
            <a:r>
              <a:rPr lang="en-US" dirty="0"/>
              <a:t>Cost control options will be implemented at time of procurement, if no additional funding available</a:t>
            </a:r>
            <a:endParaRPr lang="en-GB" dirty="0"/>
          </a:p>
          <a:p>
            <a:pPr lvl="0"/>
            <a:r>
              <a:rPr lang="en-US" dirty="0"/>
              <a:t>Science Assessment Teams investigating specific questions – Robert’s talk – will provide advice</a:t>
            </a:r>
            <a:endParaRPr lang="en-GB" dirty="0"/>
          </a:p>
          <a:p>
            <a:pPr lvl="0"/>
            <a:r>
              <a:rPr lang="en-US" dirty="0"/>
              <a:t>RTs looking at specific engineering choices – will provide advice</a:t>
            </a:r>
            <a:endParaRPr lang="en-GB" dirty="0"/>
          </a:p>
          <a:p>
            <a:pPr lvl="0"/>
            <a:r>
              <a:rPr lang="en-US" dirty="0"/>
              <a:t>SEAC will see outputs, will provide advice</a:t>
            </a:r>
            <a:endParaRPr lang="en-GB" dirty="0"/>
          </a:p>
          <a:p>
            <a:pPr lvl="0"/>
            <a:r>
              <a:rPr lang="en-US" dirty="0"/>
              <a:t>Project (Consortia and/or Office) will generate ECPs as required</a:t>
            </a:r>
            <a:endParaRPr lang="en-GB" dirty="0"/>
          </a:p>
          <a:p>
            <a:pPr lvl="0"/>
            <a:r>
              <a:rPr lang="en-US" dirty="0"/>
              <a:t>Will go through standard change control process for decision by CCB</a:t>
            </a:r>
            <a:endParaRPr lang="en-GB" dirty="0"/>
          </a:p>
          <a:p>
            <a:pPr lvl="0"/>
            <a:r>
              <a:rPr lang="en-US" dirty="0"/>
              <a:t>D-G will be the final decision-maker on technical issues</a:t>
            </a:r>
            <a:endParaRPr lang="en-GB" dirty="0"/>
          </a:p>
          <a:p>
            <a:pPr lvl="0"/>
            <a:r>
              <a:rPr lang="en-US" dirty="0"/>
              <a:t>Board will be kept informed at each Board meeting.</a:t>
            </a:r>
            <a:endParaRPr lang="en-GB" dirty="0"/>
          </a:p>
          <a:p>
            <a:pPr lvl="0"/>
            <a:r>
              <a:rPr lang="en-US" dirty="0"/>
              <a:t>Members (or future Council) will be involved in setting final procurement policy.</a:t>
            </a:r>
            <a:endParaRPr lang="en-GB" dirty="0"/>
          </a:p>
          <a:p>
            <a:endParaRPr lang="en-GB" dirty="0"/>
          </a:p>
        </p:txBody>
      </p:sp>
    </p:spTree>
    <p:extLst>
      <p:ext uri="{BB962C8B-B14F-4D97-AF65-F5344CB8AC3E}">
        <p14:creationId xmlns:p14="http://schemas.microsoft.com/office/powerpoint/2010/main" val="181653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214" y="1327083"/>
            <a:ext cx="8378326" cy="4940367"/>
          </a:xfrm>
        </p:spPr>
        <p:txBody>
          <a:bodyPr anchor="t">
            <a:normAutofit fontScale="85000" lnSpcReduction="20000"/>
          </a:bodyPr>
          <a:lstStyle/>
          <a:p>
            <a:r>
              <a:rPr lang="en-US" dirty="0" smtClean="0">
                <a:solidFill>
                  <a:srgbClr val="002060"/>
                </a:solidFill>
              </a:rPr>
              <a:t>Overall progress is very positive:</a:t>
            </a:r>
          </a:p>
          <a:p>
            <a:pPr lvl="1"/>
            <a:r>
              <a:rPr lang="en-US" dirty="0" smtClean="0">
                <a:solidFill>
                  <a:srgbClr val="0070C0"/>
                </a:solidFill>
              </a:rPr>
              <a:t>Technical progress moving well, dealing with challenges</a:t>
            </a:r>
          </a:p>
          <a:p>
            <a:pPr lvl="1"/>
            <a:r>
              <a:rPr lang="en-US" dirty="0" smtClean="0">
                <a:solidFill>
                  <a:srgbClr val="0070C0"/>
                </a:solidFill>
              </a:rPr>
              <a:t>Precursors/pathfinders being delivered; delivering science</a:t>
            </a:r>
            <a:endParaRPr lang="en-US" dirty="0">
              <a:solidFill>
                <a:srgbClr val="0070C0"/>
              </a:solidFill>
            </a:endParaRPr>
          </a:p>
          <a:p>
            <a:pPr lvl="1"/>
            <a:r>
              <a:rPr lang="en-US" dirty="0" smtClean="0">
                <a:solidFill>
                  <a:srgbClr val="0070C0"/>
                </a:solidFill>
              </a:rPr>
              <a:t>Route to an IGO now appears firm</a:t>
            </a:r>
          </a:p>
          <a:p>
            <a:pPr lvl="1"/>
            <a:r>
              <a:rPr lang="en-US" dirty="0" smtClean="0">
                <a:solidFill>
                  <a:srgbClr val="0070C0"/>
                </a:solidFill>
              </a:rPr>
              <a:t>HQ construction started</a:t>
            </a:r>
          </a:p>
          <a:p>
            <a:pPr lvl="1"/>
            <a:r>
              <a:rPr lang="en-US" dirty="0" smtClean="0">
                <a:solidFill>
                  <a:srgbClr val="0070C0"/>
                </a:solidFill>
              </a:rPr>
              <a:t>Real money being spent now by governments, real commitment being made at political level</a:t>
            </a:r>
          </a:p>
          <a:p>
            <a:endParaRPr lang="en-US" dirty="0" smtClean="0">
              <a:solidFill>
                <a:srgbClr val="002060"/>
              </a:solidFill>
            </a:endParaRPr>
          </a:p>
          <a:p>
            <a:r>
              <a:rPr lang="en-US" dirty="0" smtClean="0">
                <a:solidFill>
                  <a:srgbClr val="002060"/>
                </a:solidFill>
              </a:rPr>
              <a:t>Route to procurement moving ahead:</a:t>
            </a:r>
          </a:p>
          <a:p>
            <a:pPr lvl="1"/>
            <a:r>
              <a:rPr lang="en-US" dirty="0" smtClean="0">
                <a:solidFill>
                  <a:srgbClr val="0070C0"/>
                </a:solidFill>
              </a:rPr>
              <a:t>Greater clarity on schedule will emerge soon</a:t>
            </a:r>
          </a:p>
          <a:p>
            <a:pPr lvl="1"/>
            <a:r>
              <a:rPr lang="en-US" dirty="0" smtClean="0">
                <a:solidFill>
                  <a:srgbClr val="0070C0"/>
                </a:solidFill>
              </a:rPr>
              <a:t>Policy picture converging: working closely with Members on aligning central project thinking with national strategies</a:t>
            </a:r>
          </a:p>
          <a:p>
            <a:endParaRPr lang="en-US" dirty="0">
              <a:solidFill>
                <a:srgbClr val="002060"/>
              </a:solidFill>
            </a:endParaRPr>
          </a:p>
          <a:p>
            <a:r>
              <a:rPr lang="en-US" dirty="0" smtClean="0">
                <a:solidFill>
                  <a:srgbClr val="002060"/>
                </a:solidFill>
              </a:rPr>
              <a:t>SKA only possible through the drive, enthusiasm and support of the science and engineering community.</a:t>
            </a:r>
            <a:endParaRPr lang="en-US" dirty="0">
              <a:solidFill>
                <a:srgbClr val="002060"/>
              </a:solidFill>
            </a:endParaRPr>
          </a:p>
        </p:txBody>
      </p:sp>
      <p:sp>
        <p:nvSpPr>
          <p:cNvPr id="3" name="Text Placeholder 2"/>
          <p:cNvSpPr>
            <a:spLocks noGrp="1"/>
          </p:cNvSpPr>
          <p:nvPr>
            <p:ph type="body" sz="quarter" idx="11"/>
          </p:nvPr>
        </p:nvSpPr>
        <p:spPr/>
        <p:txBody>
          <a:bodyPr/>
          <a:lstStyle/>
          <a:p>
            <a:r>
              <a:rPr lang="en-US" dirty="0" smtClean="0"/>
              <a:t>Summary</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42482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967652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9198"/>
            <a:ext cx="9156891" cy="6889898"/>
          </a:xfrm>
          <a:prstGeom prst="rect">
            <a:avLst/>
          </a:prstGeom>
        </p:spPr>
        <p:style>
          <a:lnRef idx="0">
            <a:scrgbClr r="0" g="0" b="0"/>
          </a:lnRef>
          <a:fillRef idx="1003">
            <a:schemeClr val="lt2"/>
          </a:fillRef>
          <a:effectRef idx="0">
            <a:scrgbClr r="0" g="0" b="0"/>
          </a:effectRef>
          <a:fontRef idx="major"/>
        </p:style>
      </p:pic>
      <p:sp>
        <p:nvSpPr>
          <p:cNvPr id="2" name="Content Placeholder 1"/>
          <p:cNvSpPr>
            <a:spLocks noGrp="1"/>
          </p:cNvSpPr>
          <p:nvPr>
            <p:ph idx="1"/>
          </p:nvPr>
        </p:nvSpPr>
        <p:spPr>
          <a:xfrm>
            <a:off x="358123" y="1032386"/>
            <a:ext cx="8378326" cy="5825613"/>
          </a:xfrm>
        </p:spPr>
        <p:txBody>
          <a:bodyPr>
            <a:normAutofit fontScale="55000" lnSpcReduction="20000"/>
          </a:bodyPr>
          <a:lstStyle/>
          <a:p>
            <a:pPr marL="0" indent="0" algn="ctr">
              <a:buNone/>
            </a:pPr>
            <a:r>
              <a:rPr lang="en-US" sz="4400" dirty="0">
                <a:solidFill>
                  <a:schemeClr val="tx1"/>
                </a:solidFill>
              </a:rPr>
              <a:t>3</a:t>
            </a:r>
            <a:r>
              <a:rPr lang="en-US" sz="4400" dirty="0" smtClean="0">
                <a:solidFill>
                  <a:schemeClr val="tx1"/>
                </a:solidFill>
              </a:rPr>
              <a:t> sites; 2 telescopes + HQ</a:t>
            </a:r>
          </a:p>
          <a:p>
            <a:pPr marL="0" indent="0" algn="ctr">
              <a:buNone/>
            </a:pPr>
            <a:r>
              <a:rPr lang="en-US" sz="4400" dirty="0" smtClean="0">
                <a:solidFill>
                  <a:schemeClr val="tx1"/>
                </a:solidFill>
              </a:rPr>
              <a:t>1 Observatory</a:t>
            </a:r>
          </a:p>
          <a:p>
            <a:pPr marL="0" indent="0" algn="ctr">
              <a:buNone/>
            </a:pPr>
            <a:endParaRPr lang="en-US" sz="4400" dirty="0">
              <a:solidFill>
                <a:schemeClr val="tx1"/>
              </a:solidFill>
            </a:endParaRPr>
          </a:p>
          <a:p>
            <a:pPr marL="0" indent="0" algn="ctr">
              <a:buNone/>
            </a:pPr>
            <a:r>
              <a:rPr lang="en-US" sz="3300" dirty="0" smtClean="0">
                <a:solidFill>
                  <a:schemeClr val="tx1"/>
                </a:solidFill>
              </a:rPr>
              <a:t>Design Phase: &gt; €170M; 600 </a:t>
            </a:r>
            <a:r>
              <a:rPr lang="en-US" sz="3300" dirty="0" err="1" smtClean="0">
                <a:solidFill>
                  <a:schemeClr val="tx1"/>
                </a:solidFill>
              </a:rPr>
              <a:t>scientists+engineers</a:t>
            </a:r>
            <a:endParaRPr lang="en-US" sz="3300" dirty="0" smtClean="0">
              <a:solidFill>
                <a:schemeClr val="tx1"/>
              </a:solidFill>
            </a:endParaRPr>
          </a:p>
          <a:p>
            <a:pPr marL="0" indent="0" algn="ctr">
              <a:buNone/>
            </a:pPr>
            <a:endParaRPr lang="en-US" sz="3300" dirty="0" smtClean="0">
              <a:solidFill>
                <a:schemeClr val="tx1"/>
              </a:solidFill>
            </a:endParaRPr>
          </a:p>
          <a:p>
            <a:pPr marL="0" indent="0" algn="ctr">
              <a:buNone/>
            </a:pPr>
            <a:r>
              <a:rPr lang="en-US" sz="3300" dirty="0" smtClean="0">
                <a:solidFill>
                  <a:schemeClr val="tx1"/>
                </a:solidFill>
              </a:rPr>
              <a:t>Phase 1</a:t>
            </a:r>
          </a:p>
          <a:p>
            <a:pPr marL="0" indent="0" algn="ctr">
              <a:buNone/>
            </a:pPr>
            <a:r>
              <a:rPr lang="en-US" sz="3300" dirty="0" smtClean="0">
                <a:solidFill>
                  <a:schemeClr val="tx1"/>
                </a:solidFill>
              </a:rPr>
              <a:t>Construction: </a:t>
            </a:r>
            <a:r>
              <a:rPr lang="en-US" sz="3300" u="sng" dirty="0" smtClean="0">
                <a:solidFill>
                  <a:schemeClr val="tx1"/>
                </a:solidFill>
              </a:rPr>
              <a:t>2019 – 2024</a:t>
            </a:r>
          </a:p>
          <a:p>
            <a:pPr marL="0" indent="0" algn="ctr">
              <a:buNone/>
            </a:pPr>
            <a:r>
              <a:rPr lang="en-US" sz="3300" dirty="0" smtClean="0">
                <a:solidFill>
                  <a:schemeClr val="tx1"/>
                </a:solidFill>
              </a:rPr>
              <a:t>Construction cost cap: €674.1M (inflation-adjusted)</a:t>
            </a:r>
          </a:p>
          <a:p>
            <a:pPr marL="0" indent="0" algn="ctr">
              <a:buNone/>
            </a:pPr>
            <a:r>
              <a:rPr lang="en-US" sz="3300" dirty="0" smtClean="0">
                <a:solidFill>
                  <a:schemeClr val="tx1"/>
                </a:solidFill>
              </a:rPr>
              <a:t>Operations cost: under development (see below)</a:t>
            </a:r>
          </a:p>
          <a:p>
            <a:pPr marL="0" indent="0" algn="ctr">
              <a:buNone/>
            </a:pPr>
            <a:endParaRPr lang="en-US" sz="3300" dirty="0">
              <a:solidFill>
                <a:schemeClr val="tx1"/>
              </a:solidFill>
            </a:endParaRPr>
          </a:p>
          <a:p>
            <a:pPr marL="0" indent="0" algn="ctr">
              <a:buNone/>
            </a:pPr>
            <a:r>
              <a:rPr lang="en-US" sz="3300" dirty="0" err="1">
                <a:solidFill>
                  <a:schemeClr val="tx1"/>
                </a:solidFill>
              </a:rPr>
              <a:t>MeerKat</a:t>
            </a:r>
            <a:r>
              <a:rPr lang="en-US" sz="3300" dirty="0">
                <a:solidFill>
                  <a:schemeClr val="tx1"/>
                </a:solidFill>
              </a:rPr>
              <a:t> integrated</a:t>
            </a:r>
          </a:p>
          <a:p>
            <a:pPr marL="0" indent="0" algn="ctr">
              <a:buNone/>
            </a:pPr>
            <a:r>
              <a:rPr lang="en-US" sz="3300" dirty="0" smtClean="0">
                <a:solidFill>
                  <a:schemeClr val="tx1"/>
                </a:solidFill>
              </a:rPr>
              <a:t>Observatory Development </a:t>
            </a:r>
            <a:r>
              <a:rPr lang="en-US" sz="3300" dirty="0" err="1" smtClean="0">
                <a:solidFill>
                  <a:schemeClr val="tx1"/>
                </a:solidFill>
              </a:rPr>
              <a:t>Programme</a:t>
            </a:r>
            <a:r>
              <a:rPr lang="en-US" sz="3300" dirty="0" smtClean="0">
                <a:solidFill>
                  <a:schemeClr val="tx1"/>
                </a:solidFill>
              </a:rPr>
              <a:t> (€20M/year planned)</a:t>
            </a:r>
            <a:endParaRPr lang="en-US" sz="3300" dirty="0">
              <a:solidFill>
                <a:schemeClr val="tx1"/>
              </a:solidFill>
            </a:endParaRPr>
          </a:p>
          <a:p>
            <a:pPr marL="0" indent="0" algn="ctr">
              <a:buNone/>
            </a:pPr>
            <a:r>
              <a:rPr lang="en-US" sz="3300" dirty="0" smtClean="0">
                <a:solidFill>
                  <a:schemeClr val="tx1"/>
                </a:solidFill>
              </a:rPr>
              <a:t>SKA Regional </a:t>
            </a:r>
            <a:r>
              <a:rPr lang="en-US" sz="3300" dirty="0" err="1" smtClean="0">
                <a:solidFill>
                  <a:schemeClr val="tx1"/>
                </a:solidFill>
              </a:rPr>
              <a:t>centres</a:t>
            </a:r>
            <a:r>
              <a:rPr lang="en-US" sz="3300" dirty="0" smtClean="0">
                <a:solidFill>
                  <a:schemeClr val="tx1"/>
                </a:solidFill>
              </a:rPr>
              <a:t> </a:t>
            </a:r>
            <a:r>
              <a:rPr lang="en-US" sz="3300" dirty="0">
                <a:solidFill>
                  <a:schemeClr val="tx1"/>
                </a:solidFill>
              </a:rPr>
              <a:t>out of scope of centrally-funded SKAO</a:t>
            </a:r>
            <a:r>
              <a:rPr lang="en-US" sz="3300" dirty="0" smtClean="0">
                <a:solidFill>
                  <a:schemeClr val="tx1"/>
                </a:solidFill>
              </a:rPr>
              <a:t>.</a:t>
            </a:r>
          </a:p>
          <a:p>
            <a:pPr marL="0" indent="0" algn="ctr">
              <a:buNone/>
            </a:pPr>
            <a:endParaRPr lang="en-US" sz="3300" dirty="0" smtClean="0">
              <a:solidFill>
                <a:schemeClr val="tx1"/>
              </a:solidFill>
            </a:endParaRPr>
          </a:p>
          <a:p>
            <a:pPr marL="0" indent="0" algn="ctr">
              <a:buNone/>
            </a:pPr>
            <a:r>
              <a:rPr lang="en-US" sz="3300" dirty="0"/>
              <a:t>Phase </a:t>
            </a:r>
            <a:r>
              <a:rPr lang="en-US" sz="3300" dirty="0" smtClean="0"/>
              <a:t>2: start mid-2020s </a:t>
            </a:r>
            <a:endParaRPr lang="en-US" sz="3300" dirty="0"/>
          </a:p>
          <a:p>
            <a:pPr marL="0" indent="0" algn="ctr">
              <a:buNone/>
            </a:pPr>
            <a:r>
              <a:rPr lang="en-US" sz="3300" dirty="0"/>
              <a:t>~2000 dishes across 3500km of Southern Africa</a:t>
            </a:r>
          </a:p>
          <a:p>
            <a:pPr marL="0" indent="0" algn="ctr">
              <a:buNone/>
            </a:pPr>
            <a:r>
              <a:rPr lang="en-US" sz="3300" dirty="0"/>
              <a:t>Major expansion of SKA1-Low across Western Australia</a:t>
            </a:r>
          </a:p>
          <a:p>
            <a:pPr marL="0" indent="0" algn="ctr">
              <a:buNone/>
            </a:pPr>
            <a:endParaRPr lang="en-US" sz="3300" dirty="0">
              <a:solidFill>
                <a:schemeClr val="tx1"/>
              </a:solidFill>
            </a:endParaRPr>
          </a:p>
        </p:txBody>
      </p:sp>
      <p:sp>
        <p:nvSpPr>
          <p:cNvPr id="3" name="Text Placeholder 2"/>
          <p:cNvSpPr>
            <a:spLocks noGrp="1"/>
          </p:cNvSpPr>
          <p:nvPr>
            <p:ph type="body" sz="quarter" idx="11"/>
          </p:nvPr>
        </p:nvSpPr>
        <p:spPr>
          <a:xfrm>
            <a:off x="890599" y="559899"/>
            <a:ext cx="7313373" cy="619941"/>
          </a:xfrm>
        </p:spPr>
        <p:txBody>
          <a:bodyPr/>
          <a:lstStyle/>
          <a:p>
            <a:pPr algn="ctr"/>
            <a:r>
              <a:rPr lang="en-US" dirty="0" smtClean="0"/>
              <a:t>Square </a:t>
            </a:r>
            <a:r>
              <a:rPr lang="en-US" dirty="0" err="1" smtClean="0"/>
              <a:t>Kilometre</a:t>
            </a:r>
            <a:r>
              <a:rPr lang="en-US" dirty="0" smtClean="0"/>
              <a:t> Array</a:t>
            </a:r>
            <a:endParaRPr lang="en-US" dirty="0"/>
          </a:p>
        </p:txBody>
      </p:sp>
    </p:spTree>
    <p:extLst>
      <p:ext uri="{BB962C8B-B14F-4D97-AF65-F5344CB8AC3E}">
        <p14:creationId xmlns:p14="http://schemas.microsoft.com/office/powerpoint/2010/main" val="71525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16" y="462116"/>
            <a:ext cx="7777806" cy="623180"/>
          </a:xfrm>
          <a:solidFill>
            <a:schemeClr val="bg1"/>
          </a:solidFill>
        </p:spPr>
        <p:txBody>
          <a:bodyPr>
            <a:normAutofit/>
          </a:bodyPr>
          <a:lstStyle/>
          <a:p>
            <a:r>
              <a:rPr lang="en-US" smtClean="0"/>
              <a:t>Technical Progress</a:t>
            </a:r>
            <a:endParaRPr lang="en-US" dirty="0" smtClean="0"/>
          </a:p>
        </p:txBody>
      </p:sp>
      <p:sp>
        <p:nvSpPr>
          <p:cNvPr id="4" name="Footer Placeholder 3"/>
          <p:cNvSpPr>
            <a:spLocks noGrp="1"/>
          </p:cNvSpPr>
          <p:nvPr>
            <p:ph type="ftr" sz="quarter" idx="13"/>
          </p:nvPr>
        </p:nvSpPr>
        <p:spPr/>
        <p:txBody>
          <a:bodyPr/>
          <a:lstStyle/>
          <a:p>
            <a:endParaRPr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4</a:t>
            </a:fld>
            <a:endParaRPr lang="en-US" dirty="0"/>
          </a:p>
        </p:txBody>
      </p:sp>
      <p:pic>
        <p:nvPicPr>
          <p:cNvPr id="6"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l="708" t="6339" r="25251" b="-4353"/>
          <a:stretch/>
        </p:blipFill>
        <p:spPr>
          <a:xfrm>
            <a:off x="121740" y="1057054"/>
            <a:ext cx="4169360" cy="323249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740" y="1064266"/>
            <a:ext cx="1276940" cy="300128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9242" y="4160278"/>
            <a:ext cx="2278274" cy="2043371"/>
          </a:xfrm>
          <a:prstGeom prst="rect">
            <a:avLst/>
          </a:prstGeom>
        </p:spPr>
      </p:pic>
      <p:pic>
        <p:nvPicPr>
          <p:cNvPr id="11" name="Content Placeholder 10"/>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291100" y="536177"/>
            <a:ext cx="4802768" cy="3602076"/>
          </a:xfr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05" y="4138253"/>
            <a:ext cx="2778350" cy="2059111"/>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8904" y="4138253"/>
            <a:ext cx="3724654" cy="2081986"/>
          </a:xfrm>
          <a:prstGeom prst="rect">
            <a:avLst/>
          </a:prstGeom>
        </p:spPr>
      </p:pic>
    </p:spTree>
    <p:extLst>
      <p:ext uri="{BB962C8B-B14F-4D97-AF65-F5344CB8AC3E}">
        <p14:creationId xmlns:p14="http://schemas.microsoft.com/office/powerpoint/2010/main" val="381749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1"/>
            <a:ext cx="9254837" cy="6941128"/>
          </a:xfrm>
        </p:spPr>
      </p:pic>
      <p:sp>
        <p:nvSpPr>
          <p:cNvPr id="3" name="Text Placeholder 2"/>
          <p:cNvSpPr>
            <a:spLocks noGrp="1"/>
          </p:cNvSpPr>
          <p:nvPr>
            <p:ph type="body" sz="quarter" idx="11"/>
          </p:nvPr>
        </p:nvSpPr>
        <p:spPr>
          <a:xfrm>
            <a:off x="267444" y="1133603"/>
            <a:ext cx="7123955" cy="619941"/>
          </a:xfrm>
        </p:spPr>
        <p:txBody>
          <a:bodyPr/>
          <a:lstStyle/>
          <a:p>
            <a:r>
              <a:rPr lang="en-GB" sz="2400" dirty="0" smtClean="0">
                <a:solidFill>
                  <a:schemeClr val="bg1"/>
                </a:solidFill>
              </a:rPr>
              <a:t>SKA-LOW prototype antenna station deployed</a:t>
            </a:r>
            <a:endParaRPr lang="en-GB" sz="2400" dirty="0">
              <a:solidFill>
                <a:schemeClr val="bg1"/>
              </a:solidFill>
            </a:endParaRPr>
          </a:p>
        </p:txBody>
      </p:sp>
      <p:sp>
        <p:nvSpPr>
          <p:cNvPr id="4" name="Footer Placeholder 3"/>
          <p:cNvSpPr>
            <a:spLocks noGrp="1"/>
          </p:cNvSpPr>
          <p:nvPr>
            <p:ph type="ftr"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5</a:t>
            </a:fld>
            <a:endParaRPr lang="en-US" dirty="0"/>
          </a:p>
        </p:txBody>
      </p:sp>
    </p:spTree>
    <p:extLst>
      <p:ext uri="{BB962C8B-B14F-4D97-AF65-F5344CB8AC3E}">
        <p14:creationId xmlns:p14="http://schemas.microsoft.com/office/powerpoint/2010/main" val="2770692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209904" cy="68580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18712"/>
          <a:stretch/>
        </p:blipFill>
        <p:spPr>
          <a:xfrm>
            <a:off x="0" y="1367956"/>
            <a:ext cx="9209904" cy="4762679"/>
          </a:xfrm>
        </p:spPr>
      </p:pic>
      <p:sp>
        <p:nvSpPr>
          <p:cNvPr id="3" name="Text Placeholder 2"/>
          <p:cNvSpPr>
            <a:spLocks noGrp="1"/>
          </p:cNvSpPr>
          <p:nvPr>
            <p:ph type="body" sz="quarter" idx="11"/>
          </p:nvPr>
        </p:nvSpPr>
        <p:spPr/>
        <p:txBody>
          <a:bodyPr/>
          <a:lstStyle/>
          <a:p>
            <a:r>
              <a:rPr lang="en-GB" sz="2800" dirty="0" err="1" smtClean="0">
                <a:solidFill>
                  <a:schemeClr val="bg1"/>
                </a:solidFill>
                <a:latin typeface="Calibri" panose="020F0502020204030204" pitchFamily="34" charset="0"/>
              </a:rPr>
              <a:t>MeerKAT</a:t>
            </a:r>
            <a:endParaRPr lang="en-GB" sz="2800" dirty="0">
              <a:solidFill>
                <a:schemeClr val="bg1"/>
              </a:solidFill>
              <a:latin typeface="Calibri" panose="020F0502020204030204" pitchFamily="34" charset="0"/>
            </a:endParaRPr>
          </a:p>
        </p:txBody>
      </p:sp>
      <p:sp>
        <p:nvSpPr>
          <p:cNvPr id="4" name="Footer Placeholder 3"/>
          <p:cNvSpPr>
            <a:spLocks noGrp="1"/>
          </p:cNvSpPr>
          <p:nvPr>
            <p:ph type="ftr"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6</a:t>
            </a:fld>
            <a:endParaRPr lang="en-US" dirty="0"/>
          </a:p>
        </p:txBody>
      </p:sp>
    </p:spTree>
    <p:extLst>
      <p:ext uri="{BB962C8B-B14F-4D97-AF65-F5344CB8AC3E}">
        <p14:creationId xmlns:p14="http://schemas.microsoft.com/office/powerpoint/2010/main" val="409265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216736" cy="6912552"/>
          </a:xfrm>
        </p:spPr>
      </p:pic>
      <p:sp>
        <p:nvSpPr>
          <p:cNvPr id="3" name="Text Placeholder 2"/>
          <p:cNvSpPr>
            <a:spLocks noGrp="1"/>
          </p:cNvSpPr>
          <p:nvPr>
            <p:ph type="body" sz="quarter" idx="11"/>
          </p:nvPr>
        </p:nvSpPr>
        <p:spPr/>
        <p:txBody>
          <a:bodyPr/>
          <a:lstStyle/>
          <a:p>
            <a:r>
              <a:rPr lang="en-GB" sz="2800" dirty="0" smtClean="0">
                <a:solidFill>
                  <a:schemeClr val="bg1"/>
                </a:solidFill>
                <a:latin typeface="Calibri" panose="020F0502020204030204" pitchFamily="34" charset="0"/>
              </a:rPr>
              <a:t>New SKA HQ building: work underway</a:t>
            </a:r>
            <a:endParaRPr lang="en-GB" sz="2800" dirty="0">
              <a:solidFill>
                <a:schemeClr val="bg1"/>
              </a:solidFill>
              <a:latin typeface="Calibri" panose="020F0502020204030204" pitchFamily="34" charset="0"/>
            </a:endParaRPr>
          </a:p>
        </p:txBody>
      </p:sp>
      <p:sp>
        <p:nvSpPr>
          <p:cNvPr id="4" name="Footer Placeholder 3"/>
          <p:cNvSpPr>
            <a:spLocks noGrp="1"/>
          </p:cNvSpPr>
          <p:nvPr>
            <p:ph type="ftr"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7</a:t>
            </a:fld>
            <a:endParaRPr lang="en-US" dirty="0"/>
          </a:p>
        </p:txBody>
      </p:sp>
      <p:sp>
        <p:nvSpPr>
          <p:cNvPr id="9" name="TextBox 8"/>
          <p:cNvSpPr txBox="1"/>
          <p:nvPr/>
        </p:nvSpPr>
        <p:spPr>
          <a:xfrm>
            <a:off x="577901" y="4996282"/>
            <a:ext cx="2984601" cy="646331"/>
          </a:xfrm>
          <a:prstGeom prst="rect">
            <a:avLst/>
          </a:prstGeom>
          <a:noFill/>
        </p:spPr>
        <p:txBody>
          <a:bodyPr wrap="square" rtlCol="0">
            <a:spAutoFit/>
          </a:bodyPr>
          <a:lstStyle/>
          <a:p>
            <a:r>
              <a:rPr lang="en-GB" dirty="0" smtClean="0">
                <a:solidFill>
                  <a:schemeClr val="bg1"/>
                </a:solidFill>
                <a:latin typeface="Calibri" panose="020F0502020204030204" pitchFamily="34" charset="0"/>
              </a:rPr>
              <a:t>£16.5M investment</a:t>
            </a:r>
          </a:p>
          <a:p>
            <a:r>
              <a:rPr lang="en-GB" dirty="0" smtClean="0">
                <a:solidFill>
                  <a:schemeClr val="bg1"/>
                </a:solidFill>
                <a:latin typeface="Calibri" panose="020F0502020204030204" pitchFamily="34" charset="0"/>
              </a:rPr>
              <a:t>Completion in June 2018</a:t>
            </a:r>
            <a:endParaRPr lang="en-GB" dirty="0">
              <a:solidFill>
                <a:schemeClr val="bg1"/>
              </a:solidFill>
              <a:latin typeface="Calibri" panose="020F050202020403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964" y="5914890"/>
            <a:ext cx="3228975" cy="773797"/>
          </a:xfrm>
          <a:prstGeom prst="rect">
            <a:avLst/>
          </a:prstGeom>
        </p:spPr>
      </p:pic>
      <p:grpSp>
        <p:nvGrpSpPr>
          <p:cNvPr id="24" name="Group 23"/>
          <p:cNvGrpSpPr/>
          <p:nvPr/>
        </p:nvGrpSpPr>
        <p:grpSpPr>
          <a:xfrm>
            <a:off x="3132944" y="2293495"/>
            <a:ext cx="4991725" cy="1837338"/>
            <a:chOff x="3132944" y="2293495"/>
            <a:chExt cx="4991725" cy="1837338"/>
          </a:xfrm>
        </p:grpSpPr>
        <p:cxnSp>
          <p:nvCxnSpPr>
            <p:cNvPr id="10" name="Straight Connector 9"/>
            <p:cNvCxnSpPr/>
            <p:nvPr/>
          </p:nvCxnSpPr>
          <p:spPr>
            <a:xfrm flipV="1">
              <a:off x="4527030" y="2293495"/>
              <a:ext cx="2383436" cy="4197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718748" y="3225372"/>
              <a:ext cx="2383436" cy="4197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10466" y="2293495"/>
              <a:ext cx="1214203" cy="9144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589939" y="2512096"/>
              <a:ext cx="937091" cy="201124"/>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132944" y="2503358"/>
              <a:ext cx="456995" cy="1141739"/>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606321" y="3645097"/>
              <a:ext cx="112427" cy="432228"/>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132944" y="3662574"/>
              <a:ext cx="2585804" cy="468259"/>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007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046" y="1325277"/>
            <a:ext cx="9136954" cy="5047488"/>
          </a:xfrm>
        </p:spPr>
      </p:pic>
      <p:sp>
        <p:nvSpPr>
          <p:cNvPr id="3" name="Text Placeholder 2"/>
          <p:cNvSpPr>
            <a:spLocks noGrp="1"/>
          </p:cNvSpPr>
          <p:nvPr>
            <p:ph type="body" sz="quarter" idx="11"/>
          </p:nvPr>
        </p:nvSpPr>
        <p:spPr/>
        <p:txBody>
          <a:bodyPr/>
          <a:lstStyle/>
          <a:p>
            <a:endParaRPr lang="en-GB"/>
          </a:p>
        </p:txBody>
      </p:sp>
      <p:sp>
        <p:nvSpPr>
          <p:cNvPr id="4" name="Footer Placeholder 3"/>
          <p:cNvSpPr>
            <a:spLocks noGrp="1"/>
          </p:cNvSpPr>
          <p:nvPr>
            <p:ph type="ftr"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4FC41374-03AE-924F-9568-6EE3990F0119}" type="slidenum">
              <a:rPr lang="en-US" smtClean="0"/>
              <a:pPr/>
              <a:t>8</a:t>
            </a:fld>
            <a:endParaRPr lang="en-US" dirty="0"/>
          </a:p>
        </p:txBody>
      </p:sp>
    </p:spTree>
    <p:extLst>
      <p:ext uri="{BB962C8B-B14F-4D97-AF65-F5344CB8AC3E}">
        <p14:creationId xmlns:p14="http://schemas.microsoft.com/office/powerpoint/2010/main" val="172913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964" y="2947577"/>
            <a:ext cx="8378326" cy="3427776"/>
          </a:xfrm>
        </p:spPr>
        <p:txBody>
          <a:bodyPr/>
          <a:lstStyle/>
          <a:p>
            <a:pPr marL="0" indent="0" algn="ctr">
              <a:buNone/>
            </a:pPr>
            <a:r>
              <a:rPr lang="en-US" b="1" dirty="0" smtClean="0">
                <a:solidFill>
                  <a:srgbClr val="002060"/>
                </a:solidFill>
              </a:rPr>
              <a:t>Future Governance</a:t>
            </a:r>
            <a:endParaRPr lang="en-US" b="1" dirty="0">
              <a:solidFill>
                <a:srgbClr val="002060"/>
              </a:solidFill>
            </a:endParaRP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33147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KA_PowerPoint Template Update 150dp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_PowerPoint Template Update-jan2016[1] (Read-Only)" id="{D3FBC1F7-B323-5E44-9119-325B241C6368}" vid="{5C4FE7F7-09C6-E147-AAF2-DB235A21B356}"/>
    </a:ext>
  </a:extLst>
</a:theme>
</file>

<file path=ppt/theme/theme10.xml><?xml version="1.0" encoding="utf-8"?>
<a:theme xmlns:a="http://schemas.openxmlformats.org/drawingml/2006/main" name="2_SKA_PowerPoint Template Update 150dpi">
  <a:themeElements>
    <a:clrScheme name="SKA theme">
      <a:dk1>
        <a:sysClr val="windowText" lastClr="000000"/>
      </a:dk1>
      <a:lt1>
        <a:sysClr val="window" lastClr="FFFFFF"/>
      </a:lt1>
      <a:dk2>
        <a:srgbClr val="0068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KA_PowerPoint Template Update 150dp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 Powerpoint Template July 2016" id="{47C0DE39-023E-4866-8901-E1F11BF44F64}" vid="{FD7B07ED-A435-4282-8428-C683EF2802D6}"/>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_PowerPoint Template Update-Apr 2016" id="{149164C9-879F-3944-A3DD-C03443A58FA3}" vid="{C35DDB95-CF81-5B41-B79F-A87EAFFE404E}"/>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_PowerPoint Template Update-Apr 2016" id="{149164C9-879F-3944-A3DD-C03443A58FA3}" vid="{C35DDB95-CF81-5B41-B79F-A87EAFFE404E}"/>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_PowerPoint Template Update-Apr 2016" id="{149164C9-879F-3944-A3DD-C03443A58FA3}" vid="{C35DDB95-CF81-5B41-B79F-A87EAFFE404E}"/>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_PowerPoint Template Update-Apr 2016" id="{149164C9-879F-3944-A3DD-C03443A58FA3}" vid="{C35DDB95-CF81-5B41-B79F-A87EAFFE404E}"/>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_PowerPoint Template Update-Apr 2016" id="{149164C9-879F-3944-A3DD-C03443A58FA3}" vid="{C35DDB95-CF81-5B41-B79F-A87EAFFE404E}"/>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SKA_PowerPoint Template July 2016</Template>
  <TotalTime>6212</TotalTime>
  <Words>1044</Words>
  <Application>Microsoft Macintosh PowerPoint</Application>
  <PresentationFormat>On-screen Show (4:3)</PresentationFormat>
  <Paragraphs>180</Paragraphs>
  <Slides>25</Slides>
  <Notes>2</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25</vt:i4>
      </vt:variant>
    </vt:vector>
  </HeadingPairs>
  <TitlesOfParts>
    <vt:vector size="38" baseType="lpstr">
      <vt:lpstr>Arial</vt:lpstr>
      <vt:lpstr>Calibri</vt:lpstr>
      <vt:lpstr>Tahoma</vt:lpstr>
      <vt:lpstr>SKA_PowerPoint Template Update 150dpi</vt:lpstr>
      <vt:lpstr>3_Custom Design</vt:lpstr>
      <vt:lpstr>1_SKA_PowerPoint Template Update 150dpi</vt:lpstr>
      <vt:lpstr>Office Theme</vt:lpstr>
      <vt:lpstr>1_Office Theme</vt:lpstr>
      <vt:lpstr>2_Office Theme</vt:lpstr>
      <vt:lpstr>3_Office Theme</vt:lpstr>
      <vt:lpstr>4_Office Theme</vt:lpstr>
      <vt:lpstr>2_Custom Design</vt:lpstr>
      <vt:lpstr>2_SKA_PowerPoint Template Update 150dpi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106</cp:revision>
  <dcterms:created xsi:type="dcterms:W3CDTF">2016-07-06T13:51:07Z</dcterms:created>
  <dcterms:modified xsi:type="dcterms:W3CDTF">2017-05-18T11:14:57Z</dcterms:modified>
</cp:coreProperties>
</file>