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tiff" ContentType="image/tiff"/>
  <Default Extension="vml" ContentType="application/vnd.openxmlformats-officedocument.vmlDrawing"/>
  <Default Extension="rels" ContentType="application/vnd.openxmlformats-package.relationships+xml"/>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679" r:id="rId3"/>
    <p:sldMasterId id="2147483683" r:id="rId4"/>
    <p:sldMasterId id="2147483723" r:id="rId5"/>
    <p:sldMasterId id="2147483738" r:id="rId6"/>
    <p:sldMasterId id="2147483747" r:id="rId7"/>
    <p:sldMasterId id="2147483801" r:id="rId8"/>
  </p:sldMasterIdLst>
  <p:notesMasterIdLst>
    <p:notesMasterId r:id="rId29"/>
  </p:notesMasterIdLst>
  <p:handoutMasterIdLst>
    <p:handoutMasterId r:id="rId30"/>
  </p:handoutMasterIdLst>
  <p:sldIdLst>
    <p:sldId id="638" r:id="rId9"/>
    <p:sldId id="649" r:id="rId10"/>
    <p:sldId id="639" r:id="rId11"/>
    <p:sldId id="685" r:id="rId12"/>
    <p:sldId id="686" r:id="rId13"/>
    <p:sldId id="642" r:id="rId14"/>
    <p:sldId id="643" r:id="rId15"/>
    <p:sldId id="644" r:id="rId16"/>
    <p:sldId id="648" r:id="rId17"/>
    <p:sldId id="647" r:id="rId18"/>
    <p:sldId id="670" r:id="rId19"/>
    <p:sldId id="681" r:id="rId20"/>
    <p:sldId id="682" r:id="rId21"/>
    <p:sldId id="683" r:id="rId22"/>
    <p:sldId id="691" r:id="rId23"/>
    <p:sldId id="690" r:id="rId24"/>
    <p:sldId id="689" r:id="rId25"/>
    <p:sldId id="688" r:id="rId26"/>
    <p:sldId id="684" r:id="rId27"/>
    <p:sldId id="663"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16">
          <p15:clr>
            <a:srgbClr val="A4A3A4"/>
          </p15:clr>
        </p15:guide>
        <p15:guide id="4" pos="215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sson, Andrea" initials="C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8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2" autoAdjust="0"/>
    <p:restoredTop sz="94691" autoAdjust="0"/>
  </p:normalViewPr>
  <p:slideViewPr>
    <p:cSldViewPr snapToGrid="0" snapToObjects="1">
      <p:cViewPr varScale="1">
        <p:scale>
          <a:sx n="122" d="100"/>
          <a:sy n="122" d="100"/>
        </p:scale>
        <p:origin x="1360" y="192"/>
      </p:cViewPr>
      <p:guideLst>
        <p:guide orient="horz" pos="2160"/>
        <p:guide pos="2880"/>
        <p:guide orient="horz" pos="2216"/>
        <p:guide pos="2152"/>
      </p:guideLst>
    </p:cSldViewPr>
  </p:slideViewPr>
  <p:outlineViewPr>
    <p:cViewPr>
      <p:scale>
        <a:sx n="33" d="100"/>
        <a:sy n="33" d="100"/>
      </p:scale>
      <p:origin x="0" y="5320"/>
    </p:cViewPr>
  </p:outlineViewPr>
  <p:notesTextViewPr>
    <p:cViewPr>
      <p:scale>
        <a:sx n="3" d="2"/>
        <a:sy n="3" d="2"/>
      </p:scale>
      <p:origin x="0" y="0"/>
    </p:cViewPr>
  </p:notesTextViewPr>
  <p:sorterViewPr>
    <p:cViewPr>
      <p:scale>
        <a:sx n="76" d="100"/>
        <a:sy n="7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handoutMaster" Target="handoutMasters/handoutMaster1.xml"/><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36ABC8-3848-344F-8F9C-8F51E9015745}" type="datetimeFigureOut">
              <a:rPr lang="en-US" smtClean="0"/>
              <a:t>5/18/17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67D818-8F20-414B-872F-FC12E040C3CC}" type="slidenum">
              <a:rPr lang="en-US" smtClean="0"/>
              <a:t>‹#›</a:t>
            </a:fld>
            <a:endParaRPr lang="en-US"/>
          </a:p>
        </p:txBody>
      </p:sp>
    </p:spTree>
    <p:extLst>
      <p:ext uri="{BB962C8B-B14F-4D97-AF65-F5344CB8AC3E}">
        <p14:creationId xmlns:p14="http://schemas.microsoft.com/office/powerpoint/2010/main" val="2639608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3AB022-842C-A941-801E-B942B2FC742A}" type="datetimeFigureOut">
              <a:rPr lang="en-US" smtClean="0"/>
              <a:t>5/18/17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53B384-C967-2743-B0D6-857CE05CD725}" type="slidenum">
              <a:rPr lang="en-US" smtClean="0"/>
              <a:t>‹#›</a:t>
            </a:fld>
            <a:endParaRPr lang="en-US"/>
          </a:p>
        </p:txBody>
      </p:sp>
    </p:spTree>
    <p:extLst>
      <p:ext uri="{BB962C8B-B14F-4D97-AF65-F5344CB8AC3E}">
        <p14:creationId xmlns:p14="http://schemas.microsoft.com/office/powerpoint/2010/main" val="2606651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9.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4.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3.jpe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e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image" Target="../media/image5.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3304983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onte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91" y="2542"/>
            <a:ext cx="9173217" cy="6877140"/>
          </a:xfrm>
          <a:prstGeom prst="rect">
            <a:avLst/>
          </a:prstGeom>
        </p:spPr>
      </p:pic>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7" name="Footer Placeholder 3"/>
          <p:cNvSpPr>
            <a:spLocks noGrp="1"/>
          </p:cNvSpPr>
          <p:nvPr>
            <p:ph type="ftr" sz="quarter" idx="13"/>
          </p:nvPr>
        </p:nvSpPr>
        <p:spPr>
          <a:xfrm>
            <a:off x="5977940" y="6431536"/>
            <a:ext cx="2895600" cy="365125"/>
          </a:xfrm>
          <a:prstGeom prst="rect">
            <a:avLst/>
          </a:prstGeom>
        </p:spPr>
        <p:txBody>
          <a:bodyPr/>
          <a:lstStyle>
            <a:lvl1pPr algn="r">
              <a:defRPr sz="1200">
                <a:solidFill>
                  <a:srgbClr val="00688A"/>
                </a:solidFill>
                <a:latin typeface="Arial"/>
                <a:cs typeface="Arial"/>
              </a:defRPr>
            </a:lvl1pPr>
          </a:lstStyle>
          <a:p>
            <a:r>
              <a:rPr lang="fr-FR" smtClean="0"/>
              <a:t>CA &amp; SKA, 10 Dec 2015</a:t>
            </a:r>
            <a:endParaRPr lang="en-US"/>
          </a:p>
        </p:txBody>
      </p:sp>
    </p:spTree>
    <p:extLst>
      <p:ext uri="{BB962C8B-B14F-4D97-AF65-F5344CB8AC3E}">
        <p14:creationId xmlns:p14="http://schemas.microsoft.com/office/powerpoint/2010/main" val="3478249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1024535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1689106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1320762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3177255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2050290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descr="SKA_PowerPoint Templates V8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
            <a:ext cx="9180000" cy="6882225"/>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endParaRPr lang="en-US" sz="2500" dirty="0">
              <a:solidFill>
                <a:schemeClr val="bg1"/>
              </a:solidFill>
              <a:latin typeface="Arial"/>
              <a:cs typeface="Arial"/>
            </a:endParaRPr>
          </a:p>
        </p:txBody>
      </p:sp>
    </p:spTree>
    <p:extLst>
      <p:ext uri="{BB962C8B-B14F-4D97-AF65-F5344CB8AC3E}">
        <p14:creationId xmlns:p14="http://schemas.microsoft.com/office/powerpoint/2010/main" val="3966297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3311" y="231056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2029111" y="406634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56243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27328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45607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15100259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33645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82166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103666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89097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611155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34910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515314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39331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3408096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462695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descr="SKA_PowerPoint Templates V8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
            <a:ext cx="9180000" cy="6882225"/>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endParaRPr lang="en-US" sz="2500" dirty="0">
              <a:solidFill>
                <a:schemeClr val="bg1"/>
              </a:solidFill>
              <a:latin typeface="Arial"/>
              <a:cs typeface="Arial"/>
            </a:endParaRPr>
          </a:p>
        </p:txBody>
      </p:sp>
    </p:spTree>
    <p:extLst>
      <p:ext uri="{BB962C8B-B14F-4D97-AF65-F5344CB8AC3E}">
        <p14:creationId xmlns:p14="http://schemas.microsoft.com/office/powerpoint/2010/main" val="684047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200" y="417600"/>
            <a:ext cx="6278400" cy="619200"/>
          </a:xfrm>
        </p:spPr>
        <p:txBody>
          <a:bodyPr anchor="b">
            <a:normAutofit/>
          </a:bodyPr>
          <a:lstStyle>
            <a:lvl1pPr algn="l">
              <a:defRPr lang="en-US" sz="3200" b="1" kern="1200" dirty="0">
                <a:solidFill>
                  <a:srgbClr val="00688A"/>
                </a:solidFill>
                <a:latin typeface="Arial"/>
                <a:ea typeface="+mn-ea"/>
                <a:cs typeface="Arial"/>
              </a:defRPr>
            </a:lvl1pPr>
          </a:lstStyle>
          <a:p>
            <a:r>
              <a:rPr lang="en-GB" smtClean="0"/>
              <a:t>Click to edit Master title style</a:t>
            </a:r>
            <a:endParaRPr lang="en-US" dirty="0"/>
          </a:p>
        </p:txBody>
      </p:sp>
      <p:sp>
        <p:nvSpPr>
          <p:cNvPr id="3" name="Subtitle 2"/>
          <p:cNvSpPr>
            <a:spLocks noGrp="1"/>
          </p:cNvSpPr>
          <p:nvPr>
            <p:ph type="subTitle" idx="1"/>
          </p:nvPr>
        </p:nvSpPr>
        <p:spPr>
          <a:xfrm>
            <a:off x="385200" y="1036800"/>
            <a:ext cx="6278400" cy="640800"/>
          </a:xfrm>
        </p:spPr>
        <p:txBody>
          <a:bodyPr>
            <a:normAutofit/>
          </a:bodyPr>
          <a:lstStyle>
            <a:lvl1pPr marL="0" indent="0" algn="l">
              <a:buNone/>
              <a:defRPr lang="en-US" sz="1800" b="1" kern="1200" dirty="0">
                <a:solidFill>
                  <a:srgbClr val="00688A"/>
                </a:solidFill>
                <a:latin typeface="Arial"/>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dirty="0"/>
          </a:p>
        </p:txBody>
      </p:sp>
      <p:sp>
        <p:nvSpPr>
          <p:cNvPr id="11" name="Text Placeholder 10"/>
          <p:cNvSpPr>
            <a:spLocks noGrp="1"/>
          </p:cNvSpPr>
          <p:nvPr>
            <p:ph type="body" sz="quarter" idx="13" hasCustomPrompt="1"/>
          </p:nvPr>
        </p:nvSpPr>
        <p:spPr>
          <a:xfrm>
            <a:off x="5256000" y="5940000"/>
            <a:ext cx="3420000" cy="360000"/>
          </a:xfrm>
        </p:spPr>
        <p:txBody>
          <a:bodyPr anchor="b">
            <a:noAutofit/>
          </a:bodyPr>
          <a:lstStyle>
            <a:lvl1pPr marL="0" indent="0" algn="r">
              <a:buNone/>
              <a:defRPr lang="en-US" sz="1800" b="1" kern="1200" dirty="0" smtClean="0">
                <a:solidFill>
                  <a:srgbClr val="00688A"/>
                </a:solidFill>
                <a:latin typeface="Arial"/>
                <a:ea typeface="+mn-ea"/>
                <a:cs typeface="Arial"/>
              </a:defRPr>
            </a:lvl1pPr>
          </a:lstStyle>
          <a:p>
            <a:pPr lvl="0"/>
            <a:r>
              <a:rPr lang="en-US" dirty="0" smtClean="0"/>
              <a:t>Click to add name</a:t>
            </a:r>
          </a:p>
        </p:txBody>
      </p:sp>
      <p:sp>
        <p:nvSpPr>
          <p:cNvPr id="12" name="Text Placeholder 10"/>
          <p:cNvSpPr>
            <a:spLocks noGrp="1"/>
          </p:cNvSpPr>
          <p:nvPr>
            <p:ph type="body" sz="quarter" idx="14" hasCustomPrompt="1"/>
          </p:nvPr>
        </p:nvSpPr>
        <p:spPr>
          <a:xfrm>
            <a:off x="5256000" y="6300000"/>
            <a:ext cx="3420000" cy="360000"/>
          </a:xfrm>
        </p:spPr>
        <p:txBody>
          <a:bodyPr anchor="t">
            <a:noAutofit/>
          </a:bodyPr>
          <a:lstStyle>
            <a:lvl1pPr marL="0" indent="0" algn="r">
              <a:buNone/>
              <a:defRPr lang="en-US" sz="1800" b="0" kern="1200" dirty="0" smtClean="0">
                <a:solidFill>
                  <a:srgbClr val="00688A"/>
                </a:solidFill>
                <a:latin typeface="Arial"/>
                <a:ea typeface="+mn-ea"/>
                <a:cs typeface="Arial"/>
              </a:defRPr>
            </a:lvl1pPr>
          </a:lstStyle>
          <a:p>
            <a:pPr lvl="0"/>
            <a:r>
              <a:rPr lang="en-US" dirty="0" smtClean="0"/>
              <a:t>Click to add date</a:t>
            </a:r>
          </a:p>
        </p:txBody>
      </p:sp>
    </p:spTree>
    <p:extLst>
      <p:ext uri="{BB962C8B-B14F-4D97-AF65-F5344CB8AC3E}">
        <p14:creationId xmlns:p14="http://schemas.microsoft.com/office/powerpoint/2010/main" val="274883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Footer Placeholder 4"/>
          <p:cNvSpPr>
            <a:spLocks noGrp="1"/>
          </p:cNvSpPr>
          <p:nvPr>
            <p:ph type="ftr" sz="quarter" idx="11"/>
          </p:nvPr>
        </p:nvSpPr>
        <p:spPr/>
        <p:txBody>
          <a:bodyPr/>
          <a:lstStyle/>
          <a:p>
            <a:endParaRPr/>
          </a:p>
        </p:txBody>
      </p:sp>
      <p:sp>
        <p:nvSpPr>
          <p:cNvPr id="7"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8786792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3200"/>
            </a:lvl1pPr>
          </a:lstStyle>
          <a:p>
            <a:r>
              <a:rPr lang="en-GB"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smtClean="0"/>
              <a:t>Click to edit Master text styles</a:t>
            </a:r>
          </a:p>
        </p:txBody>
      </p:sp>
      <p:sp>
        <p:nvSpPr>
          <p:cNvPr id="5" name="Footer Placeholder 4"/>
          <p:cNvSpPr>
            <a:spLocks noGrp="1"/>
          </p:cNvSpPr>
          <p:nvPr>
            <p:ph type="ftr" sz="quarter" idx="11"/>
          </p:nvPr>
        </p:nvSpPr>
        <p:spPr/>
        <p:txBody>
          <a:bodyPr/>
          <a:lstStyle/>
          <a:p>
            <a:endParaRPr/>
          </a:p>
        </p:txBody>
      </p:sp>
      <p:sp>
        <p:nvSpPr>
          <p:cNvPr id="7"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982958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sz="half" idx="1"/>
          </p:nvPr>
        </p:nvSpPr>
        <p:spPr>
          <a:xfrm>
            <a:off x="360000" y="1440000"/>
            <a:ext cx="4140000" cy="46800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80000" y="1440000"/>
            <a:ext cx="4140000" cy="46800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Footer Placeholder 5"/>
          <p:cNvSpPr>
            <a:spLocks noGrp="1"/>
          </p:cNvSpPr>
          <p:nvPr>
            <p:ph type="ftr" sz="quarter" idx="11"/>
          </p:nvPr>
        </p:nvSpPr>
        <p:spPr/>
        <p:txBody>
          <a:bodyPr/>
          <a:lstStyle/>
          <a:p>
            <a:endParaRPr/>
          </a:p>
        </p:txBody>
      </p:sp>
      <p:sp>
        <p:nvSpPr>
          <p:cNvPr id="8"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196744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4" name="Footer Placeholder 3"/>
          <p:cNvSpPr>
            <a:spLocks noGrp="1"/>
          </p:cNvSpPr>
          <p:nvPr>
            <p:ph type="ftr" sz="quarter" idx="11"/>
          </p:nvPr>
        </p:nvSpPr>
        <p:spPr/>
        <p:txBody>
          <a:bodyPr/>
          <a:lstStyle/>
          <a:p>
            <a:endParaRPr/>
          </a:p>
        </p:txBody>
      </p:sp>
      <p:sp>
        <p:nvSpPr>
          <p:cNvPr id="6"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690206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5"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737288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ck P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72000"/>
            <a:ext cx="8460000" cy="4500000"/>
          </a:xfrm>
        </p:spPr>
        <p:txBody>
          <a:bodyPr/>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28092747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5200" y="417600"/>
            <a:ext cx="6278400" cy="619200"/>
          </a:xfrm>
        </p:spPr>
        <p:txBody>
          <a:bodyPr anchor="b">
            <a:normAutofit/>
          </a:bodyPr>
          <a:lstStyle>
            <a:lvl1pPr algn="l">
              <a:defRPr lang="en-US" sz="3200" b="1" kern="1200" dirty="0">
                <a:solidFill>
                  <a:srgbClr val="00688A"/>
                </a:solidFill>
                <a:latin typeface="Arial"/>
                <a:ea typeface="+mn-ea"/>
                <a:cs typeface="Arial"/>
              </a:defRPr>
            </a:lvl1pPr>
          </a:lstStyle>
          <a:p>
            <a:r>
              <a:rPr lang="en-GB" smtClean="0"/>
              <a:t>Click to edit Master title style</a:t>
            </a:r>
            <a:endParaRPr lang="en-US" dirty="0"/>
          </a:p>
        </p:txBody>
      </p:sp>
      <p:sp>
        <p:nvSpPr>
          <p:cNvPr id="3" name="Subtitle 2"/>
          <p:cNvSpPr>
            <a:spLocks noGrp="1"/>
          </p:cNvSpPr>
          <p:nvPr>
            <p:ph type="subTitle" idx="1"/>
          </p:nvPr>
        </p:nvSpPr>
        <p:spPr>
          <a:xfrm>
            <a:off x="385200" y="1036800"/>
            <a:ext cx="6278400" cy="640800"/>
          </a:xfrm>
        </p:spPr>
        <p:txBody>
          <a:bodyPr>
            <a:normAutofit/>
          </a:bodyPr>
          <a:lstStyle>
            <a:lvl1pPr marL="0" indent="0" algn="l">
              <a:buNone/>
              <a:defRPr lang="en-US" sz="1800" b="1" kern="1200" dirty="0">
                <a:solidFill>
                  <a:srgbClr val="00688A"/>
                </a:solidFill>
                <a:latin typeface="Arial"/>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dirty="0"/>
          </a:p>
        </p:txBody>
      </p:sp>
      <p:sp>
        <p:nvSpPr>
          <p:cNvPr id="11" name="Text Placeholder 10"/>
          <p:cNvSpPr>
            <a:spLocks noGrp="1"/>
          </p:cNvSpPr>
          <p:nvPr>
            <p:ph type="body" sz="quarter" idx="13" hasCustomPrompt="1"/>
          </p:nvPr>
        </p:nvSpPr>
        <p:spPr>
          <a:xfrm>
            <a:off x="5256000" y="5940000"/>
            <a:ext cx="3420000" cy="360000"/>
          </a:xfrm>
        </p:spPr>
        <p:txBody>
          <a:bodyPr anchor="b">
            <a:noAutofit/>
          </a:bodyPr>
          <a:lstStyle>
            <a:lvl1pPr marL="0" indent="0" algn="r">
              <a:buNone/>
              <a:defRPr lang="en-US" sz="1800" b="1" kern="1200" dirty="0" smtClean="0">
                <a:solidFill>
                  <a:srgbClr val="00688A"/>
                </a:solidFill>
                <a:latin typeface="Arial"/>
                <a:ea typeface="+mn-ea"/>
                <a:cs typeface="Arial"/>
              </a:defRPr>
            </a:lvl1pPr>
          </a:lstStyle>
          <a:p>
            <a:pPr lvl="0"/>
            <a:r>
              <a:rPr lang="en-US" dirty="0" smtClean="0"/>
              <a:t>Click to add name</a:t>
            </a:r>
          </a:p>
        </p:txBody>
      </p:sp>
      <p:sp>
        <p:nvSpPr>
          <p:cNvPr id="12" name="Text Placeholder 10"/>
          <p:cNvSpPr>
            <a:spLocks noGrp="1"/>
          </p:cNvSpPr>
          <p:nvPr>
            <p:ph type="body" sz="quarter" idx="14" hasCustomPrompt="1"/>
          </p:nvPr>
        </p:nvSpPr>
        <p:spPr>
          <a:xfrm>
            <a:off x="5256000" y="6300000"/>
            <a:ext cx="3420000" cy="360000"/>
          </a:xfrm>
        </p:spPr>
        <p:txBody>
          <a:bodyPr anchor="t">
            <a:noAutofit/>
          </a:bodyPr>
          <a:lstStyle>
            <a:lvl1pPr marL="0" indent="0" algn="r">
              <a:buNone/>
              <a:defRPr lang="en-US" sz="1800" b="0" kern="1200" dirty="0" smtClean="0">
                <a:solidFill>
                  <a:srgbClr val="00688A"/>
                </a:solidFill>
                <a:latin typeface="Arial"/>
                <a:ea typeface="+mn-ea"/>
                <a:cs typeface="Arial"/>
              </a:defRPr>
            </a:lvl1pPr>
          </a:lstStyle>
          <a:p>
            <a:pPr lvl="0"/>
            <a:r>
              <a:rPr lang="en-US" dirty="0" smtClean="0"/>
              <a:t>Click to add date</a:t>
            </a:r>
          </a:p>
        </p:txBody>
      </p:sp>
    </p:spTree>
    <p:extLst>
      <p:ext uri="{BB962C8B-B14F-4D97-AF65-F5344CB8AC3E}">
        <p14:creationId xmlns:p14="http://schemas.microsoft.com/office/powerpoint/2010/main" val="3586933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Footer Placeholder 4"/>
          <p:cNvSpPr>
            <a:spLocks noGrp="1"/>
          </p:cNvSpPr>
          <p:nvPr>
            <p:ph type="ftr" sz="quarter" idx="11"/>
          </p:nvPr>
        </p:nvSpPr>
        <p:spPr/>
        <p:txBody>
          <a:bodyPr/>
          <a:lstStyle/>
          <a:p>
            <a:endParaRPr/>
          </a:p>
        </p:txBody>
      </p:sp>
      <p:sp>
        <p:nvSpPr>
          <p:cNvPr id="7"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753981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3200"/>
            </a:lvl1pPr>
          </a:lstStyle>
          <a:p>
            <a:r>
              <a:rPr lang="en-GB"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smtClean="0"/>
              <a:t>Click to edit Master text styles</a:t>
            </a:r>
          </a:p>
        </p:txBody>
      </p:sp>
      <p:sp>
        <p:nvSpPr>
          <p:cNvPr id="5" name="Footer Placeholder 4"/>
          <p:cNvSpPr>
            <a:spLocks noGrp="1"/>
          </p:cNvSpPr>
          <p:nvPr>
            <p:ph type="ftr" sz="quarter" idx="11"/>
          </p:nvPr>
        </p:nvSpPr>
        <p:spPr/>
        <p:txBody>
          <a:bodyPr/>
          <a:lstStyle/>
          <a:p>
            <a:endParaRPr/>
          </a:p>
        </p:txBody>
      </p:sp>
      <p:sp>
        <p:nvSpPr>
          <p:cNvPr id="7"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2023264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116911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sz="half" idx="1"/>
          </p:nvPr>
        </p:nvSpPr>
        <p:spPr>
          <a:xfrm>
            <a:off x="360000" y="1440000"/>
            <a:ext cx="4140000" cy="46800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80000" y="1440000"/>
            <a:ext cx="4140000" cy="46800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6" name="Footer Placeholder 5"/>
          <p:cNvSpPr>
            <a:spLocks noGrp="1"/>
          </p:cNvSpPr>
          <p:nvPr>
            <p:ph type="ftr" sz="quarter" idx="11"/>
          </p:nvPr>
        </p:nvSpPr>
        <p:spPr/>
        <p:txBody>
          <a:bodyPr/>
          <a:lstStyle/>
          <a:p>
            <a:endParaRPr/>
          </a:p>
        </p:txBody>
      </p:sp>
      <p:sp>
        <p:nvSpPr>
          <p:cNvPr id="8"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743964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4" name="Footer Placeholder 3"/>
          <p:cNvSpPr>
            <a:spLocks noGrp="1"/>
          </p:cNvSpPr>
          <p:nvPr>
            <p:ph type="ftr" sz="quarter" idx="11"/>
          </p:nvPr>
        </p:nvSpPr>
        <p:spPr/>
        <p:txBody>
          <a:bodyPr/>
          <a:lstStyle/>
          <a:p>
            <a:endParaRPr/>
          </a:p>
        </p:txBody>
      </p:sp>
      <p:sp>
        <p:nvSpPr>
          <p:cNvPr id="6"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11873869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5" name="Slide Number Placeholder 1"/>
          <p:cNvSpPr txBox="1">
            <a:spLocks/>
          </p:cNvSpPr>
          <p:nvPr userDrawn="1"/>
        </p:nvSpPr>
        <p:spPr>
          <a:xfrm>
            <a:off x="8470900" y="6400799"/>
            <a:ext cx="457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688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C41374-03AE-924F-9568-6EE3990F0119}" type="slidenum">
              <a:rPr lang="en-US" smtClean="0">
                <a:latin typeface="Calibri"/>
              </a:rPr>
              <a:pPr/>
              <a:t>‹#›</a:t>
            </a:fld>
            <a:endParaRPr lang="en-US">
              <a:latin typeface="Calibri"/>
            </a:endParaRPr>
          </a:p>
        </p:txBody>
      </p:sp>
    </p:spTree>
    <p:extLst>
      <p:ext uri="{BB962C8B-B14F-4D97-AF65-F5344CB8AC3E}">
        <p14:creationId xmlns:p14="http://schemas.microsoft.com/office/powerpoint/2010/main" val="3192237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ck P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72000"/>
            <a:ext cx="8460000" cy="4500000"/>
          </a:xfrm>
        </p:spPr>
        <p:txBody>
          <a:bodyPr/>
          <a:lstStyle>
            <a:lvl1pPr>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4273647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6409720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3311" y="2310565"/>
            <a:ext cx="7772400" cy="1470025"/>
          </a:xfrm>
        </p:spPr>
        <p:txBody>
          <a:bodyPr/>
          <a:lstStyle/>
          <a:p>
            <a:r>
              <a:rPr lang="en-GB" dirty="0" smtClean="0"/>
              <a:t>Click to edit Master title style</a:t>
            </a:r>
            <a:endParaRPr lang="en-US" dirty="0"/>
          </a:p>
        </p:txBody>
      </p:sp>
      <p:sp>
        <p:nvSpPr>
          <p:cNvPr id="3" name="Subtitle 2"/>
          <p:cNvSpPr>
            <a:spLocks noGrp="1"/>
          </p:cNvSpPr>
          <p:nvPr>
            <p:ph type="subTitle" idx="1"/>
          </p:nvPr>
        </p:nvSpPr>
        <p:spPr>
          <a:xfrm>
            <a:off x="2029111" y="406634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34427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62920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440002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65715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097232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15992183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4584336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569819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672962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076006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22170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709876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pic>
        <p:nvPicPr>
          <p:cNvPr id="3" name="Picture 2" descr="SKA_PowerPoint Templates V8.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1"/>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spTree>
    <p:extLst>
      <p:ext uri="{BB962C8B-B14F-4D97-AF65-F5344CB8AC3E}">
        <p14:creationId xmlns:p14="http://schemas.microsoft.com/office/powerpoint/2010/main" val="9951355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page">
    <p:spTree>
      <p:nvGrpSpPr>
        <p:cNvPr id="1" name=""/>
        <p:cNvGrpSpPr/>
        <p:nvPr/>
      </p:nvGrpSpPr>
      <p:grpSpPr>
        <a:xfrm>
          <a:off x="0" y="0"/>
          <a:ext cx="0" cy="0"/>
          <a:chOff x="0" y="0"/>
          <a:chExt cx="0" cy="0"/>
        </a:xfrm>
      </p:grpSpPr>
      <p:pic>
        <p:nvPicPr>
          <p:cNvPr id="3" name="Picture 2" descr="SKA_PowerPoint Templates V82.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80000" cy="6882226"/>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endParaRPr lang="en-US" sz="2500" dirty="0">
              <a:latin typeface="Arial"/>
              <a:cs typeface="Arial"/>
            </a:endParaRP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10" name="Text Placeholder 22"/>
          <p:cNvSpPr>
            <a:spLocks noGrp="1"/>
          </p:cNvSpPr>
          <p:nvPr>
            <p:ph type="body" sz="quarter" idx="12" hasCustomPrompt="1"/>
          </p:nvPr>
        </p:nvSpPr>
        <p:spPr>
          <a:xfrm>
            <a:off x="5439675" y="6410519"/>
            <a:ext cx="3433865" cy="354613"/>
          </a:xfrm>
          <a:prstGeom prst="rect">
            <a:avLst/>
          </a:prstGeom>
        </p:spPr>
        <p:txBody>
          <a:bodyPr vert="horz"/>
          <a:lstStyle>
            <a:lvl1pPr marL="0" indent="0" algn="r">
              <a:buFontTx/>
              <a:buNone/>
              <a:defRPr sz="12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Footer text</a:t>
            </a:r>
            <a:endParaRPr lang="en-US" dirty="0"/>
          </a:p>
        </p:txBody>
      </p:sp>
    </p:spTree>
    <p:extLst>
      <p:ext uri="{BB962C8B-B14F-4D97-AF65-F5344CB8AC3E}">
        <p14:creationId xmlns:p14="http://schemas.microsoft.com/office/powerpoint/2010/main" val="1248043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descr="SKA_PowerPoint Templates V8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
            <a:ext cx="9180000" cy="6882225"/>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endParaRPr lang="en-US" sz="2500" dirty="0">
              <a:solidFill>
                <a:schemeClr val="bg1"/>
              </a:solidFill>
              <a:latin typeface="Arial"/>
              <a:cs typeface="Arial"/>
            </a:endParaRPr>
          </a:p>
        </p:txBody>
      </p:sp>
    </p:spTree>
    <p:extLst>
      <p:ext uri="{BB962C8B-B14F-4D97-AF65-F5344CB8AC3E}">
        <p14:creationId xmlns:p14="http://schemas.microsoft.com/office/powerpoint/2010/main" val="301278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ro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9173209" cy="6874130"/>
          </a:xfrm>
          <a:prstGeom prst="rect">
            <a:avLst/>
          </a:prstGeom>
        </p:spPr>
      </p:pic>
      <p:sp>
        <p:nvSpPr>
          <p:cNvPr id="25" name="Text Placeholder 22"/>
          <p:cNvSpPr>
            <a:spLocks noGrp="1"/>
          </p:cNvSpPr>
          <p:nvPr>
            <p:ph type="body" sz="quarter" idx="11" hasCustomPrompt="1"/>
          </p:nvPr>
        </p:nvSpPr>
        <p:spPr>
          <a:xfrm>
            <a:off x="384928" y="417968"/>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title</a:t>
            </a:r>
            <a:endParaRPr lang="en-US" dirty="0"/>
          </a:p>
        </p:txBody>
      </p:sp>
      <p:sp>
        <p:nvSpPr>
          <p:cNvPr id="26" name="Text Placeholder 22"/>
          <p:cNvSpPr>
            <a:spLocks noGrp="1"/>
          </p:cNvSpPr>
          <p:nvPr>
            <p:ph type="body" sz="quarter" idx="10" hasCustomPrompt="1"/>
          </p:nvPr>
        </p:nvSpPr>
        <p:spPr>
          <a:xfrm>
            <a:off x="384924" y="1037909"/>
            <a:ext cx="6276872" cy="639401"/>
          </a:xfrm>
          <a:prstGeom prst="rect">
            <a:avLst/>
          </a:prstGeom>
        </p:spPr>
        <p:txBody>
          <a:bodyPr vert="horz"/>
          <a:lstStyle>
            <a:lvl1pPr marL="0" indent="0">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subtitle</a:t>
            </a:r>
            <a:endParaRPr lang="en-US" dirty="0"/>
          </a:p>
        </p:txBody>
      </p:sp>
      <p:sp>
        <p:nvSpPr>
          <p:cNvPr id="28" name="Text Placeholder 22"/>
          <p:cNvSpPr>
            <a:spLocks noGrp="1"/>
          </p:cNvSpPr>
          <p:nvPr>
            <p:ph type="body" sz="quarter" idx="12" hasCustomPrompt="1"/>
          </p:nvPr>
        </p:nvSpPr>
        <p:spPr>
          <a:xfrm>
            <a:off x="5271927" y="5987208"/>
            <a:ext cx="3433865" cy="354613"/>
          </a:xfrm>
          <a:prstGeom prst="rect">
            <a:avLst/>
          </a:prstGeom>
        </p:spPr>
        <p:txBody>
          <a:bodyPr vert="horz"/>
          <a:lstStyle>
            <a:lvl1pPr marL="0" indent="0" algn="r">
              <a:buFontTx/>
              <a:buNone/>
              <a:defRPr sz="1800"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name</a:t>
            </a:r>
            <a:endParaRPr lang="en-US" dirty="0"/>
          </a:p>
        </p:txBody>
      </p:sp>
      <p:sp>
        <p:nvSpPr>
          <p:cNvPr id="8" name="Text Placeholder 22"/>
          <p:cNvSpPr>
            <a:spLocks noGrp="1"/>
          </p:cNvSpPr>
          <p:nvPr>
            <p:ph type="body" sz="quarter" idx="13" hasCustomPrompt="1"/>
          </p:nvPr>
        </p:nvSpPr>
        <p:spPr>
          <a:xfrm>
            <a:off x="5270364" y="6272184"/>
            <a:ext cx="3433865" cy="354613"/>
          </a:xfrm>
          <a:prstGeom prst="rect">
            <a:avLst/>
          </a:prstGeom>
        </p:spPr>
        <p:txBody>
          <a:bodyPr vert="horz"/>
          <a:lstStyle>
            <a:lvl1pPr marL="0" indent="0" algn="r">
              <a:buFontTx/>
              <a:buNone/>
              <a:defRPr sz="1800" b="0">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Click to add date</a:t>
            </a:r>
            <a:endParaRPr lang="en-US" dirty="0"/>
          </a:p>
        </p:txBody>
      </p:sp>
      <p:pic>
        <p:nvPicPr>
          <p:cNvPr id="7" name="Picture 6" descr="SKA1_night_midres.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685584"/>
            <a:ext cx="9180000" cy="4131041"/>
          </a:xfrm>
          <a:prstGeom prst="rect">
            <a:avLst/>
          </a:prstGeom>
        </p:spPr>
      </p:pic>
    </p:spTree>
    <p:extLst>
      <p:ext uri="{BB962C8B-B14F-4D97-AF65-F5344CB8AC3E}">
        <p14:creationId xmlns:p14="http://schemas.microsoft.com/office/powerpoint/2010/main" val="70954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91" y="2542"/>
            <a:ext cx="9173217" cy="6877140"/>
          </a:xfrm>
          <a:prstGeom prst="rect">
            <a:avLst/>
          </a:prstGeom>
        </p:spPr>
      </p:pic>
      <p:sp>
        <p:nvSpPr>
          <p:cNvPr id="6" name="Content Placeholder 2"/>
          <p:cNvSpPr>
            <a:spLocks noGrp="1"/>
          </p:cNvSpPr>
          <p:nvPr>
            <p:ph idx="1"/>
          </p:nvPr>
        </p:nvSpPr>
        <p:spPr>
          <a:xfrm>
            <a:off x="358123" y="1546158"/>
            <a:ext cx="8378326" cy="4525963"/>
          </a:xfrm>
          <a:prstGeom prst="rect">
            <a:avLst/>
          </a:prstGeom>
        </p:spPr>
        <p:txBody>
          <a:bodyPr>
            <a:normAutofit/>
          </a:bodyPr>
          <a:lstStyle/>
          <a:p>
            <a:pPr lvl="0"/>
            <a:r>
              <a:rPr lang="en-GB" sz="2500" smtClean="0">
                <a:latin typeface="Arial"/>
                <a:cs typeface="Arial"/>
              </a:rPr>
              <a:t>Click to edit Master text styles</a:t>
            </a:r>
          </a:p>
        </p:txBody>
      </p:sp>
      <p:sp>
        <p:nvSpPr>
          <p:cNvPr id="8" name="Text Placeholder 22"/>
          <p:cNvSpPr>
            <a:spLocks noGrp="1"/>
          </p:cNvSpPr>
          <p:nvPr>
            <p:ph type="body" sz="quarter" idx="11" hasCustomPrompt="1"/>
          </p:nvPr>
        </p:nvSpPr>
        <p:spPr>
          <a:xfrm>
            <a:off x="360964" y="521799"/>
            <a:ext cx="6276872" cy="619941"/>
          </a:xfrm>
          <a:prstGeom prst="rect">
            <a:avLst/>
          </a:prstGeom>
        </p:spPr>
        <p:txBody>
          <a:bodyPr vert="horz"/>
          <a:lstStyle>
            <a:lvl1pPr marL="0" indent="0">
              <a:buFontTx/>
              <a:buNone/>
              <a:defRPr b="1">
                <a:solidFill>
                  <a:srgbClr val="00688A"/>
                </a:solidFill>
                <a:latin typeface="Arial"/>
                <a:cs typeface="Arial"/>
              </a:defRPr>
            </a:lvl1pPr>
            <a:lvl2pPr>
              <a:defRPr>
                <a:solidFill>
                  <a:srgbClr val="00688A"/>
                </a:solidFill>
                <a:latin typeface="Arial"/>
                <a:cs typeface="Arial"/>
              </a:defRPr>
            </a:lvl2pPr>
            <a:lvl3pPr>
              <a:defRPr>
                <a:solidFill>
                  <a:srgbClr val="00688A"/>
                </a:solidFill>
                <a:latin typeface="Arial"/>
                <a:cs typeface="Arial"/>
              </a:defRPr>
            </a:lvl3pPr>
            <a:lvl4pPr>
              <a:defRPr>
                <a:solidFill>
                  <a:srgbClr val="00688A"/>
                </a:solidFill>
                <a:latin typeface="Arial"/>
                <a:cs typeface="Arial"/>
              </a:defRPr>
            </a:lvl4pPr>
            <a:lvl5pPr>
              <a:defRPr>
                <a:solidFill>
                  <a:srgbClr val="00688A"/>
                </a:solidFill>
                <a:latin typeface="Arial"/>
                <a:cs typeface="Arial"/>
              </a:defRPr>
            </a:lvl5pPr>
          </a:lstStyle>
          <a:p>
            <a:pPr lvl="0"/>
            <a:r>
              <a:rPr lang="en-GB" dirty="0" smtClean="0"/>
              <a:t>Slide Title</a:t>
            </a:r>
            <a:endParaRPr lang="en-US" dirty="0"/>
          </a:p>
        </p:txBody>
      </p:sp>
      <p:sp>
        <p:nvSpPr>
          <p:cNvPr id="7" name="Footer Placeholder 3"/>
          <p:cNvSpPr>
            <a:spLocks noGrp="1"/>
          </p:cNvSpPr>
          <p:nvPr>
            <p:ph type="ftr" sz="quarter" idx="13"/>
          </p:nvPr>
        </p:nvSpPr>
        <p:spPr>
          <a:xfrm>
            <a:off x="5977940" y="6431536"/>
            <a:ext cx="2895600" cy="365125"/>
          </a:xfrm>
          <a:prstGeom prst="rect">
            <a:avLst/>
          </a:prstGeom>
        </p:spPr>
        <p:txBody>
          <a:bodyPr/>
          <a:lstStyle>
            <a:lvl1pPr algn="r">
              <a:defRPr sz="1200">
                <a:solidFill>
                  <a:srgbClr val="00688A"/>
                </a:solidFill>
                <a:latin typeface="Arial"/>
                <a:cs typeface="Arial"/>
              </a:defRPr>
            </a:lvl1pPr>
          </a:lstStyle>
          <a:p>
            <a:r>
              <a:rPr lang="en-US" smtClean="0"/>
              <a:t>Footer text</a:t>
            </a:r>
            <a:endParaRPr lang="en-US"/>
          </a:p>
        </p:txBody>
      </p:sp>
    </p:spTree>
    <p:extLst>
      <p:ext uri="{BB962C8B-B14F-4D97-AF65-F5344CB8AC3E}">
        <p14:creationId xmlns:p14="http://schemas.microsoft.com/office/powerpoint/2010/main" val="2624148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92" y="2545"/>
            <a:ext cx="9173216" cy="6877139"/>
          </a:xfrm>
          <a:prstGeom prst="rect">
            <a:avLst/>
          </a:prstGeom>
        </p:spPr>
      </p:pic>
      <p:sp>
        <p:nvSpPr>
          <p:cNvPr id="4" name="Content Placeholder 2"/>
          <p:cNvSpPr>
            <a:spLocks noGrp="1"/>
          </p:cNvSpPr>
          <p:nvPr>
            <p:ph idx="1"/>
          </p:nvPr>
        </p:nvSpPr>
        <p:spPr>
          <a:xfrm>
            <a:off x="358123" y="1863686"/>
            <a:ext cx="8378326" cy="4525963"/>
          </a:xfrm>
          <a:prstGeom prst="rect">
            <a:avLst/>
          </a:prstGeom>
        </p:spPr>
        <p:txBody>
          <a:bodyPr>
            <a:normAutofit/>
          </a:bodyPr>
          <a:lstStyle>
            <a:lvl1pPr>
              <a:defRPr>
                <a:solidFill>
                  <a:srgbClr val="FFFFFF"/>
                </a:solidFill>
              </a:defRPr>
            </a:lvl1pPr>
          </a:lstStyle>
          <a:p>
            <a:pPr lvl="0"/>
            <a:r>
              <a:rPr lang="en-GB" sz="2500" smtClean="0">
                <a:solidFill>
                  <a:schemeClr val="bg1"/>
                </a:solidFill>
                <a:latin typeface="Arial"/>
                <a:cs typeface="Arial"/>
              </a:rPr>
              <a:t>Click to edit Master text styles</a:t>
            </a:r>
          </a:p>
        </p:txBody>
      </p:sp>
    </p:spTree>
    <p:extLst>
      <p:ext uri="{BB962C8B-B14F-4D97-AF65-F5344CB8AC3E}">
        <p14:creationId xmlns:p14="http://schemas.microsoft.com/office/powerpoint/2010/main" val="185098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theme" Target="../theme/theme2.xml"/><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theme" Target="../theme/theme3.xml"/><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theme" Target="../theme/theme4.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theme" Target="../theme/theme5.xml"/><Relationship Id="rId15" Type="http://schemas.openxmlformats.org/officeDocument/2006/relationships/image" Target="../media/image11.jpe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2.xml"/><Relationship Id="rId4" Type="http://schemas.openxmlformats.org/officeDocument/2006/relationships/slideLayout" Target="../slideLayouts/slideLayout33.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theme" Target="../theme/theme6.xml"/><Relationship Id="rId9" Type="http://schemas.openxmlformats.org/officeDocument/2006/relationships/image" Target="../media/image12.emf"/><Relationship Id="rId1" Type="http://schemas.openxmlformats.org/officeDocument/2006/relationships/slideLayout" Target="../slideLayouts/slideLayout30.xml"/><Relationship Id="rId2"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theme" Target="../theme/theme7.xml"/><Relationship Id="rId10" Type="http://schemas.openxmlformats.org/officeDocument/2006/relationships/image" Target="../media/image12.emf"/><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slideLayout" Target="../slideLayouts/slideLayout56.xml"/><Relationship Id="rId13" Type="http://schemas.openxmlformats.org/officeDocument/2006/relationships/slideLayout" Target="../slideLayouts/slideLayout57.xml"/><Relationship Id="rId14" Type="http://schemas.openxmlformats.org/officeDocument/2006/relationships/theme" Target="../theme/theme8.xml"/><Relationship Id="rId15" Type="http://schemas.openxmlformats.org/officeDocument/2006/relationships/image" Target="../media/image11.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1949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62277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79027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756" r:id="rId4"/>
    <p:sldLayoutId id="2147483815" r:id="rId5"/>
    <p:sldLayoutId id="2147483816" r:id="rId6"/>
    <p:sldLayoutId id="2147483817" r:id="rId7"/>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40920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KA PP-Inside.jp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 y="-23816"/>
            <a:ext cx="9162994" cy="6909199"/>
          </a:xfrm>
          <a:prstGeom prst="rect">
            <a:avLst/>
          </a:prstGeom>
        </p:spPr>
      </p:pic>
      <p:sp>
        <p:nvSpPr>
          <p:cNvPr id="2" name="Title Placeholder 1"/>
          <p:cNvSpPr>
            <a:spLocks noGrp="1"/>
          </p:cNvSpPr>
          <p:nvPr>
            <p:ph type="title"/>
          </p:nvPr>
        </p:nvSpPr>
        <p:spPr>
          <a:xfrm>
            <a:off x="385144" y="46004"/>
            <a:ext cx="6486926"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1441191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233363" indent="-233363" algn="l" defTabSz="457200" rtl="0" eaLnBrk="1" latinLnBrk="0" hangingPunct="1">
        <a:spcBef>
          <a:spcPct val="20000"/>
        </a:spcBef>
        <a:buFont typeface="Arial"/>
        <a:buChar char="•"/>
        <a:defRPr sz="3200" kern="1200">
          <a:solidFill>
            <a:srgbClr val="898989"/>
          </a:solidFill>
          <a:latin typeface="+mn-lt"/>
          <a:ea typeface="+mn-ea"/>
          <a:cs typeface="+mn-cs"/>
        </a:defRPr>
      </a:lvl1pPr>
      <a:lvl2pPr marL="630238" indent="-284163" algn="l" defTabSz="457200" rtl="0" eaLnBrk="1" latinLnBrk="0" hangingPunct="1">
        <a:spcBef>
          <a:spcPct val="20000"/>
        </a:spcBef>
        <a:buFont typeface="Arial"/>
        <a:buChar char="–"/>
        <a:defRPr sz="2800" kern="1200">
          <a:solidFill>
            <a:srgbClr val="89898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9898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89898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89898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540000"/>
            <a:ext cx="6278400" cy="6192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360000" y="1440000"/>
            <a:ext cx="8460000" cy="46800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Footer Placeholder 4"/>
          <p:cNvSpPr>
            <a:spLocks noGrp="1"/>
          </p:cNvSpPr>
          <p:nvPr>
            <p:ph type="ftr" sz="quarter" idx="3"/>
          </p:nvPr>
        </p:nvSpPr>
        <p:spPr>
          <a:xfrm>
            <a:off x="5384800" y="6400800"/>
            <a:ext cx="3086100" cy="365125"/>
          </a:xfrm>
          <a:prstGeom prst="rect">
            <a:avLst/>
          </a:prstGeom>
        </p:spPr>
        <p:txBody>
          <a:bodyPr vert="horz" lIns="91440" tIns="45720" rIns="91440" bIns="45720" rtlCol="0" anchor="ctr"/>
          <a:lstStyle>
            <a:lvl1pPr algn="r">
              <a:defRPr lang="en-US" sz="1200" kern="1200" dirty="0">
                <a:solidFill>
                  <a:srgbClr val="00688A"/>
                </a:solidFill>
                <a:latin typeface="Arial"/>
                <a:ea typeface="+mn-ea"/>
                <a:cs typeface="Arial"/>
              </a:defRPr>
            </a:lvl1pPr>
          </a:lstStyle>
          <a:p>
            <a:pPr defTabSz="914400"/>
            <a:endParaRP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474160E-52A3-334D-9498-A76B752962A3}"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78429109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p:txStyles>
    <p:titleStyle>
      <a:lvl1pPr algn="l" defTabSz="914400" rtl="0" eaLnBrk="1" latinLnBrk="0" hangingPunct="1">
        <a:lnSpc>
          <a:spcPct val="90000"/>
        </a:lnSpc>
        <a:spcBef>
          <a:spcPct val="0"/>
        </a:spcBef>
        <a:buNone/>
        <a:defRPr lang="en-US" sz="3200" b="1" kern="1200" dirty="0">
          <a:solidFill>
            <a:srgbClr val="00688A"/>
          </a:solidFill>
          <a:latin typeface="Arial"/>
          <a:ea typeface="+mn-ea"/>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540000"/>
            <a:ext cx="6278400" cy="61920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360000" y="1440000"/>
            <a:ext cx="8460000" cy="46800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Footer Placeholder 4"/>
          <p:cNvSpPr>
            <a:spLocks noGrp="1"/>
          </p:cNvSpPr>
          <p:nvPr>
            <p:ph type="ftr" sz="quarter" idx="3"/>
          </p:nvPr>
        </p:nvSpPr>
        <p:spPr>
          <a:xfrm>
            <a:off x="5384800" y="6400800"/>
            <a:ext cx="3086100" cy="365125"/>
          </a:xfrm>
          <a:prstGeom prst="rect">
            <a:avLst/>
          </a:prstGeom>
        </p:spPr>
        <p:txBody>
          <a:bodyPr vert="horz" lIns="91440" tIns="45720" rIns="91440" bIns="45720" rtlCol="0" anchor="ctr"/>
          <a:lstStyle>
            <a:lvl1pPr algn="r">
              <a:defRPr lang="en-US" sz="1200" kern="1200" dirty="0">
                <a:solidFill>
                  <a:srgbClr val="00688A"/>
                </a:solidFill>
                <a:latin typeface="Arial"/>
                <a:ea typeface="+mn-ea"/>
                <a:cs typeface="Arial"/>
              </a:defRPr>
            </a:lvl1pPr>
          </a:lstStyle>
          <a:p>
            <a:pPr defTabSz="914400"/>
            <a:endParaRPr/>
          </a:p>
        </p:txBody>
      </p:sp>
      <p:sp>
        <p:nvSpPr>
          <p:cNvPr id="4" name="Slide Number Placeholder 3"/>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474160E-52A3-334D-9498-A76B752962A3}"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26006850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Lst>
  <p:txStyles>
    <p:titleStyle>
      <a:lvl1pPr algn="l" defTabSz="914400" rtl="0" eaLnBrk="1" latinLnBrk="0" hangingPunct="1">
        <a:lnSpc>
          <a:spcPct val="90000"/>
        </a:lnSpc>
        <a:spcBef>
          <a:spcPct val="0"/>
        </a:spcBef>
        <a:buNone/>
        <a:defRPr lang="en-US" sz="3200" b="1" kern="1200" dirty="0">
          <a:solidFill>
            <a:srgbClr val="00688A"/>
          </a:solidFill>
          <a:latin typeface="Arial"/>
          <a:ea typeface="+mn-ea"/>
          <a:cs typeface="Arial"/>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KA PP-Inside.jpg"/>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1" y="-23816"/>
            <a:ext cx="9162994" cy="6909199"/>
          </a:xfrm>
          <a:prstGeom prst="rect">
            <a:avLst/>
          </a:prstGeom>
        </p:spPr>
      </p:pic>
      <p:sp>
        <p:nvSpPr>
          <p:cNvPr id="2" name="Title Placeholder 1"/>
          <p:cNvSpPr>
            <a:spLocks noGrp="1"/>
          </p:cNvSpPr>
          <p:nvPr>
            <p:ph type="title"/>
          </p:nvPr>
        </p:nvSpPr>
        <p:spPr>
          <a:xfrm>
            <a:off x="385144" y="46004"/>
            <a:ext cx="6486926"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7E8A20-8AA2-2B44-B255-5649A28F6DD9}" type="datetimeFigureOut">
              <a:rPr lang="en-US" smtClean="0">
                <a:solidFill>
                  <a:prstClr val="black">
                    <a:tint val="75000"/>
                  </a:prstClr>
                </a:solidFill>
                <a:latin typeface="Arial"/>
              </a:rPr>
              <a:pPr/>
              <a:t>5/18/17</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7A1DD8-149D-CF43-B359-97973CA545D3}"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7783060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233363" indent="-233363" algn="l" defTabSz="457200" rtl="0" eaLnBrk="1" latinLnBrk="0" hangingPunct="1">
        <a:spcBef>
          <a:spcPct val="20000"/>
        </a:spcBef>
        <a:buFont typeface="Arial"/>
        <a:buChar char="•"/>
        <a:defRPr sz="3200" kern="1200">
          <a:solidFill>
            <a:srgbClr val="898989"/>
          </a:solidFill>
          <a:latin typeface="+mn-lt"/>
          <a:ea typeface="+mn-ea"/>
          <a:cs typeface="+mn-cs"/>
        </a:defRPr>
      </a:lvl1pPr>
      <a:lvl2pPr marL="630238" indent="-284163" algn="l" defTabSz="457200" rtl="0" eaLnBrk="1" latinLnBrk="0" hangingPunct="1">
        <a:spcBef>
          <a:spcPct val="20000"/>
        </a:spcBef>
        <a:buFont typeface="Arial"/>
        <a:buChar char="–"/>
        <a:defRPr sz="2800" kern="1200">
          <a:solidFill>
            <a:srgbClr val="898989"/>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898989"/>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898989"/>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89898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2.tiff"/><Relationship Id="rId3" Type="http://schemas.openxmlformats.org/officeDocument/2006/relationships/image" Target="../media/image3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35.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Excel_Worksheet1.xlsx"/><Relationship Id="rId5" Type="http://schemas.openxmlformats.org/officeDocument/2006/relationships/image" Target="../media/image17.emf"/><Relationship Id="rId6" Type="http://schemas.openxmlformats.org/officeDocument/2006/relationships/image" Target="../media/image18.jpeg"/><Relationship Id="rId7" Type="http://schemas.openxmlformats.org/officeDocument/2006/relationships/image" Target="../media/image19.png"/><Relationship Id="rId8" Type="http://schemas.openxmlformats.org/officeDocument/2006/relationships/image" Target="../media/image20.jpeg"/><Relationship Id="rId9"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Microsoft_Excel_Worksheet2.xlsx"/><Relationship Id="rId5" Type="http://schemas.openxmlformats.org/officeDocument/2006/relationships/image" Target="../media/image22.emf"/><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30.tiff"/><Relationship Id="rId3" Type="http://schemas.openxmlformats.org/officeDocument/2006/relationships/image" Target="../media/image3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84927" y="417968"/>
            <a:ext cx="4885437" cy="1098672"/>
          </a:xfrm>
        </p:spPr>
        <p:txBody>
          <a:bodyPr>
            <a:normAutofit/>
          </a:bodyPr>
          <a:lstStyle/>
          <a:p>
            <a:r>
              <a:rPr lang="en-US" dirty="0" smtClean="0"/>
              <a:t>SKA Science Town Hall Meeting</a:t>
            </a:r>
          </a:p>
        </p:txBody>
      </p:sp>
      <p:sp>
        <p:nvSpPr>
          <p:cNvPr id="4" name="Text Placeholder 3"/>
          <p:cNvSpPr>
            <a:spLocks noGrp="1"/>
          </p:cNvSpPr>
          <p:nvPr>
            <p:ph type="body" sz="quarter" idx="12"/>
          </p:nvPr>
        </p:nvSpPr>
        <p:spPr>
          <a:xfrm>
            <a:off x="5256410" y="5819966"/>
            <a:ext cx="3605002" cy="628053"/>
          </a:xfrm>
        </p:spPr>
        <p:txBody>
          <a:bodyPr>
            <a:normAutofit/>
          </a:bodyPr>
          <a:lstStyle/>
          <a:p>
            <a:r>
              <a:rPr lang="en-US" dirty="0" smtClean="0"/>
              <a:t>Robert Braun, Science Director</a:t>
            </a:r>
            <a:endParaRPr lang="en-US" dirty="0"/>
          </a:p>
        </p:txBody>
      </p:sp>
      <p:sp>
        <p:nvSpPr>
          <p:cNvPr id="5" name="Text Placeholder 4"/>
          <p:cNvSpPr>
            <a:spLocks noGrp="1"/>
          </p:cNvSpPr>
          <p:nvPr>
            <p:ph type="body" sz="quarter" idx="13"/>
          </p:nvPr>
        </p:nvSpPr>
        <p:spPr>
          <a:xfrm>
            <a:off x="5395959" y="6314055"/>
            <a:ext cx="3433865" cy="354613"/>
          </a:xfrm>
        </p:spPr>
        <p:txBody>
          <a:bodyPr>
            <a:normAutofit lnSpcReduction="10000"/>
          </a:bodyPr>
          <a:lstStyle/>
          <a:p>
            <a:r>
              <a:rPr lang="en-US" dirty="0" smtClean="0"/>
              <a:t>18 May 2017</a:t>
            </a:r>
            <a:endParaRPr lang="en-US" dirty="0"/>
          </a:p>
        </p:txBody>
      </p:sp>
      <p:pic>
        <p:nvPicPr>
          <p:cNvPr id="6" name="Picture 5" descr="SKA1_night_midr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85584"/>
            <a:ext cx="9180000" cy="4131041"/>
          </a:xfrm>
          <a:prstGeom prst="rect">
            <a:avLst/>
          </a:prstGeom>
        </p:spPr>
      </p:pic>
      <p:sp>
        <p:nvSpPr>
          <p:cNvPr id="3" name="Right Triangle 2"/>
          <p:cNvSpPr/>
          <p:nvPr/>
        </p:nvSpPr>
        <p:spPr>
          <a:xfrm>
            <a:off x="0" y="5447410"/>
            <a:ext cx="9180000" cy="405976"/>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1643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360964" y="521799"/>
            <a:ext cx="6967028" cy="619941"/>
          </a:xfrm>
          <a:prstGeom prst="rect">
            <a:avLst/>
          </a:prstGeom>
        </p:spPr>
        <p:txBody>
          <a:bodyPr vert="horz">
            <a:normAutofit/>
          </a:bodyPr>
          <a:lstStyle>
            <a:lvl1pPr marL="0" indent="0" algn="l" defTabSz="457200" rtl="0" eaLnBrk="1" latinLnBrk="0" hangingPunct="1">
              <a:spcBef>
                <a:spcPct val="20000"/>
              </a:spcBef>
              <a:buFontTx/>
              <a:buNone/>
              <a:defRPr sz="3200" b="1" kern="1200">
                <a:solidFill>
                  <a:srgbClr val="00688A"/>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688A"/>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688A"/>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688A"/>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688A"/>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Image Quality Comparison</a:t>
            </a:r>
            <a:endParaRPr lang="en-US"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083" y="1154047"/>
            <a:ext cx="4327712" cy="4319998"/>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0404" y="1154047"/>
            <a:ext cx="4327712" cy="4319998"/>
          </a:xfrm>
          <a:prstGeom prst="rect">
            <a:avLst/>
          </a:prstGeom>
        </p:spPr>
      </p:pic>
      <p:sp>
        <p:nvSpPr>
          <p:cNvPr id="9" name="Content Placeholder 1"/>
          <p:cNvSpPr txBox="1">
            <a:spLocks/>
          </p:cNvSpPr>
          <p:nvPr/>
        </p:nvSpPr>
        <p:spPr>
          <a:xfrm>
            <a:off x="670854" y="5411694"/>
            <a:ext cx="8202686" cy="832342"/>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800" dirty="0" smtClean="0">
                <a:solidFill>
                  <a:prstClr val="black"/>
                </a:solidFill>
                <a:latin typeface="Calibri"/>
              </a:rPr>
              <a:t>Single SKA1-Low snap-shot compared to LOFAR-INTL snap-shot</a:t>
            </a:r>
          </a:p>
        </p:txBody>
      </p:sp>
    </p:spTree>
    <p:extLst>
      <p:ext uri="{BB962C8B-B14F-4D97-AF65-F5344CB8AC3E}">
        <p14:creationId xmlns:p14="http://schemas.microsoft.com/office/powerpoint/2010/main" val="1015553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lnSpc>
                <a:spcPct val="120000"/>
              </a:lnSpc>
            </a:pPr>
            <a:r>
              <a:rPr lang="en-US" dirty="0">
                <a:solidFill>
                  <a:schemeClr val="tx1"/>
                </a:solidFill>
              </a:rPr>
              <a:t>In order to ensure the delivery of SKA1 against the defined cost cap of Euros 674M (2016 Euros), the SKA Board directed the SKA Office to undertake a review of the existing design and to explore and </a:t>
            </a:r>
            <a:r>
              <a:rPr lang="en-US" dirty="0" err="1">
                <a:solidFill>
                  <a:schemeClr val="tx1"/>
                </a:solidFill>
              </a:rPr>
              <a:t>capitalise</a:t>
            </a:r>
            <a:r>
              <a:rPr lang="en-US">
                <a:solidFill>
                  <a:schemeClr val="tx1"/>
                </a:solidFill>
              </a:rPr>
              <a:t> on a range of cost-saving measures. This includes drawing on cost reduction options already identified and further exploiting potential cost-saving and risk-reduction technology developments and solutions provided by SKA precursor and pathfinder facilities. The work will </a:t>
            </a:r>
            <a:r>
              <a:rPr lang="en-US" smtClean="0">
                <a:solidFill>
                  <a:schemeClr val="tx1"/>
                </a:solidFill>
              </a:rPr>
              <a:t>be done </a:t>
            </a:r>
            <a:r>
              <a:rPr lang="en-US">
                <a:solidFill>
                  <a:schemeClr val="tx1"/>
                </a:solidFill>
              </a:rPr>
              <a:t>under the guidance of a Board Subcommittee comprising all SKA Board Science Directors, with the objectives of preserving the transformational science capabilities of SKA1, </a:t>
            </a:r>
            <a:r>
              <a:rPr lang="en-US" err="1">
                <a:solidFill>
                  <a:schemeClr val="tx1"/>
                </a:solidFill>
              </a:rPr>
              <a:t>minimising</a:t>
            </a:r>
            <a:r>
              <a:rPr lang="en-US">
                <a:solidFill>
                  <a:schemeClr val="tx1"/>
                </a:solidFill>
              </a:rPr>
              <a:t> impact on the project schedule, and allowing expansion of the telescopes as additional funding becomes available. The SKA Office will present preliminary recommendations to the March 2017 Board meeting of SKA </a:t>
            </a:r>
            <a:r>
              <a:rPr lang="en-US" err="1">
                <a:solidFill>
                  <a:schemeClr val="tx1"/>
                </a:solidFill>
              </a:rPr>
              <a:t>Organisation</a:t>
            </a:r>
            <a:r>
              <a:rPr lang="en-US">
                <a:solidFill>
                  <a:schemeClr val="tx1"/>
                </a:solidFill>
              </a:rPr>
              <a:t>.</a:t>
            </a:r>
          </a:p>
        </p:txBody>
      </p:sp>
      <p:sp>
        <p:nvSpPr>
          <p:cNvPr id="3" name="Text Placeholder 2"/>
          <p:cNvSpPr>
            <a:spLocks noGrp="1"/>
          </p:cNvSpPr>
          <p:nvPr>
            <p:ph type="body" sz="quarter" idx="11"/>
          </p:nvPr>
        </p:nvSpPr>
        <p:spPr/>
        <p:txBody>
          <a:bodyPr/>
          <a:lstStyle/>
          <a:p>
            <a:r>
              <a:rPr lang="en-US" smtClean="0"/>
              <a:t>SKA Board Meeting, Nov. 2016</a:t>
            </a:r>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4041710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23" y="1292158"/>
            <a:ext cx="8378326" cy="4525963"/>
          </a:xfrm>
        </p:spPr>
        <p:txBody>
          <a:bodyPr>
            <a:normAutofit lnSpcReduction="10000"/>
          </a:bodyPr>
          <a:lstStyle/>
          <a:p>
            <a:r>
              <a:rPr lang="en-US" dirty="0" smtClean="0">
                <a:solidFill>
                  <a:schemeClr val="tx1"/>
                </a:solidFill>
              </a:rPr>
              <a:t>Sequence of </a:t>
            </a:r>
            <a:r>
              <a:rPr lang="en-US" dirty="0" err="1" smtClean="0">
                <a:solidFill>
                  <a:schemeClr val="tx1"/>
                </a:solidFill>
              </a:rPr>
              <a:t>reinstatable</a:t>
            </a:r>
            <a:r>
              <a:rPr lang="en-US" dirty="0" smtClean="0">
                <a:solidFill>
                  <a:schemeClr val="tx1"/>
                </a:solidFill>
              </a:rPr>
              <a:t> (via extra funding) measures to achieve construction Cost Cap</a:t>
            </a:r>
          </a:p>
          <a:p>
            <a:r>
              <a:rPr lang="en-US" dirty="0" smtClean="0">
                <a:solidFill>
                  <a:schemeClr val="tx1"/>
                </a:solidFill>
              </a:rPr>
              <a:t>Ordering of measures (top to bottom) is attempt to reflect science impact </a:t>
            </a:r>
            <a:r>
              <a:rPr lang="mr-IN" dirty="0" smtClean="0">
                <a:solidFill>
                  <a:schemeClr val="tx1"/>
                </a:solidFill>
              </a:rPr>
              <a:t>–</a:t>
            </a:r>
            <a:r>
              <a:rPr lang="en-US" dirty="0" smtClean="0">
                <a:solidFill>
                  <a:schemeClr val="tx1"/>
                </a:solidFill>
              </a:rPr>
              <a:t> needs SWG review / update (now underway!)</a:t>
            </a:r>
          </a:p>
          <a:p>
            <a:r>
              <a:rPr lang="en-US" dirty="0" smtClean="0">
                <a:solidFill>
                  <a:schemeClr val="tx1"/>
                </a:solidFill>
              </a:rPr>
              <a:t>Some line items represent “competing” options for which a future down-select would occur based on complete technical assessment  </a:t>
            </a:r>
            <a:endParaRPr lang="en-US" dirty="0">
              <a:solidFill>
                <a:schemeClr val="tx1"/>
              </a:solidFill>
            </a:endParaRPr>
          </a:p>
        </p:txBody>
      </p:sp>
      <p:sp>
        <p:nvSpPr>
          <p:cNvPr id="3" name="Text Placeholder 2"/>
          <p:cNvSpPr>
            <a:spLocks noGrp="1"/>
          </p:cNvSpPr>
          <p:nvPr>
            <p:ph type="body" sz="quarter" idx="11"/>
          </p:nvPr>
        </p:nvSpPr>
        <p:spPr/>
        <p:txBody>
          <a:bodyPr/>
          <a:lstStyle/>
          <a:p>
            <a:r>
              <a:rPr lang="en-US" smtClean="0"/>
              <a:t>Cost Control Plan</a:t>
            </a:r>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0104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0096" y="-20096"/>
            <a:ext cx="9216000" cy="6533101"/>
          </a:xfrm>
        </p:spPr>
      </p:pic>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532600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192" y="-34183"/>
            <a:ext cx="9252000" cy="6293622"/>
          </a:xfrm>
          <a:prstGeom prst="rect">
            <a:avLst/>
          </a:prstGeom>
        </p:spPr>
      </p:pic>
      <p:sp>
        <p:nvSpPr>
          <p:cNvPr id="12" name="Content Placeholder 1"/>
          <p:cNvSpPr>
            <a:spLocks noGrp="1"/>
          </p:cNvSpPr>
          <p:nvPr>
            <p:ph idx="1"/>
          </p:nvPr>
        </p:nvSpPr>
        <p:spPr>
          <a:xfrm>
            <a:off x="360963" y="6115638"/>
            <a:ext cx="8170087" cy="425842"/>
          </a:xfrm>
        </p:spPr>
        <p:txBody>
          <a:bodyPr>
            <a:normAutofit fontScale="62500" lnSpcReduction="20000"/>
          </a:bodyPr>
          <a:lstStyle/>
          <a:p>
            <a:pPr>
              <a:lnSpc>
                <a:spcPct val="120000"/>
              </a:lnSpc>
            </a:pPr>
            <a:r>
              <a:rPr lang="en-US" smtClean="0">
                <a:solidFill>
                  <a:schemeClr val="tx1"/>
                </a:solidFill>
              </a:rPr>
              <a:t>Cost Cap is reached at the heavy line</a:t>
            </a:r>
          </a:p>
        </p:txBody>
      </p:sp>
    </p:spTree>
    <p:extLst>
      <p:ext uri="{BB962C8B-B14F-4D97-AF65-F5344CB8AC3E}">
        <p14:creationId xmlns:p14="http://schemas.microsoft.com/office/powerpoint/2010/main" val="709451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963" y="1362802"/>
            <a:ext cx="8375485" cy="4930381"/>
          </a:xfrm>
        </p:spPr>
        <p:txBody>
          <a:bodyPr>
            <a:normAutofit fontScale="70000" lnSpcReduction="20000"/>
          </a:bodyPr>
          <a:lstStyle/>
          <a:p>
            <a:pPr lvl="0">
              <a:lnSpc>
                <a:spcPct val="120000"/>
              </a:lnSpc>
            </a:pPr>
            <a:r>
              <a:rPr lang="en-GB" b="1">
                <a:solidFill>
                  <a:srgbClr val="00B050"/>
                </a:solidFill>
              </a:rPr>
              <a:t>No significant impact. </a:t>
            </a:r>
            <a:r>
              <a:rPr lang="en-GB">
                <a:solidFill>
                  <a:schemeClr val="tx1"/>
                </a:solidFill>
              </a:rPr>
              <a:t>There are a variety of measures that appear to be genuine savings that have essentially no negative impact on the science capabilities.</a:t>
            </a:r>
          </a:p>
          <a:p>
            <a:pPr lvl="0">
              <a:lnSpc>
                <a:spcPct val="120000"/>
              </a:lnSpc>
            </a:pPr>
            <a:r>
              <a:rPr lang="en-GB" b="1">
                <a:solidFill>
                  <a:srgbClr val="00B0F0"/>
                </a:solidFill>
              </a:rPr>
              <a:t>Increased observing time. </a:t>
            </a:r>
            <a:r>
              <a:rPr lang="en-GB">
                <a:solidFill>
                  <a:schemeClr val="tx1"/>
                </a:solidFill>
              </a:rPr>
              <a:t>Some measures result in a quantifiable increase in the amount of net observing time required to meet an objective, but do not otherwise impede its achievement.</a:t>
            </a:r>
          </a:p>
          <a:p>
            <a:pPr lvl="0">
              <a:lnSpc>
                <a:spcPct val="120000"/>
              </a:lnSpc>
            </a:pPr>
            <a:r>
              <a:rPr lang="en-GB" b="1">
                <a:solidFill>
                  <a:srgbClr val="7030A0"/>
                </a:solidFill>
              </a:rPr>
              <a:t>High risk. </a:t>
            </a:r>
            <a:r>
              <a:rPr lang="en-GB">
                <a:solidFill>
                  <a:schemeClr val="tx1"/>
                </a:solidFill>
              </a:rPr>
              <a:t>Some options modify an essential aspect of the system that puts one or more objectives at high risk of failure. While still possible in principle, there is a significantly reduced confidence in achieving success.</a:t>
            </a:r>
          </a:p>
          <a:p>
            <a:pPr lvl="0">
              <a:lnSpc>
                <a:spcPct val="120000"/>
              </a:lnSpc>
            </a:pPr>
            <a:r>
              <a:rPr lang="en-GB" b="1">
                <a:solidFill>
                  <a:srgbClr val="FF0000"/>
                </a:solidFill>
              </a:rPr>
              <a:t>Lost capability. </a:t>
            </a:r>
            <a:r>
              <a:rPr lang="en-GB">
                <a:solidFill>
                  <a:schemeClr val="tx1"/>
                </a:solidFill>
              </a:rPr>
              <a:t>Finally, there are options that make particular objectives essentially impossible to achieve. </a:t>
            </a:r>
          </a:p>
          <a:p>
            <a:pPr>
              <a:lnSpc>
                <a:spcPct val="120000"/>
              </a:lnSpc>
            </a:pPr>
            <a:endParaRPr lang="en-US">
              <a:solidFill>
                <a:schemeClr val="tx1"/>
              </a:solidFill>
            </a:endParaRPr>
          </a:p>
        </p:txBody>
      </p:sp>
      <p:sp>
        <p:nvSpPr>
          <p:cNvPr id="3" name="Text Placeholder 2"/>
          <p:cNvSpPr>
            <a:spLocks noGrp="1"/>
          </p:cNvSpPr>
          <p:nvPr>
            <p:ph type="body" sz="quarter" idx="11"/>
          </p:nvPr>
        </p:nvSpPr>
        <p:spPr/>
        <p:txBody>
          <a:bodyPr/>
          <a:lstStyle/>
          <a:p>
            <a:r>
              <a:rPr lang="en-US" smtClean="0"/>
              <a:t>Science Assessment</a:t>
            </a:r>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1427693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10000"/>
              </a:lnSpc>
            </a:pPr>
            <a:r>
              <a:rPr lang="en-US" dirty="0" err="1" smtClean="0">
                <a:solidFill>
                  <a:schemeClr val="tx1"/>
                </a:solidFill>
              </a:rPr>
              <a:t>Minimise</a:t>
            </a:r>
            <a:r>
              <a:rPr lang="en-US" dirty="0" smtClean="0">
                <a:solidFill>
                  <a:schemeClr val="tx1"/>
                </a:solidFill>
              </a:rPr>
              <a:t> negative science impact, using the “High Priority Science Objectives” as indicative measure</a:t>
            </a:r>
          </a:p>
          <a:p>
            <a:pPr lvl="1">
              <a:lnSpc>
                <a:spcPct val="110000"/>
              </a:lnSpc>
            </a:pPr>
            <a:r>
              <a:rPr lang="en-US" dirty="0" smtClean="0">
                <a:solidFill>
                  <a:schemeClr val="tx1"/>
                </a:solidFill>
              </a:rPr>
              <a:t>Wide review and endorsement of the HPSOs </a:t>
            </a:r>
          </a:p>
          <a:p>
            <a:pPr>
              <a:lnSpc>
                <a:spcPct val="110000"/>
              </a:lnSpc>
            </a:pPr>
            <a:r>
              <a:rPr lang="en-US" dirty="0" err="1" smtClean="0">
                <a:solidFill>
                  <a:schemeClr val="tx1"/>
                </a:solidFill>
              </a:rPr>
              <a:t>Maximise</a:t>
            </a:r>
            <a:r>
              <a:rPr lang="en-US" dirty="0" smtClean="0">
                <a:solidFill>
                  <a:schemeClr val="tx1"/>
                </a:solidFill>
              </a:rPr>
              <a:t> straightforward re-instatement potential given additional funding</a:t>
            </a:r>
          </a:p>
          <a:p>
            <a:pPr lvl="1">
              <a:lnSpc>
                <a:spcPct val="110000"/>
              </a:lnSpc>
            </a:pPr>
            <a:r>
              <a:rPr lang="en-US" dirty="0" err="1" smtClean="0">
                <a:solidFill>
                  <a:schemeClr val="tx1"/>
                </a:solidFill>
              </a:rPr>
              <a:t>Recognise</a:t>
            </a:r>
            <a:r>
              <a:rPr lang="en-US" dirty="0" smtClean="0">
                <a:solidFill>
                  <a:schemeClr val="tx1"/>
                </a:solidFill>
              </a:rPr>
              <a:t> the anticipated refresh cycle for High Performance Computing and Pulsar Search hardware of 3 </a:t>
            </a:r>
            <a:r>
              <a:rPr lang="mr-IN" dirty="0" smtClean="0">
                <a:solidFill>
                  <a:schemeClr val="tx1"/>
                </a:solidFill>
              </a:rPr>
              <a:t>–</a:t>
            </a:r>
            <a:r>
              <a:rPr lang="en-US" dirty="0" smtClean="0">
                <a:solidFill>
                  <a:schemeClr val="tx1"/>
                </a:solidFill>
              </a:rPr>
              <a:t> 5 years</a:t>
            </a:r>
          </a:p>
          <a:p>
            <a:pPr lvl="1">
              <a:lnSpc>
                <a:spcPct val="110000"/>
              </a:lnSpc>
            </a:pPr>
            <a:r>
              <a:rPr lang="en-US" dirty="0" err="1" smtClean="0">
                <a:solidFill>
                  <a:schemeClr val="tx1"/>
                </a:solidFill>
              </a:rPr>
              <a:t>Recognise</a:t>
            </a:r>
            <a:r>
              <a:rPr lang="en-US" dirty="0" smtClean="0">
                <a:solidFill>
                  <a:schemeClr val="tx1"/>
                </a:solidFill>
              </a:rPr>
              <a:t> that centrally located resources (like the correlator) are more easily upgraded than some distributed resources, particularly with modular design</a:t>
            </a:r>
          </a:p>
          <a:p>
            <a:pPr lvl="1">
              <a:lnSpc>
                <a:spcPct val="110000"/>
              </a:lnSpc>
            </a:pPr>
            <a:r>
              <a:rPr lang="en-US" dirty="0" smtClean="0">
                <a:solidFill>
                  <a:schemeClr val="tx1"/>
                </a:solidFill>
              </a:rPr>
              <a:t>Additional feeds (given mature design) are easier to deploy than new dishes</a:t>
            </a:r>
          </a:p>
          <a:p>
            <a:pPr lvl="1">
              <a:lnSpc>
                <a:spcPct val="110000"/>
              </a:lnSpc>
            </a:pPr>
            <a:r>
              <a:rPr lang="en-US" dirty="0" smtClean="0">
                <a:solidFill>
                  <a:schemeClr val="tx1"/>
                </a:solidFill>
              </a:rPr>
              <a:t>Major infrastructure re-instatement work is both costly and disruptive</a:t>
            </a:r>
            <a:endParaRPr lang="en-US" dirty="0">
              <a:solidFill>
                <a:schemeClr val="tx1"/>
              </a:solidFill>
            </a:endParaRPr>
          </a:p>
        </p:txBody>
      </p:sp>
      <p:sp>
        <p:nvSpPr>
          <p:cNvPr id="3" name="Text Placeholder 2"/>
          <p:cNvSpPr>
            <a:spLocks noGrp="1"/>
          </p:cNvSpPr>
          <p:nvPr>
            <p:ph type="body" sz="quarter" idx="11"/>
          </p:nvPr>
        </p:nvSpPr>
        <p:spPr>
          <a:xfrm>
            <a:off x="360963" y="521798"/>
            <a:ext cx="6461867" cy="945261"/>
          </a:xfrm>
        </p:spPr>
        <p:txBody>
          <a:bodyPr>
            <a:normAutofit fontScale="92500" lnSpcReduction="20000"/>
          </a:bodyPr>
          <a:lstStyle/>
          <a:p>
            <a:pPr>
              <a:lnSpc>
                <a:spcPct val="110000"/>
              </a:lnSpc>
            </a:pPr>
            <a:r>
              <a:rPr lang="en-US" smtClean="0"/>
              <a:t>How has preliminary order been determined?</a:t>
            </a:r>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154273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15975" y="478218"/>
            <a:ext cx="7905739" cy="766590"/>
          </a:xfrm>
        </p:spPr>
        <p:txBody>
          <a:bodyPr>
            <a:normAutofit/>
          </a:bodyPr>
          <a:lstStyle/>
          <a:p>
            <a:r>
              <a:rPr lang="en-US" sz="2800" smtClean="0"/>
              <a:t>SKA Science Assessment Teams</a:t>
            </a:r>
            <a:endParaRPr lang="en-US" sz="2800"/>
          </a:p>
        </p:txBody>
      </p:sp>
      <p:sp>
        <p:nvSpPr>
          <p:cNvPr id="4" name="Text Placeholder 3"/>
          <p:cNvSpPr>
            <a:spLocks noGrp="1"/>
          </p:cNvSpPr>
          <p:nvPr>
            <p:ph type="body" sz="quarter" idx="12"/>
          </p:nvPr>
        </p:nvSpPr>
        <p:spPr/>
        <p:txBody>
          <a:bodyPr/>
          <a:lstStyle/>
          <a:p>
            <a:endParaRPr lang="en-US"/>
          </a:p>
        </p:txBody>
      </p:sp>
      <p:sp>
        <p:nvSpPr>
          <p:cNvPr id="5" name="Content Placeholder 4"/>
          <p:cNvSpPr>
            <a:spLocks noGrp="1"/>
          </p:cNvSpPr>
          <p:nvPr>
            <p:ph idx="1"/>
          </p:nvPr>
        </p:nvSpPr>
        <p:spPr>
          <a:xfrm>
            <a:off x="351693" y="1125416"/>
            <a:ext cx="8340132" cy="5164852"/>
          </a:xfrm>
        </p:spPr>
        <p:txBody>
          <a:bodyPr>
            <a:noAutofit/>
          </a:bodyPr>
          <a:lstStyle/>
          <a:p>
            <a:pPr marL="514350" indent="-514350">
              <a:lnSpc>
                <a:spcPct val="120000"/>
              </a:lnSpc>
              <a:buFont typeface="+mj-lt"/>
              <a:buAutoNum type="arabicPeriod"/>
            </a:pPr>
            <a:r>
              <a:rPr lang="en-US" sz="2000" smtClean="0"/>
              <a:t>Impact </a:t>
            </a:r>
            <a:r>
              <a:rPr lang="en-US" sz="2000"/>
              <a:t>on </a:t>
            </a:r>
            <a:r>
              <a:rPr lang="en-US" sz="2000" err="1"/>
              <a:t>EoR</a:t>
            </a:r>
            <a:r>
              <a:rPr lang="en-US" sz="2000"/>
              <a:t>/CD of changes to SKA1-Low maximum baseline </a:t>
            </a:r>
            <a:r>
              <a:rPr lang="en-US" sz="2000" smtClean="0"/>
              <a:t>length         </a:t>
            </a:r>
          </a:p>
          <a:p>
            <a:pPr lvl="1">
              <a:lnSpc>
                <a:spcPct val="120000"/>
              </a:lnSpc>
            </a:pPr>
            <a:r>
              <a:rPr lang="en-US" sz="1800" b="1" smtClean="0"/>
              <a:t>Emma </a:t>
            </a:r>
            <a:r>
              <a:rPr lang="en-US" sz="1800" b="1"/>
              <a:t>Chapman (ICL, Chair</a:t>
            </a:r>
            <a:r>
              <a:rPr lang="en-US" sz="1800" b="1" smtClean="0"/>
              <a:t>), </a:t>
            </a:r>
            <a:r>
              <a:rPr lang="en-US" sz="1800" smtClean="0"/>
              <a:t>Sarod </a:t>
            </a:r>
            <a:r>
              <a:rPr lang="en-US" sz="1800" err="1"/>
              <a:t>Yatawatta</a:t>
            </a:r>
            <a:r>
              <a:rPr lang="en-US" sz="1800"/>
              <a:t> (ASTRON</a:t>
            </a:r>
            <a:r>
              <a:rPr lang="en-US" sz="1800" smtClean="0"/>
              <a:t>), Gianni </a:t>
            </a:r>
            <a:r>
              <a:rPr lang="en-US" sz="1800" err="1"/>
              <a:t>Bernardi</a:t>
            </a:r>
            <a:r>
              <a:rPr lang="en-US" sz="1800"/>
              <a:t> (SKA-SA</a:t>
            </a:r>
            <a:r>
              <a:rPr lang="en-US" sz="1800" smtClean="0"/>
              <a:t>), George </a:t>
            </a:r>
            <a:r>
              <a:rPr lang="en-US" sz="1800" err="1"/>
              <a:t>Heald</a:t>
            </a:r>
            <a:r>
              <a:rPr lang="en-US" sz="1800"/>
              <a:t> (CSIRO</a:t>
            </a:r>
            <a:r>
              <a:rPr lang="en-US" sz="1800" smtClean="0"/>
              <a:t>), Jeff </a:t>
            </a:r>
            <a:r>
              <a:rPr lang="en-US" sz="1800"/>
              <a:t>Wagg (SKAO Support) </a:t>
            </a:r>
            <a:endParaRPr lang="en-US" sz="1800" smtClean="0"/>
          </a:p>
          <a:p>
            <a:pPr marL="514350" indent="-514350">
              <a:lnSpc>
                <a:spcPct val="120000"/>
              </a:lnSpc>
              <a:buFont typeface="+mj-lt"/>
              <a:buAutoNum type="arabicPeriod"/>
            </a:pPr>
            <a:r>
              <a:rPr lang="en-US" sz="2000" smtClean="0"/>
              <a:t>Required </a:t>
            </a:r>
            <a:r>
              <a:rPr lang="en-US" sz="2000"/>
              <a:t>timing accuracy to enable successful precision pulsar timing </a:t>
            </a:r>
            <a:r>
              <a:rPr lang="en-US" sz="2000" smtClean="0"/>
              <a:t>science         </a:t>
            </a:r>
          </a:p>
          <a:p>
            <a:pPr lvl="1" indent="-342900">
              <a:lnSpc>
                <a:spcPct val="120000"/>
              </a:lnSpc>
            </a:pPr>
            <a:r>
              <a:rPr lang="en-US" sz="1800" b="1" smtClean="0"/>
              <a:t>Andrea </a:t>
            </a:r>
            <a:r>
              <a:rPr lang="en-US" sz="1800" b="1" err="1"/>
              <a:t>Possenti</a:t>
            </a:r>
            <a:r>
              <a:rPr lang="en-US" sz="1800" b="1"/>
              <a:t> (INAF, Chair</a:t>
            </a:r>
            <a:r>
              <a:rPr lang="en-US" sz="1800" b="1" smtClean="0"/>
              <a:t>), </a:t>
            </a:r>
            <a:r>
              <a:rPr lang="en-US" sz="1800" smtClean="0"/>
              <a:t>Ingrid </a:t>
            </a:r>
            <a:r>
              <a:rPr lang="en-US" sz="1800"/>
              <a:t>Stairs (UBC</a:t>
            </a:r>
            <a:r>
              <a:rPr lang="en-US" sz="1800" smtClean="0"/>
              <a:t>), Ben </a:t>
            </a:r>
            <a:r>
              <a:rPr lang="en-US" sz="1800" err="1"/>
              <a:t>Stappers</a:t>
            </a:r>
            <a:r>
              <a:rPr lang="en-US" sz="1800"/>
              <a:t> (</a:t>
            </a:r>
            <a:r>
              <a:rPr lang="en-US" sz="1800" err="1"/>
              <a:t>UMan</a:t>
            </a:r>
            <a:r>
              <a:rPr lang="en-US" sz="1800" smtClean="0"/>
              <a:t>), Scott </a:t>
            </a:r>
            <a:r>
              <a:rPr lang="en-US" sz="1800"/>
              <a:t>Ransom (</a:t>
            </a:r>
            <a:r>
              <a:rPr lang="en-US" sz="1800" smtClean="0"/>
              <a:t>NRAO), Willem van </a:t>
            </a:r>
            <a:r>
              <a:rPr lang="en-US" sz="1800" err="1" smtClean="0"/>
              <a:t>Straten</a:t>
            </a:r>
            <a:r>
              <a:rPr lang="en-US" sz="1800" smtClean="0"/>
              <a:t> (AUT), Evan </a:t>
            </a:r>
            <a:r>
              <a:rPr lang="en-US" sz="1800"/>
              <a:t>Keane (SKAO </a:t>
            </a:r>
            <a:r>
              <a:rPr lang="en-US" sz="1800" smtClean="0"/>
              <a:t>Support)               </a:t>
            </a:r>
          </a:p>
          <a:p>
            <a:pPr marL="514350" indent="-514350">
              <a:lnSpc>
                <a:spcPct val="120000"/>
              </a:lnSpc>
              <a:buFont typeface="+mj-lt"/>
              <a:buAutoNum type="arabicPeriod"/>
            </a:pPr>
            <a:r>
              <a:rPr lang="en-US" sz="2000" smtClean="0"/>
              <a:t>Impact </a:t>
            </a:r>
            <a:r>
              <a:rPr lang="en-US" sz="2000"/>
              <a:t>of SKA-Low antenna </a:t>
            </a:r>
            <a:r>
              <a:rPr lang="en-US" sz="2000" err="1" smtClean="0"/>
              <a:t>optimised</a:t>
            </a:r>
            <a:r>
              <a:rPr lang="en-US" sz="2000" smtClean="0"/>
              <a:t> frequency coverage         </a:t>
            </a:r>
          </a:p>
          <a:p>
            <a:pPr lvl="1">
              <a:lnSpc>
                <a:spcPct val="120000"/>
              </a:lnSpc>
            </a:pPr>
            <a:r>
              <a:rPr lang="en-US" sz="1800" b="1" smtClean="0"/>
              <a:t>Chiara </a:t>
            </a:r>
            <a:r>
              <a:rPr lang="en-US" sz="1800" b="1"/>
              <a:t>Ferrari (</a:t>
            </a:r>
            <a:r>
              <a:rPr lang="en-US" sz="1800" b="1" err="1"/>
              <a:t>ObsCoAz</a:t>
            </a:r>
            <a:r>
              <a:rPr lang="en-US" sz="1800" b="1"/>
              <a:t>, Chair</a:t>
            </a:r>
            <a:r>
              <a:rPr lang="en-US" sz="1800" b="1" smtClean="0"/>
              <a:t>)</a:t>
            </a:r>
            <a:r>
              <a:rPr lang="en-US" sz="1800" smtClean="0"/>
              <a:t>, Leon </a:t>
            </a:r>
            <a:r>
              <a:rPr lang="en-US" sz="1800"/>
              <a:t>Koopmans (</a:t>
            </a:r>
            <a:r>
              <a:rPr lang="en-US" sz="1800" err="1"/>
              <a:t>UGroningen</a:t>
            </a:r>
            <a:r>
              <a:rPr lang="en-US" sz="1800" smtClean="0"/>
              <a:t>),         </a:t>
            </a:r>
            <a:r>
              <a:rPr lang="en-US" sz="1800"/>
              <a:t>James Aguirre (</a:t>
            </a:r>
            <a:r>
              <a:rPr lang="en-US" sz="1800" err="1"/>
              <a:t>UPenn</a:t>
            </a:r>
            <a:r>
              <a:rPr lang="en-US" sz="1800" smtClean="0"/>
              <a:t>), Annalisa </a:t>
            </a:r>
            <a:r>
              <a:rPr lang="en-US" sz="1800" err="1"/>
              <a:t>Bonafede</a:t>
            </a:r>
            <a:r>
              <a:rPr lang="en-US" sz="1800"/>
              <a:t> (INAF</a:t>
            </a:r>
            <a:r>
              <a:rPr lang="en-US" sz="1800" smtClean="0"/>
              <a:t>), Jason </a:t>
            </a:r>
            <a:r>
              <a:rPr lang="en-US" sz="1800"/>
              <a:t>Hessels (</a:t>
            </a:r>
            <a:r>
              <a:rPr lang="en-US" sz="1800" err="1"/>
              <a:t>UAmsterdam</a:t>
            </a:r>
            <a:r>
              <a:rPr lang="en-US" sz="1800" smtClean="0"/>
              <a:t>), </a:t>
            </a:r>
            <a:r>
              <a:rPr lang="en-US" sz="1800" err="1" smtClean="0"/>
              <a:t>Divya</a:t>
            </a:r>
            <a:r>
              <a:rPr lang="en-US" sz="1800" smtClean="0"/>
              <a:t> </a:t>
            </a:r>
            <a:r>
              <a:rPr lang="en-US" sz="1800"/>
              <a:t>Oberoi (NCRA</a:t>
            </a:r>
            <a:r>
              <a:rPr lang="en-US" sz="1800" smtClean="0"/>
              <a:t>), Philippe </a:t>
            </a:r>
            <a:r>
              <a:rPr lang="en-US" sz="1800" err="1"/>
              <a:t>Zarka</a:t>
            </a:r>
            <a:r>
              <a:rPr lang="en-US" sz="1800"/>
              <a:t> (</a:t>
            </a:r>
            <a:r>
              <a:rPr lang="en-US" sz="1800" err="1"/>
              <a:t>ObsPM</a:t>
            </a:r>
            <a:r>
              <a:rPr lang="en-US" sz="1800" smtClean="0"/>
              <a:t>), Francesco de </a:t>
            </a:r>
            <a:r>
              <a:rPr lang="en-US" sz="1800" err="1" smtClean="0"/>
              <a:t>Gasperin</a:t>
            </a:r>
            <a:r>
              <a:rPr lang="en-US" sz="1800" smtClean="0"/>
              <a:t> (</a:t>
            </a:r>
            <a:r>
              <a:rPr lang="en-US" sz="1800" err="1" smtClean="0"/>
              <a:t>ULeiden</a:t>
            </a:r>
            <a:r>
              <a:rPr lang="en-US" sz="1800" smtClean="0"/>
              <a:t>), Anna </a:t>
            </a:r>
            <a:r>
              <a:rPr lang="en-US" sz="1800" err="1"/>
              <a:t>Bonaldi</a:t>
            </a:r>
            <a:r>
              <a:rPr lang="en-US" sz="1800"/>
              <a:t> (SKAO Support</a:t>
            </a:r>
            <a:r>
              <a:rPr lang="en-US" sz="1800" smtClean="0"/>
              <a:t>)</a:t>
            </a:r>
            <a:endParaRPr lang="en-US" sz="1800"/>
          </a:p>
        </p:txBody>
      </p:sp>
    </p:spTree>
    <p:extLst>
      <p:ext uri="{BB962C8B-B14F-4D97-AF65-F5344CB8AC3E}">
        <p14:creationId xmlns:p14="http://schemas.microsoft.com/office/powerpoint/2010/main" val="442413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086" y="478218"/>
            <a:ext cx="7905739" cy="766590"/>
          </a:xfrm>
        </p:spPr>
        <p:txBody>
          <a:bodyPr>
            <a:normAutofit fontScale="92500"/>
          </a:bodyPr>
          <a:lstStyle/>
          <a:p>
            <a:r>
              <a:rPr lang="en-US" sz="2800" smtClean="0"/>
              <a:t>SKA Science Working Groups and Focus Groups</a:t>
            </a:r>
            <a:endParaRPr lang="en-US" sz="2800"/>
          </a:p>
        </p:txBody>
      </p:sp>
      <p:sp>
        <p:nvSpPr>
          <p:cNvPr id="4" name="Text Placeholder 3"/>
          <p:cNvSpPr>
            <a:spLocks noGrp="1"/>
          </p:cNvSpPr>
          <p:nvPr>
            <p:ph type="body" sz="quarter" idx="12"/>
          </p:nvPr>
        </p:nvSpPr>
        <p:spPr/>
        <p:txBody>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005091957"/>
              </p:ext>
            </p:extLst>
          </p:nvPr>
        </p:nvGraphicFramePr>
        <p:xfrm>
          <a:off x="251208" y="983236"/>
          <a:ext cx="8742912" cy="5039999"/>
        </p:xfrm>
        <a:graphic>
          <a:graphicData uri="http://schemas.openxmlformats.org/drawingml/2006/table">
            <a:tbl>
              <a:tblPr firstRow="1" bandRow="1">
                <a:tableStyleId>{5C22544A-7EE6-4342-B048-85BDC9FD1C3A}</a:tableStyleId>
              </a:tblPr>
              <a:tblGrid>
                <a:gridCol w="4371456"/>
                <a:gridCol w="4371456"/>
              </a:tblGrid>
              <a:tr h="341695">
                <a:tc>
                  <a:txBody>
                    <a:bodyPr/>
                    <a:lstStyle/>
                    <a:p>
                      <a:r>
                        <a:rPr lang="en-US" sz="1600" smtClean="0"/>
                        <a:t>SWGs and FGs</a:t>
                      </a:r>
                      <a:endParaRPr lang="en-US" sz="1600"/>
                    </a:p>
                  </a:txBody>
                  <a:tcPr/>
                </a:tc>
                <a:tc>
                  <a:txBody>
                    <a:bodyPr/>
                    <a:lstStyle/>
                    <a:p>
                      <a:r>
                        <a:rPr lang="en-US" sz="1600" smtClean="0"/>
                        <a:t>Co-Chairs</a:t>
                      </a:r>
                      <a:endParaRPr lang="en-US" sz="1600"/>
                    </a:p>
                  </a:txBody>
                  <a:tcPr/>
                </a:tc>
              </a:tr>
              <a:tr h="361408">
                <a:tc>
                  <a:txBody>
                    <a:bodyPr/>
                    <a:lstStyle/>
                    <a:p>
                      <a:r>
                        <a:rPr lang="en-US" sz="1600" smtClean="0">
                          <a:solidFill>
                            <a:srgbClr val="000000"/>
                          </a:solidFill>
                          <a:latin typeface="+mn-lt"/>
                          <a:cs typeface="Arial"/>
                        </a:rPr>
                        <a:t>Extragalactic (non-HI) Spectral Line</a:t>
                      </a:r>
                      <a:endParaRPr lang="en-US" sz="1600"/>
                    </a:p>
                  </a:txBody>
                  <a:tcPr/>
                </a:tc>
                <a:tc>
                  <a:txBody>
                    <a:bodyPr/>
                    <a:lstStyle/>
                    <a:p>
                      <a:r>
                        <a:rPr lang="en-US" sz="1600" dirty="0" smtClean="0">
                          <a:solidFill>
                            <a:srgbClr val="000000"/>
                          </a:solidFill>
                          <a:latin typeface="+mn-lt"/>
                          <a:cs typeface="Arial"/>
                        </a:rPr>
                        <a:t>Rob </a:t>
                      </a:r>
                      <a:r>
                        <a:rPr lang="en-US" sz="1600" dirty="0" err="1" smtClean="0">
                          <a:solidFill>
                            <a:srgbClr val="000000"/>
                          </a:solidFill>
                          <a:latin typeface="+mn-lt"/>
                          <a:cs typeface="Arial"/>
                        </a:rPr>
                        <a:t>Beswick</a:t>
                      </a:r>
                      <a:r>
                        <a:rPr lang="en-US" sz="1600" dirty="0" smtClean="0">
                          <a:solidFill>
                            <a:srgbClr val="000000"/>
                          </a:solidFill>
                          <a:latin typeface="+mn-lt"/>
                          <a:cs typeface="Arial"/>
                        </a:rPr>
                        <a:t>, Francoise Combes</a:t>
                      </a:r>
                      <a:endParaRPr lang="en-US" sz="1600" dirty="0"/>
                    </a:p>
                  </a:txBody>
                  <a:tcPr/>
                </a:tc>
              </a:tr>
              <a:tr h="361408">
                <a:tc>
                  <a:txBody>
                    <a:bodyPr/>
                    <a:lstStyle/>
                    <a:p>
                      <a:r>
                        <a:rPr lang="en-US" sz="1600" smtClean="0">
                          <a:solidFill>
                            <a:srgbClr val="000000"/>
                          </a:solidFill>
                          <a:latin typeface="+mn-lt"/>
                          <a:cs typeface="Arial"/>
                        </a:rPr>
                        <a:t>Our Galaxy</a:t>
                      </a:r>
                      <a:endParaRPr lang="en-US" sz="1600"/>
                    </a:p>
                  </a:txBody>
                  <a:tcPr/>
                </a:tc>
                <a:tc>
                  <a:txBody>
                    <a:bodyPr/>
                    <a:lstStyle/>
                    <a:p>
                      <a:r>
                        <a:rPr lang="en-US" sz="1600" smtClean="0">
                          <a:solidFill>
                            <a:srgbClr val="000000"/>
                          </a:solidFill>
                          <a:latin typeface="+mn-lt"/>
                          <a:cs typeface="Arial"/>
                        </a:rPr>
                        <a:t>Mark Thompson, </a:t>
                      </a:r>
                      <a:r>
                        <a:rPr lang="en-US" sz="1600" err="1" smtClean="0">
                          <a:solidFill>
                            <a:srgbClr val="000000"/>
                          </a:solidFill>
                          <a:latin typeface="+mn-lt"/>
                          <a:cs typeface="Arial"/>
                        </a:rPr>
                        <a:t>Grazia</a:t>
                      </a:r>
                      <a:r>
                        <a:rPr lang="en-US" sz="1600" smtClean="0">
                          <a:solidFill>
                            <a:srgbClr val="000000"/>
                          </a:solidFill>
                          <a:latin typeface="+mn-lt"/>
                          <a:cs typeface="Arial"/>
                        </a:rPr>
                        <a:t> </a:t>
                      </a:r>
                      <a:r>
                        <a:rPr lang="en-US" sz="1600" err="1" smtClean="0">
                          <a:solidFill>
                            <a:srgbClr val="000000"/>
                          </a:solidFill>
                          <a:latin typeface="+mn-lt"/>
                          <a:cs typeface="Arial"/>
                        </a:rPr>
                        <a:t>Umana</a:t>
                      </a:r>
                      <a:endParaRPr lang="en-US" sz="1600"/>
                    </a:p>
                  </a:txBody>
                  <a:tcPr/>
                </a:tc>
              </a:tr>
              <a:tr h="361408">
                <a:tc>
                  <a:txBody>
                    <a:bodyPr/>
                    <a:lstStyle/>
                    <a:p>
                      <a:r>
                        <a:rPr lang="en-US" sz="1600" smtClean="0">
                          <a:solidFill>
                            <a:srgbClr val="000000"/>
                          </a:solidFill>
                          <a:latin typeface="+mn-lt"/>
                          <a:cs typeface="Arial"/>
                        </a:rPr>
                        <a:t>Solar, </a:t>
                      </a:r>
                      <a:r>
                        <a:rPr lang="en-US" sz="1600" err="1" smtClean="0">
                          <a:solidFill>
                            <a:srgbClr val="000000"/>
                          </a:solidFill>
                          <a:latin typeface="+mn-lt"/>
                          <a:cs typeface="Arial"/>
                        </a:rPr>
                        <a:t>Heliospheric</a:t>
                      </a:r>
                      <a:r>
                        <a:rPr lang="en-US" sz="1600" smtClean="0">
                          <a:solidFill>
                            <a:srgbClr val="000000"/>
                          </a:solidFill>
                          <a:latin typeface="+mn-lt"/>
                          <a:cs typeface="Arial"/>
                        </a:rPr>
                        <a:t> &amp; Ionospheric Physics </a:t>
                      </a:r>
                      <a:endParaRPr lang="en-US" sz="1600"/>
                    </a:p>
                  </a:txBody>
                  <a:tcPr/>
                </a:tc>
                <a:tc>
                  <a:txBody>
                    <a:bodyPr/>
                    <a:lstStyle/>
                    <a:p>
                      <a:r>
                        <a:rPr lang="en-US" sz="1600" dirty="0" smtClean="0">
                          <a:solidFill>
                            <a:srgbClr val="000000"/>
                          </a:solidFill>
                          <a:latin typeface="+mn-lt"/>
                          <a:cs typeface="Arial"/>
                        </a:rPr>
                        <a:t>Eduard </a:t>
                      </a:r>
                      <a:r>
                        <a:rPr lang="en-US" sz="1600" dirty="0" err="1" smtClean="0">
                          <a:solidFill>
                            <a:srgbClr val="000000"/>
                          </a:solidFill>
                          <a:latin typeface="+mn-lt"/>
                          <a:cs typeface="Arial"/>
                        </a:rPr>
                        <a:t>Kontar</a:t>
                      </a:r>
                      <a:r>
                        <a:rPr lang="en-US" sz="1600" dirty="0" smtClean="0">
                          <a:solidFill>
                            <a:srgbClr val="000000"/>
                          </a:solidFill>
                          <a:latin typeface="+mn-lt"/>
                          <a:cs typeface="Arial"/>
                        </a:rPr>
                        <a:t>, </a:t>
                      </a:r>
                      <a:r>
                        <a:rPr lang="en-US" sz="1600" dirty="0" err="1" smtClean="0">
                          <a:solidFill>
                            <a:srgbClr val="000000"/>
                          </a:solidFill>
                          <a:latin typeface="+mn-lt"/>
                          <a:cs typeface="Arial"/>
                        </a:rPr>
                        <a:t>Divya</a:t>
                      </a:r>
                      <a:r>
                        <a:rPr lang="en-US" sz="1600" dirty="0" smtClean="0">
                          <a:solidFill>
                            <a:srgbClr val="000000"/>
                          </a:solidFill>
                          <a:latin typeface="+mn-lt"/>
                          <a:cs typeface="Arial"/>
                        </a:rPr>
                        <a:t> Oberoi</a:t>
                      </a:r>
                      <a:endParaRPr lang="en-US" sz="1600" dirty="0"/>
                    </a:p>
                  </a:txBody>
                  <a:tcPr/>
                </a:tc>
              </a:tr>
              <a:tr h="361408">
                <a:tc>
                  <a:txBody>
                    <a:bodyPr/>
                    <a:lstStyle/>
                    <a:p>
                      <a:r>
                        <a:rPr lang="en-US" sz="1600" smtClean="0">
                          <a:solidFill>
                            <a:srgbClr val="000000"/>
                          </a:solidFill>
                          <a:latin typeface="+mn-lt"/>
                          <a:cs typeface="Arial"/>
                        </a:rPr>
                        <a:t>Epoch of Reionization </a:t>
                      </a:r>
                      <a:endParaRPr lang="en-US" sz="1600"/>
                    </a:p>
                  </a:txBody>
                  <a:tcPr/>
                </a:tc>
                <a:tc>
                  <a:txBody>
                    <a:bodyPr/>
                    <a:lstStyle/>
                    <a:p>
                      <a:r>
                        <a:rPr lang="en-US" sz="1600" smtClean="0">
                          <a:solidFill>
                            <a:srgbClr val="000000"/>
                          </a:solidFill>
                          <a:latin typeface="+mn-lt"/>
                          <a:cs typeface="Arial"/>
                        </a:rPr>
                        <a:t>Jonathan Pritchard, </a:t>
                      </a:r>
                      <a:r>
                        <a:rPr lang="en-US" sz="1600" err="1" smtClean="0">
                          <a:solidFill>
                            <a:srgbClr val="000000"/>
                          </a:solidFill>
                          <a:latin typeface="+mn-lt"/>
                          <a:cs typeface="Arial"/>
                        </a:rPr>
                        <a:t>Garrelt</a:t>
                      </a:r>
                      <a:r>
                        <a:rPr lang="en-US" sz="1600" smtClean="0">
                          <a:solidFill>
                            <a:srgbClr val="000000"/>
                          </a:solidFill>
                          <a:latin typeface="+mn-lt"/>
                          <a:cs typeface="Arial"/>
                        </a:rPr>
                        <a:t> </a:t>
                      </a:r>
                      <a:r>
                        <a:rPr lang="en-US" sz="1600" err="1" smtClean="0">
                          <a:solidFill>
                            <a:srgbClr val="000000"/>
                          </a:solidFill>
                          <a:latin typeface="+mn-lt"/>
                          <a:cs typeface="Arial"/>
                        </a:rPr>
                        <a:t>Mellema</a:t>
                      </a:r>
                      <a:endParaRPr lang="en-US" sz="1600"/>
                    </a:p>
                  </a:txBody>
                  <a:tcPr/>
                </a:tc>
              </a:tr>
              <a:tr h="361408">
                <a:tc>
                  <a:txBody>
                    <a:bodyPr/>
                    <a:lstStyle/>
                    <a:p>
                      <a:r>
                        <a:rPr lang="en-US" sz="1600" smtClean="0">
                          <a:solidFill>
                            <a:srgbClr val="000000"/>
                          </a:solidFill>
                          <a:latin typeface="+mn-lt"/>
                          <a:cs typeface="Arial"/>
                        </a:rPr>
                        <a:t>Cosmology</a:t>
                      </a:r>
                      <a:endParaRPr lang="en-US" sz="1600"/>
                    </a:p>
                  </a:txBody>
                  <a:tcPr/>
                </a:tc>
                <a:tc>
                  <a:txBody>
                    <a:bodyPr/>
                    <a:lstStyle/>
                    <a:p>
                      <a:r>
                        <a:rPr lang="en-US" sz="1600" smtClean="0">
                          <a:solidFill>
                            <a:srgbClr val="000000"/>
                          </a:solidFill>
                          <a:latin typeface="+mn-lt"/>
                          <a:cs typeface="Arial"/>
                        </a:rPr>
                        <a:t>Mario Santos, </a:t>
                      </a:r>
                      <a:r>
                        <a:rPr lang="en-US" sz="1600" err="1" smtClean="0">
                          <a:solidFill>
                            <a:srgbClr val="000000"/>
                          </a:solidFill>
                          <a:latin typeface="+mn-lt"/>
                          <a:cs typeface="Arial"/>
                        </a:rPr>
                        <a:t>Xuelei</a:t>
                      </a:r>
                      <a:r>
                        <a:rPr lang="en-US" sz="1600" smtClean="0">
                          <a:solidFill>
                            <a:srgbClr val="000000"/>
                          </a:solidFill>
                          <a:latin typeface="+mn-lt"/>
                          <a:cs typeface="Arial"/>
                        </a:rPr>
                        <a:t> Chen</a:t>
                      </a:r>
                      <a:endParaRPr lang="en-US" sz="1600"/>
                    </a:p>
                  </a:txBody>
                  <a:tcPr/>
                </a:tc>
              </a:tr>
              <a:tr h="361408">
                <a:tc>
                  <a:txBody>
                    <a:bodyPr/>
                    <a:lstStyle/>
                    <a:p>
                      <a:r>
                        <a:rPr lang="en-US" sz="1600" smtClean="0">
                          <a:solidFill>
                            <a:srgbClr val="000000"/>
                          </a:solidFill>
                          <a:latin typeface="+mn-lt"/>
                          <a:cs typeface="Arial"/>
                        </a:rPr>
                        <a:t>Extragalactic Continuum </a:t>
                      </a:r>
                      <a:endParaRPr lang="en-US" sz="1600"/>
                    </a:p>
                  </a:txBody>
                  <a:tcPr/>
                </a:tc>
                <a:tc>
                  <a:txBody>
                    <a:bodyPr/>
                    <a:lstStyle/>
                    <a:p>
                      <a:r>
                        <a:rPr lang="en-US" sz="1600" smtClean="0">
                          <a:solidFill>
                            <a:srgbClr val="000000"/>
                          </a:solidFill>
                          <a:latin typeface="+mn-lt"/>
                          <a:cs typeface="Arial"/>
                        </a:rPr>
                        <a:t>Rosella </a:t>
                      </a:r>
                      <a:r>
                        <a:rPr lang="en-US" sz="1600" err="1" smtClean="0">
                          <a:solidFill>
                            <a:srgbClr val="000000"/>
                          </a:solidFill>
                          <a:latin typeface="+mn-lt"/>
                          <a:cs typeface="Arial"/>
                        </a:rPr>
                        <a:t>Cassano</a:t>
                      </a:r>
                      <a:r>
                        <a:rPr lang="en-US" sz="1600" smtClean="0">
                          <a:solidFill>
                            <a:srgbClr val="000000"/>
                          </a:solidFill>
                          <a:latin typeface="+mn-lt"/>
                          <a:cs typeface="Arial"/>
                        </a:rPr>
                        <a:t>, Minh Huynh</a:t>
                      </a:r>
                      <a:endParaRPr lang="en-US" sz="1600"/>
                    </a:p>
                  </a:txBody>
                  <a:tcPr/>
                </a:tc>
              </a:tr>
              <a:tr h="361408">
                <a:tc>
                  <a:txBody>
                    <a:bodyPr/>
                    <a:lstStyle/>
                    <a:p>
                      <a:r>
                        <a:rPr lang="en-US" sz="1600" smtClean="0">
                          <a:solidFill>
                            <a:srgbClr val="000000"/>
                          </a:solidFill>
                          <a:latin typeface="+mn-lt"/>
                          <a:cs typeface="Arial"/>
                        </a:rPr>
                        <a:t>Cradle of Life </a:t>
                      </a:r>
                      <a:endParaRPr lang="en-US" sz="1600"/>
                    </a:p>
                  </a:txBody>
                  <a:tcPr/>
                </a:tc>
                <a:tc>
                  <a:txBody>
                    <a:bodyPr/>
                    <a:lstStyle/>
                    <a:p>
                      <a:r>
                        <a:rPr lang="en-US" sz="1600" smtClean="0">
                          <a:solidFill>
                            <a:srgbClr val="000000"/>
                          </a:solidFill>
                          <a:latin typeface="+mn-lt"/>
                          <a:cs typeface="Arial"/>
                        </a:rPr>
                        <a:t>Andrew </a:t>
                      </a:r>
                      <a:r>
                        <a:rPr lang="en-US" sz="1600" err="1" smtClean="0">
                          <a:solidFill>
                            <a:srgbClr val="000000"/>
                          </a:solidFill>
                          <a:latin typeface="+mn-lt"/>
                          <a:cs typeface="Arial"/>
                        </a:rPr>
                        <a:t>Siemion</a:t>
                      </a:r>
                      <a:r>
                        <a:rPr lang="en-US" sz="1600" smtClean="0">
                          <a:solidFill>
                            <a:srgbClr val="000000"/>
                          </a:solidFill>
                          <a:latin typeface="+mn-lt"/>
                          <a:cs typeface="Arial"/>
                        </a:rPr>
                        <a:t>, Di Li</a:t>
                      </a:r>
                      <a:endParaRPr lang="en-US" sz="1600"/>
                    </a:p>
                  </a:txBody>
                  <a:tcPr/>
                </a:tc>
              </a:tr>
              <a:tr h="361408">
                <a:tc>
                  <a:txBody>
                    <a:bodyPr/>
                    <a:lstStyle/>
                    <a:p>
                      <a:r>
                        <a:rPr lang="en-US" sz="1600" smtClean="0">
                          <a:solidFill>
                            <a:srgbClr val="000000"/>
                          </a:solidFill>
                          <a:latin typeface="+mn-lt"/>
                          <a:cs typeface="Arial"/>
                        </a:rPr>
                        <a:t>HI galaxy science </a:t>
                      </a:r>
                      <a:endParaRPr lang="en-US" sz="1600"/>
                    </a:p>
                  </a:txBody>
                  <a:tcPr/>
                </a:tc>
                <a:tc>
                  <a:txBody>
                    <a:bodyPr/>
                    <a:lstStyle/>
                    <a:p>
                      <a:r>
                        <a:rPr lang="en-US" sz="1600" smtClean="0">
                          <a:solidFill>
                            <a:srgbClr val="000000"/>
                          </a:solidFill>
                          <a:latin typeface="+mn-lt"/>
                          <a:cs typeface="Arial"/>
                        </a:rPr>
                        <a:t>Erwin de Blok, Martin Meyer</a:t>
                      </a:r>
                      <a:endParaRPr lang="en-US" sz="1600"/>
                    </a:p>
                  </a:txBody>
                  <a:tcPr/>
                </a:tc>
              </a:tr>
              <a:tr h="361408">
                <a:tc>
                  <a:txBody>
                    <a:bodyPr/>
                    <a:lstStyle/>
                    <a:p>
                      <a:r>
                        <a:rPr lang="en-US" sz="1600" smtClean="0">
                          <a:solidFill>
                            <a:srgbClr val="000000"/>
                          </a:solidFill>
                          <a:latin typeface="+mn-lt"/>
                          <a:cs typeface="Arial"/>
                        </a:rPr>
                        <a:t>Magnetism</a:t>
                      </a:r>
                      <a:endParaRPr lang="en-US" sz="1600"/>
                    </a:p>
                  </a:txBody>
                  <a:tcPr/>
                </a:tc>
                <a:tc>
                  <a:txBody>
                    <a:bodyPr/>
                    <a:lstStyle/>
                    <a:p>
                      <a:r>
                        <a:rPr lang="en-US" sz="1600" smtClean="0">
                          <a:solidFill>
                            <a:srgbClr val="000000"/>
                          </a:solidFill>
                          <a:latin typeface="+mn-lt"/>
                          <a:cs typeface="Arial"/>
                        </a:rPr>
                        <a:t>Ann Mao, Russ Taylor</a:t>
                      </a:r>
                      <a:endParaRPr lang="en-US" sz="1600"/>
                    </a:p>
                  </a:txBody>
                  <a:tcPr/>
                </a:tc>
              </a:tr>
              <a:tr h="361408">
                <a:tc>
                  <a:txBody>
                    <a:bodyPr/>
                    <a:lstStyle/>
                    <a:p>
                      <a:r>
                        <a:rPr lang="en-US" sz="1600" smtClean="0">
                          <a:solidFill>
                            <a:srgbClr val="000000"/>
                          </a:solidFill>
                          <a:latin typeface="+mn-lt"/>
                          <a:cs typeface="Arial"/>
                        </a:rPr>
                        <a:t>Pulsars</a:t>
                      </a:r>
                      <a:endParaRPr lang="en-US" sz="1600"/>
                    </a:p>
                  </a:txBody>
                  <a:tcPr/>
                </a:tc>
                <a:tc>
                  <a:txBody>
                    <a:bodyPr/>
                    <a:lstStyle/>
                    <a:p>
                      <a:r>
                        <a:rPr lang="en-US" sz="1600" smtClean="0">
                          <a:solidFill>
                            <a:srgbClr val="000000"/>
                          </a:solidFill>
                          <a:latin typeface="+mn-lt"/>
                          <a:cs typeface="Arial"/>
                        </a:rPr>
                        <a:t>Andrea </a:t>
                      </a:r>
                      <a:r>
                        <a:rPr lang="en-US" sz="1600" err="1" smtClean="0">
                          <a:solidFill>
                            <a:srgbClr val="000000"/>
                          </a:solidFill>
                          <a:latin typeface="+mn-lt"/>
                          <a:cs typeface="Arial"/>
                        </a:rPr>
                        <a:t>Possenti</a:t>
                      </a:r>
                      <a:r>
                        <a:rPr lang="en-US" sz="1600" smtClean="0">
                          <a:solidFill>
                            <a:srgbClr val="000000"/>
                          </a:solidFill>
                          <a:latin typeface="+mn-lt"/>
                          <a:cs typeface="Arial"/>
                        </a:rPr>
                        <a:t>, Ingrid Stairs</a:t>
                      </a:r>
                      <a:endParaRPr lang="en-US" sz="1600"/>
                    </a:p>
                  </a:txBody>
                  <a:tcPr/>
                </a:tc>
              </a:tr>
              <a:tr h="361408">
                <a:tc>
                  <a:txBody>
                    <a:bodyPr/>
                    <a:lstStyle/>
                    <a:p>
                      <a:r>
                        <a:rPr lang="en-US" sz="1600" smtClean="0">
                          <a:solidFill>
                            <a:srgbClr val="000000"/>
                          </a:solidFill>
                          <a:latin typeface="+mn-lt"/>
                          <a:cs typeface="Arial"/>
                        </a:rPr>
                        <a:t>Transients</a:t>
                      </a:r>
                      <a:endParaRPr lang="en-US" sz="1600"/>
                    </a:p>
                  </a:txBody>
                  <a:tcPr/>
                </a:tc>
                <a:tc>
                  <a:txBody>
                    <a:bodyPr/>
                    <a:lstStyle/>
                    <a:p>
                      <a:r>
                        <a:rPr lang="en-US" sz="1600" smtClean="0">
                          <a:solidFill>
                            <a:srgbClr val="000000"/>
                          </a:solidFill>
                          <a:latin typeface="+mn-lt"/>
                          <a:cs typeface="Arial"/>
                        </a:rPr>
                        <a:t>Michael </a:t>
                      </a:r>
                      <a:r>
                        <a:rPr lang="en-US" sz="1600" err="1" smtClean="0">
                          <a:solidFill>
                            <a:srgbClr val="000000"/>
                          </a:solidFill>
                          <a:latin typeface="+mn-lt"/>
                          <a:cs typeface="Arial"/>
                        </a:rPr>
                        <a:t>Rupen</a:t>
                      </a:r>
                      <a:r>
                        <a:rPr lang="en-US" sz="1600" smtClean="0">
                          <a:solidFill>
                            <a:srgbClr val="000000"/>
                          </a:solidFill>
                          <a:latin typeface="+mn-lt"/>
                          <a:cs typeface="Arial"/>
                        </a:rPr>
                        <a:t>, Jean-Pierre </a:t>
                      </a:r>
                      <a:r>
                        <a:rPr lang="en-US" sz="1600" err="1" smtClean="0">
                          <a:solidFill>
                            <a:srgbClr val="000000"/>
                          </a:solidFill>
                          <a:latin typeface="+mn-lt"/>
                          <a:cs typeface="Arial"/>
                        </a:rPr>
                        <a:t>Macquart</a:t>
                      </a:r>
                      <a:endParaRPr lang="en-US" sz="1600"/>
                    </a:p>
                  </a:txBody>
                  <a:tcPr/>
                </a:tc>
              </a:tr>
              <a:tr h="361408">
                <a:tc>
                  <a:txBody>
                    <a:bodyPr/>
                    <a:lstStyle/>
                    <a:p>
                      <a:r>
                        <a:rPr lang="en-US" sz="1600" smtClean="0">
                          <a:solidFill>
                            <a:srgbClr val="000000"/>
                          </a:solidFill>
                          <a:latin typeface="+mn-lt"/>
                          <a:cs typeface="Arial"/>
                        </a:rPr>
                        <a:t>VLBI</a:t>
                      </a:r>
                      <a:endParaRPr lang="en-US" sz="1600"/>
                    </a:p>
                  </a:txBody>
                  <a:tcPr/>
                </a:tc>
                <a:tc>
                  <a:txBody>
                    <a:bodyPr/>
                    <a:lstStyle/>
                    <a:p>
                      <a:r>
                        <a:rPr lang="en-US" sz="1600" err="1" smtClean="0">
                          <a:solidFill>
                            <a:srgbClr val="000000"/>
                          </a:solidFill>
                          <a:latin typeface="+mn-lt"/>
                          <a:cs typeface="Arial"/>
                        </a:rPr>
                        <a:t>Zsolt</a:t>
                      </a:r>
                      <a:r>
                        <a:rPr lang="en-US" sz="1600" smtClean="0">
                          <a:solidFill>
                            <a:srgbClr val="000000"/>
                          </a:solidFill>
                          <a:latin typeface="+mn-lt"/>
                          <a:cs typeface="Arial"/>
                        </a:rPr>
                        <a:t> </a:t>
                      </a:r>
                      <a:r>
                        <a:rPr lang="en-US" sz="1600" err="1" smtClean="0">
                          <a:solidFill>
                            <a:srgbClr val="000000"/>
                          </a:solidFill>
                          <a:latin typeface="+mn-lt"/>
                          <a:cs typeface="Arial"/>
                        </a:rPr>
                        <a:t>Paragi</a:t>
                      </a:r>
                      <a:r>
                        <a:rPr lang="en-US" sz="1600" smtClean="0">
                          <a:solidFill>
                            <a:srgbClr val="000000"/>
                          </a:solidFill>
                          <a:latin typeface="+mn-lt"/>
                          <a:cs typeface="Arial"/>
                        </a:rPr>
                        <a:t>, Cormac Reynolds</a:t>
                      </a:r>
                      <a:endParaRPr lang="en-US" sz="1600"/>
                    </a:p>
                  </a:txBody>
                  <a:tcPr/>
                </a:tc>
              </a:tr>
              <a:tr h="361408">
                <a:tc>
                  <a:txBody>
                    <a:bodyPr/>
                    <a:lstStyle/>
                    <a:p>
                      <a:r>
                        <a:rPr lang="en-US" sz="1600" smtClean="0">
                          <a:solidFill>
                            <a:srgbClr val="000000"/>
                          </a:solidFill>
                          <a:latin typeface="+mn-lt"/>
                          <a:cs typeface="Arial"/>
                        </a:rPr>
                        <a:t>High Energy Cosmic Particles </a:t>
                      </a:r>
                      <a:endParaRPr lang="en-US" sz="160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0000"/>
                          </a:solidFill>
                          <a:latin typeface="+mn-lt"/>
                          <a:cs typeface="Arial"/>
                        </a:rPr>
                        <a:t>Justin Bray</a:t>
                      </a:r>
                      <a:endParaRPr lang="en-GB" sz="1600" dirty="0" smtClean="0">
                        <a:solidFill>
                          <a:srgbClr val="000000"/>
                        </a:solidFill>
                        <a:latin typeface="+mn-lt"/>
                        <a:cs typeface="Arial"/>
                      </a:endParaRPr>
                    </a:p>
                  </a:txBody>
                  <a:tcPr/>
                </a:tc>
              </a:tr>
            </a:tbl>
          </a:graphicData>
        </a:graphic>
      </p:graphicFrame>
      <p:sp>
        <p:nvSpPr>
          <p:cNvPr id="8" name="TextBox 7"/>
          <p:cNvSpPr txBox="1"/>
          <p:nvPr/>
        </p:nvSpPr>
        <p:spPr>
          <a:xfrm>
            <a:off x="30144" y="6025055"/>
            <a:ext cx="8654933" cy="338554"/>
          </a:xfrm>
          <a:prstGeom prst="rect">
            <a:avLst/>
          </a:prstGeom>
          <a:noFill/>
        </p:spPr>
        <p:txBody>
          <a:bodyPr wrap="none" rtlCol="0">
            <a:spAutoFit/>
          </a:bodyPr>
          <a:lstStyle/>
          <a:p>
            <a:pPr marL="285750" indent="-285750">
              <a:buFont typeface="Arial" charset="0"/>
              <a:buChar char="•"/>
            </a:pPr>
            <a:r>
              <a:rPr lang="en-US" sz="1600" smtClean="0"/>
              <a:t>Refresh of SWG Co-Chairs every two years, about half reaching term, nominations invited </a:t>
            </a:r>
            <a:endParaRPr lang="en-US" sz="1600"/>
          </a:p>
        </p:txBody>
      </p:sp>
    </p:spTree>
    <p:extLst>
      <p:ext uri="{BB962C8B-B14F-4D97-AF65-F5344CB8AC3E}">
        <p14:creationId xmlns:p14="http://schemas.microsoft.com/office/powerpoint/2010/main" val="6216132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1402" y="1011116"/>
            <a:ext cx="8299939" cy="5399403"/>
          </a:xfrm>
        </p:spPr>
        <p:txBody>
          <a:bodyPr>
            <a:noAutofit/>
          </a:bodyPr>
          <a:lstStyle/>
          <a:p>
            <a:r>
              <a:rPr lang="en-US" sz="1800" smtClean="0">
                <a:solidFill>
                  <a:schemeClr val="tx1"/>
                </a:solidFill>
              </a:rPr>
              <a:t>Preliminary reports from the three Science Assessment Teams </a:t>
            </a:r>
          </a:p>
          <a:p>
            <a:r>
              <a:rPr lang="en-US" sz="1800" smtClean="0">
                <a:solidFill>
                  <a:schemeClr val="tx1"/>
                </a:solidFill>
              </a:rPr>
              <a:t>Preliminary Science Assessments from each SWG / FG which: </a:t>
            </a:r>
          </a:p>
          <a:p>
            <a:pPr marL="803275" lvl="1" indent="-457200">
              <a:buFont typeface="+mj-lt"/>
              <a:buAutoNum type="arabicPeriod"/>
            </a:pPr>
            <a:r>
              <a:rPr lang="en-US" sz="1800">
                <a:solidFill>
                  <a:schemeClr val="tx1"/>
                </a:solidFill>
              </a:rPr>
              <a:t>E</a:t>
            </a:r>
            <a:r>
              <a:rPr lang="en-US" sz="1800" smtClean="0">
                <a:solidFill>
                  <a:schemeClr val="tx1"/>
                </a:solidFill>
              </a:rPr>
              <a:t>ndorse or suggest reordering of items in the cost savings measures list</a:t>
            </a:r>
          </a:p>
          <a:p>
            <a:pPr marL="803275" lvl="1" indent="-457200">
              <a:buFont typeface="+mj-lt"/>
              <a:buAutoNum type="arabicPeriod"/>
            </a:pPr>
            <a:r>
              <a:rPr lang="en-US" sz="1800" smtClean="0">
                <a:solidFill>
                  <a:schemeClr val="tx1"/>
                </a:solidFill>
              </a:rPr>
              <a:t>Affirm or not the transformational science capability of the cost-capped observatory</a:t>
            </a:r>
          </a:p>
          <a:p>
            <a:r>
              <a:rPr lang="en-US" sz="1800" err="1" smtClean="0">
                <a:solidFill>
                  <a:schemeClr val="tx1"/>
                </a:solidFill>
              </a:rPr>
              <a:t>Programme</a:t>
            </a:r>
            <a:r>
              <a:rPr lang="en-US" sz="1800" smtClean="0">
                <a:solidFill>
                  <a:schemeClr val="tx1"/>
                </a:solidFill>
              </a:rPr>
              <a:t> for Town Hall</a:t>
            </a:r>
            <a:endParaRPr lang="en-US" sz="1800">
              <a:solidFill>
                <a:schemeClr val="tx1"/>
              </a:solidFill>
            </a:endParaRPr>
          </a:p>
          <a:p>
            <a:pPr lvl="1"/>
            <a:r>
              <a:rPr lang="en-US" sz="1800" smtClean="0">
                <a:solidFill>
                  <a:schemeClr val="tx1"/>
                </a:solidFill>
              </a:rPr>
              <a:t>Reps provided by </a:t>
            </a:r>
            <a:r>
              <a:rPr lang="en-US" sz="1800">
                <a:solidFill>
                  <a:schemeClr val="tx1"/>
                </a:solidFill>
              </a:rPr>
              <a:t>each SAT, </a:t>
            </a:r>
            <a:r>
              <a:rPr lang="en-US" sz="1800" smtClean="0">
                <a:solidFill>
                  <a:schemeClr val="tx1"/>
                </a:solidFill>
              </a:rPr>
              <a:t>SWG/FG based on availability (challenging given timeline; 8 weeks between 1</a:t>
            </a:r>
            <a:r>
              <a:rPr lang="en-US" sz="1800" baseline="30000" smtClean="0">
                <a:solidFill>
                  <a:schemeClr val="tx1"/>
                </a:solidFill>
              </a:rPr>
              <a:t>st</a:t>
            </a:r>
            <a:r>
              <a:rPr lang="en-US" sz="1800" smtClean="0">
                <a:solidFill>
                  <a:schemeClr val="tx1"/>
                </a:solidFill>
              </a:rPr>
              <a:t> announcement and meeting)</a:t>
            </a:r>
          </a:p>
          <a:p>
            <a:pPr lvl="1"/>
            <a:r>
              <a:rPr lang="en-US" sz="1800" smtClean="0">
                <a:solidFill>
                  <a:schemeClr val="tx1"/>
                </a:solidFill>
              </a:rPr>
              <a:t>Disappointing lack of balance for both gender and nationality </a:t>
            </a:r>
            <a:r>
              <a:rPr lang="mr-IN" sz="1800" smtClean="0">
                <a:solidFill>
                  <a:schemeClr val="tx1"/>
                </a:solidFill>
              </a:rPr>
              <a:t>–</a:t>
            </a:r>
            <a:r>
              <a:rPr lang="en-US" sz="1800" smtClean="0">
                <a:solidFill>
                  <a:schemeClr val="tx1"/>
                </a:solidFill>
              </a:rPr>
              <a:t> not representative of SAT, SWG/FG or community more generally!</a:t>
            </a:r>
            <a:endParaRPr lang="en-US" sz="1800">
              <a:solidFill>
                <a:schemeClr val="tx1"/>
              </a:solidFill>
            </a:endParaRPr>
          </a:p>
          <a:p>
            <a:r>
              <a:rPr lang="en-US" sz="1800" smtClean="0">
                <a:solidFill>
                  <a:schemeClr val="tx1"/>
                </a:solidFill>
              </a:rPr>
              <a:t>Q&amp;A opportunities after each talk and in the four Q&amp;A sessions</a:t>
            </a:r>
          </a:p>
          <a:p>
            <a:r>
              <a:rPr lang="en-US" sz="1800" smtClean="0">
                <a:solidFill>
                  <a:schemeClr val="tx1"/>
                </a:solidFill>
              </a:rPr>
              <a:t>Wrap-up discussion: areas of consensus and contention</a:t>
            </a:r>
          </a:p>
          <a:p>
            <a:r>
              <a:rPr lang="en-US" sz="1800" smtClean="0">
                <a:solidFill>
                  <a:schemeClr val="tx1"/>
                </a:solidFill>
              </a:rPr>
              <a:t>Next steps: </a:t>
            </a:r>
          </a:p>
          <a:p>
            <a:pPr lvl="1"/>
            <a:r>
              <a:rPr lang="en-US" sz="1800" smtClean="0">
                <a:solidFill>
                  <a:schemeClr val="tx1"/>
                </a:solidFill>
              </a:rPr>
              <a:t>If contentious issues arise, may ask Science Review Panel to advise</a:t>
            </a:r>
          </a:p>
          <a:p>
            <a:pPr lvl="1"/>
            <a:r>
              <a:rPr lang="en-US" sz="1800" smtClean="0">
                <a:solidFill>
                  <a:schemeClr val="tx1"/>
                </a:solidFill>
              </a:rPr>
              <a:t>Science &amp; Engineering Advisory Committee review (23 June) </a:t>
            </a:r>
          </a:p>
          <a:p>
            <a:pPr lvl="1"/>
            <a:r>
              <a:rPr lang="en-US" sz="1800">
                <a:solidFill>
                  <a:schemeClr val="tx1"/>
                </a:solidFill>
              </a:rPr>
              <a:t>R</a:t>
            </a:r>
            <a:r>
              <a:rPr lang="en-US" sz="1800" smtClean="0">
                <a:solidFill>
                  <a:schemeClr val="tx1"/>
                </a:solidFill>
              </a:rPr>
              <a:t>ecommendation to SKA Board (19&amp;20 July)</a:t>
            </a:r>
            <a:endParaRPr lang="en-US" sz="1800">
              <a:solidFill>
                <a:schemeClr val="tx1"/>
              </a:solidFill>
            </a:endParaRPr>
          </a:p>
        </p:txBody>
      </p:sp>
      <p:sp>
        <p:nvSpPr>
          <p:cNvPr id="3" name="Text Placeholder 2"/>
          <p:cNvSpPr>
            <a:spLocks noGrp="1"/>
          </p:cNvSpPr>
          <p:nvPr>
            <p:ph type="body" sz="quarter" idx="11"/>
          </p:nvPr>
        </p:nvSpPr>
        <p:spPr>
          <a:xfrm>
            <a:off x="59521" y="451463"/>
            <a:ext cx="6276872" cy="619941"/>
          </a:xfrm>
        </p:spPr>
        <p:txBody>
          <a:bodyPr>
            <a:normAutofit fontScale="92500"/>
          </a:bodyPr>
          <a:lstStyle/>
          <a:p>
            <a:r>
              <a:rPr lang="en-US" smtClean="0"/>
              <a:t>SKA Science Town Hall Meeting</a:t>
            </a:r>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929833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81" y="-1"/>
            <a:ext cx="9188142" cy="6885385"/>
          </a:xfrm>
          <a:prstGeom prst="rect">
            <a:avLst/>
          </a:prstGeom>
          <a:noFill/>
        </p:spPr>
      </p:pic>
      <p:sp>
        <p:nvSpPr>
          <p:cNvPr id="5" name="TextBox 4"/>
          <p:cNvSpPr txBox="1"/>
          <p:nvPr/>
        </p:nvSpPr>
        <p:spPr>
          <a:xfrm>
            <a:off x="1861316" y="72575"/>
            <a:ext cx="5880712" cy="1200329"/>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r>
              <a:rPr lang="en-US" sz="3600" b="1" spc="150" dirty="0" smtClean="0">
                <a:ln w="11430"/>
                <a:solidFill>
                  <a:srgbClr val="F8F8F8"/>
                </a:solidFill>
                <a:effectLst>
                  <a:outerShdw blurRad="25400" algn="tl" rotWithShape="0">
                    <a:srgbClr val="000000">
                      <a:alpha val="43000"/>
                    </a:srgbClr>
                  </a:outerShdw>
                </a:effectLst>
                <a:latin typeface="Calibri"/>
                <a:cs typeface="Calibri"/>
                <a:sym typeface="Wingdings"/>
              </a:rPr>
              <a:t>SKA– Key Science Drivers:</a:t>
            </a:r>
          </a:p>
          <a:p>
            <a:r>
              <a:rPr lang="en-US" sz="3600" b="1" spc="150" dirty="0" smtClean="0">
                <a:ln w="11430"/>
                <a:solidFill>
                  <a:srgbClr val="F8F8F8"/>
                </a:solidFill>
                <a:effectLst>
                  <a:outerShdw blurRad="25400" algn="tl" rotWithShape="0">
                    <a:srgbClr val="000000">
                      <a:alpha val="43000"/>
                    </a:srgbClr>
                  </a:outerShdw>
                </a:effectLst>
                <a:latin typeface="Calibri"/>
                <a:cs typeface="Calibri"/>
                <a:sym typeface="Wingdings"/>
              </a:rPr>
              <a:t>The history of the Universe</a:t>
            </a:r>
          </a:p>
        </p:txBody>
      </p:sp>
      <p:sp>
        <p:nvSpPr>
          <p:cNvPr id="6" name="TextBox 5"/>
          <p:cNvSpPr txBox="1"/>
          <p:nvPr/>
        </p:nvSpPr>
        <p:spPr>
          <a:xfrm>
            <a:off x="5714331" y="1495608"/>
            <a:ext cx="2739452" cy="707886"/>
          </a:xfrm>
          <a:prstGeom prst="rect">
            <a:avLst/>
          </a:prstGeom>
          <a:noFill/>
        </p:spPr>
        <p:txBody>
          <a:bodyPr wrap="none" rtlCol="0">
            <a:spAutoFit/>
          </a:bodyPr>
          <a:lstStyle/>
          <a:p>
            <a:pPr algn="ctr"/>
            <a:r>
              <a:rPr lang="en-US" sz="2000" dirty="0" smtClean="0">
                <a:solidFill>
                  <a:srgbClr val="EEECE1"/>
                </a:solidFill>
                <a:latin typeface="Calibri"/>
                <a:cs typeface="Calibri"/>
                <a:sym typeface="Wingdings"/>
              </a:rPr>
              <a:t>Cosmic Dawn</a:t>
            </a:r>
          </a:p>
          <a:p>
            <a:pPr algn="ctr"/>
            <a:r>
              <a:rPr lang="en-US" sz="2000" dirty="0" smtClean="0">
                <a:solidFill>
                  <a:srgbClr val="EEECE1"/>
                </a:solidFill>
                <a:latin typeface="Calibri"/>
                <a:cs typeface="Calibri"/>
                <a:sym typeface="Wingdings"/>
              </a:rPr>
              <a:t>(First Stars and Galaxies)</a:t>
            </a:r>
          </a:p>
        </p:txBody>
      </p:sp>
      <p:sp>
        <p:nvSpPr>
          <p:cNvPr id="7" name="TextBox 6"/>
          <p:cNvSpPr txBox="1"/>
          <p:nvPr/>
        </p:nvSpPr>
        <p:spPr>
          <a:xfrm>
            <a:off x="6059047" y="2768009"/>
            <a:ext cx="2664812" cy="707886"/>
          </a:xfrm>
          <a:prstGeom prst="rect">
            <a:avLst/>
          </a:prstGeom>
          <a:noFill/>
        </p:spPr>
        <p:txBody>
          <a:bodyPr wrap="none" rtlCol="0">
            <a:spAutoFit/>
          </a:bodyPr>
          <a:lstStyle/>
          <a:p>
            <a:pPr algn="ctr"/>
            <a:r>
              <a:rPr lang="en-US" sz="2000" dirty="0" smtClean="0">
                <a:solidFill>
                  <a:srgbClr val="EEECE1"/>
                </a:solidFill>
                <a:latin typeface="Calibri"/>
                <a:cs typeface="Calibri"/>
                <a:sym typeface="Wingdings"/>
              </a:rPr>
              <a:t>Galaxy Evolution</a:t>
            </a:r>
          </a:p>
          <a:p>
            <a:pPr algn="ctr"/>
            <a:r>
              <a:rPr lang="en-US" sz="2000" dirty="0" smtClean="0">
                <a:solidFill>
                  <a:srgbClr val="EEECE1"/>
                </a:solidFill>
                <a:latin typeface="Calibri"/>
                <a:cs typeface="Calibri"/>
                <a:sym typeface="Wingdings"/>
              </a:rPr>
              <a:t>(Normal Galaxies z~2-3)</a:t>
            </a:r>
          </a:p>
        </p:txBody>
      </p:sp>
      <p:sp>
        <p:nvSpPr>
          <p:cNvPr id="8" name="TextBox 7"/>
          <p:cNvSpPr txBox="1"/>
          <p:nvPr/>
        </p:nvSpPr>
        <p:spPr>
          <a:xfrm>
            <a:off x="4805681" y="4147588"/>
            <a:ext cx="3914779" cy="707886"/>
          </a:xfrm>
          <a:prstGeom prst="rect">
            <a:avLst/>
          </a:prstGeom>
          <a:noFill/>
        </p:spPr>
        <p:txBody>
          <a:bodyPr wrap="none" rtlCol="0">
            <a:spAutoFit/>
          </a:bodyPr>
          <a:lstStyle/>
          <a:p>
            <a:pPr algn="ctr"/>
            <a:r>
              <a:rPr lang="en-US" sz="2000" dirty="0" smtClean="0">
                <a:solidFill>
                  <a:srgbClr val="EEECE1"/>
                </a:solidFill>
                <a:latin typeface="Calibri"/>
                <a:cs typeface="Calibri"/>
                <a:sym typeface="Wingdings"/>
              </a:rPr>
              <a:t>Cosmology</a:t>
            </a:r>
          </a:p>
          <a:p>
            <a:pPr algn="ctr"/>
            <a:r>
              <a:rPr lang="en-US" sz="2000" dirty="0" smtClean="0">
                <a:solidFill>
                  <a:srgbClr val="EEECE1"/>
                </a:solidFill>
                <a:latin typeface="Calibri"/>
                <a:cs typeface="Calibri"/>
                <a:sym typeface="Wingdings"/>
              </a:rPr>
              <a:t>(Dark Energy, Large Scale Structure)</a:t>
            </a:r>
          </a:p>
        </p:txBody>
      </p:sp>
      <p:sp>
        <p:nvSpPr>
          <p:cNvPr id="9" name="TextBox 8"/>
          <p:cNvSpPr txBox="1"/>
          <p:nvPr/>
        </p:nvSpPr>
        <p:spPr>
          <a:xfrm>
            <a:off x="1188274" y="4618324"/>
            <a:ext cx="2160492" cy="707886"/>
          </a:xfrm>
          <a:prstGeom prst="rect">
            <a:avLst/>
          </a:prstGeom>
          <a:noFill/>
        </p:spPr>
        <p:txBody>
          <a:bodyPr wrap="none" rtlCol="0">
            <a:spAutoFit/>
          </a:bodyPr>
          <a:lstStyle/>
          <a:p>
            <a:pPr algn="ctr"/>
            <a:r>
              <a:rPr lang="en-US" sz="2000" dirty="0" smtClean="0">
                <a:solidFill>
                  <a:srgbClr val="EEECE1"/>
                </a:solidFill>
                <a:latin typeface="Calibri"/>
                <a:cs typeface="Calibri"/>
                <a:sym typeface="Wingdings"/>
              </a:rPr>
              <a:t>Cosmic Magnetism</a:t>
            </a:r>
          </a:p>
          <a:p>
            <a:pPr algn="ctr"/>
            <a:r>
              <a:rPr lang="en-US" sz="2000" dirty="0" smtClean="0">
                <a:solidFill>
                  <a:srgbClr val="EEECE1"/>
                </a:solidFill>
                <a:latin typeface="Calibri"/>
                <a:cs typeface="Calibri"/>
                <a:sym typeface="Wingdings"/>
              </a:rPr>
              <a:t>(Origin, Evolution)</a:t>
            </a:r>
          </a:p>
        </p:txBody>
      </p:sp>
      <p:sp>
        <p:nvSpPr>
          <p:cNvPr id="10" name="TextBox 9"/>
          <p:cNvSpPr txBox="1"/>
          <p:nvPr/>
        </p:nvSpPr>
        <p:spPr>
          <a:xfrm>
            <a:off x="365629" y="3220357"/>
            <a:ext cx="2850660" cy="707886"/>
          </a:xfrm>
          <a:prstGeom prst="rect">
            <a:avLst/>
          </a:prstGeom>
          <a:noFill/>
        </p:spPr>
        <p:txBody>
          <a:bodyPr wrap="none" rtlCol="0">
            <a:spAutoFit/>
          </a:bodyPr>
          <a:lstStyle/>
          <a:p>
            <a:pPr algn="ctr"/>
            <a:r>
              <a:rPr lang="en-US" sz="2000" dirty="0" smtClean="0">
                <a:solidFill>
                  <a:srgbClr val="EEECE1"/>
                </a:solidFill>
                <a:latin typeface="Calibri"/>
                <a:cs typeface="Calibri"/>
                <a:sym typeface="Wingdings"/>
              </a:rPr>
              <a:t>Cradle of Life</a:t>
            </a:r>
          </a:p>
          <a:p>
            <a:pPr algn="ctr"/>
            <a:r>
              <a:rPr lang="en-US" sz="2000" dirty="0" smtClean="0">
                <a:solidFill>
                  <a:srgbClr val="EEECE1"/>
                </a:solidFill>
                <a:latin typeface="Calibri"/>
                <a:cs typeface="Calibri"/>
                <a:sym typeface="Wingdings"/>
              </a:rPr>
              <a:t>(Planets, Molecules, SETI)</a:t>
            </a:r>
          </a:p>
        </p:txBody>
      </p:sp>
      <p:sp>
        <p:nvSpPr>
          <p:cNvPr id="11" name="TextBox 10"/>
          <p:cNvSpPr txBox="1"/>
          <p:nvPr/>
        </p:nvSpPr>
        <p:spPr>
          <a:xfrm>
            <a:off x="494263" y="1901594"/>
            <a:ext cx="4087978" cy="707886"/>
          </a:xfrm>
          <a:prstGeom prst="rect">
            <a:avLst/>
          </a:prstGeom>
          <a:noFill/>
        </p:spPr>
        <p:txBody>
          <a:bodyPr wrap="none" rtlCol="0">
            <a:spAutoFit/>
          </a:bodyPr>
          <a:lstStyle/>
          <a:p>
            <a:pPr algn="ctr"/>
            <a:r>
              <a:rPr lang="en-US" sz="2000" dirty="0" smtClean="0">
                <a:solidFill>
                  <a:srgbClr val="EEECE1"/>
                </a:solidFill>
                <a:latin typeface="Calibri"/>
                <a:cs typeface="Calibri"/>
                <a:sym typeface="Wingdings"/>
              </a:rPr>
              <a:t>Testing General Relativity</a:t>
            </a:r>
          </a:p>
          <a:p>
            <a:pPr algn="ctr"/>
            <a:r>
              <a:rPr lang="en-US" sz="2000" dirty="0" smtClean="0">
                <a:solidFill>
                  <a:srgbClr val="EEECE1"/>
                </a:solidFill>
                <a:latin typeface="Calibri"/>
                <a:cs typeface="Calibri"/>
                <a:sym typeface="Wingdings"/>
              </a:rPr>
              <a:t>(Strong Regime, Gravitational Waves)</a:t>
            </a:r>
          </a:p>
        </p:txBody>
      </p:sp>
      <p:sp>
        <p:nvSpPr>
          <p:cNvPr id="12" name="TextBox 11"/>
          <p:cNvSpPr txBox="1"/>
          <p:nvPr/>
        </p:nvSpPr>
        <p:spPr>
          <a:xfrm>
            <a:off x="3849172" y="5437159"/>
            <a:ext cx="3114780" cy="400110"/>
          </a:xfrm>
          <a:prstGeom prst="rect">
            <a:avLst/>
          </a:prstGeom>
          <a:noFill/>
        </p:spPr>
        <p:txBody>
          <a:bodyPr wrap="none" rtlCol="0">
            <a:spAutoFit/>
          </a:bodyPr>
          <a:lstStyle/>
          <a:p>
            <a:r>
              <a:rPr lang="en-US" sz="2000" dirty="0" smtClean="0">
                <a:solidFill>
                  <a:srgbClr val="EEECE1"/>
                </a:solidFill>
                <a:latin typeface="Calibri"/>
                <a:cs typeface="Calibri"/>
                <a:sym typeface="Wingdings"/>
              </a:rPr>
              <a:t>Exploration of the Unknown</a:t>
            </a:r>
          </a:p>
        </p:txBody>
      </p:sp>
      <p:sp>
        <p:nvSpPr>
          <p:cNvPr id="2" name="TextBox 1"/>
          <p:cNvSpPr txBox="1"/>
          <p:nvPr/>
        </p:nvSpPr>
        <p:spPr>
          <a:xfrm>
            <a:off x="1376375" y="6118343"/>
            <a:ext cx="6411731" cy="584776"/>
          </a:xfrm>
          <a:prstGeom prst="rect">
            <a:avLst/>
          </a:prstGeom>
          <a:noFill/>
        </p:spPr>
        <p:txBody>
          <a:bodyPr wrap="none" rtlCol="0">
            <a:spAutoFit/>
          </a:bodyPr>
          <a:lstStyle/>
          <a:p>
            <a:r>
              <a:rPr lang="en-US" sz="3200" dirty="0" smtClean="0">
                <a:solidFill>
                  <a:srgbClr val="FFFF00"/>
                </a:solidFill>
              </a:rPr>
              <a:t>Extremely broad range of science! </a:t>
            </a:r>
            <a:endParaRPr lang="en-US" sz="3200" dirty="0">
              <a:solidFill>
                <a:srgbClr val="FFFF00"/>
              </a:solidFill>
            </a:endParaRPr>
          </a:p>
        </p:txBody>
      </p:sp>
    </p:spTree>
    <p:extLst>
      <p:ext uri="{BB962C8B-B14F-4D97-AF65-F5344CB8AC3E}">
        <p14:creationId xmlns:p14="http://schemas.microsoft.com/office/powerpoint/2010/main" val="21473214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latin typeface="Arial"/>
              <a:cs typeface="Arial"/>
            </a:endParaRPr>
          </a:p>
        </p:txBody>
      </p:sp>
    </p:spTree>
    <p:extLst>
      <p:ext uri="{BB962C8B-B14F-4D97-AF65-F5344CB8AC3E}">
        <p14:creationId xmlns:p14="http://schemas.microsoft.com/office/powerpoint/2010/main" val="4077680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US" dirty="0"/>
          </a:p>
        </p:txBody>
      </p:sp>
      <p:sp>
        <p:nvSpPr>
          <p:cNvPr id="8" name="Text Placeholder 7"/>
          <p:cNvSpPr>
            <a:spLocks noGrp="1"/>
          </p:cNvSpPr>
          <p:nvPr>
            <p:ph type="body" sz="quarter" idx="11"/>
          </p:nvPr>
        </p:nvSpPr>
        <p:spPr/>
        <p:txBody>
          <a:bodyPr/>
          <a:lstStyle/>
          <a:p>
            <a:r>
              <a:rPr lang="en-US" dirty="0"/>
              <a:t>SKA Science </a:t>
            </a:r>
            <a:r>
              <a:rPr lang="en-US" dirty="0" smtClean="0"/>
              <a:t>Book 2015</a:t>
            </a:r>
            <a:endParaRPr lang="en-US" dirty="0"/>
          </a:p>
        </p:txBody>
      </p:sp>
      <p:pic>
        <p:nvPicPr>
          <p:cNvPr id="3" name="Content Placeholder 2" descr="P9110058.jp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358123" y="1076258"/>
            <a:ext cx="8378326" cy="4525963"/>
          </a:xfrm>
        </p:spPr>
      </p:pic>
      <p:sp>
        <p:nvSpPr>
          <p:cNvPr id="6" name="Content Placeholder 1"/>
          <p:cNvSpPr txBox="1">
            <a:spLocks/>
          </p:cNvSpPr>
          <p:nvPr/>
        </p:nvSpPr>
        <p:spPr>
          <a:xfrm>
            <a:off x="293542" y="5602221"/>
            <a:ext cx="8579998" cy="80829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1800" dirty="0" smtClean="0"/>
              <a:t>135 Chapters, 2000 pages, 8.8 kg </a:t>
            </a:r>
          </a:p>
          <a:p>
            <a:pPr>
              <a:lnSpc>
                <a:spcPct val="120000"/>
              </a:lnSpc>
            </a:pPr>
            <a:r>
              <a:rPr lang="en-US" sz="1800" dirty="0"/>
              <a:t>Plus new science directions that continue to emerge!  </a:t>
            </a:r>
            <a:r>
              <a:rPr lang="en-US" sz="1800" dirty="0" smtClean="0"/>
              <a:t> </a:t>
            </a:r>
          </a:p>
        </p:txBody>
      </p:sp>
    </p:spTree>
    <p:extLst>
      <p:ext uri="{BB962C8B-B14F-4D97-AF65-F5344CB8AC3E}">
        <p14:creationId xmlns:p14="http://schemas.microsoft.com/office/powerpoint/2010/main" val="3694565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225425" y="581068"/>
            <a:ext cx="7292905" cy="923870"/>
          </a:xfrm>
        </p:spPr>
        <p:txBody>
          <a:bodyPr>
            <a:normAutofit fontScale="92500"/>
          </a:bodyPr>
          <a:lstStyle/>
          <a:p>
            <a:r>
              <a:rPr lang="en-US" dirty="0" smtClean="0"/>
              <a:t>Headline Science with SKA1 and SKA2</a:t>
            </a:r>
            <a:endParaRPr lang="en-US" dirty="0"/>
          </a:p>
        </p:txBody>
      </p:sp>
      <p:sp>
        <p:nvSpPr>
          <p:cNvPr id="4" name="Text Placeholder 3"/>
          <p:cNvSpPr>
            <a:spLocks noGrp="1"/>
          </p:cNvSpPr>
          <p:nvPr>
            <p:ph type="body" sz="quarter" idx="12"/>
          </p:nvPr>
        </p:nvSpPr>
        <p:spPr/>
        <p:txBody>
          <a:bodyPr/>
          <a:lstStyle/>
          <a:p>
            <a:endParaRPr lang="en-US" dirty="0"/>
          </a:p>
        </p:txBody>
      </p:sp>
      <p:grpSp>
        <p:nvGrpSpPr>
          <p:cNvPr id="9" name="Group 8"/>
          <p:cNvGrpSpPr/>
          <p:nvPr/>
        </p:nvGrpSpPr>
        <p:grpSpPr>
          <a:xfrm>
            <a:off x="193387" y="1455835"/>
            <a:ext cx="8845485" cy="4279900"/>
            <a:chOff x="222250" y="1446213"/>
            <a:chExt cx="8845485" cy="4279900"/>
          </a:xfrm>
        </p:grpSpPr>
        <p:graphicFrame>
          <p:nvGraphicFramePr>
            <p:cNvPr id="5" name="Object 4"/>
            <p:cNvGraphicFramePr>
              <a:graphicFrameLocks noChangeAspect="1"/>
            </p:cNvGraphicFramePr>
            <p:nvPr>
              <p:extLst/>
            </p:nvPr>
          </p:nvGraphicFramePr>
          <p:xfrm>
            <a:off x="222250" y="1446213"/>
            <a:ext cx="7107238" cy="4279900"/>
          </p:xfrm>
          <a:graphic>
            <a:graphicData uri="http://schemas.openxmlformats.org/presentationml/2006/ole">
              <mc:AlternateContent xmlns:mc="http://schemas.openxmlformats.org/markup-compatibility/2006">
                <mc:Choice xmlns:v="urn:schemas-microsoft-com:vml" Requires="v">
                  <p:oleObj spid="_x0000_s1067" name="Worksheet" r:id="rId4" imgW="12966700" imgH="7810500" progId="Excel.Sheet.12">
                    <p:embed/>
                  </p:oleObj>
                </mc:Choice>
                <mc:Fallback>
                  <p:oleObj name="Worksheet" r:id="rId4" imgW="12966700" imgH="7810500" progId="Excel.Sheet.12">
                    <p:embed/>
                    <p:pic>
                      <p:nvPicPr>
                        <p:cNvPr id="0" name=""/>
                        <p:cNvPicPr/>
                        <p:nvPr/>
                      </p:nvPicPr>
                      <p:blipFill>
                        <a:blip r:embed="rId5"/>
                        <a:stretch>
                          <a:fillRect/>
                        </a:stretch>
                      </p:blipFill>
                      <p:spPr>
                        <a:xfrm>
                          <a:off x="222250" y="1446213"/>
                          <a:ext cx="7107238" cy="4279900"/>
                        </a:xfrm>
                        <a:prstGeom prst="rect">
                          <a:avLst/>
                        </a:prstGeom>
                      </p:spPr>
                    </p:pic>
                  </p:oleObj>
                </mc:Fallback>
              </mc:AlternateContent>
            </a:graphicData>
          </a:graphic>
        </p:graphicFrame>
        <p:pic>
          <p:nvPicPr>
            <p:cNvPr id="6"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24792" y="1803401"/>
              <a:ext cx="1716408" cy="914282"/>
            </a:xfrm>
            <a:prstGeom prst="rect">
              <a:avLst/>
            </a:prstGeom>
            <a:ln>
              <a:noFill/>
            </a:ln>
            <a:effectLst>
              <a:softEdge rad="63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pic>
        <p:pic>
          <p:nvPicPr>
            <p:cNvPr id="7" name="Pictur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24792" y="2717682"/>
              <a:ext cx="1716408" cy="906051"/>
            </a:xfrm>
            <a:prstGeom prst="rect">
              <a:avLst/>
            </a:prstGeom>
            <a:effectLst>
              <a:softEdge rad="63500"/>
            </a:effectLst>
          </p:spPr>
        </p:pic>
        <p:pic>
          <p:nvPicPr>
            <p:cNvPr id="8" name="Picture 7" descr="science_key_magnf1_full1-300x245.jpg"/>
            <p:cNvPicPr>
              <a:picLocks/>
            </p:cNvPicPr>
            <p:nvPr/>
          </p:nvPicPr>
          <p:blipFill>
            <a:blip r:embed="rId8" cstate="screen">
              <a:extLst>
                <a:ext uri="{28A0092B-C50C-407E-A947-70E740481C1C}">
                  <a14:useLocalDpi xmlns:a14="http://schemas.microsoft.com/office/drawing/2010/main"/>
                </a:ext>
              </a:extLst>
            </a:blip>
            <a:stretch>
              <a:fillRect/>
            </a:stretch>
          </p:blipFill>
          <p:spPr>
            <a:xfrm>
              <a:off x="7339735" y="3623733"/>
              <a:ext cx="1701465" cy="933812"/>
            </a:xfrm>
            <a:prstGeom prst="rect">
              <a:avLst/>
            </a:prstGeom>
            <a:effectLst>
              <a:softEdge rad="63500"/>
            </a:effectLst>
          </p:spPr>
        </p:pic>
        <p:pic>
          <p:nvPicPr>
            <p:cNvPr id="10" name="Content Placeholder 4"/>
            <p:cNvPicPr>
              <a:picLocks/>
            </p:cNvPicPr>
            <p:nvPr/>
          </p:nvPicPr>
          <p:blipFill rotWithShape="1">
            <a:blip r:embed="rId9" cstate="print">
              <a:extLst>
                <a:ext uri="{28A0092B-C50C-407E-A947-70E740481C1C}">
                  <a14:useLocalDpi xmlns:a14="http://schemas.microsoft.com/office/drawing/2010/main"/>
                </a:ext>
              </a:extLst>
            </a:blip>
            <a:srcRect/>
            <a:stretch/>
          </p:blipFill>
          <p:spPr>
            <a:xfrm>
              <a:off x="7339735" y="4557545"/>
              <a:ext cx="1728000" cy="935999"/>
            </a:xfrm>
            <a:prstGeom prst="rect">
              <a:avLst/>
            </a:prstGeom>
            <a:ln>
              <a:noFill/>
            </a:ln>
            <a:effectLst>
              <a:softEdge rad="63500"/>
            </a:effectLst>
          </p:spPr>
        </p:pic>
      </p:grpSp>
    </p:spTree>
    <p:extLst>
      <p:ext uri="{BB962C8B-B14F-4D97-AF65-F5344CB8AC3E}">
        <p14:creationId xmlns:p14="http://schemas.microsoft.com/office/powerpoint/2010/main" val="841997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US" dirty="0"/>
          </a:p>
        </p:txBody>
      </p:sp>
      <p:sp>
        <p:nvSpPr>
          <p:cNvPr id="11" name="Text Placeholder 2"/>
          <p:cNvSpPr>
            <a:spLocks noGrp="1"/>
          </p:cNvSpPr>
          <p:nvPr>
            <p:ph type="body" sz="quarter" idx="11"/>
          </p:nvPr>
        </p:nvSpPr>
        <p:spPr>
          <a:xfrm>
            <a:off x="225425" y="581068"/>
            <a:ext cx="7292905" cy="923870"/>
          </a:xfrm>
        </p:spPr>
        <p:txBody>
          <a:bodyPr>
            <a:normAutofit fontScale="92500"/>
          </a:bodyPr>
          <a:lstStyle/>
          <a:p>
            <a:r>
              <a:rPr lang="en-US" dirty="0" smtClean="0"/>
              <a:t>Headline Science with SKA1 and SKA2</a:t>
            </a:r>
            <a:endParaRPr lang="en-US" dirty="0"/>
          </a:p>
        </p:txBody>
      </p:sp>
      <p:grpSp>
        <p:nvGrpSpPr>
          <p:cNvPr id="3" name="Group 2"/>
          <p:cNvGrpSpPr/>
          <p:nvPr/>
        </p:nvGrpSpPr>
        <p:grpSpPr>
          <a:xfrm>
            <a:off x="196850" y="1466345"/>
            <a:ext cx="8854013" cy="4802188"/>
            <a:chOff x="196850" y="1466345"/>
            <a:chExt cx="8854013" cy="4802188"/>
          </a:xfrm>
        </p:grpSpPr>
        <p:graphicFrame>
          <p:nvGraphicFramePr>
            <p:cNvPr id="5" name="Object 4"/>
            <p:cNvGraphicFramePr>
              <a:graphicFrameLocks noChangeAspect="1"/>
            </p:cNvGraphicFramePr>
            <p:nvPr>
              <p:extLst/>
            </p:nvPr>
          </p:nvGraphicFramePr>
          <p:xfrm>
            <a:off x="196850" y="1466345"/>
            <a:ext cx="7107238" cy="4802188"/>
          </p:xfrm>
          <a:graphic>
            <a:graphicData uri="http://schemas.openxmlformats.org/presentationml/2006/ole">
              <mc:AlternateContent xmlns:mc="http://schemas.openxmlformats.org/markup-compatibility/2006">
                <mc:Choice xmlns:v="urn:schemas-microsoft-com:vml" Requires="v">
                  <p:oleObj spid="_x0000_s6187" name="Worksheet" r:id="rId4" imgW="12966700" imgH="8763000" progId="Excel.Sheet.12">
                    <p:embed/>
                  </p:oleObj>
                </mc:Choice>
                <mc:Fallback>
                  <p:oleObj name="Worksheet" r:id="rId4" imgW="12966700" imgH="8763000" progId="Excel.Sheet.12">
                    <p:embed/>
                    <p:pic>
                      <p:nvPicPr>
                        <p:cNvPr id="0" name=""/>
                        <p:cNvPicPr/>
                        <p:nvPr/>
                      </p:nvPicPr>
                      <p:blipFill>
                        <a:blip r:embed="rId5"/>
                        <a:stretch>
                          <a:fillRect/>
                        </a:stretch>
                      </p:blipFill>
                      <p:spPr>
                        <a:xfrm>
                          <a:off x="196850" y="1466345"/>
                          <a:ext cx="7107238" cy="4802188"/>
                        </a:xfrm>
                        <a:prstGeom prst="rect">
                          <a:avLst/>
                        </a:prstGeom>
                      </p:spPr>
                    </p:pic>
                  </p:oleObj>
                </mc:Fallback>
              </mc:AlternateContent>
            </a:graphicData>
          </a:graphic>
        </p:graphicFrame>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22863" y="1776675"/>
              <a:ext cx="1728000" cy="931333"/>
            </a:xfrm>
            <a:prstGeom prst="rect">
              <a:avLst/>
            </a:prstGeom>
            <a:effectLst>
              <a:softEdge rad="63500"/>
            </a:effectLst>
          </p:spPr>
        </p:pic>
        <p:pic>
          <p:nvPicPr>
            <p:cNvPr id="7" name="Picture 4"/>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22863" y="3664568"/>
              <a:ext cx="1728000" cy="935999"/>
            </a:xfrm>
            <a:prstGeom prst="rect">
              <a:avLst/>
            </a:prstGeom>
            <a:ln>
              <a:noFill/>
            </a:ln>
            <a:effectLst>
              <a:softEdge rad="63500"/>
            </a:effectLst>
          </p:spPr>
        </p:pic>
        <p:pic>
          <p:nvPicPr>
            <p:cNvPr id="10" name="Content Placeholder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322863" y="2708008"/>
              <a:ext cx="1728000" cy="933464"/>
            </a:xfrm>
            <a:prstGeom prst="rect">
              <a:avLst/>
            </a:prstGeom>
            <a:effectLst>
              <a:softEdge rad="63500"/>
            </a:effectLst>
          </p:spPr>
        </p:pic>
        <p:pic>
          <p:nvPicPr>
            <p:cNvPr id="9" name="Content Placeholder 5"/>
            <p:cNvPicPr>
              <a:picLocks/>
            </p:cNvPicPr>
            <p:nvPr/>
          </p:nvPicPr>
          <p:blipFill rotWithShape="1">
            <a:blip r:embed="rId9" cstate="screen">
              <a:extLst>
                <a:ext uri="{28A0092B-C50C-407E-A947-70E740481C1C}">
                  <a14:useLocalDpi xmlns:a14="http://schemas.microsoft.com/office/drawing/2010/main"/>
                </a:ext>
              </a:extLst>
            </a:blip>
            <a:srcRect b="-610"/>
            <a:stretch/>
          </p:blipFill>
          <p:spPr>
            <a:xfrm>
              <a:off x="7322863" y="4600567"/>
              <a:ext cx="1728000" cy="935999"/>
            </a:xfrm>
            <a:prstGeom prst="rect">
              <a:avLst/>
            </a:prstGeom>
            <a:effectLst>
              <a:softEdge rad="63500"/>
            </a:effectLst>
          </p:spPr>
        </p:pic>
      </p:grpSp>
    </p:spTree>
    <p:extLst>
      <p:ext uri="{BB962C8B-B14F-4D97-AF65-F5344CB8AC3E}">
        <p14:creationId xmlns:p14="http://schemas.microsoft.com/office/powerpoint/2010/main" val="1226279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 </a:t>
            </a:r>
            <a:r>
              <a:rPr lang="en-US" dirty="0" smtClean="0"/>
              <a:t>  </a:t>
            </a:r>
            <a:endParaRPr lang="en-US" dirty="0"/>
          </a:p>
        </p:txBody>
      </p:sp>
      <p:sp>
        <p:nvSpPr>
          <p:cNvPr id="9" name="Text Placeholder 2"/>
          <p:cNvSpPr>
            <a:spLocks noGrp="1"/>
          </p:cNvSpPr>
          <p:nvPr>
            <p:ph type="body" sz="quarter" idx="11"/>
          </p:nvPr>
        </p:nvSpPr>
        <p:spPr>
          <a:xfrm>
            <a:off x="360964" y="521799"/>
            <a:ext cx="6967028" cy="619941"/>
          </a:xfrm>
        </p:spPr>
        <p:txBody>
          <a:bodyPr>
            <a:normAutofit/>
          </a:bodyPr>
          <a:lstStyle/>
          <a:p>
            <a:r>
              <a:rPr lang="en-US" dirty="0" smtClean="0"/>
              <a:t>Sensitivity Comparison</a:t>
            </a:r>
            <a:endParaRPr lang="en-US" dirty="0"/>
          </a:p>
        </p:txBody>
      </p:sp>
      <p:sp>
        <p:nvSpPr>
          <p:cNvPr id="4" name="Text Placeholder 3"/>
          <p:cNvSpPr>
            <a:spLocks noGrp="1"/>
          </p:cNvSpPr>
          <p:nvPr>
            <p:ph type="body" sz="quarter" idx="12"/>
          </p:nvPr>
        </p:nvSpPr>
        <p:spPr/>
        <p:txBody>
          <a:bodyPr/>
          <a:lstStyle/>
          <a:p>
            <a:endParaRPr lang="en-US" dirty="0"/>
          </a:p>
        </p:txBody>
      </p:sp>
      <p:pic>
        <p:nvPicPr>
          <p:cNvPr id="3" name="Picture 2" descr="sensat25vg.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8900" y="1128500"/>
            <a:ext cx="9055100" cy="5418800"/>
          </a:xfrm>
          <a:prstGeom prst="rect">
            <a:avLst/>
          </a:prstGeom>
        </p:spPr>
      </p:pic>
    </p:spTree>
    <p:extLst>
      <p:ext uri="{BB962C8B-B14F-4D97-AF65-F5344CB8AC3E}">
        <p14:creationId xmlns:p14="http://schemas.microsoft.com/office/powerpoint/2010/main" val="3426320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 </a:t>
            </a:r>
            <a:r>
              <a:rPr lang="en-US" dirty="0" smtClean="0"/>
              <a:t>  </a:t>
            </a:r>
            <a:endParaRPr lang="en-US" dirty="0"/>
          </a:p>
        </p:txBody>
      </p:sp>
      <p:sp>
        <p:nvSpPr>
          <p:cNvPr id="9" name="Text Placeholder 2"/>
          <p:cNvSpPr>
            <a:spLocks noGrp="1"/>
          </p:cNvSpPr>
          <p:nvPr>
            <p:ph type="body" sz="quarter" idx="11"/>
          </p:nvPr>
        </p:nvSpPr>
        <p:spPr>
          <a:xfrm>
            <a:off x="360964" y="521799"/>
            <a:ext cx="6967028" cy="619941"/>
          </a:xfrm>
        </p:spPr>
        <p:txBody>
          <a:bodyPr>
            <a:normAutofit/>
          </a:bodyPr>
          <a:lstStyle/>
          <a:p>
            <a:r>
              <a:rPr lang="en-US" dirty="0" smtClean="0"/>
              <a:t>Survey Speed Comparison</a:t>
            </a:r>
            <a:endParaRPr lang="en-US" dirty="0"/>
          </a:p>
        </p:txBody>
      </p:sp>
      <p:sp>
        <p:nvSpPr>
          <p:cNvPr id="4" name="Text Placeholder 3"/>
          <p:cNvSpPr>
            <a:spLocks noGrp="1"/>
          </p:cNvSpPr>
          <p:nvPr>
            <p:ph type="body" sz="quarter" idx="12"/>
          </p:nvPr>
        </p:nvSpPr>
        <p:spPr/>
        <p:txBody>
          <a:bodyPr/>
          <a:lstStyle/>
          <a:p>
            <a:endParaRPr lang="en-US" dirty="0"/>
          </a:p>
        </p:txBody>
      </p:sp>
      <p:pic>
        <p:nvPicPr>
          <p:cNvPr id="2" name="Picture 1" descr="survat25v2g.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 y="1054101"/>
            <a:ext cx="9029700" cy="5489342"/>
          </a:xfrm>
          <a:prstGeom prst="rect">
            <a:avLst/>
          </a:prstGeom>
        </p:spPr>
      </p:pic>
    </p:spTree>
    <p:extLst>
      <p:ext uri="{BB962C8B-B14F-4D97-AF65-F5344CB8AC3E}">
        <p14:creationId xmlns:p14="http://schemas.microsoft.com/office/powerpoint/2010/main" val="3695578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r>
              <a:rPr lang="en-US" dirty="0"/>
              <a:t> </a:t>
            </a:r>
            <a:r>
              <a:rPr lang="en-US" dirty="0" smtClean="0"/>
              <a:t>  </a:t>
            </a:r>
            <a:endParaRPr lang="en-US" dirty="0"/>
          </a:p>
        </p:txBody>
      </p:sp>
      <p:sp>
        <p:nvSpPr>
          <p:cNvPr id="9" name="Text Placeholder 2"/>
          <p:cNvSpPr>
            <a:spLocks noGrp="1"/>
          </p:cNvSpPr>
          <p:nvPr>
            <p:ph type="body" sz="quarter" idx="11"/>
          </p:nvPr>
        </p:nvSpPr>
        <p:spPr>
          <a:xfrm>
            <a:off x="360964" y="521799"/>
            <a:ext cx="6967028" cy="619941"/>
          </a:xfrm>
        </p:spPr>
        <p:txBody>
          <a:bodyPr>
            <a:normAutofit/>
          </a:bodyPr>
          <a:lstStyle/>
          <a:p>
            <a:r>
              <a:rPr lang="en-US" dirty="0" smtClean="0"/>
              <a:t>Resolution Comparison</a:t>
            </a:r>
            <a:endParaRPr lang="en-US" dirty="0"/>
          </a:p>
        </p:txBody>
      </p:sp>
      <p:sp>
        <p:nvSpPr>
          <p:cNvPr id="4" name="Text Placeholder 3"/>
          <p:cNvSpPr>
            <a:spLocks noGrp="1"/>
          </p:cNvSpPr>
          <p:nvPr>
            <p:ph type="body" sz="quarter" idx="12"/>
          </p:nvPr>
        </p:nvSpPr>
        <p:spPr/>
        <p:txBody>
          <a:bodyPr/>
          <a:lstStyle/>
          <a:p>
            <a:endParaRPr lang="en-US" dirty="0"/>
          </a:p>
        </p:txBody>
      </p:sp>
      <p:pic>
        <p:nvPicPr>
          <p:cNvPr id="2" name="Picture 1" descr="resat25v3g.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699" y="914399"/>
            <a:ext cx="9052201" cy="5559619"/>
          </a:xfrm>
          <a:prstGeom prst="rect">
            <a:avLst/>
          </a:prstGeom>
        </p:spPr>
      </p:pic>
    </p:spTree>
    <p:extLst>
      <p:ext uri="{BB962C8B-B14F-4D97-AF65-F5344CB8AC3E}">
        <p14:creationId xmlns:p14="http://schemas.microsoft.com/office/powerpoint/2010/main" val="353926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360964" y="521799"/>
            <a:ext cx="6967028" cy="619941"/>
          </a:xfrm>
          <a:prstGeom prst="rect">
            <a:avLst/>
          </a:prstGeom>
        </p:spPr>
        <p:txBody>
          <a:bodyPr vert="horz">
            <a:normAutofit/>
          </a:bodyPr>
          <a:lstStyle>
            <a:lvl1pPr marL="0" indent="0" algn="l" defTabSz="457200" rtl="0" eaLnBrk="1" latinLnBrk="0" hangingPunct="1">
              <a:spcBef>
                <a:spcPct val="20000"/>
              </a:spcBef>
              <a:buFontTx/>
              <a:buNone/>
              <a:defRPr sz="3200" b="1" kern="1200">
                <a:solidFill>
                  <a:srgbClr val="00688A"/>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rgbClr val="00688A"/>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rgbClr val="00688A"/>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00688A"/>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00688A"/>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Image Quality Comparison</a:t>
            </a:r>
            <a:endParaRPr lang="en-US"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1082" y="1154047"/>
            <a:ext cx="4327713" cy="4319999"/>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0405" y="1154047"/>
            <a:ext cx="4327712" cy="4319998"/>
          </a:xfrm>
          <a:prstGeom prst="rect">
            <a:avLst/>
          </a:prstGeom>
        </p:spPr>
      </p:pic>
      <p:sp>
        <p:nvSpPr>
          <p:cNvPr id="7" name="Content Placeholder 1"/>
          <p:cNvSpPr txBox="1">
            <a:spLocks/>
          </p:cNvSpPr>
          <p:nvPr/>
        </p:nvSpPr>
        <p:spPr>
          <a:xfrm>
            <a:off x="670854" y="5411694"/>
            <a:ext cx="8202686" cy="832342"/>
          </a:xfrm>
          <a:prstGeom prst="rect">
            <a:avLst/>
          </a:prstGeom>
        </p:spPr>
        <p:txBody>
          <a:bodyPr>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2800" dirty="0" smtClean="0">
                <a:solidFill>
                  <a:prstClr val="black"/>
                </a:solidFill>
                <a:latin typeface="Calibri"/>
              </a:rPr>
              <a:t>Single SKA1-Mid snap-shot compared to combination of snap-shots in each of VLA A+B+C+D </a:t>
            </a:r>
          </a:p>
        </p:txBody>
      </p:sp>
    </p:spTree>
    <p:extLst>
      <p:ext uri="{BB962C8B-B14F-4D97-AF65-F5344CB8AC3E}">
        <p14:creationId xmlns:p14="http://schemas.microsoft.com/office/powerpoint/2010/main" val="523319137"/>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KA_PowerPoint Template Update 150dpi">
  <a:themeElements>
    <a:clrScheme name="SKA theme">
      <a:dk1>
        <a:sysClr val="windowText" lastClr="000000"/>
      </a:dk1>
      <a:lt1>
        <a:sysClr val="window" lastClr="FFFFFF"/>
      </a:lt1>
      <a:dk2>
        <a:srgbClr val="00688A"/>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SKA_July2016">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A_PowerPoint Template Update-Apr 2016" id="{149164C9-879F-3944-A3DD-C03443A58FA3}" vid="{C35DDB95-CF81-5B41-B79F-A87EAFFE404E}"/>
    </a:ext>
  </a:extLst>
</a:theme>
</file>

<file path=ppt/theme/theme7.xml><?xml version="1.0" encoding="utf-8"?>
<a:theme xmlns:a="http://schemas.openxmlformats.org/drawingml/2006/main" name="1_SKA_July2016">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A_PowerPoint Template Update-Apr 2016" id="{149164C9-879F-3944-A3DD-C03443A58FA3}" vid="{C35DDB95-CF81-5B41-B79F-A87EAFFE404E}"/>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31111</TotalTime>
  <Words>1002</Words>
  <Application>Microsoft Macintosh PowerPoint</Application>
  <PresentationFormat>On-screen Show (4:3)</PresentationFormat>
  <Paragraphs>105</Paragraphs>
  <Slides>20</Slides>
  <Notes>0</Notes>
  <HiddenSlides>0</HiddenSlides>
  <MMClips>0</MMClips>
  <ScaleCrop>false</ScaleCrop>
  <HeadingPairs>
    <vt:vector size="8" baseType="variant">
      <vt:variant>
        <vt:lpstr>Fonts Used</vt:lpstr>
      </vt:variant>
      <vt:variant>
        <vt:i4>4</vt:i4>
      </vt:variant>
      <vt:variant>
        <vt:lpstr>Theme</vt:lpstr>
      </vt:variant>
      <vt:variant>
        <vt:i4>8</vt:i4>
      </vt:variant>
      <vt:variant>
        <vt:lpstr>Embedded OLE Servers</vt:lpstr>
      </vt:variant>
      <vt:variant>
        <vt:i4>1</vt:i4>
      </vt:variant>
      <vt:variant>
        <vt:lpstr>Slide Titles</vt:lpstr>
      </vt:variant>
      <vt:variant>
        <vt:i4>20</vt:i4>
      </vt:variant>
    </vt:vector>
  </HeadingPairs>
  <TitlesOfParts>
    <vt:vector size="33" baseType="lpstr">
      <vt:lpstr>Arial</vt:lpstr>
      <vt:lpstr>Calibri</vt:lpstr>
      <vt:lpstr>Mangal</vt:lpstr>
      <vt:lpstr>Wingdings</vt:lpstr>
      <vt:lpstr>Custom Design</vt:lpstr>
      <vt:lpstr>2_Custom Design</vt:lpstr>
      <vt:lpstr>SKA_PowerPoint Template Update 150dpi</vt:lpstr>
      <vt:lpstr>1_Custom Design</vt:lpstr>
      <vt:lpstr>Office Theme</vt:lpstr>
      <vt:lpstr>SKA_July2016</vt:lpstr>
      <vt:lpstr>1_SKA_July2016</vt:lpstr>
      <vt:lpstr>3_Office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Footitt</dc:creator>
  <cp:lastModifiedBy>Microsoft Office User</cp:lastModifiedBy>
  <cp:revision>556</cp:revision>
  <cp:lastPrinted>2017-02-14T07:10:33Z</cp:lastPrinted>
  <dcterms:created xsi:type="dcterms:W3CDTF">2014-02-11T10:41:18Z</dcterms:created>
  <dcterms:modified xsi:type="dcterms:W3CDTF">2017-05-18T11:16:14Z</dcterms:modified>
</cp:coreProperties>
</file>