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6" r:id="rId2"/>
    <p:sldId id="308" r:id="rId3"/>
    <p:sldId id="306" r:id="rId4"/>
    <p:sldId id="307" r:id="rId5"/>
    <p:sldId id="309" r:id="rId6"/>
    <p:sldId id="310" r:id="rId7"/>
    <p:sldId id="311" r:id="rId8"/>
    <p:sldId id="312" r:id="rId9"/>
    <p:sldId id="313" r:id="rId10"/>
    <p:sldId id="268" r:id="rId11"/>
    <p:sldId id="315" r:id="rId12"/>
    <p:sldId id="317" r:id="rId13"/>
    <p:sldId id="316" r:id="rId14"/>
    <p:sldId id="324" r:id="rId15"/>
    <p:sldId id="318" r:id="rId16"/>
    <p:sldId id="320" r:id="rId17"/>
    <p:sldId id="319" r:id="rId18"/>
    <p:sldId id="321" r:id="rId19"/>
    <p:sldId id="314" r:id="rId20"/>
    <p:sldId id="322" r:id="rId21"/>
    <p:sldId id="323"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99">
          <p15:clr>
            <a:srgbClr val="A4A3A4"/>
          </p15:clr>
        </p15:guide>
        <p15:guide id="3" pos="2880">
          <p15:clr>
            <a:srgbClr val="A4A3A4"/>
          </p15:clr>
        </p15:guide>
        <p15:guide id="4" pos="5556">
          <p15:clr>
            <a:srgbClr val="A4A3A4"/>
          </p15:clr>
        </p15:guide>
        <p15:guide id="5" pos="22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3785" autoAdjust="0"/>
  </p:normalViewPr>
  <p:slideViewPr>
    <p:cSldViewPr showGuides="1">
      <p:cViewPr>
        <p:scale>
          <a:sx n="100" d="100"/>
          <a:sy n="100" d="100"/>
        </p:scale>
        <p:origin x="760" y="456"/>
      </p:cViewPr>
      <p:guideLst>
        <p:guide orient="horz" pos="2160"/>
        <p:guide orient="horz" pos="799"/>
        <p:guide pos="2880"/>
        <p:guide pos="5556"/>
        <p:guide pos="226"/>
      </p:guideLst>
    </p:cSldViewPr>
  </p:slideViewPr>
  <p:outlineViewPr>
    <p:cViewPr>
      <p:scale>
        <a:sx n="33" d="100"/>
        <a:sy n="33" d="100"/>
      </p:scale>
      <p:origin x="0" y="5814"/>
    </p:cViewPr>
  </p:outlineViewPr>
  <p:notesTextViewPr>
    <p:cViewPr>
      <p:scale>
        <a:sx n="1" d="1"/>
        <a:sy n="1" d="1"/>
      </p:scale>
      <p:origin x="0" y="0"/>
    </p:cViewPr>
  </p:notesTextViewPr>
  <p:sorterViewPr>
    <p:cViewPr>
      <p:scale>
        <a:sx n="100" d="100"/>
        <a:sy n="100" d="100"/>
      </p:scale>
      <p:origin x="0" y="78"/>
    </p:cViewPr>
  </p:sorterViewPr>
  <p:notesViewPr>
    <p:cSldViewPr showGuides="1">
      <p:cViewPr varScale="1">
        <p:scale>
          <a:sx n="54" d="100"/>
          <a:sy n="54" d="100"/>
        </p:scale>
        <p:origin x="-284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FA697C-5849-4DDF-A6C8-08E6893940F4}" type="datetimeFigureOut">
              <a:rPr lang="en-AU" smtClean="0"/>
              <a:pPr/>
              <a:t>18/05/2017</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D014AF-979A-46D9-9B43-4C67319580DA}" type="slidenum">
              <a:rPr lang="en-AU" smtClean="0"/>
              <a:pPr/>
              <a:t>‹#›</a:t>
            </a:fld>
            <a:endParaRPr lang="en-AU"/>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92BC2-9435-4D31-AEB3-5D5877AD6447}" type="datetimeFigureOut">
              <a:rPr lang="en-AU" smtClean="0"/>
              <a:pPr/>
              <a:t>18/05/2017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96215-5E4C-414D-A8DB-C38AA7CF7C2A}" type="slidenum">
              <a:rPr lang="en-AU" smtClean="0"/>
              <a:pPr/>
              <a:t>‹#›</a:t>
            </a:fld>
            <a:endParaRPr lang="en-AU"/>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2</a:t>
            </a:fld>
            <a:endParaRPr lang="en-AU"/>
          </a:p>
        </p:txBody>
      </p:sp>
    </p:spTree>
    <p:extLst>
      <p:ext uri="{BB962C8B-B14F-4D97-AF65-F5344CB8AC3E}">
        <p14:creationId xmlns:p14="http://schemas.microsoft.com/office/powerpoint/2010/main" val="15138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12</a:t>
            </a:fld>
            <a:endParaRPr lang="en-AU"/>
          </a:p>
        </p:txBody>
      </p:sp>
    </p:spTree>
    <p:extLst>
      <p:ext uri="{BB962C8B-B14F-4D97-AF65-F5344CB8AC3E}">
        <p14:creationId xmlns:p14="http://schemas.microsoft.com/office/powerpoint/2010/main" val="1631395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13</a:t>
            </a:fld>
            <a:endParaRPr lang="en-AU"/>
          </a:p>
        </p:txBody>
      </p:sp>
    </p:spTree>
    <p:extLst>
      <p:ext uri="{BB962C8B-B14F-4D97-AF65-F5344CB8AC3E}">
        <p14:creationId xmlns:p14="http://schemas.microsoft.com/office/powerpoint/2010/main" val="1852962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14</a:t>
            </a:fld>
            <a:endParaRPr lang="en-AU"/>
          </a:p>
        </p:txBody>
      </p:sp>
    </p:spTree>
    <p:extLst>
      <p:ext uri="{BB962C8B-B14F-4D97-AF65-F5344CB8AC3E}">
        <p14:creationId xmlns:p14="http://schemas.microsoft.com/office/powerpoint/2010/main" val="1462113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15</a:t>
            </a:fld>
            <a:endParaRPr lang="en-AU"/>
          </a:p>
        </p:txBody>
      </p:sp>
    </p:spTree>
    <p:extLst>
      <p:ext uri="{BB962C8B-B14F-4D97-AF65-F5344CB8AC3E}">
        <p14:creationId xmlns:p14="http://schemas.microsoft.com/office/powerpoint/2010/main" val="1259844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16</a:t>
            </a:fld>
            <a:endParaRPr lang="en-AU"/>
          </a:p>
        </p:txBody>
      </p:sp>
    </p:spTree>
    <p:extLst>
      <p:ext uri="{BB962C8B-B14F-4D97-AF65-F5344CB8AC3E}">
        <p14:creationId xmlns:p14="http://schemas.microsoft.com/office/powerpoint/2010/main" val="1448019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17</a:t>
            </a:fld>
            <a:endParaRPr lang="en-AU"/>
          </a:p>
        </p:txBody>
      </p:sp>
    </p:spTree>
    <p:extLst>
      <p:ext uri="{BB962C8B-B14F-4D97-AF65-F5344CB8AC3E}">
        <p14:creationId xmlns:p14="http://schemas.microsoft.com/office/powerpoint/2010/main" val="752876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18</a:t>
            </a:fld>
            <a:endParaRPr lang="en-AU"/>
          </a:p>
        </p:txBody>
      </p:sp>
    </p:spTree>
    <p:extLst>
      <p:ext uri="{BB962C8B-B14F-4D97-AF65-F5344CB8AC3E}">
        <p14:creationId xmlns:p14="http://schemas.microsoft.com/office/powerpoint/2010/main" val="185297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20</a:t>
            </a:fld>
            <a:endParaRPr lang="en-AU"/>
          </a:p>
        </p:txBody>
      </p:sp>
    </p:spTree>
    <p:extLst>
      <p:ext uri="{BB962C8B-B14F-4D97-AF65-F5344CB8AC3E}">
        <p14:creationId xmlns:p14="http://schemas.microsoft.com/office/powerpoint/2010/main" val="13144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21</a:t>
            </a:fld>
            <a:endParaRPr lang="en-AU"/>
          </a:p>
        </p:txBody>
      </p:sp>
    </p:spTree>
    <p:extLst>
      <p:ext uri="{BB962C8B-B14F-4D97-AF65-F5344CB8AC3E}">
        <p14:creationId xmlns:p14="http://schemas.microsoft.com/office/powerpoint/2010/main" val="1868556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a:t>
            </a:fld>
            <a:endParaRPr lang="en-AU"/>
          </a:p>
        </p:txBody>
      </p:sp>
    </p:spTree>
    <p:extLst>
      <p:ext uri="{BB962C8B-B14F-4D97-AF65-F5344CB8AC3E}">
        <p14:creationId xmlns:p14="http://schemas.microsoft.com/office/powerpoint/2010/main" val="44181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4</a:t>
            </a:fld>
            <a:endParaRPr lang="en-AU"/>
          </a:p>
        </p:txBody>
      </p:sp>
    </p:spTree>
    <p:extLst>
      <p:ext uri="{BB962C8B-B14F-4D97-AF65-F5344CB8AC3E}">
        <p14:creationId xmlns:p14="http://schemas.microsoft.com/office/powerpoint/2010/main" val="25412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5</a:t>
            </a:fld>
            <a:endParaRPr lang="en-AU"/>
          </a:p>
        </p:txBody>
      </p:sp>
    </p:spTree>
    <p:extLst>
      <p:ext uri="{BB962C8B-B14F-4D97-AF65-F5344CB8AC3E}">
        <p14:creationId xmlns:p14="http://schemas.microsoft.com/office/powerpoint/2010/main" val="27311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6</a:t>
            </a:fld>
            <a:endParaRPr lang="en-AU"/>
          </a:p>
        </p:txBody>
      </p:sp>
    </p:spTree>
    <p:extLst>
      <p:ext uri="{BB962C8B-B14F-4D97-AF65-F5344CB8AC3E}">
        <p14:creationId xmlns:p14="http://schemas.microsoft.com/office/powerpoint/2010/main" val="25788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7</a:t>
            </a:fld>
            <a:endParaRPr lang="en-AU"/>
          </a:p>
        </p:txBody>
      </p:sp>
    </p:spTree>
    <p:extLst>
      <p:ext uri="{BB962C8B-B14F-4D97-AF65-F5344CB8AC3E}">
        <p14:creationId xmlns:p14="http://schemas.microsoft.com/office/powerpoint/2010/main" val="858585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8</a:t>
            </a:fld>
            <a:endParaRPr lang="en-AU"/>
          </a:p>
        </p:txBody>
      </p:sp>
    </p:spTree>
    <p:extLst>
      <p:ext uri="{BB962C8B-B14F-4D97-AF65-F5344CB8AC3E}">
        <p14:creationId xmlns:p14="http://schemas.microsoft.com/office/powerpoint/2010/main" val="49836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9</a:t>
            </a:fld>
            <a:endParaRPr lang="en-AU"/>
          </a:p>
        </p:txBody>
      </p:sp>
    </p:spTree>
    <p:extLst>
      <p:ext uri="{BB962C8B-B14F-4D97-AF65-F5344CB8AC3E}">
        <p14:creationId xmlns:p14="http://schemas.microsoft.com/office/powerpoint/2010/main" val="655360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polarization results from MWA, highlighting the large field of view and excellent sensitivity to diffuse emission.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images (and the text) courtesy of Emil </a:t>
            </a:r>
            <a:r>
              <a:rPr lang="en-US" sz="1200" kern="1200" dirty="0" err="1" smtClean="0">
                <a:solidFill>
                  <a:schemeClr val="tx1"/>
                </a:solidFill>
                <a:latin typeface="+mn-lt"/>
                <a:ea typeface="+mn-ea"/>
                <a:cs typeface="+mn-cs"/>
              </a:rPr>
              <a:t>Lenc</a:t>
            </a:r>
            <a:r>
              <a:rPr lang="en-US" sz="1200" kern="1200" dirty="0" smtClean="0">
                <a:solidFill>
                  <a:schemeClr val="tx1"/>
                </a:solidFill>
                <a:latin typeface="+mn-lt"/>
                <a:ea typeface="+mn-ea"/>
                <a:cs typeface="+mn-cs"/>
              </a:rPr>
              <a:t>. (I grabbed from one of the presentations that he has online, and used two other images that he recently provided to me for another purpose.)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11</a:t>
            </a:fld>
            <a:endParaRPr lang="en-AU"/>
          </a:p>
        </p:txBody>
      </p:sp>
    </p:spTree>
    <p:extLst>
      <p:ext uri="{BB962C8B-B14F-4D97-AF65-F5344CB8AC3E}">
        <p14:creationId xmlns:p14="http://schemas.microsoft.com/office/powerpoint/2010/main" val="169103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ollaborator logo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grpSp>
        <p:nvGrpSpPr>
          <p:cNvPr id="7" name="Group 6"/>
          <p:cNvGrpSpPr/>
          <p:nvPr userDrawn="1"/>
        </p:nvGrpSpPr>
        <p:grpSpPr>
          <a:xfrm>
            <a:off x="1497" y="5500319"/>
            <a:ext cx="9170984" cy="1357681"/>
            <a:chOff x="1497" y="5500319"/>
            <a:chExt cx="9170984" cy="1357681"/>
          </a:xfrm>
        </p:grpSpPr>
        <p:sp>
          <p:nvSpPr>
            <p:cNvPr id="8" name="Rectangle 7"/>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0"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2"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pic>
          <p:nvPicPr>
            <p:cNvPr id="1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14" name="Group 19"/>
            <p:cNvGrpSpPr/>
            <p:nvPr userDrawn="1"/>
          </p:nvGrpSpPr>
          <p:grpSpPr>
            <a:xfrm>
              <a:off x="360000" y="5807505"/>
              <a:ext cx="814388" cy="95250"/>
              <a:chOff x="3495675" y="5969000"/>
              <a:chExt cx="814388" cy="95250"/>
            </a:xfrm>
            <a:solidFill>
              <a:schemeClr val="accent1"/>
            </a:solidFill>
          </p:grpSpPr>
          <p:sp>
            <p:nvSpPr>
              <p:cNvPr id="1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1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1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1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1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2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2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2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2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2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2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2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35207133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Cosmic magnetism  |  George Heald</a:t>
            </a:r>
            <a:endParaRPr lang="en-AU"/>
          </a:p>
        </p:txBody>
      </p:sp>
      <p:sp>
        <p:nvSpPr>
          <p:cNvPr id="5"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42638850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Cosmic magnetism  |  George Heald</a:t>
            </a:r>
            <a:endParaRPr lang="en-AU"/>
          </a:p>
        </p:txBody>
      </p:sp>
      <p:sp>
        <p:nvSpPr>
          <p:cNvPr id="5" name="Content Placeholder 2"/>
          <p:cNvSpPr>
            <a:spLocks noGrp="1"/>
          </p:cNvSpPr>
          <p:nvPr>
            <p:ph idx="1"/>
          </p:nvPr>
        </p:nvSpPr>
        <p:spPr>
          <a:xfrm>
            <a:off x="360000" y="1276350"/>
            <a:ext cx="8460000" cy="4559300"/>
          </a:xfrm>
        </p:spPr>
        <p:txBody>
          <a:bodyPr/>
          <a:lstStyle>
            <a:lvl1pPr>
              <a:lnSpc>
                <a:spcPct val="85000"/>
              </a:lnSpc>
              <a:spcAft>
                <a:spcPts val="0"/>
              </a:spcAft>
              <a:buFontTx/>
              <a:buNone/>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36938246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31" name="Group 30"/>
          <p:cNvGrpSpPr/>
          <p:nvPr userDrawn="1"/>
        </p:nvGrpSpPr>
        <p:grpSpPr>
          <a:xfrm>
            <a:off x="-7938" y="6056313"/>
            <a:ext cx="9161463" cy="801687"/>
            <a:chOff x="-7938" y="6056313"/>
            <a:chExt cx="9161463" cy="801687"/>
          </a:xfrm>
        </p:grpSpPr>
        <p:sp>
          <p:nvSpPr>
            <p:cNvPr id="32"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a:p>
          </p:txBody>
        </p:sp>
        <p:grpSp>
          <p:nvGrpSpPr>
            <p:cNvPr id="33" name="Group 1"/>
            <p:cNvGrpSpPr>
              <a:grpSpLocks/>
            </p:cNvGrpSpPr>
            <p:nvPr userDrawn="1"/>
          </p:nvGrpSpPr>
          <p:grpSpPr bwMode="auto">
            <a:xfrm>
              <a:off x="1588" y="6065838"/>
              <a:ext cx="9142412" cy="690562"/>
              <a:chOff x="1495" y="6065893"/>
              <a:chExt cx="9143026" cy="690563"/>
            </a:xfrm>
          </p:grpSpPr>
          <p:sp>
            <p:nvSpPr>
              <p:cNvPr id="35" name="Freeform 8"/>
              <p:cNvSpPr>
                <a:spLocks noEditPoints="1"/>
              </p:cNvSpPr>
              <p:nvPr userDrawn="1"/>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chemeClr val="accent2">
                  <a:lumMod val="75000"/>
                </a:schemeClr>
              </a:solidFill>
              <a:ln>
                <a:noFill/>
              </a:ln>
            </p:spPr>
            <p:txBody>
              <a:bodyPr/>
              <a:lstStyle/>
              <a:p>
                <a:pPr>
                  <a:defRPr/>
                </a:pPr>
                <a:endParaRPr lang="en-AU"/>
              </a:p>
            </p:txBody>
          </p:sp>
          <p:sp>
            <p:nvSpPr>
              <p:cNvPr id="36" name="Freeform 9"/>
              <p:cNvSpPr>
                <a:spLocks noEditPoints="1"/>
              </p:cNvSpPr>
              <p:nvPr userDrawn="1"/>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a:p>
            </p:txBody>
          </p:sp>
          <p:sp>
            <p:nvSpPr>
              <p:cNvPr id="37" name="Freeform 10"/>
              <p:cNvSpPr>
                <a:spLocks/>
              </p:cNvSpPr>
              <p:nvPr userDrawn="1"/>
            </p:nvSpPr>
            <p:spPr bwMode="auto">
              <a:xfrm>
                <a:off x="1495" y="6110343"/>
                <a:ext cx="789199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a:p>
            </p:txBody>
          </p:sp>
          <p:sp>
            <p:nvSpPr>
              <p:cNvPr id="38" name="Freeform 11"/>
              <p:cNvSpPr>
                <a:spLocks/>
              </p:cNvSpPr>
              <p:nvPr userDrawn="1"/>
            </p:nvSpPr>
            <p:spPr bwMode="auto">
              <a:xfrm>
                <a:off x="7893487" y="6110343"/>
                <a:ext cx="1251034" cy="601663"/>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a:noFill/>
              </a:ln>
              <a:extLst/>
            </p:spPr>
            <p:txBody>
              <a:bodyPr/>
              <a:lstStyle/>
              <a:p>
                <a:pPr>
                  <a:defRPr/>
                </a:pPr>
                <a:endParaRPr lang="en-AU"/>
              </a:p>
            </p:txBody>
          </p:sp>
        </p:grpSp>
        <p:pic>
          <p:nvPicPr>
            <p:cNvPr id="34" name="Picture 78"/>
            <p:cNvPicPr>
              <a:picLocks noChangeAspect="1" noChangeArrowheads="1"/>
            </p:cNvPicPr>
            <p:nvPr userDrawn="1"/>
          </p:nvPicPr>
          <p:blipFill>
            <a:blip r:embed="rId2" cstate="print"/>
            <a:srcRect/>
            <a:stretch>
              <a:fillRect/>
            </a:stretch>
          </p:blipFill>
          <p:spPr bwMode="auto">
            <a:xfrm>
              <a:off x="8459788" y="6191250"/>
              <a:ext cx="454025" cy="454025"/>
            </a:xfrm>
            <a:prstGeom prst="rect">
              <a:avLst/>
            </a:prstGeom>
            <a:noFill/>
            <a:ln w="9525">
              <a:noFill/>
              <a:miter lim="800000"/>
              <a:headEnd/>
              <a:tailEnd/>
            </a:ln>
          </p:spPr>
        </p:pic>
      </p:grpSp>
      <p:sp>
        <p:nvSpPr>
          <p:cNvPr id="39" name="Text Placeholder 8"/>
          <p:cNvSpPr>
            <a:spLocks noGrp="1"/>
          </p:cNvSpPr>
          <p:nvPr>
            <p:ph type="body" sz="quarter" idx="10"/>
          </p:nvPr>
        </p:nvSpPr>
        <p:spPr>
          <a:xfrm>
            <a:off x="360000" y="1276350"/>
            <a:ext cx="7477125" cy="4559301"/>
          </a:xfrm>
        </p:spPr>
        <p:txBody>
          <a:bodyPr/>
          <a:lstStyle>
            <a:lvl1pPr>
              <a:spcAft>
                <a:spcPts val="0"/>
              </a:spcAft>
              <a:buFontTx/>
              <a:buNone/>
              <a:defRPr sz="4400" b="1">
                <a:solidFill>
                  <a:schemeClr val="accent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2" name="Footer Placeholder 3"/>
          <p:cNvSpPr>
            <a:spLocks noGrp="1"/>
          </p:cNvSpPr>
          <p:nvPr>
            <p:ph type="ftr" sz="quarter" idx="11"/>
          </p:nvPr>
        </p:nvSpPr>
        <p:spPr>
          <a:xfrm>
            <a:off x="677991" y="6504332"/>
            <a:ext cx="6083845" cy="124274"/>
          </a:xfrm>
        </p:spPr>
        <p:txBody>
          <a:bodyPr/>
          <a:lstStyle/>
          <a:p>
            <a:r>
              <a:rPr lang="en-AU" smtClean="0"/>
              <a:t>Cosmic magnetism  |  George Heald</a:t>
            </a:r>
            <a:endParaRPr lang="en-AU"/>
          </a:p>
        </p:txBody>
      </p:sp>
      <p:sp>
        <p:nvSpPr>
          <p:cNvPr id="13"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18641239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accent1"/>
        </a:solidFill>
        <a:effectLst/>
      </p:bgPr>
    </p:bg>
    <p:spTree>
      <p:nvGrpSpPr>
        <p:cNvPr id="1" name=""/>
        <p:cNvGrpSpPr/>
        <p:nvPr/>
      </p:nvGrpSpPr>
      <p:grpSpPr>
        <a:xfrm>
          <a:off x="0" y="0"/>
          <a:ext cx="0" cy="0"/>
          <a:chOff x="0" y="0"/>
          <a:chExt cx="0" cy="0"/>
        </a:xfrm>
      </p:grpSpPr>
      <p:grpSp>
        <p:nvGrpSpPr>
          <p:cNvPr id="2" name="Group 28"/>
          <p:cNvGrpSpPr/>
          <p:nvPr userDrawn="1"/>
        </p:nvGrpSpPr>
        <p:grpSpPr>
          <a:xfrm>
            <a:off x="608" y="5500319"/>
            <a:ext cx="9167813" cy="996950"/>
            <a:chOff x="608" y="5500319"/>
            <a:chExt cx="9167813" cy="996950"/>
          </a:xfrm>
        </p:grpSpPr>
        <p:grpSp>
          <p:nvGrpSpPr>
            <p:cNvPr id="4"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3" name="Subtitle 2"/>
          <p:cNvSpPr>
            <a:spLocks noGrp="1"/>
          </p:cNvSpPr>
          <p:nvPr>
            <p:ph type="subTitle" idx="1" hasCustomPrompt="1"/>
          </p:nvPr>
        </p:nvSpPr>
        <p:spPr>
          <a:xfrm>
            <a:off x="358774" y="3717032"/>
            <a:ext cx="6121438" cy="1539200"/>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7" name="Text Placeholder 14"/>
          <p:cNvSpPr>
            <a:spLocks noGrp="1"/>
          </p:cNvSpPr>
          <p:nvPr userDrawn="1">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
        <p:nvSpPr>
          <p:cNvPr id="23" name="Title 22"/>
          <p:cNvSpPr>
            <a:spLocks noGrp="1"/>
          </p:cNvSpPr>
          <p:nvPr>
            <p:ph type="title"/>
          </p:nvPr>
        </p:nvSpPr>
        <p:spPr>
          <a:xfrm>
            <a:off x="358776" y="2744924"/>
            <a:ext cx="8461374" cy="852487"/>
          </a:xfrm>
        </p:spPr>
        <p:txBody>
          <a:bodyPr>
            <a:noAutofit/>
          </a:bodyPr>
          <a:lstStyle>
            <a:lvl1pPr>
              <a:defRPr sz="5500">
                <a:solidFill>
                  <a:schemeClr val="bg1"/>
                </a:solidFill>
              </a:defRPr>
            </a:lvl1pPr>
          </a:lstStyle>
          <a:p>
            <a:r>
              <a:rPr lang="en-US" smtClean="0"/>
              <a:t>Click to edit Master title style</a:t>
            </a:r>
            <a:endParaRPr lang="en-AU" dirty="0"/>
          </a:p>
        </p:txBody>
      </p:sp>
    </p:spTree>
    <p:extLst>
      <p:ext uri="{BB962C8B-B14F-4D97-AF65-F5344CB8AC3E}">
        <p14:creationId xmlns:p14="http://schemas.microsoft.com/office/powerpoint/2010/main" val="4630210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3" name="Subtitle 2"/>
          <p:cNvSpPr>
            <a:spLocks noGrp="1"/>
          </p:cNvSpPr>
          <p:nvPr>
            <p:ph type="subTitle" idx="1" hasCustomPrompt="1"/>
          </p:nvPr>
        </p:nvSpPr>
        <p:spPr>
          <a:xfrm>
            <a:off x="358774" y="2168860"/>
            <a:ext cx="6121438" cy="3087372"/>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7" name="Text Placeholder 14"/>
          <p:cNvSpPr>
            <a:spLocks noGrp="1"/>
          </p:cNvSpPr>
          <p:nvPr userDrawn="1">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4630210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26988" y="357188"/>
            <a:ext cx="9199469" cy="6500812"/>
            <a:chOff x="-26988" y="357188"/>
            <a:chExt cx="9199469" cy="6500812"/>
          </a:xfrm>
        </p:grpSpPr>
        <p:grpSp>
          <p:nvGrpSpPr>
            <p:cNvPr id="29" name="Group 66"/>
            <p:cNvGrpSpPr>
              <a:grpSpLocks/>
            </p:cNvGrpSpPr>
            <p:nvPr userDrawn="1"/>
          </p:nvGrpSpPr>
          <p:grpSpPr bwMode="auto">
            <a:xfrm>
              <a:off x="-26988" y="357188"/>
              <a:ext cx="9178926" cy="2571750"/>
              <a:chOff x="-17463" y="357188"/>
              <a:chExt cx="9186863" cy="2571750"/>
            </a:xfrm>
          </p:grpSpPr>
          <p:sp>
            <p:nvSpPr>
              <p:cNvPr id="5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5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5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5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5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5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5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5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5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6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6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6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grpSp>
        <p:grpSp>
          <p:nvGrpSpPr>
            <p:cNvPr id="30" name="Group 29"/>
            <p:cNvGrpSpPr/>
            <p:nvPr userDrawn="1"/>
          </p:nvGrpSpPr>
          <p:grpSpPr>
            <a:xfrm>
              <a:off x="1497" y="5500319"/>
              <a:ext cx="9170984" cy="1357681"/>
              <a:chOff x="1497" y="5500319"/>
              <a:chExt cx="9170984" cy="1357681"/>
            </a:xfrm>
          </p:grpSpPr>
          <p:sp>
            <p:nvSpPr>
              <p:cNvPr id="31" name="Rectangle 30"/>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32" name="Group 31"/>
              <p:cNvGrpSpPr/>
              <p:nvPr userDrawn="1"/>
            </p:nvGrpSpPr>
            <p:grpSpPr>
              <a:xfrm>
                <a:off x="1497" y="5500319"/>
                <a:ext cx="9170984" cy="996231"/>
                <a:chOff x="1497" y="5500319"/>
                <a:chExt cx="9170984" cy="996231"/>
              </a:xfrm>
            </p:grpSpPr>
            <p:sp>
              <p:nvSpPr>
                <p:cNvPr id="47"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48"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49"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0"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pic>
            <p:nvPicPr>
              <p:cNvPr id="3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34" name="Group 19"/>
              <p:cNvGrpSpPr/>
              <p:nvPr userDrawn="1"/>
            </p:nvGrpSpPr>
            <p:grpSpPr>
              <a:xfrm>
                <a:off x="360000" y="5807505"/>
                <a:ext cx="814388" cy="95250"/>
                <a:chOff x="3495675" y="5969000"/>
                <a:chExt cx="814388" cy="95250"/>
              </a:xfrm>
              <a:solidFill>
                <a:schemeClr val="accent1"/>
              </a:solidFill>
            </p:grpSpPr>
            <p:sp>
              <p:nvSpPr>
                <p:cNvPr id="3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3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3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3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3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4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4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4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4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4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4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4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36379679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2" name="Title 1"/>
          <p:cNvSpPr>
            <a:spLocks noGrp="1"/>
          </p:cNvSpPr>
          <p:nvPr userDrawn="1">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userDrawn="1">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27" name="Text Placeholder 14"/>
          <p:cNvSpPr>
            <a:spLocks noGrp="1"/>
          </p:cNvSpPr>
          <p:nvPr userDrawn="1">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17759787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26988" y="357188"/>
            <a:ext cx="9195409" cy="6140081"/>
            <a:chOff x="-26988" y="357188"/>
            <a:chExt cx="9195409" cy="6140081"/>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grpSp>
          <p:nvGrpSpPr>
            <p:cNvPr id="30" name="Group 66"/>
            <p:cNvGrpSpPr>
              <a:grpSpLocks/>
            </p:cNvGrpSpPr>
            <p:nvPr userDrawn="1"/>
          </p:nvGrpSpPr>
          <p:grpSpPr bwMode="auto">
            <a:xfrm>
              <a:off x="-26988" y="357188"/>
              <a:ext cx="9178926" cy="2571750"/>
              <a:chOff x="-17463" y="357188"/>
              <a:chExt cx="9186863" cy="2571750"/>
            </a:xfrm>
          </p:grpSpPr>
          <p:sp>
            <p:nvSpPr>
              <p:cNvPr id="3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3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3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3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3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3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3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3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3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4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4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4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26476304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1"/>
          </p:nvPr>
        </p:nvSpPr>
        <p:spPr/>
        <p:txBody>
          <a:bodyPr/>
          <a:lstStyle/>
          <a:p>
            <a:r>
              <a:rPr lang="en-AU" smtClean="0"/>
              <a:t>Cosmic magnetism  |  George Heald</a:t>
            </a:r>
            <a:endParaRPr lang="en-AU"/>
          </a:p>
        </p:txBody>
      </p:sp>
      <p:sp>
        <p:nvSpPr>
          <p:cNvPr id="10"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28096133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1"/>
          </p:nvPr>
        </p:nvSpPr>
        <p:spPr/>
        <p:txBody>
          <a:bodyPr/>
          <a:lstStyle/>
          <a:p>
            <a:r>
              <a:rPr lang="en-AU" smtClean="0"/>
              <a:t>Cosmic magnetism  |  George Heald</a:t>
            </a:r>
            <a:endParaRPr lang="en-AU"/>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15464663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1"/>
          </p:nvPr>
        </p:nvSpPr>
        <p:spPr/>
        <p:txBody>
          <a:bodyPr/>
          <a:lstStyle/>
          <a:p>
            <a:r>
              <a:rPr lang="en-AU" smtClean="0"/>
              <a:t>Cosmic magnetism  |  George Heald</a:t>
            </a:r>
            <a:endParaRPr lang="en-AU"/>
          </a:p>
        </p:txBody>
      </p:sp>
      <p:sp>
        <p:nvSpPr>
          <p:cNvPr id="6" name="Text Placeholder 7"/>
          <p:cNvSpPr>
            <a:spLocks noGrp="1"/>
          </p:cNvSpPr>
          <p:nvPr>
            <p:ph type="body" sz="quarter" idx="13" hasCustomPrompt="1"/>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title style</a:t>
            </a:r>
          </a:p>
          <a:p>
            <a:pPr lvl="1"/>
            <a:r>
              <a:rPr lang="en-US" dirty="0" smtClean="0"/>
              <a:t>Second level</a:t>
            </a:r>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35983121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58775"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81550"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Footer Placeholder 5"/>
          <p:cNvSpPr>
            <a:spLocks noGrp="1"/>
          </p:cNvSpPr>
          <p:nvPr>
            <p:ph type="ftr" sz="quarter" idx="11"/>
          </p:nvPr>
        </p:nvSpPr>
        <p:spPr/>
        <p:txBody>
          <a:bodyPr/>
          <a:lstStyle/>
          <a:p>
            <a:r>
              <a:rPr lang="en-AU" smtClean="0"/>
              <a:t>Cosmic magnetism  |  George Heald</a:t>
            </a:r>
            <a:endParaRPr lang="en-AU"/>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42047122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Cosmic magnetism  |  George Heald</a:t>
            </a:r>
            <a:endParaRPr lang="en-AU"/>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18960003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9525" y="6051550"/>
            <a:ext cx="9169400" cy="849313"/>
            <a:chOff x="-9525" y="6051550"/>
            <a:chExt cx="9169400" cy="849313"/>
          </a:xfrm>
        </p:grpSpPr>
        <p:sp>
          <p:nvSpPr>
            <p:cNvPr id="8"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a:p>
          </p:txBody>
        </p:sp>
        <p:sp>
          <p:nvSpPr>
            <p:cNvPr id="9" name="Rectangle 6"/>
            <p:cNvSpPr>
              <a:spLocks noChangeArrowheads="1"/>
            </p:cNvSpPr>
            <p:nvPr userDrawn="1"/>
          </p:nvSpPr>
          <p:spPr bwMode="auto">
            <a:xfrm>
              <a:off x="1588" y="6367463"/>
              <a:ext cx="9142412" cy="490537"/>
            </a:xfrm>
            <a:prstGeom prst="rect">
              <a:avLst/>
            </a:prstGeom>
            <a:solidFill>
              <a:schemeClr val="accent2"/>
            </a:solidFill>
            <a:ln>
              <a:noFill/>
            </a:ln>
            <a:extLst/>
          </p:spPr>
          <p:txBody>
            <a:bodyPr/>
            <a:lstStyle/>
            <a:p>
              <a:pPr>
                <a:defRPr/>
              </a:pPr>
              <a:endParaRPr lang="en-AU"/>
            </a:p>
          </p:txBody>
        </p:sp>
        <p:sp>
          <p:nvSpPr>
            <p:cNvPr id="10" name="Rectangle 7"/>
            <p:cNvSpPr>
              <a:spLocks noChangeArrowheads="1"/>
            </p:cNvSpPr>
            <p:nvPr userDrawn="1"/>
          </p:nvSpPr>
          <p:spPr bwMode="auto">
            <a:xfrm>
              <a:off x="1588" y="6367463"/>
              <a:ext cx="9142412" cy="490537"/>
            </a:xfrm>
            <a:prstGeom prst="rect">
              <a:avLst/>
            </a:prstGeom>
            <a:noFill/>
            <a:ln>
              <a:noFill/>
            </a:ln>
            <a:extLst/>
          </p:spPr>
          <p:txBody>
            <a:bodyPr/>
            <a:lstStyle/>
            <a:p>
              <a:pPr>
                <a:defRPr/>
              </a:pPr>
              <a:endParaRPr lang="en-AU"/>
            </a:p>
          </p:txBody>
        </p:sp>
        <p:sp>
          <p:nvSpPr>
            <p:cNvPr id="11" name="Freeform 8"/>
            <p:cNvSpPr>
              <a:spLocks noEditPoints="1"/>
            </p:cNvSpPr>
            <p:nvPr userDrawn="1"/>
          </p:nvSpPr>
          <p:spPr bwMode="auto">
            <a:xfrm>
              <a:off x="1588" y="6065837"/>
              <a:ext cx="9142412" cy="690562"/>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a:defRPr/>
              </a:pPr>
              <a:endParaRPr lang="en-AU"/>
            </a:p>
          </p:txBody>
        </p:sp>
        <p:sp>
          <p:nvSpPr>
            <p:cNvPr id="12" name="Freeform 9"/>
            <p:cNvSpPr>
              <a:spLocks noEditPoints="1"/>
            </p:cNvSpPr>
            <p:nvPr userDrawn="1"/>
          </p:nvSpPr>
          <p:spPr bwMode="auto">
            <a:xfrm>
              <a:off x="1588" y="6367463"/>
              <a:ext cx="9142412" cy="388937"/>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a:p>
          </p:txBody>
        </p:sp>
        <p:sp>
          <p:nvSpPr>
            <p:cNvPr id="13" name="Freeform 10"/>
            <p:cNvSpPr>
              <a:spLocks/>
            </p:cNvSpPr>
            <p:nvPr userDrawn="1"/>
          </p:nvSpPr>
          <p:spPr bwMode="auto">
            <a:xfrm>
              <a:off x="1588" y="6110288"/>
              <a:ext cx="789146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a:p>
          </p:txBody>
        </p:sp>
        <p:sp>
          <p:nvSpPr>
            <p:cNvPr id="14" name="Freeform 11"/>
            <p:cNvSpPr>
              <a:spLocks/>
            </p:cNvSpPr>
            <p:nvPr userDrawn="1"/>
          </p:nvSpPr>
          <p:spPr bwMode="auto">
            <a:xfrm>
              <a:off x="7893050" y="6110285"/>
              <a:ext cx="1250950" cy="601662"/>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a:noFill/>
            </a:ln>
            <a:extLst/>
          </p:spPr>
          <p:txBody>
            <a:bodyPr/>
            <a:lstStyle/>
            <a:p>
              <a:pPr>
                <a:defRPr/>
              </a:pPr>
              <a:endParaRPr lang="en-AU"/>
            </a:p>
          </p:txBody>
        </p:sp>
        <p:sp>
          <p:nvSpPr>
            <p:cNvPr id="15" name="AutoShape 81"/>
            <p:cNvSpPr>
              <a:spLocks noChangeAspect="1" noChangeArrowheads="1" noTextEdit="1"/>
            </p:cNvSpPr>
            <p:nvPr/>
          </p:nvSpPr>
          <p:spPr bwMode="auto">
            <a:xfrm>
              <a:off x="-9525" y="6051550"/>
              <a:ext cx="9169400" cy="849313"/>
            </a:xfrm>
            <a:prstGeom prst="rect">
              <a:avLst/>
            </a:prstGeom>
            <a:noFill/>
            <a:ln w="9525">
              <a:noFill/>
              <a:miter lim="800000"/>
              <a:headEnd/>
              <a:tailEnd/>
            </a:ln>
          </p:spPr>
          <p:txBody>
            <a:bodyPr/>
            <a:lstStyle/>
            <a:p>
              <a:pPr>
                <a:defRPr/>
              </a:pPr>
              <a:endParaRPr lang="en-US"/>
            </a:p>
          </p:txBody>
        </p:sp>
        <p:sp>
          <p:nvSpPr>
            <p:cNvPr id="16" name="Rectangle 84"/>
            <p:cNvSpPr>
              <a:spLocks noChangeArrowheads="1"/>
            </p:cNvSpPr>
            <p:nvPr/>
          </p:nvSpPr>
          <p:spPr bwMode="auto">
            <a:xfrm>
              <a:off x="-9525" y="6356350"/>
              <a:ext cx="9167813" cy="544513"/>
            </a:xfrm>
            <a:prstGeom prst="rect">
              <a:avLst/>
            </a:prstGeom>
            <a:noFill/>
            <a:ln w="9525">
              <a:noFill/>
              <a:miter lim="800000"/>
              <a:headEnd/>
              <a:tailEnd/>
            </a:ln>
          </p:spPr>
          <p:txBody>
            <a:bodyPr/>
            <a:lstStyle/>
            <a:p>
              <a:pPr>
                <a:defRPr/>
              </a:pPr>
              <a:endParaRPr lang="en-US"/>
            </a:p>
          </p:txBody>
        </p:sp>
        <p:pic>
          <p:nvPicPr>
            <p:cNvPr id="17" name="Picture 78"/>
            <p:cNvPicPr>
              <a:picLocks noChangeAspect="1" noChangeArrowheads="1"/>
            </p:cNvPicPr>
            <p:nvPr/>
          </p:nvPicPr>
          <p:blipFill>
            <a:blip r:embed="rId16" cstate="print"/>
            <a:srcRect/>
            <a:stretch>
              <a:fillRect/>
            </a:stretch>
          </p:blipFill>
          <p:spPr bwMode="auto">
            <a:xfrm>
              <a:off x="8459788" y="6191250"/>
              <a:ext cx="454025" cy="454025"/>
            </a:xfrm>
            <a:prstGeom prst="rect">
              <a:avLst/>
            </a:prstGeom>
            <a:noFill/>
            <a:ln w="9525">
              <a:noFill/>
              <a:miter lim="800000"/>
              <a:headEnd/>
              <a:tailEnd/>
            </a:ln>
          </p:spPr>
        </p:pic>
      </p:grpSp>
      <p:sp>
        <p:nvSpPr>
          <p:cNvPr id="2" name="Title Placeholder 1"/>
          <p:cNvSpPr>
            <a:spLocks noGrp="1"/>
          </p:cNvSpPr>
          <p:nvPr>
            <p:ph type="title"/>
          </p:nvPr>
        </p:nvSpPr>
        <p:spPr>
          <a:xfrm>
            <a:off x="358776" y="274638"/>
            <a:ext cx="8461374" cy="852487"/>
          </a:xfrm>
          <a:prstGeom prst="rect">
            <a:avLst/>
          </a:prstGeom>
        </p:spPr>
        <p:txBody>
          <a:bodyPr vert="horz" lIns="0" tIns="0" rIns="0" bIns="0" rtlCol="0" anchor="t" anchorCtr="0">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358775" y="1268413"/>
            <a:ext cx="8461375" cy="4572855"/>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3"/>
          </p:nvPr>
        </p:nvSpPr>
        <p:spPr>
          <a:xfrm>
            <a:off x="677991" y="6504332"/>
            <a:ext cx="6083845" cy="124274"/>
          </a:xfrm>
          <a:prstGeom prst="rect">
            <a:avLst/>
          </a:prstGeom>
        </p:spPr>
        <p:txBody>
          <a:bodyPr vert="horz" lIns="0" tIns="0" rIns="0" bIns="0" rtlCol="0" anchor="ctr"/>
          <a:lstStyle>
            <a:lvl1pPr algn="l">
              <a:defRPr sz="900">
                <a:solidFill>
                  <a:srgbClr val="FFFFFF"/>
                </a:solidFill>
              </a:defRPr>
            </a:lvl1pPr>
          </a:lstStyle>
          <a:p>
            <a:r>
              <a:rPr lang="en-AU" smtClean="0"/>
              <a:t>Cosmic magnetism  |  George Heald</a:t>
            </a:r>
            <a:endParaRPr lang="en-AU" dirty="0"/>
          </a:p>
        </p:txBody>
      </p:sp>
      <p:sp>
        <p:nvSpPr>
          <p:cNvPr id="1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
        <p:nvSpPr>
          <p:cNvPr id="36" name="AutoShape 4"/>
          <p:cNvSpPr>
            <a:spLocks noChangeAspect="1" noChangeArrowheads="1" noTextEdit="1"/>
          </p:cNvSpPr>
          <p:nvPr userDrawn="1"/>
        </p:nvSpPr>
        <p:spPr bwMode="auto">
          <a:xfrm>
            <a:off x="3175" y="3326606"/>
            <a:ext cx="9161463" cy="801687"/>
          </a:xfrm>
          <a:prstGeom prst="rect">
            <a:avLst/>
          </a:prstGeom>
          <a:noFill/>
          <a:ln>
            <a:noFill/>
          </a:ln>
          <a:extLst/>
        </p:spPr>
        <p:txBody>
          <a:bodyPr/>
          <a:lstStyle/>
          <a:p>
            <a:pPr>
              <a:defRPr/>
            </a:pPr>
            <a:endParaRPr lang="en-AU"/>
          </a:p>
        </p:txBody>
      </p:sp>
      <p:sp>
        <p:nvSpPr>
          <p:cNvPr id="38" name="Rectangle 7"/>
          <p:cNvSpPr>
            <a:spLocks noChangeArrowheads="1"/>
          </p:cNvSpPr>
          <p:nvPr userDrawn="1"/>
        </p:nvSpPr>
        <p:spPr bwMode="auto">
          <a:xfrm>
            <a:off x="12701" y="3637756"/>
            <a:ext cx="9142412" cy="490537"/>
          </a:xfrm>
          <a:prstGeom prst="rect">
            <a:avLst/>
          </a:prstGeom>
          <a:noFill/>
          <a:ln>
            <a:noFill/>
          </a:ln>
          <a:extLst/>
        </p:spPr>
        <p:txBody>
          <a:bodyPr/>
          <a:lstStyle/>
          <a:p>
            <a:pPr>
              <a:defRPr/>
            </a:pPr>
            <a:endParaRPr lang="en-AU"/>
          </a:p>
        </p:txBody>
      </p:sp>
      <p:sp>
        <p:nvSpPr>
          <p:cNvPr id="43" name="AutoShape 81"/>
          <p:cNvSpPr>
            <a:spLocks noChangeAspect="1" noChangeArrowheads="1" noTextEdit="1"/>
          </p:cNvSpPr>
          <p:nvPr/>
        </p:nvSpPr>
        <p:spPr bwMode="auto">
          <a:xfrm>
            <a:off x="1588" y="3321843"/>
            <a:ext cx="9169400" cy="849313"/>
          </a:xfrm>
          <a:prstGeom prst="rect">
            <a:avLst/>
          </a:prstGeom>
          <a:noFill/>
          <a:ln w="9525">
            <a:noFill/>
            <a:miter lim="800000"/>
            <a:headEnd/>
            <a:tailEnd/>
          </a:ln>
        </p:spPr>
        <p:txBody>
          <a:bodyPr/>
          <a:lstStyle/>
          <a:p>
            <a:pPr>
              <a:defRPr/>
            </a:pPr>
            <a:endParaRPr lang="en-US"/>
          </a:p>
        </p:txBody>
      </p:sp>
      <p:sp>
        <p:nvSpPr>
          <p:cNvPr id="44" name="Rectangle 84"/>
          <p:cNvSpPr>
            <a:spLocks noChangeArrowheads="1"/>
          </p:cNvSpPr>
          <p:nvPr/>
        </p:nvSpPr>
        <p:spPr bwMode="auto">
          <a:xfrm>
            <a:off x="1588" y="3626643"/>
            <a:ext cx="9167813" cy="544513"/>
          </a:xfrm>
          <a:prstGeom prst="rect">
            <a:avLst/>
          </a:prstGeom>
          <a:noFill/>
          <a:ln w="9525">
            <a:noFill/>
            <a:miter lim="800000"/>
            <a:headEnd/>
            <a:tailEnd/>
          </a:ln>
        </p:spPr>
        <p:txBody>
          <a:bodyPr/>
          <a:lstStyle/>
          <a:p>
            <a:pPr>
              <a:defRPr/>
            </a:pPr>
            <a:endParaRPr lang="en-US"/>
          </a:p>
        </p:txBody>
      </p:sp>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80" r:id="rId6"/>
    <p:sldLayoutId id="2147483679" r:id="rId7"/>
    <p:sldLayoutId id="2147483661" r:id="rId8"/>
    <p:sldLayoutId id="2147483663" r:id="rId9"/>
    <p:sldLayoutId id="2147483664" r:id="rId10"/>
    <p:sldLayoutId id="2147483667" r:id="rId11"/>
    <p:sldLayoutId id="2147483665" r:id="rId12"/>
    <p:sldLayoutId id="2147483682" r:id="rId13"/>
    <p:sldLayoutId id="2147483681" r:id="rId14"/>
  </p:sldLayoutIdLst>
  <p:timing>
    <p:tnLst>
      <p:par>
        <p:cTn id="1" dur="indefinite" restart="never" nodeType="tmRoot"/>
      </p:par>
    </p:tnLst>
  </p:timing>
  <p:hf hdr="0" dt="0"/>
  <p:txStyles>
    <p:titleStyle>
      <a:lvl1pPr algn="l" defTabSz="914400" rtl="0" eaLnBrk="1" latinLnBrk="0" hangingPunct="1">
        <a:spcBef>
          <a:spcPct val="0"/>
        </a:spcBef>
        <a:buNone/>
        <a:defRPr sz="3600" b="1" kern="1200">
          <a:solidFill>
            <a:schemeClr val="accent2"/>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www.oerc.ox.ac.uk/~ska/oskar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SKA1-LOW maximum baseline</a:t>
            </a:r>
            <a:endParaRPr lang="en-AU" dirty="0"/>
          </a:p>
        </p:txBody>
      </p:sp>
      <p:sp>
        <p:nvSpPr>
          <p:cNvPr id="3" name="Subtitle 2"/>
          <p:cNvSpPr>
            <a:spLocks noGrp="1"/>
          </p:cNvSpPr>
          <p:nvPr>
            <p:ph type="subTitle" idx="1"/>
          </p:nvPr>
        </p:nvSpPr>
        <p:spPr/>
        <p:txBody>
          <a:bodyPr/>
          <a:lstStyle/>
          <a:p>
            <a:r>
              <a:rPr lang="en-AU" dirty="0" smtClean="0"/>
              <a:t>Progress report on </a:t>
            </a:r>
            <a:r>
              <a:rPr lang="en-AU" dirty="0" err="1" smtClean="0"/>
              <a:t>Bmax</a:t>
            </a:r>
            <a:r>
              <a:rPr lang="en-AU" dirty="0" smtClean="0"/>
              <a:t> Science Assessment Panel</a:t>
            </a:r>
            <a:endParaRPr lang="en-AU" dirty="0"/>
          </a:p>
        </p:txBody>
      </p:sp>
      <p:sp>
        <p:nvSpPr>
          <p:cNvPr id="14" name="Text Placeholder 13"/>
          <p:cNvSpPr>
            <a:spLocks noGrp="1"/>
          </p:cNvSpPr>
          <p:nvPr>
            <p:ph type="body" sz="quarter" idx="17"/>
          </p:nvPr>
        </p:nvSpPr>
        <p:spPr/>
        <p:txBody>
          <a:bodyPr/>
          <a:lstStyle/>
          <a:p>
            <a:r>
              <a:rPr lang="en-AU" dirty="0" err="1" smtClean="0"/>
              <a:t>Csiro</a:t>
            </a:r>
            <a:r>
              <a:rPr lang="en-AU" dirty="0" smtClean="0"/>
              <a:t> Astronomy and space science</a:t>
            </a:r>
          </a:p>
        </p:txBody>
      </p:sp>
      <p:sp>
        <p:nvSpPr>
          <p:cNvPr id="10" name="Footer Placeholder 2"/>
          <p:cNvSpPr txBox="1">
            <a:spLocks/>
          </p:cNvSpPr>
          <p:nvPr/>
        </p:nvSpPr>
        <p:spPr bwMode="auto">
          <a:xfrm>
            <a:off x="360363" y="4617132"/>
            <a:ext cx="8172077" cy="492232"/>
          </a:xfrm>
          <a:prstGeom prst="rect">
            <a:avLst/>
          </a:prstGeom>
          <a:noFill/>
          <a:ln w="9525">
            <a:noFill/>
            <a:miter lim="800000"/>
            <a:headEnd/>
            <a:tailEnd/>
          </a:ln>
        </p:spPr>
        <p:txBody>
          <a:bodyPr lIns="0" tIns="0" rIns="0" bIns="0"/>
          <a:lstStyle/>
          <a:p>
            <a:r>
              <a:rPr lang="en-AU" sz="1600" b="1" dirty="0" smtClean="0">
                <a:solidFill>
                  <a:schemeClr val="bg1"/>
                </a:solidFill>
                <a:latin typeface="Calibri" pitchFamily="34" charset="0"/>
              </a:rPr>
              <a:t>George Heald</a:t>
            </a:r>
          </a:p>
          <a:p>
            <a:r>
              <a:rPr lang="en-AU" sz="1600" i="1" dirty="0" smtClean="0">
                <a:solidFill>
                  <a:schemeClr val="bg1"/>
                </a:solidFill>
                <a:latin typeface="Calibri" pitchFamily="34" charset="0"/>
              </a:rPr>
              <a:t>On behalf of the </a:t>
            </a:r>
            <a:r>
              <a:rPr lang="en-AU" sz="1600" i="1" dirty="0" err="1" smtClean="0">
                <a:solidFill>
                  <a:schemeClr val="bg1"/>
                </a:solidFill>
                <a:latin typeface="Calibri" pitchFamily="34" charset="0"/>
              </a:rPr>
              <a:t>Bmax</a:t>
            </a:r>
            <a:r>
              <a:rPr lang="en-AU" sz="1600" i="1" dirty="0" smtClean="0">
                <a:solidFill>
                  <a:schemeClr val="bg1"/>
                </a:solidFill>
                <a:latin typeface="Calibri" pitchFamily="34" charset="0"/>
              </a:rPr>
              <a:t> Team</a:t>
            </a:r>
          </a:p>
        </p:txBody>
      </p:sp>
      <p:sp>
        <p:nvSpPr>
          <p:cNvPr id="11" name="Footer Placeholder 2"/>
          <p:cNvSpPr txBox="1">
            <a:spLocks/>
          </p:cNvSpPr>
          <p:nvPr/>
        </p:nvSpPr>
        <p:spPr bwMode="auto">
          <a:xfrm>
            <a:off x="361950" y="5147282"/>
            <a:ext cx="8042275" cy="252413"/>
          </a:xfrm>
          <a:prstGeom prst="rect">
            <a:avLst/>
          </a:prstGeom>
          <a:noFill/>
          <a:ln w="9525">
            <a:noFill/>
            <a:miter lim="800000"/>
            <a:headEnd/>
            <a:tailEnd/>
          </a:ln>
        </p:spPr>
        <p:txBody>
          <a:bodyPr lIns="0" tIns="0" rIns="0" bIns="0"/>
          <a:lstStyle/>
          <a:p>
            <a:r>
              <a:rPr lang="en-AU" sz="1600" dirty="0" smtClean="0">
                <a:solidFill>
                  <a:schemeClr val="bg1"/>
                </a:solidFill>
                <a:latin typeface="Calibri" pitchFamily="34" charset="0"/>
              </a:rPr>
              <a:t>18 May 2017</a:t>
            </a:r>
            <a:endParaRPr lang="en-US" sz="1600" dirty="0">
              <a:solidFill>
                <a:schemeClr val="bg1"/>
              </a:solidFill>
              <a:latin typeface="Calibri" pitchFamily="34" charset="0"/>
            </a:endParaRPr>
          </a:p>
        </p:txBody>
      </p:sp>
    </p:spTree>
    <p:extLst>
      <p:ext uri="{BB962C8B-B14F-4D97-AF65-F5344CB8AC3E}">
        <p14:creationId xmlns:p14="http://schemas.microsoft.com/office/powerpoint/2010/main" val="329762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1"/>
          <p:cNvSpPr>
            <a:spLocks noGrp="1"/>
          </p:cNvSpPr>
          <p:nvPr>
            <p:ph type="body" sz="quarter" idx="10"/>
          </p:nvPr>
        </p:nvSpPr>
        <p:spPr/>
        <p:txBody>
          <a:bodyPr/>
          <a:lstStyle/>
          <a:p>
            <a:pPr eaLnBrk="1" hangingPunct="1">
              <a:spcAft>
                <a:spcPct val="0"/>
              </a:spcAft>
            </a:pPr>
            <a:r>
              <a:rPr lang="en-US" dirty="0" smtClean="0"/>
              <a:t>Effect of </a:t>
            </a:r>
            <a:r>
              <a:rPr lang="en-US" dirty="0" err="1" smtClean="0"/>
              <a:t>Bmax</a:t>
            </a:r>
            <a:r>
              <a:rPr lang="en-US" dirty="0" smtClean="0"/>
              <a:t> reduction</a:t>
            </a:r>
          </a:p>
          <a:p>
            <a:pPr lvl="1" eaLnBrk="1" hangingPunct="1"/>
            <a:r>
              <a:rPr lang="en-US" dirty="0" smtClean="0"/>
              <a:t/>
            </a:r>
            <a:br>
              <a:rPr lang="en-US" dirty="0" smtClean="0"/>
            </a:br>
            <a:r>
              <a:rPr lang="en-US" dirty="0" smtClean="0"/>
              <a:t>Calibration</a:t>
            </a:r>
          </a:p>
          <a:p>
            <a:pPr lvl="1" eaLnBrk="1" hangingPunct="1"/>
            <a:r>
              <a:rPr lang="en-US" dirty="0" smtClean="0"/>
              <a:t>Foreground mitigation</a:t>
            </a:r>
          </a:p>
        </p:txBody>
      </p:sp>
      <p:sp>
        <p:nvSpPr>
          <p:cNvPr id="3" name="Slide Number Placeholder 2"/>
          <p:cNvSpPr>
            <a:spLocks noGrp="1"/>
          </p:cNvSpPr>
          <p:nvPr>
            <p:ph type="sldNum" sz="quarter" idx="4"/>
          </p:nvPr>
        </p:nvSpPr>
        <p:spPr/>
        <p:txBody>
          <a:bodyPr/>
          <a:lstStyle/>
          <a:p>
            <a:fld id="{2ABE124A-B5C5-46E0-B944-45307B126769}" type="slidenum">
              <a:rPr lang="en-AU" smtClean="0"/>
              <a:pPr/>
              <a:t>10</a:t>
            </a:fld>
            <a:r>
              <a:rPr lang="en-AU" smtClean="0"/>
              <a:t>  |</a:t>
            </a:r>
            <a:endParaRPr lang="en-AU" dirty="0"/>
          </a:p>
        </p:txBody>
      </p:sp>
      <p:sp>
        <p:nvSpPr>
          <p:cNvPr id="5"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spTree>
    <p:extLst>
      <p:ext uri="{BB962C8B-B14F-4D97-AF65-F5344CB8AC3E}">
        <p14:creationId xmlns:p14="http://schemas.microsoft.com/office/powerpoint/2010/main" val="3669588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Testing effect of </a:t>
            </a:r>
            <a:r>
              <a:rPr lang="en-AU" dirty="0" err="1" smtClean="0"/>
              <a:t>Bmax</a:t>
            </a:r>
            <a:r>
              <a:rPr lang="en-AU" dirty="0" smtClean="0"/>
              <a:t> on calibration</a:t>
            </a:r>
            <a:endParaRPr lang="en-AU" dirty="0"/>
          </a:p>
        </p:txBody>
      </p:sp>
      <p:sp>
        <p:nvSpPr>
          <p:cNvPr id="5" name="Content Placeholder 4"/>
          <p:cNvSpPr>
            <a:spLocks noGrp="1"/>
          </p:cNvSpPr>
          <p:nvPr>
            <p:ph idx="1"/>
          </p:nvPr>
        </p:nvSpPr>
        <p:spPr>
          <a:xfrm>
            <a:off x="358775" y="908720"/>
            <a:ext cx="8461375" cy="5112567"/>
          </a:xfrm>
        </p:spPr>
        <p:txBody>
          <a:bodyPr>
            <a:normAutofit/>
          </a:bodyPr>
          <a:lstStyle/>
          <a:p>
            <a:endParaRPr lang="en-AU" dirty="0" smtClean="0"/>
          </a:p>
          <a:p>
            <a:r>
              <a:rPr lang="en-AU" dirty="0" smtClean="0"/>
              <a:t>Test planned using a “true” sky model simulated with OSKAR</a:t>
            </a:r>
          </a:p>
          <a:p>
            <a:pPr lvl="1"/>
            <a:r>
              <a:rPr lang="en-AU" dirty="0" smtClean="0"/>
              <a:t>Telescope model (described on next slide)</a:t>
            </a:r>
          </a:p>
          <a:p>
            <a:pPr lvl="1"/>
            <a:r>
              <a:rPr lang="en-AU" dirty="0" smtClean="0"/>
              <a:t>Sky populated with various contributions, described subsequently</a:t>
            </a:r>
          </a:p>
          <a:p>
            <a:pPr lvl="2"/>
            <a:r>
              <a:rPr lang="en-AU" dirty="0" smtClean="0"/>
              <a:t>Compact source model</a:t>
            </a:r>
          </a:p>
          <a:p>
            <a:pPr lvl="2"/>
            <a:r>
              <a:rPr lang="en-AU" dirty="0" smtClean="0"/>
              <a:t>Diffuse foregrounds</a:t>
            </a:r>
          </a:p>
          <a:p>
            <a:pPr lvl="2"/>
            <a:r>
              <a:rPr lang="en-AU" dirty="0" smtClean="0"/>
              <a:t>Cosmological signal </a:t>
            </a:r>
          </a:p>
          <a:p>
            <a:pPr lvl="2"/>
            <a:r>
              <a:rPr lang="en-AU" dirty="0"/>
              <a:t>Instrumental noise</a:t>
            </a:r>
          </a:p>
          <a:p>
            <a:endParaRPr lang="en-AU" dirty="0" smtClean="0"/>
          </a:p>
          <a:p>
            <a:r>
              <a:rPr lang="en-AU" dirty="0" smtClean="0"/>
              <a:t>SAGECAL will be used to calibrate and subtract the compact sources, before further processing</a:t>
            </a:r>
          </a:p>
        </p:txBody>
      </p:sp>
      <p:sp>
        <p:nvSpPr>
          <p:cNvPr id="6" name="Slide Number Placeholder 5"/>
          <p:cNvSpPr>
            <a:spLocks noGrp="1"/>
          </p:cNvSpPr>
          <p:nvPr>
            <p:ph type="sldNum" sz="quarter" idx="4"/>
          </p:nvPr>
        </p:nvSpPr>
        <p:spPr/>
        <p:txBody>
          <a:bodyPr/>
          <a:lstStyle/>
          <a:p>
            <a:fld id="{2ABE124A-B5C5-46E0-B944-45307B126769}" type="slidenum">
              <a:rPr lang="en-AU" smtClean="0"/>
              <a:pPr/>
              <a:t>11</a:t>
            </a:fld>
            <a:r>
              <a:rPr lang="en-AU" dirty="0" smtClean="0"/>
              <a:t>  |</a:t>
            </a:r>
            <a:endParaRPr lang="en-AU" dirty="0"/>
          </a:p>
        </p:txBody>
      </p:sp>
      <p:sp>
        <p:nvSpPr>
          <p:cNvPr id="7"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spTree>
    <p:extLst>
      <p:ext uri="{BB962C8B-B14F-4D97-AF65-F5344CB8AC3E}">
        <p14:creationId xmlns:p14="http://schemas.microsoft.com/office/powerpoint/2010/main" val="572779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t>Bmax</a:t>
            </a:r>
            <a:r>
              <a:rPr lang="en-AU" dirty="0" smtClean="0"/>
              <a:t> calibration test: telescope model</a:t>
            </a:r>
            <a:endParaRPr lang="en-AU" dirty="0"/>
          </a:p>
        </p:txBody>
      </p:sp>
      <p:sp>
        <p:nvSpPr>
          <p:cNvPr id="5" name="Content Placeholder 4"/>
          <p:cNvSpPr>
            <a:spLocks noGrp="1"/>
          </p:cNvSpPr>
          <p:nvPr>
            <p:ph idx="1"/>
          </p:nvPr>
        </p:nvSpPr>
        <p:spPr>
          <a:xfrm>
            <a:off x="358775" y="908720"/>
            <a:ext cx="8461375" cy="5112567"/>
          </a:xfrm>
        </p:spPr>
        <p:txBody>
          <a:bodyPr>
            <a:normAutofit/>
          </a:bodyPr>
          <a:lstStyle/>
          <a:p>
            <a:r>
              <a:rPr lang="en-AU" dirty="0" smtClean="0"/>
              <a:t>S0: current SKA telescope design, stations up to 65 km baseline</a:t>
            </a:r>
          </a:p>
          <a:p>
            <a:r>
              <a:rPr lang="en-AU" dirty="0" smtClean="0"/>
              <a:t>S1: Reduce </a:t>
            </a:r>
            <a:r>
              <a:rPr lang="en-AU" dirty="0" err="1" smtClean="0"/>
              <a:t>Bmax</a:t>
            </a:r>
            <a:r>
              <a:rPr lang="en-AU" dirty="0" smtClean="0"/>
              <a:t> LOW to 50 km: remove 18 stations (3M Euros)*</a:t>
            </a:r>
          </a:p>
          <a:p>
            <a:r>
              <a:rPr lang="en-AU" dirty="0" smtClean="0"/>
              <a:t>S2: Reduce </a:t>
            </a:r>
            <a:r>
              <a:rPr lang="en-AU" dirty="0" err="1" smtClean="0"/>
              <a:t>Bmax</a:t>
            </a:r>
            <a:r>
              <a:rPr lang="en-AU" dirty="0" smtClean="0"/>
              <a:t> LOW to 40 km: remove 36 stations (9.6M Euros)</a:t>
            </a:r>
          </a:p>
        </p:txBody>
      </p:sp>
      <p:sp>
        <p:nvSpPr>
          <p:cNvPr id="6" name="Slide Number Placeholder 5"/>
          <p:cNvSpPr>
            <a:spLocks noGrp="1"/>
          </p:cNvSpPr>
          <p:nvPr>
            <p:ph type="sldNum" sz="quarter" idx="4"/>
          </p:nvPr>
        </p:nvSpPr>
        <p:spPr/>
        <p:txBody>
          <a:bodyPr/>
          <a:lstStyle/>
          <a:p>
            <a:fld id="{2ABE124A-B5C5-46E0-B944-45307B126769}" type="slidenum">
              <a:rPr lang="en-AU" smtClean="0"/>
              <a:pPr/>
              <a:t>12</a:t>
            </a:fld>
            <a:r>
              <a:rPr lang="en-AU" dirty="0" smtClean="0"/>
              <a:t>  |</a:t>
            </a:r>
            <a:endParaRPr lang="en-AU" dirty="0"/>
          </a:p>
        </p:txBody>
      </p:sp>
      <p:sp>
        <p:nvSpPr>
          <p:cNvPr id="7"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56402" y="2025492"/>
            <a:ext cx="5666120" cy="3902871"/>
          </a:xfrm>
          <a:prstGeom prst="rect">
            <a:avLst/>
          </a:prstGeom>
        </p:spPr>
      </p:pic>
      <p:sp>
        <p:nvSpPr>
          <p:cNvPr id="4" name="TextBox 3"/>
          <p:cNvSpPr txBox="1"/>
          <p:nvPr/>
        </p:nvSpPr>
        <p:spPr>
          <a:xfrm>
            <a:off x="0" y="5751461"/>
            <a:ext cx="5465179" cy="369332"/>
          </a:xfrm>
          <a:prstGeom prst="rect">
            <a:avLst/>
          </a:prstGeom>
          <a:noFill/>
        </p:spPr>
        <p:txBody>
          <a:bodyPr wrap="square" rtlCol="0">
            <a:spAutoFit/>
          </a:bodyPr>
          <a:lstStyle/>
          <a:p>
            <a:r>
              <a:rPr lang="en-US" i="1" dirty="0" smtClean="0"/>
              <a:t>* Not considered: relocation of stations to core</a:t>
            </a:r>
            <a:endParaRPr lang="en-US" i="1" dirty="0"/>
          </a:p>
        </p:txBody>
      </p:sp>
    </p:spTree>
    <p:extLst>
      <p:ext uri="{BB962C8B-B14F-4D97-AF65-F5344CB8AC3E}">
        <p14:creationId xmlns:p14="http://schemas.microsoft.com/office/powerpoint/2010/main" val="2060950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t>Bmax</a:t>
            </a:r>
            <a:r>
              <a:rPr lang="en-AU" dirty="0" smtClean="0"/>
              <a:t> calibration test: compact model</a:t>
            </a:r>
            <a:endParaRPr lang="en-AU" dirty="0"/>
          </a:p>
        </p:txBody>
      </p:sp>
      <p:sp>
        <p:nvSpPr>
          <p:cNvPr id="5" name="Content Placeholder 4"/>
          <p:cNvSpPr>
            <a:spLocks noGrp="1"/>
          </p:cNvSpPr>
          <p:nvPr>
            <p:ph idx="1"/>
          </p:nvPr>
        </p:nvSpPr>
        <p:spPr>
          <a:xfrm>
            <a:off x="358775" y="908720"/>
            <a:ext cx="8461375" cy="5112567"/>
          </a:xfrm>
        </p:spPr>
        <p:txBody>
          <a:bodyPr>
            <a:normAutofit/>
          </a:bodyPr>
          <a:lstStyle/>
          <a:p>
            <a:endParaRPr lang="en-AU" dirty="0" smtClean="0"/>
          </a:p>
          <a:p>
            <a:r>
              <a:rPr lang="en-AU" dirty="0" smtClean="0"/>
              <a:t>Crucial for the model to contain at least some structure on scales relevant for this test (i.e. on baselines up to 65 km length; ~6” at 150 MHz)</a:t>
            </a:r>
          </a:p>
          <a:p>
            <a:pPr lvl="1"/>
            <a:r>
              <a:rPr lang="en-AU" dirty="0" smtClean="0"/>
              <a:t>Also important: correct </a:t>
            </a:r>
            <a:r>
              <a:rPr lang="en-AU" dirty="0" err="1" smtClean="0"/>
              <a:t>dN</a:t>
            </a:r>
            <a:r>
              <a:rPr lang="en-AU" dirty="0" smtClean="0"/>
              <a:t>/</a:t>
            </a:r>
            <a:r>
              <a:rPr lang="en-AU" dirty="0" err="1" smtClean="0"/>
              <a:t>dS</a:t>
            </a:r>
            <a:r>
              <a:rPr lang="en-AU" dirty="0"/>
              <a:t> </a:t>
            </a:r>
            <a:r>
              <a:rPr lang="en-AU" dirty="0" smtClean="0"/>
              <a:t>over relevant range of flux density</a:t>
            </a:r>
          </a:p>
          <a:p>
            <a:endParaRPr lang="en-AU" dirty="0"/>
          </a:p>
          <a:p>
            <a:r>
              <a:rPr lang="en-AU" dirty="0" smtClean="0"/>
              <a:t>Several methods were suggested, based on combinations of available surveys</a:t>
            </a:r>
          </a:p>
          <a:p>
            <a:pPr lvl="1"/>
            <a:r>
              <a:rPr lang="en-AU" dirty="0" smtClean="0">
                <a:solidFill>
                  <a:srgbClr val="C00000"/>
                </a:solidFill>
              </a:rPr>
              <a:t>GLEAM, NVSS, TGSS, MSSS/</a:t>
            </a:r>
            <a:r>
              <a:rPr lang="en-AU" dirty="0" err="1" smtClean="0">
                <a:solidFill>
                  <a:srgbClr val="C00000"/>
                </a:solidFill>
              </a:rPr>
              <a:t>LoTSS</a:t>
            </a:r>
            <a:r>
              <a:rPr lang="en-AU" dirty="0" smtClean="0">
                <a:solidFill>
                  <a:srgbClr val="C00000"/>
                </a:solidFill>
              </a:rPr>
              <a:t>(DI)</a:t>
            </a:r>
          </a:p>
          <a:p>
            <a:pPr lvl="1"/>
            <a:r>
              <a:rPr lang="en-AU" dirty="0">
                <a:solidFill>
                  <a:srgbClr val="FF9300"/>
                </a:solidFill>
              </a:rPr>
              <a:t>D</a:t>
            </a:r>
            <a:r>
              <a:rPr lang="en-AU" dirty="0" smtClean="0">
                <a:solidFill>
                  <a:srgbClr val="FF9300"/>
                </a:solidFill>
              </a:rPr>
              <a:t>eep LOFAR imaging? </a:t>
            </a:r>
            <a:r>
              <a:rPr lang="en-AU" dirty="0" err="1" smtClean="0">
                <a:solidFill>
                  <a:srgbClr val="FF9300"/>
                </a:solidFill>
              </a:rPr>
              <a:t>EoR</a:t>
            </a:r>
            <a:r>
              <a:rPr lang="en-AU" dirty="0" smtClean="0">
                <a:solidFill>
                  <a:srgbClr val="FF9300"/>
                </a:solidFill>
              </a:rPr>
              <a:t>, H-ATLAS, </a:t>
            </a:r>
            <a:r>
              <a:rPr lang="en-AU" dirty="0" err="1" smtClean="0">
                <a:solidFill>
                  <a:srgbClr val="FF9300"/>
                </a:solidFill>
              </a:rPr>
              <a:t>LoTSS</a:t>
            </a:r>
            <a:r>
              <a:rPr lang="en-AU" dirty="0" smtClean="0">
                <a:solidFill>
                  <a:srgbClr val="FF9300"/>
                </a:solidFill>
              </a:rPr>
              <a:t>(DD), </a:t>
            </a:r>
            <a:r>
              <a:rPr lang="is-IS" dirty="0" smtClean="0">
                <a:solidFill>
                  <a:srgbClr val="FF9300"/>
                </a:solidFill>
              </a:rPr>
              <a:t>…</a:t>
            </a:r>
          </a:p>
          <a:p>
            <a:pPr lvl="1"/>
            <a:r>
              <a:rPr lang="is-IS" dirty="0" smtClean="0">
                <a:solidFill>
                  <a:schemeClr val="accent4"/>
                </a:solidFill>
              </a:rPr>
              <a:t>Wide area coverage provided by synthesis of FIRST (5”) and VLSSr</a:t>
            </a:r>
          </a:p>
          <a:p>
            <a:pPr lvl="2"/>
            <a:r>
              <a:rPr lang="en-AU" dirty="0" smtClean="0">
                <a:solidFill>
                  <a:schemeClr val="accent4"/>
                </a:solidFill>
              </a:rPr>
              <a:t>Combo achieved with PUMA (Line et al 2017)</a:t>
            </a:r>
          </a:p>
          <a:p>
            <a:pPr lvl="2"/>
            <a:r>
              <a:rPr lang="en-AU" dirty="0" smtClean="0">
                <a:solidFill>
                  <a:schemeClr val="accent4"/>
                </a:solidFill>
              </a:rPr>
              <a:t>To be supplemented with underlying (artificial) faint source population from model by </a:t>
            </a:r>
            <a:r>
              <a:rPr lang="en-AU" dirty="0" err="1" smtClean="0">
                <a:solidFill>
                  <a:schemeClr val="accent4"/>
                </a:solidFill>
              </a:rPr>
              <a:t>Vibor</a:t>
            </a:r>
            <a:r>
              <a:rPr lang="en-AU" dirty="0" smtClean="0">
                <a:solidFill>
                  <a:schemeClr val="accent4"/>
                </a:solidFill>
              </a:rPr>
              <a:t> </a:t>
            </a:r>
            <a:r>
              <a:rPr lang="en-AU" dirty="0" err="1" smtClean="0">
                <a:solidFill>
                  <a:schemeClr val="accent4"/>
                </a:solidFill>
              </a:rPr>
              <a:t>Jelic</a:t>
            </a:r>
            <a:endParaRPr lang="en-AU" dirty="0" smtClean="0">
              <a:solidFill>
                <a:schemeClr val="accent4"/>
              </a:solidFill>
            </a:endParaRPr>
          </a:p>
        </p:txBody>
      </p:sp>
      <p:sp>
        <p:nvSpPr>
          <p:cNvPr id="6" name="Slide Number Placeholder 5"/>
          <p:cNvSpPr>
            <a:spLocks noGrp="1"/>
          </p:cNvSpPr>
          <p:nvPr>
            <p:ph type="sldNum" sz="quarter" idx="4"/>
          </p:nvPr>
        </p:nvSpPr>
        <p:spPr/>
        <p:txBody>
          <a:bodyPr/>
          <a:lstStyle/>
          <a:p>
            <a:fld id="{2ABE124A-B5C5-46E0-B944-45307B126769}" type="slidenum">
              <a:rPr lang="en-AU" smtClean="0"/>
              <a:pPr/>
              <a:t>13</a:t>
            </a:fld>
            <a:r>
              <a:rPr lang="en-AU" dirty="0" smtClean="0"/>
              <a:t>  |</a:t>
            </a:r>
            <a:endParaRPr lang="en-AU" dirty="0"/>
          </a:p>
        </p:txBody>
      </p:sp>
      <p:sp>
        <p:nvSpPr>
          <p:cNvPr id="7"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spTree>
    <p:extLst>
      <p:ext uri="{BB962C8B-B14F-4D97-AF65-F5344CB8AC3E}">
        <p14:creationId xmlns:p14="http://schemas.microsoft.com/office/powerpoint/2010/main" val="1266597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t>Bmax</a:t>
            </a:r>
            <a:r>
              <a:rPr lang="en-AU" dirty="0" smtClean="0"/>
              <a:t> calibration test: compact model</a:t>
            </a:r>
            <a:endParaRPr lang="en-AU" dirty="0"/>
          </a:p>
        </p:txBody>
      </p:sp>
      <p:sp>
        <p:nvSpPr>
          <p:cNvPr id="6" name="Slide Number Placeholder 5"/>
          <p:cNvSpPr>
            <a:spLocks noGrp="1"/>
          </p:cNvSpPr>
          <p:nvPr>
            <p:ph type="sldNum" sz="quarter" idx="4"/>
          </p:nvPr>
        </p:nvSpPr>
        <p:spPr/>
        <p:txBody>
          <a:bodyPr/>
          <a:lstStyle/>
          <a:p>
            <a:fld id="{2ABE124A-B5C5-46E0-B944-45307B126769}" type="slidenum">
              <a:rPr lang="en-AU" smtClean="0"/>
              <a:pPr/>
              <a:t>14</a:t>
            </a:fld>
            <a:r>
              <a:rPr lang="en-AU" dirty="0" smtClean="0"/>
              <a:t>  |</a:t>
            </a:r>
            <a:endParaRPr lang="en-AU" dirty="0"/>
          </a:p>
        </p:txBody>
      </p:sp>
      <p:sp>
        <p:nvSpPr>
          <p:cNvPr id="7"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4" y="1340768"/>
            <a:ext cx="8916526" cy="4320480"/>
          </a:xfrm>
          <a:prstGeom prst="rect">
            <a:avLst/>
          </a:prstGeom>
        </p:spPr>
      </p:pic>
    </p:spTree>
    <p:extLst>
      <p:ext uri="{BB962C8B-B14F-4D97-AF65-F5344CB8AC3E}">
        <p14:creationId xmlns:p14="http://schemas.microsoft.com/office/powerpoint/2010/main" val="1839892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t>Bmax</a:t>
            </a:r>
            <a:r>
              <a:rPr lang="en-AU" dirty="0" smtClean="0"/>
              <a:t> calibration test: diffuse + cosmology</a:t>
            </a:r>
            <a:endParaRPr lang="en-AU" dirty="0"/>
          </a:p>
        </p:txBody>
      </p:sp>
      <p:sp>
        <p:nvSpPr>
          <p:cNvPr id="5" name="Content Placeholder 4"/>
          <p:cNvSpPr>
            <a:spLocks noGrp="1"/>
          </p:cNvSpPr>
          <p:nvPr>
            <p:ph idx="1"/>
          </p:nvPr>
        </p:nvSpPr>
        <p:spPr>
          <a:xfrm>
            <a:off x="358775" y="908720"/>
            <a:ext cx="8461375" cy="5112567"/>
          </a:xfrm>
        </p:spPr>
        <p:txBody>
          <a:bodyPr>
            <a:normAutofit/>
          </a:bodyPr>
          <a:lstStyle/>
          <a:p>
            <a:endParaRPr lang="en-AU" dirty="0" smtClean="0"/>
          </a:p>
          <a:p>
            <a:r>
              <a:rPr lang="en-AU" dirty="0" smtClean="0"/>
              <a:t>The compact source model will be supplemented by diffuse foregrounds using the methodology of </a:t>
            </a:r>
            <a:r>
              <a:rPr lang="en-AU" dirty="0" err="1" smtClean="0"/>
              <a:t>Jelic</a:t>
            </a:r>
            <a:r>
              <a:rPr lang="en-AU" dirty="0" smtClean="0"/>
              <a:t> et al (2008)</a:t>
            </a:r>
          </a:p>
          <a:p>
            <a:endParaRPr lang="en-AU" dirty="0"/>
          </a:p>
          <a:p>
            <a:r>
              <a:rPr lang="en-AU" dirty="0"/>
              <a:t>Cosmological signal will be added using 21cmFAST (</a:t>
            </a:r>
            <a:r>
              <a:rPr lang="en-AU" dirty="0" err="1"/>
              <a:t>Mesinger</a:t>
            </a:r>
            <a:r>
              <a:rPr lang="en-AU" dirty="0"/>
              <a:t> et </a:t>
            </a:r>
            <a:r>
              <a:rPr lang="en-AU" dirty="0" smtClean="0"/>
              <a:t>al 2011)</a:t>
            </a:r>
          </a:p>
          <a:p>
            <a:endParaRPr lang="en-AU" dirty="0"/>
          </a:p>
          <a:p>
            <a:r>
              <a:rPr lang="en-AU" dirty="0" smtClean="0"/>
              <a:t>All of this to be simulated in the context of the telescope models, and supplemented with noise</a:t>
            </a:r>
            <a:r>
              <a:rPr lang="en-AU" dirty="0"/>
              <a:t>, with OSKAR:</a:t>
            </a:r>
            <a:br>
              <a:rPr lang="en-AU" dirty="0"/>
            </a:br>
            <a:r>
              <a:rPr lang="en-AU" dirty="0">
                <a:hlinkClick r:id="rId3"/>
              </a:rPr>
              <a:t>http://www.oerc.ox.ac.uk/~ska/oskar2</a:t>
            </a:r>
            <a:r>
              <a:rPr lang="en-AU" dirty="0" smtClean="0">
                <a:hlinkClick r:id="rId3"/>
              </a:rPr>
              <a:t>/</a:t>
            </a:r>
            <a:endParaRPr lang="en-AU" dirty="0" smtClean="0"/>
          </a:p>
        </p:txBody>
      </p:sp>
      <p:sp>
        <p:nvSpPr>
          <p:cNvPr id="6" name="Slide Number Placeholder 5"/>
          <p:cNvSpPr>
            <a:spLocks noGrp="1"/>
          </p:cNvSpPr>
          <p:nvPr>
            <p:ph type="sldNum" sz="quarter" idx="4"/>
          </p:nvPr>
        </p:nvSpPr>
        <p:spPr/>
        <p:txBody>
          <a:bodyPr/>
          <a:lstStyle/>
          <a:p>
            <a:fld id="{2ABE124A-B5C5-46E0-B944-45307B126769}" type="slidenum">
              <a:rPr lang="en-AU" smtClean="0"/>
              <a:pPr/>
              <a:t>15</a:t>
            </a:fld>
            <a:r>
              <a:rPr lang="en-AU" dirty="0" smtClean="0"/>
              <a:t>  |</a:t>
            </a:r>
            <a:endParaRPr lang="en-AU" dirty="0"/>
          </a:p>
        </p:txBody>
      </p:sp>
      <p:sp>
        <p:nvSpPr>
          <p:cNvPr id="7"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spTree>
    <p:extLst>
      <p:ext uri="{BB962C8B-B14F-4D97-AF65-F5344CB8AC3E}">
        <p14:creationId xmlns:p14="http://schemas.microsoft.com/office/powerpoint/2010/main" val="462358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t>Bmax</a:t>
            </a:r>
            <a:r>
              <a:rPr lang="en-AU" dirty="0" smtClean="0"/>
              <a:t> calibration test: telescope PSFs</a:t>
            </a:r>
            <a:endParaRPr lang="en-AU" dirty="0"/>
          </a:p>
        </p:txBody>
      </p:sp>
      <p:sp>
        <p:nvSpPr>
          <p:cNvPr id="5" name="Content Placeholder 4"/>
          <p:cNvSpPr>
            <a:spLocks noGrp="1"/>
          </p:cNvSpPr>
          <p:nvPr>
            <p:ph idx="1"/>
          </p:nvPr>
        </p:nvSpPr>
        <p:spPr>
          <a:xfrm>
            <a:off x="358775" y="908720"/>
            <a:ext cx="8461375" cy="5112567"/>
          </a:xfrm>
        </p:spPr>
        <p:txBody>
          <a:bodyPr>
            <a:normAutofit/>
          </a:bodyPr>
          <a:lstStyle/>
          <a:p>
            <a:endParaRPr lang="en-AU" dirty="0" smtClean="0"/>
          </a:p>
          <a:p>
            <a:r>
              <a:rPr lang="en-AU" dirty="0" smtClean="0"/>
              <a:t>OSKAR already used to investigate the PSF for each S0,S1,S2</a:t>
            </a:r>
          </a:p>
        </p:txBody>
      </p:sp>
      <p:sp>
        <p:nvSpPr>
          <p:cNvPr id="6" name="Slide Number Placeholder 5"/>
          <p:cNvSpPr>
            <a:spLocks noGrp="1"/>
          </p:cNvSpPr>
          <p:nvPr>
            <p:ph type="sldNum" sz="quarter" idx="4"/>
          </p:nvPr>
        </p:nvSpPr>
        <p:spPr/>
        <p:txBody>
          <a:bodyPr/>
          <a:lstStyle/>
          <a:p>
            <a:fld id="{2ABE124A-B5C5-46E0-B944-45307B126769}" type="slidenum">
              <a:rPr lang="en-AU" smtClean="0"/>
              <a:pPr/>
              <a:t>16</a:t>
            </a:fld>
            <a:r>
              <a:rPr lang="en-AU" dirty="0" smtClean="0"/>
              <a:t>  |</a:t>
            </a:r>
            <a:endParaRPr lang="en-AU" dirty="0"/>
          </a:p>
        </p:txBody>
      </p:sp>
      <p:sp>
        <p:nvSpPr>
          <p:cNvPr id="7"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461" y="1770831"/>
            <a:ext cx="3103395" cy="2450257"/>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4920" y="1649681"/>
            <a:ext cx="5724560" cy="4371606"/>
          </a:xfrm>
          <a:prstGeom prst="rect">
            <a:avLst/>
          </a:prstGeom>
        </p:spPr>
      </p:pic>
      <p:sp>
        <p:nvSpPr>
          <p:cNvPr id="8" name="TextBox 7"/>
          <p:cNvSpPr txBox="1"/>
          <p:nvPr/>
        </p:nvSpPr>
        <p:spPr>
          <a:xfrm>
            <a:off x="100453" y="4293096"/>
            <a:ext cx="3535443" cy="1754326"/>
          </a:xfrm>
          <a:prstGeom prst="rect">
            <a:avLst/>
          </a:prstGeom>
          <a:noFill/>
        </p:spPr>
        <p:txBody>
          <a:bodyPr wrap="square" rtlCol="0">
            <a:spAutoFit/>
          </a:bodyPr>
          <a:lstStyle/>
          <a:p>
            <a:r>
              <a:rPr lang="en-US" dirty="0" smtClean="0"/>
              <a:t>S0 (blue, solid)</a:t>
            </a:r>
          </a:p>
          <a:p>
            <a:r>
              <a:rPr lang="en-US" dirty="0" smtClean="0"/>
              <a:t>S1 (red, dot-dashed)</a:t>
            </a:r>
          </a:p>
          <a:p>
            <a:r>
              <a:rPr lang="en-US" dirty="0" smtClean="0"/>
              <a:t>S2 (yellow, dash)</a:t>
            </a:r>
          </a:p>
          <a:p>
            <a:endParaRPr lang="en-US" dirty="0"/>
          </a:p>
          <a:p>
            <a:r>
              <a:rPr lang="en-US" dirty="0" smtClean="0"/>
              <a:t>Imaging in CASA, uniform weighting</a:t>
            </a:r>
          </a:p>
          <a:p>
            <a:r>
              <a:rPr lang="en-US" dirty="0" smtClean="0"/>
              <a:t>12hr track, 183 kHz bandwidth</a:t>
            </a:r>
            <a:endParaRPr lang="en-US" dirty="0"/>
          </a:p>
        </p:txBody>
      </p:sp>
      <p:sp>
        <p:nvSpPr>
          <p:cNvPr id="9" name="Oval 8"/>
          <p:cNvSpPr/>
          <p:nvPr/>
        </p:nvSpPr>
        <p:spPr>
          <a:xfrm>
            <a:off x="4355976" y="4941168"/>
            <a:ext cx="1152128"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36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t>Bmax</a:t>
            </a:r>
            <a:r>
              <a:rPr lang="en-AU" dirty="0" smtClean="0"/>
              <a:t> calibration test: signal recovery</a:t>
            </a:r>
            <a:endParaRPr lang="en-AU" dirty="0"/>
          </a:p>
        </p:txBody>
      </p:sp>
      <p:sp>
        <p:nvSpPr>
          <p:cNvPr id="5" name="Content Placeholder 4"/>
          <p:cNvSpPr>
            <a:spLocks noGrp="1"/>
          </p:cNvSpPr>
          <p:nvPr>
            <p:ph idx="1"/>
          </p:nvPr>
        </p:nvSpPr>
        <p:spPr>
          <a:xfrm>
            <a:off x="358775" y="908720"/>
            <a:ext cx="8461375" cy="5112567"/>
          </a:xfrm>
        </p:spPr>
        <p:txBody>
          <a:bodyPr>
            <a:normAutofit/>
          </a:bodyPr>
          <a:lstStyle/>
          <a:p>
            <a:endParaRPr lang="en-AU" dirty="0" smtClean="0"/>
          </a:p>
          <a:p>
            <a:r>
              <a:rPr lang="en-AU" dirty="0" smtClean="0"/>
              <a:t>Given the simulated visibilities (in CASA MS format), the following steps will be followed:</a:t>
            </a:r>
          </a:p>
          <a:p>
            <a:pPr lvl="1"/>
            <a:r>
              <a:rPr lang="en-AU" dirty="0" smtClean="0"/>
              <a:t>Calibrate and subtract compact sources using SAGECAL</a:t>
            </a:r>
          </a:p>
          <a:p>
            <a:pPr lvl="2"/>
            <a:r>
              <a:rPr lang="en-AU" dirty="0" smtClean="0"/>
              <a:t>Wide bandwidth and </a:t>
            </a:r>
            <a:r>
              <a:rPr lang="en-AU" i="1" dirty="0" smtClean="0"/>
              <a:t>consensus optimisation </a:t>
            </a:r>
            <a:r>
              <a:rPr lang="en-AU" dirty="0" smtClean="0"/>
              <a:t>for smooth solutions</a:t>
            </a:r>
          </a:p>
          <a:p>
            <a:pPr lvl="1"/>
            <a:r>
              <a:rPr lang="en-AU" dirty="0" smtClean="0"/>
              <a:t>Subtract foregrounds with </a:t>
            </a:r>
            <a:r>
              <a:rPr lang="en-AU" dirty="0" err="1" smtClean="0"/>
              <a:t>FastICA</a:t>
            </a:r>
            <a:r>
              <a:rPr lang="en-AU" dirty="0" smtClean="0"/>
              <a:t>, in a blind manner taking advantage of expected smoothness</a:t>
            </a:r>
          </a:p>
          <a:p>
            <a:pPr lvl="1"/>
            <a:r>
              <a:rPr lang="en-AU" dirty="0" smtClean="0"/>
              <a:t>Assessment:</a:t>
            </a:r>
          </a:p>
          <a:p>
            <a:pPr lvl="2"/>
            <a:r>
              <a:rPr lang="en-AU" dirty="0" smtClean="0"/>
              <a:t>plot </a:t>
            </a:r>
            <a:r>
              <a:rPr lang="en-AU" dirty="0"/>
              <a:t>a recovered cosmological signal power </a:t>
            </a:r>
            <a:r>
              <a:rPr lang="en-AU" dirty="0" smtClean="0"/>
              <a:t>spectrum</a:t>
            </a:r>
          </a:p>
          <a:p>
            <a:pPr lvl="2"/>
            <a:r>
              <a:rPr lang="en-AU" dirty="0" smtClean="0"/>
              <a:t>plot </a:t>
            </a:r>
            <a:r>
              <a:rPr lang="en-AU" dirty="0"/>
              <a:t>a 2D cylindrical power spectrum in order to assess the impact on foreground avoidance methods which aim to simply avoid k-scales contaminated by </a:t>
            </a:r>
            <a:r>
              <a:rPr lang="en-AU" dirty="0" smtClean="0"/>
              <a:t>foregrounds</a:t>
            </a:r>
          </a:p>
          <a:p>
            <a:pPr lvl="2"/>
            <a:r>
              <a:rPr lang="en-AU" dirty="0" smtClean="0"/>
              <a:t>assess </a:t>
            </a:r>
            <a:r>
              <a:rPr lang="en-AU" dirty="0"/>
              <a:t>the effect of reducing maximum baseline on dynamic </a:t>
            </a:r>
            <a:r>
              <a:rPr lang="en-AU" dirty="0" smtClean="0"/>
              <a:t>range</a:t>
            </a:r>
          </a:p>
          <a:p>
            <a:pPr lvl="1"/>
            <a:endParaRPr lang="en-AU" dirty="0" smtClean="0"/>
          </a:p>
        </p:txBody>
      </p:sp>
      <p:sp>
        <p:nvSpPr>
          <p:cNvPr id="6" name="Slide Number Placeholder 5"/>
          <p:cNvSpPr>
            <a:spLocks noGrp="1"/>
          </p:cNvSpPr>
          <p:nvPr>
            <p:ph type="sldNum" sz="quarter" idx="4"/>
          </p:nvPr>
        </p:nvSpPr>
        <p:spPr/>
        <p:txBody>
          <a:bodyPr/>
          <a:lstStyle/>
          <a:p>
            <a:fld id="{2ABE124A-B5C5-46E0-B944-45307B126769}" type="slidenum">
              <a:rPr lang="en-AU" smtClean="0"/>
              <a:pPr/>
              <a:t>17</a:t>
            </a:fld>
            <a:r>
              <a:rPr lang="en-AU" dirty="0" smtClean="0"/>
              <a:t>  |</a:t>
            </a:r>
            <a:endParaRPr lang="en-AU" dirty="0"/>
          </a:p>
        </p:txBody>
      </p:sp>
      <p:sp>
        <p:nvSpPr>
          <p:cNvPr id="7"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spTree>
    <p:extLst>
      <p:ext uri="{BB962C8B-B14F-4D97-AF65-F5344CB8AC3E}">
        <p14:creationId xmlns:p14="http://schemas.microsoft.com/office/powerpoint/2010/main" val="1740570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t>Bmax</a:t>
            </a:r>
            <a:r>
              <a:rPr lang="en-AU" dirty="0" smtClean="0"/>
              <a:t>: analysis of single extended sources</a:t>
            </a:r>
            <a:endParaRPr lang="en-AU" dirty="0"/>
          </a:p>
        </p:txBody>
      </p:sp>
      <p:sp>
        <p:nvSpPr>
          <p:cNvPr id="5" name="Content Placeholder 4"/>
          <p:cNvSpPr>
            <a:spLocks noGrp="1"/>
          </p:cNvSpPr>
          <p:nvPr>
            <p:ph idx="1"/>
          </p:nvPr>
        </p:nvSpPr>
        <p:spPr>
          <a:xfrm>
            <a:off x="358775" y="908720"/>
            <a:ext cx="8461375" cy="5112567"/>
          </a:xfrm>
        </p:spPr>
        <p:txBody>
          <a:bodyPr>
            <a:normAutofit/>
          </a:bodyPr>
          <a:lstStyle/>
          <a:p>
            <a:r>
              <a:rPr lang="en-AU" dirty="0" smtClean="0"/>
              <a:t>Simulation of complicated extended source (multiscale Gaussian components); sky model also includes extragalactic </a:t>
            </a:r>
            <a:r>
              <a:rPr lang="en-AU" dirty="0" err="1" smtClean="0"/>
              <a:t>poplulation</a:t>
            </a:r>
            <a:endParaRPr lang="en-AU" dirty="0" smtClean="0"/>
          </a:p>
          <a:p>
            <a:endParaRPr lang="en-AU" dirty="0" smtClean="0"/>
          </a:p>
        </p:txBody>
      </p:sp>
      <p:sp>
        <p:nvSpPr>
          <p:cNvPr id="6" name="Slide Number Placeholder 5"/>
          <p:cNvSpPr>
            <a:spLocks noGrp="1"/>
          </p:cNvSpPr>
          <p:nvPr>
            <p:ph type="sldNum" sz="quarter" idx="4"/>
          </p:nvPr>
        </p:nvSpPr>
        <p:spPr/>
        <p:txBody>
          <a:bodyPr/>
          <a:lstStyle/>
          <a:p>
            <a:fld id="{2ABE124A-B5C5-46E0-B944-45307B126769}" type="slidenum">
              <a:rPr lang="en-AU" smtClean="0"/>
              <a:pPr/>
              <a:t>18</a:t>
            </a:fld>
            <a:r>
              <a:rPr lang="en-AU" dirty="0" smtClean="0"/>
              <a:t>  |</a:t>
            </a:r>
            <a:endParaRPr lang="en-AU" dirty="0"/>
          </a:p>
        </p:txBody>
      </p:sp>
      <p:sp>
        <p:nvSpPr>
          <p:cNvPr id="7"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1921935"/>
            <a:ext cx="5436096" cy="3856147"/>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75087" y="1876789"/>
            <a:ext cx="5585345" cy="3901293"/>
          </a:xfrm>
          <a:prstGeom prst="rect">
            <a:avLst/>
          </a:prstGeom>
        </p:spPr>
      </p:pic>
      <p:sp>
        <p:nvSpPr>
          <p:cNvPr id="8" name="TextBox 7"/>
          <p:cNvSpPr txBox="1"/>
          <p:nvPr/>
        </p:nvSpPr>
        <p:spPr>
          <a:xfrm>
            <a:off x="539552" y="5661248"/>
            <a:ext cx="3816424" cy="369332"/>
          </a:xfrm>
          <a:prstGeom prst="rect">
            <a:avLst/>
          </a:prstGeom>
          <a:noFill/>
        </p:spPr>
        <p:txBody>
          <a:bodyPr wrap="square" rtlCol="0">
            <a:spAutoFit/>
          </a:bodyPr>
          <a:lstStyle/>
          <a:p>
            <a:r>
              <a:rPr lang="en-US" b="1" i="1" dirty="0" err="1" smtClean="0"/>
              <a:t>Trott</a:t>
            </a:r>
            <a:r>
              <a:rPr lang="en-US" b="1" i="1" dirty="0" smtClean="0"/>
              <a:t> &amp; </a:t>
            </a:r>
            <a:r>
              <a:rPr lang="en-US" b="1" i="1" dirty="0" err="1" smtClean="0"/>
              <a:t>Wayth</a:t>
            </a:r>
            <a:r>
              <a:rPr lang="en-US" b="1" i="1" dirty="0" smtClean="0"/>
              <a:t>, in prep</a:t>
            </a:r>
            <a:endParaRPr lang="en-US" b="1" i="1" dirty="0"/>
          </a:p>
        </p:txBody>
      </p:sp>
    </p:spTree>
    <p:extLst>
      <p:ext uri="{BB962C8B-B14F-4D97-AF65-F5344CB8AC3E}">
        <p14:creationId xmlns:p14="http://schemas.microsoft.com/office/powerpoint/2010/main" val="136603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1"/>
          <p:cNvSpPr>
            <a:spLocks noGrp="1"/>
          </p:cNvSpPr>
          <p:nvPr>
            <p:ph type="body" sz="quarter" idx="10"/>
          </p:nvPr>
        </p:nvSpPr>
        <p:spPr/>
        <p:txBody>
          <a:bodyPr/>
          <a:lstStyle/>
          <a:p>
            <a:pPr eaLnBrk="1" hangingPunct="1">
              <a:spcAft>
                <a:spcPct val="0"/>
              </a:spcAft>
            </a:pPr>
            <a:r>
              <a:rPr lang="en-US" dirty="0" smtClean="0"/>
              <a:t>Progress status</a:t>
            </a:r>
          </a:p>
          <a:p>
            <a:pPr lvl="1" eaLnBrk="1" hangingPunct="1"/>
            <a:r>
              <a:rPr lang="en-US" dirty="0" smtClean="0"/>
              <a:t/>
            </a:r>
            <a:br>
              <a:rPr lang="en-US" dirty="0" smtClean="0"/>
            </a:br>
            <a:r>
              <a:rPr lang="en-US" dirty="0" smtClean="0"/>
              <a:t>Initial conclusions</a:t>
            </a:r>
          </a:p>
          <a:p>
            <a:pPr lvl="1" eaLnBrk="1" hangingPunct="1"/>
            <a:r>
              <a:rPr lang="en-US" dirty="0" smtClean="0"/>
              <a:t>Uncertainties</a:t>
            </a:r>
          </a:p>
        </p:txBody>
      </p:sp>
      <p:sp>
        <p:nvSpPr>
          <p:cNvPr id="3" name="Slide Number Placeholder 2"/>
          <p:cNvSpPr>
            <a:spLocks noGrp="1"/>
          </p:cNvSpPr>
          <p:nvPr>
            <p:ph type="sldNum" sz="quarter" idx="4"/>
          </p:nvPr>
        </p:nvSpPr>
        <p:spPr/>
        <p:txBody>
          <a:bodyPr/>
          <a:lstStyle/>
          <a:p>
            <a:fld id="{2ABE124A-B5C5-46E0-B944-45307B126769}" type="slidenum">
              <a:rPr lang="en-AU" smtClean="0"/>
              <a:pPr/>
              <a:t>19</a:t>
            </a:fld>
            <a:r>
              <a:rPr lang="en-AU" dirty="0" smtClean="0"/>
              <a:t>  |</a:t>
            </a:r>
            <a:endParaRPr lang="en-AU" dirty="0"/>
          </a:p>
        </p:txBody>
      </p:sp>
      <p:sp>
        <p:nvSpPr>
          <p:cNvPr id="5"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spTree>
    <p:extLst>
      <p:ext uri="{BB962C8B-B14F-4D97-AF65-F5344CB8AC3E}">
        <p14:creationId xmlns:p14="http://schemas.microsoft.com/office/powerpoint/2010/main" val="2103585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Team composition</a:t>
            </a:r>
            <a:endParaRPr lang="en-AU" dirty="0"/>
          </a:p>
        </p:txBody>
      </p:sp>
      <p:sp>
        <p:nvSpPr>
          <p:cNvPr id="5" name="Content Placeholder 4"/>
          <p:cNvSpPr>
            <a:spLocks noGrp="1"/>
          </p:cNvSpPr>
          <p:nvPr>
            <p:ph idx="1"/>
          </p:nvPr>
        </p:nvSpPr>
        <p:spPr>
          <a:xfrm>
            <a:off x="358775" y="908720"/>
            <a:ext cx="8461375" cy="5112567"/>
          </a:xfrm>
        </p:spPr>
        <p:txBody>
          <a:bodyPr/>
          <a:lstStyle/>
          <a:p>
            <a:endParaRPr lang="en-AU" dirty="0" smtClean="0"/>
          </a:p>
          <a:p>
            <a:r>
              <a:rPr lang="en-AU" dirty="0" smtClean="0"/>
              <a:t>Members</a:t>
            </a:r>
            <a:br>
              <a:rPr lang="en-AU" dirty="0" smtClean="0"/>
            </a:br>
            <a:r>
              <a:rPr lang="en-AU" dirty="0" smtClean="0"/>
              <a:t>Emma Chapman (chair), Gianni </a:t>
            </a:r>
            <a:r>
              <a:rPr lang="en-AU" dirty="0" err="1" smtClean="0"/>
              <a:t>Bernardi</a:t>
            </a:r>
            <a:r>
              <a:rPr lang="en-AU" dirty="0" smtClean="0"/>
              <a:t>, George Heald, Bart </a:t>
            </a:r>
            <a:r>
              <a:rPr lang="en-AU" dirty="0" err="1" smtClean="0"/>
              <a:t>Pindor</a:t>
            </a:r>
            <a:r>
              <a:rPr lang="en-AU" dirty="0" smtClean="0"/>
              <a:t>, Sarod </a:t>
            </a:r>
            <a:r>
              <a:rPr lang="en-AU" dirty="0" err="1" smtClean="0"/>
              <a:t>Yatawatta</a:t>
            </a:r>
            <a:r>
              <a:rPr lang="en-AU" dirty="0" smtClean="0"/>
              <a:t>, Jeff Wagg (SKAO contact)</a:t>
            </a:r>
          </a:p>
          <a:p>
            <a:endParaRPr lang="en-AU" dirty="0"/>
          </a:p>
          <a:p>
            <a:r>
              <a:rPr lang="en-AU" dirty="0" smtClean="0"/>
              <a:t>Contributions from</a:t>
            </a:r>
            <a:br>
              <a:rPr lang="en-AU" dirty="0" smtClean="0"/>
            </a:br>
            <a:r>
              <a:rPr lang="en-AU" dirty="0" err="1" smtClean="0"/>
              <a:t>Vibor</a:t>
            </a:r>
            <a:r>
              <a:rPr lang="en-AU" dirty="0" smtClean="0"/>
              <a:t> </a:t>
            </a:r>
            <a:r>
              <a:rPr lang="en-AU" dirty="0" err="1" smtClean="0"/>
              <a:t>Jelic</a:t>
            </a:r>
            <a:r>
              <a:rPr lang="en-AU" dirty="0" smtClean="0"/>
              <a:t>, Jack Line, Cath </a:t>
            </a:r>
            <a:r>
              <a:rPr lang="en-AU" dirty="0" err="1" smtClean="0"/>
              <a:t>Trott</a:t>
            </a:r>
            <a:r>
              <a:rPr lang="en-AU" dirty="0" smtClean="0"/>
              <a:t>, Daniel Mitchell</a:t>
            </a:r>
          </a:p>
        </p:txBody>
      </p:sp>
      <p:sp>
        <p:nvSpPr>
          <p:cNvPr id="6" name="Slide Number Placeholder 5"/>
          <p:cNvSpPr>
            <a:spLocks noGrp="1"/>
          </p:cNvSpPr>
          <p:nvPr>
            <p:ph type="sldNum" sz="quarter" idx="4"/>
          </p:nvPr>
        </p:nvSpPr>
        <p:spPr/>
        <p:txBody>
          <a:bodyPr/>
          <a:lstStyle/>
          <a:p>
            <a:fld id="{2ABE124A-B5C5-46E0-B944-45307B126769}" type="slidenum">
              <a:rPr lang="en-AU" smtClean="0"/>
              <a:pPr/>
              <a:t>2</a:t>
            </a:fld>
            <a:r>
              <a:rPr lang="en-AU" dirty="0" smtClean="0"/>
              <a:t>  |</a:t>
            </a:r>
            <a:endParaRPr lang="en-AU" dirty="0"/>
          </a:p>
        </p:txBody>
      </p:sp>
      <p:sp>
        <p:nvSpPr>
          <p:cNvPr id="7"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spTree>
    <p:extLst>
      <p:ext uri="{BB962C8B-B14F-4D97-AF65-F5344CB8AC3E}">
        <p14:creationId xmlns:p14="http://schemas.microsoft.com/office/powerpoint/2010/main" val="1926061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Conclusions so far</a:t>
            </a:r>
            <a:endParaRPr lang="en-AU" dirty="0"/>
          </a:p>
        </p:txBody>
      </p:sp>
      <p:sp>
        <p:nvSpPr>
          <p:cNvPr id="5" name="Content Placeholder 4"/>
          <p:cNvSpPr>
            <a:spLocks noGrp="1"/>
          </p:cNvSpPr>
          <p:nvPr>
            <p:ph idx="1"/>
          </p:nvPr>
        </p:nvSpPr>
        <p:spPr>
          <a:xfrm>
            <a:off x="358775" y="908720"/>
            <a:ext cx="8461375" cy="5112567"/>
          </a:xfrm>
        </p:spPr>
        <p:txBody>
          <a:bodyPr>
            <a:normAutofit/>
          </a:bodyPr>
          <a:lstStyle/>
          <a:p>
            <a:endParaRPr lang="en-AU" dirty="0" smtClean="0"/>
          </a:p>
          <a:p>
            <a:r>
              <a:rPr lang="en-AU" dirty="0" smtClean="0"/>
              <a:t>Over the short baselines that will be used for the power spectrum (and tomographic) analysis, ionospheric effects are not expected to be problematic</a:t>
            </a:r>
          </a:p>
          <a:p>
            <a:endParaRPr lang="en-AU" dirty="0"/>
          </a:p>
          <a:p>
            <a:r>
              <a:rPr lang="en-AU" dirty="0" smtClean="0"/>
              <a:t>On longer baselines, two effects will pose an issue</a:t>
            </a:r>
          </a:p>
          <a:p>
            <a:pPr lvl="1"/>
            <a:r>
              <a:rPr lang="en-AU" dirty="0" smtClean="0"/>
              <a:t>Quality of compact source model</a:t>
            </a:r>
          </a:p>
          <a:p>
            <a:pPr lvl="1"/>
            <a:r>
              <a:rPr lang="en-AU" dirty="0" smtClean="0"/>
              <a:t>Ionospheric effects dominating calibration errors and source subtraction</a:t>
            </a:r>
          </a:p>
          <a:p>
            <a:endParaRPr lang="en-AU" dirty="0"/>
          </a:p>
          <a:p>
            <a:r>
              <a:rPr lang="en-AU" dirty="0" smtClean="0"/>
              <a:t>We have drawn together the necessary resources to study and quantify these effects, and provide the data needed to develop a recommendation for </a:t>
            </a:r>
            <a:r>
              <a:rPr lang="en-AU" dirty="0" err="1" smtClean="0"/>
              <a:t>Bmax</a:t>
            </a:r>
            <a:r>
              <a:rPr lang="en-AU" dirty="0" smtClean="0"/>
              <a:t> plans in the context of </a:t>
            </a:r>
            <a:r>
              <a:rPr lang="en-AU" dirty="0" err="1" smtClean="0"/>
              <a:t>EoR</a:t>
            </a:r>
            <a:r>
              <a:rPr lang="en-AU" dirty="0" smtClean="0"/>
              <a:t> science</a:t>
            </a:r>
          </a:p>
          <a:p>
            <a:pPr lvl="1"/>
            <a:endParaRPr lang="en-AU" dirty="0" smtClean="0"/>
          </a:p>
        </p:txBody>
      </p:sp>
      <p:sp>
        <p:nvSpPr>
          <p:cNvPr id="6" name="Slide Number Placeholder 5"/>
          <p:cNvSpPr>
            <a:spLocks noGrp="1"/>
          </p:cNvSpPr>
          <p:nvPr>
            <p:ph type="sldNum" sz="quarter" idx="4"/>
          </p:nvPr>
        </p:nvSpPr>
        <p:spPr/>
        <p:txBody>
          <a:bodyPr/>
          <a:lstStyle/>
          <a:p>
            <a:fld id="{2ABE124A-B5C5-46E0-B944-45307B126769}" type="slidenum">
              <a:rPr lang="en-AU" smtClean="0"/>
              <a:pPr/>
              <a:t>20</a:t>
            </a:fld>
            <a:r>
              <a:rPr lang="en-AU" dirty="0" smtClean="0"/>
              <a:t>  |</a:t>
            </a:r>
            <a:endParaRPr lang="en-AU" dirty="0"/>
          </a:p>
        </p:txBody>
      </p:sp>
      <p:sp>
        <p:nvSpPr>
          <p:cNvPr id="7"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spTree>
    <p:extLst>
      <p:ext uri="{BB962C8B-B14F-4D97-AF65-F5344CB8AC3E}">
        <p14:creationId xmlns:p14="http://schemas.microsoft.com/office/powerpoint/2010/main" val="1978568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Uncertainties</a:t>
            </a:r>
            <a:endParaRPr lang="en-AU" dirty="0"/>
          </a:p>
        </p:txBody>
      </p:sp>
      <p:sp>
        <p:nvSpPr>
          <p:cNvPr id="5" name="Content Placeholder 4"/>
          <p:cNvSpPr>
            <a:spLocks noGrp="1"/>
          </p:cNvSpPr>
          <p:nvPr>
            <p:ph idx="1"/>
          </p:nvPr>
        </p:nvSpPr>
        <p:spPr>
          <a:xfrm>
            <a:off x="358775" y="908720"/>
            <a:ext cx="8461375" cy="5112567"/>
          </a:xfrm>
        </p:spPr>
        <p:txBody>
          <a:bodyPr>
            <a:normAutofit/>
          </a:bodyPr>
          <a:lstStyle/>
          <a:p>
            <a:endParaRPr lang="en-AU" dirty="0" smtClean="0"/>
          </a:p>
          <a:p>
            <a:r>
              <a:rPr lang="en-AU" dirty="0" smtClean="0"/>
              <a:t>Not everything is perfectly clear. Among the questions that remain outstanding at this early stage of our test process</a:t>
            </a:r>
          </a:p>
          <a:p>
            <a:pPr lvl="1"/>
            <a:r>
              <a:rPr lang="en-AU" dirty="0" smtClean="0"/>
              <a:t>Is the 5” model of “real” compact/extended sources sufficient to provide a stringent test of the errors that may result from losing the outermost stations?</a:t>
            </a:r>
          </a:p>
          <a:p>
            <a:pPr lvl="1"/>
            <a:r>
              <a:rPr lang="en-AU" dirty="0" smtClean="0"/>
              <a:t>How deep does the model have to go (and over how wide an area) to exclude errors induced by reducing </a:t>
            </a:r>
            <a:r>
              <a:rPr lang="en-AU" dirty="0" err="1" smtClean="0"/>
              <a:t>Bmax</a:t>
            </a:r>
            <a:r>
              <a:rPr lang="en-AU" dirty="0" smtClean="0"/>
              <a:t>?</a:t>
            </a:r>
          </a:p>
          <a:p>
            <a:pPr lvl="1"/>
            <a:endParaRPr lang="en-AU" dirty="0" smtClean="0"/>
          </a:p>
        </p:txBody>
      </p:sp>
      <p:sp>
        <p:nvSpPr>
          <p:cNvPr id="6" name="Slide Number Placeholder 5"/>
          <p:cNvSpPr>
            <a:spLocks noGrp="1"/>
          </p:cNvSpPr>
          <p:nvPr>
            <p:ph type="sldNum" sz="quarter" idx="4"/>
          </p:nvPr>
        </p:nvSpPr>
        <p:spPr/>
        <p:txBody>
          <a:bodyPr/>
          <a:lstStyle/>
          <a:p>
            <a:fld id="{2ABE124A-B5C5-46E0-B944-45307B126769}" type="slidenum">
              <a:rPr lang="en-AU" smtClean="0"/>
              <a:pPr/>
              <a:t>21</a:t>
            </a:fld>
            <a:r>
              <a:rPr lang="en-AU" dirty="0" smtClean="0"/>
              <a:t>  |</a:t>
            </a:r>
            <a:endParaRPr lang="en-AU" dirty="0"/>
          </a:p>
        </p:txBody>
      </p:sp>
      <p:sp>
        <p:nvSpPr>
          <p:cNvPr id="7"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spTree>
    <p:extLst>
      <p:ext uri="{BB962C8B-B14F-4D97-AF65-F5344CB8AC3E}">
        <p14:creationId xmlns:p14="http://schemas.microsoft.com/office/powerpoint/2010/main" val="916883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
          </p:nvPr>
        </p:nvSpPr>
        <p:spPr/>
        <p:txBody>
          <a:bodyPr/>
          <a:lstStyle/>
          <a:p>
            <a:pPr>
              <a:lnSpc>
                <a:spcPct val="80000"/>
              </a:lnSpc>
              <a:spcAft>
                <a:spcPct val="0"/>
              </a:spcAft>
            </a:pPr>
            <a:r>
              <a:rPr lang="en-US" sz="1500" dirty="0" smtClean="0"/>
              <a:t>CSIRO Astronomy &amp; Space Science</a:t>
            </a:r>
          </a:p>
          <a:p>
            <a:pPr lvl="1">
              <a:lnSpc>
                <a:spcPct val="80000"/>
              </a:lnSpc>
              <a:tabLst>
                <a:tab pos="355600" algn="l"/>
              </a:tabLst>
            </a:pPr>
            <a:r>
              <a:rPr lang="en-US" sz="1500" dirty="0" smtClean="0"/>
              <a:t>George Heald</a:t>
            </a:r>
          </a:p>
          <a:p>
            <a:pPr marL="270000" lvl="2" indent="-270000">
              <a:lnSpc>
                <a:spcPct val="80000"/>
              </a:lnSpc>
              <a:spcAft>
                <a:spcPct val="0"/>
              </a:spcAft>
            </a:pPr>
            <a:r>
              <a:rPr lang="en-US" sz="1500" b="1" dirty="0" smtClean="0"/>
              <a:t>t</a:t>
            </a:r>
            <a:r>
              <a:rPr lang="en-US" sz="1500" dirty="0" smtClean="0"/>
              <a:t>	+61 8 6436 8758</a:t>
            </a:r>
          </a:p>
          <a:p>
            <a:pPr marL="270000" lvl="2" indent="-270000">
              <a:lnSpc>
                <a:spcPct val="80000"/>
              </a:lnSpc>
              <a:spcAft>
                <a:spcPct val="0"/>
              </a:spcAft>
            </a:pPr>
            <a:r>
              <a:rPr lang="en-US" sz="1500" b="1" dirty="0" smtClean="0"/>
              <a:t>e</a:t>
            </a:r>
            <a:r>
              <a:rPr lang="en-US" sz="1500" dirty="0" smtClean="0"/>
              <a:t>	</a:t>
            </a:r>
            <a:r>
              <a:rPr lang="en-US" sz="1500" dirty="0" err="1" smtClean="0"/>
              <a:t>george.heald@csiro.au</a:t>
            </a:r>
            <a:endParaRPr lang="en-US" sz="1500" dirty="0" smtClean="0"/>
          </a:p>
          <a:p>
            <a:pPr marL="270000" lvl="2" indent="-270000">
              <a:lnSpc>
                <a:spcPct val="80000"/>
              </a:lnSpc>
              <a:spcAft>
                <a:spcPct val="0"/>
              </a:spcAft>
            </a:pPr>
            <a:r>
              <a:rPr lang="en-US" sz="1500" b="1" dirty="0" smtClean="0"/>
              <a:t>w</a:t>
            </a:r>
            <a:r>
              <a:rPr lang="en-US" sz="1500" dirty="0" smtClean="0"/>
              <a:t>	</a:t>
            </a:r>
            <a:r>
              <a:rPr lang="en-US" sz="1500" dirty="0" err="1" smtClean="0"/>
              <a:t>www.csiro.au</a:t>
            </a:r>
            <a:endParaRPr lang="en-US" sz="1500" dirty="0" smtClean="0"/>
          </a:p>
        </p:txBody>
      </p:sp>
      <p:sp>
        <p:nvSpPr>
          <p:cNvPr id="2" name="Text Placeholder 1"/>
          <p:cNvSpPr>
            <a:spLocks noGrp="1"/>
          </p:cNvSpPr>
          <p:nvPr>
            <p:ph type="body" sz="quarter" idx="17"/>
          </p:nvPr>
        </p:nvSpPr>
        <p:spPr/>
        <p:txBody>
          <a:bodyPr/>
          <a:lstStyle/>
          <a:p>
            <a:pPr rtl="0" eaLnBrk="1" latinLnBrk="0" hangingPunct="1"/>
            <a:r>
              <a:rPr lang="en-AU" sz="1200" b="1" kern="1200" cap="all" baseline="0" dirty="0" smtClean="0">
                <a:solidFill>
                  <a:schemeClr val="bg1"/>
                </a:solidFill>
                <a:effectLst/>
                <a:latin typeface="+mn-lt"/>
                <a:ea typeface="+mn-ea"/>
                <a:cs typeface="+mn-cs"/>
              </a:rPr>
              <a:t>Astronomy and space</a:t>
            </a:r>
            <a:r>
              <a:rPr lang="en-AU" sz="1200" b="1" kern="1200" cap="all" dirty="0" smtClean="0">
                <a:solidFill>
                  <a:schemeClr val="bg1"/>
                </a:solidFill>
                <a:effectLst/>
                <a:latin typeface="+mn-lt"/>
                <a:ea typeface="+mn-ea"/>
                <a:cs typeface="+mn-cs"/>
              </a:rPr>
              <a:t> science</a:t>
            </a:r>
            <a:endParaRPr lang="en-AU" dirty="0">
              <a:effectLst/>
            </a:endParaRPr>
          </a:p>
        </p:txBody>
      </p:sp>
      <p:sp>
        <p:nvSpPr>
          <p:cNvPr id="38913" name="Title 3"/>
          <p:cNvSpPr>
            <a:spLocks noGrp="1"/>
          </p:cNvSpPr>
          <p:nvPr>
            <p:ph type="title"/>
          </p:nvPr>
        </p:nvSpPr>
        <p:spPr/>
        <p:txBody>
          <a:bodyPr/>
          <a:lstStyle/>
          <a:p>
            <a:pPr eaLnBrk="1" hangingPunct="1">
              <a:spcAft>
                <a:spcPct val="0"/>
              </a:spcAft>
            </a:pPr>
            <a:r>
              <a:rPr lang="en-US" dirty="0" smtClean="0"/>
              <a:t>Thank you</a:t>
            </a:r>
          </a:p>
        </p:txBody>
      </p:sp>
    </p:spTree>
    <p:extLst>
      <p:ext uri="{BB962C8B-B14F-4D97-AF65-F5344CB8AC3E}">
        <p14:creationId xmlns:p14="http://schemas.microsoft.com/office/powerpoint/2010/main" val="417937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Context</a:t>
            </a:r>
            <a:endParaRPr lang="en-AU" dirty="0"/>
          </a:p>
        </p:txBody>
      </p:sp>
      <p:sp>
        <p:nvSpPr>
          <p:cNvPr id="5" name="Content Placeholder 4"/>
          <p:cNvSpPr>
            <a:spLocks noGrp="1"/>
          </p:cNvSpPr>
          <p:nvPr>
            <p:ph idx="1"/>
          </p:nvPr>
        </p:nvSpPr>
        <p:spPr>
          <a:xfrm>
            <a:off x="358775" y="908720"/>
            <a:ext cx="8461375" cy="5112567"/>
          </a:xfrm>
        </p:spPr>
        <p:txBody>
          <a:bodyPr/>
          <a:lstStyle/>
          <a:p>
            <a:r>
              <a:rPr lang="en-AU" dirty="0" smtClean="0"/>
              <a:t>Reduction of LOW </a:t>
            </a:r>
            <a:r>
              <a:rPr lang="en-AU" dirty="0" err="1" smtClean="0"/>
              <a:t>Bmax</a:t>
            </a:r>
            <a:r>
              <a:rPr lang="en-AU" dirty="0" smtClean="0"/>
              <a:t> has been proposed as a possible cost control option (5.30.0, 5.30a)</a:t>
            </a:r>
          </a:p>
          <a:p>
            <a:r>
              <a:rPr lang="en-AU" dirty="0" smtClean="0"/>
              <a:t>The three </a:t>
            </a:r>
            <a:r>
              <a:rPr lang="en-AU" dirty="0" err="1" smtClean="0"/>
              <a:t>Bmax</a:t>
            </a:r>
            <a:r>
              <a:rPr lang="en-AU" dirty="0" smtClean="0"/>
              <a:t> reduction scenarios have been designated as “High Risk” to </a:t>
            </a:r>
            <a:r>
              <a:rPr lang="en-AU" dirty="0" err="1" smtClean="0"/>
              <a:t>EoR</a:t>
            </a:r>
            <a:r>
              <a:rPr lang="en-AU" dirty="0"/>
              <a:t> science</a:t>
            </a:r>
            <a:br>
              <a:rPr lang="en-AU" dirty="0"/>
            </a:br>
            <a:r>
              <a:rPr lang="en-AU" i="1" dirty="0"/>
              <a:t>Some options modify an essential aspect of the system that puts one or more objectives at high risk of failure. While still possible in principle, there is a significantly reduced confidence in achieving success</a:t>
            </a:r>
            <a:r>
              <a:rPr lang="en-AU" i="1" dirty="0" smtClean="0"/>
              <a:t>.</a:t>
            </a:r>
          </a:p>
          <a:p>
            <a:r>
              <a:rPr lang="en-AU" dirty="0" smtClean="0"/>
              <a:t>The purpose of this assessment is to quantify the risk to </a:t>
            </a:r>
            <a:r>
              <a:rPr lang="en-AU" dirty="0" err="1" smtClean="0"/>
              <a:t>EoR</a:t>
            </a:r>
            <a:r>
              <a:rPr lang="en-AU" dirty="0" smtClean="0"/>
              <a:t> science</a:t>
            </a:r>
          </a:p>
          <a:p>
            <a:pPr lvl="1"/>
            <a:r>
              <a:rPr lang="en-AU" dirty="0" smtClean="0"/>
              <a:t>Potentially more than just angular resolution loss in images</a:t>
            </a:r>
          </a:p>
          <a:p>
            <a:pPr lvl="1"/>
            <a:r>
              <a:rPr lang="en-AU" dirty="0" smtClean="0"/>
              <a:t>Further impacts expected in ionospheric calibration and foreground removal</a:t>
            </a:r>
          </a:p>
          <a:p>
            <a:pPr lvl="1"/>
            <a:r>
              <a:rPr lang="en-AU" dirty="0" smtClean="0"/>
              <a:t>Can </a:t>
            </a:r>
            <a:r>
              <a:rPr lang="en-AU" dirty="0" err="1" smtClean="0"/>
              <a:t>EoR</a:t>
            </a:r>
            <a:r>
              <a:rPr lang="en-AU" dirty="0" smtClean="0"/>
              <a:t> science satisfying the Level 0 requirements be performed with any of the three proposed </a:t>
            </a:r>
            <a:r>
              <a:rPr lang="en-AU" dirty="0" err="1" smtClean="0"/>
              <a:t>Bmax</a:t>
            </a:r>
            <a:r>
              <a:rPr lang="en-AU" dirty="0" smtClean="0"/>
              <a:t> scenarios?</a:t>
            </a:r>
          </a:p>
        </p:txBody>
      </p:sp>
      <p:sp>
        <p:nvSpPr>
          <p:cNvPr id="6" name="Slide Number Placeholder 5"/>
          <p:cNvSpPr>
            <a:spLocks noGrp="1"/>
          </p:cNvSpPr>
          <p:nvPr>
            <p:ph type="sldNum" sz="quarter" idx="4"/>
          </p:nvPr>
        </p:nvSpPr>
        <p:spPr/>
        <p:txBody>
          <a:bodyPr/>
          <a:lstStyle/>
          <a:p>
            <a:fld id="{2ABE124A-B5C5-46E0-B944-45307B126769}" type="slidenum">
              <a:rPr lang="en-AU" smtClean="0"/>
              <a:pPr/>
              <a:t>3</a:t>
            </a:fld>
            <a:r>
              <a:rPr lang="en-AU" dirty="0" smtClean="0"/>
              <a:t>  |</a:t>
            </a:r>
            <a:endParaRPr lang="en-AU" dirty="0"/>
          </a:p>
        </p:txBody>
      </p:sp>
      <p:sp>
        <p:nvSpPr>
          <p:cNvPr id="12"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spTree>
    <p:extLst>
      <p:ext uri="{BB962C8B-B14F-4D97-AF65-F5344CB8AC3E}">
        <p14:creationId xmlns:p14="http://schemas.microsoft.com/office/powerpoint/2010/main" val="719133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Questions from SKAO (Terms of Reference)</a:t>
            </a:r>
            <a:endParaRPr lang="en-AU" dirty="0"/>
          </a:p>
        </p:txBody>
      </p:sp>
      <p:sp>
        <p:nvSpPr>
          <p:cNvPr id="5" name="Content Placeholder 4"/>
          <p:cNvSpPr>
            <a:spLocks noGrp="1"/>
          </p:cNvSpPr>
          <p:nvPr>
            <p:ph idx="1"/>
          </p:nvPr>
        </p:nvSpPr>
        <p:spPr>
          <a:xfrm>
            <a:off x="358775" y="908720"/>
            <a:ext cx="8461375" cy="5112567"/>
          </a:xfrm>
        </p:spPr>
        <p:txBody>
          <a:bodyPr>
            <a:normAutofit fontScale="92500" lnSpcReduction="20000"/>
          </a:bodyPr>
          <a:lstStyle/>
          <a:p>
            <a:endParaRPr lang="en-AU" dirty="0"/>
          </a:p>
          <a:p>
            <a:pPr marL="457200" indent="-457200">
              <a:buFont typeface="+mj-lt"/>
              <a:buAutoNum type="arabicPeriod"/>
            </a:pPr>
            <a:r>
              <a:rPr lang="en-AU" dirty="0"/>
              <a:t>Establish the range in baseline lengths that are required for accurate </a:t>
            </a:r>
            <a:r>
              <a:rPr lang="en-AU" dirty="0" err="1"/>
              <a:t>EoR</a:t>
            </a:r>
            <a:r>
              <a:rPr lang="en-AU" dirty="0"/>
              <a:t>/CD foreground modelling and subtraction. While both diffuse and compact foregrounds should be considered, it is of particular importance to quantify the implications of the maximum baseline out to which good visibility sampling is </a:t>
            </a:r>
            <a:r>
              <a:rPr lang="en-AU" dirty="0" smtClean="0"/>
              <a:t>achieved.</a:t>
            </a:r>
          </a:p>
          <a:p>
            <a:pPr marL="457200" indent="-457200">
              <a:buFont typeface="+mj-lt"/>
              <a:buAutoNum type="arabicPeriod"/>
            </a:pPr>
            <a:endParaRPr lang="en-AU" dirty="0"/>
          </a:p>
          <a:p>
            <a:pPr marL="457200" indent="-457200">
              <a:buFont typeface="+mj-lt"/>
              <a:buAutoNum type="arabicPeriod"/>
            </a:pPr>
            <a:r>
              <a:rPr lang="en-AU" dirty="0" smtClean="0"/>
              <a:t>Verify </a:t>
            </a:r>
            <a:r>
              <a:rPr lang="en-AU" dirty="0"/>
              <a:t>(or otherwise) that the current level 0 requirements on brightness dynamic range (SCI_REQ-18) are appropriate and assess how the achieved maximum baseline length would impact meeting this </a:t>
            </a:r>
            <a:r>
              <a:rPr lang="en-AU" dirty="0" smtClean="0"/>
              <a:t>requirement.</a:t>
            </a:r>
          </a:p>
          <a:p>
            <a:pPr marL="457200" indent="-457200">
              <a:buFont typeface="+mj-lt"/>
              <a:buAutoNum type="arabicPeriod"/>
            </a:pPr>
            <a:endParaRPr lang="en-AU" dirty="0"/>
          </a:p>
          <a:p>
            <a:pPr marL="457200" indent="-457200">
              <a:buFont typeface="+mj-lt"/>
              <a:buAutoNum type="arabicPeriod"/>
            </a:pPr>
            <a:r>
              <a:rPr lang="en-AU" dirty="0" smtClean="0"/>
              <a:t>Updates</a:t>
            </a:r>
            <a:r>
              <a:rPr lang="en-AU" dirty="0"/>
              <a:t>: </a:t>
            </a:r>
            <a:r>
              <a:rPr lang="en-AU" dirty="0" smtClean="0"/>
              <a:t>[</a:t>
            </a:r>
            <a:r>
              <a:rPr lang="is-IS" dirty="0" smtClean="0"/>
              <a:t>…] </a:t>
            </a:r>
            <a:r>
              <a:rPr lang="en-AU" dirty="0" smtClean="0"/>
              <a:t>document </a:t>
            </a:r>
            <a:r>
              <a:rPr lang="en-AU" dirty="0"/>
              <a:t>any new insights or experience pertaining to the impact of the maximum achieved baseline length on </a:t>
            </a:r>
            <a:r>
              <a:rPr lang="en-AU" dirty="0" err="1"/>
              <a:t>EoR</a:t>
            </a:r>
            <a:r>
              <a:rPr lang="en-AU" dirty="0"/>
              <a:t>/CD power spectra analysis and in particular on the prospects for tomographic </a:t>
            </a:r>
            <a:r>
              <a:rPr lang="en-AU" dirty="0" smtClean="0"/>
              <a:t>imaging.</a:t>
            </a:r>
          </a:p>
          <a:p>
            <a:pPr marL="457200" indent="-457200">
              <a:buFont typeface="+mj-lt"/>
              <a:buAutoNum type="arabicPeriod"/>
            </a:pPr>
            <a:endParaRPr lang="en-AU" dirty="0"/>
          </a:p>
          <a:p>
            <a:pPr marL="457200" indent="-457200">
              <a:buFont typeface="+mj-lt"/>
              <a:buAutoNum type="arabicPeriod"/>
            </a:pPr>
            <a:r>
              <a:rPr lang="en-AU" dirty="0" smtClean="0"/>
              <a:t>Any </a:t>
            </a:r>
            <a:r>
              <a:rPr lang="en-AU" dirty="0"/>
              <a:t>other matters </a:t>
            </a:r>
            <a:r>
              <a:rPr lang="en-AU" dirty="0" smtClean="0"/>
              <a:t>[</a:t>
            </a:r>
            <a:r>
              <a:rPr lang="is-IS" dirty="0" smtClean="0"/>
              <a:t>…] </a:t>
            </a:r>
            <a:r>
              <a:rPr lang="en-AU" dirty="0" smtClean="0"/>
              <a:t>that </a:t>
            </a:r>
            <a:r>
              <a:rPr lang="en-AU" dirty="0"/>
              <a:t>the team feel should be addressed, or </a:t>
            </a:r>
            <a:r>
              <a:rPr lang="en-AU" dirty="0" smtClean="0"/>
              <a:t>[</a:t>
            </a:r>
            <a:r>
              <a:rPr lang="is-IS" dirty="0" smtClean="0"/>
              <a:t>…]</a:t>
            </a:r>
            <a:r>
              <a:rPr lang="en-AU" dirty="0" smtClean="0"/>
              <a:t> </a:t>
            </a:r>
            <a:r>
              <a:rPr lang="en-AU" dirty="0"/>
              <a:t>Level 1 requirements that may currently be incomplete or missing</a:t>
            </a:r>
            <a:r>
              <a:rPr lang="en-AU" dirty="0" smtClean="0"/>
              <a:t>.</a:t>
            </a:r>
          </a:p>
        </p:txBody>
      </p:sp>
      <p:sp>
        <p:nvSpPr>
          <p:cNvPr id="6" name="Slide Number Placeholder 5"/>
          <p:cNvSpPr>
            <a:spLocks noGrp="1"/>
          </p:cNvSpPr>
          <p:nvPr>
            <p:ph type="sldNum" sz="quarter" idx="4"/>
          </p:nvPr>
        </p:nvSpPr>
        <p:spPr/>
        <p:txBody>
          <a:bodyPr/>
          <a:lstStyle/>
          <a:p>
            <a:fld id="{2ABE124A-B5C5-46E0-B944-45307B126769}" type="slidenum">
              <a:rPr lang="en-AU" smtClean="0"/>
              <a:pPr/>
              <a:t>4</a:t>
            </a:fld>
            <a:r>
              <a:rPr lang="en-AU" dirty="0" smtClean="0"/>
              <a:t>  |</a:t>
            </a:r>
            <a:endParaRPr lang="en-AU" dirty="0"/>
          </a:p>
        </p:txBody>
      </p:sp>
      <p:sp>
        <p:nvSpPr>
          <p:cNvPr id="7"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spTree>
    <p:extLst>
      <p:ext uri="{BB962C8B-B14F-4D97-AF65-F5344CB8AC3E}">
        <p14:creationId xmlns:p14="http://schemas.microsoft.com/office/powerpoint/2010/main" val="21262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Outline of progress report</a:t>
            </a:r>
            <a:endParaRPr lang="en-AU" dirty="0"/>
          </a:p>
        </p:txBody>
      </p:sp>
      <p:sp>
        <p:nvSpPr>
          <p:cNvPr id="5" name="Content Placeholder 4"/>
          <p:cNvSpPr>
            <a:spLocks noGrp="1"/>
          </p:cNvSpPr>
          <p:nvPr>
            <p:ph idx="1"/>
          </p:nvPr>
        </p:nvSpPr>
        <p:spPr>
          <a:xfrm>
            <a:off x="358775" y="908720"/>
            <a:ext cx="8461375" cy="5112567"/>
          </a:xfrm>
        </p:spPr>
        <p:txBody>
          <a:bodyPr>
            <a:normAutofit/>
          </a:bodyPr>
          <a:lstStyle/>
          <a:p>
            <a:r>
              <a:rPr lang="en-AU" dirty="0" smtClean="0"/>
              <a:t>State of the field</a:t>
            </a:r>
          </a:p>
          <a:p>
            <a:pPr lvl="1"/>
            <a:r>
              <a:rPr lang="en-AU" dirty="0" smtClean="0"/>
              <a:t>Ionosphere</a:t>
            </a:r>
          </a:p>
          <a:p>
            <a:pPr lvl="1"/>
            <a:r>
              <a:rPr lang="en-AU" dirty="0" smtClean="0"/>
              <a:t>Dynamic range</a:t>
            </a:r>
          </a:p>
          <a:p>
            <a:pPr lvl="1"/>
            <a:r>
              <a:rPr lang="en-AU" dirty="0" smtClean="0"/>
              <a:t>Calibration</a:t>
            </a:r>
          </a:p>
          <a:p>
            <a:pPr lvl="1"/>
            <a:r>
              <a:rPr lang="en-AU" dirty="0" smtClean="0"/>
              <a:t>Foreground mitigation</a:t>
            </a:r>
          </a:p>
          <a:p>
            <a:r>
              <a:rPr lang="en-AU" dirty="0" smtClean="0"/>
              <a:t>Effect of </a:t>
            </a:r>
            <a:r>
              <a:rPr lang="en-AU" dirty="0" err="1" smtClean="0"/>
              <a:t>Bmax</a:t>
            </a:r>
            <a:r>
              <a:rPr lang="en-AU" dirty="0" smtClean="0"/>
              <a:t> on calibration</a:t>
            </a:r>
          </a:p>
          <a:p>
            <a:pPr lvl="1"/>
            <a:r>
              <a:rPr lang="en-AU" dirty="0" smtClean="0"/>
              <a:t>Models for true sky and telescope (configuration)</a:t>
            </a:r>
          </a:p>
          <a:p>
            <a:pPr lvl="1"/>
            <a:r>
              <a:rPr lang="en-AU" dirty="0" smtClean="0"/>
              <a:t>Visibility generation and calibration</a:t>
            </a:r>
          </a:p>
          <a:p>
            <a:pPr lvl="1"/>
            <a:r>
              <a:rPr lang="en-AU" dirty="0" smtClean="0"/>
              <a:t>Bonus: extended sources</a:t>
            </a:r>
          </a:p>
          <a:p>
            <a:r>
              <a:rPr lang="en-AU" dirty="0" smtClean="0"/>
              <a:t>Effect of </a:t>
            </a:r>
            <a:r>
              <a:rPr lang="en-AU" dirty="0" err="1" smtClean="0"/>
              <a:t>Bmax</a:t>
            </a:r>
            <a:r>
              <a:rPr lang="en-AU" dirty="0" smtClean="0"/>
              <a:t> on foreground mitigation</a:t>
            </a:r>
          </a:p>
          <a:p>
            <a:r>
              <a:rPr lang="en-AU" dirty="0" smtClean="0"/>
              <a:t>Initial outcomes</a:t>
            </a:r>
          </a:p>
          <a:p>
            <a:r>
              <a:rPr lang="en-AU" dirty="0" smtClean="0"/>
              <a:t>Uncertainties</a:t>
            </a:r>
          </a:p>
        </p:txBody>
      </p:sp>
      <p:sp>
        <p:nvSpPr>
          <p:cNvPr id="6" name="Slide Number Placeholder 5"/>
          <p:cNvSpPr>
            <a:spLocks noGrp="1"/>
          </p:cNvSpPr>
          <p:nvPr>
            <p:ph type="sldNum" sz="quarter" idx="4"/>
          </p:nvPr>
        </p:nvSpPr>
        <p:spPr/>
        <p:txBody>
          <a:bodyPr/>
          <a:lstStyle/>
          <a:p>
            <a:fld id="{2ABE124A-B5C5-46E0-B944-45307B126769}" type="slidenum">
              <a:rPr lang="en-AU" smtClean="0"/>
              <a:pPr/>
              <a:t>5</a:t>
            </a:fld>
            <a:r>
              <a:rPr lang="en-AU" dirty="0" smtClean="0"/>
              <a:t>  |</a:t>
            </a:r>
            <a:endParaRPr lang="en-AU" dirty="0"/>
          </a:p>
        </p:txBody>
      </p:sp>
      <p:sp>
        <p:nvSpPr>
          <p:cNvPr id="7"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spTree>
    <p:extLst>
      <p:ext uri="{BB962C8B-B14F-4D97-AF65-F5344CB8AC3E}">
        <p14:creationId xmlns:p14="http://schemas.microsoft.com/office/powerpoint/2010/main" val="2138413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Ionosphere</a:t>
            </a:r>
            <a:endParaRPr lang="en-AU" dirty="0"/>
          </a:p>
        </p:txBody>
      </p:sp>
      <p:sp>
        <p:nvSpPr>
          <p:cNvPr id="5" name="Content Placeholder 4"/>
          <p:cNvSpPr>
            <a:spLocks noGrp="1"/>
          </p:cNvSpPr>
          <p:nvPr>
            <p:ph idx="1"/>
          </p:nvPr>
        </p:nvSpPr>
        <p:spPr>
          <a:xfrm>
            <a:off x="358775" y="908720"/>
            <a:ext cx="8461375" cy="5112567"/>
          </a:xfrm>
        </p:spPr>
        <p:txBody>
          <a:bodyPr>
            <a:normAutofit/>
          </a:bodyPr>
          <a:lstStyle/>
          <a:p>
            <a:r>
              <a:rPr lang="en-AU" dirty="0" smtClean="0"/>
              <a:t>Two regimes</a:t>
            </a:r>
          </a:p>
          <a:p>
            <a:pPr lvl="1"/>
            <a:r>
              <a:rPr lang="en-AU" dirty="0" smtClean="0"/>
              <a:t>Central region of core (&lt;=1.5km) or smaller for </a:t>
            </a:r>
            <a:r>
              <a:rPr lang="en-AU" dirty="0" err="1" smtClean="0"/>
              <a:t>EoR</a:t>
            </a:r>
            <a:r>
              <a:rPr lang="en-AU" dirty="0" smtClean="0"/>
              <a:t> tomography/power spectrum</a:t>
            </a:r>
          </a:p>
          <a:p>
            <a:pPr lvl="1"/>
            <a:r>
              <a:rPr lang="en-AU" dirty="0" smtClean="0"/>
              <a:t>Ionospheric behaviour varies, but diffractive scales vary from 5-20 km</a:t>
            </a:r>
          </a:p>
        </p:txBody>
      </p:sp>
      <p:sp>
        <p:nvSpPr>
          <p:cNvPr id="6" name="Slide Number Placeholder 5"/>
          <p:cNvSpPr>
            <a:spLocks noGrp="1"/>
          </p:cNvSpPr>
          <p:nvPr>
            <p:ph type="sldNum" sz="quarter" idx="4"/>
          </p:nvPr>
        </p:nvSpPr>
        <p:spPr/>
        <p:txBody>
          <a:bodyPr/>
          <a:lstStyle/>
          <a:p>
            <a:fld id="{2ABE124A-B5C5-46E0-B944-45307B126769}" type="slidenum">
              <a:rPr lang="en-AU" smtClean="0"/>
              <a:pPr/>
              <a:t>6</a:t>
            </a:fld>
            <a:r>
              <a:rPr lang="en-AU" dirty="0" smtClean="0"/>
              <a:t>  |</a:t>
            </a:r>
            <a:endParaRPr lang="en-AU"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92" y="2708920"/>
            <a:ext cx="4119296" cy="246533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36683" y="2326344"/>
            <a:ext cx="4307317" cy="3230488"/>
          </a:xfrm>
          <a:prstGeom prst="rect">
            <a:avLst/>
          </a:prstGeom>
        </p:spPr>
      </p:pic>
      <p:sp>
        <p:nvSpPr>
          <p:cNvPr id="7" name="Right Arrow 6"/>
          <p:cNvSpPr/>
          <p:nvPr/>
        </p:nvSpPr>
        <p:spPr>
          <a:xfrm>
            <a:off x="3923928" y="3490651"/>
            <a:ext cx="936104" cy="6840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49008" y="5204691"/>
            <a:ext cx="2280907" cy="369332"/>
          </a:xfrm>
          <a:prstGeom prst="rect">
            <a:avLst/>
          </a:prstGeom>
          <a:noFill/>
        </p:spPr>
        <p:txBody>
          <a:bodyPr wrap="square" rtlCol="0">
            <a:spAutoFit/>
          </a:bodyPr>
          <a:lstStyle/>
          <a:p>
            <a:r>
              <a:rPr lang="en-US" b="1" i="1" dirty="0" err="1" smtClean="0"/>
              <a:t>Mevius</a:t>
            </a:r>
            <a:r>
              <a:rPr lang="en-US" b="1" i="1" dirty="0" smtClean="0"/>
              <a:t> et al (2016)</a:t>
            </a:r>
            <a:endParaRPr lang="en-US" b="1" i="1" dirty="0"/>
          </a:p>
        </p:txBody>
      </p:sp>
      <p:sp>
        <p:nvSpPr>
          <p:cNvPr id="10"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spTree>
    <p:extLst>
      <p:ext uri="{BB962C8B-B14F-4D97-AF65-F5344CB8AC3E}">
        <p14:creationId xmlns:p14="http://schemas.microsoft.com/office/powerpoint/2010/main" val="710306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Dynamic range</a:t>
            </a:r>
            <a:endParaRPr lang="en-AU" dirty="0"/>
          </a:p>
        </p:txBody>
      </p:sp>
      <p:sp>
        <p:nvSpPr>
          <p:cNvPr id="5" name="Content Placeholder 4"/>
          <p:cNvSpPr>
            <a:spLocks noGrp="1"/>
          </p:cNvSpPr>
          <p:nvPr>
            <p:ph idx="1"/>
          </p:nvPr>
        </p:nvSpPr>
        <p:spPr>
          <a:xfrm>
            <a:off x="358775" y="908720"/>
            <a:ext cx="8461375" cy="5112567"/>
          </a:xfrm>
        </p:spPr>
        <p:txBody>
          <a:bodyPr>
            <a:normAutofit/>
          </a:bodyPr>
          <a:lstStyle/>
          <a:p>
            <a:r>
              <a:rPr lang="en-AU" dirty="0"/>
              <a:t>SCI_REQ-18: SKA1-LOW shall provide 50 dB brightness dynamic range at 300 </a:t>
            </a:r>
            <a:r>
              <a:rPr lang="en-AU" dirty="0" err="1"/>
              <a:t>arcsec</a:t>
            </a:r>
            <a:r>
              <a:rPr lang="en-AU" dirty="0"/>
              <a:t> spatial and 1 MHz spectral resolution to enable </a:t>
            </a:r>
            <a:r>
              <a:rPr lang="en-AU" dirty="0" err="1"/>
              <a:t>EoR</a:t>
            </a:r>
            <a:r>
              <a:rPr lang="en-AU" dirty="0"/>
              <a:t> imaging and power spectra generation at 50 – 200 </a:t>
            </a:r>
            <a:r>
              <a:rPr lang="en-AU" dirty="0" err="1"/>
              <a:t>MHz</a:t>
            </a:r>
            <a:r>
              <a:rPr lang="en-AU" dirty="0" err="1" smtClean="0"/>
              <a:t>.</a:t>
            </a:r>
            <a:endParaRPr lang="en-AU" dirty="0" smtClean="0"/>
          </a:p>
          <a:p>
            <a:endParaRPr lang="en-AU" dirty="0"/>
          </a:p>
          <a:p>
            <a:r>
              <a:rPr lang="en-AU" dirty="0" smtClean="0"/>
              <a:t>Dynamic range limit expected to be dominated by source subtraction errors</a:t>
            </a:r>
          </a:p>
          <a:p>
            <a:pPr lvl="1"/>
            <a:r>
              <a:rPr lang="en-AU" dirty="0" smtClean="0"/>
              <a:t>Driven by partially resolving sources to be subtracted</a:t>
            </a:r>
          </a:p>
          <a:p>
            <a:pPr lvl="1"/>
            <a:r>
              <a:rPr lang="en-AU" dirty="0" smtClean="0"/>
              <a:t>Source model errors reduce with the inverse square of the max BL</a:t>
            </a:r>
          </a:p>
          <a:p>
            <a:pPr lvl="1"/>
            <a:r>
              <a:rPr lang="en-AU" dirty="0" smtClean="0"/>
              <a:t>To first order, expect increase in such errors by 70-164% by decreasing maximum BL from 65 to 50 or 40 km.</a:t>
            </a:r>
          </a:p>
        </p:txBody>
      </p:sp>
      <p:sp>
        <p:nvSpPr>
          <p:cNvPr id="6" name="Slide Number Placeholder 5"/>
          <p:cNvSpPr>
            <a:spLocks noGrp="1"/>
          </p:cNvSpPr>
          <p:nvPr>
            <p:ph type="sldNum" sz="quarter" idx="4"/>
          </p:nvPr>
        </p:nvSpPr>
        <p:spPr/>
        <p:txBody>
          <a:bodyPr/>
          <a:lstStyle/>
          <a:p>
            <a:fld id="{2ABE124A-B5C5-46E0-B944-45307B126769}" type="slidenum">
              <a:rPr lang="en-AU" smtClean="0"/>
              <a:pPr/>
              <a:t>7</a:t>
            </a:fld>
            <a:r>
              <a:rPr lang="en-AU" dirty="0" smtClean="0"/>
              <a:t>  |</a:t>
            </a:r>
            <a:endParaRPr lang="en-AU" dirty="0"/>
          </a:p>
        </p:txBody>
      </p:sp>
      <p:sp>
        <p:nvSpPr>
          <p:cNvPr id="10"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spTree>
    <p:extLst>
      <p:ext uri="{BB962C8B-B14F-4D97-AF65-F5344CB8AC3E}">
        <p14:creationId xmlns:p14="http://schemas.microsoft.com/office/powerpoint/2010/main" val="1027602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Calibration</a:t>
            </a:r>
            <a:endParaRPr lang="en-AU" dirty="0"/>
          </a:p>
        </p:txBody>
      </p:sp>
      <p:sp>
        <p:nvSpPr>
          <p:cNvPr id="5" name="Content Placeholder 4"/>
          <p:cNvSpPr>
            <a:spLocks noGrp="1"/>
          </p:cNvSpPr>
          <p:nvPr>
            <p:ph idx="1"/>
          </p:nvPr>
        </p:nvSpPr>
        <p:spPr>
          <a:xfrm>
            <a:off x="358775" y="908720"/>
            <a:ext cx="8461375" cy="5112567"/>
          </a:xfrm>
        </p:spPr>
        <p:txBody>
          <a:bodyPr>
            <a:normAutofit/>
          </a:bodyPr>
          <a:lstStyle/>
          <a:p>
            <a:r>
              <a:rPr lang="en-AU" dirty="0" smtClean="0"/>
              <a:t>Proper direction dependent calibration required to correct ionospheric errors and subtract bright foreground sources</a:t>
            </a:r>
          </a:p>
          <a:p>
            <a:endParaRPr lang="en-AU" dirty="0"/>
          </a:p>
          <a:p>
            <a:r>
              <a:rPr lang="en-AU" dirty="0" smtClean="0"/>
              <a:t>Two regimes in the current telescopes (long-short baselines)</a:t>
            </a:r>
          </a:p>
          <a:p>
            <a:pPr lvl="1"/>
            <a:r>
              <a:rPr lang="en-AU" dirty="0" smtClean="0"/>
              <a:t>LOFAR: direction dependent Jones matrix; GMRT: phase screens</a:t>
            </a:r>
          </a:p>
          <a:p>
            <a:pPr lvl="2"/>
            <a:r>
              <a:rPr lang="en-AU" dirty="0" smtClean="0"/>
              <a:t>SAGECAL (</a:t>
            </a:r>
            <a:r>
              <a:rPr lang="en-AU" dirty="0" err="1" smtClean="0"/>
              <a:t>Kazemi</a:t>
            </a:r>
            <a:r>
              <a:rPr lang="en-AU" dirty="0" smtClean="0"/>
              <a:t> et al 2011)</a:t>
            </a:r>
          </a:p>
          <a:p>
            <a:pPr lvl="2"/>
            <a:r>
              <a:rPr lang="en-AU" dirty="0" smtClean="0"/>
              <a:t>FACTOR (van </a:t>
            </a:r>
            <a:r>
              <a:rPr lang="en-AU" dirty="0" err="1" smtClean="0"/>
              <a:t>Weeren</a:t>
            </a:r>
            <a:r>
              <a:rPr lang="en-AU" dirty="0" smtClean="0"/>
              <a:t> </a:t>
            </a:r>
            <a:r>
              <a:rPr lang="en-AU" dirty="0" err="1" smtClean="0"/>
              <a:t>etal</a:t>
            </a:r>
            <a:r>
              <a:rPr lang="en-AU" dirty="0" smtClean="0"/>
              <a:t> 2016)</a:t>
            </a:r>
          </a:p>
          <a:p>
            <a:pPr lvl="2"/>
            <a:r>
              <a:rPr lang="en-AU" dirty="0" smtClean="0"/>
              <a:t>SPAM (</a:t>
            </a:r>
            <a:r>
              <a:rPr lang="en-AU" dirty="0" err="1" smtClean="0"/>
              <a:t>Intema</a:t>
            </a:r>
            <a:r>
              <a:rPr lang="en-AU" dirty="0" smtClean="0"/>
              <a:t>)</a:t>
            </a:r>
          </a:p>
          <a:p>
            <a:pPr lvl="1"/>
            <a:r>
              <a:rPr lang="en-AU" dirty="0" smtClean="0"/>
              <a:t>MWA: all stations have similar </a:t>
            </a:r>
            <a:r>
              <a:rPr lang="en-AU" dirty="0" err="1" smtClean="0"/>
              <a:t>LoS</a:t>
            </a:r>
            <a:r>
              <a:rPr lang="en-AU" dirty="0" smtClean="0"/>
              <a:t> through ionosphere</a:t>
            </a:r>
          </a:p>
          <a:p>
            <a:pPr lvl="2"/>
            <a:r>
              <a:rPr lang="en-AU" dirty="0" smtClean="0"/>
              <a:t>RTS (Mitchell et al 2008): common directional gains</a:t>
            </a:r>
          </a:p>
          <a:p>
            <a:pPr lvl="2"/>
            <a:r>
              <a:rPr lang="en-AU" dirty="0" smtClean="0"/>
              <a:t>FHD (Sullivan et al 2012)</a:t>
            </a:r>
          </a:p>
          <a:p>
            <a:pPr lvl="2"/>
            <a:endParaRPr lang="en-AU" dirty="0" smtClean="0"/>
          </a:p>
        </p:txBody>
      </p:sp>
      <p:sp>
        <p:nvSpPr>
          <p:cNvPr id="6" name="Slide Number Placeholder 5"/>
          <p:cNvSpPr>
            <a:spLocks noGrp="1"/>
          </p:cNvSpPr>
          <p:nvPr>
            <p:ph type="sldNum" sz="quarter" idx="4"/>
          </p:nvPr>
        </p:nvSpPr>
        <p:spPr/>
        <p:txBody>
          <a:bodyPr/>
          <a:lstStyle/>
          <a:p>
            <a:fld id="{2ABE124A-B5C5-46E0-B944-45307B126769}" type="slidenum">
              <a:rPr lang="en-AU" smtClean="0"/>
              <a:pPr/>
              <a:t>8</a:t>
            </a:fld>
            <a:r>
              <a:rPr lang="en-AU" dirty="0" smtClean="0"/>
              <a:t>  |</a:t>
            </a:r>
            <a:endParaRPr lang="en-AU" dirty="0"/>
          </a:p>
        </p:txBody>
      </p:sp>
      <p:sp>
        <p:nvSpPr>
          <p:cNvPr id="7"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spTree>
    <p:extLst>
      <p:ext uri="{BB962C8B-B14F-4D97-AF65-F5344CB8AC3E}">
        <p14:creationId xmlns:p14="http://schemas.microsoft.com/office/powerpoint/2010/main" val="950278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(Diffuse) foreground mitigation</a:t>
            </a:r>
            <a:endParaRPr lang="en-AU" dirty="0"/>
          </a:p>
        </p:txBody>
      </p:sp>
      <p:sp>
        <p:nvSpPr>
          <p:cNvPr id="5" name="Content Placeholder 4"/>
          <p:cNvSpPr>
            <a:spLocks noGrp="1"/>
          </p:cNvSpPr>
          <p:nvPr>
            <p:ph idx="1"/>
          </p:nvPr>
        </p:nvSpPr>
        <p:spPr>
          <a:xfrm>
            <a:off x="358775" y="908720"/>
            <a:ext cx="8461375" cy="5112567"/>
          </a:xfrm>
        </p:spPr>
        <p:txBody>
          <a:bodyPr>
            <a:normAutofit/>
          </a:bodyPr>
          <a:lstStyle/>
          <a:p>
            <a:r>
              <a:rPr lang="en-AU" dirty="0" err="1" smtClean="0"/>
              <a:t>Patil</a:t>
            </a:r>
            <a:r>
              <a:rPr lang="en-AU" dirty="0" smtClean="0"/>
              <a:t> et al (2016) show that incomplete sky model can result in SAGECAL characterising diffuse emission erroneously as compact source radiation: “foreground suppression”</a:t>
            </a:r>
          </a:p>
          <a:p>
            <a:r>
              <a:rPr lang="en-AU" dirty="0" smtClean="0"/>
              <a:t>Removal of foregrounds via GMCA or </a:t>
            </a:r>
            <a:r>
              <a:rPr lang="en-AU" dirty="0" err="1" smtClean="0"/>
              <a:t>FastICA</a:t>
            </a:r>
            <a:r>
              <a:rPr lang="en-AU" dirty="0" smtClean="0"/>
              <a:t> automatically remove diffuse foregrounds, relying on frequency coherence</a:t>
            </a:r>
          </a:p>
          <a:p>
            <a:pPr lvl="1"/>
            <a:r>
              <a:rPr lang="en-AU" dirty="0" smtClean="0"/>
              <a:t>If done correctly, provides access to proper statistics on all k-scales</a:t>
            </a:r>
          </a:p>
          <a:p>
            <a:pPr lvl="1"/>
            <a:r>
              <a:rPr lang="en-AU" dirty="0" smtClean="0"/>
              <a:t>Foreground suppression can affect the accuracy of the diffuse foreground model and thus bias the recovered cosmological signal</a:t>
            </a:r>
          </a:p>
        </p:txBody>
      </p:sp>
      <p:sp>
        <p:nvSpPr>
          <p:cNvPr id="6" name="Slide Number Placeholder 5"/>
          <p:cNvSpPr>
            <a:spLocks noGrp="1"/>
          </p:cNvSpPr>
          <p:nvPr>
            <p:ph type="sldNum" sz="quarter" idx="4"/>
          </p:nvPr>
        </p:nvSpPr>
        <p:spPr/>
        <p:txBody>
          <a:bodyPr/>
          <a:lstStyle/>
          <a:p>
            <a:fld id="{2ABE124A-B5C5-46E0-B944-45307B126769}" type="slidenum">
              <a:rPr lang="en-AU" smtClean="0"/>
              <a:pPr/>
              <a:t>9</a:t>
            </a:fld>
            <a:r>
              <a:rPr lang="en-AU" dirty="0" smtClean="0"/>
              <a:t>  |</a:t>
            </a:r>
            <a:endParaRPr lang="en-AU" dirty="0"/>
          </a:p>
        </p:txBody>
      </p:sp>
      <p:sp>
        <p:nvSpPr>
          <p:cNvPr id="7" name="Footer Placeholder 3"/>
          <p:cNvSpPr>
            <a:spLocks noGrp="1"/>
          </p:cNvSpPr>
          <p:nvPr>
            <p:ph type="ftr" sz="quarter" idx="11"/>
          </p:nvPr>
        </p:nvSpPr>
        <p:spPr>
          <a:xfrm>
            <a:off x="677991" y="6504332"/>
            <a:ext cx="6083845" cy="124274"/>
          </a:xfrm>
        </p:spPr>
        <p:txBody>
          <a:bodyPr/>
          <a:lstStyle/>
          <a:p>
            <a:r>
              <a:rPr lang="en-AU" dirty="0" smtClean="0"/>
              <a:t>SKA1-LOW </a:t>
            </a:r>
            <a:r>
              <a:rPr lang="en-AU" dirty="0" err="1" smtClean="0"/>
              <a:t>Bmax</a:t>
            </a:r>
            <a:r>
              <a:rPr lang="en-AU" dirty="0" smtClean="0"/>
              <a:t> Science Assessment Panel Progress Report  |  George Heald</a:t>
            </a:r>
            <a:endParaRPr lang="en-US" dirty="0"/>
          </a:p>
        </p:txBody>
      </p:sp>
    </p:spTree>
    <p:extLst>
      <p:ext uri="{BB962C8B-B14F-4D97-AF65-F5344CB8AC3E}">
        <p14:creationId xmlns:p14="http://schemas.microsoft.com/office/powerpoint/2010/main" val="834270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SIRO Theme">
  <a:themeElements>
    <a:clrScheme name="CSIRO Midday">
      <a:dk1>
        <a:sysClr val="windowText" lastClr="000000"/>
      </a:dk1>
      <a:lt1>
        <a:srgbClr val="FFFFFF"/>
      </a:lt1>
      <a:dk2>
        <a:srgbClr val="000000"/>
      </a:dk2>
      <a:lt2>
        <a:srgbClr val="FFFFFF"/>
      </a:lt2>
      <a:accent1>
        <a:srgbClr val="00A9CE"/>
      </a:accent1>
      <a:accent2>
        <a:srgbClr val="00313C"/>
      </a:accent2>
      <a:accent3>
        <a:srgbClr val="78BE20"/>
      </a:accent3>
      <a:accent4>
        <a:srgbClr val="4A7729"/>
      </a:accent4>
      <a:accent5>
        <a:srgbClr val="9FAEE5"/>
      </a:accent5>
      <a:accent6>
        <a:srgbClr val="1E22AA"/>
      </a:accent6>
      <a:hlink>
        <a:srgbClr val="41B6E6"/>
      </a:hlink>
      <a:folHlink>
        <a:srgbClr val="004B87"/>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5301</TotalTime>
  <Words>2555</Words>
  <Application>Microsoft Macintosh PowerPoint</Application>
  <PresentationFormat>On-screen Show (4:3)</PresentationFormat>
  <Paragraphs>264</Paragraphs>
  <Slides>22</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CSIRO Theme</vt:lpstr>
      <vt:lpstr>SKA1-LOW maximum baseline</vt:lpstr>
      <vt:lpstr>Team composition</vt:lpstr>
      <vt:lpstr>Context</vt:lpstr>
      <vt:lpstr>Questions from SKAO (Terms of Reference)</vt:lpstr>
      <vt:lpstr>Outline of progress report</vt:lpstr>
      <vt:lpstr>Ionosphere</vt:lpstr>
      <vt:lpstr>Dynamic range</vt:lpstr>
      <vt:lpstr>Calibration</vt:lpstr>
      <vt:lpstr>(Diffuse) foreground mitigation</vt:lpstr>
      <vt:lpstr>PowerPoint Presentation</vt:lpstr>
      <vt:lpstr>Testing effect of Bmax on calibration</vt:lpstr>
      <vt:lpstr>Bmax calibration test: telescope model</vt:lpstr>
      <vt:lpstr>Bmax calibration test: compact model</vt:lpstr>
      <vt:lpstr>Bmax calibration test: compact model</vt:lpstr>
      <vt:lpstr>Bmax calibration test: diffuse + cosmology</vt:lpstr>
      <vt:lpstr>Bmax calibration test: telescope PSFs</vt:lpstr>
      <vt:lpstr>Bmax calibration test: signal recovery</vt:lpstr>
      <vt:lpstr>Bmax: analysis of single extended sources</vt:lpstr>
      <vt:lpstr>PowerPoint Presentation</vt:lpstr>
      <vt:lpstr>Conclusions so far</vt:lpstr>
      <vt:lpstr>Uncertainties</vt:lpstr>
      <vt:lpstr>Thank you</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Heald</dc:creator>
  <cp:lastModifiedBy>Microsoft Office User</cp:lastModifiedBy>
  <cp:revision>53</cp:revision>
  <dcterms:created xsi:type="dcterms:W3CDTF">2017-05-08T05:40:20Z</dcterms:created>
  <dcterms:modified xsi:type="dcterms:W3CDTF">2017-05-18T11:17:13Z</dcterms:modified>
</cp:coreProperties>
</file>