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278" r:id="rId3"/>
    <p:sldId id="279" r:id="rId4"/>
    <p:sldId id="320" r:id="rId5"/>
    <p:sldId id="322" r:id="rId6"/>
    <p:sldId id="324" r:id="rId7"/>
    <p:sldId id="280" r:id="rId8"/>
    <p:sldId id="306" r:id="rId9"/>
    <p:sldId id="312" r:id="rId10"/>
    <p:sldId id="314" r:id="rId11"/>
    <p:sldId id="313" r:id="rId12"/>
    <p:sldId id="315" r:id="rId13"/>
    <p:sldId id="316" r:id="rId14"/>
    <p:sldId id="319" r:id="rId15"/>
    <p:sldId id="323" r:id="rId16"/>
    <p:sldId id="325" r:id="rId17"/>
    <p:sldId id="317" r:id="rId18"/>
    <p:sldId id="283" r:id="rId19"/>
    <p:sldId id="284" r:id="rId20"/>
    <p:sldId id="303" r:id="rId21"/>
    <p:sldId id="307" r:id="rId22"/>
    <p:sldId id="310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7" autoAdjust="0"/>
    <p:restoredTop sz="93758" autoAdjust="0"/>
  </p:normalViewPr>
  <p:slideViewPr>
    <p:cSldViewPr showGuides="1">
      <p:cViewPr>
        <p:scale>
          <a:sx n="140" d="100"/>
          <a:sy n="140" d="100"/>
        </p:scale>
        <p:origin x="576" y="144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18/05/2017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18/05/2017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F1B6B-3CC6-DD45-8AAB-36F218FED29F}" type="slidenum">
              <a:rPr lang="en-US"/>
              <a:pPr/>
              <a:t>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75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KSP, # of subprojects, and they require</a:t>
            </a:r>
            <a:r>
              <a:rPr lang="en-US" baseline="0" dirty="0" smtClean="0"/>
              <a:t> different KSO </a:t>
            </a:r>
            <a:endParaRPr lang="en-US" dirty="0" smtClean="0"/>
          </a:p>
          <a:p>
            <a:r>
              <a:rPr lang="en-US" dirty="0" smtClean="0"/>
              <a:t>Only listed #</a:t>
            </a:r>
            <a:r>
              <a:rPr lang="en-US" baseline="0" dirty="0" smtClean="0"/>
              <a:t> of topics, 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err="1" smtClean="0"/>
              <a:t>JUSt</a:t>
            </a:r>
            <a:r>
              <a:rPr lang="en-US" dirty="0" smtClean="0"/>
              <a:t> produce MAPs, but answering really key questions 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Driven by Science</a:t>
            </a:r>
            <a:r>
              <a:rPr lang="en-US" baseline="0" dirty="0" smtClean="0"/>
              <a:t> </a:t>
            </a:r>
            <a:r>
              <a:rPr lang="en-US" dirty="0" smtClean="0"/>
              <a:t>Question</a:t>
            </a:r>
            <a:r>
              <a:rPr lang="en-US" baseline="0" dirty="0" smtClean="0"/>
              <a:t> </a:t>
            </a:r>
          </a:p>
          <a:p>
            <a:pPr marL="0" indent="0">
              <a:buNone/>
            </a:pPr>
            <a:r>
              <a:rPr lang="en-US" baseline="0" dirty="0" smtClean="0"/>
              <a:t>     </a:t>
            </a:r>
            <a:r>
              <a:rPr lang="en-US" dirty="0" smtClean="0"/>
              <a:t> Is there a magnetic counterpart to the large-scale structure of the universe,</a:t>
            </a:r>
            <a:r>
              <a:rPr lang="en-US" baseline="0" dirty="0" smtClean="0"/>
              <a:t> and its evolution as a function of z?</a:t>
            </a:r>
          </a:p>
          <a:p>
            <a:pPr marL="0" indent="0">
              <a:buNone/>
            </a:pPr>
            <a:r>
              <a:rPr lang="en-US" baseline="0" dirty="0" smtClean="0"/>
              <a:t>      Role of magnetic </a:t>
            </a:r>
            <a:r>
              <a:rPr lang="en-US" baseline="0" dirty="0" err="1" smtClean="0"/>
              <a:t>fielsd</a:t>
            </a:r>
            <a:r>
              <a:rPr lang="en-US" baseline="0" dirty="0" smtClean="0"/>
              <a:t> in galaxy cluster formation and evolution?</a:t>
            </a:r>
          </a:p>
          <a:p>
            <a:pPr marL="0" indent="0">
              <a:buNone/>
            </a:pPr>
            <a:r>
              <a:rPr lang="en-US" baseline="0" dirty="0" smtClean="0"/>
              <a:t>2. How do magnetic fields emerge and grow in galaxies and what is their roles in galaxy formation and evolution </a:t>
            </a:r>
          </a:p>
          <a:p>
            <a:pPr marL="0" indent="0">
              <a:buNone/>
            </a:pPr>
            <a:r>
              <a:rPr lang="en-US" baseline="0" dirty="0" smtClean="0"/>
              <a:t>   Field </a:t>
            </a:r>
            <a:r>
              <a:rPr lang="en-US" baseline="0" dirty="0" err="1" smtClean="0"/>
              <a:t>amplifcation</a:t>
            </a:r>
            <a:r>
              <a:rPr lang="en-US" baseline="0" dirty="0" smtClean="0"/>
              <a:t> and feedback processes in galaxies and their evolution in Galactic ecosystem</a:t>
            </a:r>
          </a:p>
          <a:p>
            <a:pPr marL="0" indent="0">
              <a:buNone/>
            </a:pPr>
            <a:r>
              <a:rPr lang="en-US" baseline="0" dirty="0" smtClean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1.1 How magnetic is the cosmic web and how does it evolve</a:t>
            </a:r>
          </a:p>
          <a:p>
            <a:r>
              <a:rPr lang="en-US" baseline="0" dirty="0" smtClean="0"/>
              <a:t>1.2 how is magnetic field distributed</a:t>
            </a:r>
          </a:p>
          <a:p>
            <a:r>
              <a:rPr lang="en-US" baseline="0" dirty="0" smtClean="0"/>
              <a:t>1.3 how do B fields inform us about dark matter properties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Field amplification and feedback processes in galaxies?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know the science driver for each one of these </a:t>
            </a:r>
            <a:r>
              <a:rPr lang="en-US" baseline="0" dirty="0" err="1" smtClean="0"/>
              <a:t>quesitons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r>
              <a:rPr lang="en-US" dirty="0"/>
              <a:t>----- Meeting Notes (11/10/16 07:19) -----</a:t>
            </a:r>
          </a:p>
          <a:p>
            <a:r>
              <a:rPr lang="en-US" dirty="0"/>
              <a:t>FARNES: </a:t>
            </a:r>
          </a:p>
          <a:p>
            <a:r>
              <a:rPr lang="en-US" dirty="0"/>
              <a:t>Filaments - depolarize background sources vs voids</a:t>
            </a:r>
          </a:p>
          <a:p>
            <a:endParaRPr lang="en-US" dirty="0"/>
          </a:p>
          <a:p>
            <a:r>
              <a:rPr lang="en-US" dirty="0"/>
              <a:t>Each project - turning that into a key observation plan.</a:t>
            </a:r>
          </a:p>
          <a:p>
            <a:r>
              <a:rPr lang="en-US" dirty="0"/>
              <a:t>Science talk about science </a:t>
            </a:r>
          </a:p>
          <a:p>
            <a:endParaRPr lang="en-US" dirty="0"/>
          </a:p>
          <a:p>
            <a:r>
              <a:rPr lang="en-US" dirty="0"/>
              <a:t>Set up page names for contribution short synposis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B3B8-CB7D-1A4A-A93A-00AA60067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some polarization results from MWA, highlighting the large field of view and excellent sensitivity to diffuse emission.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images (and the text) courtesy of Emil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(I grabbed from one of the presentations that he has online, and used two other images that he recently provided to me for another purpose.)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81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some polarization results from MWA, highlighting the large field of view and excellent sensitivity to diffuse emission.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images (and the text) courtesy of Emil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(I grabbed from one of the presentations that he has online, and used two other images that he recently provided to me for another purpose.)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KSP, # of subprojects, and they require</a:t>
            </a:r>
            <a:r>
              <a:rPr lang="en-US" baseline="0" dirty="0" smtClean="0"/>
              <a:t> different KSO </a:t>
            </a:r>
            <a:endParaRPr lang="en-US" dirty="0" smtClean="0"/>
          </a:p>
          <a:p>
            <a:r>
              <a:rPr lang="en-US" dirty="0" smtClean="0"/>
              <a:t>Only listed #</a:t>
            </a:r>
            <a:r>
              <a:rPr lang="en-US" baseline="0" dirty="0" smtClean="0"/>
              <a:t> of topics, 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err="1" smtClean="0"/>
              <a:t>JUSt</a:t>
            </a:r>
            <a:r>
              <a:rPr lang="en-US" dirty="0" smtClean="0"/>
              <a:t> produce MAPs, but answering really key questions 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Driven by Science</a:t>
            </a:r>
            <a:r>
              <a:rPr lang="en-US" baseline="0" dirty="0" smtClean="0"/>
              <a:t> </a:t>
            </a:r>
            <a:r>
              <a:rPr lang="en-US" dirty="0" smtClean="0"/>
              <a:t>Question</a:t>
            </a:r>
            <a:r>
              <a:rPr lang="en-US" baseline="0" dirty="0" smtClean="0"/>
              <a:t> </a:t>
            </a:r>
          </a:p>
          <a:p>
            <a:pPr marL="0" indent="0">
              <a:buNone/>
            </a:pPr>
            <a:r>
              <a:rPr lang="en-US" baseline="0" dirty="0" smtClean="0"/>
              <a:t>     </a:t>
            </a:r>
            <a:r>
              <a:rPr lang="en-US" dirty="0" smtClean="0"/>
              <a:t> Is there a magnetic counterpart to the large-scale structure of the universe,</a:t>
            </a:r>
            <a:r>
              <a:rPr lang="en-US" baseline="0" dirty="0" smtClean="0"/>
              <a:t> and its evolution as a function of z?</a:t>
            </a:r>
          </a:p>
          <a:p>
            <a:pPr marL="0" indent="0">
              <a:buNone/>
            </a:pPr>
            <a:r>
              <a:rPr lang="en-US" baseline="0" dirty="0" smtClean="0"/>
              <a:t>      Role of magnetic </a:t>
            </a:r>
            <a:r>
              <a:rPr lang="en-US" baseline="0" dirty="0" err="1" smtClean="0"/>
              <a:t>fielsd</a:t>
            </a:r>
            <a:r>
              <a:rPr lang="en-US" baseline="0" dirty="0" smtClean="0"/>
              <a:t> in galaxy cluster formation and evolution?</a:t>
            </a:r>
          </a:p>
          <a:p>
            <a:pPr marL="0" indent="0">
              <a:buNone/>
            </a:pPr>
            <a:r>
              <a:rPr lang="en-US" baseline="0" dirty="0" smtClean="0"/>
              <a:t>2. How do magnetic fields emerge and grow in galaxies and what is their roles in galaxy formation and evolution </a:t>
            </a:r>
          </a:p>
          <a:p>
            <a:pPr marL="0" indent="0">
              <a:buNone/>
            </a:pPr>
            <a:r>
              <a:rPr lang="en-US" baseline="0" dirty="0" smtClean="0"/>
              <a:t>   Field </a:t>
            </a:r>
            <a:r>
              <a:rPr lang="en-US" baseline="0" dirty="0" err="1" smtClean="0"/>
              <a:t>amplifcation</a:t>
            </a:r>
            <a:r>
              <a:rPr lang="en-US" baseline="0" dirty="0" smtClean="0"/>
              <a:t> and feedback processes in galaxies and their evolution in Galactic ecosystem</a:t>
            </a:r>
          </a:p>
          <a:p>
            <a:pPr marL="0" indent="0">
              <a:buNone/>
            </a:pPr>
            <a:r>
              <a:rPr lang="en-US" baseline="0" dirty="0" smtClean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1.1 How magnetic is the cosmic web and how does it evolve</a:t>
            </a:r>
          </a:p>
          <a:p>
            <a:r>
              <a:rPr lang="en-US" baseline="0" dirty="0" smtClean="0"/>
              <a:t>1.2 how is magnetic field distributed</a:t>
            </a:r>
          </a:p>
          <a:p>
            <a:r>
              <a:rPr lang="en-US" baseline="0" dirty="0" smtClean="0"/>
              <a:t>1.3 how do B fields inform us about dark matter properties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Field amplification and feedback processes in galaxies?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know the science driver for each one of these </a:t>
            </a:r>
            <a:r>
              <a:rPr lang="en-US" baseline="0" dirty="0" err="1" smtClean="0"/>
              <a:t>quesitons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r>
              <a:rPr lang="en-US" dirty="0"/>
              <a:t>----- Meeting Notes (11/10/16 07:19) -----</a:t>
            </a:r>
          </a:p>
          <a:p>
            <a:r>
              <a:rPr lang="en-US" dirty="0"/>
              <a:t>FARNES: </a:t>
            </a:r>
          </a:p>
          <a:p>
            <a:r>
              <a:rPr lang="en-US" dirty="0"/>
              <a:t>Filaments - depolarize background sources vs voids</a:t>
            </a:r>
          </a:p>
          <a:p>
            <a:endParaRPr lang="en-US" dirty="0"/>
          </a:p>
          <a:p>
            <a:r>
              <a:rPr lang="en-US" dirty="0"/>
              <a:t>Each project - turning that into a key observation plan.</a:t>
            </a:r>
          </a:p>
          <a:p>
            <a:r>
              <a:rPr lang="en-US" dirty="0"/>
              <a:t>Science talk about science </a:t>
            </a:r>
          </a:p>
          <a:p>
            <a:endParaRPr lang="en-US" dirty="0"/>
          </a:p>
          <a:p>
            <a:r>
              <a:rPr lang="en-US" dirty="0"/>
              <a:t>Set up page names for contribution short synposis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B3B8-CB7D-1A4A-A93A-00AA600673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Cosmic magnetism  |  George Heald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crar.org/conferences/sparcs7/" TargetMode="Externa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Cosmic Magnetism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Impact of cost control options, and SWG update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err="1" smtClean="0"/>
              <a:t>Csiro</a:t>
            </a:r>
            <a:r>
              <a:rPr lang="en-AU" dirty="0" smtClean="0"/>
              <a:t> Astronomy and space science</a:t>
            </a:r>
          </a:p>
        </p:txBody>
      </p:sp>
      <p:sp>
        <p:nvSpPr>
          <p:cNvPr id="10" name="Footer Placeholder 2"/>
          <p:cNvSpPr txBox="1">
            <a:spLocks/>
          </p:cNvSpPr>
          <p:nvPr/>
        </p:nvSpPr>
        <p:spPr bwMode="auto">
          <a:xfrm>
            <a:off x="360363" y="4617132"/>
            <a:ext cx="8172077" cy="4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George Heald</a:t>
            </a:r>
          </a:p>
          <a:p>
            <a:r>
              <a:rPr lang="en-AU" sz="1600" i="1" dirty="0" smtClean="0">
                <a:solidFill>
                  <a:schemeClr val="bg1"/>
                </a:solidFill>
                <a:latin typeface="Calibri" pitchFamily="34" charset="0"/>
              </a:rPr>
              <a:t>On behalf of the Cosmic Magnetism Science Working </a:t>
            </a:r>
            <a:r>
              <a:rPr lang="en-AU" sz="1600" i="1" dirty="0" smtClean="0">
                <a:solidFill>
                  <a:schemeClr val="bg1"/>
                </a:solidFill>
                <a:latin typeface="Calibri" pitchFamily="34" charset="0"/>
              </a:rPr>
              <a:t>Group (</a:t>
            </a:r>
            <a:r>
              <a:rPr lang="en-AU" sz="1600" b="1" i="1" dirty="0" smtClean="0">
                <a:solidFill>
                  <a:schemeClr val="bg1"/>
                </a:solidFill>
                <a:latin typeface="Calibri" pitchFamily="34" charset="0"/>
              </a:rPr>
              <a:t>chairs: Ann Mao &amp; Russ Taylor</a:t>
            </a:r>
            <a:r>
              <a:rPr lang="en-AU" sz="1600" i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AU" sz="16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 bwMode="auto">
          <a:xfrm>
            <a:off x="361950" y="5147282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19 May 2017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" y="0"/>
            <a:ext cx="9144000" cy="3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595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</a:t>
            </a:r>
            <a:r>
              <a:rPr lang="is-IS" dirty="0" smtClean="0"/>
              <a:t>mproved resolution may critically combat beam depolarisation for resolved sources, but this has not been quantified</a:t>
            </a:r>
          </a:p>
          <a:p>
            <a:r>
              <a:rPr lang="en-US" dirty="0" smtClean="0"/>
              <a:t>Lower λ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(higher frequency) may </a:t>
            </a:r>
            <a:r>
              <a:rPr lang="en-US" dirty="0" smtClean="0"/>
              <a:t>be critical for recovering </a:t>
            </a:r>
            <a:r>
              <a:rPr lang="en-US" dirty="0" smtClean="0"/>
              <a:t>polarized </a:t>
            </a:r>
            <a:r>
              <a:rPr lang="en-US" dirty="0" smtClean="0"/>
              <a:t>source population (in cases </a:t>
            </a:r>
            <a:r>
              <a:rPr lang="en-US" dirty="0" smtClean="0"/>
              <a:t>affected by a frequency-dependent </a:t>
            </a:r>
            <a:r>
              <a:rPr lang="en-US" dirty="0" smtClean="0"/>
              <a:t>depolarization mechanism)</a:t>
            </a:r>
          </a:p>
          <a:p>
            <a:r>
              <a:rPr lang="en-US" dirty="0" smtClean="0"/>
              <a:t>Expected rise </a:t>
            </a:r>
            <a:r>
              <a:rPr lang="en-US" dirty="0" smtClean="0"/>
              <a:t>in source count statistics from 250-350 </a:t>
            </a:r>
            <a:r>
              <a:rPr lang="en-US" dirty="0" smtClean="0"/>
              <a:t>MHz; </a:t>
            </a:r>
            <a:r>
              <a:rPr lang="en-US" i="1" dirty="0" smtClean="0"/>
              <a:t>charting this transition is new and illuminating science!</a:t>
            </a:r>
            <a:endParaRPr lang="en-US" i="1" dirty="0" smtClean="0"/>
          </a:p>
          <a:p>
            <a:r>
              <a:rPr lang="is-IS" dirty="0" smtClean="0"/>
              <a:t>Particularly bad to restrict to &lt;=250 MHz if outer stations are </a:t>
            </a:r>
            <a:r>
              <a:rPr lang="is-IS" dirty="0" smtClean="0"/>
              <a:t>lost – we would strongly disfavour that combination of options</a:t>
            </a:r>
            <a:endParaRPr lang="is-I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LOW: bandwidth above 250 MHz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96855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5.24.1-3: </a:t>
            </a:r>
            <a:r>
              <a:rPr lang="en-US" dirty="0" smtClean="0">
                <a:solidFill>
                  <a:srgbClr val="0070C0"/>
                </a:solidFill>
              </a:rPr>
              <a:t>reduction of </a:t>
            </a:r>
            <a:r>
              <a:rPr lang="en-US" dirty="0" err="1" smtClean="0">
                <a:solidFill>
                  <a:srgbClr val="0070C0"/>
                </a:solidFill>
              </a:rPr>
              <a:t>Bmax</a:t>
            </a:r>
            <a:r>
              <a:rPr lang="en-US" dirty="0" smtClean="0">
                <a:solidFill>
                  <a:srgbClr val="0070C0"/>
                </a:solidFill>
              </a:rPr>
              <a:t> from 150 to </a:t>
            </a:r>
            <a:r>
              <a:rPr lang="en-US" dirty="0" smtClean="0">
                <a:solidFill>
                  <a:srgbClr val="0070C0"/>
                </a:solidFill>
              </a:rPr>
              <a:t>120 km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Nominal resolution </a:t>
            </a:r>
            <a:r>
              <a:rPr lang="en-US" dirty="0" smtClean="0">
                <a:solidFill>
                  <a:srgbClr val="0070C0"/>
                </a:solidFill>
              </a:rPr>
              <a:t>reduced by 20</a:t>
            </a:r>
            <a:r>
              <a:rPr lang="en-US" dirty="0" smtClean="0">
                <a:solidFill>
                  <a:srgbClr val="0070C0"/>
                </a:solidFill>
              </a:rPr>
              <a:t>%,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and perhaps more importantly an effective loss </a:t>
            </a:r>
            <a:r>
              <a:rPr lang="en-US" dirty="0" smtClean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sensitivity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esolution directly impacts 6 individual projects targeting single objects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5.13.2/5.35: Band 5 bandwidth reduced to 2.5 or 1.4 </a:t>
            </a:r>
            <a:r>
              <a:rPr lang="en-US" dirty="0" smtClean="0">
                <a:solidFill>
                  <a:srgbClr val="0070C0"/>
                </a:solidFill>
              </a:rPr>
              <a:t>GHz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large </a:t>
            </a:r>
            <a:r>
              <a:rPr lang="en-US" dirty="0" smtClean="0">
                <a:solidFill>
                  <a:srgbClr val="0070C0"/>
                </a:solidFill>
              </a:rPr>
              <a:t>reduction in </a:t>
            </a:r>
            <a:r>
              <a:rPr lang="en-US" dirty="0">
                <a:solidFill>
                  <a:srgbClr val="0070C0"/>
                </a:solidFill>
              </a:rPr>
              <a:t>λ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coverage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impact projects 9,10 (galaxies, Milky Way); </a:t>
            </a:r>
            <a:r>
              <a:rPr lang="en-US" dirty="0" smtClean="0">
                <a:solidFill>
                  <a:srgbClr val="0070C0"/>
                </a:solidFill>
              </a:rPr>
              <a:t>huge increase in survey time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5.5.2: Band 5 only in spiral arms, not in </a:t>
            </a:r>
            <a:r>
              <a:rPr lang="en-US" dirty="0" smtClean="0">
                <a:solidFill>
                  <a:srgbClr val="FF0000"/>
                </a:solidFill>
              </a:rPr>
              <a:t>core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en-US" dirty="0" smtClean="0">
                <a:solidFill>
                  <a:srgbClr val="FF0000"/>
                </a:solidFill>
              </a:rPr>
              <a:t>of surface brightness </a:t>
            </a:r>
            <a:r>
              <a:rPr lang="en-US" dirty="0" smtClean="0">
                <a:solidFill>
                  <a:srgbClr val="FF0000"/>
                </a:solidFill>
              </a:rPr>
              <a:t>sensitivity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Strong impact on 9,10 </a:t>
            </a:r>
            <a:r>
              <a:rPr lang="en-US" dirty="0" smtClean="0">
                <a:solidFill>
                  <a:srgbClr val="FF0000"/>
                </a:solidFill>
              </a:rPr>
              <a:t>(critical question is </a:t>
            </a:r>
            <a:r>
              <a:rPr lang="en-US" i="1" dirty="0" smtClean="0">
                <a:solidFill>
                  <a:srgbClr val="FF0000"/>
                </a:solidFill>
              </a:rPr>
              <a:t>whether </a:t>
            </a:r>
            <a:r>
              <a:rPr lang="en-US" i="1" dirty="0" smtClean="0">
                <a:solidFill>
                  <a:srgbClr val="FF0000"/>
                </a:solidFill>
              </a:rPr>
              <a:t>SKA1 remains transformational </a:t>
            </a:r>
            <a:r>
              <a:rPr lang="en-US" i="1" dirty="0" err="1" smtClean="0">
                <a:solidFill>
                  <a:srgbClr val="FF0000"/>
                </a:solidFill>
              </a:rPr>
              <a:t>cf</a:t>
            </a:r>
            <a:r>
              <a:rPr lang="en-US" i="1" dirty="0" smtClean="0">
                <a:solidFill>
                  <a:srgbClr val="FF0000"/>
                </a:solidFill>
              </a:rPr>
              <a:t> JVLA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5.24: Remove 11 or 22 dishes from core </a:t>
            </a:r>
            <a:r>
              <a:rPr lang="en-US" dirty="0" smtClean="0">
                <a:solidFill>
                  <a:srgbClr val="FF0000"/>
                </a:solidFill>
              </a:rPr>
              <a:t>area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decrease </a:t>
            </a:r>
            <a:r>
              <a:rPr lang="en-US" dirty="0" smtClean="0">
                <a:solidFill>
                  <a:srgbClr val="FF0000"/>
                </a:solidFill>
              </a:rPr>
              <a:t>core sensitivity by </a:t>
            </a:r>
            <a:r>
              <a:rPr lang="en-US" dirty="0" smtClean="0">
                <a:solidFill>
                  <a:srgbClr val="FF0000"/>
                </a:solidFill>
              </a:rPr>
              <a:t>10-20%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Impacts every project </a:t>
            </a:r>
            <a:r>
              <a:rPr lang="en-US" dirty="0" smtClean="0">
                <a:solidFill>
                  <a:srgbClr val="FF0000"/>
                </a:solidFill>
              </a:rPr>
              <a:t>that </a:t>
            </a:r>
            <a:r>
              <a:rPr lang="en-US" dirty="0" smtClean="0">
                <a:solidFill>
                  <a:srgbClr val="FF0000"/>
                </a:solidFill>
              </a:rPr>
              <a:t>probes </a:t>
            </a:r>
            <a:r>
              <a:rPr lang="en-US" dirty="0" smtClean="0">
                <a:solidFill>
                  <a:srgbClr val="FF0000"/>
                </a:solidFill>
              </a:rPr>
              <a:t>extended </a:t>
            </a:r>
            <a:r>
              <a:rPr lang="en-US" dirty="0" smtClean="0">
                <a:solidFill>
                  <a:srgbClr val="FF0000"/>
                </a:solidFill>
              </a:rPr>
              <a:t>emission; esp. MW, MC, </a:t>
            </a:r>
            <a:r>
              <a:rPr lang="en-US" dirty="0" err="1" smtClean="0">
                <a:solidFill>
                  <a:srgbClr val="FF0000"/>
                </a:solidFill>
              </a:rPr>
              <a:t>CenA</a:t>
            </a:r>
            <a:r>
              <a:rPr lang="en-US" dirty="0" smtClean="0">
                <a:solidFill>
                  <a:srgbClr val="FF0000"/>
                </a:solidFill>
              </a:rPr>
              <a:t>, 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5.5.1,2: remove all band 1 or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Eliminates all </a:t>
            </a:r>
            <a:r>
              <a:rPr lang="en-US" dirty="0" smtClean="0">
                <a:solidFill>
                  <a:srgbClr val="FF0000"/>
                </a:solidFill>
              </a:rPr>
              <a:t>science requiring those frequency </a:t>
            </a:r>
            <a:r>
              <a:rPr lang="en-US" dirty="0" smtClean="0">
                <a:solidFill>
                  <a:srgbClr val="FF0000"/>
                </a:solidFill>
              </a:rPr>
              <a:t>ranges (clusters/fil., emergence, galaxies)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Cost control options: MID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980728"/>
            <a:ext cx="8712968" cy="4896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Generally, magnetism calls for large</a:t>
            </a:r>
            <a:r>
              <a:rPr lang="en-US" dirty="0" smtClean="0"/>
              <a:t> </a:t>
            </a:r>
            <a:r>
              <a:rPr lang="en-US" dirty="0"/>
              <a:t>λ</a:t>
            </a:r>
            <a:r>
              <a:rPr lang="en-US" baseline="30000" dirty="0" smtClean="0"/>
              <a:t>2</a:t>
            </a:r>
            <a:r>
              <a:rPr lang="en-US" dirty="0" smtClean="0"/>
              <a:t> coverage </a:t>
            </a:r>
            <a:r>
              <a:rPr lang="en-US" dirty="0" smtClean="0"/>
              <a:t>(for improved RM precision)</a:t>
            </a:r>
          </a:p>
          <a:p>
            <a:endParaRPr lang="en-US" dirty="0"/>
          </a:p>
          <a:p>
            <a:r>
              <a:rPr lang="en-US" dirty="0" smtClean="0"/>
              <a:t>Shifting to higher portion of Band 2 (by 250 MHz, to combat confusion) results in RM error degrading from 2.8 to 4.9 rad/m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Loss of ability to detect and probe weak magnetic fields (e.g. </a:t>
            </a:r>
            <a:r>
              <a:rPr lang="en-US" dirty="0" err="1" smtClean="0"/>
              <a:t>nG</a:t>
            </a:r>
            <a:r>
              <a:rPr lang="en-US" dirty="0" smtClean="0"/>
              <a:t> for filaments)</a:t>
            </a:r>
          </a:p>
          <a:p>
            <a:pPr lvl="2"/>
            <a:r>
              <a:rPr lang="en-US" dirty="0" smtClean="0"/>
              <a:t>Removal of foreground RMs is also impacted! (twofold impact on RM errors)</a:t>
            </a:r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systematic uncertainties have to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dirty="0" smtClean="0"/>
              <a:t>compensated </a:t>
            </a:r>
            <a:r>
              <a:rPr lang="en-US" dirty="0" smtClean="0"/>
              <a:t>by averaging </a:t>
            </a:r>
            <a:r>
              <a:rPr lang="en-US" dirty="0" smtClean="0"/>
              <a:t>over</a:t>
            </a:r>
            <a:br>
              <a:rPr lang="en-US" dirty="0" smtClean="0"/>
            </a:br>
            <a:r>
              <a:rPr lang="en-US" dirty="0" smtClean="0"/>
              <a:t>many sources, then we lose RM Grid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 smtClean="0"/>
              <a:t>at </a:t>
            </a:r>
            <a:r>
              <a:rPr lang="en-US" dirty="0" smtClean="0"/>
              <a:t>small angular separation</a:t>
            </a:r>
            <a:br>
              <a:rPr lang="en-US" dirty="0" smtClean="0"/>
            </a:br>
            <a:r>
              <a:rPr lang="en-US" dirty="0" smtClean="0"/>
              <a:t>(lose probes of small scale physical</a:t>
            </a:r>
            <a:br>
              <a:rPr lang="en-US" dirty="0" smtClean="0"/>
            </a:br>
            <a:r>
              <a:rPr lang="en-US" dirty="0" smtClean="0"/>
              <a:t>structure in nearby objects,</a:t>
            </a:r>
            <a:br>
              <a:rPr lang="en-US" dirty="0" smtClean="0"/>
            </a:br>
            <a:r>
              <a:rPr lang="en-US" dirty="0" smtClean="0"/>
              <a:t>and distant sources)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MID: </a:t>
            </a:r>
            <a:r>
              <a:rPr lang="en-AU" dirty="0" smtClean="0"/>
              <a:t>impact of bandpass &amp; reductions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12776"/>
            <a:ext cx="2284729" cy="561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5"/>
            <a:ext cx="4032448" cy="247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6296" y="51571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Hammond+ (2012)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96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59511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SDP-HPC capability to enable multi-purpose data processing</a:t>
            </a:r>
          </a:p>
          <a:p>
            <a:pPr lvl="1"/>
            <a:r>
              <a:rPr lang="en-US" dirty="0" smtClean="0"/>
              <a:t>Strong desire to retain </a:t>
            </a:r>
            <a:r>
              <a:rPr lang="en-US" dirty="0" smtClean="0"/>
              <a:t>ability </a:t>
            </a:r>
            <a:r>
              <a:rPr lang="en-US" dirty="0" smtClean="0"/>
              <a:t>to accommodate </a:t>
            </a:r>
            <a:r>
              <a:rPr lang="en-US" dirty="0" err="1" smtClean="0"/>
              <a:t>polarisation</a:t>
            </a:r>
            <a:r>
              <a:rPr lang="en-US" dirty="0" smtClean="0"/>
              <a:t> work on top of “main”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Anticipate the ability to perform post-processing in regional </a:t>
            </a:r>
            <a:r>
              <a:rPr lang="en-US" dirty="0" err="1" smtClean="0"/>
              <a:t>centres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8: Deploy </a:t>
            </a:r>
            <a:r>
              <a:rPr lang="en-US" dirty="0" smtClean="0">
                <a:solidFill>
                  <a:srgbClr val="0070C0"/>
                </a:solidFill>
              </a:rPr>
              <a:t>200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150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100, 50 </a:t>
            </a:r>
            <a:r>
              <a:rPr lang="en-US" dirty="0" err="1" smtClean="0"/>
              <a:t>Pflops</a:t>
            </a:r>
            <a:endParaRPr lang="en-US" dirty="0"/>
          </a:p>
          <a:p>
            <a:pPr lvl="1"/>
            <a:r>
              <a:rPr lang="en-US" dirty="0" smtClean="0"/>
              <a:t>Worry in the SWG that observations intended to be pursued commensally wil</a:t>
            </a:r>
            <a:r>
              <a:rPr lang="en-US" dirty="0" smtClean="0"/>
              <a:t>l be more strongly impacted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Commensality anticipated </a:t>
            </a:r>
            <a:r>
              <a:rPr lang="en-US" dirty="0" smtClean="0"/>
              <a:t>with HI – e.g. nearby </a:t>
            </a:r>
            <a:r>
              <a:rPr lang="en-US" dirty="0" smtClean="0"/>
              <a:t>galaxies, as well as continuum surveys, for example.</a:t>
            </a:r>
            <a:endParaRPr lang="en-US" dirty="0" smtClean="0"/>
          </a:p>
          <a:p>
            <a:pPr lvl="1"/>
            <a:r>
              <a:rPr lang="en-US" dirty="0" smtClean="0"/>
              <a:t>Related: h</a:t>
            </a:r>
            <a:r>
              <a:rPr lang="en-US" dirty="0" smtClean="0"/>
              <a:t>ow </a:t>
            </a:r>
            <a:r>
              <a:rPr lang="en-US" dirty="0" smtClean="0"/>
              <a:t>to manage </a:t>
            </a:r>
            <a:r>
              <a:rPr lang="en-US" dirty="0" smtClean="0"/>
              <a:t>jointly agreed selection </a:t>
            </a:r>
            <a:r>
              <a:rPr lang="en-US" dirty="0" smtClean="0"/>
              <a:t>of central frequency, </a:t>
            </a:r>
            <a:r>
              <a:rPr lang="en-US" dirty="0" smtClean="0"/>
              <a:t>in the light of potentially </a:t>
            </a:r>
            <a:r>
              <a:rPr lang="en-US" dirty="0" smtClean="0"/>
              <a:t>competing </a:t>
            </a:r>
            <a:r>
              <a:rPr lang="en-US" dirty="0" smtClean="0"/>
              <a:t>interests regarding </a:t>
            </a:r>
            <a:r>
              <a:rPr lang="en-US" dirty="0" smtClean="0"/>
              <a:t>confusion/</a:t>
            </a:r>
            <a:r>
              <a:rPr lang="en-US" dirty="0" err="1" smtClean="0"/>
              <a:t>localisation</a:t>
            </a:r>
            <a:r>
              <a:rPr lang="en-US" dirty="0" smtClean="0"/>
              <a:t> (total intensity) </a:t>
            </a:r>
            <a:r>
              <a:rPr lang="en-US" dirty="0" smtClean="0"/>
              <a:t>vs </a:t>
            </a:r>
            <a:r>
              <a:rPr lang="en-US" dirty="0" smtClean="0"/>
              <a:t>RM precision (polarization)?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Commensality: SDP and othe</a:t>
            </a:r>
            <a:r>
              <a:rPr lang="en-AU" dirty="0" smtClean="0"/>
              <a:t>r effects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188640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Impact table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03833"/>
              </p:ext>
            </p:extLst>
          </p:nvPr>
        </p:nvGraphicFramePr>
        <p:xfrm>
          <a:off x="35496" y="845799"/>
          <a:ext cx="9073006" cy="520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60040"/>
                <a:gridCol w="3187990"/>
                <a:gridCol w="549879"/>
                <a:gridCol w="618614"/>
                <a:gridCol w="549879"/>
                <a:gridCol w="618614"/>
                <a:gridCol w="549879"/>
                <a:gridCol w="618614"/>
                <a:gridCol w="481144"/>
                <a:gridCol w="481144"/>
                <a:gridCol w="481145"/>
              </a:tblGrid>
              <a:tr h="37156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BW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br>
                        <a:rPr lang="en-US" sz="1200" dirty="0" smtClean="0"/>
                      </a:br>
                      <a:r>
                        <a:rPr lang="en-US" sz="1200" dirty="0" err="1" smtClean="0"/>
                        <a:t>Bmax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core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MID</a:t>
                      </a:r>
                      <a:br>
                        <a:rPr lang="en-US" sz="1200" dirty="0" smtClean="0"/>
                      </a:br>
                      <a:r>
                        <a:rPr lang="en-US" sz="1200" dirty="0" err="1" smtClean="0"/>
                        <a:t>Bmax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MID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5BW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MID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5core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MID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core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MID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B15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SDP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KSP 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A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magnetic field in clusters and filaments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Probing the nature of Dark Matter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magnetic cosmic web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KSP 2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A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LoS</a:t>
                      </a:r>
                      <a:r>
                        <a:rPr lang="en-US" sz="1200" dirty="0" smtClean="0"/>
                        <a:t> probes of evolution of cosmic magnetism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Emergence and evolution of the magnetic fields in galaxy disks (and halos)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Broad‐band pol probing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AGN/Galaxy physics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Magnetic fields in AGN at all z and luminosities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Emergence of magnetic fields in the Universe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01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Magnetic fields in nearby galaxies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Magnetic fields in the heart of the Milky Way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Multi‐scale magnetism in the Milky Way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56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KSP 3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A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Role</a:t>
                      </a:r>
                      <a:r>
                        <a:rPr lang="en-US" sz="1200" baseline="0" dirty="0" smtClean="0"/>
                        <a:t> of magnetic fields in stellar evolution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116632"/>
            <a:ext cx="504056" cy="2880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3928" y="460261"/>
            <a:ext cx="504056" cy="288032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7984" y="9688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moderate impact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33328" y="42440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strong impact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4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568952" cy="482453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/>
              <a:t>RM Grid – our HPSO</a:t>
            </a:r>
          </a:p>
          <a:p>
            <a:pPr lvl="1"/>
            <a:r>
              <a:rPr lang="en-AU" dirty="0" smtClean="0"/>
              <a:t>Band 2 largely unaffected in current planning, so major impact not anticipated</a:t>
            </a:r>
          </a:p>
          <a:p>
            <a:pPr lvl="1"/>
            <a:r>
              <a:rPr lang="en-AU" dirty="0" smtClean="0"/>
              <a:t>But, do cumulative reductions in sensitivity impinge on transformational impact?</a:t>
            </a:r>
          </a:p>
          <a:p>
            <a:pPr lvl="1"/>
            <a:r>
              <a:rPr lang="en-AU" dirty="0" smtClean="0"/>
              <a:t>Loss in bandwidth means more than merely sensitivity (RM uncertainties)</a:t>
            </a:r>
          </a:p>
          <a:p>
            <a:endParaRPr lang="en-AU" dirty="0"/>
          </a:p>
          <a:p>
            <a:r>
              <a:rPr lang="en-AU" dirty="0" smtClean="0"/>
              <a:t>LOW</a:t>
            </a:r>
          </a:p>
          <a:p>
            <a:pPr lvl="1"/>
            <a:r>
              <a:rPr lang="en-AU" dirty="0" smtClean="0"/>
              <a:t>Both frequency coverage and </a:t>
            </a:r>
            <a:r>
              <a:rPr lang="en-AU" dirty="0" err="1" smtClean="0"/>
              <a:t>Bmax</a:t>
            </a:r>
            <a:r>
              <a:rPr lang="en-AU" dirty="0" smtClean="0"/>
              <a:t> important, particularly in combination</a:t>
            </a:r>
          </a:p>
          <a:p>
            <a:endParaRPr lang="en-US" dirty="0"/>
          </a:p>
          <a:p>
            <a:r>
              <a:rPr lang="en-US" dirty="0" smtClean="0"/>
              <a:t>MID</a:t>
            </a:r>
          </a:p>
          <a:p>
            <a:pPr lvl="1"/>
            <a:r>
              <a:rPr lang="en-US" dirty="0" smtClean="0"/>
              <a:t>Importance of Band 5 for supplementary science</a:t>
            </a:r>
          </a:p>
          <a:p>
            <a:pPr lvl="1"/>
            <a:r>
              <a:rPr lang="en-US" dirty="0" smtClean="0"/>
              <a:t>NB: impacts on pulsar science are also key for magnetism science capability</a:t>
            </a:r>
            <a:br>
              <a:rPr lang="en-US" dirty="0" smtClean="0"/>
            </a:br>
            <a:r>
              <a:rPr lang="en-US" dirty="0" smtClean="0"/>
              <a:t>(pulsars are highly effective probes of the ISM)</a:t>
            </a:r>
          </a:p>
          <a:p>
            <a:endParaRPr lang="en-US" dirty="0" smtClean="0"/>
          </a:p>
          <a:p>
            <a:r>
              <a:rPr lang="en-US" dirty="0" smtClean="0"/>
              <a:t>SDP</a:t>
            </a:r>
          </a:p>
          <a:p>
            <a:pPr lvl="1"/>
            <a:r>
              <a:rPr lang="en-US" dirty="0" smtClean="0"/>
              <a:t>Commensality is key for magnetism observations</a:t>
            </a:r>
            <a:r>
              <a:rPr lang="en-AU" dirty="0" smtClean="0"/>
              <a:t>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Take-home points for magnetism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3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Cosmic Magnetism </a:t>
            </a:r>
            <a:r>
              <a:rPr lang="en-US" sz="3600" dirty="0" smtClean="0">
                <a:solidFill>
                  <a:schemeClr val="tx2"/>
                </a:solidFill>
              </a:rPr>
              <a:t>SWG Workshop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069474"/>
            <a:ext cx="87849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Perth, ARRC building </a:t>
            </a:r>
            <a:r>
              <a:rPr lang="mr-IN" b="1" dirty="0" smtClean="0"/>
              <a:t>–</a:t>
            </a:r>
            <a:r>
              <a:rPr lang="en-US" b="1" dirty="0" smtClean="0"/>
              <a:t> July 17-21 2017</a:t>
            </a:r>
          </a:p>
          <a:p>
            <a:r>
              <a:rPr lang="en-US" sz="2000" dirty="0" smtClean="0"/>
              <a:t>Attached to SKA Pathfinder Continuum Surveys (SPARCS) meeting </a:t>
            </a:r>
          </a:p>
          <a:p>
            <a:r>
              <a:rPr lang="en-US" sz="2000" dirty="0" smtClean="0"/>
              <a:t>SPARCS VII: The Pathfinders Awaken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://www.icrar.org/conferences/sparcs7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Abstract deadline: </a:t>
            </a:r>
            <a:r>
              <a:rPr lang="en-US" sz="2000" dirty="0" smtClean="0">
                <a:solidFill>
                  <a:srgbClr val="FF0000"/>
                </a:solidFill>
              </a:rPr>
              <a:t>May 12</a:t>
            </a:r>
          </a:p>
          <a:p>
            <a:r>
              <a:rPr lang="en-US" sz="2000" dirty="0" smtClean="0"/>
              <a:t>Registration deadline: </a:t>
            </a:r>
            <a:r>
              <a:rPr lang="en-US" sz="2000" dirty="0" smtClean="0">
                <a:solidFill>
                  <a:srgbClr val="00B050"/>
                </a:solidFill>
              </a:rPr>
              <a:t>May 30</a:t>
            </a:r>
          </a:p>
          <a:p>
            <a:pPr marL="216000" lvl="1" indent="0">
              <a:buNone/>
            </a:pPr>
            <a:endParaRPr lang="is-IS" dirty="0" smtClean="0"/>
          </a:p>
          <a:p>
            <a:pPr marL="216000" lvl="1" indent="0">
              <a:buNone/>
            </a:pPr>
            <a:endParaRPr lang="is-IS" dirty="0" smtClean="0"/>
          </a:p>
          <a:p>
            <a:endParaRPr lang="is-IS" sz="2000" b="1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" y="3841782"/>
            <a:ext cx="9144000" cy="21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SWG update</a:t>
            </a:r>
          </a:p>
          <a:p>
            <a:pPr lvl="1"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Progress with</a:t>
            </a:r>
            <a:br>
              <a:rPr lang="en-US" dirty="0" smtClean="0"/>
            </a:br>
            <a:r>
              <a:rPr lang="en-US" dirty="0" smtClean="0"/>
              <a:t>pathfinder/precursor</a:t>
            </a:r>
            <a:br>
              <a:rPr lang="en-US" dirty="0" smtClean="0"/>
            </a:br>
            <a:r>
              <a:rPr lang="en-US" dirty="0" smtClean="0"/>
              <a:t>projects</a:t>
            </a:r>
          </a:p>
          <a:p>
            <a:pPr eaLnBrk="1" hangingPunct="1">
              <a:spcAft>
                <a:spcPct val="0"/>
              </a:spcAft>
            </a:pPr>
            <a:endParaRPr lang="en-AU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4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852487"/>
          </a:xfrm>
        </p:spPr>
        <p:txBody>
          <a:bodyPr>
            <a:normAutofit/>
          </a:bodyPr>
          <a:lstStyle/>
          <a:p>
            <a:r>
              <a:rPr lang="en-US" dirty="0" smtClean="0"/>
              <a:t>Precursor and Pathfinder Survey Projects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352928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LOFAR </a:t>
            </a:r>
            <a:r>
              <a:rPr lang="mr-IN" sz="2400" dirty="0" smtClean="0"/>
              <a:t>–</a:t>
            </a:r>
            <a:r>
              <a:rPr lang="en-US" sz="2400" dirty="0" smtClean="0"/>
              <a:t> polarization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MWA - polarization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ASKAP </a:t>
            </a:r>
            <a:r>
              <a:rPr lang="mr-IN" sz="2400" dirty="0" smtClean="0"/>
              <a:t>–</a:t>
            </a:r>
            <a:r>
              <a:rPr lang="en-US" sz="2400" dirty="0" smtClean="0"/>
              <a:t> POSSUM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MeerKAT </a:t>
            </a:r>
            <a:r>
              <a:rPr lang="mr-IN" sz="2400" dirty="0" smtClean="0"/>
              <a:t>–</a:t>
            </a:r>
            <a:r>
              <a:rPr lang="en-US" sz="2400" dirty="0" smtClean="0"/>
              <a:t> MIGHTEE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JVLA </a:t>
            </a:r>
            <a:r>
              <a:rPr lang="mr-IN" sz="2400" dirty="0" smtClean="0"/>
              <a:t>–</a:t>
            </a:r>
            <a:r>
              <a:rPr lang="en-US" sz="2400" dirty="0" smtClean="0"/>
              <a:t> VLASS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24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Technical and Scientific pathfinders to SKA1 CM KSPs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Calibration and imaging challenges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data plans, </a:t>
            </a:r>
            <a:r>
              <a:rPr lang="en-US" sz="2400" smtClean="0"/>
              <a:t>algorithms and processing</a:t>
            </a:r>
            <a:endParaRPr lang="en-US" sz="2400" dirty="0" smtClean="0"/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Scientific discovery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Right Bracket 4"/>
          <p:cNvSpPr/>
          <p:nvPr/>
        </p:nvSpPr>
        <p:spPr>
          <a:xfrm>
            <a:off x="4427984" y="1268760"/>
            <a:ext cx="360040" cy="64807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4427984" y="2132856"/>
            <a:ext cx="360040" cy="9361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8064" y="1412776"/>
            <a:ext cx="107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SKA-LOW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348880"/>
            <a:ext cx="101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SKA-MID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06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2808311" cy="4595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More-or-less</a:t>
            </a:r>
            <a:br>
              <a:rPr lang="en-AU" dirty="0" smtClean="0"/>
            </a:br>
            <a:r>
              <a:rPr lang="en-AU" dirty="0" smtClean="0"/>
              <a:t>routine imaging</a:t>
            </a:r>
            <a:br>
              <a:rPr lang="en-AU" dirty="0" smtClean="0"/>
            </a:br>
            <a:r>
              <a:rPr lang="en-AU" dirty="0" smtClean="0"/>
              <a:t>w/ 36 beams now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Bandwidth</a:t>
            </a:r>
            <a:br>
              <a:rPr lang="en-AU" dirty="0" smtClean="0"/>
            </a:br>
            <a:r>
              <a:rPr lang="en-AU" dirty="0" smtClean="0"/>
              <a:t>already sufficient</a:t>
            </a:r>
            <a:br>
              <a:rPr lang="en-AU" dirty="0" smtClean="0"/>
            </a:br>
            <a:r>
              <a:rPr lang="en-AU" dirty="0" smtClean="0"/>
              <a:t>for polarimetry</a:t>
            </a:r>
            <a:br>
              <a:rPr lang="en-AU" dirty="0" smtClean="0"/>
            </a:br>
            <a:r>
              <a:rPr lang="en-AU" dirty="0" smtClean="0"/>
              <a:t>testing and</a:t>
            </a:r>
            <a:br>
              <a:rPr lang="en-AU" dirty="0" smtClean="0"/>
            </a:br>
            <a:r>
              <a:rPr lang="en-AU" dirty="0" smtClean="0"/>
              <a:t>early science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ASKAP: Next step to the “all sky” RM Grid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91" y="784352"/>
            <a:ext cx="6301913" cy="60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641" y="5641261"/>
            <a:ext cx="22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/>
              <a:t>Anderson, Raja</a:t>
            </a:r>
            <a:endParaRPr lang="en-US" i="1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40" y="3690668"/>
            <a:ext cx="1808308" cy="18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-180528" y="1412776"/>
            <a:ext cx="5554002" cy="44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01200" lvl="1" indent="-234000">
              <a:lnSpc>
                <a:spcPct val="130000"/>
              </a:lnSpc>
              <a:spcBef>
                <a:spcPts val="3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Stellar evolution</a:t>
            </a: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AU" sz="2000" dirty="0" err="1" smtClean="0">
                <a:solidFill>
                  <a:srgbClr val="000000"/>
                </a:solidFill>
                <a:latin typeface="+mn-lt"/>
              </a:rPr>
              <a:t>ulsars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 and collapsed stellar objects</a:t>
            </a: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Jovian planets</a:t>
            </a: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cloud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collapse 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&amp;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star 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formation</a:t>
            </a:r>
            <a:endParaRPr lang="en-AU" sz="1000" dirty="0" smtClean="0">
              <a:solidFill>
                <a:srgbClr val="000000"/>
              </a:solidFill>
            </a:endParaRP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stellar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activity 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&amp;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outflows </a:t>
            </a:r>
            <a:endParaRPr lang="en-AU" sz="1000" dirty="0" smtClean="0">
              <a:solidFill>
                <a:srgbClr val="000000"/>
              </a:solidFill>
              <a:latin typeface="+mn-lt"/>
            </a:endParaRPr>
          </a:p>
          <a:p>
            <a:pPr marL="601200" lvl="1" indent="-234000">
              <a:lnSpc>
                <a:spcPct val="13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Galaxy evolution</a:t>
            </a: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 ISM turbulence and energy transport  </a:t>
            </a:r>
            <a:endParaRPr lang="en-AU" sz="1000" dirty="0">
              <a:solidFill>
                <a:srgbClr val="000000"/>
              </a:solidFill>
            </a:endParaRP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 stability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of galactic 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disks</a:t>
            </a:r>
            <a:endParaRPr lang="en-AU" sz="1000" dirty="0">
              <a:solidFill>
                <a:srgbClr val="000000"/>
              </a:solidFill>
            </a:endParaRP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 acceleration, propagation &amp; confinement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of cosmic 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rays</a:t>
            </a:r>
            <a:endParaRPr lang="en-AU" sz="1000" dirty="0" smtClean="0">
              <a:solidFill>
                <a:srgbClr val="000000"/>
              </a:solidFill>
              <a:latin typeface="+mn-lt"/>
            </a:endParaRPr>
          </a:p>
          <a:p>
            <a:pPr marL="601200" lvl="1" indent="-234000">
              <a:lnSpc>
                <a:spcPct val="13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Inter-Galactic phenomena</a:t>
            </a: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</a:rPr>
              <a:t>energy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 transport </a:t>
            </a:r>
            <a:r>
              <a:rPr lang="en-AU" sz="2000" dirty="0">
                <a:solidFill>
                  <a:srgbClr val="000000"/>
                </a:solidFill>
                <a:latin typeface="+mn-lt"/>
              </a:rPr>
              <a:t>in galaxy </a:t>
            </a: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cluster media </a:t>
            </a:r>
            <a:endParaRPr lang="en-AU" sz="1000" dirty="0">
              <a:solidFill>
                <a:srgbClr val="000000"/>
              </a:solidFill>
            </a:endParaRPr>
          </a:p>
          <a:p>
            <a:pPr marL="1058400" lvl="2" indent="-2340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n-lt"/>
              </a:rPr>
              <a:t>AGN and IGM feedback </a:t>
            </a:r>
          </a:p>
        </p:txBody>
      </p:sp>
      <p:pic>
        <p:nvPicPr>
          <p:cNvPr id="204805" name="Picture 5" descr="turbulence_maron_goldreich"/>
          <p:cNvPicPr>
            <a:picLocks noChangeAspect="1" noChangeArrowheads="1"/>
          </p:cNvPicPr>
          <p:nvPr/>
        </p:nvPicPr>
        <p:blipFill>
          <a:blip r:embed="rId3"/>
          <a:srcRect l="1085" t="2992" r="1062" b="276"/>
          <a:stretch>
            <a:fillRect/>
          </a:stretch>
        </p:blipFill>
        <p:spPr bwMode="auto">
          <a:xfrm>
            <a:off x="7217652" y="1988839"/>
            <a:ext cx="1674828" cy="1659053"/>
          </a:xfrm>
          <a:prstGeom prst="rect">
            <a:avLst/>
          </a:prstGeom>
          <a:noFill/>
        </p:spPr>
      </p:pic>
      <p:pic>
        <p:nvPicPr>
          <p:cNvPr id="204807" name="Picture 7" descr="proplyds"/>
          <p:cNvPicPr>
            <a:picLocks noChangeAspect="1" noChangeArrowheads="1"/>
          </p:cNvPicPr>
          <p:nvPr/>
        </p:nvPicPr>
        <p:blipFill>
          <a:blip r:embed="rId4"/>
          <a:srcRect l="27974" t="14827" r="6984" b="3612"/>
          <a:stretch>
            <a:fillRect/>
          </a:stretch>
        </p:blipFill>
        <p:spPr bwMode="auto">
          <a:xfrm>
            <a:off x="5383064" y="1988840"/>
            <a:ext cx="1781224" cy="1665000"/>
          </a:xfrm>
          <a:prstGeom prst="rect">
            <a:avLst/>
          </a:prstGeom>
          <a:noFill/>
        </p:spPr>
      </p:pic>
      <p:sp>
        <p:nvSpPr>
          <p:cNvPr id="204816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573962" cy="762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Cosmic </a:t>
            </a:r>
            <a:r>
              <a:rPr lang="en-US" dirty="0" smtClean="0">
                <a:solidFill>
                  <a:srgbClr val="000000"/>
                </a:solidFill>
              </a:rPr>
              <a:t>Magnetism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Chyzy_2008_NGC4736_fig2.gif"/>
          <p:cNvPicPr>
            <a:picLocks noChangeAspect="1"/>
          </p:cNvPicPr>
          <p:nvPr/>
        </p:nvPicPr>
        <p:blipFill>
          <a:blip r:embed="rId5"/>
          <a:srcRect l="60250" t="5338" r="2021" b="70274"/>
          <a:stretch>
            <a:fillRect/>
          </a:stretch>
        </p:blipFill>
        <p:spPr>
          <a:xfrm>
            <a:off x="7201506" y="3717032"/>
            <a:ext cx="1762982" cy="1649418"/>
          </a:xfrm>
          <a:prstGeom prst="rect">
            <a:avLst/>
          </a:prstGeom>
        </p:spPr>
      </p:pic>
      <p:pic>
        <p:nvPicPr>
          <p:cNvPr id="11" name="Picture 10" descr="SynchrotronRadi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494" y="3717033"/>
            <a:ext cx="1729794" cy="1656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951111"/>
            <a:ext cx="644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Magnetism is central to astrophysics on all scales</a:t>
            </a:r>
            <a:endParaRPr lang="en-US" sz="24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9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595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Central portion of Fornax field: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ASKAP: Next step to the “all sky” RM Grid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" y="2172651"/>
            <a:ext cx="4355976" cy="3483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348" y="1677149"/>
            <a:ext cx="2344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ATCA (~250 </a:t>
            </a:r>
            <a:r>
              <a:rPr lang="en-US" sz="1350" dirty="0" err="1"/>
              <a:t>uJy</a:t>
            </a:r>
            <a:r>
              <a:rPr lang="en-US" sz="1350" dirty="0"/>
              <a:t> / beam RMS)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4502" y="1677149"/>
            <a:ext cx="2344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ASKAP </a:t>
            </a:r>
            <a:r>
              <a:rPr lang="en-US" sz="1350" dirty="0"/>
              <a:t>(~60 </a:t>
            </a:r>
            <a:r>
              <a:rPr lang="en-US" sz="1350" dirty="0" err="1"/>
              <a:t>uJy</a:t>
            </a:r>
            <a:r>
              <a:rPr lang="en-US" sz="1350" dirty="0"/>
              <a:t> / beam RMS)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2" y="2091081"/>
            <a:ext cx="4378077" cy="35738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4641" y="5641261"/>
            <a:ext cx="22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/>
              <a:t>Anderson, Raja</a:t>
            </a:r>
            <a:endParaRPr lang="en-US" i="1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59511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On-axis </a:t>
            </a:r>
            <a:r>
              <a:rPr lang="en-US" dirty="0" err="1"/>
              <a:t>polarisation</a:t>
            </a:r>
            <a:r>
              <a:rPr lang="en-US" dirty="0"/>
              <a:t> calibration method has been developed. Initial results look promising. </a:t>
            </a:r>
          </a:p>
          <a:p>
            <a:endParaRPr lang="en-US" dirty="0"/>
          </a:p>
          <a:p>
            <a:r>
              <a:rPr lang="en-US" dirty="0" smtClean="0"/>
              <a:t>Leakage </a:t>
            </a:r>
            <a:r>
              <a:rPr lang="en-US" dirty="0"/>
              <a:t>of Stokes I into V estimated at ~0.3% for bright sources located randomly in the field</a:t>
            </a:r>
          </a:p>
          <a:p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degree of commonality between linearly </a:t>
            </a:r>
            <a:r>
              <a:rPr lang="en-US" dirty="0" err="1"/>
              <a:t>polarised</a:t>
            </a:r>
            <a:r>
              <a:rPr lang="en-US" dirty="0"/>
              <a:t> sources detected with ASKAP, and linearly </a:t>
            </a:r>
            <a:r>
              <a:rPr lang="en-US" dirty="0" err="1"/>
              <a:t>polarised</a:t>
            </a:r>
            <a:r>
              <a:rPr lang="en-US" dirty="0"/>
              <a:t> sources in other catalogues (NVSS RM catalogue, Anderson et al. 2015 ATCA Fornax field)</a:t>
            </a:r>
          </a:p>
          <a:p>
            <a:endParaRPr lang="en-US" dirty="0"/>
          </a:p>
          <a:p>
            <a:r>
              <a:rPr lang="en-US" dirty="0" smtClean="0"/>
              <a:t>Detailed </a:t>
            </a:r>
            <a:r>
              <a:rPr lang="en-US" dirty="0"/>
              <a:t>source property comparisons are now under way, with the aim of quantifying off-axis effects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ASKAP: Polarimetry progress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200" y="1127125"/>
            <a:ext cx="8352928" cy="4595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VLA Sky Survey (VLASS)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A 21st century version of the NVSS and FIRST, all-sky above declination −40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Resolution: 2.5” (B configuration), covering 2-4 GHz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RMS: 69 </a:t>
            </a:r>
            <a:r>
              <a:rPr lang="en-US" dirty="0" err="1"/>
              <a:t>μJy</a:t>
            </a:r>
            <a:r>
              <a:rPr lang="en-US" dirty="0"/>
              <a:t>/beam (co-added over 3 epochs)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Observations: 2017-2024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Main science programs: </a:t>
            </a:r>
            <a:r>
              <a:rPr lang="en-US" dirty="0" err="1"/>
              <a:t>polarisation</a:t>
            </a:r>
            <a:r>
              <a:rPr lang="en-US" dirty="0"/>
              <a:t>, time-domain science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MIGHTEE (</a:t>
            </a:r>
            <a:r>
              <a:rPr lang="en-US" dirty="0" err="1"/>
              <a:t>MeerKAT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MID L-band (2 </a:t>
            </a:r>
            <a:r>
              <a:rPr lang="en-US" dirty="0" err="1"/>
              <a:t>uJy</a:t>
            </a:r>
            <a:r>
              <a:rPr lang="en-US" dirty="0"/>
              <a:t>, 18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), S-band (1 </a:t>
            </a:r>
            <a:r>
              <a:rPr lang="en-US" dirty="0" err="1"/>
              <a:t>uJy</a:t>
            </a:r>
            <a:r>
              <a:rPr lang="en-US" dirty="0"/>
              <a:t>, 5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DEEP L-band &amp; UHF to 0.1 </a:t>
            </a:r>
            <a:r>
              <a:rPr lang="en-US" dirty="0" err="1"/>
              <a:t>uJy</a:t>
            </a:r>
            <a:r>
              <a:rPr lang="en-US" dirty="0"/>
              <a:t> (1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, commensal with LADUMA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Other key forthcoming polarization plans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CSIRO Astronomy &amp; Space Science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George Heald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+61 8 6436 8758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</a:t>
            </a:r>
            <a:r>
              <a:rPr lang="en-US" sz="1500" dirty="0" err="1" smtClean="0"/>
              <a:t>george.heald@csiro.au</a:t>
            </a:r>
            <a:endParaRPr lang="en-US" sz="1500" dirty="0" smtClean="0"/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</a:t>
            </a:r>
            <a:r>
              <a:rPr lang="en-US" sz="1500" dirty="0" err="1" smtClean="0"/>
              <a:t>www.csiro.au</a:t>
            </a:r>
            <a:endParaRPr lang="en-US" sz="15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 and space</a:t>
            </a:r>
            <a:r>
              <a:rPr lang="en-AU" sz="1200" b="1" kern="1200" cap="all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61374" cy="852487"/>
          </a:xfrm>
        </p:spPr>
        <p:txBody>
          <a:bodyPr>
            <a:normAutofit/>
          </a:bodyPr>
          <a:lstStyle/>
          <a:p>
            <a:r>
              <a:rPr lang="en-US" dirty="0" smtClean="0"/>
              <a:t>CM Key Science Projects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287016" y="980728"/>
            <a:ext cx="84614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Origin and Evolution of Magnetic Fields in Large Scale Structures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(</a:t>
            </a:r>
            <a:r>
              <a:rPr lang="en-US" sz="2400" dirty="0" err="1" smtClean="0">
                <a:solidFill>
                  <a:schemeClr val="tx1"/>
                </a:solidFill>
              </a:rPr>
              <a:t>Mpc</a:t>
            </a:r>
            <a:r>
              <a:rPr lang="en-US" sz="2400" dirty="0" smtClean="0">
                <a:solidFill>
                  <a:schemeClr val="tx1"/>
                </a:solidFill>
              </a:rPr>
              <a:t> scales)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Magnetic Field in clusters, filaments </a:t>
            </a:r>
            <a:r>
              <a:rPr lang="en-US" sz="2200" dirty="0" smtClean="0">
                <a:solidFill>
                  <a:schemeClr val="tx1"/>
                </a:solidFill>
              </a:rPr>
              <a:t>and </a:t>
            </a:r>
            <a:r>
              <a:rPr lang="en-US" sz="2200" dirty="0" smtClean="0">
                <a:solidFill>
                  <a:schemeClr val="tx1"/>
                </a:solidFill>
              </a:rPr>
              <a:t>their evolution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Magnetic cosmic web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Probing the Nature of Dark </a:t>
            </a:r>
            <a:r>
              <a:rPr lang="en-US" sz="2200" dirty="0">
                <a:solidFill>
                  <a:schemeClr val="tx1"/>
                </a:solidFill>
              </a:rPr>
              <a:t>M</a:t>
            </a:r>
            <a:r>
              <a:rPr lang="en-US" sz="2200" dirty="0" smtClean="0">
                <a:solidFill>
                  <a:schemeClr val="tx1"/>
                </a:solidFill>
              </a:rPr>
              <a:t>atter and Fundamental Physics</a:t>
            </a:r>
            <a:endParaRPr lang="en-US" sz="22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2.     Origin and Evolution of Magnetic fields in Galaxies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(kpc, &lt;kpc scales)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Emergence </a:t>
            </a:r>
            <a:r>
              <a:rPr lang="en-US" sz="2300" dirty="0">
                <a:solidFill>
                  <a:schemeClr val="tx1"/>
                </a:solidFill>
              </a:rPr>
              <a:t>and evolution of magnetic fields in </a:t>
            </a:r>
            <a:r>
              <a:rPr lang="en-US" sz="2300" dirty="0" smtClean="0">
                <a:solidFill>
                  <a:schemeClr val="tx1"/>
                </a:solidFill>
              </a:rPr>
              <a:t>galaxies from absorption and emission experiments</a:t>
            </a:r>
            <a:endParaRPr lang="en-US" sz="23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Broad-band polarimetry as a probe of AGN </a:t>
            </a:r>
            <a:r>
              <a:rPr lang="en-US" sz="2300" dirty="0" smtClean="0">
                <a:solidFill>
                  <a:srgbClr val="000000"/>
                </a:solidFill>
              </a:rPr>
              <a:t>Physics at all redshifts and luminosities </a:t>
            </a:r>
            <a:endParaRPr lang="en-US" sz="23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Magnetic Fields in Nearby Galaxies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Multi-scale magnetism in the Milky Way</a:t>
            </a:r>
          </a:p>
          <a:p>
            <a:pPr marL="800100" lvl="1" indent="-342900" algn="l">
              <a:buFont typeface="Arial"/>
              <a:buChar char="•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457200" indent="-457200" algn="l">
              <a:spcAft>
                <a:spcPts val="600"/>
              </a:spcAft>
              <a:buAutoNum type="arabicPeriod" startAt="3"/>
            </a:pPr>
            <a:r>
              <a:rPr lang="en-US" sz="2400" b="1" dirty="0" smtClean="0">
                <a:solidFill>
                  <a:srgbClr val="0000FF"/>
                </a:solidFill>
              </a:rPr>
              <a:t>Magnetic Fields and stellar evolution (stellar scales)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770400" lvl="1" indent="-313200" algn="l">
              <a:buFont typeface="Arial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Role of magnetic fields in star formation, stellar evolution, </a:t>
            </a:r>
            <a:r>
              <a:rPr lang="en-US" sz="2300" dirty="0" err="1" smtClean="0">
                <a:solidFill>
                  <a:schemeClr val="tx1"/>
                </a:solidFill>
              </a:rPr>
              <a:t>exoplanets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/>
            <a:endParaRPr lang="en-US" sz="2300" dirty="0">
              <a:solidFill>
                <a:schemeClr val="tx1"/>
              </a:solidFill>
            </a:endParaRPr>
          </a:p>
          <a:p>
            <a:pPr algn="l"/>
            <a:endParaRPr lang="en-US" sz="30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19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5159984" cy="48245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3824134" y="3078540"/>
            <a:ext cx="1251922" cy="258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6056" y="4149080"/>
            <a:ext cx="576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60032" y="4077072"/>
            <a:ext cx="576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7525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Pol. Synchrotron emission</a:t>
            </a:r>
          </a:p>
          <a:p>
            <a:r>
              <a:rPr lang="en-US" dirty="0" smtClean="0"/>
              <a:t>RM Grid: Faraday rotation of</a:t>
            </a:r>
            <a:br>
              <a:rPr lang="en-US" dirty="0" smtClean="0"/>
            </a:br>
            <a:r>
              <a:rPr lang="en-US" dirty="0" smtClean="0"/>
              <a:t>background </a:t>
            </a:r>
            <a:r>
              <a:rPr lang="en-US" dirty="0" err="1" smtClean="0"/>
              <a:t>extragal</a:t>
            </a:r>
            <a:r>
              <a:rPr lang="en-US" dirty="0"/>
              <a:t> </a:t>
            </a:r>
            <a:r>
              <a:rPr lang="en-US" dirty="0" smtClean="0"/>
              <a:t>sources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Broadband radio polarimetry opens a</a:t>
            </a:r>
            <a:br>
              <a:rPr lang="en-US" dirty="0" smtClean="0"/>
            </a:br>
            <a:r>
              <a:rPr lang="en-US" dirty="0" smtClean="0"/>
              <a:t>brand new window:</a:t>
            </a:r>
          </a:p>
          <a:p>
            <a:pPr lvl="1"/>
            <a:r>
              <a:rPr lang="en-US" dirty="0" smtClean="0"/>
              <a:t>Implementation of new algorithms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Complementary use of RM Synthesis &amp; </a:t>
            </a:r>
            <a:r>
              <a:rPr lang="en-US" i="1" dirty="0" err="1" smtClean="0"/>
              <a:t>qu</a:t>
            </a:r>
            <a:r>
              <a:rPr lang="en-US" dirty="0" smtClean="0"/>
              <a:t>-fitting</a:t>
            </a:r>
          </a:p>
          <a:p>
            <a:pPr lvl="1"/>
            <a:r>
              <a:rPr lang="en-US" dirty="0" err="1" smtClean="0"/>
              <a:t>Characterise</a:t>
            </a:r>
            <a:r>
              <a:rPr lang="en-US" dirty="0" smtClean="0"/>
              <a:t> B fields, density and</a:t>
            </a:r>
            <a:br>
              <a:rPr lang="en-US" dirty="0" smtClean="0"/>
            </a:br>
            <a:r>
              <a:rPr lang="en-US" dirty="0" smtClean="0"/>
              <a:t>turbulence in a range of different objects</a:t>
            </a:r>
          </a:p>
          <a:p>
            <a:r>
              <a:rPr lang="en-US" dirty="0" smtClean="0"/>
              <a:t>19 magnetism science chapters in the</a:t>
            </a:r>
            <a:br>
              <a:rPr lang="en-US" dirty="0" smtClean="0"/>
            </a:br>
            <a:r>
              <a:rPr lang="en-US" dirty="0" smtClean="0"/>
              <a:t>SKA science book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HPSO: SKA1-MID Band 2 RM Grid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0" y="2276872"/>
            <a:ext cx="3667808" cy="801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2204864"/>
            <a:ext cx="1656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85076" y="2276872"/>
            <a:ext cx="90000" cy="30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5159984" cy="48245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3824134" y="3078540"/>
            <a:ext cx="1251922" cy="258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6056" y="4149080"/>
            <a:ext cx="576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60032" y="4077072"/>
            <a:ext cx="576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064896" cy="47525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Nominal characteristics:</a:t>
            </a:r>
          </a:p>
          <a:p>
            <a:pPr lvl="1"/>
            <a:r>
              <a:rPr lang="en-US" dirty="0" smtClean="0"/>
              <a:t>Band 2, 950-1760 MHz</a:t>
            </a:r>
          </a:p>
          <a:p>
            <a:pPr lvl="1"/>
            <a:r>
              <a:rPr lang="en-US" dirty="0" err="1" smtClean="0"/>
              <a:t>rms</a:t>
            </a:r>
            <a:r>
              <a:rPr lang="en-US" dirty="0" smtClean="0"/>
              <a:t> 4 µ</a:t>
            </a:r>
            <a:r>
              <a:rPr lang="en-US" dirty="0" err="1" smtClean="0"/>
              <a:t>Jy</a:t>
            </a:r>
            <a:r>
              <a:rPr lang="en-US" dirty="0" smtClean="0"/>
              <a:t>/beam</a:t>
            </a:r>
          </a:p>
          <a:p>
            <a:pPr lvl="1"/>
            <a:r>
              <a:rPr lang="en-US" dirty="0" smtClean="0"/>
              <a:t>resolution 2”</a:t>
            </a:r>
          </a:p>
          <a:p>
            <a:pPr lvl="1"/>
            <a:r>
              <a:rPr lang="en-US" dirty="0" smtClean="0"/>
              <a:t>goal: 7-14 million RMs</a:t>
            </a:r>
          </a:p>
          <a:p>
            <a:pPr lvl="2"/>
            <a:r>
              <a:rPr lang="en-US" dirty="0" smtClean="0"/>
              <a:t>Either from SDP,</a:t>
            </a:r>
            <a:br>
              <a:rPr lang="en-US" dirty="0" smtClean="0"/>
            </a:br>
            <a:r>
              <a:rPr lang="en-US" dirty="0" smtClean="0"/>
              <a:t>or post-processing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HPSO: SKA1-MID Band 2 RM Grid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85076" y="2276872"/>
            <a:ext cx="90000" cy="30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0912" y="2879700"/>
            <a:ext cx="3577101" cy="3631654"/>
            <a:chOff x="2800912" y="2879700"/>
            <a:chExt cx="3577101" cy="36316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912" y="2879700"/>
              <a:ext cx="3577101" cy="36316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19871" y="5556113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Courtesy L. Rudnick</a:t>
              </a:r>
              <a:endParaRPr lang="en-US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568952" cy="482453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/>
              <a:t>RM Grid – our HPSO</a:t>
            </a:r>
          </a:p>
          <a:p>
            <a:pPr lvl="1"/>
            <a:r>
              <a:rPr lang="en-AU" dirty="0" smtClean="0"/>
              <a:t>Band 2 largely unaffected in current planning, so major impact not anticipated</a:t>
            </a:r>
          </a:p>
          <a:p>
            <a:pPr lvl="1"/>
            <a:r>
              <a:rPr lang="en-AU" dirty="0" smtClean="0"/>
              <a:t>But, do cumulative reductions in sensitivity impinge on transformational impact?</a:t>
            </a:r>
          </a:p>
          <a:p>
            <a:pPr lvl="1"/>
            <a:r>
              <a:rPr lang="en-AU" dirty="0" smtClean="0"/>
              <a:t>Loss in bandwidth means more than merely sensitivity (RM uncertainties)</a:t>
            </a:r>
          </a:p>
          <a:p>
            <a:endParaRPr lang="en-AU" dirty="0"/>
          </a:p>
          <a:p>
            <a:r>
              <a:rPr lang="en-AU" dirty="0" smtClean="0"/>
              <a:t>LOW</a:t>
            </a:r>
          </a:p>
          <a:p>
            <a:pPr lvl="1"/>
            <a:r>
              <a:rPr lang="en-AU" dirty="0" smtClean="0"/>
              <a:t>Both frequency coverage and </a:t>
            </a:r>
            <a:r>
              <a:rPr lang="en-AU" dirty="0" err="1" smtClean="0"/>
              <a:t>Bmax</a:t>
            </a:r>
            <a:r>
              <a:rPr lang="en-AU" dirty="0" smtClean="0"/>
              <a:t> important, particularly in combination</a:t>
            </a:r>
          </a:p>
          <a:p>
            <a:endParaRPr lang="en-US" dirty="0"/>
          </a:p>
          <a:p>
            <a:r>
              <a:rPr lang="en-US" dirty="0" smtClean="0"/>
              <a:t>MID</a:t>
            </a:r>
          </a:p>
          <a:p>
            <a:pPr lvl="1"/>
            <a:r>
              <a:rPr lang="en-US" dirty="0" smtClean="0"/>
              <a:t>Importance of Band 5 for supplementary science</a:t>
            </a:r>
          </a:p>
          <a:p>
            <a:pPr lvl="1"/>
            <a:r>
              <a:rPr lang="en-US" dirty="0" smtClean="0"/>
              <a:t>NB: impacts on pulsar science are also key for magnetism science capability</a:t>
            </a:r>
            <a:br>
              <a:rPr lang="en-US" dirty="0" smtClean="0"/>
            </a:br>
            <a:r>
              <a:rPr lang="en-US" dirty="0" smtClean="0"/>
              <a:t>(pulsars are highly effective probes of the ISM)</a:t>
            </a:r>
          </a:p>
          <a:p>
            <a:endParaRPr lang="en-US" dirty="0" smtClean="0"/>
          </a:p>
          <a:p>
            <a:r>
              <a:rPr lang="en-US" dirty="0" smtClean="0"/>
              <a:t>SDP</a:t>
            </a:r>
          </a:p>
          <a:p>
            <a:pPr lvl="1"/>
            <a:r>
              <a:rPr lang="en-US" dirty="0" smtClean="0"/>
              <a:t>Commensality is key for magnetism observations</a:t>
            </a:r>
            <a:r>
              <a:rPr lang="en-AU" dirty="0" smtClean="0"/>
              <a:t>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Take-home points for magnetism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S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352928" cy="291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1374" cy="852487"/>
          </a:xfrm>
        </p:spPr>
        <p:txBody>
          <a:bodyPr/>
          <a:lstStyle/>
          <a:p>
            <a:r>
              <a:rPr lang="en-US" dirty="0" smtClean="0"/>
              <a:t>Stockholm KS Observation Matrix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Cosmic magnetism  |  George Heald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301208"/>
            <a:ext cx="5468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Need science-driven detailed specifications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Complementarity with KSOs for other KSPs</a:t>
            </a:r>
            <a:endParaRPr lang="en-US" sz="2200" dirty="0"/>
          </a:p>
        </p:txBody>
      </p:sp>
      <p:pic>
        <p:nvPicPr>
          <p:cNvPr id="10" name="Picture 9" descr="SynchrotronRadi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2109789" cy="1656184"/>
          </a:xfrm>
          <a:prstGeom prst="rect">
            <a:avLst/>
          </a:prstGeom>
        </p:spPr>
      </p:pic>
      <p:pic>
        <p:nvPicPr>
          <p:cNvPr id="11" name="Picture 10" descr="1610_depol_re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645024"/>
            <a:ext cx="2664296" cy="1717841"/>
          </a:xfrm>
          <a:prstGeom prst="rect">
            <a:avLst/>
          </a:prstGeom>
        </p:spPr>
      </p:pic>
      <p:pic>
        <p:nvPicPr>
          <p:cNvPr id="9" name="Picture 8" descr="RMsky.tiff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92" l="5629" r="98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00639"/>
            <a:ext cx="4245401" cy="27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Science project index &amp; overview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03651"/>
              </p:ext>
            </p:extLst>
          </p:nvPr>
        </p:nvGraphicFramePr>
        <p:xfrm>
          <a:off x="71215" y="908720"/>
          <a:ext cx="9036496" cy="503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361"/>
                <a:gridCol w="432048"/>
                <a:gridCol w="4299869"/>
                <a:gridCol w="941341"/>
                <a:gridCol w="1230985"/>
                <a:gridCol w="724109"/>
                <a:gridCol w="723783"/>
              </a:tblGrid>
              <a:tr h="37156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RMGrid2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KSP 1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A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magnetic field in clusters and filaments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30k(+)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Probing the nature of Dark Matter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magnetic cosmic web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 1,2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KSP 2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A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LoS</a:t>
                      </a:r>
                      <a:r>
                        <a:rPr lang="en-US" sz="1600" dirty="0" smtClean="0"/>
                        <a:t> probes of evolution of cosmic magnetism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Band </a:t>
                      </a:r>
                      <a:r>
                        <a:rPr lang="en-US" sz="1600" dirty="0" smtClean="0"/>
                        <a:t>3?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Emergence and evolution of the magnetic fields in galaxy disks (and halos)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</a:t>
                      </a:r>
                      <a:r>
                        <a:rPr lang="en-US" sz="1600" baseline="0" dirty="0" smtClean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Broad‐band pol probing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AGN/Galaxy physics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λ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30k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 fields in AGN at all z and luminosities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VLBI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Emergence of magnetic fields in the Universe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30k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 fields in nearby galaxies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 2,5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4-6k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25-30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 fields in the heart of the Milky 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 1,2,5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Multi‐scale magnetism in the Milky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30k</a:t>
                      </a:r>
                      <a:endParaRPr lang="en-US" sz="1600" dirty="0"/>
                    </a:p>
                  </a:txBody>
                  <a:tcPr/>
                </a:tc>
              </a:tr>
              <a:tr h="3715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KSP 3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A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</a:t>
                      </a:r>
                      <a:r>
                        <a:rPr lang="en-US" sz="1600" baseline="0" dirty="0" smtClean="0"/>
                        <a:t> of magnetic fields in stellar evolution</a:t>
                      </a:r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1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24744"/>
            <a:ext cx="8640638" cy="475252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5.31</a:t>
            </a:r>
            <a:r>
              <a:rPr lang="en-US" dirty="0" smtClean="0">
                <a:solidFill>
                  <a:srgbClr val="0070C0"/>
                </a:solidFill>
              </a:rPr>
              <a:t>: Reduce bandwidth 300-&gt;200 MHz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Substantial reduction in λ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coverage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Large impact for science projects 1, 8 (clusters, </a:t>
            </a:r>
            <a:r>
              <a:rPr lang="en-US" dirty="0" smtClean="0">
                <a:solidFill>
                  <a:srgbClr val="0070C0"/>
                </a:solidFill>
              </a:rPr>
              <a:t>emergence of magnetism)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>
                <a:solidFill>
                  <a:srgbClr val="7030A0"/>
                </a:solidFill>
              </a:rPr>
              <a:t>2: Dipole design (log periodic vs dipole)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primary impact through effect on available/sensitive </a:t>
            </a:r>
            <a:r>
              <a:rPr lang="en-US" dirty="0" smtClean="0">
                <a:solidFill>
                  <a:srgbClr val="7030A0"/>
                </a:solidFill>
              </a:rPr>
              <a:t>bandpass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5.30.0: </a:t>
            </a:r>
            <a:r>
              <a:rPr lang="en-US" dirty="0" err="1" smtClean="0">
                <a:solidFill>
                  <a:srgbClr val="7030A0"/>
                </a:solidFill>
              </a:rPr>
              <a:t>Bmax</a:t>
            </a:r>
            <a:r>
              <a:rPr lang="en-US" dirty="0" smtClean="0">
                <a:solidFill>
                  <a:srgbClr val="7030A0"/>
                </a:solidFill>
              </a:rPr>
              <a:t> reduction to 50 or 40 km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Reduced </a:t>
            </a:r>
            <a:r>
              <a:rPr lang="en-US" dirty="0" smtClean="0">
                <a:solidFill>
                  <a:srgbClr val="7030A0"/>
                </a:solidFill>
              </a:rPr>
              <a:t>resolution is more </a:t>
            </a:r>
            <a:r>
              <a:rPr lang="en-US" dirty="0" smtClean="0">
                <a:solidFill>
                  <a:srgbClr val="7030A0"/>
                </a:solidFill>
              </a:rPr>
              <a:t>critical for LOW than for MID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Impacts particularly cluster/filament science (project 1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i="1" dirty="0" smtClean="0">
                <a:solidFill>
                  <a:srgbClr val="7030A0"/>
                </a:solidFill>
              </a:rPr>
              <a:t>particular impact if combined with reduced bandwidth option</a:t>
            </a:r>
            <a:endParaRPr lang="en-US" b="1" i="1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5.30: </a:t>
            </a:r>
            <a:r>
              <a:rPr lang="en-US" dirty="0" smtClean="0">
                <a:solidFill>
                  <a:srgbClr val="FF0000"/>
                </a:solidFill>
              </a:rPr>
              <a:t>Remove 54 or 108 stations from core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Lose 20-40% of surface brightness sensitivity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Particular impact for 1 (cluster/filaments), also </a:t>
            </a:r>
            <a:r>
              <a:rPr lang="en-US" dirty="0" smtClean="0">
                <a:solidFill>
                  <a:srgbClr val="FF0000"/>
                </a:solidFill>
              </a:rPr>
              <a:t>8 (emergence)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Cost control options: LOW</a:t>
            </a:r>
            <a:endParaRPr lang="en-A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Cosmic magnetism  |  George Heald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</TotalTime>
  <Words>2050</Words>
  <Application>Microsoft Macintosh PowerPoint</Application>
  <PresentationFormat>On-screen Show (4:3)</PresentationFormat>
  <Paragraphs>419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CSIRO Theme</vt:lpstr>
      <vt:lpstr>Cosmic Magnetism</vt:lpstr>
      <vt:lpstr>Cosmic Magnetism</vt:lpstr>
      <vt:lpstr>CM Key Science Projects</vt:lpstr>
      <vt:lpstr>HPSO: SKA1-MID Band 2 RM Grid</vt:lpstr>
      <vt:lpstr>HPSO: SKA1-MID Band 2 RM Grid</vt:lpstr>
      <vt:lpstr>Take-home points for magnetism</vt:lpstr>
      <vt:lpstr>Stockholm KS Observation Matrix</vt:lpstr>
      <vt:lpstr>Science project index &amp; overview</vt:lpstr>
      <vt:lpstr>Cost control options: LOW</vt:lpstr>
      <vt:lpstr>LOW: bandwidth above 250 MHz</vt:lpstr>
      <vt:lpstr>Cost control options: MID</vt:lpstr>
      <vt:lpstr>MID: impact of bandpass &amp; reductions</vt:lpstr>
      <vt:lpstr>Commensality: SDP and other effects</vt:lpstr>
      <vt:lpstr>Impact table</vt:lpstr>
      <vt:lpstr>Take-home points for magnetism</vt:lpstr>
      <vt:lpstr>Cosmic Magnetism SWG Workshop</vt:lpstr>
      <vt:lpstr>PowerPoint Presentation</vt:lpstr>
      <vt:lpstr>Precursor and Pathfinder Survey Projects</vt:lpstr>
      <vt:lpstr>ASKAP: Next step to the “all sky” RM Grid</vt:lpstr>
      <vt:lpstr>ASKAP: Next step to the “all sky” RM Grid</vt:lpstr>
      <vt:lpstr>ASKAP: Polarimetry progress</vt:lpstr>
      <vt:lpstr>Other key forthcoming polarization plans</vt:lpstr>
      <vt:lpstr>Thank you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Heald</dc:creator>
  <cp:lastModifiedBy>George Heald</cp:lastModifiedBy>
  <cp:revision>81</cp:revision>
  <dcterms:created xsi:type="dcterms:W3CDTF">2017-05-08T05:40:20Z</dcterms:created>
  <dcterms:modified xsi:type="dcterms:W3CDTF">2017-05-19T07:29:59Z</dcterms:modified>
</cp:coreProperties>
</file>