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426" r:id="rId1"/>
  </p:sldMasterIdLst>
  <p:notesMasterIdLst>
    <p:notesMasterId r:id="rId11"/>
  </p:notesMasterIdLst>
  <p:handoutMasterIdLst>
    <p:handoutMasterId r:id="rId12"/>
  </p:handoutMasterIdLst>
  <p:sldIdLst>
    <p:sldId id="257" r:id="rId2"/>
    <p:sldId id="384" r:id="rId3"/>
    <p:sldId id="387" r:id="rId4"/>
    <p:sldId id="357" r:id="rId5"/>
    <p:sldId id="386" r:id="rId6"/>
    <p:sldId id="378" r:id="rId7"/>
    <p:sldId id="382" r:id="rId8"/>
    <p:sldId id="383" r:id="rId9"/>
    <p:sldId id="385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2FA"/>
    <a:srgbClr val="99FFCC"/>
    <a:srgbClr val="FFD0B9"/>
    <a:srgbClr val="FF9966"/>
    <a:srgbClr val="EAEAEA"/>
    <a:srgbClr val="ECECEC"/>
    <a:srgbClr val="000099"/>
    <a:srgbClr val="8CC7EA"/>
    <a:srgbClr val="66CC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40" autoAdjust="0"/>
  </p:normalViewPr>
  <p:slideViewPr>
    <p:cSldViewPr snapToGrid="0" snapToObjects="1">
      <p:cViewPr>
        <p:scale>
          <a:sx n="110" d="100"/>
          <a:sy n="110" d="100"/>
        </p:scale>
        <p:origin x="-163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19EA694-8DE1-4A80-8933-D3AB04D28E69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12441F0-B3DC-4640-A1D7-16F6487EE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7379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2DABCD-6326-493C-848D-66E5691C79E4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7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7B318B0-61E9-48BE-82BE-AF882D3E2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19704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ＭＳ Ｐゴシック" pitchFamily="9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9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6047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60574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9803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28" r:id="rId1"/>
    <p:sldLayoutId id="2147486433" r:id="rId2"/>
    <p:sldLayoutId id="2147486451" r:id="rId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+mj-lt"/>
          <a:ea typeface="+mj-ea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  <a:cs typeface="ＭＳ Ｐゴシック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990033"/>
          </a:solidFill>
          <a:latin typeface="Gill Sans MT" pitchFamily="34" charset="0"/>
          <a:ea typeface="ＭＳ Ｐゴシック" pitchFamily="17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000099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0099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000099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0099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rgbClr val="000099"/>
          </a:solidFill>
          <a:latin typeface="+mn-lt"/>
          <a:ea typeface="+mn-ea"/>
        </a:defRPr>
      </a:lvl5pPr>
      <a:lvl6pPr marL="25146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6pPr>
      <a:lvl7pPr marL="29718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7pPr>
      <a:lvl8pPr marL="3429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8pPr>
      <a:lvl9pPr marL="3886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rgbClr val="0000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427587" y="1327160"/>
            <a:ext cx="6075850" cy="1388048"/>
          </a:xfrm>
          <a:prstGeom prst="rect">
            <a:avLst/>
          </a:prstGeom>
        </p:spPr>
        <p:txBody>
          <a:bodyPr anchor="t" anchorCtr="0">
            <a:normAutofit fontScale="975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990033"/>
                </a:solidFill>
                <a:latin typeface="+mj-lt"/>
                <a:ea typeface="+mj-ea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990033"/>
                </a:solidFill>
                <a:latin typeface="Gill Sans MT" pitchFamily="34" charset="0"/>
                <a:ea typeface="ＭＳ Ｐゴシック" pitchFamily="17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990033"/>
                </a:solidFill>
                <a:latin typeface="Gill Sans MT" pitchFamily="34" charset="0"/>
                <a:ea typeface="ＭＳ Ｐゴシック" pitchFamily="17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990033"/>
                </a:solidFill>
                <a:latin typeface="Gill Sans MT" pitchFamily="34" charset="0"/>
                <a:ea typeface="ＭＳ Ｐゴシック" pitchFamily="17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990033"/>
                </a:solidFill>
                <a:latin typeface="Gill Sans MT" pitchFamily="34" charset="0"/>
                <a:ea typeface="ＭＳ Ｐゴシック" pitchFamily="17" charset="-128"/>
                <a:cs typeface="ＭＳ Ｐゴシック" charset="0"/>
              </a:defRPr>
            </a:lvl5pPr>
            <a:lvl6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990033"/>
                </a:solidFill>
                <a:latin typeface="Gill Sans MT" pitchFamily="34" charset="0"/>
                <a:ea typeface="ＭＳ Ｐゴシック" pitchFamily="17" charset="-128"/>
              </a:defRPr>
            </a:lvl6pPr>
            <a:lvl7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990033"/>
                </a:solidFill>
                <a:latin typeface="Gill Sans MT" pitchFamily="34" charset="0"/>
                <a:ea typeface="ＭＳ Ｐゴシック" pitchFamily="17" charset="-128"/>
              </a:defRPr>
            </a:lvl7pPr>
            <a:lvl8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990033"/>
                </a:solidFill>
                <a:latin typeface="Gill Sans MT" pitchFamily="34" charset="0"/>
                <a:ea typeface="ＭＳ Ｐゴシック" pitchFamily="17" charset="-128"/>
              </a:defRPr>
            </a:lvl8pPr>
            <a:lvl9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990033"/>
                </a:solidFill>
                <a:latin typeface="Gill Sans MT" pitchFamily="34" charset="0"/>
                <a:ea typeface="ＭＳ Ｐゴシック" pitchFamily="17" charset="-128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SKA Dish Consortium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Arial"/>
                <a:cs typeface="Arial"/>
              </a:rPr>
              <a:t>SW overview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27586" y="4911098"/>
            <a:ext cx="4057519" cy="141430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0099"/>
                </a:solidFill>
                <a:latin typeface="+mn-lt"/>
                <a:ea typeface="+mn-ea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0099"/>
                </a:solidFill>
                <a:latin typeface="+mn-lt"/>
                <a:ea typeface="+mn-ea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5pPr>
            <a:lvl6pPr marL="25146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6pPr>
            <a:lvl7pPr marL="29718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7pPr>
            <a:lvl8pPr marL="3429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8pPr>
            <a:lvl9pPr marL="3886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000099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Thomas Küsel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 2017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9543" y="4911098"/>
            <a:ext cx="3016268" cy="156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29002"/>
            <a:ext cx="640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SKA Dish SW - agenda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660" y="157946"/>
            <a:ext cx="1915064" cy="9967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59125" y="1742536"/>
            <a:ext cx="58848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Overview of Dish Consortium SW effort (Thomas)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SW approach and implications of </a:t>
            </a:r>
            <a:r>
              <a:rPr lang="en-ZA" sz="2000" dirty="0" err="1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SAFe</a:t>
            </a: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 (Simone)</a:t>
            </a:r>
          </a:p>
        </p:txBody>
      </p:sp>
    </p:spTree>
    <p:extLst>
      <p:ext uri="{BB962C8B-B14F-4D97-AF65-F5344CB8AC3E}">
        <p14:creationId xmlns="" xmlns:p14="http://schemas.microsoft.com/office/powerpoint/2010/main" val="2816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29002"/>
            <a:ext cx="640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Introduction</a:t>
            </a:r>
            <a:endParaRPr lang="en-US" sz="2800" b="1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660" y="157946"/>
            <a:ext cx="1915064" cy="9967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0551" y="1742536"/>
            <a:ext cx="8678173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In principle, </a:t>
            </a:r>
            <a:r>
              <a:rPr lang="en-ZA" dirty="0" err="1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SAFe</a:t>
            </a:r>
            <a:r>
              <a:rPr lang="en-ZA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 methodology is great and should be supported on the project where possible</a:t>
            </a:r>
            <a:r>
              <a:rPr lang="en-ZA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System integration, operation and upgrades.</a:t>
            </a:r>
            <a:endParaRPr lang="en-ZA" sz="2000" dirty="0" smtClean="0">
              <a:solidFill>
                <a:srgbClr val="000099"/>
              </a:solidFill>
              <a:latin typeface="Gill Sans MT" pitchFamily="34" charset="0"/>
              <a:cs typeface="Gill Sans" pitchFamily="17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For Dish this comes quite late, but let’s see how we can support this...</a:t>
            </a:r>
            <a:endParaRPr lang="en-ZA" dirty="0" smtClean="0">
              <a:solidFill>
                <a:srgbClr val="000099"/>
              </a:solidFill>
              <a:latin typeface="Gill Sans MT" pitchFamily="34" charset="0"/>
              <a:cs typeface="Gill Sans" pitchFamily="17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6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29002"/>
            <a:ext cx="640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SKA Dish Product / Org Structure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660" y="157946"/>
            <a:ext cx="1915064" cy="996776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9113" y="1154722"/>
            <a:ext cx="5007454" cy="5241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 rot="10800000">
            <a:off x="5727924" y="2497348"/>
            <a:ext cx="690114" cy="35368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Right Arrow 5"/>
          <p:cNvSpPr/>
          <p:nvPr/>
        </p:nvSpPr>
        <p:spPr>
          <a:xfrm rot="10800000">
            <a:off x="5727924" y="2999124"/>
            <a:ext cx="690114" cy="35368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ight Arrow 7"/>
          <p:cNvSpPr/>
          <p:nvPr/>
        </p:nvSpPr>
        <p:spPr>
          <a:xfrm rot="10800000">
            <a:off x="5805558" y="3441944"/>
            <a:ext cx="612480" cy="204157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ight Arrow 8"/>
          <p:cNvSpPr/>
          <p:nvPr/>
        </p:nvSpPr>
        <p:spPr>
          <a:xfrm rot="10800000">
            <a:off x="5822809" y="5483525"/>
            <a:ext cx="690114" cy="35368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Right Arrow 9"/>
          <p:cNvSpPr/>
          <p:nvPr/>
        </p:nvSpPr>
        <p:spPr>
          <a:xfrm rot="10800000">
            <a:off x="5811316" y="3740987"/>
            <a:ext cx="606722" cy="20416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Right Arrow 10"/>
          <p:cNvSpPr/>
          <p:nvPr/>
        </p:nvSpPr>
        <p:spPr>
          <a:xfrm rot="10800000">
            <a:off x="5814184" y="4040040"/>
            <a:ext cx="603854" cy="204161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Right Arrow 11"/>
          <p:cNvSpPr/>
          <p:nvPr/>
        </p:nvSpPr>
        <p:spPr>
          <a:xfrm rot="10800000">
            <a:off x="5805558" y="4827915"/>
            <a:ext cx="690114" cy="35368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4624396" y="3819125"/>
            <a:ext cx="44469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Software/Firmware developed / delivered in these subsystems</a:t>
            </a:r>
          </a:p>
        </p:txBody>
      </p:sp>
      <p:sp>
        <p:nvSpPr>
          <p:cNvPr id="14" name="Right Arrow 13"/>
          <p:cNvSpPr/>
          <p:nvPr/>
        </p:nvSpPr>
        <p:spPr>
          <a:xfrm rot="10800000">
            <a:off x="7933425" y="1595886"/>
            <a:ext cx="690114" cy="353683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Right Arrow 14"/>
          <p:cNvSpPr/>
          <p:nvPr/>
        </p:nvSpPr>
        <p:spPr>
          <a:xfrm rot="10800000">
            <a:off x="7933425" y="2497347"/>
            <a:ext cx="690114" cy="353683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TextBox 15"/>
          <p:cNvSpPr txBox="1"/>
          <p:nvPr/>
        </p:nvSpPr>
        <p:spPr>
          <a:xfrm>
            <a:off x="8058504" y="2695762"/>
            <a:ext cx="1033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ZA" sz="1200" i="1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Greenfields development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58504" y="1841588"/>
            <a:ext cx="121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ZA" sz="1200" i="1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Adaptation of existing SW/FW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14183" y="2539079"/>
            <a:ext cx="6367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ZA" sz="1100" i="1" dirty="0" smtClean="0">
                <a:latin typeface="Gill Sans MT" pitchFamily="34" charset="0"/>
                <a:cs typeface="Gill Sans" pitchFamily="17" charset="0"/>
              </a:rPr>
              <a:t>SW, FW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07203" y="3043874"/>
            <a:ext cx="6367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ZA" sz="1100" i="1" dirty="0" smtClean="0">
                <a:latin typeface="Gill Sans MT" pitchFamily="34" charset="0"/>
                <a:cs typeface="Gill Sans" pitchFamily="17" charset="0"/>
              </a:rPr>
              <a:t>SW, FW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02088" y="4868114"/>
            <a:ext cx="6367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ZA" sz="1100" i="1" dirty="0" smtClean="0">
                <a:latin typeface="Gill Sans MT" pitchFamily="34" charset="0"/>
                <a:cs typeface="Gill Sans" pitchFamily="17" charset="0"/>
              </a:rPr>
              <a:t>SW, FW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02088" y="5526655"/>
            <a:ext cx="380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ZA" sz="1100" i="1" dirty="0" smtClean="0">
                <a:latin typeface="Gill Sans MT" pitchFamily="34" charset="0"/>
                <a:cs typeface="Gill Sans" pitchFamily="17" charset="0"/>
              </a:rPr>
              <a:t>SW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06896" y="4005536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ZA" sz="1100" i="1" dirty="0" smtClean="0">
                <a:latin typeface="Gill Sans MT" pitchFamily="34" charset="0"/>
                <a:cs typeface="Gill Sans" pitchFamily="17" charset="0"/>
              </a:rPr>
              <a:t>FW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902088" y="3416066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ZA" sz="1100" i="1" dirty="0" smtClean="0">
                <a:latin typeface="Gill Sans MT" pitchFamily="34" charset="0"/>
                <a:cs typeface="Gill Sans" pitchFamily="17" charset="0"/>
              </a:rPr>
              <a:t>FW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02088" y="3718042"/>
            <a:ext cx="3754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ZA" sz="1100" i="1" dirty="0" smtClean="0">
                <a:latin typeface="Gill Sans MT" pitchFamily="34" charset="0"/>
                <a:cs typeface="Gill Sans" pitchFamily="17" charset="0"/>
              </a:rPr>
              <a:t>FW</a:t>
            </a:r>
          </a:p>
        </p:txBody>
      </p:sp>
    </p:spTree>
    <p:extLst>
      <p:ext uri="{BB962C8B-B14F-4D97-AF65-F5344CB8AC3E}">
        <p14:creationId xmlns="" xmlns:p14="http://schemas.microsoft.com/office/powerpoint/2010/main" val="2816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>
          <a:xfrm>
            <a:off x="1966831" y="1636117"/>
            <a:ext cx="6857999" cy="4324721"/>
          </a:xfrm>
          <a:prstGeom prst="roundRect">
            <a:avLst/>
          </a:prstGeom>
          <a:solidFill>
            <a:srgbClr val="ECF2FA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TextBox 6"/>
          <p:cNvSpPr txBox="1"/>
          <p:nvPr/>
        </p:nvSpPr>
        <p:spPr>
          <a:xfrm>
            <a:off x="457200" y="329002"/>
            <a:ext cx="640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Control &amp; monitoring structure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660" y="157946"/>
            <a:ext cx="1915064" cy="996776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293306" y="3286643"/>
            <a:ext cx="1061049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TM</a:t>
            </a:r>
            <a:endParaRPr lang="en-ZA" dirty="0"/>
          </a:p>
        </p:txBody>
      </p:sp>
      <p:sp>
        <p:nvSpPr>
          <p:cNvPr id="15" name="Rounded Rectangle 14"/>
          <p:cNvSpPr/>
          <p:nvPr/>
        </p:nvSpPr>
        <p:spPr>
          <a:xfrm>
            <a:off x="2278819" y="3286643"/>
            <a:ext cx="1061049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LMC</a:t>
            </a:r>
            <a:endParaRPr lang="en-ZA" dirty="0"/>
          </a:p>
        </p:txBody>
      </p:sp>
      <p:sp>
        <p:nvSpPr>
          <p:cNvPr id="16" name="Rounded Rectangle 15"/>
          <p:cNvSpPr/>
          <p:nvPr/>
        </p:nvSpPr>
        <p:spPr>
          <a:xfrm>
            <a:off x="4060172" y="2789186"/>
            <a:ext cx="1751163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SPF Controller</a:t>
            </a:r>
            <a:endParaRPr lang="en-ZA" dirty="0"/>
          </a:p>
        </p:txBody>
      </p:sp>
      <p:sp>
        <p:nvSpPr>
          <p:cNvPr id="17" name="Rounded Rectangle 16"/>
          <p:cNvSpPr/>
          <p:nvPr/>
        </p:nvSpPr>
        <p:spPr>
          <a:xfrm>
            <a:off x="6379241" y="1946673"/>
            <a:ext cx="2255808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/>
              <a:t>SPF B1 Feed controller</a:t>
            </a:r>
            <a:endParaRPr lang="en-ZA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6379241" y="2789186"/>
            <a:ext cx="2255808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/>
              <a:t>SPF B2 Feed controller</a:t>
            </a:r>
            <a:endParaRPr lang="en-ZA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6379241" y="3631699"/>
            <a:ext cx="2255808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/>
              <a:t>SPF B345 Feed controller</a:t>
            </a:r>
            <a:endParaRPr lang="en-ZA" sz="2000" dirty="0"/>
          </a:p>
        </p:txBody>
      </p:sp>
      <p:sp>
        <p:nvSpPr>
          <p:cNvPr id="20" name="Rounded Rectangle 19"/>
          <p:cNvSpPr/>
          <p:nvPr/>
        </p:nvSpPr>
        <p:spPr>
          <a:xfrm>
            <a:off x="4060172" y="3657589"/>
            <a:ext cx="1751163" cy="1279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Dish Structure Controller</a:t>
            </a:r>
            <a:endParaRPr lang="en-ZA" dirty="0"/>
          </a:p>
        </p:txBody>
      </p:sp>
      <p:sp>
        <p:nvSpPr>
          <p:cNvPr id="21" name="Rounded Rectangle 20"/>
          <p:cNvSpPr/>
          <p:nvPr/>
        </p:nvSpPr>
        <p:spPr>
          <a:xfrm>
            <a:off x="4060172" y="5121205"/>
            <a:ext cx="1751163" cy="690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Receiver Controller</a:t>
            </a:r>
            <a:endParaRPr lang="en-ZA" dirty="0"/>
          </a:p>
        </p:txBody>
      </p:sp>
      <p:cxnSp>
        <p:nvCxnSpPr>
          <p:cNvPr id="24" name="Straight Connector 23"/>
          <p:cNvCxnSpPr>
            <a:stCxn id="14" idx="3"/>
            <a:endCxn id="15" idx="1"/>
          </p:cNvCxnSpPr>
          <p:nvPr/>
        </p:nvCxnSpPr>
        <p:spPr>
          <a:xfrm>
            <a:off x="1354355" y="3631700"/>
            <a:ext cx="924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3"/>
            <a:endCxn id="16" idx="1"/>
          </p:cNvCxnSpPr>
          <p:nvPr/>
        </p:nvCxnSpPr>
        <p:spPr>
          <a:xfrm flipV="1">
            <a:off x="3339868" y="3134243"/>
            <a:ext cx="720304" cy="497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3"/>
            <a:endCxn id="17" idx="1"/>
          </p:cNvCxnSpPr>
          <p:nvPr/>
        </p:nvCxnSpPr>
        <p:spPr>
          <a:xfrm flipV="1">
            <a:off x="5811335" y="2291730"/>
            <a:ext cx="567906" cy="842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6" idx="3"/>
            <a:endCxn id="18" idx="1"/>
          </p:cNvCxnSpPr>
          <p:nvPr/>
        </p:nvCxnSpPr>
        <p:spPr>
          <a:xfrm>
            <a:off x="5811335" y="3134243"/>
            <a:ext cx="5679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19" idx="1"/>
            <a:endCxn id="16" idx="3"/>
          </p:cNvCxnSpPr>
          <p:nvPr/>
        </p:nvCxnSpPr>
        <p:spPr>
          <a:xfrm flipH="1" flipV="1">
            <a:off x="5811335" y="3134243"/>
            <a:ext cx="567906" cy="842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3"/>
            <a:endCxn id="20" idx="1"/>
          </p:cNvCxnSpPr>
          <p:nvPr/>
        </p:nvCxnSpPr>
        <p:spPr>
          <a:xfrm>
            <a:off x="3339868" y="3631700"/>
            <a:ext cx="720304" cy="6656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5" idx="3"/>
            <a:endCxn id="21" idx="1"/>
          </p:cNvCxnSpPr>
          <p:nvPr/>
        </p:nvCxnSpPr>
        <p:spPr>
          <a:xfrm>
            <a:off x="3339868" y="3631700"/>
            <a:ext cx="720304" cy="1834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72095" y="1742632"/>
            <a:ext cx="934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ZA" sz="2800" b="1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Dish</a:t>
            </a:r>
          </a:p>
        </p:txBody>
      </p:sp>
    </p:spTree>
    <p:extLst>
      <p:ext uri="{BB962C8B-B14F-4D97-AF65-F5344CB8AC3E}">
        <p14:creationId xmlns="" xmlns:p14="http://schemas.microsoft.com/office/powerpoint/2010/main" val="2816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29002"/>
            <a:ext cx="482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SE Plan overview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93576" y="-69028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75470"/>
            <a:ext cx="9122246" cy="306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3660" y="157946"/>
            <a:ext cx="1915064" cy="9967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6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56292"/>
            <a:ext cx="9141737" cy="4574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29002"/>
            <a:ext cx="482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Timeline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93576" y="-69028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5719312" y="1242228"/>
            <a:ext cx="327804" cy="39682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>
          <a:xfrm>
            <a:off x="5883214" y="1639050"/>
            <a:ext cx="0" cy="448570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3660" y="157946"/>
            <a:ext cx="1915064" cy="9967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6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85925"/>
            <a:ext cx="9138322" cy="247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29002"/>
            <a:ext cx="482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Timeline</a:t>
            </a:r>
            <a:endParaRPr lang="en-US" sz="28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93576" y="-69028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5719312" y="1242228"/>
            <a:ext cx="327804" cy="39682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17" name="Straight Connector 16"/>
          <p:cNvCxnSpPr>
            <a:stCxn id="13" idx="2"/>
          </p:cNvCxnSpPr>
          <p:nvPr/>
        </p:nvCxnSpPr>
        <p:spPr>
          <a:xfrm>
            <a:off x="5883214" y="1639050"/>
            <a:ext cx="1" cy="145783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15464" y="914400"/>
            <a:ext cx="14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ZA" sz="1800" dirty="0" smtClean="0">
                <a:solidFill>
                  <a:srgbClr val="FF0000"/>
                </a:solidFill>
                <a:latin typeface="Gill Sans MT" pitchFamily="34" charset="0"/>
                <a:cs typeface="Gill Sans" pitchFamily="17" charset="0"/>
              </a:rPr>
              <a:t>You are here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3660" y="157946"/>
            <a:ext cx="1915064" cy="996776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4727275" y="3053754"/>
            <a:ext cx="2061713" cy="293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SW development</a:t>
            </a:r>
            <a:endParaRPr lang="en-ZA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5891842" y="3499451"/>
            <a:ext cx="1302588" cy="5377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SW integration</a:t>
            </a:r>
            <a:endParaRPr lang="en-ZA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6200235" y="4149291"/>
            <a:ext cx="1503154" cy="508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SW </a:t>
            </a:r>
            <a:r>
              <a:rPr lang="en-ZA" sz="1600" dirty="0" err="1" smtClean="0"/>
              <a:t>Qual</a:t>
            </a:r>
            <a:r>
              <a:rPr lang="en-ZA" sz="1600" dirty="0" smtClean="0"/>
              <a:t> Testing</a:t>
            </a:r>
            <a:endParaRPr lang="en-ZA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7461850" y="4787642"/>
            <a:ext cx="1846052" cy="508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SW </a:t>
            </a:r>
            <a:r>
              <a:rPr lang="en-ZA" sz="1600" dirty="0" err="1" smtClean="0"/>
              <a:t>Maint</a:t>
            </a:r>
            <a:r>
              <a:rPr lang="en-ZA" sz="1600" dirty="0" smtClean="0"/>
              <a:t>. &amp; upgrade</a:t>
            </a:r>
            <a:endParaRPr lang="en-ZA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4848044" y="4157932"/>
            <a:ext cx="1199072" cy="508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600" dirty="0" smtClean="0"/>
              <a:t>SW Dev Testing</a:t>
            </a:r>
            <a:endParaRPr lang="en-ZA" sz="1600" dirty="0"/>
          </a:p>
        </p:txBody>
      </p:sp>
    </p:spTree>
    <p:extLst>
      <p:ext uri="{BB962C8B-B14F-4D97-AF65-F5344CB8AC3E}">
        <p14:creationId xmlns="" xmlns:p14="http://schemas.microsoft.com/office/powerpoint/2010/main" val="2816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329002"/>
            <a:ext cx="6407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Conclusion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3660" y="157946"/>
            <a:ext cx="1915064" cy="99677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10551" y="1742536"/>
            <a:ext cx="8678173" cy="454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Most of the software will be developed during pre-construction.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Only LMC and Rx are new software developments.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Rx: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Pre-construction: probably not resourced for significant changes to the current approach.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Determine to what extent the current approach can support </a:t>
            </a:r>
            <a:r>
              <a:rPr lang="en-ZA" sz="2000" dirty="0" err="1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SAFe</a:t>
            </a: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. 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LMC: 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Serves as the single point of entry for DSH control and monitoring.  Will need most adaptation/upgrade/maintenance during the construction phase</a:t>
            </a:r>
          </a:p>
          <a:p>
            <a:pPr marL="800100" lvl="1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Consider how the DSH LMC can be incorporated into the </a:t>
            </a:r>
            <a:r>
              <a:rPr lang="en-ZA" sz="2000" dirty="0" err="1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SAFe</a:t>
            </a:r>
            <a:r>
              <a:rPr lang="en-ZA" sz="20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 approach.</a:t>
            </a:r>
          </a:p>
          <a:p>
            <a:pPr marL="1257300" lvl="2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sz="18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Pre-construction: limited to current resourcing.</a:t>
            </a:r>
          </a:p>
          <a:p>
            <a:pPr marL="1257300" lvl="2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ZA" sz="1800" dirty="0" smtClean="0">
                <a:solidFill>
                  <a:srgbClr val="000099"/>
                </a:solidFill>
                <a:latin typeface="Gill Sans MT" pitchFamily="34" charset="0"/>
                <a:cs typeface="Gill Sans" pitchFamily="17" charset="0"/>
              </a:rPr>
              <a:t>Construction: include in the SOW for LMC.</a:t>
            </a:r>
            <a:endParaRPr lang="en-ZA" sz="2000" dirty="0" smtClean="0">
              <a:solidFill>
                <a:srgbClr val="000099"/>
              </a:solidFill>
              <a:latin typeface="Gill Sans MT" pitchFamily="34" charset="0"/>
              <a:cs typeface="Gill Sans" pitchFamily="17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692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NTC Background">
  <a:themeElements>
    <a:clrScheme name="2_GBT backgrnd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GBT backgrnd">
      <a:majorFont>
        <a:latin typeface="Gill Sans MT"/>
        <a:ea typeface="ＭＳ Ｐゴシック"/>
        <a:cs typeface=""/>
      </a:majorFont>
      <a:minorFont>
        <a:latin typeface="Gill Sans M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342900" indent="-342900" eaLnBrk="0" hangingPunct="0">
          <a:spcBef>
            <a:spcPct val="20000"/>
          </a:spcBef>
          <a:buFont typeface="Arial" charset="0"/>
          <a:buChar char="•"/>
          <a:defRPr sz="2000" dirty="0" smtClean="0">
            <a:solidFill>
              <a:srgbClr val="000099"/>
            </a:solidFill>
            <a:latin typeface="Gill Sans MT" pitchFamily="34" charset="0"/>
            <a:cs typeface="Gill Sans" pitchFamily="17" charset="0"/>
          </a:defRPr>
        </a:defPPr>
      </a:lstStyle>
    </a:txDef>
  </a:objectDefaults>
  <a:extraClrSchemeLst>
    <a:extraClrScheme>
      <a:clrScheme name="2_GBT backgrnd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33405</TotalTime>
  <Words>252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8_NTC Background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NRAO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Users Committee Meeting</dc:title>
  <dc:creator>mmckinno</dc:creator>
  <cp:lastModifiedBy>Thomas Kusel</cp:lastModifiedBy>
  <cp:revision>240</cp:revision>
  <dcterms:created xsi:type="dcterms:W3CDTF">2013-04-08T01:41:05Z</dcterms:created>
  <dcterms:modified xsi:type="dcterms:W3CDTF">2017-10-02T15:00:32Z</dcterms:modified>
</cp:coreProperties>
</file>