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4025" r:id="rId2"/>
    <p:sldMasterId id="2147484048" r:id="rId3"/>
    <p:sldMasterId id="2147484129" r:id="rId4"/>
    <p:sldMasterId id="2147484157" r:id="rId5"/>
  </p:sldMasterIdLst>
  <p:notesMasterIdLst>
    <p:notesMasterId r:id="rId18"/>
  </p:notesMasterIdLst>
  <p:sldIdLst>
    <p:sldId id="505" r:id="rId6"/>
    <p:sldId id="512" r:id="rId7"/>
    <p:sldId id="508" r:id="rId8"/>
    <p:sldId id="513" r:id="rId9"/>
    <p:sldId id="514" r:id="rId10"/>
    <p:sldId id="515" r:id="rId11"/>
    <p:sldId id="506" r:id="rId12"/>
    <p:sldId id="507" r:id="rId13"/>
    <p:sldId id="502" r:id="rId14"/>
    <p:sldId id="503" r:id="rId15"/>
    <p:sldId id="442" r:id="rId16"/>
    <p:sldId id="65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2823" autoAdjust="0"/>
  </p:normalViewPr>
  <p:slideViewPr>
    <p:cSldViewPr snapToGrid="0" snapToObjects="1">
      <p:cViewPr>
        <p:scale>
          <a:sx n="100" d="100"/>
          <a:sy n="100" d="100"/>
        </p:scale>
        <p:origin x="-117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CD6CC-8663-A54D-8F3B-BE4B30FDA41D}" type="datetimeFigureOut">
              <a:rPr lang="it-IT" smtClean="0"/>
              <a:t>12/07/18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36D91-E877-7A41-A315-34B52F52F2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40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SCORPIO_SNR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6D91-E877-7A41-A315-34B52F52F27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098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21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33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35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5236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59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9"/>
            <a:ext cx="8378326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 smtClean="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56916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639235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>
                <a:latin typeface="Arial"/>
              </a:rPr>
              <a:pPr/>
              <a:t>‹n.›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057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3443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2500" smtClean="0">
                <a:solidFill>
                  <a:schemeClr val="bg1"/>
                </a:solidFill>
                <a:latin typeface="Arial"/>
                <a:cs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3914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02"/>
            <a:ext cx="9173209" cy="6877134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3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7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497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4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875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801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6" y="6410521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9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6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5236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9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01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" y="2542"/>
            <a:ext cx="9173217" cy="68771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9"/>
            <a:ext cx="8378326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 smtClean="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6431536"/>
            <a:ext cx="256916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639235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>
                <a:latin typeface="Arial"/>
              </a:rPr>
              <a:pPr/>
              <a:t>‹n.›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1434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3443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2500" smtClean="0">
                <a:solidFill>
                  <a:schemeClr val="bg1"/>
                </a:solidFill>
                <a:latin typeface="Arial"/>
                <a:cs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863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02"/>
            <a:ext cx="9173209" cy="6877134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417968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1037909"/>
            <a:ext cx="6276872" cy="6394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7" y="5987208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4" y="6272184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59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3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80000" cy="688222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863686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180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4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875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801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6" y="6410521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9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1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29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5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19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4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21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6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>
                <a:latin typeface="Arial"/>
              </a:rPr>
              <a:pPr/>
              <a:t>Giovedì 12 luglio 18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92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>
                <a:latin typeface="Arial"/>
              </a:rPr>
              <a:pPr/>
              <a:t>Giovedì 12 luglio 18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>
                <a:latin typeface="Arial"/>
              </a:rPr>
              <a:pPr/>
              <a:t>‹n.›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23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639235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pPr defTabSz="457200"/>
            <a:fld id="{4FC41374-03AE-924F-9568-6EE3990F0119}" type="slidenum">
              <a:rPr lang="en-US" smtClean="0">
                <a:latin typeface="Arial"/>
              </a:rPr>
              <a:pPr defTabSz="457200"/>
              <a:t>‹n.›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34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18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639235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pPr defTabSz="457200"/>
            <a:fld id="{4FC41374-03AE-924F-9568-6EE3990F0119}" type="slidenum">
              <a:rPr lang="en-US" smtClean="0">
                <a:latin typeface="Arial"/>
              </a:rPr>
              <a:pPr defTabSz="457200"/>
              <a:t>‹n.›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92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21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gif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ORPIO_ASKAP_A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65857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field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                                                    ASKAP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10865"/>
            <a:ext cx="278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Field center 343.8 -0.2</a:t>
            </a:r>
          </a:p>
          <a:p>
            <a:r>
              <a:rPr lang="it-IT" dirty="0" err="1" smtClean="0">
                <a:solidFill>
                  <a:schemeClr val="accent1"/>
                </a:solidFill>
              </a:rPr>
              <a:t>Dimensions</a:t>
            </a:r>
            <a:r>
              <a:rPr lang="it-IT" dirty="0" smtClean="0">
                <a:solidFill>
                  <a:schemeClr val="accent1"/>
                </a:solidFill>
              </a:rPr>
              <a:t> 5.4x1.3 deg</a:t>
            </a:r>
            <a:r>
              <a:rPr lang="it-IT" baseline="30000" dirty="0" smtClean="0">
                <a:solidFill>
                  <a:schemeClr val="accent1"/>
                </a:solidFill>
              </a:rPr>
              <a:t>2</a:t>
            </a:r>
            <a:endParaRPr lang="it-IT" baseline="3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1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17_blu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4" y="1663700"/>
            <a:ext cx="8310986" cy="314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4799" y="0"/>
            <a:ext cx="389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FF"/>
                </a:solidFill>
              </a:rPr>
              <a:t>Bubble</a:t>
            </a:r>
            <a:r>
              <a:rPr lang="it-IT" dirty="0" smtClean="0">
                <a:solidFill>
                  <a:srgbClr val="FFFFFF"/>
                </a:solidFill>
              </a:rPr>
              <a:t> S17  -</a:t>
            </a:r>
            <a:r>
              <a:rPr lang="it-IT" dirty="0" err="1" smtClean="0">
                <a:solidFill>
                  <a:srgbClr val="FFFFFF"/>
                </a:solidFill>
              </a:rPr>
              <a:t>Churchell</a:t>
            </a:r>
            <a:r>
              <a:rPr lang="it-IT" dirty="0" smtClean="0">
                <a:solidFill>
                  <a:srgbClr val="FFFFFF"/>
                </a:solidFill>
              </a:rPr>
              <a:t> et al., 2006)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96900" y="5200134"/>
            <a:ext cx="825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ASKAP </a:t>
            </a:r>
            <a:r>
              <a:rPr lang="it-IT" dirty="0" err="1" smtClean="0"/>
              <a:t>provide</a:t>
            </a:r>
            <a:r>
              <a:rPr lang="it-IT" dirty="0" smtClean="0"/>
              <a:t> the best compromise </a:t>
            </a:r>
            <a:r>
              <a:rPr lang="it-IT" dirty="0" err="1" smtClean="0"/>
              <a:t>between</a:t>
            </a:r>
            <a:r>
              <a:rPr lang="it-IT" dirty="0" smtClean="0"/>
              <a:t> fine </a:t>
            </a:r>
            <a:r>
              <a:rPr lang="it-IT" dirty="0" err="1" smtClean="0"/>
              <a:t>details</a:t>
            </a:r>
            <a:r>
              <a:rPr lang="it-IT" dirty="0" smtClean="0"/>
              <a:t> and diffuse </a:t>
            </a:r>
            <a:r>
              <a:rPr lang="it-IT" dirty="0" err="1" smtClean="0"/>
              <a:t>emission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999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17_red=higal70um_green=glimpse8um_blue=aska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4" r="13333" b="13077"/>
          <a:stretch/>
        </p:blipFill>
        <p:spPr>
          <a:xfrm>
            <a:off x="50800" y="1340935"/>
            <a:ext cx="4889500" cy="4158165"/>
          </a:xfrm>
          <a:prstGeom prst="rect">
            <a:avLst/>
          </a:prstGeom>
        </p:spPr>
      </p:pic>
      <p:pic>
        <p:nvPicPr>
          <p:cNvPr id="3" name="Immagine 2" descr="s17_askapnuov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13333" r="20196" b="50000"/>
          <a:stretch/>
        </p:blipFill>
        <p:spPr>
          <a:xfrm>
            <a:off x="4940300" y="2229935"/>
            <a:ext cx="4191000" cy="29381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04799" y="0"/>
            <a:ext cx="389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FF"/>
                </a:solidFill>
              </a:rPr>
              <a:t>Bubble</a:t>
            </a:r>
            <a:r>
              <a:rPr lang="it-IT" dirty="0" smtClean="0">
                <a:solidFill>
                  <a:srgbClr val="FFFFFF"/>
                </a:solidFill>
              </a:rPr>
              <a:t> S17  -</a:t>
            </a:r>
            <a:r>
              <a:rPr lang="it-IT" dirty="0" err="1" smtClean="0">
                <a:solidFill>
                  <a:srgbClr val="FFFFFF"/>
                </a:solidFill>
              </a:rPr>
              <a:t>Churchell</a:t>
            </a:r>
            <a:r>
              <a:rPr lang="it-IT" dirty="0" smtClean="0">
                <a:solidFill>
                  <a:srgbClr val="FFFFFF"/>
                </a:solidFill>
              </a:rPr>
              <a:t> et al., 2006)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386497"/>
            <a:ext cx="2690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</a:rPr>
              <a:t>Green </a:t>
            </a:r>
            <a:r>
              <a:rPr lang="it-IT" dirty="0" smtClean="0">
                <a:solidFill>
                  <a:schemeClr val="accent1"/>
                </a:solidFill>
              </a:rPr>
              <a:t> 8μm    GLIMPSE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Red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chemeClr val="accent1"/>
                </a:solidFill>
              </a:rPr>
              <a:t>   70μm    Hi-GAL</a:t>
            </a:r>
          </a:p>
          <a:p>
            <a:r>
              <a:rPr lang="it-IT" dirty="0" smtClean="0">
                <a:solidFill>
                  <a:schemeClr val="accent1"/>
                </a:solidFill>
              </a:rPr>
              <a:t>Blue   ASKAP   912MHz</a:t>
            </a:r>
          </a:p>
          <a:p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6" name="Picture 12" descr="Man_with_jackhamm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778" y="735437"/>
            <a:ext cx="746832" cy="85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679901" y="5905500"/>
            <a:ext cx="611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The VIALACTEA </a:t>
            </a:r>
            <a:r>
              <a:rPr lang="it-IT" dirty="0" err="1" smtClean="0"/>
              <a:t>knowledgebase</a:t>
            </a:r>
            <a:r>
              <a:rPr lang="it-IT" dirty="0" smtClean="0"/>
              <a:t>: a </a:t>
            </a:r>
            <a:r>
              <a:rPr lang="it-IT" dirty="0" err="1" smtClean="0"/>
              <a:t>unique</a:t>
            </a:r>
            <a:r>
              <a:rPr lang="it-IT" dirty="0" smtClean="0"/>
              <a:t> </a:t>
            </a:r>
            <a:r>
              <a:rPr lang="it-IT" dirty="0" err="1" smtClean="0"/>
              <a:t>tool</a:t>
            </a:r>
            <a:r>
              <a:rPr lang="it-IT" dirty="0" smtClean="0"/>
              <a:t> for source </a:t>
            </a:r>
          </a:p>
          <a:p>
            <a:pPr algn="ctr"/>
            <a:r>
              <a:rPr lang="it-IT" dirty="0" err="1" smtClean="0"/>
              <a:t>identification</a:t>
            </a:r>
            <a:r>
              <a:rPr lang="it-IT" dirty="0" smtClean="0"/>
              <a:t> and </a:t>
            </a:r>
            <a:r>
              <a:rPr lang="it-IT" dirty="0" err="1" smtClean="0"/>
              <a:t>classification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" name="Picture 8" descr="logo3b_v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5601692"/>
            <a:ext cx="917902" cy="9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4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33019" y="-34979"/>
            <a:ext cx="280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The </a:t>
            </a:r>
            <a:r>
              <a:rPr lang="it-IT" sz="2400" b="1" dirty="0" smtClean="0">
                <a:solidFill>
                  <a:srgbClr val="FFFFFF"/>
                </a:solidFill>
                <a:latin typeface="+mj-lt"/>
              </a:rPr>
              <a:t>SCORPIO</a:t>
            </a:r>
            <a:r>
              <a:rPr lang="it-IT" sz="2400" dirty="0" smtClean="0">
                <a:solidFill>
                  <a:srgbClr val="FFFFFF"/>
                </a:solidFill>
                <a:latin typeface="+mj-lt"/>
              </a:rPr>
              <a:t> zoo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Immagine 2" descr="Diapositiva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6" y="354910"/>
            <a:ext cx="7942652" cy="595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 descr="sc206-1_colo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4183" r="28760" b="14309"/>
          <a:stretch/>
        </p:blipFill>
        <p:spPr>
          <a:xfrm>
            <a:off x="764564" y="2457436"/>
            <a:ext cx="1555048" cy="15392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764564" y="3741587"/>
            <a:ext cx="1630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00"/>
                </a:solidFill>
              </a:rPr>
              <a:t>SFR or </a:t>
            </a:r>
            <a:r>
              <a:rPr lang="it-IT" sz="1200" dirty="0" err="1">
                <a:solidFill>
                  <a:srgbClr val="FFFF00"/>
                </a:solidFill>
              </a:rPr>
              <a:t>e</a:t>
            </a:r>
            <a:r>
              <a:rPr lang="it-IT" sz="1200" smtClean="0">
                <a:solidFill>
                  <a:srgbClr val="FFFF00"/>
                </a:solidFill>
              </a:rPr>
              <a:t>volved</a:t>
            </a:r>
            <a:r>
              <a:rPr lang="it-IT" sz="1200" dirty="0" smtClean="0">
                <a:solidFill>
                  <a:srgbClr val="FFFF00"/>
                </a:solidFill>
              </a:rPr>
              <a:t> star?</a:t>
            </a:r>
            <a:endParaRPr lang="it-IT" sz="1200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 rot="1291547">
            <a:off x="2628900" y="2457436"/>
            <a:ext cx="4000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err="1" smtClean="0">
                <a:solidFill>
                  <a:srgbClr val="FFFF00"/>
                </a:solidFill>
              </a:rPr>
              <a:t>Thank</a:t>
            </a:r>
            <a:r>
              <a:rPr lang="it-IT" sz="6000" dirty="0" smtClean="0">
                <a:solidFill>
                  <a:srgbClr val="FFFF00"/>
                </a:solidFill>
              </a:rPr>
              <a:t> </a:t>
            </a:r>
            <a:r>
              <a:rPr lang="it-IT" sz="6000" dirty="0" err="1" smtClean="0">
                <a:solidFill>
                  <a:srgbClr val="FFFF00"/>
                </a:solidFill>
              </a:rPr>
              <a:t>you</a:t>
            </a:r>
            <a:r>
              <a:rPr lang="it-IT" sz="6000" dirty="0" smtClean="0">
                <a:solidFill>
                  <a:srgbClr val="FFFF00"/>
                </a:solidFill>
              </a:rPr>
              <a:t>!</a:t>
            </a:r>
            <a:endParaRPr lang="it-IT" sz="6000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92966" y="6286500"/>
            <a:ext cx="835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Stay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tuned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…..ASKAP band 2 (968-1272 MHz)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coming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soon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9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ORPIO_ASKAP_A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65857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field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                                                    ASKAP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10865"/>
            <a:ext cx="278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Field center 343.8 -0.2</a:t>
            </a:r>
          </a:p>
          <a:p>
            <a:r>
              <a:rPr lang="it-IT" dirty="0" err="1" smtClean="0">
                <a:solidFill>
                  <a:schemeClr val="accent1"/>
                </a:solidFill>
              </a:rPr>
              <a:t>Dimensions</a:t>
            </a:r>
            <a:r>
              <a:rPr lang="it-IT" dirty="0" smtClean="0">
                <a:solidFill>
                  <a:schemeClr val="accent1"/>
                </a:solidFill>
              </a:rPr>
              <a:t> 5.4x1.3 deg</a:t>
            </a:r>
            <a:r>
              <a:rPr lang="it-IT" baseline="30000" dirty="0" smtClean="0">
                <a:solidFill>
                  <a:schemeClr val="accent1"/>
                </a:solidFill>
              </a:rPr>
              <a:t>2</a:t>
            </a:r>
            <a:endParaRPr lang="it-IT" baseline="30000" dirty="0">
              <a:solidFill>
                <a:schemeClr val="accent1"/>
              </a:solidFill>
            </a:endParaRPr>
          </a:p>
        </p:txBody>
      </p:sp>
      <p:pic>
        <p:nvPicPr>
          <p:cNvPr id="5" name="Immagine 4" descr="SCORPIO_ASKAP_AB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18398" r="59583" b="10440"/>
          <a:stretch/>
        </p:blipFill>
        <p:spPr>
          <a:xfrm>
            <a:off x="0" y="2135372"/>
            <a:ext cx="5943600" cy="4722628"/>
          </a:xfrm>
          <a:prstGeom prst="rect">
            <a:avLst/>
          </a:prstGeom>
        </p:spPr>
      </p:pic>
      <p:pic>
        <p:nvPicPr>
          <p:cNvPr id="6" name="Immagine 5" descr="SCORPIO_ASKAP_AB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8" t="14579" r="33472" b="4888"/>
          <a:stretch/>
        </p:blipFill>
        <p:spPr>
          <a:xfrm>
            <a:off x="1689100" y="820795"/>
            <a:ext cx="5499100" cy="5906441"/>
          </a:xfrm>
          <a:prstGeom prst="rect">
            <a:avLst/>
          </a:prstGeom>
        </p:spPr>
      </p:pic>
      <p:pic>
        <p:nvPicPr>
          <p:cNvPr id="7" name="Immagine 6" descr="SCORPIO_ASKAP_AB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2" b="14259"/>
          <a:stretch/>
        </p:blipFill>
        <p:spPr>
          <a:xfrm>
            <a:off x="4027160" y="927100"/>
            <a:ext cx="5129540" cy="45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4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ORPIO_ASKAP_A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460500"/>
            <a:ext cx="9144000" cy="365857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field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                                                    ASKAP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10865"/>
            <a:ext cx="278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Field center 343.8 -0.2</a:t>
            </a:r>
          </a:p>
          <a:p>
            <a:r>
              <a:rPr lang="it-IT" dirty="0" err="1" smtClean="0">
                <a:solidFill>
                  <a:schemeClr val="accent1"/>
                </a:solidFill>
              </a:rPr>
              <a:t>Dimensions</a:t>
            </a:r>
            <a:r>
              <a:rPr lang="it-IT" dirty="0" smtClean="0">
                <a:solidFill>
                  <a:schemeClr val="accent1"/>
                </a:solidFill>
              </a:rPr>
              <a:t> 5.4x1.3 deg</a:t>
            </a:r>
            <a:r>
              <a:rPr lang="it-IT" baseline="30000" dirty="0" smtClean="0">
                <a:solidFill>
                  <a:schemeClr val="accent1"/>
                </a:solidFill>
              </a:rPr>
              <a:t>2</a:t>
            </a:r>
            <a:endParaRPr lang="it-IT" baseline="3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8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field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                                                    ASKAP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10865"/>
            <a:ext cx="2746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Field center 343.8 -0.2</a:t>
            </a:r>
          </a:p>
          <a:p>
            <a:r>
              <a:rPr lang="it-IT" dirty="0" err="1" smtClean="0">
                <a:solidFill>
                  <a:schemeClr val="accent1"/>
                </a:solidFill>
              </a:rPr>
              <a:t>Dimensions</a:t>
            </a:r>
            <a:r>
              <a:rPr lang="it-IT" dirty="0" smtClean="0">
                <a:solidFill>
                  <a:schemeClr val="accent1"/>
                </a:solidFill>
              </a:rPr>
              <a:t> 5.4x1.3 deg</a:t>
            </a:r>
            <a:r>
              <a:rPr lang="it-IT" baseline="30000" dirty="0" smtClean="0">
                <a:solidFill>
                  <a:schemeClr val="accent1"/>
                </a:solidFill>
              </a:rPr>
              <a:t>2</a:t>
            </a:r>
          </a:p>
          <a:p>
            <a:endParaRPr lang="it-IT" dirty="0" smtClean="0">
              <a:solidFill>
                <a:schemeClr val="accent1"/>
              </a:solidFill>
            </a:endParaRPr>
          </a:p>
          <a:p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2" name="Immagine 1" descr="scorpio_field_RGB_l=341.5-34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b="6892"/>
          <a:stretch/>
        </p:blipFill>
        <p:spPr>
          <a:xfrm>
            <a:off x="-2026006" y="1778000"/>
            <a:ext cx="13468706" cy="46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scorpio_field_RGB_l=341.5-34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b="6892"/>
          <a:stretch/>
        </p:blipFill>
        <p:spPr>
          <a:xfrm>
            <a:off x="-1873606" y="1930400"/>
            <a:ext cx="13468706" cy="4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6397260" y="410865"/>
            <a:ext cx="2690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</a:rPr>
              <a:t>Green </a:t>
            </a:r>
            <a:r>
              <a:rPr lang="it-IT" dirty="0" smtClean="0">
                <a:solidFill>
                  <a:schemeClr val="accent1"/>
                </a:solidFill>
              </a:rPr>
              <a:t> 8μm    GLIMPSE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Red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chemeClr val="accent1"/>
                </a:solidFill>
              </a:rPr>
              <a:t>   70μm    Hi-GAL</a:t>
            </a:r>
          </a:p>
          <a:p>
            <a:r>
              <a:rPr lang="it-IT" dirty="0" smtClean="0">
                <a:solidFill>
                  <a:schemeClr val="accent1"/>
                </a:solidFill>
              </a:rPr>
              <a:t>Blue   ASKAP   912MHz</a:t>
            </a:r>
          </a:p>
          <a:p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field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                                                    ASKAP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10865"/>
            <a:ext cx="278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Field center 343.8 -0.2</a:t>
            </a:r>
          </a:p>
          <a:p>
            <a:r>
              <a:rPr lang="it-IT" dirty="0" err="1" smtClean="0">
                <a:solidFill>
                  <a:schemeClr val="accent1"/>
                </a:solidFill>
              </a:rPr>
              <a:t>Dimensions</a:t>
            </a:r>
            <a:r>
              <a:rPr lang="it-IT" dirty="0" smtClean="0">
                <a:solidFill>
                  <a:schemeClr val="accent1"/>
                </a:solidFill>
              </a:rPr>
              <a:t> 5.4x1.3 deg</a:t>
            </a:r>
            <a:r>
              <a:rPr lang="it-IT" baseline="30000" dirty="0" smtClean="0">
                <a:solidFill>
                  <a:schemeClr val="accent1"/>
                </a:solidFill>
              </a:rPr>
              <a:t>2</a:t>
            </a:r>
            <a:endParaRPr lang="it-IT" baseline="30000" dirty="0">
              <a:solidFill>
                <a:schemeClr val="accent1"/>
              </a:solidFill>
            </a:endParaRPr>
          </a:p>
        </p:txBody>
      </p:sp>
      <p:pic>
        <p:nvPicPr>
          <p:cNvPr id="2" name="Immagine 1" descr="scorpio_field_RGB_l=341.5-34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967" r="57613" b="6892"/>
          <a:stretch/>
        </p:blipFill>
        <p:spPr>
          <a:xfrm>
            <a:off x="0" y="298332"/>
            <a:ext cx="8851900" cy="6559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7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field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                                                    ASKAP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10865"/>
            <a:ext cx="278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Field center 343.8 -0.2</a:t>
            </a:r>
          </a:p>
          <a:p>
            <a:r>
              <a:rPr lang="it-IT" dirty="0" err="1" smtClean="0">
                <a:solidFill>
                  <a:schemeClr val="accent1"/>
                </a:solidFill>
              </a:rPr>
              <a:t>Dimensions</a:t>
            </a:r>
            <a:r>
              <a:rPr lang="it-IT" dirty="0" smtClean="0">
                <a:solidFill>
                  <a:schemeClr val="accent1"/>
                </a:solidFill>
              </a:rPr>
              <a:t> 5.4x1.3 deg</a:t>
            </a:r>
            <a:r>
              <a:rPr lang="it-IT" baseline="30000" dirty="0" smtClean="0">
                <a:solidFill>
                  <a:schemeClr val="accent1"/>
                </a:solidFill>
              </a:rPr>
              <a:t>2</a:t>
            </a:r>
            <a:endParaRPr lang="it-IT" baseline="30000" dirty="0">
              <a:solidFill>
                <a:schemeClr val="accent1"/>
              </a:solidFill>
            </a:endParaRPr>
          </a:p>
        </p:txBody>
      </p:sp>
      <p:pic>
        <p:nvPicPr>
          <p:cNvPr id="5" name="Immagine 4" descr="scorpio_field_RGB_l=341.5-34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9" t="2967" b="6892"/>
          <a:stretch/>
        </p:blipFill>
        <p:spPr>
          <a:xfrm>
            <a:off x="0" y="536632"/>
            <a:ext cx="9715500" cy="5864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7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ORPIO_ASKAP_ABC_SN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9144000" cy="417332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field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                                                    ASKAP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5100" y="5727700"/>
            <a:ext cx="865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Jellow</a:t>
            </a:r>
            <a:r>
              <a:rPr lang="it-IT" dirty="0" smtClean="0"/>
              <a:t> – </a:t>
            </a:r>
            <a:r>
              <a:rPr lang="it-IT" dirty="0" err="1" smtClean="0"/>
              <a:t>Known</a:t>
            </a:r>
            <a:r>
              <a:rPr lang="it-IT" dirty="0" smtClean="0"/>
              <a:t> </a:t>
            </a:r>
            <a:r>
              <a:rPr lang="it-IT" dirty="0" err="1" smtClean="0"/>
              <a:t>SNRs</a:t>
            </a:r>
            <a:r>
              <a:rPr lang="it-IT" dirty="0" smtClean="0"/>
              <a:t> from Green et al. 2014</a:t>
            </a:r>
          </a:p>
          <a:p>
            <a:r>
              <a:rPr lang="it-IT" dirty="0" smtClean="0"/>
              <a:t>Blue       </a:t>
            </a:r>
            <a:r>
              <a:rPr lang="it-IT" dirty="0" err="1" smtClean="0"/>
              <a:t>SNRs</a:t>
            </a:r>
            <a:r>
              <a:rPr lang="it-IT" dirty="0" smtClean="0"/>
              <a:t> </a:t>
            </a:r>
            <a:r>
              <a:rPr lang="it-IT" i="1" dirty="0" err="1" smtClean="0"/>
              <a:t>candidates</a:t>
            </a:r>
            <a:r>
              <a:rPr lang="it-IT" dirty="0" smtClean="0"/>
              <a:t>  (FIR </a:t>
            </a:r>
            <a:r>
              <a:rPr lang="it-IT" dirty="0" err="1" smtClean="0"/>
              <a:t>much</a:t>
            </a:r>
            <a:r>
              <a:rPr lang="it-IT" dirty="0" smtClean="0"/>
              <a:t> </a:t>
            </a:r>
            <a:r>
              <a:rPr lang="it-IT" dirty="0" err="1" smtClean="0"/>
              <a:t>weaker</a:t>
            </a:r>
            <a:r>
              <a:rPr lang="it-IT" dirty="0" smtClean="0"/>
              <a:t> or </a:t>
            </a:r>
            <a:r>
              <a:rPr lang="it-IT" dirty="0" err="1" smtClean="0"/>
              <a:t>absent</a:t>
            </a:r>
            <a:r>
              <a:rPr lang="it-IT" dirty="0" smtClean="0"/>
              <a:t> with </a:t>
            </a:r>
            <a:r>
              <a:rPr lang="it-IT" dirty="0" err="1" smtClean="0"/>
              <a:t>respect</a:t>
            </a:r>
            <a:r>
              <a:rPr lang="it-IT" dirty="0" smtClean="0"/>
              <a:t> to HII </a:t>
            </a:r>
            <a:r>
              <a:rPr lang="it-IT" dirty="0" err="1" smtClean="0"/>
              <a:t>regions</a:t>
            </a:r>
            <a:r>
              <a:rPr lang="it-IT" dirty="0" smtClean="0"/>
              <a:t>)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442099"/>
            <a:ext cx="278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Field center 343.8 -0.2</a:t>
            </a:r>
          </a:p>
          <a:p>
            <a:r>
              <a:rPr lang="it-IT" dirty="0" err="1" smtClean="0">
                <a:solidFill>
                  <a:schemeClr val="accent1"/>
                </a:solidFill>
              </a:rPr>
              <a:t>Dimensions</a:t>
            </a:r>
            <a:r>
              <a:rPr lang="it-IT" dirty="0" smtClean="0">
                <a:solidFill>
                  <a:schemeClr val="accent1"/>
                </a:solidFill>
              </a:rPr>
              <a:t> 5.4x1.3 deg</a:t>
            </a:r>
            <a:r>
              <a:rPr lang="it-IT" baseline="30000" dirty="0" smtClean="0">
                <a:solidFill>
                  <a:schemeClr val="accent1"/>
                </a:solidFill>
              </a:rPr>
              <a:t>2</a:t>
            </a:r>
            <a:endParaRPr lang="it-IT" baseline="3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ORPIO_ASKAP_ABC_HIIr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2434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5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+mj-lt"/>
              </a:rPr>
              <a:t>The SCORPIO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field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                                                     ASKAP </a:t>
            </a:r>
            <a:r>
              <a:rPr lang="it-IT" sz="2400" dirty="0" err="1" smtClean="0">
                <a:solidFill>
                  <a:schemeClr val="bg1"/>
                </a:solidFill>
                <a:latin typeface="+mj-lt"/>
              </a:rPr>
              <a:t>map</a:t>
            </a:r>
            <a:r>
              <a:rPr lang="it-IT" sz="2400" dirty="0" smtClean="0">
                <a:solidFill>
                  <a:schemeClr val="bg1"/>
                </a:solidFill>
                <a:latin typeface="+mj-lt"/>
              </a:rPr>
              <a:t> </a:t>
            </a:r>
            <a:endParaRPr lang="it-IT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57031"/>
            <a:ext cx="24620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accent1"/>
                </a:solidFill>
              </a:rPr>
              <a:t>Field center 343.8 -0.2</a:t>
            </a:r>
          </a:p>
          <a:p>
            <a:r>
              <a:rPr lang="it-IT" sz="1600" dirty="0" err="1" smtClean="0">
                <a:solidFill>
                  <a:schemeClr val="accent1"/>
                </a:solidFill>
              </a:rPr>
              <a:t>Dimensions</a:t>
            </a:r>
            <a:r>
              <a:rPr lang="it-IT" sz="1600" dirty="0" smtClean="0">
                <a:solidFill>
                  <a:schemeClr val="accent1"/>
                </a:solidFill>
              </a:rPr>
              <a:t> 5.4x1.3 deg</a:t>
            </a:r>
            <a:r>
              <a:rPr lang="it-IT" sz="1600" baseline="30000" dirty="0" smtClean="0">
                <a:solidFill>
                  <a:schemeClr val="accent1"/>
                </a:solidFill>
              </a:rPr>
              <a:t>2</a:t>
            </a:r>
            <a:endParaRPr lang="it-IT" sz="1600" baseline="30000" dirty="0">
              <a:solidFill>
                <a:schemeClr val="accent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607130" y="402630"/>
            <a:ext cx="662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HII </a:t>
            </a:r>
            <a:r>
              <a:rPr lang="it-IT" dirty="0" err="1" smtClean="0"/>
              <a:t>Regions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from the WISE </a:t>
            </a:r>
            <a:r>
              <a:rPr lang="it-IT" dirty="0" err="1" smtClean="0"/>
              <a:t>catalog</a:t>
            </a:r>
            <a:r>
              <a:rPr lang="it-IT" dirty="0" smtClean="0"/>
              <a:t> by Anderson et al., 2014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39700" y="5454134"/>
            <a:ext cx="285336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Code:</a:t>
            </a:r>
          </a:p>
          <a:p>
            <a:r>
              <a:rPr lang="it-IT" sz="1600" dirty="0" smtClean="0">
                <a:solidFill>
                  <a:schemeClr val="bg2">
                    <a:lumMod val="75000"/>
                  </a:schemeClr>
                </a:solidFill>
              </a:rPr>
              <a:t>Light-blue   K</a:t>
            </a:r>
            <a:r>
              <a:rPr lang="it-IT" sz="1600" dirty="0" smtClean="0"/>
              <a:t>         </a:t>
            </a:r>
            <a:r>
              <a:rPr lang="it-IT" sz="1600" dirty="0" err="1" smtClean="0"/>
              <a:t>Known</a:t>
            </a:r>
            <a:r>
              <a:rPr lang="it-IT" sz="1600" dirty="0" smtClean="0"/>
              <a:t> HII</a:t>
            </a:r>
          </a:p>
          <a:p>
            <a:r>
              <a:rPr lang="it-IT" sz="1600" dirty="0" smtClean="0">
                <a:solidFill>
                  <a:srgbClr val="008000"/>
                </a:solidFill>
              </a:rPr>
              <a:t>Green         G        </a:t>
            </a:r>
            <a:r>
              <a:rPr lang="it-IT" sz="1600" dirty="0" smtClean="0"/>
              <a:t>Group</a:t>
            </a:r>
          </a:p>
          <a:p>
            <a:r>
              <a:rPr lang="it-IT" sz="16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Purple</a:t>
            </a:r>
            <a:r>
              <a:rPr lang="it-IT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C</a:t>
            </a:r>
            <a:r>
              <a:rPr lang="it-IT" sz="1600" dirty="0" smtClean="0"/>
              <a:t>        Candidate</a:t>
            </a:r>
          </a:p>
          <a:p>
            <a:r>
              <a:rPr lang="it-IT" sz="1600" dirty="0" err="1" smtClean="0">
                <a:solidFill>
                  <a:srgbClr val="FF0000"/>
                </a:solidFill>
              </a:rPr>
              <a:t>Red</a:t>
            </a:r>
            <a:r>
              <a:rPr lang="it-IT" sz="1600" dirty="0" smtClean="0">
                <a:solidFill>
                  <a:srgbClr val="FF0000"/>
                </a:solidFill>
              </a:rPr>
              <a:t>             </a:t>
            </a:r>
            <a:r>
              <a:rPr lang="it-IT" sz="1600" dirty="0" err="1" smtClean="0">
                <a:solidFill>
                  <a:srgbClr val="FF0000"/>
                </a:solidFill>
              </a:rPr>
              <a:t>Q</a:t>
            </a:r>
            <a:r>
              <a:rPr lang="it-IT" sz="1600" dirty="0" smtClean="0">
                <a:solidFill>
                  <a:srgbClr val="FF0000"/>
                </a:solidFill>
              </a:rPr>
              <a:t>        </a:t>
            </a:r>
            <a:r>
              <a:rPr lang="it-IT" sz="1600" dirty="0" smtClean="0"/>
              <a:t>radio </a:t>
            </a:r>
            <a:r>
              <a:rPr lang="it-IT" sz="1600" dirty="0" err="1" smtClean="0"/>
              <a:t>quite</a:t>
            </a:r>
            <a:endParaRPr lang="it-IT" sz="1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406900" y="5536168"/>
            <a:ext cx="460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Q</a:t>
            </a:r>
            <a:r>
              <a:rPr lang="it-IT" dirty="0" smtClean="0"/>
              <a:t> HII are </a:t>
            </a:r>
            <a:r>
              <a:rPr lang="it-IT" dirty="0" err="1" smtClean="0"/>
              <a:t>detected</a:t>
            </a:r>
            <a:r>
              <a:rPr lang="it-IT" dirty="0" smtClean="0"/>
              <a:t> in ASKAP </a:t>
            </a:r>
            <a:r>
              <a:rPr lang="it-IT" dirty="0" err="1" smtClean="0"/>
              <a:t>map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465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nr_blue_piccol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99" y="1676400"/>
            <a:ext cx="6967025" cy="35941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4799" y="18534"/>
            <a:ext cx="189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SNR G343.1-0.7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04799" y="615434"/>
            <a:ext cx="728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MGPS </a:t>
            </a:r>
            <a:r>
              <a:rPr lang="it-IT" dirty="0" err="1" smtClean="0"/>
              <a:t>conducted</a:t>
            </a:r>
            <a:r>
              <a:rPr lang="it-IT" dirty="0" smtClean="0"/>
              <a:t> with the </a:t>
            </a:r>
            <a:r>
              <a:rPr lang="it-IT" dirty="0" err="1" smtClean="0"/>
              <a:t>Molongo</a:t>
            </a:r>
            <a:r>
              <a:rPr lang="it-IT" dirty="0" smtClean="0"/>
              <a:t> </a:t>
            </a:r>
            <a:r>
              <a:rPr lang="it-IT" dirty="0" err="1" smtClean="0"/>
              <a:t>Observatory</a:t>
            </a:r>
            <a:r>
              <a:rPr lang="it-IT" dirty="0" smtClean="0"/>
              <a:t> </a:t>
            </a:r>
            <a:r>
              <a:rPr lang="it-IT" dirty="0" err="1" smtClean="0"/>
              <a:t>Synthesis</a:t>
            </a:r>
            <a:r>
              <a:rPr lang="it-IT" dirty="0" smtClean="0"/>
              <a:t> </a:t>
            </a:r>
            <a:r>
              <a:rPr lang="it-IT" dirty="0" err="1" smtClean="0"/>
              <a:t>Telescope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96732" y="1307068"/>
            <a:ext cx="1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843 MHz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04799" y="1307068"/>
            <a:ext cx="1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843 MHz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817924" y="1307068"/>
            <a:ext cx="1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912 MHz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80651" y="5283200"/>
            <a:ext cx="7917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Overall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of the </a:t>
            </a:r>
            <a:r>
              <a:rPr lang="it-IT" dirty="0" err="1" smtClean="0"/>
              <a:t>remnant</a:t>
            </a:r>
            <a:r>
              <a:rPr lang="it-IT" dirty="0" smtClean="0"/>
              <a:t> </a:t>
            </a:r>
            <a:r>
              <a:rPr lang="it-IT" dirty="0" err="1" smtClean="0"/>
              <a:t>recovered</a:t>
            </a:r>
            <a:r>
              <a:rPr lang="it-IT" dirty="0" smtClean="0"/>
              <a:t> by the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instruments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The </a:t>
            </a:r>
            <a:r>
              <a:rPr lang="it-IT" dirty="0" err="1" smtClean="0"/>
              <a:t>better</a:t>
            </a:r>
            <a:r>
              <a:rPr lang="it-IT" dirty="0" smtClean="0"/>
              <a:t> </a:t>
            </a:r>
            <a:r>
              <a:rPr lang="it-IT" dirty="0" err="1" smtClean="0"/>
              <a:t>resolution</a:t>
            </a:r>
            <a:r>
              <a:rPr lang="it-IT" dirty="0" smtClean="0"/>
              <a:t> of ASKAP (20” vs  45”) </a:t>
            </a:r>
            <a:r>
              <a:rPr lang="it-IT" dirty="0" err="1" smtClean="0"/>
              <a:t>allow</a:t>
            </a:r>
            <a:r>
              <a:rPr lang="it-IT" dirty="0" smtClean="0"/>
              <a:t> to </a:t>
            </a:r>
            <a:r>
              <a:rPr lang="it-IT" dirty="0" err="1" smtClean="0"/>
              <a:t>appreciate</a:t>
            </a:r>
            <a:r>
              <a:rPr lang="it-IT" dirty="0" smtClean="0"/>
              <a:t> </a:t>
            </a:r>
            <a:r>
              <a:rPr lang="it-IT" dirty="0" err="1" smtClean="0"/>
              <a:t>finer</a:t>
            </a:r>
            <a:r>
              <a:rPr lang="it-IT" dirty="0" smtClean="0"/>
              <a:t> </a:t>
            </a:r>
            <a:r>
              <a:rPr lang="it-IT" dirty="0" err="1" smtClean="0"/>
              <a:t>details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921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hiarezza">
  <a:themeElements>
    <a:clrScheme name="Cielo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A_PowerPoint Template Update 150d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SKA_PowerPoint Template Update-jan2016[1] (Read-Only)" id="{D3FBC1F7-B323-5E44-9119-325B241C6368}" vid="{5C4FE7F7-09C6-E147-AAF2-DB235A21B356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SKA_PowerPoint Template Update 150d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SKA_PowerPoint Template Update-jan2016[1] (Read-Only)" id="{D3FBC1F7-B323-5E44-9119-325B241C6368}" vid="{5C4FE7F7-09C6-E147-AAF2-DB235A21B356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Chiarezza.thmx</Template>
  <TotalTime>3663</TotalTime>
  <Words>309</Words>
  <Application>Microsoft Macintosh PowerPoint</Application>
  <PresentationFormat>Presentazione su schermo (4:3)</PresentationFormat>
  <Paragraphs>58</Paragraphs>
  <Slides>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1_Chiarezza</vt:lpstr>
      <vt:lpstr>SKA_PowerPoint Template Update 150dpi</vt:lpstr>
      <vt:lpstr>3_Custom Design</vt:lpstr>
      <vt:lpstr>1_SKA_PowerPoint Template Update 150dpi</vt:lpstr>
      <vt:lpstr>4_Custom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INAF-Osservatorio Astrofisico Catania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Grazia Umana</dc:creator>
  <cp:lastModifiedBy>Grazia Umana</cp:lastModifiedBy>
  <cp:revision>341</cp:revision>
  <dcterms:created xsi:type="dcterms:W3CDTF">2017-10-15T07:08:06Z</dcterms:created>
  <dcterms:modified xsi:type="dcterms:W3CDTF">2018-07-12T09:28:04Z</dcterms:modified>
</cp:coreProperties>
</file>