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  <p:sldMasterId id="2147483998" r:id="rId2"/>
  </p:sldMasterIdLst>
  <p:notesMasterIdLst>
    <p:notesMasterId r:id="rId27"/>
  </p:notesMasterIdLst>
  <p:sldIdLst>
    <p:sldId id="256" r:id="rId3"/>
    <p:sldId id="565" r:id="rId4"/>
    <p:sldId id="566" r:id="rId5"/>
    <p:sldId id="573" r:id="rId6"/>
    <p:sldId id="574" r:id="rId7"/>
    <p:sldId id="575" r:id="rId8"/>
    <p:sldId id="576" r:id="rId9"/>
    <p:sldId id="581" r:id="rId10"/>
    <p:sldId id="584" r:id="rId11"/>
    <p:sldId id="588" r:id="rId12"/>
    <p:sldId id="583" r:id="rId13"/>
    <p:sldId id="585" r:id="rId14"/>
    <p:sldId id="580" r:id="rId15"/>
    <p:sldId id="546" r:id="rId16"/>
    <p:sldId id="547" r:id="rId17"/>
    <p:sldId id="548" r:id="rId18"/>
    <p:sldId id="549" r:id="rId19"/>
    <p:sldId id="551" r:id="rId20"/>
    <p:sldId id="552" r:id="rId21"/>
    <p:sldId id="554" r:id="rId22"/>
    <p:sldId id="562" r:id="rId23"/>
    <p:sldId id="561" r:id="rId24"/>
    <p:sldId id="563" r:id="rId25"/>
    <p:sldId id="58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82" autoAdjust="0"/>
  </p:normalViewPr>
  <p:slideViewPr>
    <p:cSldViewPr snapToGrid="0" snapToObjects="1">
      <p:cViewPr>
        <p:scale>
          <a:sx n="100" d="100"/>
          <a:sy n="100" d="100"/>
        </p:scale>
        <p:origin x="-824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DB6B5-43C7-214C-8D3B-F4133CDC27FE}" type="datetimeFigureOut">
              <a:rPr lang="it-IT" smtClean="0"/>
              <a:t>11/07/18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6FFE5-4F21-A24A-AC41-060E3899AA3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90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42F3-C0D3-CE44-956F-6530F126A220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951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SKA </a:t>
            </a:r>
            <a:r>
              <a:rPr lang="it-IT" dirty="0" err="1" smtClean="0"/>
              <a:t>will</a:t>
            </a:r>
            <a:r>
              <a:rPr lang="it-IT" dirty="0" smtClean="0"/>
              <a:t> </a:t>
            </a:r>
            <a:r>
              <a:rPr lang="it-IT" dirty="0" err="1" smtClean="0"/>
              <a:t>give</a:t>
            </a:r>
            <a:r>
              <a:rPr lang="it-IT" dirty="0" smtClean="0"/>
              <a:t> the </a:t>
            </a:r>
            <a:r>
              <a:rPr lang="it-IT" dirty="0" err="1" smtClean="0"/>
              <a:t>opportunity</a:t>
            </a:r>
            <a:r>
              <a:rPr lang="it-IT" dirty="0" smtClean="0"/>
              <a:t> to create a </a:t>
            </a:r>
            <a:r>
              <a:rPr lang="it-IT" dirty="0" err="1" smtClean="0"/>
              <a:t>sensitiv</a:t>
            </a:r>
            <a:r>
              <a:rPr lang="it-IT" dirty="0" smtClean="0"/>
              <a:t> </a:t>
            </a:r>
            <a:r>
              <a:rPr lang="it-IT" dirty="0" err="1" smtClean="0"/>
              <a:t>atlas</a:t>
            </a:r>
            <a:r>
              <a:rPr lang="it-IT" dirty="0" smtClean="0"/>
              <a:t> of discrete radio </a:t>
            </a:r>
            <a:r>
              <a:rPr lang="it-IT" dirty="0" err="1" smtClean="0"/>
              <a:t>sources</a:t>
            </a:r>
            <a:r>
              <a:rPr lang="it-IT" dirty="0" smtClean="0"/>
              <a:t> and to </a:t>
            </a:r>
            <a:r>
              <a:rPr lang="it-IT" dirty="0" err="1" smtClean="0"/>
              <a:t>address</a:t>
            </a:r>
            <a:r>
              <a:rPr lang="it-IT" dirty="0" smtClean="0"/>
              <a:t> </a:t>
            </a:r>
            <a:r>
              <a:rPr lang="it-IT" dirty="0" err="1" smtClean="0"/>
              <a:t>sevaral</a:t>
            </a:r>
            <a:r>
              <a:rPr lang="it-IT" baseline="0" dirty="0" smtClean="0"/>
              <a:t> science </a:t>
            </a:r>
            <a:r>
              <a:rPr lang="it-IT" baseline="0" dirty="0" err="1" smtClean="0"/>
              <a:t>topics</a:t>
            </a:r>
            <a:endParaRPr lang="it-IT" baseline="0" dirty="0" smtClean="0"/>
          </a:p>
          <a:p>
            <a:r>
              <a:rPr lang="it-IT" baseline="0" dirty="0" smtClean="0"/>
              <a:t>LIST IS NOT EXHAUSTIVE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42F3-C0D3-CE44-956F-6530F126A22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609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FFFBB-EDDD-FF43-87E5-3E29CF686488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795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FFFBB-EDDD-FF43-87E5-3E29CF686488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795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RRl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powerful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extinction</a:t>
            </a:r>
            <a:r>
              <a:rPr lang="it-IT" baseline="0" dirty="0" smtClean="0"/>
              <a:t> free </a:t>
            </a:r>
            <a:r>
              <a:rPr lang="it-IT" baseline="0" dirty="0" err="1" smtClean="0"/>
              <a:t>diagnostic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ionized</a:t>
            </a:r>
            <a:r>
              <a:rPr lang="it-IT" baseline="0" dirty="0" smtClean="0"/>
              <a:t> gas in </a:t>
            </a:r>
            <a:r>
              <a:rPr lang="it-IT" baseline="0" dirty="0" err="1" smtClean="0"/>
              <a:t>young</a:t>
            </a:r>
            <a:r>
              <a:rPr lang="it-IT" baseline="0" dirty="0" smtClean="0"/>
              <a:t> star-</a:t>
            </a:r>
            <a:r>
              <a:rPr lang="it-IT" baseline="0" dirty="0" err="1" smtClean="0"/>
              <a:t>forming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regions</a:t>
            </a:r>
            <a:endParaRPr lang="it-IT" baseline="0" dirty="0" smtClean="0"/>
          </a:p>
          <a:p>
            <a:r>
              <a:rPr lang="it-IT" baseline="0" dirty="0" smtClean="0"/>
              <a:t>-single </a:t>
            </a:r>
            <a:r>
              <a:rPr lang="it-IT" baseline="0" dirty="0" err="1" smtClean="0"/>
              <a:t>measurement</a:t>
            </a:r>
            <a:r>
              <a:rPr lang="it-IT" baseline="0" dirty="0" smtClean="0"/>
              <a:t>: </a:t>
            </a:r>
            <a:r>
              <a:rPr lang="it-IT" baseline="0" dirty="0" err="1" smtClean="0"/>
              <a:t>kinematic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system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electroin</a:t>
            </a:r>
            <a:r>
              <a:rPr lang="it-IT" baseline="0" dirty="0" smtClean="0"/>
              <a:t> temperature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FFFBB-EDDD-FF43-87E5-3E29CF686488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795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err="1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FFFBB-EDDD-FF43-87E5-3E29CF686488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795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FFFBB-EDDD-FF43-87E5-3E29CF686488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795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FFFBB-EDDD-FF43-87E5-3E29CF686488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795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FFFBB-EDDD-FF43-87E5-3E29CF686488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795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FFFBB-EDDD-FF43-87E5-3E29CF686488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795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FFFBB-EDDD-FF43-87E5-3E29CF686488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795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42F3-C0D3-CE44-956F-6530F126A220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9519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FFFBB-EDDD-FF43-87E5-3E29CF686488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795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FFFBB-EDDD-FF43-87E5-3E29CF686488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795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err="1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FFFBB-EDDD-FF43-87E5-3E29CF686488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795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FFFBB-EDDD-FF43-87E5-3E29CF68648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795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The SKA1 </a:t>
            </a:r>
            <a:r>
              <a:rPr lang="it-IT" dirty="0" err="1" smtClean="0"/>
              <a:t>all-sky</a:t>
            </a:r>
            <a:r>
              <a:rPr lang="it-IT" dirty="0" smtClean="0"/>
              <a:t> </a:t>
            </a:r>
            <a:r>
              <a:rPr lang="it-IT" dirty="0" err="1" smtClean="0"/>
              <a:t>survey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bridge the gap </a:t>
            </a:r>
            <a:r>
              <a:rPr lang="it-IT" dirty="0" err="1" smtClean="0"/>
              <a:t>between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exoisting</a:t>
            </a:r>
            <a:r>
              <a:rPr lang="it-IT" baseline="0" dirty="0" smtClean="0"/>
              <a:t> radio GP </a:t>
            </a:r>
            <a:r>
              <a:rPr lang="it-IT" baseline="0" dirty="0" err="1" smtClean="0"/>
              <a:t>survey</a:t>
            </a:r>
            <a:r>
              <a:rPr lang="it-IT" baseline="0" dirty="0" smtClean="0"/>
              <a:t> </a:t>
            </a:r>
            <a:r>
              <a:rPr lang="it-IT" dirty="0" err="1" smtClean="0"/>
              <a:t>Existing</a:t>
            </a:r>
            <a:r>
              <a:rPr lang="it-IT" dirty="0" smtClean="0"/>
              <a:t> </a:t>
            </a:r>
            <a:r>
              <a:rPr lang="it-IT" dirty="0" err="1" smtClean="0"/>
              <a:t>interferometric</a:t>
            </a:r>
            <a:r>
              <a:rPr lang="it-IT" dirty="0" smtClean="0"/>
              <a:t> radio</a:t>
            </a:r>
            <a:r>
              <a:rPr lang="it-IT" baseline="0" dirty="0" smtClean="0"/>
              <a:t> continuum </a:t>
            </a:r>
            <a:r>
              <a:rPr lang="it-IT" baseline="0" dirty="0" err="1" smtClean="0"/>
              <a:t>survey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galactic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plane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either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high </a:t>
            </a:r>
            <a:r>
              <a:rPr lang="it-IT" baseline="0" dirty="0" err="1" smtClean="0"/>
              <a:t>angular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resolution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but</a:t>
            </a:r>
            <a:r>
              <a:rPr lang="it-IT" baseline="0" dirty="0" smtClean="0"/>
              <a:t> over a </a:t>
            </a:r>
            <a:r>
              <a:rPr lang="it-IT" baseline="0" dirty="0" err="1" smtClean="0"/>
              <a:t>limited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survey</a:t>
            </a:r>
            <a:r>
              <a:rPr lang="it-IT" baseline="0" dirty="0" smtClean="0"/>
              <a:t> area, or cover  a wide area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low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angular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resolution</a:t>
            </a:r>
            <a:r>
              <a:rPr lang="it-IT" baseline="0" dirty="0" smtClean="0"/>
              <a:t>.</a:t>
            </a:r>
          </a:p>
          <a:p>
            <a:r>
              <a:rPr lang="it-IT" baseline="0" dirty="0" err="1" smtClean="0"/>
              <a:t>Moreover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when</a:t>
            </a:r>
            <a:r>
              <a:rPr lang="it-IT" baseline="0" dirty="0" smtClean="0"/>
              <a:t> the SKA1 </a:t>
            </a:r>
            <a:r>
              <a:rPr lang="it-IT" baseline="0" dirty="0" err="1" smtClean="0"/>
              <a:t>will</a:t>
            </a:r>
            <a:r>
              <a:rPr lang="it-IT" baseline="0" dirty="0" smtClean="0"/>
              <a:t> be operative </a:t>
            </a:r>
            <a:r>
              <a:rPr lang="it-IT" baseline="0" dirty="0" err="1" smtClean="0"/>
              <a:t>results</a:t>
            </a:r>
            <a:r>
              <a:rPr lang="it-IT" baseline="0" dirty="0" smtClean="0"/>
              <a:t> from EMU </a:t>
            </a:r>
            <a:r>
              <a:rPr lang="it-IT" baseline="0" dirty="0" err="1" smtClean="0"/>
              <a:t>will</a:t>
            </a:r>
            <a:r>
              <a:rPr lang="it-IT" baseline="0" dirty="0" smtClean="0"/>
              <a:t> be </a:t>
            </a:r>
            <a:r>
              <a:rPr lang="it-IT" baseline="0" dirty="0" err="1" smtClean="0"/>
              <a:t>available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they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will</a:t>
            </a:r>
            <a:r>
              <a:rPr lang="it-IT" baseline="0" dirty="0" smtClean="0"/>
              <a:t> be </a:t>
            </a:r>
            <a:r>
              <a:rPr lang="it-IT" baseline="0" dirty="0" err="1" smtClean="0"/>
              <a:t>very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important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cope</a:t>
            </a:r>
            <a:r>
              <a:rPr lang="it-IT" baseline="0" dirty="0" smtClean="0"/>
              <a:t> with </a:t>
            </a:r>
            <a:r>
              <a:rPr lang="it-IT" baseline="0" dirty="0" err="1" smtClean="0"/>
              <a:t>all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iusses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very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probbaly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arise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when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working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close</a:t>
            </a:r>
            <a:r>
              <a:rPr lang="it-IT" baseline="0" dirty="0" smtClean="0"/>
              <a:t> to the GP: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42F3-C0D3-CE44-956F-6530F126A220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4078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The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study</a:t>
            </a:r>
            <a:r>
              <a:rPr lang="it-IT" baseline="0" dirty="0" smtClean="0"/>
              <a:t> of star </a:t>
            </a:r>
            <a:r>
              <a:rPr lang="it-IT" baseline="0" dirty="0" err="1" smtClean="0"/>
              <a:t>formation</a:t>
            </a:r>
            <a:r>
              <a:rPr lang="it-IT" baseline="0" dirty="0" smtClean="0"/>
              <a:t>, stellar </a:t>
            </a:r>
            <a:r>
              <a:rPr lang="it-IT" baseline="0" dirty="0" err="1" smtClean="0"/>
              <a:t>populations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Galactic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structure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currently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beeing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transformed</a:t>
            </a:r>
            <a:r>
              <a:rPr lang="it-IT" baseline="0" dirty="0" smtClean="0"/>
              <a:t> by a new generation of </a:t>
            </a:r>
            <a:r>
              <a:rPr lang="it-IT" baseline="0" dirty="0" err="1" smtClean="0"/>
              <a:t>Galactic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plane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surveys</a:t>
            </a:r>
            <a:r>
              <a:rPr lang="it-IT" baseline="0" dirty="0" smtClean="0"/>
              <a:t>.</a:t>
            </a:r>
          </a:p>
          <a:p>
            <a:r>
              <a:rPr lang="it-IT" baseline="0" dirty="0" smtClean="0"/>
              <a:t>For </a:t>
            </a:r>
            <a:r>
              <a:rPr lang="it-IT" baseline="0" dirty="0" err="1" smtClean="0"/>
              <a:t>sevaral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classes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Galactic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objects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robust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classification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possible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only</a:t>
            </a:r>
            <a:r>
              <a:rPr lang="it-IT" baseline="0" dirty="0" smtClean="0"/>
              <a:t> by </a:t>
            </a:r>
            <a:r>
              <a:rPr lang="it-IT" baseline="0" dirty="0" err="1" smtClean="0"/>
              <a:t>combining</a:t>
            </a:r>
            <a:r>
              <a:rPr lang="it-IT" baseline="0" dirty="0" smtClean="0"/>
              <a:t> radio and IR information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42F3-C0D3-CE44-956F-6530F126A220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4078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just an </a:t>
            </a:r>
            <a:r>
              <a:rPr lang="it-IT" dirty="0" err="1" smtClean="0"/>
              <a:t>example</a:t>
            </a:r>
            <a:r>
              <a:rPr lang="it-IT" dirty="0" smtClean="0"/>
              <a:t> on </a:t>
            </a:r>
            <a:r>
              <a:rPr lang="it-IT" dirty="0" err="1" smtClean="0"/>
              <a:t>how</a:t>
            </a:r>
            <a:r>
              <a:rPr lang="it-IT" dirty="0" smtClean="0"/>
              <a:t> the </a:t>
            </a:r>
            <a:r>
              <a:rPr lang="it-IT" dirty="0" err="1" smtClean="0"/>
              <a:t>sinergies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IR and radio can help in </a:t>
            </a:r>
            <a:r>
              <a:rPr lang="it-IT" dirty="0" err="1" smtClean="0"/>
              <a:t>classifing</a:t>
            </a:r>
            <a:r>
              <a:rPr lang="it-IT" dirty="0" smtClean="0"/>
              <a:t> </a:t>
            </a:r>
            <a:r>
              <a:rPr lang="it-IT" dirty="0" err="1" smtClean="0"/>
              <a:t>galactic</a:t>
            </a:r>
            <a:r>
              <a:rPr lang="it-IT" dirty="0" smtClean="0"/>
              <a:t> </a:t>
            </a:r>
            <a:r>
              <a:rPr lang="it-IT" dirty="0" err="1" smtClean="0"/>
              <a:t>object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42F3-C0D3-CE44-956F-6530F126A22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3295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The SKA1 </a:t>
            </a:r>
            <a:r>
              <a:rPr lang="it-IT" dirty="0" err="1" smtClean="0"/>
              <a:t>all-sky</a:t>
            </a:r>
            <a:r>
              <a:rPr lang="it-IT" dirty="0" smtClean="0"/>
              <a:t> </a:t>
            </a:r>
            <a:r>
              <a:rPr lang="it-IT" dirty="0" err="1" smtClean="0"/>
              <a:t>survey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bridge the gap </a:t>
            </a:r>
            <a:r>
              <a:rPr lang="it-IT" dirty="0" err="1" smtClean="0"/>
              <a:t>between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exoisting</a:t>
            </a:r>
            <a:r>
              <a:rPr lang="it-IT" baseline="0" dirty="0" smtClean="0"/>
              <a:t> radio GP </a:t>
            </a:r>
            <a:r>
              <a:rPr lang="it-IT" baseline="0" dirty="0" err="1" smtClean="0"/>
              <a:t>survey</a:t>
            </a:r>
            <a:r>
              <a:rPr lang="it-IT" baseline="0" dirty="0" smtClean="0"/>
              <a:t> </a:t>
            </a:r>
            <a:r>
              <a:rPr lang="it-IT" dirty="0" err="1" smtClean="0"/>
              <a:t>Existing</a:t>
            </a:r>
            <a:r>
              <a:rPr lang="it-IT" dirty="0" smtClean="0"/>
              <a:t> </a:t>
            </a:r>
            <a:r>
              <a:rPr lang="it-IT" dirty="0" err="1" smtClean="0"/>
              <a:t>interferometric</a:t>
            </a:r>
            <a:r>
              <a:rPr lang="it-IT" dirty="0" smtClean="0"/>
              <a:t> radio</a:t>
            </a:r>
            <a:r>
              <a:rPr lang="it-IT" baseline="0" dirty="0" smtClean="0"/>
              <a:t> continuum </a:t>
            </a:r>
            <a:r>
              <a:rPr lang="it-IT" baseline="0" dirty="0" err="1" smtClean="0"/>
              <a:t>survey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galactic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plane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either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high </a:t>
            </a:r>
            <a:r>
              <a:rPr lang="it-IT" baseline="0" dirty="0" err="1" smtClean="0"/>
              <a:t>angular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resolution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but</a:t>
            </a:r>
            <a:r>
              <a:rPr lang="it-IT" baseline="0" dirty="0" smtClean="0"/>
              <a:t> over a </a:t>
            </a:r>
            <a:r>
              <a:rPr lang="it-IT" baseline="0" dirty="0" err="1" smtClean="0"/>
              <a:t>limited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survey</a:t>
            </a:r>
            <a:r>
              <a:rPr lang="it-IT" baseline="0" dirty="0" smtClean="0"/>
              <a:t> area, or cover  a wide area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low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angular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resolution</a:t>
            </a:r>
            <a:r>
              <a:rPr lang="it-IT" baseline="0" dirty="0" smtClean="0"/>
              <a:t>.</a:t>
            </a:r>
          </a:p>
          <a:p>
            <a:r>
              <a:rPr lang="it-IT" baseline="0" dirty="0" err="1" smtClean="0"/>
              <a:t>Moreover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when</a:t>
            </a:r>
            <a:r>
              <a:rPr lang="it-IT" baseline="0" dirty="0" smtClean="0"/>
              <a:t> the SKA1 </a:t>
            </a:r>
            <a:r>
              <a:rPr lang="it-IT" baseline="0" dirty="0" err="1" smtClean="0"/>
              <a:t>will</a:t>
            </a:r>
            <a:r>
              <a:rPr lang="it-IT" baseline="0" dirty="0" smtClean="0"/>
              <a:t> be operative </a:t>
            </a:r>
            <a:r>
              <a:rPr lang="it-IT" baseline="0" dirty="0" err="1" smtClean="0"/>
              <a:t>results</a:t>
            </a:r>
            <a:r>
              <a:rPr lang="it-IT" baseline="0" dirty="0" smtClean="0"/>
              <a:t> from EMU </a:t>
            </a:r>
            <a:r>
              <a:rPr lang="it-IT" baseline="0" dirty="0" err="1" smtClean="0"/>
              <a:t>will</a:t>
            </a:r>
            <a:r>
              <a:rPr lang="it-IT" baseline="0" dirty="0" smtClean="0"/>
              <a:t> be </a:t>
            </a:r>
            <a:r>
              <a:rPr lang="it-IT" baseline="0" dirty="0" err="1" smtClean="0"/>
              <a:t>available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they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will</a:t>
            </a:r>
            <a:r>
              <a:rPr lang="it-IT" baseline="0" dirty="0" smtClean="0"/>
              <a:t> be </a:t>
            </a:r>
            <a:r>
              <a:rPr lang="it-IT" baseline="0" dirty="0" err="1" smtClean="0"/>
              <a:t>very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important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cope</a:t>
            </a:r>
            <a:r>
              <a:rPr lang="it-IT" baseline="0" dirty="0" smtClean="0"/>
              <a:t> with </a:t>
            </a:r>
            <a:r>
              <a:rPr lang="it-IT" baseline="0" dirty="0" err="1" smtClean="0"/>
              <a:t>all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iusses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very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probbaly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arise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when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working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close</a:t>
            </a:r>
            <a:r>
              <a:rPr lang="it-IT" baseline="0" dirty="0" smtClean="0"/>
              <a:t> to the GP: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42F3-C0D3-CE44-956F-6530F126A220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4078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The SKA1 </a:t>
            </a:r>
            <a:r>
              <a:rPr lang="it-IT" dirty="0" err="1" smtClean="0"/>
              <a:t>all-sky</a:t>
            </a:r>
            <a:r>
              <a:rPr lang="it-IT" dirty="0" smtClean="0"/>
              <a:t> </a:t>
            </a:r>
            <a:r>
              <a:rPr lang="it-IT" dirty="0" err="1" smtClean="0"/>
              <a:t>survey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bridge the gap </a:t>
            </a:r>
            <a:r>
              <a:rPr lang="it-IT" dirty="0" err="1" smtClean="0"/>
              <a:t>between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exoisting</a:t>
            </a:r>
            <a:r>
              <a:rPr lang="it-IT" baseline="0" dirty="0" smtClean="0"/>
              <a:t> radio GP </a:t>
            </a:r>
            <a:r>
              <a:rPr lang="it-IT" baseline="0" dirty="0" err="1" smtClean="0"/>
              <a:t>survey</a:t>
            </a:r>
            <a:r>
              <a:rPr lang="it-IT" baseline="0" dirty="0" smtClean="0"/>
              <a:t> </a:t>
            </a:r>
            <a:r>
              <a:rPr lang="it-IT" dirty="0" err="1" smtClean="0"/>
              <a:t>Existing</a:t>
            </a:r>
            <a:r>
              <a:rPr lang="it-IT" dirty="0" smtClean="0"/>
              <a:t> </a:t>
            </a:r>
            <a:r>
              <a:rPr lang="it-IT" dirty="0" err="1" smtClean="0"/>
              <a:t>interferometric</a:t>
            </a:r>
            <a:r>
              <a:rPr lang="it-IT" dirty="0" smtClean="0"/>
              <a:t> radio</a:t>
            </a:r>
            <a:r>
              <a:rPr lang="it-IT" baseline="0" dirty="0" smtClean="0"/>
              <a:t> continuum </a:t>
            </a:r>
            <a:r>
              <a:rPr lang="it-IT" baseline="0" dirty="0" err="1" smtClean="0"/>
              <a:t>survey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galactic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plane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either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high </a:t>
            </a:r>
            <a:r>
              <a:rPr lang="it-IT" baseline="0" dirty="0" err="1" smtClean="0"/>
              <a:t>angular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resolution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but</a:t>
            </a:r>
            <a:r>
              <a:rPr lang="it-IT" baseline="0" dirty="0" smtClean="0"/>
              <a:t> over a </a:t>
            </a:r>
            <a:r>
              <a:rPr lang="it-IT" baseline="0" dirty="0" err="1" smtClean="0"/>
              <a:t>limited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survey</a:t>
            </a:r>
            <a:r>
              <a:rPr lang="it-IT" baseline="0" dirty="0" smtClean="0"/>
              <a:t> area, or cover  a wide area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low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angular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resolution</a:t>
            </a:r>
            <a:r>
              <a:rPr lang="it-IT" baseline="0" dirty="0" smtClean="0"/>
              <a:t>.</a:t>
            </a:r>
          </a:p>
          <a:p>
            <a:r>
              <a:rPr lang="it-IT" baseline="0" dirty="0" err="1" smtClean="0"/>
              <a:t>Moreover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when</a:t>
            </a:r>
            <a:r>
              <a:rPr lang="it-IT" baseline="0" dirty="0" smtClean="0"/>
              <a:t> the SKA1 </a:t>
            </a:r>
            <a:r>
              <a:rPr lang="it-IT" baseline="0" dirty="0" err="1" smtClean="0"/>
              <a:t>will</a:t>
            </a:r>
            <a:r>
              <a:rPr lang="it-IT" baseline="0" dirty="0" smtClean="0"/>
              <a:t> be operative </a:t>
            </a:r>
            <a:r>
              <a:rPr lang="it-IT" baseline="0" dirty="0" err="1" smtClean="0"/>
              <a:t>results</a:t>
            </a:r>
            <a:r>
              <a:rPr lang="it-IT" baseline="0" dirty="0" smtClean="0"/>
              <a:t> from EMU </a:t>
            </a:r>
            <a:r>
              <a:rPr lang="it-IT" baseline="0" dirty="0" err="1" smtClean="0"/>
              <a:t>will</a:t>
            </a:r>
            <a:r>
              <a:rPr lang="it-IT" baseline="0" dirty="0" smtClean="0"/>
              <a:t> be </a:t>
            </a:r>
            <a:r>
              <a:rPr lang="it-IT" baseline="0" dirty="0" err="1" smtClean="0"/>
              <a:t>available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they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will</a:t>
            </a:r>
            <a:r>
              <a:rPr lang="it-IT" baseline="0" dirty="0" smtClean="0"/>
              <a:t> be </a:t>
            </a:r>
            <a:r>
              <a:rPr lang="it-IT" baseline="0" dirty="0" err="1" smtClean="0"/>
              <a:t>very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important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cope</a:t>
            </a:r>
            <a:r>
              <a:rPr lang="it-IT" baseline="0" dirty="0" smtClean="0"/>
              <a:t> with </a:t>
            </a:r>
            <a:r>
              <a:rPr lang="it-IT" baseline="0" dirty="0" err="1" smtClean="0"/>
              <a:t>all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iusses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very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probbaly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arise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when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working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close</a:t>
            </a:r>
            <a:r>
              <a:rPr lang="it-IT" baseline="0" dirty="0" smtClean="0"/>
              <a:t> to the GP: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42F3-C0D3-CE44-956F-6530F126A220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4078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Mercoledì 11 luglio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Mercoledì 11 luglio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Mercoledì 11 luglio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B1C5-49FE-0040-AA8C-822F41BCBF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3B93-4DDF-7E40-8F7B-126147B968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3400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B1C5-49FE-0040-AA8C-822F41BCBF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3B93-4DDF-7E40-8F7B-126147B968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0600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B1C5-49FE-0040-AA8C-822F41BCBF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3B93-4DDF-7E40-8F7B-126147B968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104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B1C5-49FE-0040-AA8C-822F41BCBF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3B93-4DDF-7E40-8F7B-126147B968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939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2" indent="0">
              <a:buNone/>
              <a:defRPr sz="2000" b="1"/>
            </a:lvl2pPr>
            <a:lvl3pPr marL="914061" indent="0">
              <a:buNone/>
              <a:defRPr sz="1800" b="1"/>
            </a:lvl3pPr>
            <a:lvl4pPr marL="1371091" indent="0">
              <a:buNone/>
              <a:defRPr sz="1600" b="1"/>
            </a:lvl4pPr>
            <a:lvl5pPr marL="1828122" indent="0">
              <a:buNone/>
              <a:defRPr sz="1600" b="1"/>
            </a:lvl5pPr>
            <a:lvl6pPr marL="2285151" indent="0">
              <a:buNone/>
              <a:defRPr sz="1600" b="1"/>
            </a:lvl6pPr>
            <a:lvl7pPr marL="2742183" indent="0">
              <a:buNone/>
              <a:defRPr sz="1600" b="1"/>
            </a:lvl7pPr>
            <a:lvl8pPr marL="3199213" indent="0">
              <a:buNone/>
              <a:defRPr sz="1600" b="1"/>
            </a:lvl8pPr>
            <a:lvl9pPr marL="3656244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2" indent="0">
              <a:buNone/>
              <a:defRPr sz="2000" b="1"/>
            </a:lvl2pPr>
            <a:lvl3pPr marL="914061" indent="0">
              <a:buNone/>
              <a:defRPr sz="1800" b="1"/>
            </a:lvl3pPr>
            <a:lvl4pPr marL="1371091" indent="0">
              <a:buNone/>
              <a:defRPr sz="1600" b="1"/>
            </a:lvl4pPr>
            <a:lvl5pPr marL="1828122" indent="0">
              <a:buNone/>
              <a:defRPr sz="1600" b="1"/>
            </a:lvl5pPr>
            <a:lvl6pPr marL="2285151" indent="0">
              <a:buNone/>
              <a:defRPr sz="1600" b="1"/>
            </a:lvl6pPr>
            <a:lvl7pPr marL="2742183" indent="0">
              <a:buNone/>
              <a:defRPr sz="1600" b="1"/>
            </a:lvl7pPr>
            <a:lvl8pPr marL="3199213" indent="0">
              <a:buNone/>
              <a:defRPr sz="1600" b="1"/>
            </a:lvl8pPr>
            <a:lvl9pPr marL="3656244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B1C5-49FE-0040-AA8C-822F41BCBF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3B93-4DDF-7E40-8F7B-126147B968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893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B1C5-49FE-0040-AA8C-822F41BCBF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3B93-4DDF-7E40-8F7B-126147B968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39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B1C5-49FE-0040-AA8C-822F41BCBF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3B93-4DDF-7E40-8F7B-126147B968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4184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2" indent="0">
              <a:buNone/>
              <a:defRPr sz="1200"/>
            </a:lvl2pPr>
            <a:lvl3pPr marL="914061" indent="0">
              <a:buNone/>
              <a:defRPr sz="1000"/>
            </a:lvl3pPr>
            <a:lvl4pPr marL="1371091" indent="0">
              <a:buNone/>
              <a:defRPr sz="900"/>
            </a:lvl4pPr>
            <a:lvl5pPr marL="1828122" indent="0">
              <a:buNone/>
              <a:defRPr sz="900"/>
            </a:lvl5pPr>
            <a:lvl6pPr marL="2285151" indent="0">
              <a:buNone/>
              <a:defRPr sz="900"/>
            </a:lvl6pPr>
            <a:lvl7pPr marL="2742183" indent="0">
              <a:buNone/>
              <a:defRPr sz="900"/>
            </a:lvl7pPr>
            <a:lvl8pPr marL="3199213" indent="0">
              <a:buNone/>
              <a:defRPr sz="900"/>
            </a:lvl8pPr>
            <a:lvl9pPr marL="3656244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B1C5-49FE-0040-AA8C-822F41BCBF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3B93-4DDF-7E40-8F7B-126147B968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332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Mercoledì 11 luglio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2" indent="0">
              <a:buNone/>
              <a:defRPr sz="2800"/>
            </a:lvl2pPr>
            <a:lvl3pPr marL="914061" indent="0">
              <a:buNone/>
              <a:defRPr sz="2400"/>
            </a:lvl3pPr>
            <a:lvl4pPr marL="1371091" indent="0">
              <a:buNone/>
              <a:defRPr sz="2000"/>
            </a:lvl4pPr>
            <a:lvl5pPr marL="1828122" indent="0">
              <a:buNone/>
              <a:defRPr sz="2000"/>
            </a:lvl5pPr>
            <a:lvl6pPr marL="2285151" indent="0">
              <a:buNone/>
              <a:defRPr sz="2000"/>
            </a:lvl6pPr>
            <a:lvl7pPr marL="2742183" indent="0">
              <a:buNone/>
              <a:defRPr sz="2000"/>
            </a:lvl7pPr>
            <a:lvl8pPr marL="3199213" indent="0">
              <a:buNone/>
              <a:defRPr sz="2000"/>
            </a:lvl8pPr>
            <a:lvl9pPr marL="365624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2" indent="0">
              <a:buNone/>
              <a:defRPr sz="1200"/>
            </a:lvl2pPr>
            <a:lvl3pPr marL="914061" indent="0">
              <a:buNone/>
              <a:defRPr sz="1000"/>
            </a:lvl3pPr>
            <a:lvl4pPr marL="1371091" indent="0">
              <a:buNone/>
              <a:defRPr sz="900"/>
            </a:lvl4pPr>
            <a:lvl5pPr marL="1828122" indent="0">
              <a:buNone/>
              <a:defRPr sz="900"/>
            </a:lvl5pPr>
            <a:lvl6pPr marL="2285151" indent="0">
              <a:buNone/>
              <a:defRPr sz="900"/>
            </a:lvl6pPr>
            <a:lvl7pPr marL="2742183" indent="0">
              <a:buNone/>
              <a:defRPr sz="900"/>
            </a:lvl7pPr>
            <a:lvl8pPr marL="3199213" indent="0">
              <a:buNone/>
              <a:defRPr sz="900"/>
            </a:lvl8pPr>
            <a:lvl9pPr marL="3656244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B1C5-49FE-0040-AA8C-822F41BCBF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3B93-4DDF-7E40-8F7B-126147B968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8517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B1C5-49FE-0040-AA8C-822F41BCBF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3B93-4DDF-7E40-8F7B-126147B968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021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B1C5-49FE-0040-AA8C-822F41BCBF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3B93-4DDF-7E40-8F7B-126147B968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2753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Mercoledì 11 luglio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‹n.›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Mercoledì 11 luglio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Mercoledì 11 luglio 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Mercoledì 11 luglio 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Mercoledì 11 luglio 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Mercoledì 11 luglio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Mercoledì 11 luglio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Mercoledì 11 luglio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0"/>
          </a:xfrm>
          <a:prstGeom prst="rect">
            <a:avLst/>
          </a:prstGeom>
        </p:spPr>
        <p:txBody>
          <a:bodyPr vert="horz" lIns="91406" tIns="45703" rIns="91406" bIns="45703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06" tIns="45703" rIns="91406" bIns="45703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32"/>
            <a:fld id="{4CBFB1C5-49FE-0040-AA8C-822F41BCBF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 defTabSz="457032"/>
              <a:t>11/07/18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0" cy="365125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32"/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32"/>
            <a:fld id="{B4813B93-4DDF-7E40-8F7B-126147B968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 defTabSz="457032"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05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txStyles>
    <p:titleStyle>
      <a:lvl1pPr algn="ctr" defTabSz="45703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1" indent="-342771" algn="l" defTabSz="45703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5" indent="-285645" algn="l" defTabSz="45703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7" indent="-228514" algn="l" defTabSz="45703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6" indent="-228514" algn="l" defTabSz="45703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7" indent="-228514" algn="l" defTabSz="45703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67" indent="-228514" algn="l" defTabSz="4570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8" indent="-228514" algn="l" defTabSz="4570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8" indent="-228514" algn="l" defTabSz="4570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9" indent="-228514" algn="l" defTabSz="4570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2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1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1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2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1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83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13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44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hyperlink" Target="http://astronomers.skatelescope.org/science-working-groups/milky-way/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76098" y="736536"/>
            <a:ext cx="8697068" cy="1927225"/>
          </a:xfrm>
        </p:spPr>
        <p:txBody>
          <a:bodyPr/>
          <a:lstStyle/>
          <a:p>
            <a:r>
              <a:rPr lang="it-IT" sz="4000" dirty="0" err="1" smtClean="0">
                <a:solidFill>
                  <a:srgbClr val="073779"/>
                </a:solidFill>
              </a:rPr>
              <a:t>GalactiC</a:t>
            </a:r>
            <a:r>
              <a:rPr lang="it-IT" sz="4000" dirty="0" smtClean="0">
                <a:solidFill>
                  <a:srgbClr val="073779"/>
                </a:solidFill>
              </a:rPr>
              <a:t> Science with the SKA</a:t>
            </a:r>
            <a:br>
              <a:rPr lang="it-IT" sz="4000" dirty="0" smtClean="0">
                <a:solidFill>
                  <a:srgbClr val="073779"/>
                </a:solidFill>
              </a:rPr>
            </a:br>
            <a:r>
              <a:rPr lang="it-IT" sz="4000" dirty="0" err="1" smtClean="0">
                <a:solidFill>
                  <a:srgbClr val="073779"/>
                </a:solidFill>
              </a:rPr>
              <a:t>Our</a:t>
            </a:r>
            <a:r>
              <a:rPr lang="it-IT" sz="4000" dirty="0" smtClean="0">
                <a:solidFill>
                  <a:srgbClr val="073779"/>
                </a:solidFill>
              </a:rPr>
              <a:t> </a:t>
            </a:r>
            <a:r>
              <a:rPr lang="it-IT" sz="4000" dirty="0" err="1" smtClean="0">
                <a:solidFill>
                  <a:srgbClr val="073779"/>
                </a:solidFill>
              </a:rPr>
              <a:t>Galaxy</a:t>
            </a:r>
            <a:r>
              <a:rPr lang="it-IT" sz="4000" dirty="0" smtClean="0">
                <a:solidFill>
                  <a:srgbClr val="073779"/>
                </a:solidFill>
              </a:rPr>
              <a:t>  SKA SWG</a:t>
            </a:r>
            <a:endParaRPr lang="it-IT" sz="4000" dirty="0">
              <a:solidFill>
                <a:srgbClr val="073779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92530" y="3505200"/>
            <a:ext cx="8149316" cy="1752600"/>
          </a:xfrm>
        </p:spPr>
        <p:txBody>
          <a:bodyPr/>
          <a:lstStyle/>
          <a:p>
            <a:r>
              <a:rPr lang="it-IT" dirty="0" smtClean="0">
                <a:solidFill>
                  <a:srgbClr val="073779"/>
                </a:solidFill>
              </a:rPr>
              <a:t>G. Umana &amp; E. </a:t>
            </a:r>
            <a:r>
              <a:rPr lang="it-IT" dirty="0" err="1">
                <a:solidFill>
                  <a:srgbClr val="073779"/>
                </a:solidFill>
                <a:cs typeface="Comic Sans MS"/>
              </a:rPr>
              <a:t>Rosolowsky</a:t>
            </a:r>
            <a:endParaRPr lang="it-IT" dirty="0">
              <a:solidFill>
                <a:srgbClr val="073779"/>
              </a:solidFill>
              <a:cs typeface="Comic Sans MS"/>
            </a:endParaRPr>
          </a:p>
          <a:p>
            <a:endParaRPr lang="it-IT" dirty="0" smtClean="0">
              <a:solidFill>
                <a:srgbClr val="073779"/>
              </a:solidFill>
            </a:endParaRPr>
          </a:p>
          <a:p>
            <a:endParaRPr lang="it-IT" dirty="0">
              <a:solidFill>
                <a:srgbClr val="073779"/>
              </a:solidFill>
            </a:endParaRPr>
          </a:p>
        </p:txBody>
      </p:sp>
      <p:pic>
        <p:nvPicPr>
          <p:cNvPr id="4" name="Immagine 3" descr="seven_sisters_milky_way_dreaming_photo_s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t="29389" b="26003"/>
          <a:stretch/>
        </p:blipFill>
        <p:spPr>
          <a:xfrm>
            <a:off x="0" y="4818201"/>
            <a:ext cx="9174229" cy="209985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-27610" y="6394869"/>
            <a:ext cx="5644966" cy="52318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it-IT" sz="1400" b="1" dirty="0" smtClean="0">
                <a:solidFill>
                  <a:schemeClr val="bg1"/>
                </a:solidFill>
                <a:cs typeface="Comic Sans MS"/>
              </a:rPr>
              <a:t>Seven </a:t>
            </a:r>
            <a:r>
              <a:rPr lang="it-IT" sz="1400" b="1" dirty="0" err="1" smtClean="0">
                <a:solidFill>
                  <a:schemeClr val="bg1"/>
                </a:solidFill>
                <a:cs typeface="Comic Sans MS"/>
              </a:rPr>
              <a:t>Sisters</a:t>
            </a:r>
            <a:r>
              <a:rPr lang="it-IT" sz="1400" b="1" dirty="0" smtClean="0">
                <a:solidFill>
                  <a:schemeClr val="bg1"/>
                </a:solidFill>
                <a:cs typeface="Comic Sans MS"/>
              </a:rPr>
              <a:t> </a:t>
            </a:r>
            <a:r>
              <a:rPr lang="it-IT" sz="1400" b="1" dirty="0" err="1" smtClean="0">
                <a:solidFill>
                  <a:schemeClr val="bg1"/>
                </a:solidFill>
                <a:cs typeface="Comic Sans MS"/>
              </a:rPr>
              <a:t>Milky</a:t>
            </a:r>
            <a:r>
              <a:rPr lang="it-IT" sz="1400" b="1" dirty="0" smtClean="0">
                <a:solidFill>
                  <a:schemeClr val="bg1"/>
                </a:solidFill>
                <a:cs typeface="Comic Sans MS"/>
              </a:rPr>
              <a:t> Way </a:t>
            </a:r>
            <a:r>
              <a:rPr lang="it-IT" sz="1400" b="1" dirty="0" err="1" smtClean="0">
                <a:solidFill>
                  <a:schemeClr val="bg1"/>
                </a:solidFill>
                <a:cs typeface="Comic Sans MS"/>
              </a:rPr>
              <a:t>dreaming</a:t>
            </a:r>
            <a:r>
              <a:rPr lang="it-IT" sz="1400" b="1" dirty="0" smtClean="0">
                <a:solidFill>
                  <a:schemeClr val="bg1"/>
                </a:solidFill>
                <a:cs typeface="Comic Sans MS"/>
              </a:rPr>
              <a:t> </a:t>
            </a:r>
            <a:r>
              <a:rPr lang="it-IT" sz="1400" b="1" dirty="0">
                <a:solidFill>
                  <a:schemeClr val="bg1"/>
                </a:solidFill>
                <a:cs typeface="Comic Sans MS"/>
              </a:rPr>
              <a:t> </a:t>
            </a:r>
            <a:endParaRPr lang="it-IT" sz="1400" b="1" dirty="0" smtClean="0">
              <a:solidFill>
                <a:schemeClr val="bg1"/>
              </a:solidFill>
              <a:cs typeface="Comic Sans MS"/>
            </a:endParaRPr>
          </a:p>
          <a:p>
            <a:r>
              <a:rPr lang="it-IT" sz="1400" b="1" dirty="0" smtClean="0">
                <a:solidFill>
                  <a:schemeClr val="bg1"/>
                </a:solidFill>
              </a:rPr>
              <a:t>Gabriella </a:t>
            </a:r>
            <a:r>
              <a:rPr lang="it-IT" sz="1400" b="1" dirty="0" err="1">
                <a:solidFill>
                  <a:schemeClr val="bg1"/>
                </a:solidFill>
              </a:rPr>
              <a:t>Possum</a:t>
            </a:r>
            <a:r>
              <a:rPr lang="it-IT" sz="1400" b="1" dirty="0">
                <a:solidFill>
                  <a:schemeClr val="bg1"/>
                </a:solidFill>
              </a:rPr>
              <a:t> </a:t>
            </a:r>
            <a:r>
              <a:rPr lang="it-IT" sz="1400" b="1" dirty="0" err="1">
                <a:solidFill>
                  <a:schemeClr val="bg1"/>
                </a:solidFill>
              </a:rPr>
              <a:t>Nungurrayi</a:t>
            </a:r>
            <a:endParaRPr lang="it-IT" sz="1400" b="1" dirty="0">
              <a:solidFill>
                <a:schemeClr val="bg1"/>
              </a:solidFill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71143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8" descr="rings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528" y="903053"/>
            <a:ext cx="5326298" cy="5326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sellaDiTesto 10"/>
          <p:cNvSpPr txBox="1">
            <a:spLocks noChangeArrowheads="1"/>
          </p:cNvSpPr>
          <p:nvPr/>
        </p:nvSpPr>
        <p:spPr bwMode="auto">
          <a:xfrm>
            <a:off x="269623" y="5836735"/>
            <a:ext cx="7731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omic Sans MS" charset="0"/>
              </a:rPr>
              <a:t>24 </a:t>
            </a:r>
            <a:r>
              <a:rPr lang="en-US" sz="1600" dirty="0">
                <a:solidFill>
                  <a:srgbClr val="FFFFFF"/>
                </a:solidFill>
                <a:latin typeface="Comic Sans MS" charset="0"/>
                <a:sym typeface="Symbol" charset="2"/>
              </a:rPr>
              <a:t>m</a:t>
            </a:r>
            <a:endParaRPr lang="en-US" sz="16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" name="CasellaDiTesto 7"/>
          <p:cNvSpPr txBox="1">
            <a:spLocks noChangeArrowheads="1"/>
          </p:cNvSpPr>
          <p:nvPr/>
        </p:nvSpPr>
        <p:spPr bwMode="auto">
          <a:xfrm>
            <a:off x="2461397" y="5930470"/>
            <a:ext cx="30527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mic Sans MS" charset="0"/>
              </a:rPr>
              <a:t>Credit: Spitzer MIPSGAL  Legacy Team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717355" y="1076326"/>
            <a:ext cx="3550872" cy="4555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About 400 “bubbles” found 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in  MIPSGAL   (24 </a:t>
            </a:r>
            <a:r>
              <a:rPr lang="en-US" sz="1600" dirty="0">
                <a:solidFill>
                  <a:schemeClr val="accent1"/>
                </a:solidFill>
                <a:sym typeface="Symbol" charset="2"/>
              </a:rPr>
              <a:t>m)</a:t>
            </a:r>
          </a:p>
          <a:p>
            <a:r>
              <a:rPr lang="en-US" sz="1600" dirty="0">
                <a:solidFill>
                  <a:schemeClr val="accent1"/>
                </a:solidFill>
                <a:sym typeface="Symbol" charset="2"/>
              </a:rPr>
              <a:t>Carey et al., 2009, Mizuno et al 2010</a:t>
            </a:r>
          </a:p>
          <a:p>
            <a:endParaRPr lang="en-US" sz="1600" dirty="0">
              <a:solidFill>
                <a:schemeClr val="accent1"/>
              </a:solidFill>
              <a:sym typeface="Symbol" charset="2"/>
            </a:endParaRPr>
          </a:p>
          <a:p>
            <a:endParaRPr lang="en-US" sz="1600" dirty="0" smtClean="0">
              <a:solidFill>
                <a:schemeClr val="accent1"/>
              </a:solidFill>
              <a:sym typeface="Symbol" charset="2"/>
            </a:endParaRPr>
          </a:p>
          <a:p>
            <a:r>
              <a:rPr lang="en-US" sz="1600" dirty="0" smtClean="0">
                <a:solidFill>
                  <a:schemeClr val="accent1"/>
                </a:solidFill>
                <a:sym typeface="Symbol" charset="2"/>
              </a:rPr>
              <a:t> Possibly </a:t>
            </a:r>
            <a:r>
              <a:rPr lang="en-US" sz="1600" dirty="0">
                <a:solidFill>
                  <a:schemeClr val="accent1"/>
                </a:solidFill>
                <a:sym typeface="Symbol" charset="2"/>
              </a:rPr>
              <a:t>related to late stages </a:t>
            </a:r>
            <a:endParaRPr lang="en-US" sz="1600" dirty="0" smtClean="0">
              <a:solidFill>
                <a:schemeClr val="accent1"/>
              </a:solidFill>
              <a:sym typeface="Symbol" charset="2"/>
            </a:endParaRPr>
          </a:p>
          <a:p>
            <a:r>
              <a:rPr lang="en-US" sz="1600" dirty="0" smtClean="0">
                <a:solidFill>
                  <a:schemeClr val="accent1"/>
                </a:solidFill>
                <a:sym typeface="Symbol" charset="2"/>
              </a:rPr>
              <a:t> of </a:t>
            </a:r>
            <a:r>
              <a:rPr lang="en-US" sz="1600" dirty="0">
                <a:solidFill>
                  <a:schemeClr val="accent1"/>
                </a:solidFill>
                <a:sym typeface="Symbol" charset="2"/>
              </a:rPr>
              <a:t>Stellar </a:t>
            </a:r>
            <a:r>
              <a:rPr lang="en-US" sz="1600" dirty="0" smtClean="0">
                <a:solidFill>
                  <a:schemeClr val="accent1"/>
                </a:solidFill>
                <a:sym typeface="Symbol" charset="2"/>
              </a:rPr>
              <a:t>evolution</a:t>
            </a:r>
          </a:p>
          <a:p>
            <a:r>
              <a:rPr lang="en-US" sz="1600" dirty="0" smtClean="0">
                <a:solidFill>
                  <a:schemeClr val="accent1"/>
                </a:solidFill>
                <a:sym typeface="Symbol" charset="2"/>
              </a:rPr>
              <a:t> </a:t>
            </a:r>
            <a:r>
              <a:rPr lang="en-US" sz="1600" dirty="0" smtClean="0">
                <a:solidFill>
                  <a:schemeClr val="accent1"/>
                </a:solidFill>
                <a:sym typeface="Symbol" charset="2"/>
              </a:rPr>
              <a:t>less than </a:t>
            </a:r>
            <a:r>
              <a:rPr lang="en-US" sz="1600" dirty="0" smtClean="0">
                <a:solidFill>
                  <a:schemeClr val="accent1"/>
                </a:solidFill>
                <a:sym typeface="Symbol" charset="2"/>
              </a:rPr>
              <a:t> </a:t>
            </a:r>
            <a:r>
              <a:rPr lang="en-US" sz="1600" dirty="0">
                <a:solidFill>
                  <a:schemeClr val="accent1"/>
                </a:solidFill>
                <a:sym typeface="Symbol" charset="2"/>
              </a:rPr>
              <a:t>10 have been identified</a:t>
            </a:r>
          </a:p>
          <a:p>
            <a:endParaRPr lang="en-US" dirty="0" smtClean="0">
              <a:solidFill>
                <a:schemeClr val="accent1"/>
              </a:solidFill>
              <a:sym typeface="Symbol" charset="2"/>
            </a:endParaRPr>
          </a:p>
          <a:p>
            <a:endParaRPr lang="en-US" dirty="0">
              <a:solidFill>
                <a:schemeClr val="accent1"/>
              </a:solidFill>
              <a:sym typeface="Symbol" charset="2"/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Radio </a:t>
            </a:r>
            <a:r>
              <a:rPr lang="en-US" dirty="0" smtClean="0">
                <a:solidFill>
                  <a:schemeClr val="accent1"/>
                </a:solidFill>
              </a:rPr>
              <a:t>observations/IR </a:t>
            </a:r>
          </a:p>
          <a:p>
            <a:r>
              <a:rPr lang="en-US" dirty="0">
                <a:solidFill>
                  <a:schemeClr val="accent1"/>
                </a:solidFill>
              </a:rPr>
              <a:t>m</a:t>
            </a:r>
            <a:r>
              <a:rPr lang="en-US" dirty="0" smtClean="0">
                <a:solidFill>
                  <a:schemeClr val="accent1"/>
                </a:solidFill>
              </a:rPr>
              <a:t>orphological information</a:t>
            </a:r>
          </a:p>
          <a:p>
            <a:r>
              <a:rPr lang="en-US" dirty="0">
                <a:solidFill>
                  <a:schemeClr val="accent1"/>
                </a:solidFill>
              </a:rPr>
              <a:t>t</a:t>
            </a:r>
            <a:r>
              <a:rPr lang="en-US" dirty="0" smtClean="0">
                <a:solidFill>
                  <a:schemeClr val="accent1"/>
                </a:solidFill>
              </a:rPr>
              <a:t>o classify the object</a:t>
            </a:r>
            <a:endParaRPr lang="en-US" dirty="0" smtClean="0">
              <a:solidFill>
                <a:schemeClr val="accent1"/>
              </a:solidFill>
            </a:endParaRP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HII </a:t>
            </a:r>
            <a:r>
              <a:rPr lang="en-US" dirty="0" err="1" smtClean="0">
                <a:solidFill>
                  <a:schemeClr val="accent1"/>
                </a:solidFill>
              </a:rPr>
              <a:t>vs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PN, </a:t>
            </a:r>
            <a:r>
              <a:rPr lang="en-US" dirty="0" smtClean="0">
                <a:solidFill>
                  <a:schemeClr val="accent1"/>
                </a:solidFill>
              </a:rPr>
              <a:t>WR  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a</a:t>
            </a:r>
            <a:r>
              <a:rPr lang="en-US" dirty="0" smtClean="0">
                <a:solidFill>
                  <a:schemeClr val="accent1"/>
                </a:solidFill>
              </a:rPr>
              <a:t>nd HII </a:t>
            </a:r>
            <a:r>
              <a:rPr lang="en-US" dirty="0" err="1" smtClean="0">
                <a:solidFill>
                  <a:schemeClr val="accent1"/>
                </a:solidFill>
              </a:rPr>
              <a:t>vs</a:t>
            </a:r>
            <a:r>
              <a:rPr lang="en-US" dirty="0" smtClean="0">
                <a:solidFill>
                  <a:schemeClr val="accent1"/>
                </a:solidFill>
              </a:rPr>
              <a:t> SNR </a:t>
            </a:r>
            <a:endParaRPr lang="en-US" dirty="0">
              <a:solidFill>
                <a:schemeClr val="accent1"/>
              </a:solidFill>
            </a:endParaRPr>
          </a:p>
          <a:p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345767" y="5877641"/>
            <a:ext cx="2450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073779"/>
                </a:solidFill>
                <a:latin typeface="Arial"/>
                <a:cs typeface="Arial"/>
              </a:rPr>
              <a:t>Ingallinera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Arial"/>
              </a:rPr>
              <a:t>et al., 2014; 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Arial"/>
              </a:rPr>
              <a:t>2016</a:t>
            </a:r>
          </a:p>
          <a:p>
            <a:r>
              <a:rPr lang="it-IT" sz="1400" dirty="0" err="1" smtClean="0">
                <a:solidFill>
                  <a:srgbClr val="073779"/>
                </a:solidFill>
                <a:latin typeface="Arial"/>
                <a:cs typeface="Arial"/>
              </a:rPr>
              <a:t>Bufano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Arial"/>
              </a:rPr>
              <a:t> et al., 2018</a:t>
            </a:r>
            <a:endParaRPr lang="it-IT" sz="1400" dirty="0">
              <a:solidFill>
                <a:srgbClr val="073779"/>
              </a:solidFill>
              <a:latin typeface="Arial"/>
              <a:cs typeface="Arial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916826" y="-50800"/>
            <a:ext cx="4409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FFFFFF"/>
                </a:solidFill>
                <a:latin typeface="+mj-lt"/>
              </a:rPr>
              <a:t>The </a:t>
            </a:r>
            <a:r>
              <a:rPr lang="it-IT" sz="2400" b="1" dirty="0" err="1">
                <a:solidFill>
                  <a:srgbClr val="FFFFFF"/>
                </a:solidFill>
                <a:latin typeface="+mj-lt"/>
              </a:rPr>
              <a:t>Bubbling</a:t>
            </a:r>
            <a:r>
              <a:rPr lang="it-IT" sz="2400" dirty="0">
                <a:solidFill>
                  <a:srgbClr val="FFFFFF"/>
                </a:solidFill>
                <a:latin typeface="+mj-lt"/>
              </a:rPr>
              <a:t> </a:t>
            </a:r>
            <a:r>
              <a:rPr lang="it-IT" sz="2400" b="1" dirty="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r>
              <a:rPr lang="it-IT" sz="2400" dirty="0" err="1">
                <a:solidFill>
                  <a:srgbClr val="FFFFFF"/>
                </a:solidFill>
                <a:latin typeface="+mj-lt"/>
                <a:cs typeface="Comic Sans MS"/>
              </a:rPr>
              <a:t>Galactic</a:t>
            </a:r>
            <a:r>
              <a:rPr lang="it-IT" sz="2400" dirty="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r>
              <a:rPr lang="it-IT" sz="2400" dirty="0" err="1">
                <a:solidFill>
                  <a:srgbClr val="FFFFFF"/>
                </a:solidFill>
                <a:latin typeface="+mj-lt"/>
                <a:cs typeface="Comic Sans MS"/>
              </a:rPr>
              <a:t>Plane</a:t>
            </a:r>
            <a:r>
              <a:rPr lang="it-IT" sz="2400" dirty="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647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49221" y="1387014"/>
            <a:ext cx="194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000" dirty="0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1600" dirty="0">
              <a:solidFill>
                <a:prstClr val="black"/>
              </a:solidFill>
              <a:latin typeface="Comic Sans MS"/>
              <a:ea typeface="Lucida Grande"/>
              <a:cs typeface="Comic Sans M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614058" y="-25400"/>
            <a:ext cx="4268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  <a:cs typeface="Comic Sans MS"/>
              </a:rPr>
              <a:t>Galactic</a:t>
            </a:r>
            <a:r>
              <a:rPr lang="it-IT" sz="2400" dirty="0">
                <a:solidFill>
                  <a:schemeClr val="bg1"/>
                </a:solidFill>
                <a:latin typeface="+mj-lt"/>
                <a:cs typeface="Comic Sans MS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  <a:cs typeface="Comic Sans MS"/>
              </a:rPr>
              <a:t>Plane</a:t>
            </a:r>
            <a:r>
              <a:rPr lang="it-IT" sz="2400" dirty="0">
                <a:solidFill>
                  <a:schemeClr val="bg1"/>
                </a:solidFill>
                <a:latin typeface="+mj-lt"/>
                <a:cs typeface="Comic Sans MS"/>
              </a:rPr>
              <a:t> Radio </a:t>
            </a:r>
            <a:r>
              <a:rPr lang="it-IT" sz="2400" dirty="0" err="1">
                <a:solidFill>
                  <a:schemeClr val="bg1"/>
                </a:solidFill>
                <a:latin typeface="+mj-lt"/>
                <a:cs typeface="Comic Sans MS"/>
              </a:rPr>
              <a:t>surveys</a:t>
            </a:r>
            <a:endParaRPr lang="it-IT" sz="2400" dirty="0">
              <a:solidFill>
                <a:schemeClr val="bg1"/>
              </a:solidFill>
              <a:latin typeface="+mj-lt"/>
              <a:cs typeface="Comic Sans M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52010" y="1016536"/>
            <a:ext cx="869199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032"/>
            <a:r>
              <a:rPr lang="it-IT" sz="2000" b="1" dirty="0" err="1">
                <a:solidFill>
                  <a:schemeClr val="accent1"/>
                </a:solidFill>
                <a:cs typeface="Helvetica"/>
              </a:rPr>
              <a:t>Preparatory</a:t>
            </a:r>
            <a:r>
              <a:rPr lang="it-IT" sz="2000" b="1" dirty="0">
                <a:solidFill>
                  <a:schemeClr val="accent1"/>
                </a:solidFill>
                <a:cs typeface="Helvetica"/>
              </a:rPr>
              <a:t> work (</a:t>
            </a:r>
            <a:r>
              <a:rPr lang="it-IT" sz="2000" b="1" dirty="0" err="1">
                <a:solidFill>
                  <a:schemeClr val="accent1"/>
                </a:solidFill>
                <a:cs typeface="Helvetica"/>
              </a:rPr>
              <a:t>Spectral</a:t>
            </a:r>
            <a:r>
              <a:rPr lang="it-IT" sz="2000" b="1" dirty="0">
                <a:solidFill>
                  <a:schemeClr val="accent1"/>
                </a:solidFill>
                <a:cs typeface="Helvetica"/>
              </a:rPr>
              <a:t> and continuum </a:t>
            </a:r>
            <a:r>
              <a:rPr lang="it-IT" sz="2000" b="1" dirty="0" err="1">
                <a:solidFill>
                  <a:schemeClr val="accent1"/>
                </a:solidFill>
                <a:cs typeface="Helvetica"/>
              </a:rPr>
              <a:t>surveys</a:t>
            </a:r>
            <a:r>
              <a:rPr lang="it-IT" sz="2000" b="1" dirty="0" smtClean="0">
                <a:solidFill>
                  <a:schemeClr val="accent1"/>
                </a:solidFill>
                <a:cs typeface="Helvetica"/>
              </a:rPr>
              <a:t>)</a:t>
            </a:r>
          </a:p>
          <a:p>
            <a:pPr defTabSz="457032"/>
            <a:endParaRPr lang="it-IT" sz="2000" b="1" dirty="0">
              <a:solidFill>
                <a:schemeClr val="accent1"/>
              </a:solidFill>
              <a:cs typeface="Helvetica"/>
            </a:endParaRPr>
          </a:p>
          <a:p>
            <a:pPr defTabSz="457032"/>
            <a:endParaRPr lang="it-IT" dirty="0">
              <a:solidFill>
                <a:schemeClr val="accent1"/>
              </a:solidFill>
              <a:cs typeface="Helvetica"/>
            </a:endParaRPr>
          </a:p>
          <a:p>
            <a:pPr defTabSz="457032"/>
            <a:r>
              <a:rPr lang="it-IT" sz="1600" b="1" dirty="0" err="1">
                <a:solidFill>
                  <a:schemeClr val="accent1"/>
                </a:solidFill>
                <a:ea typeface="Lucida Grande"/>
                <a:cs typeface="Helvetica"/>
              </a:rPr>
              <a:t>KuGARS</a:t>
            </a:r>
            <a:r>
              <a:rPr lang="it-IT" sz="1600" dirty="0">
                <a:solidFill>
                  <a:schemeClr val="accent1"/>
                </a:solidFill>
                <a:ea typeface="Lucida Grande"/>
                <a:cs typeface="Helvetica"/>
              </a:rPr>
              <a:t>   (PI  Thompson) </a:t>
            </a:r>
            <a:r>
              <a:rPr lang="it-IT" sz="1600" dirty="0" err="1">
                <a:solidFill>
                  <a:schemeClr val="accent1"/>
                </a:solidFill>
                <a:cs typeface="Helvetica"/>
              </a:rPr>
              <a:t>Pilot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 JVLA, 4°x 2° </a:t>
            </a:r>
            <a:r>
              <a:rPr lang="it-IT" sz="1600" dirty="0" err="1">
                <a:solidFill>
                  <a:schemeClr val="accent1"/>
                </a:solidFill>
                <a:cs typeface="Helvetica"/>
              </a:rPr>
              <a:t>deg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, 12-18 GHz, 110 </a:t>
            </a:r>
            <a:r>
              <a:rPr lang="it-IT" sz="1600" dirty="0" err="1">
                <a:solidFill>
                  <a:schemeClr val="accent1"/>
                </a:solidFill>
                <a:ea typeface="Lucida Grande"/>
                <a:cs typeface="Helvetica"/>
              </a:rPr>
              <a:t>μJy</a:t>
            </a:r>
            <a:r>
              <a:rPr lang="it-IT" sz="1600" dirty="0">
                <a:solidFill>
                  <a:schemeClr val="accent1"/>
                </a:solidFill>
                <a:ea typeface="Lucida Grande"/>
                <a:cs typeface="Helvetica"/>
              </a:rPr>
              <a:t> (5σ), sub-arcsec</a:t>
            </a:r>
          </a:p>
          <a:p>
            <a:pPr defTabSz="457032"/>
            <a:r>
              <a:rPr lang="it-IT" sz="1600" dirty="0">
                <a:solidFill>
                  <a:schemeClr val="accent1"/>
                </a:solidFill>
                <a:ea typeface="Lucida Grande"/>
                <a:cs typeface="Helvetica"/>
              </a:rPr>
              <a:t>                   </a:t>
            </a:r>
            <a:r>
              <a:rPr lang="it-IT" sz="1600" dirty="0" err="1">
                <a:solidFill>
                  <a:schemeClr val="accent1"/>
                </a:solidFill>
                <a:ea typeface="Lucida Grande"/>
                <a:cs typeface="Helvetica"/>
              </a:rPr>
              <a:t>pathfinder</a:t>
            </a:r>
            <a:r>
              <a:rPr lang="it-IT" sz="1600" dirty="0">
                <a:solidFill>
                  <a:schemeClr val="accent1"/>
                </a:solidFill>
                <a:ea typeface="Lucida Grande"/>
                <a:cs typeface="Helvetica"/>
              </a:rPr>
              <a:t> to </a:t>
            </a:r>
            <a:r>
              <a:rPr lang="it-IT" sz="1600" b="1" dirty="0" err="1">
                <a:solidFill>
                  <a:schemeClr val="accent1"/>
                </a:solidFill>
                <a:ea typeface="Lucida Grande"/>
                <a:cs typeface="Helvetica"/>
              </a:rPr>
              <a:t>MeerGAL</a:t>
            </a:r>
            <a:r>
              <a:rPr lang="it-IT" sz="1600" dirty="0">
                <a:solidFill>
                  <a:schemeClr val="accent1"/>
                </a:solidFill>
                <a:ea typeface="Lucida Grande"/>
                <a:cs typeface="Helvetica"/>
              </a:rPr>
              <a:t> (</a:t>
            </a:r>
            <a:r>
              <a:rPr lang="it-IT" sz="1600" dirty="0" err="1">
                <a:solidFill>
                  <a:schemeClr val="accent1"/>
                </a:solidFill>
                <a:ea typeface="Lucida Grande"/>
                <a:cs typeface="Helvetica"/>
              </a:rPr>
              <a:t>PIs</a:t>
            </a:r>
            <a:r>
              <a:rPr lang="it-IT" sz="1600" dirty="0">
                <a:solidFill>
                  <a:schemeClr val="accent1"/>
                </a:solidFill>
                <a:ea typeface="Lucida Grande"/>
                <a:cs typeface="Helvetica"/>
              </a:rPr>
              <a:t>- Thompson and </a:t>
            </a:r>
            <a:r>
              <a:rPr lang="it-IT" sz="1600" dirty="0" err="1">
                <a:solidFill>
                  <a:schemeClr val="accent1"/>
                </a:solidFill>
                <a:ea typeface="Lucida Grande"/>
                <a:cs typeface="Helvetica"/>
              </a:rPr>
              <a:t>Goedhart</a:t>
            </a:r>
            <a:r>
              <a:rPr lang="it-IT" sz="1600" dirty="0">
                <a:solidFill>
                  <a:schemeClr val="accent1"/>
                </a:solidFill>
                <a:ea typeface="Lucida Grande"/>
                <a:cs typeface="Helvetica"/>
              </a:rPr>
              <a:t> ):  </a:t>
            </a:r>
            <a:r>
              <a:rPr lang="it-IT" sz="1600" dirty="0" err="1">
                <a:solidFill>
                  <a:srgbClr val="FF0000"/>
                </a:solidFill>
                <a:ea typeface="Lucida Grande"/>
                <a:cs typeface="Helvetica"/>
              </a:rPr>
              <a:t>Currently</a:t>
            </a:r>
            <a:r>
              <a:rPr lang="it-IT" sz="1600" dirty="0">
                <a:solidFill>
                  <a:srgbClr val="FF0000"/>
                </a:solidFill>
                <a:ea typeface="Lucida Grande"/>
                <a:cs typeface="Helvetica"/>
              </a:rPr>
              <a:t> in stand-by </a:t>
            </a:r>
          </a:p>
          <a:p>
            <a:pPr defTabSz="457032"/>
            <a:r>
              <a:rPr lang="it-IT" sz="1600" dirty="0">
                <a:solidFill>
                  <a:schemeClr val="accent1"/>
                </a:solidFill>
                <a:ea typeface="Lucida Grande"/>
                <a:cs typeface="Helvetica"/>
              </a:rPr>
              <a:t>                                        </a:t>
            </a:r>
            <a:r>
              <a:rPr lang="it-IT" sz="1600" dirty="0" err="1">
                <a:solidFill>
                  <a:schemeClr val="accent1"/>
                </a:solidFill>
                <a:ea typeface="Lucida Grande"/>
                <a:cs typeface="Helvetica"/>
              </a:rPr>
              <a:t>MeerKAT</a:t>
            </a:r>
            <a:r>
              <a:rPr lang="it-IT" sz="1600" dirty="0">
                <a:solidFill>
                  <a:schemeClr val="accent1"/>
                </a:solidFill>
                <a:ea typeface="Lucida Grande"/>
                <a:cs typeface="Helvetica"/>
              </a:rPr>
              <a:t>, </a:t>
            </a:r>
            <a:r>
              <a:rPr lang="it-IT" sz="1400" dirty="0">
                <a:solidFill>
                  <a:schemeClr val="accent1"/>
                </a:solidFill>
                <a:ea typeface="Lucida Grande"/>
                <a:cs typeface="Helvetica"/>
              </a:rPr>
              <a:t>140 deg</a:t>
            </a:r>
            <a:r>
              <a:rPr lang="it-IT" sz="1400" baseline="30000" dirty="0">
                <a:solidFill>
                  <a:schemeClr val="accent1"/>
                </a:solidFill>
                <a:ea typeface="Lucida Grande"/>
                <a:cs typeface="Helvetica"/>
              </a:rPr>
              <a:t>2</a:t>
            </a:r>
            <a:r>
              <a:rPr lang="it-IT" sz="1400" dirty="0">
                <a:solidFill>
                  <a:schemeClr val="accent1"/>
                </a:solidFill>
                <a:ea typeface="Lucida Grande"/>
                <a:cs typeface="Helvetica"/>
              </a:rPr>
              <a:t>, GP</a:t>
            </a:r>
            <a:r>
              <a:rPr lang="it-IT" sz="1400" b="1" dirty="0">
                <a:solidFill>
                  <a:schemeClr val="accent1"/>
                </a:solidFill>
                <a:ea typeface="Lucida Grande"/>
                <a:cs typeface="Helvetica"/>
              </a:rPr>
              <a:t>, </a:t>
            </a:r>
            <a:r>
              <a:rPr lang="it-IT" sz="1400" dirty="0">
                <a:solidFill>
                  <a:schemeClr val="accent1"/>
                </a:solidFill>
                <a:ea typeface="Lucida Grande"/>
                <a:cs typeface="Helvetica"/>
              </a:rPr>
              <a:t> 14 GHz, </a:t>
            </a:r>
            <a:r>
              <a:rPr lang="it-IT" sz="1400" dirty="0">
                <a:solidFill>
                  <a:schemeClr val="accent1"/>
                </a:solidFill>
                <a:cs typeface="Helvetica"/>
              </a:rPr>
              <a:t>30</a:t>
            </a:r>
            <a:r>
              <a:rPr lang="it-IT" sz="1400" dirty="0">
                <a:solidFill>
                  <a:schemeClr val="accent1"/>
                </a:solidFill>
                <a:ea typeface="Lucida Grande"/>
                <a:cs typeface="Helvetica"/>
              </a:rPr>
              <a:t>μJy (5σ),  0.8 arcsec, multi-</a:t>
            </a:r>
            <a:r>
              <a:rPr lang="it-IT" sz="1400" dirty="0" err="1" smtClean="0">
                <a:solidFill>
                  <a:schemeClr val="accent1"/>
                </a:solidFill>
                <a:ea typeface="Lucida Grande"/>
                <a:cs typeface="Helvetica"/>
              </a:rPr>
              <a:t>epoch</a:t>
            </a:r>
            <a:endParaRPr lang="it-IT" sz="1400" dirty="0" smtClean="0">
              <a:solidFill>
                <a:schemeClr val="accent1"/>
              </a:solidFill>
              <a:ea typeface="Lucida Grande"/>
              <a:cs typeface="Helvetica"/>
            </a:endParaRPr>
          </a:p>
          <a:p>
            <a:pPr defTabSz="457032"/>
            <a:endParaRPr lang="it-IT" sz="1400" dirty="0">
              <a:solidFill>
                <a:schemeClr val="accent1"/>
              </a:solidFill>
              <a:ea typeface="Lucida Grande"/>
              <a:cs typeface="Helvetica"/>
            </a:endParaRPr>
          </a:p>
          <a:p>
            <a:pPr defTabSz="457032"/>
            <a:endParaRPr lang="it-IT" sz="1600" dirty="0">
              <a:solidFill>
                <a:schemeClr val="accent1"/>
              </a:solidFill>
              <a:ea typeface="Lucida Grande"/>
              <a:cs typeface="Helvetica"/>
            </a:endParaRPr>
          </a:p>
          <a:p>
            <a:pPr defTabSz="457032"/>
            <a:r>
              <a:rPr lang="it-IT" sz="1600" b="1" dirty="0">
                <a:solidFill>
                  <a:schemeClr val="accent1"/>
                </a:solidFill>
                <a:cs typeface="Helvetica"/>
              </a:rPr>
              <a:t>THORS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      (</a:t>
            </a:r>
            <a:r>
              <a:rPr lang="it-IT" sz="1600" dirty="0" err="1">
                <a:solidFill>
                  <a:schemeClr val="accent1"/>
                </a:solidFill>
                <a:cs typeface="Helvetica"/>
              </a:rPr>
              <a:t>Bihr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 et al., 2015)- JVLA, </a:t>
            </a:r>
            <a:r>
              <a:rPr lang="it-IT" sz="1400" dirty="0">
                <a:solidFill>
                  <a:schemeClr val="accent1"/>
                </a:solidFill>
                <a:cs typeface="Helvetica"/>
              </a:rPr>
              <a:t>100deg2 GP, 1-2 GHz,  10-20”, 0.3-1mJy/b  (1</a:t>
            </a:r>
            <a:r>
              <a:rPr lang="it-IT" sz="1400" dirty="0">
                <a:solidFill>
                  <a:schemeClr val="accent1"/>
                </a:solidFill>
                <a:ea typeface="Lucida Grande"/>
                <a:cs typeface="Helvetica"/>
              </a:rPr>
              <a:t>σ</a:t>
            </a:r>
            <a:r>
              <a:rPr lang="it-IT" sz="1400" dirty="0" smtClean="0">
                <a:solidFill>
                  <a:schemeClr val="accent1"/>
                </a:solidFill>
                <a:ea typeface="Lucida Grande"/>
                <a:cs typeface="Helvetica"/>
              </a:rPr>
              <a:t>)</a:t>
            </a:r>
          </a:p>
          <a:p>
            <a:pPr defTabSz="457032"/>
            <a:endParaRPr lang="it-IT" sz="1400" dirty="0">
              <a:solidFill>
                <a:schemeClr val="accent1"/>
              </a:solidFill>
              <a:ea typeface="Lucida Grande"/>
              <a:cs typeface="Helvetica"/>
            </a:endParaRPr>
          </a:p>
          <a:p>
            <a:pPr defTabSz="457032"/>
            <a:endParaRPr lang="it-IT" sz="1400" dirty="0">
              <a:solidFill>
                <a:schemeClr val="accent1"/>
              </a:solidFill>
              <a:ea typeface="Lucida Grande"/>
              <a:cs typeface="Comic Sans MS"/>
            </a:endParaRPr>
          </a:p>
          <a:p>
            <a:pPr defTabSz="457032"/>
            <a:endParaRPr lang="it-IT" sz="1400" dirty="0">
              <a:solidFill>
                <a:schemeClr val="accent1"/>
              </a:solidFill>
              <a:ea typeface="Lucida Grande"/>
              <a:cs typeface="Comic Sans MS"/>
            </a:endParaRPr>
          </a:p>
          <a:p>
            <a:pPr defTabSz="457032"/>
            <a:r>
              <a:rPr lang="it-IT" b="1" dirty="0">
                <a:solidFill>
                  <a:schemeClr val="accent1"/>
                </a:solidFill>
                <a:ea typeface="Lucida Grande"/>
                <a:cs typeface="Helvetica"/>
              </a:rPr>
              <a:t>SCORPIO  </a:t>
            </a:r>
            <a:r>
              <a:rPr lang="it-IT" dirty="0">
                <a:solidFill>
                  <a:schemeClr val="accent1"/>
                </a:solidFill>
                <a:ea typeface="Lucida Grande"/>
                <a:cs typeface="Helvetica"/>
              </a:rPr>
              <a:t>(PI Umana ) 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>
                <a:solidFill>
                  <a:schemeClr val="accent1"/>
                </a:solidFill>
                <a:cs typeface="Helvetica"/>
              </a:rPr>
              <a:t>ATCA</a:t>
            </a:r>
            <a:r>
              <a:rPr lang="it-IT" dirty="0">
                <a:solidFill>
                  <a:schemeClr val="accent1"/>
                </a:solidFill>
                <a:cs typeface="Helvetica"/>
              </a:rPr>
              <a:t>,  1.4 GHz,  30</a:t>
            </a:r>
            <a:r>
              <a:rPr lang="it-IT" dirty="0">
                <a:solidFill>
                  <a:schemeClr val="accent1"/>
                </a:solidFill>
                <a:ea typeface="Lucida Grande"/>
                <a:cs typeface="Helvetica"/>
              </a:rPr>
              <a:t>-40 </a:t>
            </a:r>
            <a:r>
              <a:rPr lang="it-IT" dirty="0" err="1">
                <a:solidFill>
                  <a:schemeClr val="accent1"/>
                </a:solidFill>
                <a:ea typeface="Lucida Grande"/>
                <a:cs typeface="Helvetica"/>
              </a:rPr>
              <a:t>μJy</a:t>
            </a:r>
            <a:r>
              <a:rPr lang="it-IT" dirty="0">
                <a:solidFill>
                  <a:schemeClr val="accent1"/>
                </a:solidFill>
                <a:ea typeface="Lucida Grande"/>
                <a:cs typeface="Helvetica"/>
              </a:rPr>
              <a:t> (1σ),  10 arcsec, 4 deg</a:t>
            </a:r>
            <a:r>
              <a:rPr lang="it-IT" baseline="30000" dirty="0">
                <a:solidFill>
                  <a:schemeClr val="accent1"/>
                </a:solidFill>
                <a:ea typeface="Lucida Grande"/>
                <a:cs typeface="Helvetica"/>
              </a:rPr>
              <a:t>2</a:t>
            </a:r>
          </a:p>
          <a:p>
            <a:pPr defTabSz="457032"/>
            <a:r>
              <a:rPr lang="it-IT" sz="1400" b="1" dirty="0">
                <a:solidFill>
                  <a:schemeClr val="accent1"/>
                </a:solidFill>
                <a:cs typeface="Helvetica"/>
              </a:rPr>
              <a:t>                     </a:t>
            </a:r>
            <a:r>
              <a:rPr lang="it-IT" sz="1400" dirty="0">
                <a:solidFill>
                  <a:schemeClr val="accent1"/>
                </a:solidFill>
                <a:cs typeface="Helvetica"/>
              </a:rPr>
              <a:t> </a:t>
            </a:r>
            <a:r>
              <a:rPr lang="it-IT" sz="1400" dirty="0" smtClean="0">
                <a:solidFill>
                  <a:schemeClr val="accent1"/>
                </a:solidFill>
                <a:cs typeface="Helvetica"/>
              </a:rPr>
              <a:t>   </a:t>
            </a:r>
            <a:r>
              <a:rPr lang="it-IT" sz="1600" dirty="0" err="1" smtClean="0">
                <a:solidFill>
                  <a:schemeClr val="accent1"/>
                </a:solidFill>
                <a:cs typeface="Helvetica"/>
              </a:rPr>
              <a:t>pathfinder</a:t>
            </a:r>
            <a:r>
              <a:rPr lang="it-IT" sz="1600" dirty="0" smtClean="0">
                <a:solidFill>
                  <a:schemeClr val="accent1"/>
                </a:solidFill>
                <a:cs typeface="Helvetica"/>
              </a:rPr>
              <a:t> 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to </a:t>
            </a:r>
            <a:r>
              <a:rPr lang="it-IT" sz="1600" b="1" dirty="0">
                <a:solidFill>
                  <a:schemeClr val="accent1"/>
                </a:solidFill>
                <a:cs typeface="Helvetica"/>
              </a:rPr>
              <a:t>EMU 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(PI </a:t>
            </a:r>
            <a:r>
              <a:rPr lang="it-IT" sz="1600" dirty="0" err="1">
                <a:solidFill>
                  <a:schemeClr val="accent1"/>
                </a:solidFill>
                <a:cs typeface="Helvetica"/>
              </a:rPr>
              <a:t>R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. </a:t>
            </a:r>
            <a:r>
              <a:rPr lang="it-IT" sz="1600" dirty="0" err="1">
                <a:solidFill>
                  <a:schemeClr val="accent1"/>
                </a:solidFill>
                <a:cs typeface="Helvetica"/>
              </a:rPr>
              <a:t>Norris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)</a:t>
            </a:r>
            <a:r>
              <a:rPr lang="it-IT" sz="1600" b="1" dirty="0">
                <a:solidFill>
                  <a:schemeClr val="accent1"/>
                </a:solidFill>
                <a:cs typeface="Helvetica"/>
              </a:rPr>
              <a:t>,  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ASKAP</a:t>
            </a:r>
            <a:r>
              <a:rPr lang="it-IT" sz="1400" dirty="0">
                <a:solidFill>
                  <a:schemeClr val="accent1"/>
                </a:solidFill>
                <a:cs typeface="Helvetica"/>
              </a:rPr>
              <a:t>, </a:t>
            </a:r>
            <a:r>
              <a:rPr lang="it-IT" sz="1400" dirty="0" err="1">
                <a:solidFill>
                  <a:schemeClr val="accent1"/>
                </a:solidFill>
                <a:cs typeface="Helvetica"/>
              </a:rPr>
              <a:t>All-sky</a:t>
            </a:r>
            <a:r>
              <a:rPr lang="it-IT" sz="1400" dirty="0">
                <a:solidFill>
                  <a:schemeClr val="accent1"/>
                </a:solidFill>
                <a:cs typeface="Helvetica"/>
              </a:rPr>
              <a:t>  1.4 GHz,  50</a:t>
            </a:r>
            <a:r>
              <a:rPr lang="it-IT" sz="1400" dirty="0">
                <a:solidFill>
                  <a:schemeClr val="accent1"/>
                </a:solidFill>
                <a:ea typeface="Lucida Grande"/>
                <a:cs typeface="Helvetica"/>
              </a:rPr>
              <a:t>μJy (5σ),  10 arcsec</a:t>
            </a:r>
          </a:p>
          <a:p>
            <a:pPr defTabSz="457032"/>
            <a:r>
              <a:rPr lang="it-IT" sz="1400" dirty="0">
                <a:solidFill>
                  <a:schemeClr val="accent1"/>
                </a:solidFill>
                <a:ea typeface="Lucida Grande"/>
                <a:cs typeface="Helvetica"/>
              </a:rPr>
              <a:t>                                                                                                       </a:t>
            </a:r>
            <a:r>
              <a:rPr lang="it-IT" sz="1600" dirty="0" err="1" smtClean="0">
                <a:solidFill>
                  <a:srgbClr val="FF0000"/>
                </a:solidFill>
                <a:ea typeface="Lucida Grande"/>
                <a:cs typeface="Helvetica"/>
              </a:rPr>
              <a:t>Currently</a:t>
            </a:r>
            <a:r>
              <a:rPr lang="it-IT" sz="1600" dirty="0" smtClean="0">
                <a:solidFill>
                  <a:srgbClr val="FF0000"/>
                </a:solidFill>
                <a:ea typeface="Lucida Grande"/>
                <a:cs typeface="Helvetica"/>
              </a:rPr>
              <a:t> </a:t>
            </a:r>
            <a:r>
              <a:rPr lang="it-IT" sz="1600" dirty="0">
                <a:solidFill>
                  <a:srgbClr val="FF0000"/>
                </a:solidFill>
                <a:ea typeface="Lucida Grande"/>
                <a:cs typeface="Helvetica"/>
              </a:rPr>
              <a:t>in </a:t>
            </a:r>
            <a:r>
              <a:rPr lang="it-IT" sz="1600" dirty="0" err="1">
                <a:solidFill>
                  <a:srgbClr val="FF0000"/>
                </a:solidFill>
                <a:ea typeface="Lucida Grande"/>
                <a:cs typeface="Helvetica"/>
              </a:rPr>
              <a:t>Early</a:t>
            </a:r>
            <a:r>
              <a:rPr lang="it-IT" sz="1600" dirty="0">
                <a:solidFill>
                  <a:srgbClr val="FF0000"/>
                </a:solidFill>
                <a:ea typeface="Lucida Grande"/>
                <a:cs typeface="Helvetica"/>
              </a:rPr>
              <a:t> Science </a:t>
            </a:r>
            <a:r>
              <a:rPr lang="it-IT" sz="1600" dirty="0" err="1" smtClean="0">
                <a:solidFill>
                  <a:srgbClr val="FF0000"/>
                </a:solidFill>
                <a:ea typeface="Lucida Grande"/>
                <a:cs typeface="Helvetica"/>
              </a:rPr>
              <a:t>phase</a:t>
            </a:r>
            <a:endParaRPr lang="it-IT" sz="1600" dirty="0" smtClean="0">
              <a:solidFill>
                <a:srgbClr val="FF0000"/>
              </a:solidFill>
              <a:ea typeface="Lucida Grande"/>
              <a:cs typeface="Helvetica"/>
            </a:endParaRPr>
          </a:p>
          <a:p>
            <a:pPr defTabSz="457032"/>
            <a:endParaRPr lang="it-IT" sz="1600" dirty="0">
              <a:solidFill>
                <a:schemeClr val="accent1"/>
              </a:solidFill>
              <a:ea typeface="Lucida Grande"/>
              <a:cs typeface="Helvetica"/>
            </a:endParaRPr>
          </a:p>
          <a:p>
            <a:pPr defTabSz="457032"/>
            <a:r>
              <a:rPr lang="it-IT" sz="1600" dirty="0">
                <a:solidFill>
                  <a:schemeClr val="accent1"/>
                </a:solidFill>
                <a:ea typeface="Lucida Grande"/>
                <a:cs typeface="Helvetica"/>
              </a:rPr>
              <a:t>                  </a:t>
            </a:r>
            <a:r>
              <a:rPr lang="it-IT" sz="1400" dirty="0">
                <a:solidFill>
                  <a:schemeClr val="accent1"/>
                </a:solidFill>
                <a:ea typeface="Lucida Grande"/>
                <a:cs typeface="Helvetica"/>
              </a:rPr>
              <a:t> </a:t>
            </a:r>
            <a:r>
              <a:rPr lang="it-IT" sz="1600" b="1" i="1" dirty="0" err="1">
                <a:solidFill>
                  <a:schemeClr val="accent1"/>
                </a:solidFill>
                <a:cs typeface="Helvetica"/>
              </a:rPr>
              <a:t>Galactic</a:t>
            </a:r>
            <a:r>
              <a:rPr lang="it-IT" sz="1600" b="1" i="1" dirty="0">
                <a:solidFill>
                  <a:schemeClr val="accent1"/>
                </a:solidFill>
                <a:cs typeface="Helvetica"/>
              </a:rPr>
              <a:t> EMU 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2  KSP- </a:t>
            </a:r>
            <a:r>
              <a:rPr lang="it-IT" sz="1600" i="1" dirty="0" err="1">
                <a:solidFill>
                  <a:schemeClr val="accent1"/>
                </a:solidFill>
                <a:cs typeface="Helvetica"/>
              </a:rPr>
              <a:t>Galactic</a:t>
            </a:r>
            <a:r>
              <a:rPr lang="it-IT" sz="1600" i="1" dirty="0">
                <a:solidFill>
                  <a:schemeClr val="accent1"/>
                </a:solidFill>
                <a:cs typeface="Helvetica"/>
              </a:rPr>
              <a:t> </a:t>
            </a:r>
            <a:r>
              <a:rPr lang="it-IT" sz="1600" i="1" dirty="0" err="1">
                <a:solidFill>
                  <a:schemeClr val="accent1"/>
                </a:solidFill>
                <a:cs typeface="Helvetica"/>
              </a:rPr>
              <a:t>Plane</a:t>
            </a:r>
            <a:r>
              <a:rPr lang="it-IT" sz="1600" i="1" dirty="0">
                <a:solidFill>
                  <a:schemeClr val="accent1"/>
                </a:solidFill>
                <a:cs typeface="Helvetica"/>
              </a:rPr>
              <a:t> 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(PI: </a:t>
            </a:r>
            <a:r>
              <a:rPr lang="it-IT" sz="1600" dirty="0" err="1">
                <a:solidFill>
                  <a:schemeClr val="accent1"/>
                </a:solidFill>
                <a:cs typeface="Helvetica"/>
              </a:rPr>
              <a:t>Kotes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 )-   </a:t>
            </a:r>
            <a:r>
              <a:rPr lang="it-IT" sz="1600" dirty="0" err="1">
                <a:solidFill>
                  <a:schemeClr val="accent1"/>
                </a:solidFill>
                <a:cs typeface="Helvetica"/>
              </a:rPr>
              <a:t>Different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cs typeface="Helvetica"/>
              </a:rPr>
              <a:t>classes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 of  </a:t>
            </a:r>
            <a:r>
              <a:rPr lang="it-IT" sz="1600" dirty="0" err="1" smtClean="0">
                <a:solidFill>
                  <a:schemeClr val="accent1"/>
                </a:solidFill>
                <a:cs typeface="Helvetica"/>
              </a:rPr>
              <a:t>Galactic</a:t>
            </a:r>
            <a:endParaRPr lang="it-IT" sz="1600" dirty="0" smtClean="0">
              <a:solidFill>
                <a:schemeClr val="accent1"/>
              </a:solidFill>
              <a:cs typeface="Helvetica"/>
            </a:endParaRPr>
          </a:p>
          <a:p>
            <a:pPr defTabSz="457032"/>
            <a:r>
              <a:rPr lang="it-IT" sz="1600" dirty="0">
                <a:solidFill>
                  <a:schemeClr val="accent1"/>
                </a:solidFill>
                <a:cs typeface="Helvetica"/>
              </a:rPr>
              <a:t> </a:t>
            </a:r>
            <a:r>
              <a:rPr lang="it-IT" sz="1600" dirty="0" smtClean="0">
                <a:solidFill>
                  <a:schemeClr val="accent1"/>
                </a:solidFill>
                <a:cs typeface="Helvetica"/>
              </a:rPr>
              <a:t>                                                                                                      Objects  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in. SNRS</a:t>
            </a:r>
          </a:p>
          <a:p>
            <a:pPr defTabSz="457032"/>
            <a:r>
              <a:rPr lang="it-IT" sz="1600" dirty="0">
                <a:solidFill>
                  <a:schemeClr val="accent1"/>
                </a:solidFill>
                <a:cs typeface="Helvetica"/>
              </a:rPr>
              <a:t>                                                           </a:t>
            </a:r>
            <a:r>
              <a:rPr lang="it-IT" sz="1600" i="1" dirty="0">
                <a:solidFill>
                  <a:schemeClr val="accent1"/>
                </a:solidFill>
                <a:cs typeface="Helvetica"/>
              </a:rPr>
              <a:t>Radio Stars  </a:t>
            </a:r>
            <a:r>
              <a:rPr lang="it-IT" sz="1600" i="1" dirty="0" smtClean="0">
                <a:solidFill>
                  <a:schemeClr val="accent1"/>
                </a:solidFill>
                <a:cs typeface="Helvetica"/>
              </a:rPr>
              <a:t> 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(PI: Umana)  </a:t>
            </a:r>
            <a:r>
              <a:rPr lang="it-IT" sz="1600" dirty="0" smtClean="0">
                <a:solidFill>
                  <a:schemeClr val="accent1"/>
                </a:solidFill>
                <a:cs typeface="Helvetica"/>
              </a:rPr>
              <a:t> 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more </a:t>
            </a:r>
            <a:r>
              <a:rPr lang="it-IT" sz="1600" dirty="0" err="1">
                <a:solidFill>
                  <a:schemeClr val="accent1"/>
                </a:solidFill>
                <a:cs typeface="Helvetica"/>
              </a:rPr>
              <a:t>focused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 on “</a:t>
            </a:r>
            <a:r>
              <a:rPr lang="it-IT" sz="1600" dirty="0" err="1">
                <a:solidFill>
                  <a:schemeClr val="accent1"/>
                </a:solidFill>
                <a:cs typeface="Helvetica"/>
              </a:rPr>
              <a:t>normal</a:t>
            </a:r>
            <a:r>
              <a:rPr lang="it-IT" sz="1600" dirty="0">
                <a:solidFill>
                  <a:schemeClr val="accent1"/>
                </a:solidFill>
                <a:cs typeface="Helvetica"/>
              </a:rPr>
              <a:t> </a:t>
            </a:r>
            <a:endParaRPr lang="it-IT" sz="1600" dirty="0" smtClean="0">
              <a:solidFill>
                <a:schemeClr val="accent1"/>
              </a:solidFill>
              <a:cs typeface="Helvetica"/>
            </a:endParaRPr>
          </a:p>
          <a:p>
            <a:pPr defTabSz="457032"/>
            <a:r>
              <a:rPr lang="it-IT" sz="1600" dirty="0">
                <a:solidFill>
                  <a:schemeClr val="accent1"/>
                </a:solidFill>
                <a:cs typeface="Helvetica"/>
              </a:rPr>
              <a:t> </a:t>
            </a:r>
            <a:r>
              <a:rPr lang="it-IT" sz="1600" dirty="0" smtClean="0">
                <a:solidFill>
                  <a:schemeClr val="accent1"/>
                </a:solidFill>
                <a:cs typeface="Helvetica"/>
              </a:rPr>
              <a:t>                                                                                                                                     </a:t>
            </a:r>
            <a:r>
              <a:rPr lang="it-IT" sz="1600" dirty="0" err="1">
                <a:solidFill>
                  <a:schemeClr val="accent1"/>
                </a:solidFill>
                <a:cs typeface="Helvetica"/>
              </a:rPr>
              <a:t>stars</a:t>
            </a:r>
            <a:r>
              <a:rPr lang="it-IT" sz="1600" dirty="0" smtClean="0">
                <a:solidFill>
                  <a:schemeClr val="accent1"/>
                </a:solidFill>
                <a:cs typeface="Helvetic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987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14058" y="-25400"/>
            <a:ext cx="4268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  <a:cs typeface="Comic Sans MS"/>
              </a:rPr>
              <a:t>Galactic</a:t>
            </a:r>
            <a:r>
              <a:rPr lang="it-IT" sz="2400" dirty="0">
                <a:solidFill>
                  <a:schemeClr val="bg1"/>
                </a:solidFill>
                <a:latin typeface="+mj-lt"/>
                <a:cs typeface="Comic Sans MS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  <a:cs typeface="Comic Sans MS"/>
              </a:rPr>
              <a:t>Plane</a:t>
            </a:r>
            <a:r>
              <a:rPr lang="it-IT" sz="2400" dirty="0">
                <a:solidFill>
                  <a:schemeClr val="bg1"/>
                </a:solidFill>
                <a:latin typeface="+mj-lt"/>
                <a:cs typeface="Comic Sans MS"/>
              </a:rPr>
              <a:t> Radio </a:t>
            </a:r>
            <a:r>
              <a:rPr lang="it-IT" sz="2400" dirty="0" err="1">
                <a:solidFill>
                  <a:schemeClr val="bg1"/>
                </a:solidFill>
                <a:latin typeface="+mj-lt"/>
                <a:cs typeface="Comic Sans MS"/>
              </a:rPr>
              <a:t>surveys</a:t>
            </a:r>
            <a:endParaRPr lang="it-IT" sz="2400" dirty="0">
              <a:solidFill>
                <a:schemeClr val="bg1"/>
              </a:solidFill>
              <a:latin typeface="+mj-lt"/>
              <a:cs typeface="Comic Sans M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03201" y="850900"/>
            <a:ext cx="8679686" cy="5109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032"/>
            <a:r>
              <a:rPr lang="it-IT" sz="2000" baseline="30000" dirty="0">
                <a:solidFill>
                  <a:srgbClr val="0000C2"/>
                </a:solidFill>
                <a:latin typeface="Helvetica"/>
                <a:ea typeface="Lucida Grande"/>
                <a:cs typeface="Helvetica"/>
              </a:rPr>
              <a:t> </a:t>
            </a:r>
            <a:r>
              <a:rPr lang="it-IT" sz="2000" b="1" dirty="0" err="1">
                <a:solidFill>
                  <a:schemeClr val="accent1"/>
                </a:solidFill>
                <a:cs typeface="Helvetica"/>
              </a:rPr>
              <a:t>Lessons</a:t>
            </a:r>
            <a:r>
              <a:rPr lang="it-IT" sz="2000" b="1" dirty="0">
                <a:solidFill>
                  <a:schemeClr val="accent1"/>
                </a:solidFill>
                <a:cs typeface="Helvetica"/>
              </a:rPr>
              <a:t> </a:t>
            </a:r>
            <a:r>
              <a:rPr lang="it-IT" sz="2000" b="1" dirty="0" err="1">
                <a:solidFill>
                  <a:schemeClr val="accent1"/>
                </a:solidFill>
                <a:cs typeface="Helvetica"/>
              </a:rPr>
              <a:t>learnt</a:t>
            </a:r>
            <a:r>
              <a:rPr lang="it-IT" sz="2000" b="1" dirty="0">
                <a:solidFill>
                  <a:schemeClr val="accent1"/>
                </a:solidFill>
                <a:cs typeface="Helvetica"/>
              </a:rPr>
              <a:t> so far</a:t>
            </a:r>
            <a:r>
              <a:rPr lang="it-IT" sz="2000" b="1" dirty="0" smtClean="0">
                <a:solidFill>
                  <a:schemeClr val="accent1"/>
                </a:solidFill>
                <a:cs typeface="Helvetica"/>
              </a:rPr>
              <a:t>:</a:t>
            </a:r>
          </a:p>
          <a:p>
            <a:pPr defTabSz="457032"/>
            <a:endParaRPr lang="it-IT" b="1" dirty="0">
              <a:solidFill>
                <a:schemeClr val="accent1"/>
              </a:solidFill>
              <a:cs typeface="Helvetica"/>
            </a:endParaRPr>
          </a:p>
          <a:p>
            <a:pPr defTabSz="457032"/>
            <a:endParaRPr lang="it-IT" b="1" dirty="0" smtClean="0">
              <a:solidFill>
                <a:schemeClr val="accent1"/>
              </a:solidFill>
              <a:cs typeface="Helvetica"/>
            </a:endParaRPr>
          </a:p>
          <a:p>
            <a:pPr defTabSz="457032"/>
            <a:endParaRPr lang="it-IT" b="1" dirty="0">
              <a:solidFill>
                <a:schemeClr val="accent1"/>
              </a:solidFill>
              <a:cs typeface="Helvetica"/>
            </a:endParaRPr>
          </a:p>
          <a:p>
            <a:pPr marL="285750" indent="-285750" defTabSz="457032">
              <a:buFont typeface="Arial"/>
              <a:buChar char="•"/>
            </a:pPr>
            <a:r>
              <a:rPr lang="it-IT" b="1" i="1" dirty="0" err="1">
                <a:solidFill>
                  <a:schemeClr val="accent1"/>
                </a:solidFill>
                <a:cs typeface="Helvetica"/>
              </a:rPr>
              <a:t>Pathfinder</a:t>
            </a:r>
            <a:r>
              <a:rPr lang="it-IT" b="1" i="1" dirty="0">
                <a:solidFill>
                  <a:schemeClr val="accent1"/>
                </a:solidFill>
                <a:cs typeface="Helvetica"/>
              </a:rPr>
              <a:t> </a:t>
            </a:r>
            <a:r>
              <a:rPr lang="it-IT" b="1" i="1" dirty="0" err="1">
                <a:solidFill>
                  <a:schemeClr val="accent1"/>
                </a:solidFill>
                <a:cs typeface="Helvetica"/>
              </a:rPr>
              <a:t>surveys</a:t>
            </a:r>
            <a:r>
              <a:rPr lang="it-IT" b="1" i="1" dirty="0">
                <a:solidFill>
                  <a:schemeClr val="accent1"/>
                </a:solidFill>
                <a:cs typeface="Helvetica"/>
              </a:rPr>
              <a:t> </a:t>
            </a:r>
            <a:r>
              <a:rPr lang="it-IT" b="1" i="1" dirty="0" err="1">
                <a:solidFill>
                  <a:schemeClr val="accent1"/>
                </a:solidFill>
                <a:cs typeface="Helvetica"/>
              </a:rPr>
              <a:t>essential</a:t>
            </a:r>
            <a:r>
              <a:rPr lang="it-IT" i="1" dirty="0">
                <a:solidFill>
                  <a:schemeClr val="accent1"/>
                </a:solidFill>
                <a:cs typeface="Helvetica"/>
              </a:rPr>
              <a:t> </a:t>
            </a:r>
            <a:r>
              <a:rPr lang="it-IT" dirty="0">
                <a:solidFill>
                  <a:schemeClr val="accent1"/>
                </a:solidFill>
                <a:cs typeface="Helvetica"/>
              </a:rPr>
              <a:t>to design the </a:t>
            </a:r>
            <a:r>
              <a:rPr lang="it-IT" dirty="0" err="1">
                <a:solidFill>
                  <a:schemeClr val="accent1"/>
                </a:solidFill>
                <a:cs typeface="Helvetica"/>
              </a:rPr>
              <a:t>better</a:t>
            </a:r>
            <a:r>
              <a:rPr lang="it-IT" dirty="0">
                <a:solidFill>
                  <a:schemeClr val="accent1"/>
                </a:solidFill>
                <a:cs typeface="Helvetica"/>
              </a:rPr>
              <a:t> </a:t>
            </a:r>
            <a:r>
              <a:rPr lang="it-IT" dirty="0" err="1">
                <a:solidFill>
                  <a:schemeClr val="accent1"/>
                </a:solidFill>
                <a:cs typeface="Helvetica"/>
              </a:rPr>
              <a:t>strategy</a:t>
            </a:r>
            <a:r>
              <a:rPr lang="it-IT" dirty="0">
                <a:solidFill>
                  <a:schemeClr val="accent1"/>
                </a:solidFill>
                <a:cs typeface="Helvetica"/>
              </a:rPr>
              <a:t> for </a:t>
            </a:r>
            <a:r>
              <a:rPr lang="it-IT" dirty="0" err="1">
                <a:solidFill>
                  <a:schemeClr val="accent1"/>
                </a:solidFill>
                <a:cs typeface="Helvetica"/>
              </a:rPr>
              <a:t>Galactic</a:t>
            </a:r>
            <a:r>
              <a:rPr lang="it-IT" dirty="0">
                <a:solidFill>
                  <a:schemeClr val="accent1"/>
                </a:solidFill>
                <a:cs typeface="Helvetica"/>
              </a:rPr>
              <a:t> </a:t>
            </a:r>
            <a:r>
              <a:rPr lang="it-IT" dirty="0" err="1">
                <a:solidFill>
                  <a:schemeClr val="accent1"/>
                </a:solidFill>
                <a:cs typeface="Helvetica"/>
              </a:rPr>
              <a:t>Plane</a:t>
            </a:r>
            <a:r>
              <a:rPr lang="it-IT" dirty="0">
                <a:solidFill>
                  <a:schemeClr val="accent1"/>
                </a:solidFill>
                <a:cs typeface="Helvetica"/>
              </a:rPr>
              <a:t> SKA </a:t>
            </a:r>
            <a:r>
              <a:rPr lang="it-IT" dirty="0" err="1">
                <a:solidFill>
                  <a:schemeClr val="accent1"/>
                </a:solidFill>
                <a:cs typeface="Helvetica"/>
              </a:rPr>
              <a:t>surveys</a:t>
            </a:r>
            <a:r>
              <a:rPr lang="it-IT" dirty="0" smtClean="0">
                <a:solidFill>
                  <a:schemeClr val="accent1"/>
                </a:solidFill>
                <a:cs typeface="Helvetica"/>
              </a:rPr>
              <a:t>;</a:t>
            </a:r>
          </a:p>
          <a:p>
            <a:pPr marL="285750" indent="-285750" defTabSz="457032">
              <a:buFont typeface="Arial"/>
              <a:buChar char="•"/>
            </a:pPr>
            <a:endParaRPr lang="it-IT" dirty="0">
              <a:solidFill>
                <a:schemeClr val="accent1"/>
              </a:solidFill>
              <a:cs typeface="Helvetica"/>
            </a:endParaRPr>
          </a:p>
          <a:p>
            <a:pPr marL="285750" indent="-285750" defTabSz="457032">
              <a:buFont typeface="Arial"/>
              <a:buChar char="•"/>
            </a:pPr>
            <a:r>
              <a:rPr lang="it-IT" dirty="0" smtClean="0">
                <a:solidFill>
                  <a:schemeClr val="accent1"/>
                </a:solidFill>
                <a:cs typeface="Helvetica"/>
              </a:rPr>
              <a:t>To </a:t>
            </a:r>
            <a:r>
              <a:rPr lang="it-IT" dirty="0">
                <a:solidFill>
                  <a:schemeClr val="accent1"/>
                </a:solidFill>
                <a:cs typeface="Helvetica"/>
              </a:rPr>
              <a:t>face </a:t>
            </a:r>
            <a:r>
              <a:rPr lang="en-GB" i="1" dirty="0">
                <a:solidFill>
                  <a:schemeClr val="accent1"/>
                </a:solidFill>
                <a:cs typeface="Helvetica"/>
              </a:rPr>
              <a:t> </a:t>
            </a:r>
            <a:r>
              <a:rPr lang="en-GB" b="1" i="1" dirty="0">
                <a:solidFill>
                  <a:schemeClr val="accent1"/>
                </a:solidFill>
                <a:cs typeface="Helvetica"/>
              </a:rPr>
              <a:t>issues due to complex structures </a:t>
            </a:r>
            <a:r>
              <a:rPr lang="en-GB" i="1" dirty="0">
                <a:solidFill>
                  <a:schemeClr val="accent1"/>
                </a:solidFill>
                <a:cs typeface="Helvetica"/>
              </a:rPr>
              <a:t>in the GP, to the variable sources and diffuse </a:t>
            </a:r>
            <a:r>
              <a:rPr lang="en-GB" i="1" dirty="0" smtClean="0">
                <a:solidFill>
                  <a:schemeClr val="accent1"/>
                </a:solidFill>
                <a:cs typeface="Helvetica"/>
              </a:rPr>
              <a:t>emission</a:t>
            </a:r>
          </a:p>
          <a:p>
            <a:pPr marL="285750" indent="-285750" defTabSz="457032">
              <a:buFont typeface="Arial"/>
              <a:buChar char="•"/>
            </a:pPr>
            <a:endParaRPr lang="en-GB" i="1" dirty="0">
              <a:solidFill>
                <a:schemeClr val="accent1"/>
              </a:solidFill>
              <a:cs typeface="Helvetica"/>
            </a:endParaRPr>
          </a:p>
          <a:p>
            <a:pPr marL="285750" indent="-285750" defTabSz="457032">
              <a:buFont typeface="Arial"/>
              <a:buChar char="•"/>
            </a:pPr>
            <a:r>
              <a:rPr lang="en-GB" b="1" i="1" dirty="0">
                <a:solidFill>
                  <a:schemeClr val="accent1"/>
                </a:solidFill>
                <a:cs typeface="Helvetica"/>
              </a:rPr>
              <a:t>Need for automated</a:t>
            </a:r>
            <a:r>
              <a:rPr lang="en-GB" i="1" dirty="0">
                <a:solidFill>
                  <a:schemeClr val="accent1"/>
                </a:solidFill>
                <a:cs typeface="Helvetica"/>
              </a:rPr>
              <a:t> source extraction (both compact and extended) and classification </a:t>
            </a:r>
            <a:r>
              <a:rPr lang="en-GB" b="1" i="1" dirty="0" smtClean="0">
                <a:solidFill>
                  <a:schemeClr val="accent1"/>
                </a:solidFill>
                <a:cs typeface="Helvetica"/>
              </a:rPr>
              <a:t>methods</a:t>
            </a:r>
          </a:p>
          <a:p>
            <a:pPr marL="285750" indent="-285750" defTabSz="457032">
              <a:buFont typeface="Arial"/>
              <a:buChar char="•"/>
            </a:pPr>
            <a:endParaRPr lang="en-GB" b="1" i="1" dirty="0">
              <a:solidFill>
                <a:schemeClr val="accent1"/>
              </a:solidFill>
              <a:cs typeface="Helvetica"/>
            </a:endParaRPr>
          </a:p>
          <a:p>
            <a:pPr marL="285750" indent="-285750" defTabSz="457032">
              <a:buFont typeface="Arial"/>
              <a:buChar char="•"/>
            </a:pPr>
            <a:r>
              <a:rPr lang="en-GB" b="1" i="1" dirty="0">
                <a:solidFill>
                  <a:schemeClr val="accent1"/>
                </a:solidFill>
                <a:cs typeface="Helvetica"/>
              </a:rPr>
              <a:t>Need for baseline zero data</a:t>
            </a:r>
            <a:r>
              <a:rPr lang="en-GB" i="1" dirty="0">
                <a:solidFill>
                  <a:schemeClr val="accent1"/>
                </a:solidFill>
                <a:cs typeface="Helvetica"/>
              </a:rPr>
              <a:t>; need for better methods to combine single-dish and </a:t>
            </a:r>
            <a:r>
              <a:rPr lang="en-GB" i="1" dirty="0" err="1">
                <a:solidFill>
                  <a:schemeClr val="accent1"/>
                </a:solidFill>
                <a:cs typeface="Helvetica"/>
              </a:rPr>
              <a:t>interferometric</a:t>
            </a:r>
            <a:r>
              <a:rPr lang="en-GB" i="1" dirty="0">
                <a:solidFill>
                  <a:schemeClr val="accent1"/>
                </a:solidFill>
                <a:cs typeface="Helvetica"/>
              </a:rPr>
              <a:t> </a:t>
            </a:r>
            <a:r>
              <a:rPr lang="en-GB" i="1" dirty="0" smtClean="0">
                <a:solidFill>
                  <a:schemeClr val="accent1"/>
                </a:solidFill>
                <a:cs typeface="Helvetica"/>
              </a:rPr>
              <a:t>data</a:t>
            </a:r>
          </a:p>
          <a:p>
            <a:pPr marL="285750" indent="-285750" defTabSz="457032">
              <a:buFont typeface="Arial"/>
              <a:buChar char="•"/>
            </a:pPr>
            <a:endParaRPr lang="en-GB" i="1" dirty="0">
              <a:solidFill>
                <a:schemeClr val="accent1"/>
              </a:solidFill>
              <a:cs typeface="Helvetica"/>
            </a:endParaRPr>
          </a:p>
          <a:p>
            <a:pPr marL="285750" indent="-285750" defTabSz="457032">
              <a:buFont typeface="Arial"/>
              <a:buChar char="•"/>
            </a:pPr>
            <a:endParaRPr lang="en-GB" i="1" dirty="0" smtClean="0">
              <a:solidFill>
                <a:schemeClr val="accent1"/>
              </a:solidFill>
              <a:cs typeface="Helvetica"/>
            </a:endParaRPr>
          </a:p>
          <a:p>
            <a:pPr defTabSz="457032"/>
            <a:r>
              <a:rPr lang="en-GB" i="1" dirty="0" smtClean="0">
                <a:solidFill>
                  <a:schemeClr val="accent1"/>
                </a:solidFill>
                <a:cs typeface="Helvetica"/>
              </a:rPr>
              <a:t>See tomorrow talks on SCORPIO</a:t>
            </a:r>
            <a:endParaRPr lang="it-IT" dirty="0">
              <a:solidFill>
                <a:schemeClr val="accent1"/>
              </a:solidFill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06563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7000" y="59386"/>
            <a:ext cx="8726243" cy="7140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400" b="1" dirty="0" smtClean="0">
              <a:latin typeface="Comic Sans MS"/>
            </a:endParaRPr>
          </a:p>
          <a:p>
            <a:r>
              <a:rPr lang="it-IT" sz="2000" dirty="0" smtClean="0">
                <a:solidFill>
                  <a:srgbClr val="073779"/>
                </a:solidFill>
              </a:rPr>
              <a:t>A SKA-</a:t>
            </a:r>
            <a:r>
              <a:rPr lang="it-IT" sz="2000" dirty="0" err="1" smtClean="0">
                <a:solidFill>
                  <a:srgbClr val="073779"/>
                </a:solidFill>
              </a:rPr>
              <a:t>survey</a:t>
            </a:r>
            <a:r>
              <a:rPr lang="it-IT" sz="2000" dirty="0" smtClean="0">
                <a:solidFill>
                  <a:srgbClr val="073779"/>
                </a:solidFill>
              </a:rPr>
              <a:t>   </a:t>
            </a:r>
            <a:r>
              <a:rPr lang="it-IT" sz="2000" dirty="0" err="1" smtClean="0">
                <a:solidFill>
                  <a:srgbClr val="073779"/>
                </a:solidFill>
              </a:rPr>
              <a:t>results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will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address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several</a:t>
            </a:r>
            <a:r>
              <a:rPr lang="it-IT" sz="2000" dirty="0" smtClean="0">
                <a:solidFill>
                  <a:srgbClr val="073779"/>
                </a:solidFill>
              </a:rPr>
              <a:t> science </a:t>
            </a:r>
            <a:r>
              <a:rPr lang="it-IT" sz="2000" dirty="0" err="1" smtClean="0">
                <a:solidFill>
                  <a:srgbClr val="073779"/>
                </a:solidFill>
              </a:rPr>
              <a:t>topics</a:t>
            </a:r>
            <a:r>
              <a:rPr lang="it-IT" sz="2000" dirty="0" smtClean="0">
                <a:solidFill>
                  <a:srgbClr val="073779"/>
                </a:solidFill>
              </a:rPr>
              <a:t>:</a:t>
            </a:r>
          </a:p>
          <a:p>
            <a:r>
              <a:rPr lang="it-IT" sz="2000" dirty="0">
                <a:solidFill>
                  <a:srgbClr val="073779"/>
                </a:solidFill>
              </a:rPr>
              <a:t>	</a:t>
            </a:r>
            <a:r>
              <a:rPr lang="it-IT" sz="2000" dirty="0" smtClean="0">
                <a:solidFill>
                  <a:srgbClr val="073779"/>
                </a:solidFill>
              </a:rPr>
              <a:t>					      (list </a:t>
            </a:r>
            <a:r>
              <a:rPr lang="it-IT" sz="2000" dirty="0" err="1" smtClean="0">
                <a:solidFill>
                  <a:srgbClr val="073779"/>
                </a:solidFill>
              </a:rPr>
              <a:t>not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exhaustive</a:t>
            </a:r>
            <a:r>
              <a:rPr lang="it-IT" sz="2000" dirty="0" smtClean="0">
                <a:solidFill>
                  <a:srgbClr val="073779"/>
                </a:solidFill>
              </a:rPr>
              <a:t>!)</a:t>
            </a:r>
          </a:p>
          <a:p>
            <a:r>
              <a:rPr lang="it-IT" sz="2000" b="1" i="1" dirty="0" smtClean="0">
                <a:solidFill>
                  <a:srgbClr val="073779"/>
                </a:solidFill>
              </a:rPr>
              <a:t>Massive </a:t>
            </a:r>
            <a:r>
              <a:rPr lang="it-IT" sz="2000" b="1" i="1" dirty="0" err="1" smtClean="0">
                <a:solidFill>
                  <a:srgbClr val="073779"/>
                </a:solidFill>
              </a:rPr>
              <a:t>stars</a:t>
            </a:r>
            <a:r>
              <a:rPr lang="it-IT" sz="2000" b="1" i="1" dirty="0" smtClean="0">
                <a:solidFill>
                  <a:srgbClr val="073779"/>
                </a:solidFill>
              </a:rPr>
              <a:t> </a:t>
            </a:r>
            <a:r>
              <a:rPr lang="it-IT" sz="2000" b="1" i="1" dirty="0" err="1" smtClean="0">
                <a:solidFill>
                  <a:srgbClr val="073779"/>
                </a:solidFill>
              </a:rPr>
              <a:t>formation</a:t>
            </a:r>
            <a:endParaRPr lang="it-IT" sz="2000" b="1" i="1" dirty="0" smtClean="0">
              <a:solidFill>
                <a:srgbClr val="073779"/>
              </a:solidFill>
            </a:endParaRPr>
          </a:p>
          <a:p>
            <a:endParaRPr lang="it-IT" sz="2000" b="1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smtClean="0">
                <a:solidFill>
                  <a:srgbClr val="073779"/>
                </a:solidFill>
              </a:rPr>
              <a:t>A </a:t>
            </a:r>
            <a:r>
              <a:rPr lang="it-IT" sz="2000" dirty="0" err="1" smtClean="0">
                <a:solidFill>
                  <a:srgbClr val="073779"/>
                </a:solidFill>
              </a:rPr>
              <a:t>census</a:t>
            </a:r>
            <a:r>
              <a:rPr lang="it-IT" sz="2000" dirty="0" smtClean="0">
                <a:solidFill>
                  <a:srgbClr val="073779"/>
                </a:solidFill>
              </a:rPr>
              <a:t> of the </a:t>
            </a:r>
            <a:r>
              <a:rPr lang="it-IT" sz="2000" dirty="0" err="1" smtClean="0">
                <a:solidFill>
                  <a:srgbClr val="073779"/>
                </a:solidFill>
              </a:rPr>
              <a:t>early</a:t>
            </a:r>
            <a:r>
              <a:rPr lang="it-IT" sz="2000" dirty="0" smtClean="0">
                <a:solidFill>
                  <a:srgbClr val="073779"/>
                </a:solidFill>
              </a:rPr>
              <a:t> stage of massive </a:t>
            </a:r>
            <a:r>
              <a:rPr lang="it-IT" sz="2000" dirty="0" err="1" smtClean="0">
                <a:solidFill>
                  <a:srgbClr val="073779"/>
                </a:solidFill>
              </a:rPr>
              <a:t>stars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formation</a:t>
            </a:r>
            <a:r>
              <a:rPr lang="it-IT" sz="2000" dirty="0" smtClean="0">
                <a:solidFill>
                  <a:srgbClr val="073779"/>
                </a:solidFill>
              </a:rPr>
              <a:t> in the GP</a:t>
            </a:r>
          </a:p>
          <a:p>
            <a:pPr marL="285750" indent="-285750">
              <a:buFont typeface="Arial"/>
              <a:buChar char="•"/>
            </a:pPr>
            <a:endParaRPr lang="it-IT" sz="2000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solidFill>
                  <a:srgbClr val="073779"/>
                </a:solidFill>
              </a:rPr>
              <a:t>Giant</a:t>
            </a:r>
            <a:r>
              <a:rPr lang="it-IT" sz="2000" dirty="0" smtClean="0">
                <a:solidFill>
                  <a:srgbClr val="073779"/>
                </a:solidFill>
              </a:rPr>
              <a:t> HII and </a:t>
            </a:r>
            <a:r>
              <a:rPr lang="it-IT" sz="2000" dirty="0" err="1" smtClean="0">
                <a:solidFill>
                  <a:srgbClr val="073779"/>
                </a:solidFill>
              </a:rPr>
              <a:t>interaction</a:t>
            </a:r>
            <a:r>
              <a:rPr lang="it-IT" sz="2000" dirty="0" smtClean="0">
                <a:solidFill>
                  <a:srgbClr val="073779"/>
                </a:solidFill>
              </a:rPr>
              <a:t> with </a:t>
            </a:r>
            <a:r>
              <a:rPr lang="it-IT" sz="2000" dirty="0" err="1" smtClean="0">
                <a:solidFill>
                  <a:srgbClr val="073779"/>
                </a:solidFill>
              </a:rPr>
              <a:t>their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environments</a:t>
            </a:r>
            <a:r>
              <a:rPr lang="it-IT" sz="2000" dirty="0" smtClean="0">
                <a:solidFill>
                  <a:srgbClr val="073779"/>
                </a:solidFill>
              </a:rPr>
              <a:t>: </a:t>
            </a:r>
            <a:r>
              <a:rPr lang="it-IT" sz="2000" dirty="0" err="1" smtClean="0">
                <a:solidFill>
                  <a:srgbClr val="073779"/>
                </a:solidFill>
              </a:rPr>
              <a:t>triggered</a:t>
            </a:r>
            <a:r>
              <a:rPr lang="it-IT" sz="2000" dirty="0" smtClean="0">
                <a:solidFill>
                  <a:srgbClr val="073779"/>
                </a:solidFill>
              </a:rPr>
              <a:t> star </a:t>
            </a:r>
            <a:r>
              <a:rPr lang="it-IT" sz="2000" dirty="0" err="1" smtClean="0">
                <a:solidFill>
                  <a:srgbClr val="073779"/>
                </a:solidFill>
              </a:rPr>
              <a:t>formation</a:t>
            </a:r>
            <a:endParaRPr lang="it-IT" sz="2000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073779"/>
              </a:solidFill>
            </a:endParaRPr>
          </a:p>
          <a:p>
            <a:r>
              <a:rPr lang="it-IT" sz="2000" b="1" i="1" dirty="0" err="1" smtClean="0">
                <a:solidFill>
                  <a:srgbClr val="073779"/>
                </a:solidFill>
              </a:rPr>
              <a:t>Evolved</a:t>
            </a:r>
            <a:r>
              <a:rPr lang="it-IT" sz="2000" b="1" i="1" dirty="0" smtClean="0">
                <a:solidFill>
                  <a:srgbClr val="073779"/>
                </a:solidFill>
              </a:rPr>
              <a:t> </a:t>
            </a:r>
            <a:r>
              <a:rPr lang="it-IT" sz="2000" b="1" i="1" dirty="0" err="1" smtClean="0">
                <a:solidFill>
                  <a:srgbClr val="073779"/>
                </a:solidFill>
              </a:rPr>
              <a:t>stars</a:t>
            </a:r>
            <a:endParaRPr lang="it-IT" sz="2000" b="1" i="1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solidFill>
                  <a:srgbClr val="073779"/>
                </a:solidFill>
              </a:rPr>
              <a:t>Detection</a:t>
            </a:r>
            <a:r>
              <a:rPr lang="it-IT" sz="2000" dirty="0" smtClean="0">
                <a:solidFill>
                  <a:srgbClr val="073779"/>
                </a:solidFill>
              </a:rPr>
              <a:t> of </a:t>
            </a:r>
            <a:r>
              <a:rPr lang="it-IT" sz="2000" dirty="0" err="1" smtClean="0">
                <a:solidFill>
                  <a:srgbClr val="073779"/>
                </a:solidFill>
              </a:rPr>
              <a:t>SNRs</a:t>
            </a:r>
            <a:endParaRPr lang="it-IT" sz="2000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solidFill>
                  <a:srgbClr val="073779"/>
                </a:solidFill>
              </a:rPr>
              <a:t>Detection</a:t>
            </a:r>
            <a:r>
              <a:rPr lang="it-IT" sz="2000" dirty="0" smtClean="0">
                <a:solidFill>
                  <a:srgbClr val="073779"/>
                </a:solidFill>
              </a:rPr>
              <a:t> of </a:t>
            </a:r>
            <a:r>
              <a:rPr lang="it-IT" sz="2000" dirty="0" err="1" smtClean="0">
                <a:solidFill>
                  <a:srgbClr val="073779"/>
                </a:solidFill>
              </a:rPr>
              <a:t>PNs</a:t>
            </a:r>
            <a:endParaRPr lang="it-IT" sz="2000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073779"/>
              </a:solidFill>
            </a:endParaRPr>
          </a:p>
          <a:p>
            <a:r>
              <a:rPr lang="it-IT" sz="2000" b="1" i="1" dirty="0" smtClean="0">
                <a:solidFill>
                  <a:srgbClr val="073779"/>
                </a:solidFill>
              </a:rPr>
              <a:t>Radio Stars</a:t>
            </a:r>
          </a:p>
          <a:p>
            <a:endParaRPr lang="it-IT" sz="2000" b="1" i="1" dirty="0">
              <a:solidFill>
                <a:srgbClr val="073779"/>
              </a:solidFill>
            </a:endParaRPr>
          </a:p>
          <a:p>
            <a:r>
              <a:rPr lang="it-IT" sz="2000" b="1" i="1" dirty="0" err="1" smtClean="0">
                <a:solidFill>
                  <a:srgbClr val="073779"/>
                </a:solidFill>
              </a:rPr>
              <a:t>Serendipitous</a:t>
            </a:r>
            <a:r>
              <a:rPr lang="it-IT" sz="2000" b="1" i="1" dirty="0" smtClean="0">
                <a:solidFill>
                  <a:srgbClr val="073779"/>
                </a:solidFill>
              </a:rPr>
              <a:t> </a:t>
            </a:r>
            <a:r>
              <a:rPr lang="it-IT" sz="2000" b="1" i="1" dirty="0" err="1" smtClean="0">
                <a:solidFill>
                  <a:srgbClr val="073779"/>
                </a:solidFill>
              </a:rPr>
              <a:t>discoveries</a:t>
            </a:r>
            <a:endParaRPr lang="it-IT" sz="2000" b="1" i="1" dirty="0" smtClean="0">
              <a:solidFill>
                <a:srgbClr val="073779"/>
              </a:solidFill>
            </a:endParaRPr>
          </a:p>
          <a:p>
            <a:endParaRPr lang="it-IT" sz="2000" b="1" i="1" dirty="0" smtClean="0">
              <a:solidFill>
                <a:srgbClr val="073779"/>
              </a:solidFill>
            </a:endParaRPr>
          </a:p>
          <a:p>
            <a:endParaRPr lang="it-IT" sz="2000" b="1" i="1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dirty="0" smtClean="0">
              <a:latin typeface="Comic Sans MS"/>
            </a:endParaRPr>
          </a:p>
          <a:p>
            <a:pPr marL="285750" indent="-285750">
              <a:buFont typeface="Arial"/>
              <a:buChar char="•"/>
            </a:pPr>
            <a:endParaRPr lang="it-IT" dirty="0" smtClean="0">
              <a:latin typeface="Comic Sans MS"/>
            </a:endParaRPr>
          </a:p>
          <a:p>
            <a:pPr marL="285750" indent="-285750">
              <a:buFont typeface="Arial"/>
              <a:buChar char="•"/>
            </a:pPr>
            <a:endParaRPr lang="it-IT" dirty="0">
              <a:latin typeface="Comic Sans M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284685" y="3642097"/>
            <a:ext cx="548389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73779"/>
                </a:solidFill>
              </a:rPr>
              <a:t>To derive accurate </a:t>
            </a:r>
            <a:r>
              <a:rPr lang="it-IT" dirty="0" err="1" smtClean="0">
                <a:solidFill>
                  <a:srgbClr val="073779"/>
                </a:solidFill>
              </a:rPr>
              <a:t>space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density</a:t>
            </a:r>
            <a:r>
              <a:rPr lang="it-IT" dirty="0" smtClean="0">
                <a:solidFill>
                  <a:srgbClr val="073779"/>
                </a:solidFill>
              </a:rPr>
              <a:t> and rate </a:t>
            </a:r>
            <a:r>
              <a:rPr lang="it-IT" dirty="0" err="1" smtClean="0">
                <a:solidFill>
                  <a:srgbClr val="073779"/>
                </a:solidFill>
              </a:rPr>
              <a:t>formation</a:t>
            </a:r>
            <a:endParaRPr lang="it-IT" dirty="0" smtClean="0">
              <a:solidFill>
                <a:srgbClr val="073779"/>
              </a:solidFill>
            </a:endParaRPr>
          </a:p>
          <a:p>
            <a:r>
              <a:rPr lang="it-IT" dirty="0" smtClean="0">
                <a:solidFill>
                  <a:srgbClr val="073779"/>
                </a:solidFill>
              </a:rPr>
              <a:t> Radio </a:t>
            </a:r>
            <a:r>
              <a:rPr lang="it-IT" dirty="0" err="1" smtClean="0">
                <a:solidFill>
                  <a:srgbClr val="073779"/>
                </a:solidFill>
              </a:rPr>
              <a:t>needed</a:t>
            </a:r>
            <a:r>
              <a:rPr lang="it-IT" dirty="0" smtClean="0">
                <a:solidFill>
                  <a:srgbClr val="073779"/>
                </a:solidFill>
              </a:rPr>
              <a:t> for </a:t>
            </a:r>
            <a:r>
              <a:rPr lang="it-IT" dirty="0" err="1" smtClean="0">
                <a:solidFill>
                  <a:srgbClr val="073779"/>
                </a:solidFill>
              </a:rPr>
              <a:t>robust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identification</a:t>
            </a:r>
            <a:endParaRPr lang="it-IT" dirty="0">
              <a:solidFill>
                <a:srgbClr val="073779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597596" y="-25400"/>
            <a:ext cx="553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FFFF"/>
                </a:solidFill>
                <a:latin typeface="+mj-lt"/>
              </a:rPr>
              <a:t>The impact of SKA on </a:t>
            </a:r>
            <a:r>
              <a:rPr lang="it-IT" sz="2400" dirty="0" err="1" smtClean="0">
                <a:solidFill>
                  <a:srgbClr val="FFFFFF"/>
                </a:solidFill>
                <a:latin typeface="+mj-lt"/>
              </a:rPr>
              <a:t>Galactic</a:t>
            </a:r>
            <a:r>
              <a:rPr lang="it-IT" sz="2400" dirty="0" smtClean="0">
                <a:solidFill>
                  <a:srgbClr val="FFFFFF"/>
                </a:solidFill>
                <a:latin typeface="+mj-lt"/>
              </a:rPr>
              <a:t> Science </a:t>
            </a:r>
            <a:endParaRPr lang="it-IT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57964" y="6231289"/>
            <a:ext cx="7540946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073779"/>
                </a:solidFill>
              </a:rPr>
              <a:t>Providing</a:t>
            </a:r>
            <a:r>
              <a:rPr lang="it-IT" sz="2000" dirty="0" smtClean="0">
                <a:solidFill>
                  <a:srgbClr val="073779"/>
                </a:solidFill>
              </a:rPr>
              <a:t>  the </a:t>
            </a:r>
            <a:r>
              <a:rPr lang="it-IT" sz="2000" dirty="0" err="1" smtClean="0">
                <a:solidFill>
                  <a:srgbClr val="073779"/>
                </a:solidFill>
              </a:rPr>
              <a:t>most</a:t>
            </a:r>
            <a:r>
              <a:rPr lang="it-IT" sz="2000" dirty="0" smtClean="0">
                <a:solidFill>
                  <a:srgbClr val="073779"/>
                </a:solidFill>
              </a:rPr>
              <a:t> complete </a:t>
            </a:r>
            <a:r>
              <a:rPr lang="it-IT" sz="2000" dirty="0" err="1" smtClean="0">
                <a:solidFill>
                  <a:srgbClr val="073779"/>
                </a:solidFill>
              </a:rPr>
              <a:t>catalog</a:t>
            </a:r>
            <a:r>
              <a:rPr lang="it-IT" sz="2000" dirty="0" smtClean="0">
                <a:solidFill>
                  <a:srgbClr val="073779"/>
                </a:solidFill>
              </a:rPr>
              <a:t> of </a:t>
            </a:r>
            <a:r>
              <a:rPr lang="it-IT" sz="2000" dirty="0" err="1" smtClean="0">
                <a:solidFill>
                  <a:srgbClr val="073779"/>
                </a:solidFill>
              </a:rPr>
              <a:t>Galactic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Sources</a:t>
            </a:r>
            <a:r>
              <a:rPr lang="it-IT" sz="2000" dirty="0" smtClean="0">
                <a:solidFill>
                  <a:srgbClr val="073779"/>
                </a:solidFill>
              </a:rPr>
              <a:t> to date</a:t>
            </a:r>
          </a:p>
        </p:txBody>
      </p:sp>
    </p:spTree>
    <p:extLst>
      <p:ext uri="{BB962C8B-B14F-4D97-AF65-F5344CB8AC3E}">
        <p14:creationId xmlns:p14="http://schemas.microsoft.com/office/powerpoint/2010/main" val="406601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even_sisters_milky_way_dreaming_photo_s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2" b="29892"/>
          <a:stretch/>
        </p:blipFill>
        <p:spPr>
          <a:xfrm rot="16200000">
            <a:off x="-2957636" y="2944547"/>
            <a:ext cx="6871094" cy="982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50936" y="61826"/>
            <a:ext cx="8053786" cy="47226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defTabSz="457032"/>
            <a:r>
              <a:rPr lang="it-IT" sz="2400" b="1" i="1" dirty="0">
                <a:solidFill>
                  <a:srgbClr val="073779"/>
                </a:solidFill>
                <a:latin typeface="Arial"/>
                <a:cs typeface="Arial"/>
              </a:rPr>
              <a:t>The </a:t>
            </a:r>
            <a:r>
              <a:rPr lang="it-IT" sz="2400" b="1" i="1" dirty="0" smtClean="0">
                <a:solidFill>
                  <a:srgbClr val="073779"/>
                </a:solidFill>
                <a:latin typeface="Arial"/>
                <a:cs typeface="Arial"/>
              </a:rPr>
              <a:t>BIG Picture: </a:t>
            </a:r>
            <a:r>
              <a:rPr lang="it-IT" sz="2400" b="1" i="1" dirty="0" err="1" smtClean="0">
                <a:solidFill>
                  <a:srgbClr val="073779"/>
                </a:solidFill>
                <a:latin typeface="Arial"/>
                <a:cs typeface="Arial"/>
              </a:rPr>
              <a:t>Proposed</a:t>
            </a:r>
            <a:r>
              <a:rPr lang="it-IT" sz="2400" b="1" i="1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2400" b="1" i="1" dirty="0" err="1" smtClean="0">
                <a:solidFill>
                  <a:srgbClr val="073779"/>
                </a:solidFill>
                <a:latin typeface="Arial"/>
                <a:cs typeface="Arial"/>
              </a:rPr>
              <a:t>Observations</a:t>
            </a:r>
            <a:r>
              <a:rPr lang="it-IT" sz="2400" b="1" i="1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endParaRPr lang="it-IT" sz="2400" b="1" i="1" dirty="0">
              <a:solidFill>
                <a:srgbClr val="073779"/>
              </a:solidFill>
              <a:latin typeface="Arial"/>
              <a:cs typeface="Arial"/>
            </a:endParaRPr>
          </a:p>
        </p:txBody>
      </p:sp>
      <p:pic>
        <p:nvPicPr>
          <p:cNvPr id="4" name="Immagine 3" descr="wedding_cakes_0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t="2427" r="6846"/>
          <a:stretch/>
        </p:blipFill>
        <p:spPr>
          <a:xfrm>
            <a:off x="5398659" y="737554"/>
            <a:ext cx="3706063" cy="333728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057475" y="355825"/>
            <a:ext cx="8381958" cy="7755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it-IT" sz="2000" b="1" dirty="0">
              <a:solidFill>
                <a:srgbClr val="0000C2"/>
              </a:solidFill>
              <a:latin typeface="Comic Sans MS"/>
              <a:ea typeface="ヒラギノ角ゴ ProN W3"/>
              <a:cs typeface="Comic Sans MS"/>
            </a:endParaRPr>
          </a:p>
          <a:p>
            <a:pPr defTabSz="457200"/>
            <a:r>
              <a:rPr lang="it-IT" sz="2200" b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Galactic</a:t>
            </a:r>
            <a:r>
              <a:rPr lang="it-IT" sz="22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200" b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Plane</a:t>
            </a:r>
            <a:r>
              <a:rPr lang="it-IT" sz="22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200" b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narrow</a:t>
            </a:r>
            <a:r>
              <a:rPr lang="it-IT" sz="22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200" b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spec</a:t>
            </a:r>
            <a:r>
              <a:rPr lang="it-IT" sz="2400" b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tral</a:t>
            </a:r>
            <a:r>
              <a:rPr lang="it-IT" sz="24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</a:p>
          <a:p>
            <a:pPr defTabSz="457200"/>
            <a:r>
              <a:rPr lang="it-IT" sz="20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5-10 GHz &amp; 10-15 GHz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followup</a:t>
            </a:r>
            <a:endParaRPr lang="it-IT" sz="2000" dirty="0" smtClean="0">
              <a:solidFill>
                <a:srgbClr val="073779"/>
              </a:solidFill>
              <a:latin typeface="Arial"/>
              <a:ea typeface="ヒラギノ角ゴ ProN W3"/>
              <a:cs typeface="Arial"/>
            </a:endParaRPr>
          </a:p>
          <a:p>
            <a:pPr defTabSz="457200"/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0.1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K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rms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in 0.1 km/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s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(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line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)</a:t>
            </a:r>
          </a:p>
          <a:p>
            <a:pPr defTabSz="457200"/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~0.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4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µJy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rms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continuum</a:t>
            </a:r>
          </a:p>
          <a:p>
            <a:pPr defTabSz="457200"/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-70 &lt; l &lt; +60 |b|&lt;1</a:t>
            </a:r>
          </a:p>
          <a:p>
            <a:pPr defTabSz="457200"/>
            <a:endParaRPr lang="it-IT" sz="2000" dirty="0" smtClean="0">
              <a:solidFill>
                <a:srgbClr val="0000C2"/>
              </a:solidFill>
              <a:latin typeface="Comic Sans MS"/>
              <a:ea typeface="ヒラギノ角ゴ ProN W3"/>
              <a:cs typeface="Comic Sans MS"/>
            </a:endParaRPr>
          </a:p>
          <a:p>
            <a:pPr defTabSz="457200"/>
            <a:r>
              <a:rPr lang="it-IT" sz="2000" i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Main</a:t>
            </a:r>
            <a:r>
              <a:rPr lang="it-IT" sz="2000" i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science driver </a:t>
            </a:r>
            <a:r>
              <a:rPr lang="it-IT" sz="2000" i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spectral</a:t>
            </a:r>
            <a:r>
              <a:rPr lang="it-IT" sz="2000" i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i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line</a:t>
            </a:r>
            <a:r>
              <a:rPr lang="it-IT" sz="2000" i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:</a:t>
            </a:r>
          </a:p>
          <a:p>
            <a:pPr defTabSz="457200"/>
            <a:r>
              <a:rPr lang="it-IT" sz="2000" b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RRLs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kinematics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of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ionised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gas</a:t>
            </a:r>
            <a:endParaRPr lang="it-IT" sz="2000" dirty="0">
              <a:solidFill>
                <a:srgbClr val="073779"/>
              </a:solidFill>
              <a:latin typeface="Arial"/>
              <a:ea typeface="ヒラギノ角ゴ ProN W3"/>
              <a:cs typeface="Arial"/>
            </a:endParaRPr>
          </a:p>
          <a:p>
            <a:pPr defTabSz="457200"/>
            <a:r>
              <a:rPr lang="it-IT" sz="20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H</a:t>
            </a:r>
            <a:r>
              <a:rPr lang="it-IT" sz="2000" b="1" baseline="-25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2</a:t>
            </a:r>
            <a:r>
              <a:rPr lang="it-IT" sz="20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CO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Molecular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gas volume density</a:t>
            </a:r>
          </a:p>
          <a:p>
            <a:pPr defTabSz="457200"/>
            <a:endParaRPr lang="it-IT" sz="2000" dirty="0" smtClean="0">
              <a:solidFill>
                <a:srgbClr val="073779"/>
              </a:solidFill>
              <a:latin typeface="Arial"/>
              <a:ea typeface="ヒラギノ角ゴ ProN W3"/>
              <a:cs typeface="Arial"/>
            </a:endParaRPr>
          </a:p>
          <a:p>
            <a:pPr defTabSz="457200"/>
            <a:endParaRPr lang="it-IT" sz="2000" b="1" dirty="0" smtClean="0">
              <a:solidFill>
                <a:srgbClr val="0000C2"/>
              </a:solidFill>
              <a:latin typeface="Comic Sans MS"/>
              <a:ea typeface="ヒラギノ角ゴ ProN W3"/>
              <a:cs typeface="Comic Sans MS"/>
            </a:endParaRPr>
          </a:p>
          <a:p>
            <a:pPr defTabSz="457200"/>
            <a:r>
              <a:rPr lang="it-IT" sz="2200" b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Galactic</a:t>
            </a:r>
            <a:r>
              <a:rPr lang="it-IT" sz="22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200" b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Plane</a:t>
            </a:r>
            <a:r>
              <a:rPr lang="it-IT" sz="22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wide continuum</a:t>
            </a:r>
          </a:p>
          <a:p>
            <a:pPr defTabSz="457200"/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5-10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GHz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,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3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µJy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rms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(continuum)</a:t>
            </a:r>
          </a:p>
          <a:p>
            <a:pPr defTabSz="457200"/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-170 &lt; l &lt; +60 with |b|&lt;1</a:t>
            </a:r>
          </a:p>
          <a:p>
            <a:pPr defTabSz="457200"/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Galactic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Bulge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|b|&lt; 10?</a:t>
            </a:r>
          </a:p>
          <a:p>
            <a:pPr defTabSz="457200"/>
            <a:endParaRPr lang="it-IT" sz="2000" dirty="0" smtClean="0">
              <a:solidFill>
                <a:srgbClr val="073779"/>
              </a:solidFill>
              <a:latin typeface="Arial"/>
              <a:ea typeface="ヒラギノ角ゴ ProN W3"/>
              <a:cs typeface="Arial"/>
            </a:endParaRPr>
          </a:p>
          <a:p>
            <a:pPr defTabSz="457200"/>
            <a:r>
              <a:rPr lang="it-IT" sz="2000" i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Main</a:t>
            </a:r>
            <a:r>
              <a:rPr lang="it-IT" sz="2000" i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science driver continuum:</a:t>
            </a:r>
          </a:p>
          <a:p>
            <a:pPr defTabSz="457200"/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Stellar </a:t>
            </a:r>
            <a:r>
              <a:rPr lang="it-IT" sz="2000" dirty="0" err="1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evolution</a:t>
            </a:r>
            <a:r>
              <a:rPr lang="it-IT" sz="2000" dirty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endParaRPr lang="it-IT" sz="2000" dirty="0" smtClean="0">
              <a:solidFill>
                <a:srgbClr val="073779"/>
              </a:solidFill>
              <a:latin typeface="Arial"/>
              <a:ea typeface="ヒラギノ角ゴ ProN W3"/>
              <a:cs typeface="Arial"/>
            </a:endParaRPr>
          </a:p>
          <a:p>
            <a:pPr defTabSz="457200"/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from </a:t>
            </a:r>
            <a:r>
              <a:rPr lang="it-IT" sz="2000" dirty="0" err="1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Cradle</a:t>
            </a:r>
            <a:r>
              <a:rPr lang="it-IT" sz="2000" dirty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(YSO) to Grave (</a:t>
            </a:r>
            <a:r>
              <a:rPr lang="it-IT" sz="2000" dirty="0" err="1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PNs</a:t>
            </a:r>
            <a:r>
              <a:rPr lang="it-IT" sz="2000" dirty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etc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)</a:t>
            </a:r>
            <a:b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</a:br>
            <a:endParaRPr lang="it-IT" sz="2000" dirty="0" smtClean="0">
              <a:solidFill>
                <a:srgbClr val="073779"/>
              </a:solidFill>
              <a:latin typeface="Arial"/>
              <a:ea typeface="ヒラギノ角ゴ ProN W3"/>
              <a:cs typeface="Arial"/>
            </a:endParaRPr>
          </a:p>
          <a:p>
            <a:pPr defTabSz="457200"/>
            <a:endParaRPr lang="it-IT" dirty="0" smtClean="0">
              <a:solidFill>
                <a:srgbClr val="000000"/>
              </a:solidFill>
              <a:latin typeface="Lucida Grande"/>
              <a:ea typeface="ヒラギノ角ゴ ProN W3"/>
              <a:cs typeface="ヒラギノ角ゴ ProN W3"/>
            </a:endParaRPr>
          </a:p>
          <a:p>
            <a:pPr defTabSz="457200"/>
            <a:endParaRPr lang="it-IT" dirty="0">
              <a:solidFill>
                <a:srgbClr val="000000"/>
              </a:solidFill>
              <a:latin typeface="Lucida Grande"/>
              <a:ea typeface="ヒラギノ角ゴ ProN W3"/>
              <a:cs typeface="ヒラギノ角ゴ ProN W3"/>
            </a:endParaRPr>
          </a:p>
          <a:p>
            <a:pPr defTabSz="457200"/>
            <a:endParaRPr lang="pl-PL" dirty="0" smtClean="0">
              <a:solidFill>
                <a:srgbClr val="000000"/>
              </a:solidFill>
              <a:latin typeface="Arial"/>
              <a:ea typeface="ヒラギノ角ゴ ProN W3"/>
              <a:cs typeface="Arial"/>
            </a:endParaRPr>
          </a:p>
          <a:p>
            <a:pPr defTabSz="457200"/>
            <a:endParaRPr lang="it-IT" dirty="0">
              <a:solidFill>
                <a:srgbClr val="000000"/>
              </a:solidFill>
              <a:latin typeface="Arial"/>
              <a:ea typeface="ヒラギノ角ゴ ProN W3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7060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even_sisters_milky_way_dreaming_photo_s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2" b="29892"/>
          <a:stretch/>
        </p:blipFill>
        <p:spPr>
          <a:xfrm rot="16200000">
            <a:off x="-2957636" y="2944547"/>
            <a:ext cx="6871094" cy="982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50936" y="61826"/>
            <a:ext cx="8053786" cy="47226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defTabSz="457032"/>
            <a:r>
              <a:rPr lang="it-IT" sz="2400" b="1" i="1" dirty="0">
                <a:solidFill>
                  <a:srgbClr val="073779"/>
                </a:solidFill>
                <a:latin typeface="Arial"/>
                <a:cs typeface="Arial"/>
              </a:rPr>
              <a:t>The </a:t>
            </a:r>
            <a:r>
              <a:rPr lang="it-IT" sz="2400" b="1" i="1" dirty="0" smtClean="0">
                <a:solidFill>
                  <a:srgbClr val="073779"/>
                </a:solidFill>
                <a:latin typeface="Arial"/>
                <a:cs typeface="Arial"/>
              </a:rPr>
              <a:t>BIG Picture: </a:t>
            </a:r>
            <a:r>
              <a:rPr lang="it-IT" sz="2400" b="1" i="1" dirty="0" err="1">
                <a:solidFill>
                  <a:srgbClr val="073779"/>
                </a:solidFill>
                <a:latin typeface="Arial"/>
                <a:cs typeface="Arial"/>
              </a:rPr>
              <a:t>Proposed</a:t>
            </a:r>
            <a:r>
              <a:rPr lang="it-IT" sz="2400" b="1" i="1" dirty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2400" b="1" i="1" dirty="0" err="1">
                <a:solidFill>
                  <a:srgbClr val="073779"/>
                </a:solidFill>
                <a:latin typeface="Arial"/>
                <a:cs typeface="Arial"/>
              </a:rPr>
              <a:t>Observations</a:t>
            </a:r>
            <a:r>
              <a:rPr lang="it-IT" sz="2400" b="1" i="1" dirty="0">
                <a:solidFill>
                  <a:srgbClr val="073779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4" name="Immagine 3" descr="wedding_cakes_0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t="2427" r="6846"/>
          <a:stretch/>
        </p:blipFill>
        <p:spPr>
          <a:xfrm>
            <a:off x="5398659" y="737554"/>
            <a:ext cx="3706063" cy="333728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057475" y="355825"/>
            <a:ext cx="8381958" cy="6832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it-IT" sz="2000" b="1" dirty="0">
              <a:solidFill>
                <a:srgbClr val="0000C2"/>
              </a:solidFill>
              <a:latin typeface="Comic Sans MS"/>
              <a:ea typeface="ヒラギノ角ゴ ProN W3"/>
              <a:cs typeface="Comic Sans MS"/>
            </a:endParaRPr>
          </a:p>
          <a:p>
            <a:pPr defTabSz="457200"/>
            <a:r>
              <a:rPr lang="it-IT" sz="2200" b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Galactic</a:t>
            </a:r>
            <a:r>
              <a:rPr lang="it-IT" sz="22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200" b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Plane</a:t>
            </a:r>
            <a:r>
              <a:rPr lang="it-IT" sz="22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200" b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narrow</a:t>
            </a:r>
            <a:r>
              <a:rPr lang="it-IT" sz="22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200" b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spec</a:t>
            </a:r>
            <a:r>
              <a:rPr lang="it-IT" sz="2400" b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tral</a:t>
            </a:r>
            <a:r>
              <a:rPr lang="it-IT" sz="24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</a:p>
          <a:p>
            <a:pPr defTabSz="457200"/>
            <a:r>
              <a:rPr lang="it-IT" sz="20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5-10 GHz &amp; 10-15 GHz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followup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*</a:t>
            </a:r>
          </a:p>
          <a:p>
            <a:pPr defTabSz="457200"/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0.1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K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rms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in 0.1 km/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s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(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line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)</a:t>
            </a:r>
          </a:p>
          <a:p>
            <a:pPr defTabSz="457200"/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~0.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4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µJy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rms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continuum</a:t>
            </a:r>
          </a:p>
          <a:p>
            <a:pPr defTabSz="457200"/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-70 &lt; l &lt; +60 |b|&lt;1</a:t>
            </a:r>
          </a:p>
          <a:p>
            <a:pPr defTabSz="457200"/>
            <a:endParaRPr lang="it-IT" sz="2000" dirty="0" smtClean="0">
              <a:solidFill>
                <a:srgbClr val="0000C2"/>
              </a:solidFill>
              <a:latin typeface="Comic Sans MS"/>
              <a:ea typeface="ヒラギノ角ゴ ProN W3"/>
              <a:cs typeface="Comic Sans MS"/>
            </a:endParaRPr>
          </a:p>
          <a:p>
            <a:pPr defTabSz="457200"/>
            <a:r>
              <a:rPr lang="it-IT" sz="2000" i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Main</a:t>
            </a:r>
            <a:r>
              <a:rPr lang="it-IT" sz="2000" i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science driver </a:t>
            </a:r>
            <a:r>
              <a:rPr lang="it-IT" sz="2000" i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spectral</a:t>
            </a:r>
            <a:r>
              <a:rPr lang="it-IT" sz="2000" i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i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line</a:t>
            </a:r>
            <a:r>
              <a:rPr lang="it-IT" sz="2000" i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:</a:t>
            </a:r>
          </a:p>
          <a:p>
            <a:pPr defTabSz="457200"/>
            <a:r>
              <a:rPr lang="it-IT" sz="2000" b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RRLs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kinematics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of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ionised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gas</a:t>
            </a:r>
            <a:endParaRPr lang="it-IT" sz="2000" dirty="0">
              <a:solidFill>
                <a:srgbClr val="073779"/>
              </a:solidFill>
              <a:latin typeface="Arial"/>
              <a:ea typeface="ヒラギノ角ゴ ProN W3"/>
              <a:cs typeface="Arial"/>
            </a:endParaRPr>
          </a:p>
          <a:p>
            <a:pPr defTabSz="457200"/>
            <a:r>
              <a:rPr lang="it-IT" sz="20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H</a:t>
            </a:r>
            <a:r>
              <a:rPr lang="it-IT" sz="2000" b="1" baseline="-25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2</a:t>
            </a:r>
            <a:r>
              <a:rPr lang="it-IT" sz="20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CO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Molecular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gas volume density</a:t>
            </a:r>
          </a:p>
          <a:p>
            <a:pPr defTabSz="457200"/>
            <a:endParaRPr lang="it-IT" sz="2000" dirty="0" smtClean="0">
              <a:solidFill>
                <a:srgbClr val="0000C2"/>
              </a:solidFill>
              <a:latin typeface="Comic Sans MS"/>
              <a:ea typeface="ヒラギノ角ゴ ProN W3"/>
              <a:cs typeface="Comic Sans MS"/>
            </a:endParaRPr>
          </a:p>
          <a:p>
            <a:pPr defTabSz="457200"/>
            <a:endParaRPr lang="it-IT" sz="2000" b="1" dirty="0" smtClean="0">
              <a:solidFill>
                <a:srgbClr val="0000C2"/>
              </a:solidFill>
              <a:latin typeface="Comic Sans MS"/>
              <a:ea typeface="ヒラギノ角ゴ ProN W3"/>
              <a:cs typeface="Comic Sans MS"/>
            </a:endParaRPr>
          </a:p>
          <a:p>
            <a:pPr defTabSz="457200"/>
            <a:r>
              <a:rPr lang="it-IT" sz="2200" b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Galactic</a:t>
            </a:r>
            <a:r>
              <a:rPr lang="it-IT" sz="22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200" b="1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Plane</a:t>
            </a:r>
            <a:r>
              <a:rPr lang="it-IT" sz="2200" b="1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wide continuum</a:t>
            </a:r>
          </a:p>
          <a:p>
            <a:pPr defTabSz="457200"/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5-10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GHz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,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3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µJy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rms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(continuum)</a:t>
            </a:r>
          </a:p>
          <a:p>
            <a:pPr defTabSz="457200"/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-170 &lt; l &lt; +60 with |b|&lt;5</a:t>
            </a:r>
          </a:p>
          <a:p>
            <a:pPr defTabSz="457200"/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Galactic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Bulge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|b|&lt; 10?</a:t>
            </a:r>
          </a:p>
          <a:p>
            <a:pPr defTabSz="457200"/>
            <a:endParaRPr lang="it-IT" sz="2000" dirty="0" smtClean="0">
              <a:solidFill>
                <a:srgbClr val="0000C2"/>
              </a:solidFill>
              <a:latin typeface="Comic Sans MS"/>
              <a:ea typeface="ヒラギノ角ゴ ProN W3"/>
              <a:cs typeface="Comic Sans MS"/>
            </a:endParaRPr>
          </a:p>
          <a:p>
            <a:pPr defTabSz="457200"/>
            <a:endParaRPr lang="it-IT" sz="2000" dirty="0" smtClean="0">
              <a:solidFill>
                <a:srgbClr val="0000C2"/>
              </a:solidFill>
              <a:latin typeface="Comic Sans MS"/>
              <a:ea typeface="ヒラギノ角ゴ ProN W3"/>
              <a:cs typeface="Comic Sans MS"/>
            </a:endParaRPr>
          </a:p>
          <a:p>
            <a:pPr defTabSz="457200"/>
            <a:endParaRPr lang="it-IT" dirty="0" smtClean="0">
              <a:solidFill>
                <a:srgbClr val="000000"/>
              </a:solidFill>
              <a:latin typeface="Lucida Grande"/>
              <a:ea typeface="ヒラギノ角ゴ ProN W3"/>
              <a:cs typeface="ヒラギノ角ゴ ProN W3"/>
            </a:endParaRPr>
          </a:p>
          <a:p>
            <a:pPr defTabSz="457200"/>
            <a:endParaRPr lang="it-IT" dirty="0">
              <a:solidFill>
                <a:srgbClr val="000000"/>
              </a:solidFill>
              <a:latin typeface="Lucida Grande"/>
              <a:ea typeface="ヒラギノ角ゴ ProN W3"/>
              <a:cs typeface="ヒラギノ角ゴ ProN W3"/>
            </a:endParaRPr>
          </a:p>
          <a:p>
            <a:pPr defTabSz="457200"/>
            <a:endParaRPr lang="pl-PL" dirty="0" smtClean="0">
              <a:solidFill>
                <a:srgbClr val="000000"/>
              </a:solidFill>
              <a:latin typeface="Arial"/>
              <a:ea typeface="ヒラギノ角ゴ ProN W3"/>
              <a:cs typeface="Arial"/>
            </a:endParaRPr>
          </a:p>
          <a:p>
            <a:pPr defTabSz="457200"/>
            <a:endParaRPr lang="it-IT" dirty="0">
              <a:solidFill>
                <a:srgbClr val="000000"/>
              </a:solidFill>
              <a:latin typeface="Arial"/>
              <a:ea typeface="ヒラギノ角ゴ ProN W3"/>
              <a:cs typeface="Arial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351882" y="5725884"/>
            <a:ext cx="7152018" cy="954107"/>
          </a:xfrm>
          <a:prstGeom prst="rect">
            <a:avLst/>
          </a:prstGeom>
          <a:noFill/>
          <a:ln>
            <a:solidFill>
              <a:srgbClr val="0000C2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it-IT" sz="2000" dirty="0" err="1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Combined</a:t>
            </a:r>
            <a:r>
              <a:rPr lang="it-IT" sz="2000" dirty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with data from SKA1-A </a:t>
            </a:r>
            <a:r>
              <a:rPr lang="it-IT" sz="2000" dirty="0" err="1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will</a:t>
            </a:r>
            <a:r>
              <a:rPr lang="it-IT" sz="2000" dirty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sz="2000" dirty="0" err="1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provide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:</a:t>
            </a:r>
            <a:endParaRPr lang="it-IT" sz="2000" dirty="0">
              <a:solidFill>
                <a:srgbClr val="073779"/>
              </a:solidFill>
              <a:latin typeface="Arial"/>
              <a:ea typeface="ヒラギノ角ゴ ProN W3"/>
              <a:cs typeface="Arial"/>
            </a:endParaRPr>
          </a:p>
          <a:p>
            <a:pPr defTabSz="457200"/>
            <a:r>
              <a:rPr lang="it-IT" dirty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-</a:t>
            </a:r>
            <a:r>
              <a:rPr lang="it-IT" dirty="0" err="1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spectral</a:t>
            </a:r>
            <a:r>
              <a:rPr lang="it-IT" dirty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dirty="0" err="1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index</a:t>
            </a:r>
            <a:r>
              <a:rPr lang="it-IT" dirty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infos- to </a:t>
            </a:r>
            <a:r>
              <a:rPr lang="it-IT" dirty="0" err="1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disentangle</a:t>
            </a:r>
            <a:r>
              <a:rPr lang="it-IT" dirty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dirty="0" err="1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between</a:t>
            </a:r>
            <a:r>
              <a:rPr lang="it-IT" dirty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dirty="0" err="1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thermal</a:t>
            </a:r>
            <a:r>
              <a:rPr lang="it-IT" dirty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and non-</a:t>
            </a:r>
            <a:r>
              <a:rPr lang="it-IT" dirty="0" err="1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therm</a:t>
            </a:r>
            <a:endParaRPr lang="it-IT" dirty="0">
              <a:solidFill>
                <a:srgbClr val="073779"/>
              </a:solidFill>
              <a:latin typeface="Arial"/>
              <a:ea typeface="ヒラギノ角ゴ ProN W3"/>
              <a:cs typeface="Arial"/>
            </a:endParaRPr>
          </a:p>
          <a:p>
            <a:pPr defTabSz="457200"/>
            <a:r>
              <a:rPr lang="it-IT" dirty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-Full </a:t>
            </a:r>
            <a:r>
              <a:rPr lang="it-IT" dirty="0" err="1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Stokes</a:t>
            </a:r>
            <a:r>
              <a:rPr lang="it-IT" dirty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infos- B and </a:t>
            </a:r>
            <a:r>
              <a:rPr lang="it-IT" dirty="0" err="1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gyrosynchrotron</a:t>
            </a:r>
            <a:r>
              <a:rPr lang="it-IT" dirty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dirty="0" err="1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flaring</a:t>
            </a:r>
            <a:r>
              <a:rPr lang="it-IT" dirty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dirty="0" err="1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stars</a:t>
            </a:r>
            <a:r>
              <a:rPr lang="it-IT" dirty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(strong </a:t>
            </a:r>
            <a:r>
              <a:rPr lang="it-IT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V)</a:t>
            </a:r>
            <a:endParaRPr lang="it-IT" dirty="0">
              <a:solidFill>
                <a:srgbClr val="073779"/>
              </a:solidFill>
              <a:latin typeface="Arial"/>
              <a:ea typeface="ヒラギノ角ゴ ProN W3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97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even_sisters_milky_way_dreaming_photo_s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2" b="29892"/>
          <a:stretch/>
        </p:blipFill>
        <p:spPr>
          <a:xfrm rot="16200000">
            <a:off x="-2957636" y="2944547"/>
            <a:ext cx="6871094" cy="982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50936" y="61826"/>
            <a:ext cx="8053786" cy="47226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defTabSz="457032"/>
            <a:r>
              <a:rPr lang="it-IT" sz="2400" b="1" i="1" dirty="0" err="1" smtClean="0">
                <a:solidFill>
                  <a:srgbClr val="073779"/>
                </a:solidFill>
                <a:latin typeface="Arial"/>
                <a:cs typeface="Arial"/>
              </a:rPr>
              <a:t>Tier</a:t>
            </a:r>
            <a:r>
              <a:rPr lang="it-IT" sz="2400" b="1" i="1" dirty="0" smtClean="0">
                <a:solidFill>
                  <a:srgbClr val="073779"/>
                </a:solidFill>
                <a:latin typeface="Arial"/>
                <a:cs typeface="Arial"/>
              </a:rPr>
              <a:t> 1-The </a:t>
            </a:r>
            <a:r>
              <a:rPr lang="it-IT" sz="2400" b="1" i="1" dirty="0" err="1" smtClean="0">
                <a:solidFill>
                  <a:srgbClr val="073779"/>
                </a:solidFill>
                <a:latin typeface="Arial"/>
                <a:cs typeface="Arial"/>
              </a:rPr>
              <a:t>ionized</a:t>
            </a:r>
            <a:r>
              <a:rPr lang="it-IT" sz="2400" b="1" i="1" dirty="0" smtClean="0">
                <a:solidFill>
                  <a:srgbClr val="073779"/>
                </a:solidFill>
                <a:latin typeface="Arial"/>
                <a:cs typeface="Arial"/>
              </a:rPr>
              <a:t> medium with </a:t>
            </a:r>
            <a:r>
              <a:rPr lang="it-IT" sz="2400" b="1" i="1" dirty="0" err="1" smtClean="0">
                <a:solidFill>
                  <a:srgbClr val="073779"/>
                </a:solidFill>
                <a:latin typeface="Arial"/>
                <a:cs typeface="Arial"/>
              </a:rPr>
              <a:t>RRLs</a:t>
            </a:r>
            <a:r>
              <a:rPr lang="it-IT" sz="2400" b="1" i="1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endParaRPr lang="it-IT" sz="2400" b="1" i="1" dirty="0">
              <a:solidFill>
                <a:srgbClr val="073779"/>
              </a:solidFill>
              <a:latin typeface="Arial"/>
              <a:cs typeface="Arial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56" y="1282932"/>
            <a:ext cx="4398097" cy="47771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/>
          </p:cNvSpPr>
          <p:nvPr/>
        </p:nvSpPr>
        <p:spPr bwMode="auto">
          <a:xfrm>
            <a:off x="4800153" y="1690222"/>
            <a:ext cx="4294207" cy="47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5616" bIns="0"/>
          <a:lstStyle/>
          <a:p>
            <a:pPr marL="34781" defTabSz="801455" fontAlgn="base">
              <a:spcBef>
                <a:spcPts val="877"/>
              </a:spcBef>
              <a:spcAft>
                <a:spcPct val="0"/>
              </a:spcAft>
            </a:pPr>
            <a:r>
              <a:rPr lang="en-US" sz="17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Can simultaneously map 50 </a:t>
            </a:r>
            <a:r>
              <a:rPr lang="en-US" sz="1700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Hα</a:t>
            </a:r>
            <a:r>
              <a:rPr lang="en-US" sz="1700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 </a:t>
            </a:r>
            <a:r>
              <a:rPr lang="en-US" sz="17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(+ </a:t>
            </a:r>
            <a:r>
              <a:rPr lang="en-US" sz="1700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Heα </a:t>
            </a:r>
            <a:r>
              <a:rPr lang="en-US" sz="17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+ Cα RRLs) in Band 2 and 25 in Band </a:t>
            </a:r>
            <a:r>
              <a:rPr lang="en-US" sz="1700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5</a:t>
            </a:r>
          </a:p>
          <a:p>
            <a:pPr marL="34781" defTabSz="801455" fontAlgn="base">
              <a:spcBef>
                <a:spcPts val="877"/>
              </a:spcBef>
              <a:spcAft>
                <a:spcPct val="0"/>
              </a:spcAft>
            </a:pPr>
            <a:endParaRPr lang="en-US" sz="1700" dirty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34781" defTabSz="801455" fontAlgn="base">
              <a:spcBef>
                <a:spcPts val="877"/>
              </a:spcBef>
              <a:spcAft>
                <a:spcPct val="0"/>
              </a:spcAft>
            </a:pPr>
            <a:r>
              <a:rPr lang="en-US" sz="17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Band 2 </a:t>
            </a:r>
            <a:r>
              <a:rPr lang="en-US" sz="1700" b="1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RRL </a:t>
            </a:r>
            <a:r>
              <a:rPr lang="en-US" sz="17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mapping speed of SKA1-mid comparable to VLA </a:t>
            </a:r>
            <a:r>
              <a:rPr lang="en-US" sz="1700" i="1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continuum</a:t>
            </a:r>
            <a:r>
              <a:rPr lang="en-US" sz="17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 mapping speed</a:t>
            </a:r>
          </a:p>
          <a:p>
            <a:pPr marL="34781" defTabSz="801455" fontAlgn="base">
              <a:spcBef>
                <a:spcPts val="877"/>
              </a:spcBef>
              <a:spcAft>
                <a:spcPct val="0"/>
              </a:spcAft>
            </a:pPr>
            <a:endParaRPr lang="en-US" sz="1700" dirty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34781" defTabSz="801455" fontAlgn="base">
              <a:spcBef>
                <a:spcPts val="877"/>
              </a:spcBef>
              <a:spcAft>
                <a:spcPct val="0"/>
              </a:spcAft>
            </a:pPr>
            <a:r>
              <a:rPr lang="en-US" sz="17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Broad frequency coverage traces different electron densities </a:t>
            </a:r>
            <a:endParaRPr lang="en-US" sz="1700" dirty="0" smtClean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34781" defTabSz="801455" fontAlgn="base">
              <a:spcBef>
                <a:spcPts val="877"/>
              </a:spcBef>
              <a:spcAft>
                <a:spcPct val="0"/>
              </a:spcAft>
            </a:pPr>
            <a:endParaRPr lang="en-US" sz="1700" dirty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34781" defTabSz="801455" fontAlgn="base">
              <a:spcBef>
                <a:spcPts val="877"/>
              </a:spcBef>
              <a:spcAft>
                <a:spcPct val="0"/>
              </a:spcAft>
            </a:pPr>
            <a:r>
              <a:rPr lang="en-US" sz="17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Multiple lines from multiple atoms allows </a:t>
            </a:r>
            <a:r>
              <a:rPr lang="en-US" sz="1700" dirty="0" err="1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metallicity</a:t>
            </a:r>
            <a:r>
              <a:rPr lang="en-US" sz="17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, abundance, radiation field to be </a:t>
            </a:r>
            <a:r>
              <a:rPr lang="en-US" sz="1700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measured  </a:t>
            </a:r>
          </a:p>
          <a:p>
            <a:pPr marL="34781" defTabSz="801455" fontAlgn="base">
              <a:spcBef>
                <a:spcPts val="877"/>
              </a:spcBef>
              <a:spcAft>
                <a:spcPct val="0"/>
              </a:spcAft>
            </a:pPr>
            <a:endParaRPr lang="en-US" sz="1700" dirty="0" smtClean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34781" defTabSz="801455" fontAlgn="base">
              <a:spcBef>
                <a:spcPts val="877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See Mark’s talk</a:t>
            </a:r>
          </a:p>
          <a:p>
            <a:pPr marL="34781" defTabSz="801455" fontAlgn="base">
              <a:spcBef>
                <a:spcPts val="877"/>
              </a:spcBef>
              <a:spcAft>
                <a:spcPct val="0"/>
              </a:spcAft>
            </a:pPr>
            <a:endParaRPr lang="en-US" sz="1700" dirty="0" smtClean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34781" defTabSz="801455" fontAlgn="base">
              <a:spcBef>
                <a:spcPts val="877"/>
              </a:spcBef>
              <a:spcAft>
                <a:spcPct val="0"/>
              </a:spcAft>
            </a:pPr>
            <a:endParaRPr lang="en-US" sz="1700" dirty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647753" y="604487"/>
            <a:ext cx="3834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32"/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SKA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will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 be a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recombination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 line</a:t>
            </a:r>
          </a:p>
          <a:p>
            <a:pPr defTabSz="457032"/>
            <a:r>
              <a:rPr lang="it-IT" sz="2000" dirty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       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mapping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 machine</a:t>
            </a:r>
            <a:endParaRPr lang="it-IT" sz="2000" dirty="0">
              <a:solidFill>
                <a:srgbClr val="073779"/>
              </a:solidFill>
              <a:latin typeface="Arial"/>
              <a:cs typeface="Arial"/>
            </a:endParaRPr>
          </a:p>
        </p:txBody>
      </p:sp>
      <p:sp>
        <p:nvSpPr>
          <p:cNvPr id="3" name="CasellaDiTesto 2"/>
          <p:cNvSpPr txBox="1"/>
          <p:nvPr/>
        </p:nvSpPr>
        <p:spPr>
          <a:xfrm rot="5400000">
            <a:off x="7972216" y="880054"/>
            <a:ext cx="2005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32"/>
            <a:r>
              <a:rPr lang="it-IT" sz="1400" dirty="0" smtClean="0">
                <a:solidFill>
                  <a:prstClr val="black"/>
                </a:solidFill>
                <a:latin typeface="Comic Sans MS"/>
                <a:cs typeface="Comic Sans MS"/>
              </a:rPr>
              <a:t>Thompson et al., 2015</a:t>
            </a:r>
            <a:endParaRPr lang="it-IT" sz="140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02123" y="6287026"/>
            <a:ext cx="1876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32"/>
            <a:r>
              <a:rPr lang="it-IT" sz="1400" dirty="0" err="1" smtClean="0">
                <a:solidFill>
                  <a:prstClr val="black"/>
                </a:solidFill>
                <a:latin typeface="Comic Sans MS"/>
                <a:cs typeface="Comic Sans MS"/>
              </a:rPr>
              <a:t>Quireza</a:t>
            </a:r>
            <a:r>
              <a:rPr lang="it-IT" sz="1400" dirty="0" smtClean="0">
                <a:solidFill>
                  <a:prstClr val="black"/>
                </a:solidFill>
                <a:latin typeface="Comic Sans MS"/>
                <a:cs typeface="Comic Sans MS"/>
              </a:rPr>
              <a:t> et al., 2007</a:t>
            </a:r>
            <a:endParaRPr lang="it-IT" sz="140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931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even_sisters_milky_way_dreaming_photo_s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2" b="29892"/>
          <a:stretch/>
        </p:blipFill>
        <p:spPr>
          <a:xfrm rot="16200000">
            <a:off x="-2957636" y="2944547"/>
            <a:ext cx="6871094" cy="982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50936" y="61826"/>
            <a:ext cx="8053786" cy="47226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defTabSz="457032"/>
            <a:r>
              <a:rPr lang="it-IT" sz="2400" b="1" i="1" dirty="0" err="1" smtClean="0">
                <a:solidFill>
                  <a:srgbClr val="073779"/>
                </a:solidFill>
                <a:latin typeface="Arial"/>
                <a:cs typeface="Arial"/>
              </a:rPr>
              <a:t>Tier</a:t>
            </a:r>
            <a:r>
              <a:rPr lang="it-IT" sz="2400" b="1" i="1" dirty="0" smtClean="0">
                <a:solidFill>
                  <a:srgbClr val="073779"/>
                </a:solidFill>
                <a:latin typeface="Arial"/>
                <a:cs typeface="Arial"/>
              </a:rPr>
              <a:t> 1-  </a:t>
            </a:r>
            <a:r>
              <a:rPr lang="it-IT" sz="2400" b="1" i="1" dirty="0" err="1" smtClean="0">
                <a:solidFill>
                  <a:srgbClr val="073779"/>
                </a:solidFill>
                <a:latin typeface="Arial"/>
                <a:cs typeface="Arial"/>
              </a:rPr>
              <a:t>Spectral</a:t>
            </a:r>
            <a:r>
              <a:rPr lang="it-IT" sz="2400" b="1" i="1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2400" b="1" i="1" dirty="0" err="1" smtClean="0">
                <a:solidFill>
                  <a:srgbClr val="073779"/>
                </a:solidFill>
                <a:latin typeface="Arial"/>
                <a:cs typeface="Arial"/>
              </a:rPr>
              <a:t>Survey</a:t>
            </a:r>
            <a:r>
              <a:rPr lang="it-IT" sz="2400" b="1" i="1" dirty="0" smtClean="0">
                <a:solidFill>
                  <a:srgbClr val="073779"/>
                </a:solidFill>
                <a:latin typeface="Arial"/>
                <a:cs typeface="Arial"/>
              </a:rPr>
              <a:t>    H</a:t>
            </a:r>
            <a:r>
              <a:rPr lang="it-IT" sz="2400" b="1" i="1" baseline="-25000" dirty="0" smtClean="0">
                <a:solidFill>
                  <a:srgbClr val="073779"/>
                </a:solidFill>
                <a:latin typeface="Arial"/>
                <a:cs typeface="Arial"/>
              </a:rPr>
              <a:t>2</a:t>
            </a:r>
            <a:r>
              <a:rPr lang="it-IT" sz="2400" b="1" i="1" dirty="0" smtClean="0">
                <a:solidFill>
                  <a:srgbClr val="073779"/>
                </a:solidFill>
                <a:latin typeface="Arial"/>
                <a:cs typeface="Arial"/>
              </a:rPr>
              <a:t>CO -</a:t>
            </a:r>
            <a:endParaRPr lang="it-IT" sz="2400" b="1" i="1" dirty="0">
              <a:solidFill>
                <a:srgbClr val="073779"/>
              </a:solidFill>
              <a:latin typeface="Arial"/>
              <a:cs typeface="Arial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11" y="1251645"/>
            <a:ext cx="4644011" cy="514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2570179" y="4438123"/>
            <a:ext cx="2464927" cy="875244"/>
            <a:chOff x="0" y="0"/>
            <a:chExt cx="1815" cy="608"/>
          </a:xfrm>
        </p:grpSpPr>
        <p:sp>
          <p:nvSpPr>
            <p:cNvPr id="8" name="Rectangle 5"/>
            <p:cNvSpPr>
              <a:spLocks/>
            </p:cNvSpPr>
            <p:nvPr/>
          </p:nvSpPr>
          <p:spPr bwMode="auto">
            <a:xfrm>
              <a:off x="0" y="0"/>
              <a:ext cx="848" cy="272"/>
            </a:xfrm>
            <a:prstGeom prst="rect">
              <a:avLst/>
            </a:prstGeom>
            <a:solidFill>
              <a:schemeClr val="accent1">
                <a:alpha val="5568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801455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9" name="Rectangle 6"/>
            <p:cNvSpPr>
              <a:spLocks/>
            </p:cNvSpPr>
            <p:nvPr/>
          </p:nvSpPr>
          <p:spPr bwMode="auto">
            <a:xfrm>
              <a:off x="0" y="336"/>
              <a:ext cx="848" cy="272"/>
            </a:xfrm>
            <a:prstGeom prst="rect">
              <a:avLst/>
            </a:prstGeom>
            <a:solidFill>
              <a:schemeClr val="accent1">
                <a:alpha val="5568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801455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10" name="Rectangle 7"/>
            <p:cNvSpPr>
              <a:spLocks/>
            </p:cNvSpPr>
            <p:nvPr/>
          </p:nvSpPr>
          <p:spPr bwMode="auto">
            <a:xfrm>
              <a:off x="696" y="108"/>
              <a:ext cx="1119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40640" bIns="0">
              <a:spAutoFit/>
            </a:bodyPr>
            <a:lstStyle/>
            <a:p>
              <a:pPr marL="34781" algn="ctr" defTabSz="80145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/>
              </a:r>
              <a:br>
                <a:rPr lang="en-US" sz="1400" dirty="0" smtClean="0">
                  <a:solidFill>
                    <a:srgbClr val="000000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</a:br>
              <a:endParaRPr lang="en-US" sz="1400" dirty="0" smtClean="0">
                <a:solidFill>
                  <a:srgbClr val="00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4805031" y="1635613"/>
            <a:ext cx="4106513" cy="30469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032"/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First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detection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of the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molecule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</a:p>
          <a:p>
            <a:pPr defTabSz="457032"/>
            <a:r>
              <a:rPr lang="it-IT" dirty="0">
                <a:solidFill>
                  <a:srgbClr val="073779"/>
                </a:solidFill>
                <a:latin typeface="Arial"/>
                <a:cs typeface="Arial"/>
              </a:rPr>
              <a:t>w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ith VLA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at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4.8 GHz </a:t>
            </a:r>
            <a:r>
              <a:rPr lang="it-IT" sz="1600" dirty="0" smtClean="0">
                <a:solidFill>
                  <a:srgbClr val="073779"/>
                </a:solidFill>
                <a:latin typeface="Arial"/>
                <a:cs typeface="Arial"/>
              </a:rPr>
              <a:t>(Evans et al., 1987)</a:t>
            </a:r>
          </a:p>
          <a:p>
            <a:pPr defTabSz="457032"/>
            <a:endParaRPr lang="it-IT" dirty="0" smtClean="0">
              <a:solidFill>
                <a:srgbClr val="073779"/>
              </a:solidFill>
              <a:latin typeface="Arial"/>
              <a:cs typeface="Arial"/>
            </a:endParaRPr>
          </a:p>
          <a:p>
            <a:pPr defTabSz="457032"/>
            <a:endParaRPr lang="it-IT" dirty="0">
              <a:solidFill>
                <a:srgbClr val="073779"/>
              </a:solidFill>
              <a:latin typeface="Arial"/>
              <a:cs typeface="Arial"/>
            </a:endParaRPr>
          </a:p>
          <a:p>
            <a:pPr defTabSz="457032"/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Shows up in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absorption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against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CMB</a:t>
            </a:r>
          </a:p>
          <a:p>
            <a:pPr defTabSz="457032"/>
            <a:r>
              <a:rPr lang="it-IT" dirty="0" err="1">
                <a:solidFill>
                  <a:srgbClr val="073779"/>
                </a:solidFill>
                <a:latin typeface="Arial"/>
                <a:cs typeface="Arial"/>
              </a:rPr>
              <a:t>w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hen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Tex &lt; T</a:t>
            </a:r>
            <a:r>
              <a:rPr lang="it-IT" baseline="-25000" dirty="0" smtClean="0">
                <a:solidFill>
                  <a:srgbClr val="073779"/>
                </a:solidFill>
                <a:latin typeface="Arial"/>
                <a:cs typeface="Arial"/>
              </a:rPr>
              <a:t>CMB</a:t>
            </a:r>
          </a:p>
          <a:p>
            <a:pPr defTabSz="457032"/>
            <a:endParaRPr lang="it-IT" baseline="-25000" dirty="0">
              <a:solidFill>
                <a:srgbClr val="073779"/>
              </a:solidFill>
              <a:latin typeface="Arial"/>
              <a:cs typeface="Arial"/>
            </a:endParaRPr>
          </a:p>
          <a:p>
            <a:pPr defTabSz="457032"/>
            <a:endParaRPr lang="it-IT" baseline="-25000" dirty="0" smtClean="0">
              <a:solidFill>
                <a:srgbClr val="0000C2"/>
              </a:solidFill>
              <a:latin typeface="Comic Sans MS"/>
              <a:cs typeface="Comic Sans MS"/>
            </a:endParaRPr>
          </a:p>
          <a:p>
            <a:pPr defTabSz="457032"/>
            <a:endParaRPr lang="it-IT" baseline="-25000" dirty="0">
              <a:solidFill>
                <a:srgbClr val="0000C2"/>
              </a:solidFill>
              <a:latin typeface="Comic Sans MS"/>
              <a:cs typeface="Comic Sans MS"/>
            </a:endParaRPr>
          </a:p>
          <a:p>
            <a:pPr defTabSz="457032"/>
            <a:endParaRPr lang="it-IT" baseline="-25000" dirty="0" smtClean="0">
              <a:solidFill>
                <a:srgbClr val="0000C2"/>
              </a:solidFill>
              <a:latin typeface="Comic Sans MS"/>
              <a:cs typeface="Comic Sans MS"/>
            </a:endParaRPr>
          </a:p>
          <a:p>
            <a:pPr defTabSz="457032"/>
            <a:endParaRPr lang="it-IT" baseline="-25000" dirty="0" smtClean="0">
              <a:solidFill>
                <a:srgbClr val="0000C2"/>
              </a:solidFill>
              <a:latin typeface="Comic Sans MS"/>
              <a:cs typeface="Comic Sans MS"/>
            </a:endParaRPr>
          </a:p>
          <a:p>
            <a:pPr defTabSz="457032"/>
            <a:endParaRPr lang="it-IT" baseline="-25000" dirty="0" smtClean="0">
              <a:solidFill>
                <a:prstClr val="black"/>
              </a:solidFill>
              <a:latin typeface="Comic Sans MS"/>
              <a:cs typeface="Comic Sans MS"/>
            </a:endParaRPr>
          </a:p>
          <a:p>
            <a:pPr defTabSz="457032"/>
            <a:endParaRPr lang="it-IT" baseline="-2500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119704" y="3918709"/>
            <a:ext cx="4869808" cy="252376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lvl="1" defTabSz="457032"/>
            <a:r>
              <a:rPr lang="en-US" b="1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Excellent and unique tracer of gas </a:t>
            </a:r>
            <a:r>
              <a:rPr lang="en-US" b="1" i="1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density</a:t>
            </a:r>
            <a:br>
              <a:rPr lang="en-US" b="1" i="1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</a:br>
            <a:r>
              <a:rPr lang="en-US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line </a:t>
            </a:r>
            <a:r>
              <a:rPr lang="en-US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ratio between 4.8 GHz &amp; 14.4 GHz </a:t>
            </a:r>
            <a:endParaRPr lang="en-US" dirty="0" smtClean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0" lvl="1" defTabSz="457032"/>
            <a:r>
              <a:rPr lang="en-US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fixes </a:t>
            </a:r>
            <a:r>
              <a:rPr lang="en-US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gas density to ~0.2 </a:t>
            </a:r>
            <a:r>
              <a:rPr lang="en-US" dirty="0" err="1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dex</a:t>
            </a:r>
            <a:r>
              <a:rPr lang="en-US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 with good </a:t>
            </a:r>
            <a:endParaRPr lang="en-US" dirty="0" smtClean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0" lvl="1" defTabSz="457032"/>
            <a:r>
              <a:rPr lang="en-US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dynamic </a:t>
            </a:r>
            <a:r>
              <a:rPr lang="en-US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range: 10</a:t>
            </a:r>
            <a:r>
              <a:rPr lang="en-US" baseline="320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3</a:t>
            </a:r>
            <a:r>
              <a:rPr lang="en-US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 - 10</a:t>
            </a:r>
            <a:r>
              <a:rPr lang="en-US" baseline="320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6</a:t>
            </a:r>
            <a:r>
              <a:rPr lang="en-US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 cm</a:t>
            </a:r>
            <a:r>
              <a:rPr lang="en-US" baseline="320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-3</a:t>
            </a:r>
            <a:r>
              <a:rPr lang="en-US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 </a:t>
            </a:r>
            <a:br>
              <a:rPr lang="en-US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</a:br>
            <a:r>
              <a:rPr lang="en-US" sz="16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(Ginsburg et al 2011</a:t>
            </a:r>
            <a:r>
              <a:rPr lang="en-US" sz="1600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)</a:t>
            </a:r>
          </a:p>
          <a:p>
            <a:pPr marL="0" lvl="1" defTabSz="457032"/>
            <a:endParaRPr lang="en-US" sz="1600" i="1" dirty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0" lvl="1" defTabSz="457032"/>
            <a:r>
              <a:rPr lang="en-US" b="1" i="1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See Mark’s talk</a:t>
            </a:r>
            <a:endParaRPr lang="en-US" b="1" i="1" dirty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defTabSz="457032"/>
            <a:endParaRPr lang="it-IT" dirty="0" smtClean="0">
              <a:solidFill>
                <a:srgbClr val="0000C2"/>
              </a:solidFill>
              <a:latin typeface="Comic Sans MS"/>
              <a:cs typeface="Comic Sans MS"/>
            </a:endParaRPr>
          </a:p>
          <a:p>
            <a:pPr defTabSz="457032"/>
            <a:endParaRPr lang="it-IT" dirty="0">
              <a:solidFill>
                <a:srgbClr val="0000C2"/>
              </a:solidFill>
              <a:latin typeface="Comic Sans MS"/>
              <a:cs typeface="Comic Sans M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002654" y="4558636"/>
            <a:ext cx="145255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032"/>
            <a:r>
              <a:rPr lang="it-IT" sz="1400" dirty="0" smtClean="0">
                <a:solidFill>
                  <a:prstClr val="black"/>
                </a:solidFill>
                <a:latin typeface="Comic Sans MS"/>
                <a:cs typeface="Comic Sans MS"/>
              </a:rPr>
              <a:t>SKA band 5/5+</a:t>
            </a:r>
          </a:p>
          <a:p>
            <a:pPr defTabSz="457032"/>
            <a:r>
              <a:rPr lang="it-IT" sz="1400" dirty="0" smtClean="0">
                <a:solidFill>
                  <a:prstClr val="black"/>
                </a:solidFill>
                <a:latin typeface="Comic Sans MS"/>
                <a:cs typeface="Comic Sans MS"/>
              </a:rPr>
              <a:t>(</a:t>
            </a:r>
            <a:r>
              <a:rPr lang="it-IT" sz="1400" dirty="0" err="1" smtClean="0">
                <a:solidFill>
                  <a:prstClr val="black"/>
                </a:solidFill>
                <a:latin typeface="Comic Sans MS"/>
                <a:cs typeface="Comic Sans MS"/>
              </a:rPr>
              <a:t>traces</a:t>
            </a:r>
            <a:r>
              <a:rPr lang="it-IT" sz="1400" dirty="0" smtClean="0">
                <a:solidFill>
                  <a:prstClr val="black"/>
                </a:solidFill>
                <a:latin typeface="Comic Sans MS"/>
                <a:cs typeface="Comic Sans MS"/>
              </a:rPr>
              <a:t> nH2)</a:t>
            </a:r>
            <a:endParaRPr lang="it-IT" sz="140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15" name="CasellaDiTesto 14"/>
          <p:cNvSpPr txBox="1"/>
          <p:nvPr/>
        </p:nvSpPr>
        <p:spPr>
          <a:xfrm rot="5400000">
            <a:off x="7972216" y="880054"/>
            <a:ext cx="2005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32"/>
            <a:r>
              <a:rPr lang="it-IT" sz="1400" dirty="0" smtClean="0">
                <a:solidFill>
                  <a:prstClr val="black"/>
                </a:solidFill>
                <a:latin typeface="Comic Sans MS"/>
                <a:cs typeface="Comic Sans MS"/>
              </a:rPr>
              <a:t>Thompson et al., 2015</a:t>
            </a:r>
            <a:endParaRPr lang="it-IT" sz="140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6580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even_sisters_milky_way_dreaming_photo_s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2" b="29892"/>
          <a:stretch/>
        </p:blipFill>
        <p:spPr>
          <a:xfrm rot="16200000">
            <a:off x="-2957636" y="2944547"/>
            <a:ext cx="6871094" cy="982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50936" y="61826"/>
            <a:ext cx="8053786" cy="47226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defTabSz="457032"/>
            <a:r>
              <a:rPr lang="it-IT" sz="2400" b="1" i="1" dirty="0" smtClean="0">
                <a:solidFill>
                  <a:srgbClr val="0000C2"/>
                </a:solidFill>
                <a:latin typeface="Comic Sans MS"/>
                <a:cs typeface="Comic Sans MS"/>
              </a:rPr>
              <a:t> </a:t>
            </a:r>
            <a:endParaRPr lang="it-IT" sz="2400" b="1" i="1" dirty="0">
              <a:solidFill>
                <a:srgbClr val="0000C2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0" y="1323525"/>
            <a:ext cx="3662870" cy="4577978"/>
          </a:xfrm>
          <a:prstGeom prst="rect">
            <a:avLst/>
          </a:prstGeom>
          <a:noFill/>
          <a:ln>
            <a:noFill/>
          </a:ln>
          <a:effectLst>
            <a:glow rad="508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  <a:bevelB w="635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050936" y="61826"/>
            <a:ext cx="8053786" cy="1077184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defTabSz="457032"/>
            <a:r>
              <a:rPr lang="it-IT" sz="2400" b="1" i="1" dirty="0" err="1" smtClean="0">
                <a:solidFill>
                  <a:srgbClr val="073779"/>
                </a:solidFill>
                <a:latin typeface="Arial"/>
                <a:cs typeface="Arial"/>
              </a:rPr>
              <a:t>Tier</a:t>
            </a:r>
            <a:r>
              <a:rPr lang="it-IT" sz="2400" b="1" i="1" dirty="0" smtClean="0">
                <a:solidFill>
                  <a:srgbClr val="073779"/>
                </a:solidFill>
                <a:latin typeface="Arial"/>
                <a:cs typeface="Arial"/>
              </a:rPr>
              <a:t>  2- Stellar </a:t>
            </a:r>
            <a:r>
              <a:rPr lang="it-IT" sz="2400" b="1" i="1" dirty="0" err="1" smtClean="0">
                <a:solidFill>
                  <a:srgbClr val="073779"/>
                </a:solidFill>
                <a:latin typeface="Arial"/>
                <a:cs typeface="Arial"/>
              </a:rPr>
              <a:t>Evolution</a:t>
            </a:r>
            <a:r>
              <a:rPr lang="it-IT" sz="2400" b="1" i="1" dirty="0" smtClean="0">
                <a:solidFill>
                  <a:srgbClr val="073779"/>
                </a:solidFill>
                <a:latin typeface="Arial"/>
                <a:cs typeface="Arial"/>
              </a:rPr>
              <a:t>:   </a:t>
            </a:r>
            <a:r>
              <a:rPr lang="it-IT" sz="2000" i="1" dirty="0" smtClean="0">
                <a:solidFill>
                  <a:srgbClr val="073779"/>
                </a:solidFill>
                <a:latin typeface="Arial"/>
                <a:cs typeface="Arial"/>
              </a:rPr>
              <a:t>from the </a:t>
            </a:r>
            <a:r>
              <a:rPr lang="it-IT" sz="2000" i="1" dirty="0" err="1" smtClean="0">
                <a:solidFill>
                  <a:srgbClr val="073779"/>
                </a:solidFill>
                <a:latin typeface="Arial"/>
                <a:cs typeface="Arial"/>
              </a:rPr>
              <a:t>cradle</a:t>
            </a:r>
            <a:r>
              <a:rPr lang="it-IT" sz="2000" i="1" dirty="0" smtClean="0">
                <a:solidFill>
                  <a:srgbClr val="073779"/>
                </a:solidFill>
                <a:latin typeface="Arial"/>
                <a:cs typeface="Arial"/>
              </a:rPr>
              <a:t> to  grave</a:t>
            </a:r>
          </a:p>
          <a:p>
            <a:pPr defTabSz="457032"/>
            <a:endParaRPr lang="it-IT" sz="2000" i="1" dirty="0" smtClean="0">
              <a:solidFill>
                <a:srgbClr val="073779"/>
              </a:solidFill>
              <a:latin typeface="Arial"/>
              <a:cs typeface="Arial"/>
            </a:endParaRPr>
          </a:p>
          <a:p>
            <a:pPr defTabSz="457032"/>
            <a:r>
              <a:rPr lang="it-IT" sz="2000" i="1" dirty="0" smtClean="0">
                <a:solidFill>
                  <a:srgbClr val="073779"/>
                </a:solidFill>
                <a:latin typeface="Arial"/>
                <a:cs typeface="Arial"/>
              </a:rPr>
              <a:t>       Radio Stars</a:t>
            </a:r>
            <a:endParaRPr lang="it-IT" sz="2000" i="1" dirty="0">
              <a:solidFill>
                <a:srgbClr val="073779"/>
              </a:solidFill>
              <a:latin typeface="Arial"/>
              <a:cs typeface="Arial"/>
            </a:endParaRPr>
          </a:p>
        </p:txBody>
      </p:sp>
      <p:sp>
        <p:nvSpPr>
          <p:cNvPr id="8" name="Rectangle 3"/>
          <p:cNvSpPr>
            <a:spLocks/>
          </p:cNvSpPr>
          <p:nvPr/>
        </p:nvSpPr>
        <p:spPr bwMode="auto">
          <a:xfrm>
            <a:off x="4426951" y="994644"/>
            <a:ext cx="4872380" cy="412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5616" bIns="0"/>
          <a:lstStyle/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Currently few hundreds  detected in radio</a:t>
            </a: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r>
              <a:rPr lang="en-US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 </a:t>
            </a: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r>
              <a:rPr lang="en-US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 Radio probes astrophysical phenomena </a:t>
            </a: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r>
              <a:rPr lang="en-US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not detectable by other means:</a:t>
            </a: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endParaRPr lang="en-US" dirty="0" smtClean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320531" indent="-285750" defTabSz="801455" fontAlgn="base">
              <a:spcBef>
                <a:spcPts val="1315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B field &amp; topology in flare </a:t>
            </a:r>
            <a:r>
              <a:rPr lang="en-US" dirty="0" err="1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stars,RS</a:t>
            </a:r>
            <a:r>
              <a:rPr lang="en-US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 </a:t>
            </a:r>
            <a:r>
              <a:rPr lang="en-US" dirty="0" err="1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CVn</a:t>
            </a:r>
            <a:endParaRPr lang="en-US" dirty="0" smtClean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320531" indent="-285750" defTabSz="801455" fontAlgn="base">
              <a:spcBef>
                <a:spcPts val="1315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HII region in dust enshrouded sources</a:t>
            </a:r>
          </a:p>
          <a:p>
            <a:pPr marL="320531" indent="-285750" defTabSz="801455" fontAlgn="base">
              <a:spcBef>
                <a:spcPts val="1315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Wind-wind interactions</a:t>
            </a:r>
          </a:p>
          <a:p>
            <a:pPr marL="320531" indent="-285750" defTabSz="801455" fontAlgn="base">
              <a:spcBef>
                <a:spcPts val="1315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Stellar magnetospheres</a:t>
            </a:r>
          </a:p>
          <a:p>
            <a:pPr marL="320531" indent="-285750" defTabSz="801455" fontAlgn="base">
              <a:spcBef>
                <a:spcPts val="1315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Planetary nebulae shaping by jets?</a:t>
            </a: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endParaRPr lang="en-US" dirty="0" smtClean="0">
              <a:solidFill>
                <a:srgbClr val="073779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SKA will address current problems of      limited sensitivity &amp; selection bias</a:t>
            </a: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endParaRPr lang="en-US" dirty="0" smtClean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870258" y="5901503"/>
            <a:ext cx="133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32"/>
            <a:r>
              <a:rPr lang="it-IT" sz="1600" dirty="0" err="1" smtClean="0">
                <a:solidFill>
                  <a:prstClr val="black"/>
                </a:solidFill>
                <a:latin typeface="Comic Sans MS"/>
                <a:cs typeface="Comic Sans MS"/>
              </a:rPr>
              <a:t>Gudel</a:t>
            </a:r>
            <a:r>
              <a:rPr lang="it-IT" sz="1600" dirty="0" smtClean="0">
                <a:solidFill>
                  <a:prstClr val="black"/>
                </a:solidFill>
                <a:latin typeface="Comic Sans MS"/>
                <a:cs typeface="Comic Sans MS"/>
              </a:rPr>
              <a:t>, 200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2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95400" y="6432034"/>
            <a:ext cx="214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tx2"/>
                </a:solidFill>
                <a:latin typeface="Arial"/>
                <a:cs typeface="Arial"/>
              </a:rPr>
              <a:t>See</a:t>
            </a:r>
            <a:r>
              <a:rPr lang="it-IT" dirty="0" smtClean="0">
                <a:solidFill>
                  <a:schemeClr val="tx2"/>
                </a:solidFill>
                <a:latin typeface="Arial"/>
                <a:cs typeface="Arial"/>
              </a:rPr>
              <a:t> SCORPIO talk</a:t>
            </a:r>
            <a:endParaRPr lang="it-IT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656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even_sisters_milky_way_dreaming_photo_s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2" b="29892"/>
          <a:stretch/>
        </p:blipFill>
        <p:spPr>
          <a:xfrm rot="16200000">
            <a:off x="-2957636" y="2944547"/>
            <a:ext cx="6871094" cy="982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50936" y="61826"/>
            <a:ext cx="8053786" cy="461631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defTabSz="457032"/>
            <a:r>
              <a:rPr lang="it-IT" sz="2400" b="1" i="1" dirty="0" err="1" smtClean="0">
                <a:solidFill>
                  <a:srgbClr val="073779"/>
                </a:solidFill>
                <a:latin typeface="Arial"/>
                <a:cs typeface="Arial"/>
              </a:rPr>
              <a:t>Tier</a:t>
            </a:r>
            <a:r>
              <a:rPr lang="it-IT" sz="2400" b="1" i="1" dirty="0" smtClean="0">
                <a:solidFill>
                  <a:srgbClr val="073779"/>
                </a:solidFill>
                <a:latin typeface="Arial"/>
                <a:cs typeface="Arial"/>
              </a:rPr>
              <a:t>  2- Stellar </a:t>
            </a:r>
            <a:r>
              <a:rPr lang="it-IT" sz="2400" b="1" i="1" dirty="0" err="1" smtClean="0">
                <a:solidFill>
                  <a:srgbClr val="073779"/>
                </a:solidFill>
                <a:latin typeface="Arial"/>
                <a:cs typeface="Arial"/>
              </a:rPr>
              <a:t>Evolution</a:t>
            </a:r>
            <a:r>
              <a:rPr lang="it-IT" sz="2400" b="1" i="1" dirty="0" smtClean="0">
                <a:solidFill>
                  <a:srgbClr val="073779"/>
                </a:solidFill>
                <a:latin typeface="Arial"/>
                <a:cs typeface="Arial"/>
              </a:rPr>
              <a:t>:   </a:t>
            </a:r>
            <a:r>
              <a:rPr lang="it-IT" sz="2000" i="1" dirty="0" smtClean="0">
                <a:solidFill>
                  <a:srgbClr val="073779"/>
                </a:solidFill>
                <a:latin typeface="Arial"/>
                <a:cs typeface="Arial"/>
              </a:rPr>
              <a:t>from the </a:t>
            </a:r>
            <a:r>
              <a:rPr lang="it-IT" sz="2000" i="1" dirty="0" err="1" smtClean="0">
                <a:solidFill>
                  <a:srgbClr val="073779"/>
                </a:solidFill>
                <a:latin typeface="Arial"/>
                <a:cs typeface="Arial"/>
              </a:rPr>
              <a:t>cradle</a:t>
            </a:r>
            <a:r>
              <a:rPr lang="it-IT" sz="2000" i="1" dirty="0" smtClean="0">
                <a:solidFill>
                  <a:srgbClr val="073779"/>
                </a:solidFill>
                <a:latin typeface="Arial"/>
                <a:cs typeface="Arial"/>
              </a:rPr>
              <a:t> to  grave.</a:t>
            </a:r>
            <a:endParaRPr lang="it-IT" sz="2000" i="1" dirty="0">
              <a:solidFill>
                <a:srgbClr val="073779"/>
              </a:solidFill>
              <a:latin typeface="Arial"/>
              <a:cs typeface="Arial"/>
            </a:endParaRPr>
          </a:p>
        </p:txBody>
      </p:sp>
      <p:pic>
        <p:nvPicPr>
          <p:cNvPr id="4" name="Immagine 3" descr="dist_8GHz_3uJy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" t="7350" r="3498" b="2213"/>
          <a:stretch/>
        </p:blipFill>
        <p:spPr>
          <a:xfrm>
            <a:off x="1270580" y="1389512"/>
            <a:ext cx="7320908" cy="498525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 rot="5400000">
            <a:off x="7914134" y="922472"/>
            <a:ext cx="1942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32"/>
            <a:r>
              <a:rPr lang="it-IT" sz="1600" dirty="0" smtClean="0">
                <a:solidFill>
                  <a:prstClr val="black"/>
                </a:solidFill>
                <a:latin typeface="Comic Sans MS"/>
                <a:cs typeface="Comic Sans MS"/>
              </a:rPr>
              <a:t>Umana et al., 2015</a:t>
            </a:r>
            <a:endParaRPr lang="it-IT" sz="160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243270" y="6320661"/>
            <a:ext cx="774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it-IT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Flaring</a:t>
            </a:r>
            <a:r>
              <a:rPr lang="it-IT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Sun</a:t>
            </a:r>
            <a:r>
              <a:rPr lang="it-IT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@ 10pc                                                        OB-</a:t>
            </a:r>
            <a:r>
              <a:rPr lang="it-IT" dirty="0" err="1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WRs</a:t>
            </a:r>
            <a:r>
              <a:rPr lang="it-IT" dirty="0" smtClean="0">
                <a:solidFill>
                  <a:srgbClr val="073779"/>
                </a:solidFill>
                <a:latin typeface="Arial"/>
                <a:ea typeface="ヒラギノ角ゴ ProN W3"/>
                <a:cs typeface="Arial"/>
              </a:rPr>
              <a:t>  @GC                 </a:t>
            </a:r>
            <a:endParaRPr lang="it-IT" dirty="0">
              <a:solidFill>
                <a:srgbClr val="073779"/>
              </a:solidFill>
              <a:latin typeface="Arial"/>
              <a:ea typeface="ヒラギノ角ゴ ProN W3"/>
              <a:cs typeface="Aria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055051" y="1082178"/>
            <a:ext cx="3620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32"/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Radio Stars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detection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forecast</a:t>
            </a:r>
            <a:endParaRPr lang="it-IT" sz="2000" dirty="0">
              <a:solidFill>
                <a:srgbClr val="07377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451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145723" y="562175"/>
            <a:ext cx="8852558" cy="208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olo 1"/>
          <p:cNvSpPr txBox="1">
            <a:spLocks/>
          </p:cNvSpPr>
          <p:nvPr/>
        </p:nvSpPr>
        <p:spPr>
          <a:xfrm>
            <a:off x="5664200" y="-35384"/>
            <a:ext cx="4495800" cy="46718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i="1" smtClean="0">
                <a:solidFill>
                  <a:srgbClr val="FFFFFF"/>
                </a:solidFill>
                <a:latin typeface="Arial"/>
              </a:rPr>
              <a:t>Our Galaxy</a:t>
            </a:r>
            <a:r>
              <a:rPr lang="it-IT" sz="2400" i="1" smtClean="0">
                <a:solidFill>
                  <a:srgbClr val="FFFFFF"/>
                </a:solidFill>
                <a:latin typeface="Arial"/>
              </a:rPr>
              <a:t>   SKA   </a:t>
            </a:r>
            <a:r>
              <a:rPr lang="it-IT" sz="2400" smtClean="0">
                <a:solidFill>
                  <a:srgbClr val="FFFFFF"/>
                </a:solidFill>
                <a:latin typeface="Arial"/>
              </a:rPr>
              <a:t>SWG</a:t>
            </a:r>
            <a:endParaRPr lang="it-IT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145723" y="857811"/>
            <a:ext cx="4707467" cy="5054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73779"/>
              </a:buClr>
              <a:buFont typeface="Arial" pitchFamily="34" charset="0"/>
              <a:buNone/>
            </a:pP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First meeting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at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 Leiden,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May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 2014         ≈ 50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participants</a:t>
            </a:r>
            <a:endParaRPr lang="it-IT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pPr marL="0" indent="0">
              <a:buClr>
                <a:srgbClr val="073779"/>
              </a:buClr>
              <a:buFont typeface="Arial" pitchFamily="34" charset="0"/>
              <a:buNone/>
            </a:pPr>
            <a:endParaRPr lang="it-IT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pPr marL="0" indent="0">
              <a:buClr>
                <a:srgbClr val="073779"/>
              </a:buClr>
              <a:buFont typeface="Arial" pitchFamily="34" charset="0"/>
              <a:buNone/>
            </a:pPr>
            <a:r>
              <a:rPr lang="it-IT" b="1" dirty="0" err="1" smtClean="0">
                <a:solidFill>
                  <a:srgbClr val="073779"/>
                </a:solidFill>
                <a:latin typeface="Arial"/>
                <a:cs typeface="Comic Sans MS"/>
              </a:rPr>
              <a:t>Outcomes</a:t>
            </a:r>
            <a:r>
              <a:rPr lang="it-IT" b="1" dirty="0" smtClean="0">
                <a:solidFill>
                  <a:srgbClr val="073779"/>
                </a:solidFill>
                <a:latin typeface="Arial"/>
                <a:cs typeface="Comic Sans MS"/>
              </a:rPr>
              <a:t>: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</a:p>
          <a:p>
            <a:pPr marL="0" indent="0">
              <a:buClr>
                <a:srgbClr val="073779"/>
              </a:buClr>
              <a:buFont typeface="Arial" pitchFamily="34" charset="0"/>
              <a:buNone/>
            </a:pP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The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potential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 of SKA to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make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 a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tremendous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 impact on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many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key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areas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 in the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physics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 of the ISM, the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early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lives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 of stellar clusters  and stellar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evolution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. </a:t>
            </a:r>
          </a:p>
          <a:p>
            <a:pPr marL="0" indent="0">
              <a:buClr>
                <a:srgbClr val="073779"/>
              </a:buClr>
              <a:buFont typeface="Arial" pitchFamily="34" charset="0"/>
              <a:buNone/>
            </a:pPr>
            <a:endParaRPr lang="it-IT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pPr marL="0" indent="0">
              <a:buClr>
                <a:srgbClr val="073779"/>
              </a:buClr>
              <a:buFont typeface="Arial" pitchFamily="34" charset="0"/>
              <a:buNone/>
            </a:pPr>
            <a:endParaRPr lang="it-IT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pPr marL="0" indent="0">
              <a:buClr>
                <a:srgbClr val="073779"/>
              </a:buClr>
              <a:buFont typeface="Arial" pitchFamily="34" charset="0"/>
              <a:buNone/>
            </a:pP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Strong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support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 to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try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 and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form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 a </a:t>
            </a:r>
          </a:p>
          <a:p>
            <a:pPr marL="0" indent="0">
              <a:buClr>
                <a:srgbClr val="073779"/>
              </a:buClr>
              <a:buFont typeface="Arial" pitchFamily="34" charset="0"/>
              <a:buNone/>
            </a:pP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Galactic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  Science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Comic Sans MS"/>
              </a:rPr>
              <a:t>Working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Comic Sans MS"/>
              </a:rPr>
              <a:t> Group</a:t>
            </a:r>
          </a:p>
          <a:p>
            <a:pPr marL="0" indent="0">
              <a:buClr>
                <a:srgbClr val="073779"/>
              </a:buClr>
              <a:buFont typeface="Arial" pitchFamily="34" charset="0"/>
              <a:buNone/>
            </a:pPr>
            <a:endParaRPr lang="it-IT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8" name="Immagine 7" descr="poste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3"/>
          <a:stretch/>
        </p:blipFill>
        <p:spPr>
          <a:xfrm>
            <a:off x="4910668" y="857811"/>
            <a:ext cx="4101984" cy="559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771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even_sisters_milky_way_dreaming_photo_s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2" b="29892"/>
          <a:stretch/>
        </p:blipFill>
        <p:spPr>
          <a:xfrm rot="16200000">
            <a:off x="-2957636" y="2944547"/>
            <a:ext cx="6871094" cy="982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90214" y="975"/>
            <a:ext cx="8053786" cy="47226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defTabSz="457032"/>
            <a:r>
              <a:rPr lang="it-IT" sz="2400" b="1" dirty="0" err="1" smtClean="0">
                <a:solidFill>
                  <a:srgbClr val="073779"/>
                </a:solidFill>
                <a:latin typeface="Arial"/>
                <a:cs typeface="Arial"/>
              </a:rPr>
              <a:t>Possible</a:t>
            </a:r>
            <a:r>
              <a:rPr lang="it-IT" sz="2400" b="1" dirty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2400" b="1" dirty="0" err="1" smtClean="0">
                <a:solidFill>
                  <a:srgbClr val="073779"/>
                </a:solidFill>
                <a:latin typeface="Arial"/>
                <a:cs typeface="Arial"/>
              </a:rPr>
              <a:t>Key</a:t>
            </a:r>
            <a:r>
              <a:rPr lang="it-IT" sz="2400" b="1" dirty="0" smtClean="0">
                <a:solidFill>
                  <a:srgbClr val="073779"/>
                </a:solidFill>
                <a:latin typeface="Arial"/>
                <a:cs typeface="Arial"/>
              </a:rPr>
              <a:t> Science </a:t>
            </a:r>
            <a:r>
              <a:rPr lang="it-IT" sz="2400" b="1" dirty="0" err="1" smtClean="0">
                <a:solidFill>
                  <a:srgbClr val="073779"/>
                </a:solidFill>
                <a:latin typeface="Arial"/>
                <a:cs typeface="Arial"/>
              </a:rPr>
              <a:t>Projects</a:t>
            </a:r>
            <a:r>
              <a:rPr lang="it-IT" sz="2400" b="1" dirty="0" smtClean="0">
                <a:solidFill>
                  <a:srgbClr val="073779"/>
                </a:solidFill>
                <a:latin typeface="Arial"/>
                <a:cs typeface="Arial"/>
              </a:rPr>
              <a:t>  </a:t>
            </a:r>
            <a:endParaRPr lang="it-IT" sz="2400" b="1" dirty="0">
              <a:solidFill>
                <a:srgbClr val="073779"/>
              </a:solidFill>
              <a:latin typeface="Arial"/>
              <a:cs typeface="Arial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90214" y="917419"/>
            <a:ext cx="8261993" cy="4062617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defTabSz="457032"/>
            <a:r>
              <a:rPr lang="it-IT" sz="2400" dirty="0" smtClean="0">
                <a:solidFill>
                  <a:srgbClr val="073779"/>
                </a:solidFill>
                <a:latin typeface="Arial"/>
                <a:cs typeface="Arial"/>
              </a:rPr>
              <a:t>To </a:t>
            </a:r>
            <a:r>
              <a:rPr lang="it-IT" sz="2400" dirty="0" err="1" smtClean="0">
                <a:solidFill>
                  <a:srgbClr val="073779"/>
                </a:solidFill>
                <a:latin typeface="Arial"/>
                <a:cs typeface="Arial"/>
              </a:rPr>
              <a:t>reach</a:t>
            </a:r>
            <a:r>
              <a:rPr lang="it-IT" sz="2400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2400" dirty="0" err="1" smtClean="0">
                <a:solidFill>
                  <a:srgbClr val="073779"/>
                </a:solidFill>
                <a:latin typeface="Arial"/>
                <a:cs typeface="Arial"/>
              </a:rPr>
              <a:t>our</a:t>
            </a:r>
            <a:r>
              <a:rPr lang="it-IT" sz="2400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2400" dirty="0" err="1" smtClean="0">
                <a:solidFill>
                  <a:srgbClr val="073779"/>
                </a:solidFill>
                <a:latin typeface="Arial"/>
                <a:cs typeface="Arial"/>
              </a:rPr>
              <a:t>main</a:t>
            </a:r>
            <a:r>
              <a:rPr lang="it-IT" sz="2400" dirty="0" smtClean="0">
                <a:solidFill>
                  <a:srgbClr val="073779"/>
                </a:solidFill>
                <a:latin typeface="Arial"/>
                <a:cs typeface="Arial"/>
              </a:rPr>
              <a:t> goal –the BIG PICTURE-</a:t>
            </a:r>
          </a:p>
          <a:p>
            <a:pPr defTabSz="457032"/>
            <a:endParaRPr lang="it-IT" dirty="0">
              <a:solidFill>
                <a:srgbClr val="073779"/>
              </a:solidFill>
              <a:latin typeface="Arial"/>
              <a:cs typeface="Arial"/>
            </a:endParaRPr>
          </a:p>
          <a:p>
            <a:pPr defTabSz="457032"/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Several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KSPs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and Focus follow-up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cases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carried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out by a team (TBD)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consisting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of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people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coming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from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different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SWGs</a:t>
            </a:r>
            <a:r>
              <a:rPr lang="it-IT" dirty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endParaRPr lang="it-IT" dirty="0" smtClean="0">
              <a:solidFill>
                <a:srgbClr val="073779"/>
              </a:solidFill>
              <a:latin typeface="Arial"/>
              <a:cs typeface="Arial"/>
            </a:endParaRPr>
          </a:p>
          <a:p>
            <a:pPr defTabSz="457032"/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-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define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clear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commensal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objectives</a:t>
            </a:r>
            <a:endParaRPr lang="it-IT" dirty="0" smtClean="0">
              <a:solidFill>
                <a:srgbClr val="073779"/>
              </a:solidFill>
              <a:latin typeface="Arial"/>
              <a:cs typeface="Arial"/>
            </a:endParaRPr>
          </a:p>
          <a:p>
            <a:pPr defTabSz="457032"/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-”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contact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points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”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between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SWG</a:t>
            </a:r>
          </a:p>
          <a:p>
            <a:pPr defTabSz="457032"/>
            <a:endParaRPr lang="it-IT" dirty="0" smtClean="0">
              <a:solidFill>
                <a:srgbClr val="073779"/>
              </a:solidFill>
              <a:latin typeface="Arial"/>
              <a:cs typeface="Arial"/>
            </a:endParaRPr>
          </a:p>
          <a:p>
            <a:pPr defTabSz="457032"/>
            <a:r>
              <a:rPr lang="it-IT" b="1" dirty="0" smtClean="0">
                <a:solidFill>
                  <a:srgbClr val="073779"/>
                </a:solidFill>
                <a:latin typeface="Arial"/>
                <a:cs typeface="Arial"/>
              </a:rPr>
              <a:t>Via:</a:t>
            </a:r>
            <a:endParaRPr lang="it-IT" b="1" dirty="0">
              <a:solidFill>
                <a:srgbClr val="073779"/>
              </a:solidFill>
              <a:latin typeface="Arial"/>
              <a:cs typeface="Arial"/>
            </a:endParaRPr>
          </a:p>
          <a:p>
            <a:pPr defTabSz="457032"/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Synergies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/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discussions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/meeting with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Cradle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of Life</a:t>
            </a:r>
          </a:p>
          <a:p>
            <a:pPr defTabSz="457032"/>
            <a:r>
              <a:rPr lang="it-IT" dirty="0">
                <a:solidFill>
                  <a:srgbClr val="073779"/>
                </a:solidFill>
                <a:latin typeface="Arial"/>
                <a:cs typeface="Arial"/>
              </a:rPr>
              <a:t>	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							  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Magnetism</a:t>
            </a:r>
            <a:endParaRPr lang="it-IT" dirty="0" smtClean="0">
              <a:solidFill>
                <a:srgbClr val="073779"/>
              </a:solidFill>
              <a:latin typeface="Arial"/>
              <a:cs typeface="Arial"/>
            </a:endParaRPr>
          </a:p>
          <a:p>
            <a:pPr defTabSz="457032"/>
            <a:r>
              <a:rPr lang="it-IT" dirty="0">
                <a:solidFill>
                  <a:srgbClr val="073779"/>
                </a:solidFill>
                <a:latin typeface="Arial"/>
                <a:cs typeface="Arial"/>
              </a:rPr>
              <a:t>	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							   HI</a:t>
            </a:r>
          </a:p>
          <a:p>
            <a:pPr defTabSz="457032"/>
            <a:r>
              <a:rPr lang="it-IT" dirty="0">
                <a:solidFill>
                  <a:srgbClr val="073779"/>
                </a:solidFill>
                <a:latin typeface="Arial"/>
                <a:cs typeface="Arial"/>
              </a:rPr>
              <a:t>	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							   (non) HI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spectral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line </a:t>
            </a:r>
          </a:p>
          <a:p>
            <a:pPr defTabSz="457032"/>
            <a:r>
              <a:rPr lang="it-IT" dirty="0">
                <a:solidFill>
                  <a:srgbClr val="073779"/>
                </a:solidFill>
                <a:latin typeface="Arial"/>
                <a:cs typeface="Arial"/>
              </a:rPr>
              <a:t>	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							   Continuum</a:t>
            </a:r>
          </a:p>
          <a:p>
            <a:pPr defTabSz="457032"/>
            <a:r>
              <a:rPr lang="it-IT" dirty="0">
                <a:solidFill>
                  <a:srgbClr val="073779"/>
                </a:solidFill>
                <a:latin typeface="Arial"/>
                <a:cs typeface="Arial"/>
              </a:rPr>
              <a:t>	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							  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Transients</a:t>
            </a:r>
            <a:endParaRPr lang="it-IT" dirty="0" smtClean="0">
              <a:solidFill>
                <a:srgbClr val="073779"/>
              </a:solidFill>
              <a:latin typeface="Arial"/>
              <a:cs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090214" y="4971670"/>
            <a:ext cx="75707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32"/>
            <a:r>
              <a:rPr lang="it-IT" sz="2000" b="1" dirty="0" err="1" smtClean="0">
                <a:solidFill>
                  <a:srgbClr val="073779"/>
                </a:solidFill>
                <a:latin typeface="Arial"/>
                <a:cs typeface="Arial"/>
              </a:rPr>
              <a:t>KSPs</a:t>
            </a:r>
            <a:r>
              <a:rPr lang="it-IT" sz="2000" b="1" dirty="0" smtClean="0">
                <a:solidFill>
                  <a:srgbClr val="073779"/>
                </a:solidFill>
                <a:latin typeface="Arial"/>
                <a:cs typeface="Arial"/>
              </a:rPr>
              <a:t> : 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some </a:t>
            </a:r>
            <a:r>
              <a:rPr lang="it-IT" dirty="0" err="1">
                <a:solidFill>
                  <a:srgbClr val="073779"/>
                </a:solidFill>
                <a:latin typeface="Arial"/>
                <a:cs typeface="Arial"/>
              </a:rPr>
              <a:t>already</a:t>
            </a:r>
            <a:r>
              <a:rPr lang="it-IT" dirty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defined</a:t>
            </a:r>
            <a:endParaRPr lang="it-IT" dirty="0" smtClean="0">
              <a:solidFill>
                <a:srgbClr val="073779"/>
              </a:solidFill>
              <a:latin typeface="Arial"/>
              <a:cs typeface="Arial"/>
            </a:endParaRPr>
          </a:p>
          <a:p>
            <a:pPr defTabSz="457032"/>
            <a:r>
              <a:rPr lang="it-IT" dirty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         </a:t>
            </a:r>
            <a:r>
              <a:rPr lang="it-IT" dirty="0">
                <a:solidFill>
                  <a:srgbClr val="073779"/>
                </a:solidFill>
                <a:latin typeface="Arial"/>
                <a:cs typeface="Arial"/>
              </a:rPr>
              <a:t>some in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preparation</a:t>
            </a:r>
            <a:endParaRPr lang="it-IT" dirty="0" smtClean="0">
              <a:solidFill>
                <a:srgbClr val="073779"/>
              </a:solidFill>
              <a:latin typeface="Arial"/>
              <a:cs typeface="Arial"/>
            </a:endParaRPr>
          </a:p>
          <a:p>
            <a:pPr defTabSz="457032"/>
            <a:r>
              <a:rPr lang="it-IT" dirty="0">
                <a:solidFill>
                  <a:srgbClr val="073779"/>
                </a:solidFill>
                <a:latin typeface="Arial"/>
                <a:cs typeface="Arial"/>
              </a:rPr>
              <a:t>	 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 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others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>
                <a:solidFill>
                  <a:srgbClr val="073779"/>
                </a:solidFill>
                <a:latin typeface="Arial"/>
                <a:cs typeface="Arial"/>
              </a:rPr>
              <a:t>just  in the </a:t>
            </a:r>
            <a:r>
              <a:rPr lang="it-IT" i="1" dirty="0">
                <a:solidFill>
                  <a:srgbClr val="073779"/>
                </a:solidFill>
                <a:latin typeface="Arial"/>
                <a:cs typeface="Arial"/>
              </a:rPr>
              <a:t>“brain </a:t>
            </a:r>
            <a:r>
              <a:rPr lang="it-IT" i="1" dirty="0" err="1">
                <a:solidFill>
                  <a:srgbClr val="073779"/>
                </a:solidFill>
                <a:latin typeface="Arial"/>
                <a:cs typeface="Arial"/>
              </a:rPr>
              <a:t>storming</a:t>
            </a:r>
            <a:r>
              <a:rPr lang="it-IT" i="1" dirty="0">
                <a:solidFill>
                  <a:srgbClr val="073779"/>
                </a:solidFill>
                <a:latin typeface="Arial"/>
                <a:cs typeface="Arial"/>
              </a:rPr>
              <a:t> mode</a:t>
            </a:r>
            <a:r>
              <a:rPr lang="it-IT" i="1" dirty="0" smtClean="0">
                <a:solidFill>
                  <a:srgbClr val="073779"/>
                </a:solidFill>
                <a:latin typeface="Arial"/>
                <a:cs typeface="Arial"/>
              </a:rPr>
              <a:t>”</a:t>
            </a:r>
          </a:p>
          <a:p>
            <a:pPr defTabSz="457032"/>
            <a:endParaRPr lang="it-IT" i="1" dirty="0">
              <a:solidFill>
                <a:srgbClr val="073779"/>
              </a:solidFill>
              <a:latin typeface="Arial"/>
              <a:cs typeface="Arial"/>
            </a:endParaRPr>
          </a:p>
          <a:p>
            <a:pPr defTabSz="457032"/>
            <a:r>
              <a:rPr lang="it-IT" i="1" dirty="0" err="1" smtClean="0">
                <a:solidFill>
                  <a:srgbClr val="073779"/>
                </a:solidFill>
                <a:latin typeface="Arial"/>
                <a:cs typeface="Arial"/>
              </a:rPr>
              <a:t>See</a:t>
            </a:r>
            <a:r>
              <a:rPr lang="it-IT" i="1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i="1" dirty="0" err="1" smtClean="0">
                <a:solidFill>
                  <a:srgbClr val="073779"/>
                </a:solidFill>
                <a:latin typeface="Arial"/>
                <a:cs typeface="Arial"/>
              </a:rPr>
              <a:t>following</a:t>
            </a:r>
            <a:r>
              <a:rPr lang="it-IT" i="1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i="1" dirty="0" err="1" smtClean="0">
                <a:solidFill>
                  <a:srgbClr val="073779"/>
                </a:solidFill>
                <a:latin typeface="Arial"/>
                <a:cs typeface="Arial"/>
              </a:rPr>
              <a:t>talks</a:t>
            </a:r>
            <a:endParaRPr lang="it-IT" i="1" dirty="0">
              <a:solidFill>
                <a:srgbClr val="073779"/>
              </a:solidFill>
              <a:latin typeface="Arial"/>
              <a:cs typeface="Arial"/>
            </a:endParaRPr>
          </a:p>
          <a:p>
            <a:pPr defTabSz="457032"/>
            <a:endParaRPr lang="it-I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10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even_sisters_milky_way_dreaming_photo_s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2" b="29892"/>
          <a:stretch/>
        </p:blipFill>
        <p:spPr>
          <a:xfrm rot="16200000">
            <a:off x="-2957636" y="2944547"/>
            <a:ext cx="6871094" cy="982000"/>
          </a:xfrm>
          <a:prstGeom prst="rect">
            <a:avLst/>
          </a:prstGeom>
        </p:spPr>
      </p:pic>
      <p:pic>
        <p:nvPicPr>
          <p:cNvPr id="3" name="Immagine 2" descr="Pag3_SKA-BD-24_NotesFromTheChair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6" t="27037" r="25575" b="49589"/>
          <a:stretch/>
        </p:blipFill>
        <p:spPr>
          <a:xfrm>
            <a:off x="1143000" y="1460272"/>
            <a:ext cx="5207000" cy="357186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05412" y="5156236"/>
            <a:ext cx="85243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Deployment Baseline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scoped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for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cost-capped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Construction budget</a:t>
            </a:r>
          </a:p>
          <a:p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The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final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Deployment Baseline of SKA1 to be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defined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in the Construction </a:t>
            </a:r>
          </a:p>
          <a:p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Proposal</a:t>
            </a:r>
            <a:endParaRPr lang="it-IT" dirty="0" smtClean="0">
              <a:solidFill>
                <a:srgbClr val="073779"/>
              </a:solidFill>
              <a:latin typeface="Arial"/>
              <a:cs typeface="Arial"/>
            </a:endParaRPr>
          </a:p>
          <a:p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Re-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instatement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of </a:t>
            </a:r>
            <a:r>
              <a:rPr lang="it-IT" b="1" dirty="0" smtClean="0">
                <a:solidFill>
                  <a:srgbClr val="073779"/>
                </a:solidFill>
                <a:latin typeface="Arial"/>
                <a:cs typeface="Arial"/>
              </a:rPr>
              <a:t>ALL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omitted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capabilities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is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planned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,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during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of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after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construction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</a:p>
          <a:p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Phase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,  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depending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on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available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funding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endParaRPr lang="it-IT" dirty="0">
              <a:solidFill>
                <a:srgbClr val="073779"/>
              </a:solidFill>
              <a:latin typeface="Arial"/>
              <a:cs typeface="Arial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137400" y="2184400"/>
            <a:ext cx="1612900" cy="1689100"/>
          </a:xfrm>
          <a:prstGeom prst="rect">
            <a:avLst/>
          </a:prstGeom>
          <a:gradFill rotWithShape="1">
            <a:gsLst>
              <a:gs pos="0">
                <a:srgbClr val="073779">
                  <a:shade val="70000"/>
                  <a:satMod val="150000"/>
                </a:srgbClr>
              </a:gs>
              <a:gs pos="34000">
                <a:srgbClr val="073779">
                  <a:shade val="70000"/>
                  <a:satMod val="140000"/>
                </a:srgbClr>
              </a:gs>
              <a:gs pos="70000">
                <a:srgbClr val="073779">
                  <a:tint val="100000"/>
                  <a:shade val="90000"/>
                  <a:satMod val="140000"/>
                </a:srgbClr>
              </a:gs>
              <a:gs pos="100000">
                <a:srgbClr val="073779">
                  <a:tint val="100000"/>
                  <a:shade val="100000"/>
                  <a:satMod val="100000"/>
                </a:srgbClr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073779"/>
            </a:solidFill>
            <a:prstDash val="soli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Reduced</a:t>
            </a:r>
            <a:r>
              <a:rPr kumimoji="0" 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it-IT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esolution</a:t>
            </a:r>
            <a:endParaRPr kumimoji="0" lang="it-IT" sz="18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Reduced</a:t>
            </a:r>
            <a:r>
              <a:rPr kumimoji="0" 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sensitivity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ccia sinistra 8"/>
          <p:cNvSpPr/>
          <p:nvPr/>
        </p:nvSpPr>
        <p:spPr>
          <a:xfrm>
            <a:off x="6174028" y="2564384"/>
            <a:ext cx="963372" cy="394716"/>
          </a:xfrm>
          <a:prstGeom prst="leftArrow">
            <a:avLst/>
          </a:prstGeom>
          <a:gradFill rotWithShape="1">
            <a:gsLst>
              <a:gs pos="0">
                <a:srgbClr val="073779">
                  <a:shade val="70000"/>
                  <a:satMod val="150000"/>
                </a:srgbClr>
              </a:gs>
              <a:gs pos="34000">
                <a:srgbClr val="073779">
                  <a:shade val="70000"/>
                  <a:satMod val="140000"/>
                </a:srgbClr>
              </a:gs>
              <a:gs pos="70000">
                <a:srgbClr val="073779">
                  <a:tint val="100000"/>
                  <a:shade val="90000"/>
                  <a:satMod val="140000"/>
                </a:srgbClr>
              </a:gs>
              <a:gs pos="100000">
                <a:srgbClr val="073779">
                  <a:tint val="100000"/>
                  <a:shade val="100000"/>
                  <a:satMod val="100000"/>
                </a:srgbClr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073779"/>
            </a:solidFill>
            <a:prstDash val="soli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ccia sinistra 10"/>
          <p:cNvSpPr/>
          <p:nvPr/>
        </p:nvSpPr>
        <p:spPr>
          <a:xfrm>
            <a:off x="6187236" y="3250184"/>
            <a:ext cx="963372" cy="394716"/>
          </a:xfrm>
          <a:prstGeom prst="leftArrow">
            <a:avLst/>
          </a:prstGeom>
          <a:gradFill rotWithShape="1">
            <a:gsLst>
              <a:gs pos="0">
                <a:srgbClr val="073779">
                  <a:shade val="70000"/>
                  <a:satMod val="150000"/>
                </a:srgbClr>
              </a:gs>
              <a:gs pos="34000">
                <a:srgbClr val="073779">
                  <a:shade val="70000"/>
                  <a:satMod val="140000"/>
                </a:srgbClr>
              </a:gs>
              <a:gs pos="70000">
                <a:srgbClr val="073779">
                  <a:tint val="100000"/>
                  <a:shade val="90000"/>
                  <a:satMod val="140000"/>
                </a:srgbClr>
              </a:gs>
              <a:gs pos="100000">
                <a:srgbClr val="073779">
                  <a:tint val="100000"/>
                  <a:shade val="100000"/>
                  <a:satMod val="100000"/>
                </a:srgbClr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073779"/>
            </a:solidFill>
            <a:prstDash val="soli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egnaposto testo 2"/>
          <p:cNvSpPr txBox="1">
            <a:spLocks/>
          </p:cNvSpPr>
          <p:nvPr/>
        </p:nvSpPr>
        <p:spPr>
          <a:xfrm>
            <a:off x="520700" y="211828"/>
            <a:ext cx="7670800" cy="619941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 smtClean="0">
                <a:solidFill>
                  <a:srgbClr val="073779"/>
                </a:solidFill>
                <a:latin typeface="Arial"/>
                <a:cs typeface="Arial"/>
              </a:rPr>
              <a:t>Design Baseline/ Deployment Baseline</a:t>
            </a:r>
            <a:endParaRPr lang="it-IT" sz="2800" dirty="0">
              <a:solidFill>
                <a:srgbClr val="073779"/>
              </a:solidFill>
              <a:latin typeface="Arial"/>
              <a:cs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121312" y="957074"/>
            <a:ext cx="463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Outcome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 of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July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2017  SKA Board meeting</a:t>
            </a:r>
            <a:endParaRPr lang="it-IT" dirty="0">
              <a:solidFill>
                <a:srgbClr val="07377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725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even_sisters_milky_way_dreaming_photo_s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2" b="29892"/>
          <a:stretch/>
        </p:blipFill>
        <p:spPr>
          <a:xfrm rot="16200000">
            <a:off x="-2957636" y="2944547"/>
            <a:ext cx="6871094" cy="982000"/>
          </a:xfrm>
          <a:prstGeom prst="rect">
            <a:avLst/>
          </a:prstGeom>
        </p:spPr>
      </p:pic>
      <p:sp>
        <p:nvSpPr>
          <p:cNvPr id="9" name="Segnaposto testo 2"/>
          <p:cNvSpPr txBox="1">
            <a:spLocks/>
          </p:cNvSpPr>
          <p:nvPr/>
        </p:nvSpPr>
        <p:spPr>
          <a:xfrm>
            <a:off x="508000" y="49086"/>
            <a:ext cx="6276872" cy="619941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 smtClean="0">
                <a:solidFill>
                  <a:srgbClr val="073779"/>
                </a:solidFill>
                <a:latin typeface="Arial"/>
                <a:cs typeface="Arial"/>
              </a:rPr>
              <a:t>SKA1 </a:t>
            </a:r>
            <a:r>
              <a:rPr lang="it-IT" sz="2800" dirty="0" err="1" smtClean="0">
                <a:solidFill>
                  <a:srgbClr val="073779"/>
                </a:solidFill>
                <a:latin typeface="Arial"/>
                <a:cs typeface="Arial"/>
              </a:rPr>
              <a:t>Frequency</a:t>
            </a:r>
            <a:r>
              <a:rPr lang="it-IT" sz="2800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2800" dirty="0" err="1" smtClean="0">
                <a:solidFill>
                  <a:srgbClr val="073779"/>
                </a:solidFill>
                <a:latin typeface="Arial"/>
                <a:cs typeface="Arial"/>
              </a:rPr>
              <a:t>range</a:t>
            </a:r>
            <a:endParaRPr lang="it-IT" sz="2800" dirty="0">
              <a:solidFill>
                <a:srgbClr val="073779"/>
              </a:solidFill>
              <a:latin typeface="Arial"/>
              <a:cs typeface="Arial"/>
            </a:endParaRPr>
          </a:p>
        </p:txBody>
      </p:sp>
      <p:pic>
        <p:nvPicPr>
          <p:cNvPr id="11" name="Immagine 10" descr="Scienza_SK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t="13889" r="10899" b="27497"/>
          <a:stretch/>
        </p:blipFill>
        <p:spPr>
          <a:xfrm>
            <a:off x="2743200" y="863602"/>
            <a:ext cx="5483042" cy="572769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968912" y="1079500"/>
            <a:ext cx="2273300" cy="200054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A chart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showing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the major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areas</a:t>
            </a:r>
            <a:r>
              <a:rPr lang="it-IT" dirty="0">
                <a:solidFill>
                  <a:srgbClr val="073779"/>
                </a:solidFill>
                <a:latin typeface="Arial"/>
                <a:cs typeface="Arial"/>
              </a:rPr>
              <a:t> o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f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observations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and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investigation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for SKA1 in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order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of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frequency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range</a:t>
            </a:r>
            <a:endParaRPr lang="it-IT" dirty="0" smtClean="0">
              <a:solidFill>
                <a:srgbClr val="073779"/>
              </a:solidFill>
              <a:latin typeface="Arial"/>
              <a:cs typeface="Arial"/>
            </a:endParaRPr>
          </a:p>
          <a:p>
            <a:r>
              <a:rPr lang="it-IT" sz="1600" dirty="0">
                <a:solidFill>
                  <a:srgbClr val="073779"/>
                </a:solidFill>
                <a:latin typeface="Arial"/>
                <a:cs typeface="Arial"/>
              </a:rPr>
              <a:t>f</a:t>
            </a:r>
            <a:r>
              <a:rPr lang="it-IT" sz="1600" dirty="0" smtClean="0">
                <a:solidFill>
                  <a:srgbClr val="073779"/>
                </a:solidFill>
                <a:latin typeface="Arial"/>
                <a:cs typeface="Arial"/>
              </a:rPr>
              <a:t>rom </a:t>
            </a:r>
            <a:r>
              <a:rPr lang="it-IT" sz="1600" dirty="0" err="1" smtClean="0">
                <a:solidFill>
                  <a:srgbClr val="073779"/>
                </a:solidFill>
                <a:latin typeface="Arial"/>
                <a:cs typeface="Arial"/>
              </a:rPr>
              <a:t>Dewdney</a:t>
            </a:r>
            <a:r>
              <a:rPr lang="it-IT" sz="1600" dirty="0" smtClean="0">
                <a:solidFill>
                  <a:srgbClr val="073779"/>
                </a:solidFill>
                <a:latin typeface="Arial"/>
                <a:cs typeface="Arial"/>
              </a:rPr>
              <a:t>, 2016</a:t>
            </a:r>
          </a:p>
        </p:txBody>
      </p:sp>
      <p:sp>
        <p:nvSpPr>
          <p:cNvPr id="12" name="Ovale 11"/>
          <p:cNvSpPr/>
          <p:nvPr/>
        </p:nvSpPr>
        <p:spPr>
          <a:xfrm>
            <a:off x="6892340" y="992796"/>
            <a:ext cx="1438860" cy="42396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7168160" y="6160870"/>
            <a:ext cx="2160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FF0000"/>
                </a:solidFill>
              </a:rPr>
              <a:t>Most</a:t>
            </a:r>
            <a:r>
              <a:rPr lang="it-IT" b="1" dirty="0" smtClean="0">
                <a:solidFill>
                  <a:srgbClr val="FF0000"/>
                </a:solidFill>
              </a:rPr>
              <a:t> of </a:t>
            </a:r>
            <a:r>
              <a:rPr lang="it-IT" b="1" dirty="0" err="1" smtClean="0">
                <a:solidFill>
                  <a:srgbClr val="FF0000"/>
                </a:solidFill>
              </a:rPr>
              <a:t>Galactic</a:t>
            </a:r>
            <a:endParaRPr lang="it-IT" b="1" dirty="0">
              <a:solidFill>
                <a:srgbClr val="FF0000"/>
              </a:solidFill>
            </a:endParaRPr>
          </a:p>
          <a:p>
            <a:pPr algn="ctr"/>
            <a:r>
              <a:rPr lang="it-IT" b="1" dirty="0" smtClean="0">
                <a:solidFill>
                  <a:srgbClr val="FF0000"/>
                </a:solidFill>
              </a:rPr>
              <a:t>Science in Band 5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1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even_sisters_milky_way_dreaming_photo_s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2" b="29892"/>
          <a:stretch/>
        </p:blipFill>
        <p:spPr>
          <a:xfrm rot="16200000">
            <a:off x="-2957636" y="2944547"/>
            <a:ext cx="6871094" cy="982000"/>
          </a:xfrm>
          <a:prstGeom prst="rect">
            <a:avLst/>
          </a:prstGeom>
        </p:spPr>
      </p:pic>
      <p:sp>
        <p:nvSpPr>
          <p:cNvPr id="3" name="Segnaposto testo 2"/>
          <p:cNvSpPr txBox="1">
            <a:spLocks/>
          </p:cNvSpPr>
          <p:nvPr/>
        </p:nvSpPr>
        <p:spPr>
          <a:xfrm>
            <a:off x="520700" y="59428"/>
            <a:ext cx="7670800" cy="619941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 smtClean="0">
                <a:solidFill>
                  <a:srgbClr val="073779"/>
                </a:solidFill>
              </a:rPr>
              <a:t>Design Baseline/ Deployment Baseline</a:t>
            </a:r>
            <a:endParaRPr lang="it-IT" sz="2800" dirty="0">
              <a:solidFill>
                <a:srgbClr val="073779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81100" y="849640"/>
            <a:ext cx="37762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i="0" u="none" strike="noStrike" kern="0" cap="none" spc="0" normalizeH="0" baseline="0" noProof="0" dirty="0" smtClean="0">
                <a:ln>
                  <a:noFill/>
                </a:ln>
                <a:solidFill>
                  <a:srgbClr val="073779"/>
                </a:solidFill>
                <a:effectLst/>
                <a:uLnTx/>
                <a:uFillTx/>
                <a:latin typeface="Arial"/>
                <a:cs typeface="Arial"/>
              </a:rPr>
              <a:t>WARNING for </a:t>
            </a:r>
            <a:r>
              <a:rPr kumimoji="0" lang="it-IT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073779"/>
                </a:solidFill>
                <a:effectLst/>
                <a:uLnTx/>
                <a:uFillTx/>
                <a:latin typeface="Arial"/>
                <a:cs typeface="Arial"/>
              </a:rPr>
              <a:t>Galactic</a:t>
            </a:r>
            <a:r>
              <a:rPr kumimoji="0" lang="it-IT" sz="2000" i="0" u="none" strike="noStrike" kern="0" cap="none" spc="0" normalizeH="0" baseline="0" noProof="0" dirty="0" smtClean="0">
                <a:ln>
                  <a:noFill/>
                </a:ln>
                <a:solidFill>
                  <a:srgbClr val="073779"/>
                </a:solidFill>
                <a:effectLst/>
                <a:uLnTx/>
                <a:uFillTx/>
                <a:latin typeface="Arial"/>
                <a:cs typeface="Arial"/>
              </a:rPr>
              <a:t> Science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i="0" u="none" strike="noStrike" kern="0" cap="none" spc="0" normalizeH="0" baseline="0" noProof="0" dirty="0">
              <a:ln>
                <a:noFill/>
              </a:ln>
              <a:solidFill>
                <a:srgbClr val="073779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i="0" u="none" strike="noStrike" kern="0" cap="none" spc="0" normalizeH="0" baseline="0" noProof="0" dirty="0">
              <a:ln>
                <a:noFill/>
              </a:ln>
              <a:solidFill>
                <a:srgbClr val="073779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957369" y="1145857"/>
            <a:ext cx="4316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Hoare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et al, 2015, Testi et al., 2015, </a:t>
            </a:r>
          </a:p>
          <a:p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Codella et al., 2015, Umana et al., 2015, </a:t>
            </a:r>
          </a:p>
          <a:p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Thompson et al., 2015……</a:t>
            </a:r>
            <a:endParaRPr lang="it-IT" dirty="0">
              <a:solidFill>
                <a:srgbClr val="073779"/>
              </a:solidFill>
              <a:latin typeface="Arial"/>
              <a:cs typeface="Aria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939800" y="2717800"/>
            <a:ext cx="7856350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073779"/>
                </a:solidFill>
                <a:latin typeface="Arial"/>
                <a:cs typeface="Arial"/>
              </a:rPr>
              <a:t>Reduction</a:t>
            </a:r>
            <a:r>
              <a:rPr lang="it-IT" sz="2000" b="1" dirty="0" smtClean="0">
                <a:solidFill>
                  <a:srgbClr val="073779"/>
                </a:solidFill>
                <a:latin typeface="Arial"/>
                <a:cs typeface="Arial"/>
              </a:rPr>
              <a:t> in </a:t>
            </a:r>
            <a:r>
              <a:rPr lang="it-IT" sz="2000" b="1" dirty="0" err="1" smtClean="0">
                <a:solidFill>
                  <a:srgbClr val="073779"/>
                </a:solidFill>
                <a:latin typeface="Arial"/>
                <a:cs typeface="Arial"/>
              </a:rPr>
              <a:t>number</a:t>
            </a:r>
            <a:r>
              <a:rPr lang="it-IT" sz="2000" b="1" dirty="0" smtClean="0">
                <a:solidFill>
                  <a:srgbClr val="073779"/>
                </a:solidFill>
                <a:latin typeface="Arial"/>
                <a:cs typeface="Arial"/>
              </a:rPr>
              <a:t> of </a:t>
            </a:r>
            <a:r>
              <a:rPr lang="it-IT" sz="2000" b="1" dirty="0" err="1" smtClean="0">
                <a:solidFill>
                  <a:srgbClr val="073779"/>
                </a:solidFill>
                <a:latin typeface="Arial"/>
                <a:cs typeface="Arial"/>
              </a:rPr>
              <a:t>elements</a:t>
            </a:r>
            <a:r>
              <a:rPr lang="it-IT" sz="2000" b="1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2000" b="1" dirty="0" err="1" smtClean="0">
                <a:solidFill>
                  <a:srgbClr val="073779"/>
                </a:solidFill>
                <a:latin typeface="Arial"/>
                <a:cs typeface="Arial"/>
              </a:rPr>
              <a:t>means</a:t>
            </a:r>
            <a:r>
              <a:rPr lang="it-IT" sz="2000" b="1" dirty="0" smtClean="0">
                <a:solidFill>
                  <a:srgbClr val="073779"/>
                </a:solidFill>
                <a:latin typeface="Arial"/>
                <a:cs typeface="Arial"/>
              </a:rPr>
              <a:t>:</a:t>
            </a:r>
          </a:p>
          <a:p>
            <a:endParaRPr lang="it-IT" sz="2000" b="1" dirty="0" smtClean="0">
              <a:solidFill>
                <a:srgbClr val="073779"/>
              </a:solidFill>
              <a:latin typeface="Arial"/>
              <a:cs typeface="Arial"/>
            </a:endParaRPr>
          </a:p>
          <a:p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Reduced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sensitivity</a:t>
            </a:r>
            <a:endParaRPr lang="it-IT" dirty="0" smtClean="0">
              <a:solidFill>
                <a:srgbClr val="073779"/>
              </a:solidFill>
              <a:latin typeface="Arial"/>
              <a:cs typeface="Arial"/>
            </a:endParaRPr>
          </a:p>
          <a:p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Reduced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rgbClr val="073779"/>
                </a:solidFill>
                <a:latin typeface="Arial"/>
                <a:cs typeface="Arial"/>
              </a:rPr>
              <a:t>a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ngular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resolution</a:t>
            </a:r>
            <a:endParaRPr lang="it-IT" dirty="0" smtClean="0">
              <a:solidFill>
                <a:srgbClr val="073779"/>
              </a:solidFill>
              <a:latin typeface="Arial"/>
              <a:cs typeface="Arial"/>
            </a:endParaRPr>
          </a:p>
          <a:p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Not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optimized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UV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coverage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for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imaging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fidelity-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question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on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how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distributed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</a:p>
          <a:p>
            <a:r>
              <a:rPr lang="it-IT" dirty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                                                                      a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reduced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initial</a:t>
            </a:r>
            <a:r>
              <a:rPr lang="it-IT" dirty="0" smtClean="0">
                <a:solidFill>
                  <a:srgbClr val="073779"/>
                </a:solidFill>
                <a:latin typeface="Arial"/>
                <a:cs typeface="Arial"/>
              </a:rPr>
              <a:t> Band-5 </a:t>
            </a:r>
            <a:r>
              <a:rPr lang="it-IT" dirty="0" err="1" smtClean="0">
                <a:solidFill>
                  <a:srgbClr val="073779"/>
                </a:solidFill>
                <a:latin typeface="Arial"/>
                <a:cs typeface="Arial"/>
              </a:rPr>
              <a:t>feeds</a:t>
            </a:r>
            <a:endParaRPr lang="it-IT" dirty="0" smtClean="0">
              <a:solidFill>
                <a:srgbClr val="073779"/>
              </a:solidFill>
              <a:latin typeface="Arial"/>
              <a:cs typeface="Arial"/>
            </a:endParaRPr>
          </a:p>
          <a:p>
            <a:endParaRPr lang="it-IT" dirty="0">
              <a:solidFill>
                <a:srgbClr val="073779"/>
              </a:solidFill>
              <a:latin typeface="Arial"/>
              <a:cs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75665" y="5214540"/>
            <a:ext cx="78823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A wide community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consultation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should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 be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undertaken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 to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ensure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that</a:t>
            </a:r>
            <a:endParaRPr lang="it-IT" sz="2000" dirty="0" smtClean="0">
              <a:solidFill>
                <a:srgbClr val="073779"/>
              </a:solidFill>
              <a:latin typeface="Arial"/>
              <a:cs typeface="Arial"/>
            </a:endParaRPr>
          </a:p>
          <a:p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any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 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partial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deployment</a:t>
            </a:r>
            <a:r>
              <a:rPr lang="it-IT" sz="2000" dirty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 of Band-5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feeds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takes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accout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 of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all</a:t>
            </a:r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 </a:t>
            </a:r>
          </a:p>
          <a:p>
            <a:r>
              <a:rPr lang="it-IT" sz="2000" dirty="0" smtClean="0">
                <a:solidFill>
                  <a:srgbClr val="073779"/>
                </a:solidFill>
                <a:latin typeface="Arial"/>
                <a:cs typeface="Arial"/>
              </a:rPr>
              <a:t>Science </a:t>
            </a:r>
            <a:r>
              <a:rPr lang="it-IT" sz="2000" dirty="0" err="1" smtClean="0">
                <a:solidFill>
                  <a:srgbClr val="073779"/>
                </a:solidFill>
                <a:latin typeface="Arial"/>
                <a:cs typeface="Arial"/>
              </a:rPr>
              <a:t>constraints</a:t>
            </a:r>
            <a:endParaRPr lang="it-IT" sz="2000" dirty="0" smtClean="0">
              <a:solidFill>
                <a:srgbClr val="07377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818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even_sisters_milky_way_dreaming_photo_s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2" b="29892"/>
          <a:stretch/>
        </p:blipFill>
        <p:spPr>
          <a:xfrm rot="16200000">
            <a:off x="-2957636" y="2944547"/>
            <a:ext cx="6871094" cy="982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90214" y="975"/>
            <a:ext cx="8053786" cy="47226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defTabSz="457032"/>
            <a:r>
              <a:rPr lang="it-IT" sz="2400" b="1" i="1" dirty="0" err="1" smtClean="0">
                <a:solidFill>
                  <a:srgbClr val="073779"/>
                </a:solidFill>
                <a:latin typeface="Arial"/>
                <a:cs typeface="Arial"/>
              </a:rPr>
              <a:t>Summary</a:t>
            </a:r>
            <a:r>
              <a:rPr lang="it-IT" sz="2400" b="1" i="1" dirty="0" smtClean="0">
                <a:solidFill>
                  <a:srgbClr val="0000C2"/>
                </a:solidFill>
                <a:latin typeface="Comic Sans MS"/>
                <a:cs typeface="Comic Sans MS"/>
              </a:rPr>
              <a:t>  </a:t>
            </a:r>
            <a:endParaRPr lang="it-IT" sz="2400" b="1" i="1" dirty="0">
              <a:solidFill>
                <a:srgbClr val="0000C2"/>
              </a:solidFill>
              <a:latin typeface="Comic Sans MS"/>
              <a:cs typeface="Comic Sans MS"/>
            </a:endParaRP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1037470" y="684886"/>
            <a:ext cx="7985551" cy="464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5616" bIns="0"/>
          <a:lstStyle/>
          <a:p>
            <a:pPr marL="34781" defTabSz="801455" fontAlgn="base">
              <a:spcBef>
                <a:spcPts val="149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SKA </a:t>
            </a:r>
            <a:r>
              <a:rPr lang="en-US" sz="2100" i="1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covers important Milky Way physics in breadth and </a:t>
            </a:r>
            <a:r>
              <a:rPr lang="en-US" sz="2100" i="1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depth</a:t>
            </a:r>
          </a:p>
          <a:p>
            <a:pPr marL="34781" defTabSz="801455" fontAlgn="base">
              <a:spcBef>
                <a:spcPts val="1490"/>
              </a:spcBef>
              <a:spcAft>
                <a:spcPct val="0"/>
              </a:spcAft>
            </a:pPr>
            <a:endParaRPr lang="en-US" sz="2100" i="1" dirty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34781" defTabSz="801455" fontAlgn="base">
              <a:spcBef>
                <a:spcPts val="149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Radio provides us with </a:t>
            </a:r>
            <a:r>
              <a:rPr lang="en-US" sz="2100" i="1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unique</a:t>
            </a:r>
            <a:r>
              <a:rPr lang="en-US" sz="2100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 extinction-free diagnostics for better comprehension of:</a:t>
            </a:r>
          </a:p>
          <a:p>
            <a:pPr marL="34781" defTabSz="801455" fontAlgn="base">
              <a:spcBef>
                <a:spcPts val="149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-Star formation</a:t>
            </a:r>
          </a:p>
          <a:p>
            <a:pPr marL="34781" defTabSz="801455" fontAlgn="base">
              <a:spcBef>
                <a:spcPts val="1490"/>
              </a:spcBef>
              <a:spcAft>
                <a:spcPct val="0"/>
              </a:spcAft>
            </a:pPr>
            <a:r>
              <a:rPr lang="en-US" sz="21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-</a:t>
            </a:r>
            <a:r>
              <a:rPr lang="en-US" sz="2100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Stellar evolution</a:t>
            </a:r>
          </a:p>
          <a:p>
            <a:pPr marL="34781" defTabSz="801455" fontAlgn="base">
              <a:spcBef>
                <a:spcPts val="149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-Energy and matter return to ISM </a:t>
            </a:r>
          </a:p>
          <a:p>
            <a:pPr marL="34781" defTabSz="801455" fontAlgn="base">
              <a:spcBef>
                <a:spcPts val="1490"/>
              </a:spcBef>
              <a:spcAft>
                <a:spcPct val="0"/>
              </a:spcAft>
            </a:pPr>
            <a:endParaRPr lang="en-US" sz="2100" dirty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34781" defTabSz="801455" fontAlgn="base">
              <a:spcBef>
                <a:spcPts val="149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Particularly important to reach the goals high frequency</a:t>
            </a:r>
            <a:r>
              <a:rPr lang="en-US" sz="2100" b="1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, </a:t>
            </a:r>
            <a:r>
              <a:rPr lang="en-US" sz="2100" b="1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high angular </a:t>
            </a:r>
            <a:r>
              <a:rPr lang="en-US" sz="2100" b="1" dirty="0" smtClean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resolution with optimal UV coverage,</a:t>
            </a:r>
          </a:p>
          <a:p>
            <a:pPr marL="34781" defTabSz="801455" fontAlgn="base">
              <a:spcBef>
                <a:spcPts val="1490"/>
              </a:spcBef>
              <a:spcAft>
                <a:spcPct val="0"/>
              </a:spcAft>
            </a:pPr>
            <a:endParaRPr lang="en-US" sz="2100" dirty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34781" defTabSz="801455" fontAlgn="base">
              <a:spcBef>
                <a:spcPts val="1490"/>
              </a:spcBef>
              <a:spcAft>
                <a:spcPct val="0"/>
              </a:spcAft>
            </a:pPr>
            <a:endParaRPr lang="en-US" sz="2100" dirty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34781" defTabSz="801455" fontAlgn="base">
              <a:spcBef>
                <a:spcPts val="1490"/>
              </a:spcBef>
              <a:spcAft>
                <a:spcPct val="0"/>
              </a:spcAft>
              <a:buSzPct val="100000"/>
            </a:pPr>
            <a:endParaRPr lang="en-US" sz="2100" dirty="0">
              <a:solidFill>
                <a:srgbClr val="0000C2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090214" y="5949162"/>
            <a:ext cx="79328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5616" bIns="0" anchor="ctr">
            <a:spAutoFit/>
          </a:bodyPr>
          <a:lstStyle/>
          <a:p>
            <a:pPr marL="34781" defTabSz="801455" fontAlgn="base">
              <a:spcBef>
                <a:spcPct val="0"/>
              </a:spcBef>
              <a:spcAft>
                <a:spcPct val="0"/>
              </a:spcAft>
            </a:pPr>
            <a:r>
              <a:rPr lang="en-US" sz="1700" u="sng" dirty="0">
                <a:solidFill>
                  <a:srgbClr val="000080"/>
                </a:solidFill>
                <a:latin typeface="Lucida Console" charset="0"/>
                <a:ea typeface="ＭＳ Ｐゴシック" charset="0"/>
                <a:cs typeface="Lucida Console" charset="0"/>
                <a:sym typeface="Lucida Console" charset="0"/>
                <a:hlinkClick r:id="rId4"/>
              </a:rPr>
              <a:t>http://</a:t>
            </a:r>
            <a:r>
              <a:rPr lang="en-US" sz="1700" b="1" u="sng" dirty="0">
                <a:solidFill>
                  <a:srgbClr val="000080"/>
                </a:solidFill>
                <a:latin typeface="Comic Sans MS"/>
                <a:ea typeface="ＭＳ Ｐゴシック" charset="0"/>
                <a:cs typeface="Comic Sans MS"/>
                <a:sym typeface="Lucida Console" charset="0"/>
                <a:hlinkClick r:id="rId4"/>
              </a:rPr>
              <a:t>astronomers.skatelescope.org/science-working-groups/milky-way/</a:t>
            </a:r>
            <a:endParaRPr lang="en-US" sz="1700" b="1" u="sng" dirty="0">
              <a:solidFill>
                <a:srgbClr val="000080"/>
              </a:solidFill>
              <a:latin typeface="Comic Sans MS"/>
              <a:ea typeface="ＭＳ Ｐゴシック" charset="0"/>
              <a:cs typeface="Comic Sans MS"/>
              <a:sym typeface="Lucida Conso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61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145723" y="562175"/>
            <a:ext cx="8852558" cy="208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olo 1"/>
          <p:cNvSpPr txBox="1">
            <a:spLocks/>
          </p:cNvSpPr>
          <p:nvPr/>
        </p:nvSpPr>
        <p:spPr>
          <a:xfrm>
            <a:off x="5664200" y="-35384"/>
            <a:ext cx="4495800" cy="46718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i="1" smtClean="0">
                <a:solidFill>
                  <a:srgbClr val="FFFFFF"/>
                </a:solidFill>
                <a:latin typeface="Arial"/>
              </a:rPr>
              <a:t>Our Galaxy</a:t>
            </a:r>
            <a:r>
              <a:rPr lang="it-IT" sz="2400" i="1" smtClean="0">
                <a:solidFill>
                  <a:srgbClr val="FFFFFF"/>
                </a:solidFill>
                <a:latin typeface="Arial"/>
              </a:rPr>
              <a:t>   SKA   </a:t>
            </a:r>
            <a:r>
              <a:rPr lang="it-IT" sz="2400" smtClean="0">
                <a:solidFill>
                  <a:srgbClr val="FFFFFF"/>
                </a:solidFill>
                <a:latin typeface="Arial"/>
              </a:rPr>
              <a:t>SWG</a:t>
            </a:r>
            <a:endParaRPr lang="it-IT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Segnaposto contenuto 3"/>
          <p:cNvSpPr txBox="1">
            <a:spLocks/>
          </p:cNvSpPr>
          <p:nvPr/>
        </p:nvSpPr>
        <p:spPr>
          <a:xfrm>
            <a:off x="457200" y="939263"/>
            <a:ext cx="8229600" cy="4992100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73779"/>
              </a:buClr>
            </a:pPr>
            <a:r>
              <a:rPr lang="it-IT" sz="1400" b="1" dirty="0" err="1" smtClean="0">
                <a:solidFill>
                  <a:srgbClr val="073779"/>
                </a:solidFill>
                <a:latin typeface="Arial"/>
                <a:cs typeface="Comic Sans MS"/>
              </a:rPr>
              <a:t>Chairs</a:t>
            </a:r>
            <a:r>
              <a:rPr lang="it-IT" sz="1400" b="1" dirty="0" smtClean="0">
                <a:solidFill>
                  <a:srgbClr val="073779"/>
                </a:solidFill>
                <a:latin typeface="Arial"/>
                <a:cs typeface="Comic Sans MS"/>
              </a:rPr>
              <a:t>:  Grazia Umana &amp; Erik  </a:t>
            </a:r>
            <a:r>
              <a:rPr lang="it-IT" sz="1400" b="1" dirty="0" err="1" smtClean="0">
                <a:solidFill>
                  <a:srgbClr val="073779"/>
                </a:solidFill>
                <a:latin typeface="Arial"/>
                <a:cs typeface="Comic Sans MS"/>
              </a:rPr>
              <a:t>Rosolowsky</a:t>
            </a:r>
            <a:r>
              <a:rPr lang="it-IT" sz="1400" b="1" dirty="0" smtClean="0">
                <a:solidFill>
                  <a:srgbClr val="073779"/>
                </a:solidFill>
                <a:latin typeface="Arial"/>
                <a:cs typeface="Comic Sans MS"/>
              </a:rPr>
              <a:t>                                                              </a:t>
            </a:r>
            <a:r>
              <a:rPr lang="it-IT" sz="1600" b="1" dirty="0" smtClean="0">
                <a:solidFill>
                  <a:srgbClr val="073779"/>
                </a:solidFill>
                <a:latin typeface="Arial"/>
                <a:cs typeface="Comic Sans MS"/>
              </a:rPr>
              <a:t>60 </a:t>
            </a:r>
            <a:r>
              <a:rPr lang="it-IT" sz="1600" b="1" dirty="0" err="1" smtClean="0">
                <a:solidFill>
                  <a:srgbClr val="073779"/>
                </a:solidFill>
                <a:latin typeface="Arial"/>
                <a:cs typeface="Comic Sans MS"/>
              </a:rPr>
              <a:t>members</a:t>
            </a:r>
            <a:endParaRPr lang="it-IT" sz="1600" b="1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pPr marL="0" indent="0">
              <a:buClr>
                <a:srgbClr val="073779"/>
              </a:buClr>
              <a:buFont typeface="Arial" pitchFamily="34" charset="0"/>
              <a:buNone/>
            </a:pPr>
            <a:endParaRPr lang="it-IT" sz="1400" b="1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pPr>
              <a:buClr>
                <a:srgbClr val="073779"/>
              </a:buClr>
            </a:pP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Antoxon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Alberdi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       </a:t>
            </a:r>
          </a:p>
          <a:p>
            <a:pPr>
              <a:buClr>
                <a:srgbClr val="073779"/>
              </a:buClr>
            </a:pP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Marc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Audard</a:t>
            </a:r>
            <a:endParaRPr lang="it-IT" sz="1400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pPr>
              <a:buClr>
                <a:srgbClr val="073779"/>
              </a:buClr>
            </a:pP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Miguel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Avillez</a:t>
            </a:r>
            <a:endParaRPr lang="it-IT" sz="1400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pPr>
              <a:buClr>
                <a:srgbClr val="073779"/>
              </a:buClr>
            </a:pP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Adam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Avison</a:t>
            </a:r>
            <a:endParaRPr lang="it-IT" sz="1400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pPr>
              <a:buClr>
                <a:srgbClr val="073779"/>
              </a:buClr>
            </a:pP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Tyler Bourke</a:t>
            </a:r>
          </a:p>
          <a:p>
            <a:pPr>
              <a:buClr>
                <a:srgbClr val="073779"/>
              </a:buClr>
            </a:pP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Shari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Breen</a:t>
            </a:r>
            <a:endParaRPr lang="it-IT" sz="1400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pPr>
              <a:buClr>
                <a:srgbClr val="073779"/>
              </a:buClr>
            </a:pP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Filomena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Bufano</a:t>
            </a:r>
            <a:endParaRPr lang="it-IT" sz="1400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pPr>
              <a:buClr>
                <a:srgbClr val="073779"/>
              </a:buClr>
            </a:pP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James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Dale</a:t>
            </a:r>
            <a:endParaRPr lang="it-IT" sz="1400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pPr>
              <a:buClr>
                <a:srgbClr val="073779"/>
              </a:buClr>
            </a:pP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Joanne Dawson	</a:t>
            </a:r>
          </a:p>
          <a:p>
            <a:pPr>
              <a:buClr>
                <a:srgbClr val="073779"/>
              </a:buClr>
            </a:pP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John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Dickey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pPr>
              <a:buClr>
                <a:srgbClr val="073779"/>
              </a:buClr>
            </a:pP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Simon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Ellingsen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pPr>
              <a:buClr>
                <a:srgbClr val="073779"/>
              </a:buClr>
            </a:pP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Sandra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Etoka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pPr>
              <a:buClr>
                <a:srgbClr val="073779"/>
              </a:buClr>
            </a:pP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Jan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Forbrich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pPr>
              <a:buClr>
                <a:srgbClr val="073779"/>
              </a:buClr>
            </a:pP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Gary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Fuller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pPr>
              <a:buClr>
                <a:srgbClr val="073779"/>
              </a:buClr>
            </a:pP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Ciriaco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Goddi</a:t>
            </a:r>
            <a:endParaRPr lang="it-IT" sz="1400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pPr>
              <a:buClr>
                <a:srgbClr val="073779"/>
              </a:buClr>
            </a:pP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Adam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Ginsburg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pPr>
              <a:buClr>
                <a:srgbClr val="073779"/>
              </a:buClr>
            </a:pP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Lisa Harvey-Smith		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522654" y="1449385"/>
            <a:ext cx="2699139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Seyit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Hocuk</a:t>
            </a:r>
            <a:endParaRPr lang="it-IT" sz="1400" dirty="0">
              <a:solidFill>
                <a:srgbClr val="073779"/>
              </a:solidFill>
              <a:latin typeface="Arial"/>
              <a:cs typeface="Comic Sans MS"/>
            </a:endParaRPr>
          </a:p>
          <a:p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Hiroshi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Imai</a:t>
            </a:r>
            <a:endParaRPr lang="it-IT" sz="1400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Adriano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Ingallinera</a:t>
            </a:r>
            <a:endParaRPr lang="it-IT" sz="1400" dirty="0">
              <a:solidFill>
                <a:srgbClr val="073779"/>
              </a:solidFill>
              <a:latin typeface="Arial"/>
              <a:cs typeface="Comic Sans MS"/>
            </a:endParaRPr>
          </a:p>
          <a:p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Doug Johnstone	</a:t>
            </a:r>
          </a:p>
          <a:p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Gilles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Joncas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Pamela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Klaassen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Roland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Kothes</a:t>
            </a:r>
            <a:endParaRPr lang="it-IT" sz="1400" dirty="0">
              <a:solidFill>
                <a:srgbClr val="073779"/>
              </a:solidFill>
              <a:latin typeface="Arial"/>
              <a:cs typeface="Comic Sans MS"/>
            </a:endParaRPr>
          </a:p>
          <a:p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Busaba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 Kramer</a:t>
            </a:r>
          </a:p>
          <a:p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Silvia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Leurini</a:t>
            </a:r>
            <a:endParaRPr lang="it-IT" sz="1400" dirty="0">
              <a:solidFill>
                <a:srgbClr val="073779"/>
              </a:solidFill>
              <a:latin typeface="Arial"/>
              <a:cs typeface="Comic Sans MS"/>
            </a:endParaRPr>
          </a:p>
          <a:p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Francois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Levrier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Bin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Liu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		</a:t>
            </a:r>
          </a:p>
          <a:p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Steve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Longmore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Laurent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Loinard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Uscanga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Lucero</a:t>
            </a:r>
            <a:endParaRPr lang="it-IT" sz="1400" dirty="0">
              <a:solidFill>
                <a:srgbClr val="073779"/>
              </a:solidFill>
              <a:latin typeface="Arial"/>
              <a:cs typeface="Comic Sans MS"/>
            </a:endParaRPr>
          </a:p>
          <a:p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Marc-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AntoineMiville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Deschenes</a:t>
            </a:r>
            <a:endParaRPr lang="it-IT" sz="1400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Naomi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McClure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-Griffiths</a:t>
            </a:r>
          </a:p>
          <a:p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Sergio Molinari</a:t>
            </a:r>
          </a:p>
          <a:p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Joseph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Mottram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Hiroyuki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Nakanishi</a:t>
            </a:r>
            <a:endParaRPr lang="it-IT" sz="1400" b="1" dirty="0">
              <a:solidFill>
                <a:srgbClr val="073779"/>
              </a:solidFill>
              <a:latin typeface="Arial"/>
              <a:cs typeface="Comic Sans MS"/>
            </a:endParaRPr>
          </a:p>
          <a:p>
            <a:endParaRPr lang="it-IT" dirty="0">
              <a:solidFill>
                <a:srgbClr val="1782BF"/>
              </a:solidFill>
              <a:latin typeface="Arial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967793" y="1427690"/>
            <a:ext cx="2210868" cy="4185727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Raymond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Oonk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  <a:endParaRPr lang="it-IT" sz="1400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Rainer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Schoedel</a:t>
            </a:r>
            <a:endParaRPr lang="it-IT" sz="1400" dirty="0">
              <a:solidFill>
                <a:srgbClr val="073779"/>
              </a:solidFill>
              <a:latin typeface="Arial"/>
              <a:cs typeface="Comic Sans MS"/>
            </a:endParaRPr>
          </a:p>
          <a:p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Jill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Rathborne</a:t>
            </a:r>
            <a:endParaRPr lang="it-IT" sz="1400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Eric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Rosolowsky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Michael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Rupen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Kazi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Rygl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  <a:endParaRPr lang="it-IT" sz="1400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Alberto Sanna</a:t>
            </a:r>
            <a:endParaRPr lang="it-IT" sz="1400" dirty="0">
              <a:solidFill>
                <a:srgbClr val="073779"/>
              </a:solidFill>
              <a:latin typeface="Arial"/>
              <a:cs typeface="Comic Sans MS"/>
            </a:endParaRPr>
          </a:p>
          <a:p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Gregory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Sivakoff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Ian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Stevens	</a:t>
            </a:r>
          </a:p>
          <a:p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Jeroen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Stil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Firoza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Sutaria</a:t>
            </a:r>
            <a:endParaRPr lang="it-IT" sz="1400" dirty="0">
              <a:solidFill>
                <a:srgbClr val="073779"/>
              </a:solidFill>
              <a:latin typeface="Arial"/>
              <a:cs typeface="Comic Sans MS"/>
            </a:endParaRPr>
          </a:p>
          <a:p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Kengo</a:t>
            </a:r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Tachihara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Corrado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Trigilio</a:t>
            </a:r>
            <a:endParaRPr lang="it-IT" sz="1400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James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Urquhart</a:t>
            </a:r>
            <a:endParaRPr lang="it-IT" sz="1400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Huib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Jan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 van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Langevelde</a:t>
            </a:r>
            <a:endParaRPr lang="it-IT" sz="1400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Serena 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Viti	</a:t>
            </a:r>
          </a:p>
          <a:p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Wouter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Vlemmings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Andrew </a:t>
            </a:r>
            <a:r>
              <a:rPr lang="it-IT" sz="1400" dirty="0" err="1" smtClean="0">
                <a:solidFill>
                  <a:srgbClr val="073779"/>
                </a:solidFill>
                <a:latin typeface="Arial"/>
                <a:cs typeface="Comic Sans MS"/>
              </a:rPr>
              <a:t>Walsh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  <a:p>
            <a:r>
              <a:rPr lang="it-IT" sz="1400" dirty="0" smtClean="0">
                <a:solidFill>
                  <a:srgbClr val="073779"/>
                </a:solidFill>
                <a:latin typeface="Arial"/>
                <a:cs typeface="Comic Sans MS"/>
              </a:rPr>
              <a:t>Albert </a:t>
            </a:r>
            <a:r>
              <a:rPr lang="it-IT" sz="1400" dirty="0" err="1">
                <a:solidFill>
                  <a:srgbClr val="073779"/>
                </a:solidFill>
                <a:latin typeface="Arial"/>
                <a:cs typeface="Comic Sans MS"/>
              </a:rPr>
              <a:t>Zijlstra</a:t>
            </a:r>
            <a:r>
              <a:rPr lang="it-IT" sz="1400" dirty="0">
                <a:solidFill>
                  <a:srgbClr val="073779"/>
                </a:solidFill>
                <a:latin typeface="Arial"/>
                <a:cs typeface="Comic Sans MS"/>
              </a:rPr>
              <a:t>	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872380" y="1307738"/>
            <a:ext cx="4941420" cy="236984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91406" tIns="45703" rIns="91406" bIns="45703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73779"/>
                </a:solidFill>
                <a:latin typeface="Arial"/>
                <a:cs typeface="Comic Sans MS"/>
              </a:rPr>
              <a:t>Good</a:t>
            </a:r>
            <a:r>
              <a:rPr lang="it-IT" sz="2400" b="1" dirty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2400" b="1" dirty="0" err="1">
                <a:solidFill>
                  <a:srgbClr val="073779"/>
                </a:solidFill>
                <a:latin typeface="Arial"/>
                <a:cs typeface="Comic Sans MS"/>
              </a:rPr>
              <a:t>coverage</a:t>
            </a:r>
            <a:r>
              <a:rPr lang="it-IT" sz="2400" b="1" dirty="0">
                <a:solidFill>
                  <a:srgbClr val="073779"/>
                </a:solidFill>
                <a:latin typeface="Arial"/>
                <a:cs typeface="Comic Sans MS"/>
              </a:rPr>
              <a:t> in expertise </a:t>
            </a:r>
            <a:endParaRPr lang="it-IT" sz="2400" b="1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pPr algn="ctr"/>
            <a:r>
              <a:rPr lang="it-IT" sz="2400" b="1" dirty="0" err="1" smtClean="0">
                <a:solidFill>
                  <a:srgbClr val="073779"/>
                </a:solidFill>
                <a:latin typeface="Arial"/>
                <a:cs typeface="Comic Sans MS"/>
              </a:rPr>
              <a:t>as</a:t>
            </a:r>
            <a:r>
              <a:rPr lang="it-IT" sz="2400" b="1" dirty="0" smtClean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2400" b="1" dirty="0" err="1">
                <a:solidFill>
                  <a:srgbClr val="073779"/>
                </a:solidFill>
                <a:latin typeface="Arial"/>
                <a:cs typeface="Comic Sans MS"/>
              </a:rPr>
              <a:t>well</a:t>
            </a:r>
            <a:r>
              <a:rPr lang="it-IT" sz="2400" b="1" dirty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2400" b="1" dirty="0" err="1" smtClean="0">
                <a:solidFill>
                  <a:srgbClr val="073779"/>
                </a:solidFill>
                <a:latin typeface="Arial"/>
                <a:cs typeface="Comic Sans MS"/>
              </a:rPr>
              <a:t>as</a:t>
            </a:r>
            <a:r>
              <a:rPr lang="it-IT" sz="2400" b="1" dirty="0" smtClean="0">
                <a:solidFill>
                  <a:srgbClr val="073779"/>
                </a:solidFill>
                <a:latin typeface="Arial"/>
                <a:cs typeface="Comic Sans MS"/>
              </a:rPr>
              <a:t> in </a:t>
            </a:r>
            <a:r>
              <a:rPr lang="it-IT" sz="2400" b="1" dirty="0" err="1">
                <a:solidFill>
                  <a:srgbClr val="073779"/>
                </a:solidFill>
                <a:latin typeface="Arial"/>
                <a:cs typeface="Comic Sans MS"/>
              </a:rPr>
              <a:t>Nationality</a:t>
            </a:r>
            <a:endParaRPr lang="it-IT" sz="2400" b="1" dirty="0">
              <a:solidFill>
                <a:srgbClr val="073779"/>
              </a:solidFill>
              <a:latin typeface="Arial"/>
              <a:cs typeface="Comic Sans MS"/>
            </a:endParaRPr>
          </a:p>
          <a:p>
            <a:pPr algn="ctr"/>
            <a:endParaRPr lang="it-IT" sz="2000" dirty="0">
              <a:solidFill>
                <a:srgbClr val="073779"/>
              </a:solidFill>
              <a:latin typeface="Arial"/>
              <a:cs typeface="Comic Sans MS"/>
            </a:endParaRPr>
          </a:p>
          <a:p>
            <a:pPr algn="ctr"/>
            <a:r>
              <a:rPr lang="it-IT" sz="2000" dirty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2000" dirty="0" err="1">
                <a:solidFill>
                  <a:srgbClr val="073779"/>
                </a:solidFill>
                <a:latin typeface="Arial"/>
                <a:cs typeface="Comic Sans MS"/>
              </a:rPr>
              <a:t>Many</a:t>
            </a:r>
            <a:r>
              <a:rPr lang="it-IT" sz="2000" dirty="0">
                <a:solidFill>
                  <a:srgbClr val="073779"/>
                </a:solidFill>
                <a:latin typeface="Arial"/>
                <a:cs typeface="Comic Sans MS"/>
              </a:rPr>
              <a:t> of </a:t>
            </a:r>
            <a:r>
              <a:rPr lang="it-IT" sz="2000" dirty="0" err="1">
                <a:solidFill>
                  <a:srgbClr val="073779"/>
                </a:solidFill>
                <a:latin typeface="Arial"/>
                <a:cs typeface="Comic Sans MS"/>
              </a:rPr>
              <a:t>those</a:t>
            </a:r>
            <a:r>
              <a:rPr lang="it-IT" sz="2000" dirty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2000" dirty="0" err="1">
                <a:solidFill>
                  <a:srgbClr val="073779"/>
                </a:solidFill>
                <a:latin typeface="Arial"/>
                <a:cs typeface="Comic Sans MS"/>
              </a:rPr>
              <a:t>people</a:t>
            </a:r>
            <a:r>
              <a:rPr lang="it-IT" sz="2000" dirty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2000" dirty="0" err="1">
                <a:solidFill>
                  <a:srgbClr val="073779"/>
                </a:solidFill>
                <a:latin typeface="Arial"/>
                <a:cs typeface="Comic Sans MS"/>
              </a:rPr>
              <a:t>involved</a:t>
            </a:r>
            <a:endParaRPr lang="it-IT" sz="2000" dirty="0">
              <a:solidFill>
                <a:srgbClr val="073779"/>
              </a:solidFill>
              <a:latin typeface="Arial"/>
              <a:cs typeface="Comic Sans MS"/>
            </a:endParaRPr>
          </a:p>
          <a:p>
            <a:pPr algn="ctr"/>
            <a:r>
              <a:rPr lang="it-IT" sz="2000" dirty="0">
                <a:solidFill>
                  <a:srgbClr val="073779"/>
                </a:solidFill>
                <a:latin typeface="Arial"/>
                <a:cs typeface="Comic Sans MS"/>
              </a:rPr>
              <a:t> in </a:t>
            </a:r>
            <a:r>
              <a:rPr lang="it-IT" sz="2000" dirty="0" err="1">
                <a:solidFill>
                  <a:srgbClr val="073779"/>
                </a:solidFill>
                <a:latin typeface="Arial"/>
                <a:cs typeface="Comic Sans MS"/>
              </a:rPr>
              <a:t>pathfinder</a:t>
            </a:r>
            <a:r>
              <a:rPr lang="it-IT" sz="2000" dirty="0">
                <a:solidFill>
                  <a:srgbClr val="073779"/>
                </a:solidFill>
                <a:latin typeface="Arial"/>
                <a:cs typeface="Comic Sans MS"/>
              </a:rPr>
              <a:t> </a:t>
            </a:r>
            <a:r>
              <a:rPr lang="it-IT" sz="2000" dirty="0" err="1">
                <a:solidFill>
                  <a:srgbClr val="073779"/>
                </a:solidFill>
                <a:latin typeface="Arial"/>
                <a:cs typeface="Comic Sans MS"/>
              </a:rPr>
              <a:t>projects</a:t>
            </a:r>
            <a:endParaRPr lang="it-IT" sz="2000" dirty="0">
              <a:solidFill>
                <a:srgbClr val="073779"/>
              </a:solidFill>
              <a:latin typeface="Arial"/>
              <a:cs typeface="Comic Sans MS"/>
            </a:endParaRPr>
          </a:p>
          <a:p>
            <a:pPr algn="ctr"/>
            <a:r>
              <a:rPr lang="it-IT" sz="2000" b="1" dirty="0">
                <a:solidFill>
                  <a:srgbClr val="073779"/>
                </a:solidFill>
                <a:latin typeface="Arial"/>
                <a:cs typeface="Comic Sans MS"/>
              </a:rPr>
              <a:t> LOFAR, ASKAP </a:t>
            </a:r>
            <a:r>
              <a:rPr lang="it-IT" sz="2000" dirty="0">
                <a:solidFill>
                  <a:srgbClr val="073779"/>
                </a:solidFill>
                <a:latin typeface="Arial"/>
                <a:cs typeface="Comic Sans MS"/>
              </a:rPr>
              <a:t>and </a:t>
            </a:r>
            <a:r>
              <a:rPr lang="it-IT" sz="2000" b="1" dirty="0" err="1" smtClean="0">
                <a:solidFill>
                  <a:srgbClr val="073779"/>
                </a:solidFill>
                <a:latin typeface="Arial"/>
                <a:cs typeface="Comic Sans MS"/>
              </a:rPr>
              <a:t>MeerKAT</a:t>
            </a:r>
            <a:endParaRPr lang="it-IT" sz="2000" b="1" dirty="0" smtClean="0">
              <a:solidFill>
                <a:srgbClr val="073779"/>
              </a:solidFill>
              <a:latin typeface="Arial"/>
              <a:cs typeface="Comic Sans MS"/>
            </a:endParaRPr>
          </a:p>
          <a:p>
            <a:endParaRPr lang="it-IT" sz="2000" b="1" dirty="0">
              <a:solidFill>
                <a:srgbClr val="1782B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72179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28364" y="-16933"/>
            <a:ext cx="8175088" cy="461631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it-IT" sz="2400" b="1" i="1" dirty="0" smtClean="0">
                <a:solidFill>
                  <a:srgbClr val="0000C2"/>
                </a:solidFill>
                <a:latin typeface="Comic Sans MS"/>
                <a:cs typeface="Comic Sans MS"/>
              </a:rPr>
              <a:t>  </a:t>
            </a:r>
            <a:r>
              <a:rPr lang="it-IT" sz="2400" dirty="0" smtClean="0">
                <a:solidFill>
                  <a:srgbClr val="FFFFFF"/>
                </a:solidFill>
                <a:latin typeface="Arial"/>
                <a:cs typeface="Comic Sans MS"/>
              </a:rPr>
              <a:t>The </a:t>
            </a:r>
            <a:r>
              <a:rPr lang="it-IT" sz="2400" dirty="0">
                <a:solidFill>
                  <a:srgbClr val="FFFFFF"/>
                </a:solidFill>
                <a:latin typeface="Arial"/>
                <a:cs typeface="Comic Sans MS"/>
              </a:rPr>
              <a:t>BIG Picture: </a:t>
            </a:r>
            <a:r>
              <a:rPr lang="it-IT" sz="2400" dirty="0" smtClean="0">
                <a:solidFill>
                  <a:srgbClr val="FFFFFF"/>
                </a:solidFill>
                <a:latin typeface="Arial"/>
                <a:cs typeface="Comic Sans MS"/>
              </a:rPr>
              <a:t>the </a:t>
            </a:r>
            <a:r>
              <a:rPr lang="it-IT" sz="2400" dirty="0" err="1" smtClean="0">
                <a:solidFill>
                  <a:srgbClr val="FFFFFF"/>
                </a:solidFill>
                <a:latin typeface="Arial"/>
                <a:cs typeface="Comic Sans MS"/>
              </a:rPr>
              <a:t>cycle</a:t>
            </a:r>
            <a:r>
              <a:rPr lang="it-IT" sz="2400" dirty="0" smtClean="0">
                <a:solidFill>
                  <a:srgbClr val="FFFFFF"/>
                </a:solidFill>
                <a:latin typeface="Arial"/>
                <a:cs typeface="Comic Sans MS"/>
              </a:rPr>
              <a:t> of the </a:t>
            </a:r>
            <a:r>
              <a:rPr lang="it-IT" sz="2400" dirty="0" err="1" smtClean="0">
                <a:solidFill>
                  <a:srgbClr val="FFFFFF"/>
                </a:solidFill>
                <a:latin typeface="Arial"/>
                <a:cs typeface="Comic Sans MS"/>
              </a:rPr>
              <a:t>matter</a:t>
            </a:r>
            <a:r>
              <a:rPr lang="it-IT" sz="2400" dirty="0" smtClean="0">
                <a:solidFill>
                  <a:srgbClr val="FFFFFF"/>
                </a:solidFill>
                <a:latin typeface="Arial"/>
                <a:cs typeface="Comic Sans MS"/>
              </a:rPr>
              <a:t> in the </a:t>
            </a:r>
            <a:r>
              <a:rPr lang="it-IT" sz="2400" dirty="0" err="1" smtClean="0">
                <a:solidFill>
                  <a:srgbClr val="FFFFFF"/>
                </a:solidFill>
                <a:latin typeface="Arial"/>
                <a:cs typeface="Comic Sans MS"/>
              </a:rPr>
              <a:t>Galaxy</a:t>
            </a:r>
            <a:r>
              <a:rPr lang="it-IT" sz="2400" dirty="0" smtClean="0">
                <a:solidFill>
                  <a:srgbClr val="FFFFFF"/>
                </a:solidFill>
                <a:latin typeface="Arial"/>
                <a:cs typeface="Comic Sans MS"/>
              </a:rPr>
              <a:t> </a:t>
            </a:r>
            <a:endParaRPr lang="it-IT" sz="2400" dirty="0">
              <a:solidFill>
                <a:srgbClr val="FFFFFF"/>
              </a:solidFill>
              <a:latin typeface="Arial"/>
              <a:cs typeface="Comic Sans M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01600" y="909241"/>
            <a:ext cx="7442200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032"/>
            <a:endParaRPr lang="it-IT" dirty="0" smtClean="0">
              <a:solidFill>
                <a:schemeClr val="accent1">
                  <a:lumMod val="50000"/>
                </a:schemeClr>
              </a:solidFill>
              <a:cs typeface="Helvetica"/>
            </a:endParaRPr>
          </a:p>
          <a:p>
            <a:pPr defTabSz="457032"/>
            <a:endParaRPr lang="it-IT" dirty="0">
              <a:solidFill>
                <a:schemeClr val="accent1">
                  <a:lumMod val="50000"/>
                </a:schemeClr>
              </a:solidFill>
              <a:cs typeface="Helvetica"/>
            </a:endParaRPr>
          </a:p>
          <a:p>
            <a:pPr defTabSz="457032"/>
            <a:endParaRPr lang="it-IT" dirty="0">
              <a:solidFill>
                <a:schemeClr val="accent1">
                  <a:lumMod val="50000"/>
                </a:schemeClr>
              </a:solidFill>
              <a:cs typeface="Helvetica"/>
            </a:endParaRPr>
          </a:p>
          <a:p>
            <a:pPr defTabSz="457032"/>
            <a:endParaRPr lang="it-IT" dirty="0">
              <a:solidFill>
                <a:schemeClr val="accent1">
                  <a:lumMod val="50000"/>
                </a:schemeClr>
              </a:solidFill>
              <a:cs typeface="Helvetica"/>
            </a:endParaRPr>
          </a:p>
          <a:p>
            <a:pPr defTabSz="457032"/>
            <a:r>
              <a:rPr lang="it-IT" dirty="0" err="1">
                <a:solidFill>
                  <a:srgbClr val="073779"/>
                </a:solidFill>
                <a:cs typeface="Helvetica"/>
              </a:rPr>
              <a:t>Uncovering</a:t>
            </a:r>
            <a:r>
              <a:rPr lang="it-IT" dirty="0">
                <a:solidFill>
                  <a:srgbClr val="073779"/>
                </a:solidFill>
                <a:cs typeface="Helvetica"/>
              </a:rPr>
              <a:t> the </a:t>
            </a:r>
            <a:r>
              <a:rPr lang="it-IT" dirty="0" err="1">
                <a:solidFill>
                  <a:srgbClr val="073779"/>
                </a:solidFill>
                <a:cs typeface="Helvetica"/>
              </a:rPr>
              <a:t>ecology</a:t>
            </a:r>
            <a:r>
              <a:rPr lang="it-IT" dirty="0">
                <a:solidFill>
                  <a:srgbClr val="073779"/>
                </a:solidFill>
                <a:cs typeface="Helvetica"/>
              </a:rPr>
              <a:t> of </a:t>
            </a:r>
            <a:r>
              <a:rPr lang="it-IT" dirty="0" err="1">
                <a:solidFill>
                  <a:srgbClr val="073779"/>
                </a:solidFill>
                <a:cs typeface="Helvetica"/>
              </a:rPr>
              <a:t>baryons</a:t>
            </a:r>
            <a:r>
              <a:rPr lang="it-IT" dirty="0">
                <a:solidFill>
                  <a:srgbClr val="073779"/>
                </a:solidFill>
                <a:cs typeface="Helvetica"/>
              </a:rPr>
              <a:t>/</a:t>
            </a:r>
          </a:p>
          <a:p>
            <a:pPr defTabSz="457032"/>
            <a:r>
              <a:rPr lang="it-IT" dirty="0" err="1">
                <a:solidFill>
                  <a:srgbClr val="073779"/>
                </a:solidFill>
                <a:cs typeface="Helvetica"/>
              </a:rPr>
              <a:t>understand</a:t>
            </a:r>
            <a:r>
              <a:rPr lang="it-IT" dirty="0">
                <a:solidFill>
                  <a:srgbClr val="073779"/>
                </a:solidFill>
                <a:cs typeface="Helvetica"/>
              </a:rPr>
              <a:t> the </a:t>
            </a:r>
            <a:r>
              <a:rPr lang="it-IT" dirty="0" err="1">
                <a:solidFill>
                  <a:srgbClr val="073779"/>
                </a:solidFill>
                <a:cs typeface="Helvetica"/>
              </a:rPr>
              <a:t>cycle</a:t>
            </a:r>
            <a:r>
              <a:rPr lang="it-IT" dirty="0">
                <a:solidFill>
                  <a:srgbClr val="073779"/>
                </a:solidFill>
                <a:cs typeface="Helvetica"/>
              </a:rPr>
              <a:t> of </a:t>
            </a:r>
            <a:r>
              <a:rPr lang="it-IT" dirty="0" err="1">
                <a:solidFill>
                  <a:srgbClr val="073779"/>
                </a:solidFill>
                <a:cs typeface="Helvetica"/>
              </a:rPr>
              <a:t>matter</a:t>
            </a:r>
            <a:r>
              <a:rPr lang="it-IT" dirty="0">
                <a:solidFill>
                  <a:srgbClr val="073779"/>
                </a:solidFill>
                <a:cs typeface="Helvetica"/>
              </a:rPr>
              <a:t> in/out and </a:t>
            </a:r>
            <a:endParaRPr lang="it-IT" dirty="0" smtClean="0">
              <a:solidFill>
                <a:srgbClr val="073779"/>
              </a:solidFill>
              <a:cs typeface="Helvetica"/>
            </a:endParaRPr>
          </a:p>
          <a:p>
            <a:pPr defTabSz="457032"/>
            <a:r>
              <a:rPr lang="it-IT" dirty="0" err="1">
                <a:solidFill>
                  <a:srgbClr val="073779"/>
                </a:solidFill>
                <a:cs typeface="Helvetica"/>
              </a:rPr>
              <a:t>b</a:t>
            </a:r>
            <a:r>
              <a:rPr lang="it-IT" dirty="0" err="1" smtClean="0">
                <a:solidFill>
                  <a:srgbClr val="073779"/>
                </a:solidFill>
                <a:cs typeface="Helvetica"/>
              </a:rPr>
              <a:t>etween</a:t>
            </a:r>
            <a:r>
              <a:rPr lang="it-IT" dirty="0" smtClean="0">
                <a:solidFill>
                  <a:srgbClr val="073779"/>
                </a:solidFill>
                <a:cs typeface="Helvetica"/>
              </a:rPr>
              <a:t>  Components </a:t>
            </a:r>
            <a:r>
              <a:rPr lang="it-IT" dirty="0">
                <a:solidFill>
                  <a:srgbClr val="073779"/>
                </a:solidFill>
                <a:cs typeface="Helvetica"/>
              </a:rPr>
              <a:t>of </a:t>
            </a:r>
            <a:r>
              <a:rPr lang="it-IT" dirty="0" err="1">
                <a:solidFill>
                  <a:srgbClr val="073779"/>
                </a:solidFill>
                <a:cs typeface="Helvetica"/>
              </a:rPr>
              <a:t>our</a:t>
            </a:r>
            <a:r>
              <a:rPr lang="it-IT" dirty="0">
                <a:solidFill>
                  <a:srgbClr val="073779"/>
                </a:solidFill>
                <a:cs typeface="Helvetica"/>
              </a:rPr>
              <a:t> </a:t>
            </a:r>
            <a:r>
              <a:rPr lang="it-IT" dirty="0" err="1">
                <a:solidFill>
                  <a:srgbClr val="073779"/>
                </a:solidFill>
                <a:cs typeface="Helvetica"/>
              </a:rPr>
              <a:t>Galaxy</a:t>
            </a:r>
            <a:r>
              <a:rPr lang="it-IT" dirty="0" smtClean="0">
                <a:solidFill>
                  <a:srgbClr val="073779"/>
                </a:solidFill>
                <a:cs typeface="Helvetica"/>
              </a:rPr>
              <a:t>:</a:t>
            </a:r>
          </a:p>
          <a:p>
            <a:pPr defTabSz="457032"/>
            <a:endParaRPr lang="it-IT" dirty="0" smtClean="0">
              <a:solidFill>
                <a:srgbClr val="073779"/>
              </a:solidFill>
              <a:cs typeface="Helvetica"/>
            </a:endParaRPr>
          </a:p>
          <a:p>
            <a:pPr defTabSz="457032"/>
            <a:endParaRPr lang="it-IT" dirty="0" smtClean="0">
              <a:solidFill>
                <a:srgbClr val="073779"/>
              </a:solidFill>
              <a:cs typeface="Helvetica"/>
            </a:endParaRPr>
          </a:p>
          <a:p>
            <a:pPr defTabSz="457032"/>
            <a:endParaRPr lang="it-IT" dirty="0">
              <a:solidFill>
                <a:srgbClr val="073779"/>
              </a:solidFill>
              <a:cs typeface="Helvetica"/>
            </a:endParaRPr>
          </a:p>
          <a:p>
            <a:pPr defTabSz="457032"/>
            <a:endParaRPr lang="it-IT" dirty="0" smtClean="0">
              <a:solidFill>
                <a:srgbClr val="073779"/>
              </a:solidFill>
              <a:cs typeface="Helvetica"/>
            </a:endParaRPr>
          </a:p>
          <a:p>
            <a:pPr defTabSz="457032"/>
            <a:endParaRPr lang="it-IT" dirty="0">
              <a:solidFill>
                <a:srgbClr val="073779"/>
              </a:solidFill>
              <a:cs typeface="Helvetica"/>
            </a:endParaRPr>
          </a:p>
          <a:p>
            <a:pPr defTabSz="457032"/>
            <a:endParaRPr lang="it-IT" dirty="0">
              <a:solidFill>
                <a:srgbClr val="073779"/>
              </a:solidFill>
              <a:cs typeface="Helvetica"/>
            </a:endParaRPr>
          </a:p>
          <a:p>
            <a:pPr defTabSz="457032"/>
            <a:endParaRPr lang="it-IT" dirty="0">
              <a:solidFill>
                <a:srgbClr val="073779"/>
              </a:solidFill>
              <a:cs typeface="Helvetica"/>
            </a:endParaRPr>
          </a:p>
          <a:p>
            <a:pPr defTabSz="457032"/>
            <a:endParaRPr lang="it-IT" dirty="0">
              <a:solidFill>
                <a:srgbClr val="073779"/>
              </a:solidFill>
              <a:cs typeface="Helvetica"/>
            </a:endParaRPr>
          </a:p>
          <a:p>
            <a:pPr marL="285750" indent="-285750" defTabSz="457032">
              <a:buFont typeface="Arial"/>
              <a:buChar char="•"/>
            </a:pPr>
            <a:r>
              <a:rPr lang="it-IT" b="1" dirty="0" err="1">
                <a:solidFill>
                  <a:srgbClr val="073779"/>
                </a:solidFill>
                <a:cs typeface="Helvetica"/>
              </a:rPr>
              <a:t>We</a:t>
            </a:r>
            <a:r>
              <a:rPr lang="it-IT" b="1" dirty="0">
                <a:solidFill>
                  <a:srgbClr val="073779"/>
                </a:solidFill>
                <a:cs typeface="Helvetica"/>
              </a:rPr>
              <a:t> </a:t>
            </a:r>
            <a:r>
              <a:rPr lang="it-IT" b="1" dirty="0" err="1">
                <a:solidFill>
                  <a:srgbClr val="073779"/>
                </a:solidFill>
                <a:cs typeface="Helvetica"/>
              </a:rPr>
              <a:t>want</a:t>
            </a:r>
            <a:r>
              <a:rPr lang="it-IT" b="1" dirty="0">
                <a:solidFill>
                  <a:srgbClr val="073779"/>
                </a:solidFill>
                <a:cs typeface="Helvetica"/>
              </a:rPr>
              <a:t> </a:t>
            </a:r>
            <a:r>
              <a:rPr lang="it-IT" b="1" i="1" dirty="0">
                <a:solidFill>
                  <a:srgbClr val="073779"/>
                </a:solidFill>
                <a:cs typeface="Helvetica"/>
              </a:rPr>
              <a:t>to </a:t>
            </a:r>
            <a:r>
              <a:rPr lang="it-IT" b="1" i="1" dirty="0" err="1">
                <a:solidFill>
                  <a:srgbClr val="073779"/>
                </a:solidFill>
                <a:cs typeface="Helvetica"/>
              </a:rPr>
              <a:t>understand</a:t>
            </a:r>
            <a:r>
              <a:rPr lang="it-IT" b="1" i="1" dirty="0">
                <a:solidFill>
                  <a:srgbClr val="073779"/>
                </a:solidFill>
                <a:cs typeface="Helvetica"/>
              </a:rPr>
              <a:t> the </a:t>
            </a:r>
            <a:r>
              <a:rPr lang="it-IT" b="1" i="1" dirty="0" err="1">
                <a:solidFill>
                  <a:srgbClr val="073779"/>
                </a:solidFill>
                <a:cs typeface="Helvetica"/>
              </a:rPr>
              <a:t>details</a:t>
            </a:r>
            <a:r>
              <a:rPr lang="it-IT" b="1" i="1" dirty="0">
                <a:solidFill>
                  <a:srgbClr val="073779"/>
                </a:solidFill>
                <a:cs typeface="Helvetica"/>
              </a:rPr>
              <a:t> of </a:t>
            </a:r>
            <a:r>
              <a:rPr lang="it-IT" b="1" i="1" dirty="0" smtClean="0">
                <a:solidFill>
                  <a:srgbClr val="073779"/>
                </a:solidFill>
                <a:cs typeface="Helvetica"/>
              </a:rPr>
              <a:t>  </a:t>
            </a:r>
            <a:r>
              <a:rPr lang="it-IT" b="1" i="1" dirty="0" err="1">
                <a:solidFill>
                  <a:srgbClr val="073779"/>
                </a:solidFill>
                <a:cs typeface="Helvetica"/>
              </a:rPr>
              <a:t>such</a:t>
            </a:r>
            <a:r>
              <a:rPr lang="it-IT" b="1" i="1" dirty="0">
                <a:solidFill>
                  <a:srgbClr val="073779"/>
                </a:solidFill>
                <a:cs typeface="Helvetica"/>
              </a:rPr>
              <a:t> </a:t>
            </a:r>
            <a:r>
              <a:rPr lang="it-IT" b="1" i="1" dirty="0" err="1">
                <a:solidFill>
                  <a:srgbClr val="073779"/>
                </a:solidFill>
                <a:cs typeface="Helvetica"/>
              </a:rPr>
              <a:t>interplaying</a:t>
            </a:r>
            <a:r>
              <a:rPr lang="it-IT" b="1" i="1" dirty="0" smtClean="0">
                <a:solidFill>
                  <a:srgbClr val="073779"/>
                </a:solidFill>
                <a:cs typeface="Helvetica"/>
              </a:rPr>
              <a:t>.</a:t>
            </a:r>
          </a:p>
          <a:p>
            <a:pPr marL="285750" indent="-285750" defTabSz="457032">
              <a:buFont typeface="Arial"/>
              <a:buChar char="•"/>
            </a:pPr>
            <a:endParaRPr lang="it-IT" dirty="0">
              <a:solidFill>
                <a:srgbClr val="073779"/>
              </a:solidFill>
              <a:cs typeface="Helvetica"/>
            </a:endParaRPr>
          </a:p>
          <a:p>
            <a:pPr marL="285750" indent="-285750" defTabSz="457032">
              <a:buFont typeface="Arial"/>
              <a:buChar char="•"/>
            </a:pPr>
            <a:r>
              <a:rPr lang="it-IT" b="1" dirty="0" err="1">
                <a:solidFill>
                  <a:srgbClr val="073779"/>
                </a:solidFill>
                <a:cs typeface="Helvetica"/>
              </a:rPr>
              <a:t>We</a:t>
            </a:r>
            <a:r>
              <a:rPr lang="it-IT" b="1" dirty="0">
                <a:solidFill>
                  <a:srgbClr val="073779"/>
                </a:solidFill>
                <a:cs typeface="Helvetica"/>
              </a:rPr>
              <a:t> </a:t>
            </a:r>
            <a:r>
              <a:rPr lang="it-IT" b="1" dirty="0" err="1">
                <a:solidFill>
                  <a:srgbClr val="073779"/>
                </a:solidFill>
                <a:cs typeface="Helvetica"/>
              </a:rPr>
              <a:t>want</a:t>
            </a:r>
            <a:r>
              <a:rPr lang="it-IT" b="1" dirty="0">
                <a:solidFill>
                  <a:srgbClr val="073779"/>
                </a:solidFill>
                <a:cs typeface="Helvetica"/>
              </a:rPr>
              <a:t> to use </a:t>
            </a:r>
            <a:r>
              <a:rPr lang="it-IT" b="1" dirty="0" err="1">
                <a:solidFill>
                  <a:srgbClr val="073779"/>
                </a:solidFill>
                <a:cs typeface="Helvetica"/>
              </a:rPr>
              <a:t>Our</a:t>
            </a:r>
            <a:r>
              <a:rPr lang="it-IT" b="1" dirty="0">
                <a:solidFill>
                  <a:srgbClr val="073779"/>
                </a:solidFill>
                <a:cs typeface="Helvetica"/>
              </a:rPr>
              <a:t> </a:t>
            </a:r>
            <a:r>
              <a:rPr lang="it-IT" b="1" dirty="0" err="1">
                <a:solidFill>
                  <a:srgbClr val="073779"/>
                </a:solidFill>
                <a:cs typeface="Helvetica"/>
              </a:rPr>
              <a:t>Galaxy</a:t>
            </a:r>
            <a:r>
              <a:rPr lang="it-IT" b="1" dirty="0">
                <a:solidFill>
                  <a:srgbClr val="073779"/>
                </a:solidFill>
                <a:cs typeface="Helvetica"/>
              </a:rPr>
              <a:t> </a:t>
            </a:r>
            <a:r>
              <a:rPr lang="it-IT" b="1" dirty="0" err="1">
                <a:solidFill>
                  <a:srgbClr val="073779"/>
                </a:solidFill>
                <a:cs typeface="Helvetica"/>
              </a:rPr>
              <a:t>as</a:t>
            </a:r>
            <a:r>
              <a:rPr lang="it-IT" b="1" dirty="0">
                <a:solidFill>
                  <a:srgbClr val="073779"/>
                </a:solidFill>
                <a:cs typeface="Helvetica"/>
              </a:rPr>
              <a:t> a </a:t>
            </a:r>
            <a:r>
              <a:rPr lang="it-IT" b="1" dirty="0" err="1" smtClean="0">
                <a:solidFill>
                  <a:srgbClr val="073779"/>
                </a:solidFill>
                <a:cs typeface="Helvetica"/>
              </a:rPr>
              <a:t>resolved</a:t>
            </a:r>
            <a:r>
              <a:rPr lang="it-IT" b="1" dirty="0" smtClean="0">
                <a:solidFill>
                  <a:srgbClr val="073779"/>
                </a:solidFill>
                <a:cs typeface="Helvetica"/>
              </a:rPr>
              <a:t> </a:t>
            </a:r>
            <a:r>
              <a:rPr lang="it-IT" b="1" dirty="0" err="1" smtClean="0">
                <a:solidFill>
                  <a:srgbClr val="073779"/>
                </a:solidFill>
                <a:cs typeface="Helvetica"/>
              </a:rPr>
              <a:t>template</a:t>
            </a:r>
            <a:r>
              <a:rPr lang="it-IT" b="1" dirty="0" smtClean="0">
                <a:solidFill>
                  <a:srgbClr val="073779"/>
                </a:solidFill>
                <a:cs typeface="Helvetica"/>
              </a:rPr>
              <a:t> </a:t>
            </a:r>
            <a:r>
              <a:rPr lang="it-IT" b="1" dirty="0">
                <a:solidFill>
                  <a:srgbClr val="073779"/>
                </a:solidFill>
                <a:cs typeface="Helvetica"/>
              </a:rPr>
              <a:t>to </a:t>
            </a:r>
            <a:r>
              <a:rPr lang="it-IT" b="1" dirty="0" err="1">
                <a:solidFill>
                  <a:srgbClr val="073779"/>
                </a:solidFill>
                <a:cs typeface="Helvetica"/>
              </a:rPr>
              <a:t>understand</a:t>
            </a:r>
            <a:r>
              <a:rPr lang="it-IT" b="1" dirty="0">
                <a:solidFill>
                  <a:srgbClr val="073779"/>
                </a:solidFill>
                <a:cs typeface="Helvetica"/>
              </a:rPr>
              <a:t> </a:t>
            </a:r>
            <a:r>
              <a:rPr lang="it-IT" b="1" dirty="0" err="1">
                <a:solidFill>
                  <a:srgbClr val="073779"/>
                </a:solidFill>
                <a:cs typeface="Helvetica"/>
              </a:rPr>
              <a:t>how</a:t>
            </a:r>
            <a:r>
              <a:rPr lang="it-IT" b="1" dirty="0">
                <a:solidFill>
                  <a:srgbClr val="073779"/>
                </a:solidFill>
                <a:cs typeface="Helvetica"/>
              </a:rPr>
              <a:t> </a:t>
            </a:r>
            <a:r>
              <a:rPr lang="it-IT" b="1" dirty="0" err="1">
                <a:solidFill>
                  <a:srgbClr val="073779"/>
                </a:solidFill>
                <a:cs typeface="Helvetica"/>
              </a:rPr>
              <a:t>Galaxies</a:t>
            </a:r>
            <a:r>
              <a:rPr lang="it-IT" b="1" dirty="0">
                <a:solidFill>
                  <a:srgbClr val="073779"/>
                </a:solidFill>
                <a:cs typeface="Helvetica"/>
              </a:rPr>
              <a:t> work.</a:t>
            </a:r>
          </a:p>
        </p:txBody>
      </p:sp>
      <p:pic>
        <p:nvPicPr>
          <p:cNvPr id="7" name="Immagine 6" descr="OurGalaxy_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80" y="1104120"/>
            <a:ext cx="4640772" cy="3480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31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evo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t="25763" b="25922"/>
          <a:stretch/>
        </p:blipFill>
        <p:spPr>
          <a:xfrm>
            <a:off x="101598" y="421467"/>
            <a:ext cx="9042402" cy="6461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sellaDiTesto 5"/>
          <p:cNvSpPr txBox="1"/>
          <p:nvPr/>
        </p:nvSpPr>
        <p:spPr>
          <a:xfrm>
            <a:off x="968913" y="-50799"/>
            <a:ext cx="8175088" cy="47226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it-IT" sz="2400" b="1" i="1" dirty="0" smtClean="0">
                <a:solidFill>
                  <a:srgbClr val="0000C2"/>
                </a:solidFill>
                <a:latin typeface="Comic Sans MS"/>
                <a:cs typeface="Comic Sans MS"/>
              </a:rPr>
              <a:t> 	</a:t>
            </a:r>
            <a:r>
              <a:rPr lang="it-IT" sz="2400" dirty="0" smtClean="0">
                <a:solidFill>
                  <a:schemeClr val="bg1"/>
                </a:solidFill>
                <a:latin typeface="+mj-lt"/>
                <a:cs typeface="Comic Sans MS"/>
              </a:rPr>
              <a:t>Radio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  <a:cs typeface="Comic Sans MS"/>
              </a:rPr>
              <a:t>Observations</a:t>
            </a:r>
            <a:r>
              <a:rPr lang="it-IT" sz="2400" dirty="0" smtClean="0">
                <a:solidFill>
                  <a:schemeClr val="bg1"/>
                </a:solidFill>
                <a:latin typeface="+mj-lt"/>
                <a:cs typeface="Comic Sans MS"/>
              </a:rPr>
              <a:t> can put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  <a:cs typeface="Comic Sans MS"/>
              </a:rPr>
              <a:t>all</a:t>
            </a:r>
            <a:r>
              <a:rPr lang="it-IT" sz="2400" dirty="0" smtClean="0">
                <a:solidFill>
                  <a:schemeClr val="bg1"/>
                </a:solidFill>
                <a:latin typeface="+mj-lt"/>
                <a:cs typeface="Comic Sans MS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  <a:cs typeface="Comic Sans MS"/>
              </a:rPr>
              <a:t>together</a:t>
            </a:r>
            <a:r>
              <a:rPr lang="it-IT" sz="2400" dirty="0" smtClean="0">
                <a:solidFill>
                  <a:schemeClr val="bg1"/>
                </a:solidFill>
                <a:latin typeface="+mj-lt"/>
                <a:cs typeface="Comic Sans MS"/>
              </a:rPr>
              <a:t> </a:t>
            </a:r>
            <a:endParaRPr lang="it-IT" sz="2400" dirty="0">
              <a:solidFill>
                <a:schemeClr val="bg1"/>
              </a:solidFill>
              <a:latin typeface="+mj-lt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300940" y="2271528"/>
            <a:ext cx="5250393" cy="584741"/>
          </a:xfrm>
          <a:prstGeom prst="rect">
            <a:avLst/>
          </a:prstGeom>
          <a:solidFill>
            <a:schemeClr val="tx1"/>
          </a:solidFill>
        </p:spPr>
        <p:txBody>
          <a:bodyPr wrap="square" lIns="91406" tIns="45703" rIns="91406" bIns="45703" rtlCol="0">
            <a:spAutoFit/>
          </a:bodyPr>
          <a:lstStyle/>
          <a:p>
            <a:r>
              <a:rPr lang="it-IT" sz="1600" b="1" dirty="0" smtClean="0">
                <a:solidFill>
                  <a:schemeClr val="bg1"/>
                </a:solidFill>
                <a:cs typeface="Comic Sans MS"/>
              </a:rPr>
              <a:t>Thermal continuum from HII </a:t>
            </a:r>
            <a:r>
              <a:rPr lang="it-IT" sz="1600" b="1" dirty="0" err="1" smtClean="0">
                <a:solidFill>
                  <a:schemeClr val="bg1"/>
                </a:solidFill>
                <a:cs typeface="Comic Sans MS"/>
              </a:rPr>
              <a:t>regions</a:t>
            </a:r>
            <a:r>
              <a:rPr lang="it-IT" sz="1600" dirty="0" smtClean="0">
                <a:solidFill>
                  <a:schemeClr val="bg1"/>
                </a:solidFill>
                <a:cs typeface="Comic Sans MS"/>
              </a:rPr>
              <a:t>: </a:t>
            </a:r>
            <a:r>
              <a:rPr lang="it-IT" sz="1200" dirty="0" smtClean="0">
                <a:solidFill>
                  <a:schemeClr val="bg1"/>
                </a:solidFill>
                <a:cs typeface="Comic Sans MS"/>
              </a:rPr>
              <a:t>Umana et al., 2015</a:t>
            </a:r>
          </a:p>
          <a:p>
            <a:pPr lvl="0"/>
            <a:r>
              <a:rPr lang="it-IT" sz="1600" dirty="0">
                <a:solidFill>
                  <a:schemeClr val="bg1"/>
                </a:solidFill>
                <a:cs typeface="Comic Sans MS"/>
              </a:rPr>
              <a:t> </a:t>
            </a:r>
            <a:r>
              <a:rPr lang="it-IT" sz="1600" b="1" dirty="0" smtClean="0">
                <a:solidFill>
                  <a:schemeClr val="bg1"/>
                </a:solidFill>
                <a:cs typeface="Comic Sans MS"/>
              </a:rPr>
              <a:t>Radio </a:t>
            </a:r>
            <a:r>
              <a:rPr lang="it-IT" sz="1600" b="1" dirty="0" err="1" smtClean="0">
                <a:solidFill>
                  <a:schemeClr val="bg1"/>
                </a:solidFill>
                <a:cs typeface="Comic Sans MS"/>
              </a:rPr>
              <a:t>Recombination</a:t>
            </a:r>
            <a:r>
              <a:rPr lang="it-IT" sz="1600" b="1" dirty="0" smtClean="0">
                <a:solidFill>
                  <a:schemeClr val="bg1"/>
                </a:solidFill>
                <a:cs typeface="Comic Sans MS"/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  <a:cs typeface="Comic Sans MS"/>
              </a:rPr>
              <a:t>Lines</a:t>
            </a:r>
            <a:r>
              <a:rPr lang="it-IT" sz="1600" dirty="0" err="1" smtClean="0">
                <a:solidFill>
                  <a:schemeClr val="bg1"/>
                </a:solidFill>
                <a:cs typeface="Comic Sans MS"/>
              </a:rPr>
              <a:t>:</a:t>
            </a:r>
            <a:r>
              <a:rPr lang="it-IT" sz="1200" dirty="0" err="1">
                <a:solidFill>
                  <a:prstClr val="white"/>
                </a:solidFill>
                <a:cs typeface="Comic Sans MS"/>
              </a:rPr>
              <a:t>Thompson</a:t>
            </a:r>
            <a:r>
              <a:rPr lang="it-IT" sz="1200" dirty="0">
                <a:solidFill>
                  <a:prstClr val="white"/>
                </a:solidFill>
                <a:cs typeface="Comic Sans MS"/>
              </a:rPr>
              <a:t> et al., </a:t>
            </a:r>
            <a:r>
              <a:rPr lang="it-IT" sz="1200" dirty="0" smtClean="0">
                <a:solidFill>
                  <a:prstClr val="white"/>
                </a:solidFill>
                <a:cs typeface="Comic Sans MS"/>
              </a:rPr>
              <a:t>2015</a:t>
            </a:r>
            <a:endParaRPr lang="it-IT" sz="1200" dirty="0">
              <a:solidFill>
                <a:prstClr val="white"/>
              </a:solidFill>
              <a:cs typeface="Comic Sans M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419437" y="969907"/>
            <a:ext cx="3929145" cy="338520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it-IT" sz="1600" b="1" dirty="0" err="1" smtClean="0">
                <a:solidFill>
                  <a:schemeClr val="bg1"/>
                </a:solidFill>
                <a:cs typeface="Comic Sans MS"/>
              </a:rPr>
              <a:t>Molecular</a:t>
            </a:r>
            <a:r>
              <a:rPr lang="it-IT" sz="1600" b="1" dirty="0" smtClean="0">
                <a:solidFill>
                  <a:schemeClr val="bg1"/>
                </a:solidFill>
                <a:cs typeface="Comic Sans MS"/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  <a:cs typeface="Comic Sans MS"/>
              </a:rPr>
              <a:t>lines</a:t>
            </a:r>
            <a:r>
              <a:rPr lang="it-IT" sz="1600" b="1" dirty="0" smtClean="0">
                <a:solidFill>
                  <a:schemeClr val="bg1"/>
                </a:solidFill>
                <a:cs typeface="Comic Sans MS"/>
              </a:rPr>
              <a:t>:  </a:t>
            </a:r>
            <a:r>
              <a:rPr lang="it-IT" sz="1200" dirty="0" smtClean="0">
                <a:solidFill>
                  <a:schemeClr val="bg1"/>
                </a:solidFill>
                <a:cs typeface="Comic Sans MS"/>
              </a:rPr>
              <a:t>Thompson et al., 2015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674676" y="4095568"/>
            <a:ext cx="4189455" cy="584741"/>
          </a:xfrm>
          <a:prstGeom prst="rect">
            <a:avLst/>
          </a:prstGeom>
          <a:solidFill>
            <a:schemeClr val="tx1"/>
          </a:solidFill>
        </p:spPr>
        <p:txBody>
          <a:bodyPr wrap="square" lIns="91406" tIns="45703" rIns="91406" bIns="45703" rtlCol="0">
            <a:spAutoFit/>
          </a:bodyPr>
          <a:lstStyle/>
          <a:p>
            <a:r>
              <a:rPr lang="it-IT" sz="1600" b="1" dirty="0" smtClean="0">
                <a:solidFill>
                  <a:srgbClr val="FFFFFF"/>
                </a:solidFill>
                <a:cs typeface="Comic Sans MS"/>
              </a:rPr>
              <a:t>Stellar Radio HR </a:t>
            </a:r>
            <a:r>
              <a:rPr lang="it-IT" sz="1600" b="1" dirty="0" err="1" smtClean="0">
                <a:solidFill>
                  <a:srgbClr val="FFFFFF"/>
                </a:solidFill>
                <a:cs typeface="Comic Sans MS"/>
              </a:rPr>
              <a:t>diagram</a:t>
            </a:r>
            <a:r>
              <a:rPr lang="it-IT" sz="1600" b="1" dirty="0" smtClean="0">
                <a:solidFill>
                  <a:srgbClr val="FFFFFF"/>
                </a:solidFill>
                <a:cs typeface="Comic Sans MS"/>
              </a:rPr>
              <a:t>:</a:t>
            </a:r>
            <a:r>
              <a:rPr lang="it-IT" sz="1600" dirty="0" smtClean="0">
                <a:solidFill>
                  <a:srgbClr val="FFFFFF"/>
                </a:solidFill>
                <a:cs typeface="Comic Sans MS"/>
              </a:rPr>
              <a:t> </a:t>
            </a:r>
            <a:r>
              <a:rPr lang="it-IT" sz="1200" dirty="0" smtClean="0">
                <a:solidFill>
                  <a:srgbClr val="FFFFFF"/>
                </a:solidFill>
                <a:cs typeface="Comic Sans MS"/>
              </a:rPr>
              <a:t>Umana et al., 2015</a:t>
            </a:r>
          </a:p>
          <a:p>
            <a:r>
              <a:rPr lang="it-IT" sz="1600" b="1" dirty="0" smtClean="0">
                <a:solidFill>
                  <a:srgbClr val="FFFFFF"/>
                </a:solidFill>
                <a:cs typeface="Comic Sans MS"/>
              </a:rPr>
              <a:t>Maser Lines</a:t>
            </a:r>
            <a:r>
              <a:rPr lang="it-IT" sz="1600" dirty="0" smtClean="0">
                <a:solidFill>
                  <a:srgbClr val="FFFFFF"/>
                </a:solidFill>
                <a:cs typeface="Comic Sans MS"/>
              </a:rPr>
              <a:t>: </a:t>
            </a:r>
            <a:r>
              <a:rPr lang="it-IT" sz="1200" dirty="0" err="1" smtClean="0">
                <a:solidFill>
                  <a:srgbClr val="FFFFFF"/>
                </a:solidFill>
                <a:cs typeface="Comic Sans MS"/>
              </a:rPr>
              <a:t>Etoka</a:t>
            </a:r>
            <a:r>
              <a:rPr lang="it-IT" sz="1200" dirty="0" smtClean="0">
                <a:solidFill>
                  <a:srgbClr val="FFFFFF"/>
                </a:solidFill>
                <a:cs typeface="Comic Sans MS"/>
              </a:rPr>
              <a:t> et al., 2015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227146" y="2926255"/>
            <a:ext cx="5636985" cy="830962"/>
          </a:xfrm>
          <a:prstGeom prst="rect">
            <a:avLst/>
          </a:prstGeom>
          <a:solidFill>
            <a:schemeClr val="tx1"/>
          </a:solidFill>
        </p:spPr>
        <p:txBody>
          <a:bodyPr wrap="square" lIns="91406" tIns="45703" rIns="91406" bIns="45703" rtlCol="0">
            <a:spAutoFit/>
          </a:bodyPr>
          <a:lstStyle/>
          <a:p>
            <a:r>
              <a:rPr lang="it-IT" sz="1600" b="1" dirty="0" smtClean="0">
                <a:solidFill>
                  <a:srgbClr val="FFFFFF"/>
                </a:solidFill>
                <a:cs typeface="Comic Sans MS"/>
              </a:rPr>
              <a:t>Thermal continuum, from </a:t>
            </a:r>
            <a:r>
              <a:rPr lang="it-IT" sz="1600" b="1" dirty="0" err="1" smtClean="0">
                <a:solidFill>
                  <a:srgbClr val="FFFFFF"/>
                </a:solidFill>
                <a:cs typeface="Comic Sans MS"/>
              </a:rPr>
              <a:t>jets</a:t>
            </a:r>
            <a:r>
              <a:rPr lang="it-IT" sz="1600" b="1" dirty="0" smtClean="0">
                <a:solidFill>
                  <a:srgbClr val="FFFFFF"/>
                </a:solidFill>
                <a:cs typeface="Comic Sans MS"/>
              </a:rPr>
              <a:t> &amp; </a:t>
            </a:r>
            <a:r>
              <a:rPr lang="it-IT" sz="1600" b="1" dirty="0" err="1" smtClean="0">
                <a:solidFill>
                  <a:srgbClr val="FFFFFF"/>
                </a:solidFill>
                <a:cs typeface="Comic Sans MS"/>
              </a:rPr>
              <a:t>winds</a:t>
            </a:r>
            <a:r>
              <a:rPr lang="it-IT" sz="1200" b="1" dirty="0" smtClean="0">
                <a:solidFill>
                  <a:srgbClr val="FFFFFF"/>
                </a:solidFill>
                <a:cs typeface="Comic Sans MS"/>
              </a:rPr>
              <a:t>:</a:t>
            </a:r>
            <a:r>
              <a:rPr lang="it-IT" sz="1200" dirty="0" smtClean="0">
                <a:solidFill>
                  <a:srgbClr val="FFFFFF"/>
                </a:solidFill>
                <a:cs typeface="Comic Sans MS"/>
              </a:rPr>
              <a:t>  </a:t>
            </a:r>
            <a:r>
              <a:rPr lang="it-IT" sz="1200" dirty="0" err="1" smtClean="0">
                <a:solidFill>
                  <a:srgbClr val="FFFFFF"/>
                </a:solidFill>
                <a:cs typeface="Comic Sans MS"/>
              </a:rPr>
              <a:t>Anglada</a:t>
            </a:r>
            <a:r>
              <a:rPr lang="it-IT" sz="1200" dirty="0" smtClean="0">
                <a:solidFill>
                  <a:srgbClr val="FFFFFF"/>
                </a:solidFill>
                <a:cs typeface="Comic Sans MS"/>
              </a:rPr>
              <a:t> et al., 2015</a:t>
            </a:r>
          </a:p>
          <a:p>
            <a:r>
              <a:rPr lang="it-IT" sz="1600" b="1" dirty="0" smtClean="0">
                <a:solidFill>
                  <a:srgbClr val="FFFFFF"/>
                </a:solidFill>
                <a:cs typeface="Comic Sans MS"/>
              </a:rPr>
              <a:t>VLBI  </a:t>
            </a:r>
            <a:r>
              <a:rPr lang="it-IT" sz="1200" dirty="0" smtClean="0">
                <a:solidFill>
                  <a:srgbClr val="FFFFFF"/>
                </a:solidFill>
                <a:cs typeface="Comic Sans MS"/>
              </a:rPr>
              <a:t> Green et al., 2015; </a:t>
            </a:r>
            <a:r>
              <a:rPr lang="it-IT" sz="1200" dirty="0" err="1" smtClean="0">
                <a:solidFill>
                  <a:srgbClr val="FFFFFF"/>
                </a:solidFill>
                <a:cs typeface="Comic Sans MS"/>
              </a:rPr>
              <a:t>Loinard</a:t>
            </a:r>
            <a:r>
              <a:rPr lang="it-IT" sz="1200" dirty="0" smtClean="0">
                <a:solidFill>
                  <a:srgbClr val="FFFFFF"/>
                </a:solidFill>
                <a:cs typeface="Comic Sans MS"/>
              </a:rPr>
              <a:t> et al., 2015</a:t>
            </a:r>
            <a:endParaRPr lang="it-IT" sz="1400" u="sng" dirty="0" smtClean="0">
              <a:solidFill>
                <a:schemeClr val="bg1"/>
              </a:solidFill>
              <a:cs typeface="Comic Sans MS"/>
            </a:endParaRPr>
          </a:p>
          <a:p>
            <a:r>
              <a:rPr lang="it-IT" sz="1600" b="1" dirty="0" err="1" smtClean="0">
                <a:solidFill>
                  <a:srgbClr val="FFFFFF"/>
                </a:solidFill>
                <a:cs typeface="Comic Sans MS"/>
              </a:rPr>
              <a:t>variability</a:t>
            </a:r>
            <a:r>
              <a:rPr lang="it-IT" sz="1600" b="1" dirty="0" smtClean="0">
                <a:solidFill>
                  <a:srgbClr val="FFFFFF"/>
                </a:solidFill>
                <a:cs typeface="Comic Sans MS"/>
              </a:rPr>
              <a:t> of </a:t>
            </a:r>
            <a:r>
              <a:rPr lang="it-IT" sz="1600" b="1" dirty="0" err="1" smtClean="0">
                <a:solidFill>
                  <a:srgbClr val="FFFFFF"/>
                </a:solidFill>
                <a:cs typeface="Comic Sans MS"/>
              </a:rPr>
              <a:t>young</a:t>
            </a:r>
            <a:r>
              <a:rPr lang="it-IT" sz="1600" b="1" dirty="0" smtClean="0">
                <a:solidFill>
                  <a:srgbClr val="FFFFFF"/>
                </a:solidFill>
                <a:cs typeface="Comic Sans MS"/>
              </a:rPr>
              <a:t> cluste</a:t>
            </a:r>
            <a:r>
              <a:rPr lang="it-IT" sz="1600" dirty="0" smtClean="0">
                <a:solidFill>
                  <a:srgbClr val="FFFFFF"/>
                </a:solidFill>
                <a:cs typeface="Comic Sans MS"/>
              </a:rPr>
              <a:t>r: </a:t>
            </a:r>
            <a:r>
              <a:rPr lang="it-IT" sz="1200" dirty="0" err="1" smtClean="0">
                <a:solidFill>
                  <a:srgbClr val="FFFFFF"/>
                </a:solidFill>
                <a:cs typeface="Comic Sans MS"/>
              </a:rPr>
              <a:t>Fuller</a:t>
            </a:r>
            <a:r>
              <a:rPr lang="it-IT" sz="1200" dirty="0" smtClean="0">
                <a:solidFill>
                  <a:srgbClr val="FFFFFF"/>
                </a:solidFill>
                <a:cs typeface="Comic Sans MS"/>
              </a:rPr>
              <a:t> et al., 2015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094000" y="6251755"/>
            <a:ext cx="5050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cs typeface="Comic Sans MS"/>
              </a:rPr>
              <a:t>http://</a:t>
            </a:r>
            <a:r>
              <a:rPr lang="it-IT" sz="1600" dirty="0" err="1" smtClean="0">
                <a:solidFill>
                  <a:schemeClr val="bg1"/>
                </a:solidFill>
                <a:cs typeface="Comic Sans MS"/>
              </a:rPr>
              <a:t>astronomers.skatelescope.org</a:t>
            </a:r>
            <a:endParaRPr lang="it-IT" sz="1600" dirty="0" smtClean="0">
              <a:solidFill>
                <a:schemeClr val="bg1"/>
              </a:solidFill>
              <a:cs typeface="Comic Sans MS"/>
            </a:endParaRPr>
          </a:p>
          <a:p>
            <a:r>
              <a:rPr lang="it-IT" sz="1600" dirty="0" smtClean="0">
                <a:solidFill>
                  <a:schemeClr val="bg1"/>
                </a:solidFill>
                <a:cs typeface="Comic Sans MS"/>
              </a:rPr>
              <a:t>http</a:t>
            </a:r>
            <a:r>
              <a:rPr lang="it-IT" sz="1600" dirty="0">
                <a:solidFill>
                  <a:schemeClr val="bg1"/>
                </a:solidFill>
                <a:cs typeface="Comic Sans MS"/>
              </a:rPr>
              <a:t>://</a:t>
            </a:r>
            <a:r>
              <a:rPr lang="it-IT" sz="1600" dirty="0" err="1">
                <a:solidFill>
                  <a:schemeClr val="bg1"/>
                </a:solidFill>
                <a:cs typeface="Comic Sans MS"/>
              </a:rPr>
              <a:t>pos.sissa.it</a:t>
            </a:r>
            <a:r>
              <a:rPr lang="it-IT" sz="1600" dirty="0">
                <a:solidFill>
                  <a:schemeClr val="bg1"/>
                </a:solidFill>
                <a:cs typeface="Comic Sans MS"/>
              </a:rPr>
              <a:t>/</a:t>
            </a:r>
            <a:r>
              <a:rPr lang="it-IT" sz="1600" dirty="0" err="1">
                <a:solidFill>
                  <a:schemeClr val="bg1"/>
                </a:solidFill>
                <a:cs typeface="Comic Sans MS"/>
              </a:rPr>
              <a:t>cgi</a:t>
            </a:r>
            <a:r>
              <a:rPr lang="it-IT" sz="1600" dirty="0">
                <a:solidFill>
                  <a:schemeClr val="bg1"/>
                </a:solidFill>
                <a:cs typeface="Comic Sans MS"/>
              </a:rPr>
              <a:t>-bin/</a:t>
            </a:r>
            <a:r>
              <a:rPr lang="it-IT" sz="1600" dirty="0" err="1">
                <a:solidFill>
                  <a:schemeClr val="bg1"/>
                </a:solidFill>
                <a:cs typeface="Comic Sans MS"/>
              </a:rPr>
              <a:t>reader</a:t>
            </a:r>
            <a:r>
              <a:rPr lang="it-IT" sz="1600" dirty="0">
                <a:solidFill>
                  <a:schemeClr val="bg1"/>
                </a:solidFill>
                <a:cs typeface="Comic Sans MS"/>
              </a:rPr>
              <a:t>/</a:t>
            </a:r>
            <a:r>
              <a:rPr lang="it-IT" sz="1600" dirty="0" err="1">
                <a:solidFill>
                  <a:schemeClr val="bg1"/>
                </a:solidFill>
                <a:cs typeface="Comic Sans MS"/>
              </a:rPr>
              <a:t>conf.cgi?confid</a:t>
            </a:r>
            <a:r>
              <a:rPr lang="it-IT" sz="1600" dirty="0">
                <a:solidFill>
                  <a:schemeClr val="bg1"/>
                </a:solidFill>
                <a:cs typeface="Comic Sans MS"/>
              </a:rPr>
              <a:t>=215</a:t>
            </a:r>
          </a:p>
        </p:txBody>
      </p:sp>
      <p:pic>
        <p:nvPicPr>
          <p:cNvPr id="4" name="Immagine 3" descr="P911005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88" y="4453467"/>
            <a:ext cx="4121688" cy="231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69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200475" y="-56705"/>
            <a:ext cx="5095880" cy="47226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it-IT" sz="2400" dirty="0" smtClean="0">
                <a:solidFill>
                  <a:srgbClr val="FFFFFF"/>
                </a:solidFill>
                <a:latin typeface="+mj-lt"/>
                <a:cs typeface="Comic Sans MS"/>
              </a:rPr>
              <a:t>The </a:t>
            </a:r>
            <a:r>
              <a:rPr lang="it-IT" sz="2400" dirty="0" err="1" smtClean="0">
                <a:solidFill>
                  <a:srgbClr val="FFFFFF"/>
                </a:solidFill>
                <a:latin typeface="+mj-lt"/>
                <a:cs typeface="Comic Sans MS"/>
              </a:rPr>
              <a:t>concept</a:t>
            </a:r>
            <a:r>
              <a:rPr lang="it-IT" sz="2400" dirty="0" smtClean="0">
                <a:solidFill>
                  <a:srgbClr val="FFFFFF"/>
                </a:solidFill>
                <a:latin typeface="+mj-lt"/>
                <a:cs typeface="Comic Sans MS"/>
              </a:rPr>
              <a:t> of  </a:t>
            </a:r>
            <a:r>
              <a:rPr lang="it-IT" sz="2400" dirty="0" err="1" smtClean="0">
                <a:solidFill>
                  <a:srgbClr val="FFFFFF"/>
                </a:solidFill>
                <a:latin typeface="+mj-lt"/>
                <a:cs typeface="Comic Sans MS"/>
              </a:rPr>
              <a:t>Generic</a:t>
            </a:r>
            <a:r>
              <a:rPr lang="it-IT" sz="2400" dirty="0" smtClean="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  <a:latin typeface="+mj-lt"/>
                <a:cs typeface="Comic Sans MS"/>
              </a:rPr>
              <a:t>Surveys</a:t>
            </a:r>
            <a:r>
              <a:rPr lang="it-IT" sz="2400" dirty="0" smtClean="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endParaRPr lang="it-IT" sz="2400" dirty="0">
              <a:solidFill>
                <a:srgbClr val="FFFFFF"/>
              </a:solidFill>
              <a:latin typeface="+mj-lt"/>
              <a:cs typeface="Comic Sans M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35726" y="649025"/>
            <a:ext cx="7929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73779"/>
                </a:solidFill>
                <a:cs typeface="Comic Sans MS"/>
              </a:rPr>
              <a:t>The best way to go:  </a:t>
            </a:r>
            <a:r>
              <a:rPr lang="it-IT" sz="2000" dirty="0" err="1" smtClean="0">
                <a:solidFill>
                  <a:srgbClr val="073779"/>
                </a:solidFill>
                <a:cs typeface="Comic Sans MS"/>
              </a:rPr>
              <a:t>All-sky</a:t>
            </a:r>
            <a:r>
              <a:rPr lang="it-IT" sz="2000" dirty="0" smtClean="0">
                <a:solidFill>
                  <a:srgbClr val="073779"/>
                </a:solidFill>
                <a:cs typeface="Comic Sans MS"/>
              </a:rPr>
              <a:t>, </a:t>
            </a:r>
            <a:r>
              <a:rPr lang="it-IT" sz="2000" dirty="0" err="1" smtClean="0">
                <a:solidFill>
                  <a:srgbClr val="073779"/>
                </a:solidFill>
                <a:cs typeface="Comic Sans MS"/>
              </a:rPr>
              <a:t>deep</a:t>
            </a:r>
            <a:r>
              <a:rPr lang="it-IT" sz="2000" dirty="0" smtClean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cs typeface="Comic Sans MS"/>
              </a:rPr>
              <a:t>Survey</a:t>
            </a:r>
            <a:r>
              <a:rPr lang="it-IT" sz="2000" dirty="0" smtClean="0">
                <a:solidFill>
                  <a:srgbClr val="073779"/>
                </a:solidFill>
                <a:cs typeface="Comic Sans MS"/>
              </a:rPr>
              <a:t> </a:t>
            </a:r>
          </a:p>
          <a:p>
            <a:endParaRPr lang="it-IT" sz="2000" dirty="0" smtClean="0">
              <a:solidFill>
                <a:srgbClr val="073779"/>
              </a:solidFill>
              <a:cs typeface="Comic Sans MS"/>
            </a:endParaRPr>
          </a:p>
          <a:p>
            <a:r>
              <a:rPr lang="it-IT" sz="2000" dirty="0" smtClean="0">
                <a:solidFill>
                  <a:srgbClr val="073779"/>
                </a:solidFill>
                <a:cs typeface="Comic Sans MS"/>
              </a:rPr>
              <a:t>Statistical </a:t>
            </a:r>
            <a:r>
              <a:rPr lang="it-IT" sz="2000" dirty="0" err="1" smtClean="0">
                <a:solidFill>
                  <a:srgbClr val="073779"/>
                </a:solidFill>
                <a:cs typeface="Comic Sans MS"/>
              </a:rPr>
              <a:t>studies</a:t>
            </a:r>
            <a:r>
              <a:rPr lang="it-IT" sz="2000" dirty="0" smtClean="0">
                <a:solidFill>
                  <a:srgbClr val="073779"/>
                </a:solidFill>
                <a:cs typeface="Comic Sans MS"/>
              </a:rPr>
              <a:t> of </a:t>
            </a:r>
            <a:r>
              <a:rPr lang="it-IT" sz="2000" dirty="0" err="1" smtClean="0">
                <a:solidFill>
                  <a:srgbClr val="073779"/>
                </a:solidFill>
                <a:cs typeface="Comic Sans MS"/>
              </a:rPr>
              <a:t>different</a:t>
            </a:r>
            <a:r>
              <a:rPr lang="it-IT" sz="2000" dirty="0" smtClean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cs typeface="Comic Sans MS"/>
              </a:rPr>
              <a:t>populations</a:t>
            </a:r>
            <a:r>
              <a:rPr lang="it-IT" sz="2000" dirty="0" smtClean="0">
                <a:solidFill>
                  <a:srgbClr val="073779"/>
                </a:solidFill>
                <a:cs typeface="Comic Sans MS"/>
              </a:rPr>
              <a:t> of radio </a:t>
            </a:r>
            <a:r>
              <a:rPr lang="it-IT" sz="2000" dirty="0" err="1" smtClean="0">
                <a:solidFill>
                  <a:srgbClr val="073779"/>
                </a:solidFill>
                <a:cs typeface="Comic Sans MS"/>
              </a:rPr>
              <a:t>emitting</a:t>
            </a:r>
            <a:r>
              <a:rPr lang="it-IT" sz="2000" dirty="0" smtClean="0">
                <a:solidFill>
                  <a:srgbClr val="073779"/>
                </a:solidFill>
                <a:cs typeface="Comic Sans MS"/>
              </a:rPr>
              <a:t> </a:t>
            </a:r>
          </a:p>
          <a:p>
            <a:r>
              <a:rPr lang="it-IT" sz="2000" dirty="0" err="1" smtClean="0">
                <a:solidFill>
                  <a:srgbClr val="073779"/>
                </a:solidFill>
                <a:cs typeface="Comic Sans MS"/>
              </a:rPr>
              <a:t>Galactic</a:t>
            </a:r>
            <a:r>
              <a:rPr lang="it-IT" sz="2000" dirty="0" smtClean="0">
                <a:solidFill>
                  <a:srgbClr val="073779"/>
                </a:solidFill>
                <a:cs typeface="Comic Sans MS"/>
              </a:rPr>
              <a:t> Objects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358823" y="1725166"/>
            <a:ext cx="5684519" cy="64633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73779"/>
                </a:solidFill>
                <a:cs typeface="Comic Sans MS"/>
              </a:rPr>
              <a:t>The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place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where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you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look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at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b="1" i="1" dirty="0" err="1" smtClean="0">
                <a:solidFill>
                  <a:srgbClr val="073779"/>
                </a:solidFill>
                <a:cs typeface="Comic Sans MS"/>
              </a:rPr>
              <a:t>makes</a:t>
            </a:r>
            <a:r>
              <a:rPr lang="it-IT" b="1" i="1" dirty="0" smtClean="0">
                <a:solidFill>
                  <a:srgbClr val="073779"/>
                </a:solidFill>
                <a:cs typeface="Comic Sans MS"/>
              </a:rPr>
              <a:t> the </a:t>
            </a:r>
            <a:r>
              <a:rPr lang="it-IT" b="1" i="1" dirty="0" err="1" smtClean="0">
                <a:solidFill>
                  <a:srgbClr val="073779"/>
                </a:solidFill>
                <a:cs typeface="Comic Sans MS"/>
              </a:rPr>
              <a:t>difference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:</a:t>
            </a:r>
          </a:p>
          <a:p>
            <a:r>
              <a:rPr lang="it-IT" dirty="0" err="1">
                <a:solidFill>
                  <a:srgbClr val="073779"/>
                </a:solidFill>
                <a:cs typeface="Comic Sans MS"/>
              </a:rPr>
              <a:t>m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ost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of the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Galactic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sources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localised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in/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close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the GP</a:t>
            </a:r>
            <a:endParaRPr lang="it-IT" dirty="0">
              <a:solidFill>
                <a:srgbClr val="073779"/>
              </a:solidFill>
              <a:cs typeface="Comic Sans MS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1489618" y="3869096"/>
            <a:ext cx="7186590" cy="2018164"/>
            <a:chOff x="1423479" y="1005465"/>
            <a:chExt cx="7186590" cy="2018164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3"/>
            <a:srcRect b="59522"/>
            <a:stretch/>
          </p:blipFill>
          <p:spPr>
            <a:xfrm>
              <a:off x="1423479" y="1005465"/>
              <a:ext cx="7186590" cy="1574347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/>
            <a:srcRect t="87569"/>
            <a:stretch/>
          </p:blipFill>
          <p:spPr>
            <a:xfrm>
              <a:off x="1423479" y="2540122"/>
              <a:ext cx="7186590" cy="483507"/>
            </a:xfrm>
            <a:prstGeom prst="rect">
              <a:avLst/>
            </a:prstGeom>
          </p:spPr>
        </p:pic>
      </p:grpSp>
      <p:sp>
        <p:nvSpPr>
          <p:cNvPr id="2" name="CasellaDiTesto 1"/>
          <p:cNvSpPr txBox="1"/>
          <p:nvPr/>
        </p:nvSpPr>
        <p:spPr>
          <a:xfrm>
            <a:off x="117195" y="2478512"/>
            <a:ext cx="46987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>
                <a:solidFill>
                  <a:srgbClr val="073779"/>
                </a:solidFill>
                <a:cs typeface="Comic Sans MS"/>
              </a:rPr>
              <a:t>O</a:t>
            </a:r>
            <a:r>
              <a:rPr lang="it-IT" b="1" i="1" dirty="0" err="1" smtClean="0">
                <a:solidFill>
                  <a:srgbClr val="073779"/>
                </a:solidFill>
                <a:cs typeface="Comic Sans MS"/>
              </a:rPr>
              <a:t>utcome</a:t>
            </a:r>
            <a:r>
              <a:rPr lang="it-IT" b="1" i="1" dirty="0" smtClean="0">
                <a:solidFill>
                  <a:srgbClr val="073779"/>
                </a:solidFill>
                <a:cs typeface="Comic Sans MS"/>
              </a:rPr>
              <a:t> from </a:t>
            </a:r>
            <a:r>
              <a:rPr lang="it-IT" b="1" i="1" dirty="0" err="1" smtClean="0">
                <a:solidFill>
                  <a:srgbClr val="073779"/>
                </a:solidFill>
                <a:cs typeface="Comic Sans MS"/>
              </a:rPr>
              <a:t>KSPs</a:t>
            </a:r>
            <a:r>
              <a:rPr lang="it-IT" b="1" i="1" dirty="0" smtClean="0">
                <a:solidFill>
                  <a:srgbClr val="073779"/>
                </a:solidFill>
                <a:cs typeface="Comic Sans MS"/>
              </a:rPr>
              <a:t> 2015 Meeting:</a:t>
            </a:r>
          </a:p>
          <a:p>
            <a:endParaRPr lang="it-IT" dirty="0" smtClean="0">
              <a:solidFill>
                <a:srgbClr val="073779"/>
              </a:solidFill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Maximize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the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return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for  “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priority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Science”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Maximize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the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commensality</a:t>
            </a:r>
            <a:endParaRPr lang="it-IT" dirty="0" smtClean="0">
              <a:solidFill>
                <a:srgbClr val="073779"/>
              </a:solidFill>
              <a:cs typeface="Comic Sans MS"/>
            </a:endParaRPr>
          </a:p>
          <a:p>
            <a:endParaRPr lang="it-IT" dirty="0">
              <a:solidFill>
                <a:srgbClr val="0000C2"/>
              </a:solidFill>
              <a:latin typeface="Comic Sans MS"/>
              <a:cs typeface="Comic Sans M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42100" y="6066830"/>
            <a:ext cx="7190227" cy="64633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73779"/>
                </a:solidFill>
                <a:cs typeface="Comic Sans MS"/>
              </a:rPr>
              <a:t>Better</a:t>
            </a:r>
            <a:r>
              <a:rPr lang="it-IT" dirty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dirty="0" err="1">
                <a:solidFill>
                  <a:srgbClr val="073779"/>
                </a:solidFill>
                <a:cs typeface="Comic Sans MS"/>
              </a:rPr>
              <a:t>angular</a:t>
            </a:r>
            <a:r>
              <a:rPr lang="it-IT" dirty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dirty="0" err="1">
                <a:solidFill>
                  <a:srgbClr val="073779"/>
                </a:solidFill>
                <a:cs typeface="Comic Sans MS"/>
              </a:rPr>
              <a:t>resolution</a:t>
            </a:r>
            <a:r>
              <a:rPr lang="it-IT" dirty="0">
                <a:solidFill>
                  <a:srgbClr val="073779"/>
                </a:solidFill>
                <a:cs typeface="Comic Sans MS"/>
              </a:rPr>
              <a:t> and </a:t>
            </a:r>
            <a:r>
              <a:rPr lang="it-IT" dirty="0" err="1">
                <a:solidFill>
                  <a:srgbClr val="073779"/>
                </a:solidFill>
                <a:cs typeface="Comic Sans MS"/>
              </a:rPr>
              <a:t>sensitivity</a:t>
            </a:r>
            <a:r>
              <a:rPr lang="it-IT" dirty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(Continuum </a:t>
            </a:r>
            <a:r>
              <a:rPr lang="it-IT" dirty="0">
                <a:solidFill>
                  <a:srgbClr val="073779"/>
                </a:solidFill>
                <a:cs typeface="Comic Sans MS"/>
              </a:rPr>
              <a:t>&amp; </a:t>
            </a:r>
            <a:r>
              <a:rPr lang="it-IT" dirty="0" err="1">
                <a:solidFill>
                  <a:srgbClr val="073779"/>
                </a:solidFill>
                <a:cs typeface="Comic Sans MS"/>
              </a:rPr>
              <a:t>Spectral</a:t>
            </a:r>
            <a:r>
              <a:rPr lang="it-IT" dirty="0">
                <a:solidFill>
                  <a:srgbClr val="073779"/>
                </a:solidFill>
                <a:cs typeface="Comic Sans MS"/>
              </a:rPr>
              <a:t>) </a:t>
            </a:r>
            <a:r>
              <a:rPr lang="it-IT" dirty="0" err="1">
                <a:solidFill>
                  <a:srgbClr val="073779"/>
                </a:solidFill>
                <a:cs typeface="Comic Sans MS"/>
              </a:rPr>
              <a:t>than</a:t>
            </a:r>
            <a:endParaRPr lang="it-IT" dirty="0">
              <a:solidFill>
                <a:srgbClr val="073779"/>
              </a:solidFill>
              <a:cs typeface="Comic Sans MS"/>
            </a:endParaRPr>
          </a:p>
          <a:p>
            <a:r>
              <a:rPr lang="it-IT" dirty="0" err="1">
                <a:solidFill>
                  <a:srgbClr val="073779"/>
                </a:solidFill>
                <a:cs typeface="Comic Sans MS"/>
              </a:rPr>
              <a:t>any</a:t>
            </a:r>
            <a:r>
              <a:rPr lang="it-IT" dirty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dirty="0" err="1">
                <a:solidFill>
                  <a:srgbClr val="073779"/>
                </a:solidFill>
                <a:cs typeface="Comic Sans MS"/>
              </a:rPr>
              <a:t>ongoing</a:t>
            </a:r>
            <a:r>
              <a:rPr lang="it-IT" dirty="0">
                <a:solidFill>
                  <a:srgbClr val="073779"/>
                </a:solidFill>
                <a:cs typeface="Comic Sans MS"/>
              </a:rPr>
              <a:t>/</a:t>
            </a:r>
            <a:r>
              <a:rPr lang="it-IT" dirty="0" err="1">
                <a:solidFill>
                  <a:srgbClr val="073779"/>
                </a:solidFill>
                <a:cs typeface="Comic Sans MS"/>
              </a:rPr>
              <a:t>planned</a:t>
            </a:r>
            <a:r>
              <a:rPr lang="it-IT" dirty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dirty="0" err="1">
                <a:solidFill>
                  <a:srgbClr val="073779"/>
                </a:solidFill>
                <a:cs typeface="Comic Sans MS"/>
              </a:rPr>
              <a:t>survey</a:t>
            </a:r>
            <a:r>
              <a:rPr lang="it-IT" dirty="0">
                <a:solidFill>
                  <a:srgbClr val="073779"/>
                </a:solidFill>
                <a:cs typeface="Comic Sans MS"/>
              </a:rPr>
              <a:t> of the </a:t>
            </a:r>
            <a:r>
              <a:rPr lang="it-IT" dirty="0" err="1">
                <a:solidFill>
                  <a:srgbClr val="073779"/>
                </a:solidFill>
                <a:cs typeface="Comic Sans MS"/>
              </a:rPr>
              <a:t>Galactic</a:t>
            </a:r>
            <a:r>
              <a:rPr lang="it-IT" dirty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Plane</a:t>
            </a:r>
            <a:endParaRPr lang="it-IT" dirty="0">
              <a:solidFill>
                <a:srgbClr val="073779"/>
              </a:solidFill>
              <a:cs typeface="Comic Sans M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224206" y="4399594"/>
            <a:ext cx="626349" cy="209505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6284996" y="4394864"/>
            <a:ext cx="431842" cy="209505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5224206" y="5464901"/>
            <a:ext cx="626349" cy="209505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6337367" y="5451806"/>
            <a:ext cx="368321" cy="209505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0769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365575" y="-56705"/>
            <a:ext cx="5095880" cy="47226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it-IT" sz="2400" dirty="0" smtClean="0">
                <a:solidFill>
                  <a:srgbClr val="FFFFFF"/>
                </a:solidFill>
                <a:latin typeface="+mj-lt"/>
                <a:cs typeface="Comic Sans MS"/>
              </a:rPr>
              <a:t>The </a:t>
            </a:r>
            <a:r>
              <a:rPr lang="it-IT" sz="2400" dirty="0" err="1" smtClean="0">
                <a:solidFill>
                  <a:srgbClr val="FFFFFF"/>
                </a:solidFill>
                <a:latin typeface="+mj-lt"/>
                <a:cs typeface="Comic Sans MS"/>
              </a:rPr>
              <a:t>concept</a:t>
            </a:r>
            <a:r>
              <a:rPr lang="it-IT" sz="2400" dirty="0" smtClean="0">
                <a:solidFill>
                  <a:srgbClr val="FFFFFF"/>
                </a:solidFill>
                <a:latin typeface="+mj-lt"/>
                <a:cs typeface="Comic Sans MS"/>
              </a:rPr>
              <a:t> of  </a:t>
            </a:r>
            <a:r>
              <a:rPr lang="it-IT" sz="2400" dirty="0" err="1" smtClean="0">
                <a:solidFill>
                  <a:srgbClr val="FFFFFF"/>
                </a:solidFill>
                <a:latin typeface="+mj-lt"/>
                <a:cs typeface="Comic Sans MS"/>
              </a:rPr>
              <a:t>Generic</a:t>
            </a:r>
            <a:r>
              <a:rPr lang="it-IT" sz="2400" dirty="0" smtClean="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  <a:latin typeface="+mj-lt"/>
                <a:cs typeface="Comic Sans MS"/>
              </a:rPr>
              <a:t>Surveys</a:t>
            </a:r>
            <a:r>
              <a:rPr lang="it-IT" sz="2400" dirty="0" smtClean="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endParaRPr lang="it-IT" sz="2400" dirty="0">
              <a:solidFill>
                <a:srgbClr val="FFFFFF"/>
              </a:solidFill>
              <a:latin typeface="+mj-lt"/>
              <a:cs typeface="Comic Sans MS"/>
            </a:endParaRPr>
          </a:p>
        </p:txBody>
      </p:sp>
      <p:sp>
        <p:nvSpPr>
          <p:cNvPr id="5" name="Segnaposto contenuto 4"/>
          <p:cNvSpPr txBox="1">
            <a:spLocks noGrp="1"/>
          </p:cNvSpPr>
          <p:nvPr>
            <p:ph idx="1"/>
          </p:nvPr>
        </p:nvSpPr>
        <p:spPr>
          <a:xfrm>
            <a:off x="0" y="1190487"/>
            <a:ext cx="8356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it-IT" dirty="0" err="1" smtClean="0">
                <a:solidFill>
                  <a:srgbClr val="05295B"/>
                </a:solidFill>
              </a:rPr>
              <a:t>G</a:t>
            </a:r>
            <a:r>
              <a:rPr lang="it-IT" dirty="0" err="1" smtClean="0">
                <a:solidFill>
                  <a:schemeClr val="accent1"/>
                </a:solidFill>
              </a:rPr>
              <a:t>alactic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Studies</a:t>
            </a:r>
            <a:r>
              <a:rPr lang="it-IT" sz="2200" dirty="0">
                <a:solidFill>
                  <a:schemeClr val="accent1"/>
                </a:solidFill>
              </a:rPr>
              <a:t>:  </a:t>
            </a:r>
            <a:r>
              <a:rPr lang="it-IT" dirty="0" err="1">
                <a:solidFill>
                  <a:schemeClr val="accent1"/>
                </a:solidFill>
              </a:rPr>
              <a:t>try</a:t>
            </a:r>
            <a:r>
              <a:rPr lang="it-IT" dirty="0">
                <a:solidFill>
                  <a:schemeClr val="accent1"/>
                </a:solidFill>
              </a:rPr>
              <a:t> some </a:t>
            </a:r>
            <a:r>
              <a:rPr lang="it-IT" dirty="0" err="1">
                <a:solidFill>
                  <a:schemeClr val="accent1"/>
                </a:solidFill>
              </a:rPr>
              <a:t>commensality</a:t>
            </a:r>
            <a:r>
              <a:rPr lang="it-IT" dirty="0">
                <a:solidFill>
                  <a:schemeClr val="accent1"/>
                </a:solidFill>
              </a:rPr>
              <a:t> with </a:t>
            </a:r>
            <a:r>
              <a:rPr lang="it-IT" dirty="0" err="1">
                <a:solidFill>
                  <a:schemeClr val="accent1"/>
                </a:solidFill>
              </a:rPr>
              <a:t>other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 smtClean="0">
                <a:solidFill>
                  <a:schemeClr val="accent1"/>
                </a:solidFill>
              </a:rPr>
              <a:t>surveys</a:t>
            </a:r>
            <a:endParaRPr lang="en-US" dirty="0" smtClean="0">
              <a:solidFill>
                <a:schemeClr val="accent1"/>
              </a:solidFill>
              <a:effectLst>
                <a:outerShdw blurRad="38100" dist="38100" dir="2700000" algn="tl">
                  <a:srgbClr val="DDDDDD"/>
                </a:outerShdw>
              </a:effectLst>
              <a:ea typeface="Calibri" pitchFamily="-111" charset="0"/>
              <a:cs typeface="Arial"/>
            </a:endParaRPr>
          </a:p>
        </p:txBody>
      </p:sp>
      <p:sp>
        <p:nvSpPr>
          <p:cNvPr id="6" name="Segnaposto contenuto 4"/>
          <p:cNvSpPr txBox="1">
            <a:spLocks/>
          </p:cNvSpPr>
          <p:nvPr/>
        </p:nvSpPr>
        <p:spPr>
          <a:xfrm>
            <a:off x="760638" y="2410376"/>
            <a:ext cx="7595699" cy="26037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vert="horz" wrap="none" lIns="91440" tIns="45720" rIns="91440" bIns="45720" rtlCol="0">
            <a:sp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Calibri" pitchFamily="-111" charset="0"/>
                <a:cs typeface="Arial"/>
              </a:rPr>
              <a:t>SKA1_MID-A  Generic  Survey @ Band 2b (Full BW)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Calibri" pitchFamily="-111" charset="0"/>
                <a:cs typeface="Arial"/>
              </a:rPr>
              <a:t>           </a:t>
            </a:r>
            <a:r>
              <a:rPr lang="it-IT" dirty="0" smtClean="0">
                <a:solidFill>
                  <a:schemeClr val="accent1"/>
                </a:solidFill>
              </a:rPr>
              <a:t>    (</a:t>
            </a:r>
            <a:r>
              <a:rPr lang="it-IT" dirty="0" err="1" smtClean="0">
                <a:solidFill>
                  <a:schemeClr val="accent1"/>
                </a:solidFill>
              </a:rPr>
              <a:t>rms</a:t>
            </a:r>
            <a:r>
              <a:rPr lang="it-IT" dirty="0" smtClean="0">
                <a:solidFill>
                  <a:schemeClr val="accent1"/>
                </a:solidFill>
              </a:rPr>
              <a:t> 5</a:t>
            </a:r>
            <a:r>
              <a:rPr lang="it-IT" dirty="0" smtClean="0">
                <a:solidFill>
                  <a:schemeClr val="accent1"/>
                </a:solidFill>
                <a:ea typeface="Lucida Grande"/>
                <a:cs typeface="Lucida Grande"/>
              </a:rPr>
              <a:t>μ</a:t>
            </a:r>
            <a:r>
              <a:rPr lang="it-IT" dirty="0" smtClean="0">
                <a:solidFill>
                  <a:schemeClr val="accent1"/>
                </a:solidFill>
              </a:rPr>
              <a:t>Jy/b, 0.8”),  ≈8000  </a:t>
            </a:r>
            <a:r>
              <a:rPr lang="it-IT" dirty="0" err="1" smtClean="0">
                <a:solidFill>
                  <a:schemeClr val="accent1"/>
                </a:solidFill>
              </a:rPr>
              <a:t>hrs</a:t>
            </a:r>
            <a:r>
              <a:rPr lang="it-IT" dirty="0" smtClean="0">
                <a:solidFill>
                  <a:schemeClr val="accent1"/>
                </a:solidFill>
              </a:rPr>
              <a:t>, </a:t>
            </a:r>
            <a:r>
              <a:rPr lang="it-IT" dirty="0" err="1" smtClean="0">
                <a:solidFill>
                  <a:schemeClr val="accent1"/>
                </a:solidFill>
              </a:rPr>
              <a:t>All-sky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</a:p>
          <a:p>
            <a:pPr marL="0" indent="0">
              <a:buFont typeface="Arial" pitchFamily="34" charset="0"/>
              <a:buNone/>
            </a:pPr>
            <a:endParaRPr lang="it-IT" dirty="0" smtClean="0">
              <a:solidFill>
                <a:schemeClr val="accent1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Calibri" pitchFamily="-111" charset="0"/>
                <a:cs typeface="Arial"/>
              </a:rPr>
              <a:t>SKA1_MID-D  Generic  Survey @ Band 5 (Full BW)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Calibri" pitchFamily="-111" charset="0"/>
                <a:cs typeface="Arial"/>
              </a:rPr>
              <a:t>           </a:t>
            </a:r>
            <a:r>
              <a:rPr lang="it-IT" dirty="0" smtClean="0">
                <a:solidFill>
                  <a:schemeClr val="accent1"/>
                </a:solidFill>
              </a:rPr>
              <a:t>    (</a:t>
            </a:r>
            <a:r>
              <a:rPr lang="it-IT" dirty="0" err="1" smtClean="0">
                <a:solidFill>
                  <a:schemeClr val="accent1"/>
                </a:solidFill>
              </a:rPr>
              <a:t>rms</a:t>
            </a:r>
            <a:r>
              <a:rPr lang="it-IT" dirty="0" smtClean="0">
                <a:solidFill>
                  <a:schemeClr val="accent1"/>
                </a:solidFill>
              </a:rPr>
              <a:t> 6</a:t>
            </a:r>
            <a:r>
              <a:rPr lang="it-IT" dirty="0" smtClean="0">
                <a:solidFill>
                  <a:schemeClr val="accent1"/>
                </a:solidFill>
                <a:ea typeface="Lucida Grande"/>
                <a:cs typeface="Lucida Grande"/>
              </a:rPr>
              <a:t>μ</a:t>
            </a:r>
            <a:r>
              <a:rPr lang="it-IT" dirty="0" smtClean="0">
                <a:solidFill>
                  <a:schemeClr val="accent1"/>
                </a:solidFill>
              </a:rPr>
              <a:t>Jy/b, 0.2”),  ≈2000 </a:t>
            </a:r>
            <a:r>
              <a:rPr lang="it-IT" dirty="0" err="1" smtClean="0">
                <a:solidFill>
                  <a:schemeClr val="accent1"/>
                </a:solidFill>
              </a:rPr>
              <a:t>hrs</a:t>
            </a:r>
            <a:r>
              <a:rPr lang="it-IT" dirty="0" smtClean="0">
                <a:solidFill>
                  <a:schemeClr val="accent1"/>
                </a:solidFill>
              </a:rPr>
              <a:t>, 480 deg</a:t>
            </a:r>
            <a:r>
              <a:rPr lang="it-IT" baseline="30000" dirty="0" smtClean="0">
                <a:solidFill>
                  <a:schemeClr val="accent1"/>
                </a:solidFill>
              </a:rPr>
              <a:t>2</a:t>
            </a:r>
            <a:r>
              <a:rPr lang="it-IT" dirty="0" smtClean="0">
                <a:solidFill>
                  <a:schemeClr val="accent1"/>
                </a:solidFill>
              </a:rPr>
              <a:t>/GAL</a:t>
            </a:r>
          </a:p>
          <a:p>
            <a:pPr marL="0" indent="0" algn="ctr">
              <a:buFont typeface="Arial" pitchFamily="34" charset="0"/>
              <a:buNone/>
            </a:pPr>
            <a:r>
              <a:rPr lang="it-IT" sz="2000" dirty="0" smtClean="0">
                <a:solidFill>
                  <a:srgbClr val="11628F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40371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58864" y="3317414"/>
            <a:ext cx="812967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smtClean="0">
                <a:solidFill>
                  <a:srgbClr val="073779"/>
                </a:solidFill>
              </a:rPr>
              <a:t>High</a:t>
            </a:r>
            <a:r>
              <a:rPr lang="it-IT" sz="2400" i="1" dirty="0" smtClean="0">
                <a:solidFill>
                  <a:schemeClr val="accent1"/>
                </a:solidFill>
              </a:rPr>
              <a:t> </a:t>
            </a:r>
            <a:r>
              <a:rPr lang="it-IT" sz="2400" i="1" dirty="0" err="1" smtClean="0">
                <a:solidFill>
                  <a:schemeClr val="accent1"/>
                </a:solidFill>
              </a:rPr>
              <a:t>angular</a:t>
            </a:r>
            <a:r>
              <a:rPr lang="it-IT" sz="2400" i="1" dirty="0" smtClean="0">
                <a:solidFill>
                  <a:schemeClr val="accent1"/>
                </a:solidFill>
              </a:rPr>
              <a:t> </a:t>
            </a:r>
            <a:r>
              <a:rPr lang="it-IT" sz="2400" i="1" dirty="0" err="1" smtClean="0">
                <a:solidFill>
                  <a:schemeClr val="accent1"/>
                </a:solidFill>
              </a:rPr>
              <a:t>resolution</a:t>
            </a:r>
            <a:r>
              <a:rPr lang="it-IT" sz="2400" i="1" dirty="0" smtClean="0">
                <a:solidFill>
                  <a:schemeClr val="accent1"/>
                </a:solidFill>
              </a:rPr>
              <a:t>, </a:t>
            </a:r>
            <a:r>
              <a:rPr lang="it-IT" sz="2400" i="1" dirty="0" err="1" smtClean="0">
                <a:solidFill>
                  <a:schemeClr val="accent1"/>
                </a:solidFill>
              </a:rPr>
              <a:t>limited</a:t>
            </a:r>
            <a:r>
              <a:rPr lang="it-IT" sz="2400" i="1" dirty="0" smtClean="0">
                <a:solidFill>
                  <a:schemeClr val="accent1"/>
                </a:solidFill>
              </a:rPr>
              <a:t> </a:t>
            </a:r>
            <a:r>
              <a:rPr lang="it-IT" sz="2400" i="1" dirty="0" err="1" smtClean="0">
                <a:solidFill>
                  <a:schemeClr val="accent1"/>
                </a:solidFill>
              </a:rPr>
              <a:t>areas</a:t>
            </a:r>
            <a:r>
              <a:rPr lang="it-IT" sz="2400" i="1" dirty="0" smtClean="0">
                <a:solidFill>
                  <a:schemeClr val="accent1"/>
                </a:solidFill>
              </a:rPr>
              <a:t>:</a:t>
            </a:r>
          </a:p>
          <a:p>
            <a:r>
              <a:rPr lang="it-IT" sz="2000" dirty="0">
                <a:solidFill>
                  <a:schemeClr val="accent1"/>
                </a:solidFill>
              </a:rPr>
              <a:t> </a:t>
            </a:r>
            <a:r>
              <a:rPr lang="it-IT" sz="2000" dirty="0" smtClean="0">
                <a:solidFill>
                  <a:schemeClr val="accent1"/>
                </a:solidFill>
              </a:rPr>
              <a:t>          </a:t>
            </a:r>
            <a:r>
              <a:rPr lang="it-IT" sz="2000" b="1" dirty="0" smtClean="0">
                <a:solidFill>
                  <a:schemeClr val="accent1"/>
                </a:solidFill>
              </a:rPr>
              <a:t>CORNISH</a:t>
            </a:r>
            <a:r>
              <a:rPr lang="it-IT" sz="2000" dirty="0" smtClean="0">
                <a:solidFill>
                  <a:schemeClr val="accent1"/>
                </a:solidFill>
              </a:rPr>
              <a:t> </a:t>
            </a:r>
            <a:r>
              <a:rPr lang="it-IT" sz="1600" dirty="0" smtClean="0">
                <a:solidFill>
                  <a:schemeClr val="accent1"/>
                </a:solidFill>
              </a:rPr>
              <a:t>(</a:t>
            </a:r>
            <a:r>
              <a:rPr lang="it-IT" sz="1600" dirty="0" err="1" smtClean="0">
                <a:solidFill>
                  <a:schemeClr val="accent1"/>
                </a:solidFill>
              </a:rPr>
              <a:t>Purcell</a:t>
            </a:r>
            <a:r>
              <a:rPr lang="it-IT" sz="1600" dirty="0">
                <a:solidFill>
                  <a:schemeClr val="accent1"/>
                </a:solidFill>
              </a:rPr>
              <a:t> </a:t>
            </a:r>
            <a:r>
              <a:rPr lang="it-IT" sz="1600" dirty="0" smtClean="0">
                <a:solidFill>
                  <a:schemeClr val="accent1"/>
                </a:solidFill>
              </a:rPr>
              <a:t>and  </a:t>
            </a:r>
            <a:r>
              <a:rPr lang="it-IT" sz="1600" dirty="0" err="1" smtClean="0">
                <a:solidFill>
                  <a:schemeClr val="accent1"/>
                </a:solidFill>
              </a:rPr>
              <a:t>Hoare</a:t>
            </a:r>
            <a:r>
              <a:rPr lang="it-IT" sz="1600" dirty="0" smtClean="0">
                <a:solidFill>
                  <a:schemeClr val="accent1"/>
                </a:solidFill>
              </a:rPr>
              <a:t>, 2010)  6cm, 1-6 </a:t>
            </a:r>
            <a:r>
              <a:rPr lang="it-IT" sz="1600" dirty="0" err="1" smtClean="0">
                <a:solidFill>
                  <a:schemeClr val="accent1"/>
                </a:solidFill>
              </a:rPr>
              <a:t>arcsec</a:t>
            </a:r>
            <a:r>
              <a:rPr lang="it-IT" sz="1600" dirty="0" smtClean="0">
                <a:solidFill>
                  <a:schemeClr val="accent1"/>
                </a:solidFill>
              </a:rPr>
              <a:t>, ≈100 deg</a:t>
            </a:r>
            <a:r>
              <a:rPr lang="it-IT" sz="1600" baseline="30000" dirty="0" smtClean="0">
                <a:solidFill>
                  <a:schemeClr val="accent1"/>
                </a:solidFill>
              </a:rPr>
              <a:t>2</a:t>
            </a:r>
            <a:r>
              <a:rPr lang="it-IT" sz="1600" dirty="0" smtClean="0">
                <a:solidFill>
                  <a:schemeClr val="accent1"/>
                </a:solidFill>
              </a:rPr>
              <a:t>, </a:t>
            </a:r>
            <a:r>
              <a:rPr lang="it-IT" sz="1600" dirty="0" err="1" smtClean="0">
                <a:solidFill>
                  <a:schemeClr val="accent1"/>
                </a:solidFill>
              </a:rPr>
              <a:t>few</a:t>
            </a:r>
            <a:r>
              <a:rPr lang="it-IT" sz="1600" dirty="0" smtClean="0">
                <a:solidFill>
                  <a:schemeClr val="accent1"/>
                </a:solidFill>
              </a:rPr>
              <a:t> </a:t>
            </a:r>
            <a:r>
              <a:rPr lang="it-IT" sz="1600" dirty="0" err="1" smtClean="0">
                <a:solidFill>
                  <a:schemeClr val="accent1"/>
                </a:solidFill>
              </a:rPr>
              <a:t>mJy</a:t>
            </a:r>
            <a:endParaRPr lang="it-IT" sz="1600" dirty="0">
              <a:solidFill>
                <a:schemeClr val="accent1"/>
              </a:solidFill>
            </a:endParaRPr>
          </a:p>
          <a:p>
            <a:r>
              <a:rPr lang="it-IT" sz="1600" dirty="0" smtClean="0">
                <a:solidFill>
                  <a:schemeClr val="accent1"/>
                </a:solidFill>
              </a:rPr>
              <a:t>             </a:t>
            </a:r>
            <a:r>
              <a:rPr lang="it-IT" sz="1600" b="1" dirty="0" smtClean="0">
                <a:solidFill>
                  <a:schemeClr val="accent1"/>
                </a:solidFill>
              </a:rPr>
              <a:t> </a:t>
            </a:r>
            <a:r>
              <a:rPr lang="it-IT" sz="2000" b="1" dirty="0" smtClean="0">
                <a:solidFill>
                  <a:schemeClr val="accent1"/>
                </a:solidFill>
              </a:rPr>
              <a:t>MAGPIS   </a:t>
            </a:r>
            <a:r>
              <a:rPr lang="it-IT" sz="1600" dirty="0" smtClean="0">
                <a:solidFill>
                  <a:schemeClr val="accent1"/>
                </a:solidFill>
              </a:rPr>
              <a:t>(</a:t>
            </a:r>
            <a:r>
              <a:rPr lang="it-IT" sz="1600" dirty="0" err="1" smtClean="0">
                <a:solidFill>
                  <a:schemeClr val="accent1"/>
                </a:solidFill>
              </a:rPr>
              <a:t>Helfand</a:t>
            </a:r>
            <a:r>
              <a:rPr lang="it-IT" sz="1600" dirty="0" smtClean="0">
                <a:solidFill>
                  <a:schemeClr val="accent1"/>
                </a:solidFill>
              </a:rPr>
              <a:t>+ 2006)                20/6cm          “               “</a:t>
            </a:r>
          </a:p>
          <a:p>
            <a:endParaRPr lang="it-IT" sz="1600" dirty="0" smtClean="0">
              <a:solidFill>
                <a:schemeClr val="accent1"/>
              </a:solidFill>
            </a:endParaRPr>
          </a:p>
          <a:p>
            <a:r>
              <a:rPr lang="it-IT" sz="2000" dirty="0" smtClean="0">
                <a:solidFill>
                  <a:schemeClr val="accent1"/>
                </a:solidFill>
              </a:rPr>
              <a:t> </a:t>
            </a:r>
            <a:r>
              <a:rPr lang="it-IT" sz="2400" i="1" dirty="0" smtClean="0">
                <a:solidFill>
                  <a:schemeClr val="accent1"/>
                </a:solidFill>
              </a:rPr>
              <a:t>Lower  </a:t>
            </a:r>
            <a:r>
              <a:rPr lang="it-IT" sz="2400" i="1" dirty="0" err="1">
                <a:solidFill>
                  <a:schemeClr val="accent1"/>
                </a:solidFill>
              </a:rPr>
              <a:t>angular</a:t>
            </a:r>
            <a:r>
              <a:rPr lang="it-IT" sz="2400" i="1" dirty="0">
                <a:solidFill>
                  <a:schemeClr val="accent1"/>
                </a:solidFill>
              </a:rPr>
              <a:t> </a:t>
            </a:r>
            <a:r>
              <a:rPr lang="it-IT" sz="2400" i="1" dirty="0" err="1">
                <a:solidFill>
                  <a:schemeClr val="accent1"/>
                </a:solidFill>
              </a:rPr>
              <a:t>resolution</a:t>
            </a:r>
            <a:r>
              <a:rPr lang="it-IT" sz="2400" i="1" dirty="0">
                <a:solidFill>
                  <a:schemeClr val="accent1"/>
                </a:solidFill>
              </a:rPr>
              <a:t>, </a:t>
            </a:r>
            <a:r>
              <a:rPr lang="it-IT" sz="2400" i="1" dirty="0" smtClean="0">
                <a:solidFill>
                  <a:schemeClr val="accent1"/>
                </a:solidFill>
              </a:rPr>
              <a:t>wide  </a:t>
            </a:r>
            <a:r>
              <a:rPr lang="it-IT" sz="2400" i="1" dirty="0" err="1">
                <a:solidFill>
                  <a:schemeClr val="accent1"/>
                </a:solidFill>
              </a:rPr>
              <a:t>areas</a:t>
            </a:r>
            <a:r>
              <a:rPr lang="it-IT" sz="2400" i="1" dirty="0" smtClean="0">
                <a:solidFill>
                  <a:schemeClr val="accent1"/>
                </a:solidFill>
              </a:rPr>
              <a:t>:</a:t>
            </a:r>
          </a:p>
          <a:p>
            <a:r>
              <a:rPr lang="it-IT" sz="2000" dirty="0" smtClean="0">
                <a:solidFill>
                  <a:schemeClr val="accent1"/>
                </a:solidFill>
              </a:rPr>
              <a:t>          </a:t>
            </a:r>
            <a:r>
              <a:rPr lang="it-IT" sz="2000" b="1" dirty="0" smtClean="0">
                <a:solidFill>
                  <a:schemeClr val="accent1"/>
                </a:solidFill>
              </a:rPr>
              <a:t>CGPS</a:t>
            </a:r>
            <a:r>
              <a:rPr lang="it-IT" sz="2000" dirty="0" smtClean="0">
                <a:solidFill>
                  <a:schemeClr val="accent1"/>
                </a:solidFill>
              </a:rPr>
              <a:t> </a:t>
            </a:r>
            <a:r>
              <a:rPr lang="it-IT" sz="1600" dirty="0" smtClean="0">
                <a:solidFill>
                  <a:schemeClr val="accent1"/>
                </a:solidFill>
              </a:rPr>
              <a:t>(Taylor+ 2006),            20cm, </a:t>
            </a:r>
            <a:r>
              <a:rPr lang="it-IT" sz="1600" dirty="0" err="1" smtClean="0">
                <a:solidFill>
                  <a:schemeClr val="accent1"/>
                </a:solidFill>
              </a:rPr>
              <a:t>arcmin</a:t>
            </a:r>
            <a:r>
              <a:rPr lang="it-IT" sz="1600" dirty="0" smtClean="0">
                <a:solidFill>
                  <a:schemeClr val="accent1"/>
                </a:solidFill>
              </a:rPr>
              <a:t>, </a:t>
            </a:r>
            <a:r>
              <a:rPr lang="it-IT" sz="1600" dirty="0" err="1" smtClean="0">
                <a:solidFill>
                  <a:schemeClr val="accent1"/>
                </a:solidFill>
              </a:rPr>
              <a:t>several</a:t>
            </a:r>
            <a:r>
              <a:rPr lang="it-IT" sz="1600" dirty="0" smtClean="0">
                <a:solidFill>
                  <a:schemeClr val="accent1"/>
                </a:solidFill>
              </a:rPr>
              <a:t> 100 deg</a:t>
            </a:r>
            <a:r>
              <a:rPr lang="it-IT" sz="1600" baseline="30000" dirty="0" smtClean="0">
                <a:solidFill>
                  <a:schemeClr val="accent1"/>
                </a:solidFill>
              </a:rPr>
              <a:t>2</a:t>
            </a:r>
            <a:r>
              <a:rPr lang="it-IT" sz="1600" dirty="0" smtClean="0">
                <a:solidFill>
                  <a:schemeClr val="accent1"/>
                </a:solidFill>
              </a:rPr>
              <a:t>, </a:t>
            </a:r>
            <a:r>
              <a:rPr lang="it-IT" sz="1600" dirty="0" err="1" smtClean="0">
                <a:solidFill>
                  <a:schemeClr val="accent1"/>
                </a:solidFill>
              </a:rPr>
              <a:t>few</a:t>
            </a:r>
            <a:r>
              <a:rPr lang="it-IT" sz="1600" dirty="0" smtClean="0">
                <a:solidFill>
                  <a:schemeClr val="accent1"/>
                </a:solidFill>
              </a:rPr>
              <a:t> </a:t>
            </a:r>
            <a:r>
              <a:rPr lang="it-IT" sz="1600" dirty="0" err="1" smtClean="0">
                <a:solidFill>
                  <a:schemeClr val="accent1"/>
                </a:solidFill>
              </a:rPr>
              <a:t>mJy</a:t>
            </a:r>
            <a:endParaRPr lang="it-IT" sz="1600" dirty="0" smtClean="0">
              <a:solidFill>
                <a:schemeClr val="accent1"/>
              </a:solidFill>
            </a:endParaRPr>
          </a:p>
          <a:p>
            <a:r>
              <a:rPr lang="it-IT" sz="2000" dirty="0" smtClean="0">
                <a:solidFill>
                  <a:schemeClr val="accent1"/>
                </a:solidFill>
              </a:rPr>
              <a:t>          </a:t>
            </a:r>
            <a:r>
              <a:rPr lang="it-IT" sz="2000" b="1" dirty="0" smtClean="0">
                <a:solidFill>
                  <a:schemeClr val="accent1"/>
                </a:solidFill>
              </a:rPr>
              <a:t>SGPS</a:t>
            </a:r>
            <a:r>
              <a:rPr lang="it-IT" sz="2000" dirty="0" smtClean="0">
                <a:solidFill>
                  <a:schemeClr val="accent1"/>
                </a:solidFill>
              </a:rPr>
              <a:t> </a:t>
            </a:r>
            <a:r>
              <a:rPr lang="it-IT" sz="1600" dirty="0" smtClean="0">
                <a:solidFill>
                  <a:schemeClr val="accent1"/>
                </a:solidFill>
              </a:rPr>
              <a:t>(</a:t>
            </a:r>
            <a:r>
              <a:rPr lang="it-IT" sz="1600" dirty="0" err="1" smtClean="0">
                <a:solidFill>
                  <a:schemeClr val="accent1"/>
                </a:solidFill>
              </a:rPr>
              <a:t>McClure</a:t>
            </a:r>
            <a:r>
              <a:rPr lang="it-IT" sz="1600" dirty="0" smtClean="0">
                <a:solidFill>
                  <a:schemeClr val="accent1"/>
                </a:solidFill>
              </a:rPr>
              <a:t>-Griffiths+ 2005)                      “                “</a:t>
            </a:r>
          </a:p>
          <a:p>
            <a:endParaRPr lang="it-IT" sz="2000" dirty="0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1600" dirty="0">
              <a:solidFill>
                <a:prstClr val="black"/>
              </a:solidFill>
              <a:latin typeface="Comic Sans MS"/>
              <a:ea typeface="Lucida Grande"/>
              <a:cs typeface="Comic Sans M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614058" y="-25400"/>
            <a:ext cx="4268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  <a:cs typeface="Comic Sans MS"/>
              </a:rPr>
              <a:t>Galactic</a:t>
            </a:r>
            <a:r>
              <a:rPr lang="it-IT" sz="2400" dirty="0">
                <a:solidFill>
                  <a:schemeClr val="bg1"/>
                </a:solidFill>
                <a:latin typeface="+mj-lt"/>
                <a:cs typeface="Comic Sans MS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  <a:cs typeface="Comic Sans MS"/>
              </a:rPr>
              <a:t>Plane</a:t>
            </a:r>
            <a:r>
              <a:rPr lang="it-IT" sz="2400" dirty="0">
                <a:solidFill>
                  <a:schemeClr val="bg1"/>
                </a:solidFill>
                <a:latin typeface="+mj-lt"/>
                <a:cs typeface="Comic Sans MS"/>
              </a:rPr>
              <a:t> Radio </a:t>
            </a:r>
            <a:r>
              <a:rPr lang="it-IT" sz="2400" dirty="0" err="1">
                <a:solidFill>
                  <a:schemeClr val="bg1"/>
                </a:solidFill>
                <a:latin typeface="+mj-lt"/>
                <a:cs typeface="Comic Sans MS"/>
              </a:rPr>
              <a:t>surveys</a:t>
            </a:r>
            <a:endParaRPr lang="it-IT" sz="2400" dirty="0">
              <a:solidFill>
                <a:schemeClr val="bg1"/>
              </a:solidFill>
              <a:latin typeface="+mj-lt"/>
              <a:cs typeface="Comic Sans MS"/>
            </a:endParaRPr>
          </a:p>
        </p:txBody>
      </p:sp>
      <p:sp>
        <p:nvSpPr>
          <p:cNvPr id="4" name="Segnaposto contenuto 4"/>
          <p:cNvSpPr txBox="1">
            <a:spLocks/>
          </p:cNvSpPr>
          <p:nvPr/>
        </p:nvSpPr>
        <p:spPr>
          <a:xfrm>
            <a:off x="458864" y="467243"/>
            <a:ext cx="8310388" cy="179126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it-IT" b="1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it-IT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it-IT" dirty="0">
                <a:solidFill>
                  <a:srgbClr val="073779"/>
                </a:solidFill>
              </a:rPr>
              <a:t>SKA1-All-sky </a:t>
            </a:r>
            <a:r>
              <a:rPr lang="it-IT" dirty="0" err="1">
                <a:solidFill>
                  <a:srgbClr val="073779"/>
                </a:solidFill>
              </a:rPr>
              <a:t>will</a:t>
            </a:r>
            <a:r>
              <a:rPr lang="it-IT" dirty="0">
                <a:solidFill>
                  <a:srgbClr val="073779"/>
                </a:solidFill>
              </a:rPr>
              <a:t> bridge the gap in </a:t>
            </a:r>
            <a:r>
              <a:rPr lang="it-IT" dirty="0" err="1">
                <a:solidFill>
                  <a:srgbClr val="073779"/>
                </a:solidFill>
              </a:rPr>
              <a:t>sensitivity</a:t>
            </a:r>
            <a:r>
              <a:rPr lang="it-IT" dirty="0">
                <a:solidFill>
                  <a:srgbClr val="073779"/>
                </a:solidFill>
              </a:rPr>
              <a:t> and </a:t>
            </a:r>
            <a:r>
              <a:rPr lang="it-IT" dirty="0" err="1">
                <a:solidFill>
                  <a:srgbClr val="073779"/>
                </a:solidFill>
              </a:rPr>
              <a:t>resolution</a:t>
            </a:r>
            <a:r>
              <a:rPr lang="it-IT" dirty="0">
                <a:solidFill>
                  <a:srgbClr val="073779"/>
                </a:solidFill>
              </a:rPr>
              <a:t>  </a:t>
            </a:r>
          </a:p>
          <a:p>
            <a:pPr marL="0" indent="0" algn="ctr">
              <a:buNone/>
            </a:pPr>
            <a:r>
              <a:rPr lang="it-IT" dirty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between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>
                <a:solidFill>
                  <a:srgbClr val="073779"/>
                </a:solidFill>
              </a:rPr>
              <a:t>available</a:t>
            </a:r>
            <a:r>
              <a:rPr lang="it-IT" dirty="0">
                <a:solidFill>
                  <a:srgbClr val="073779"/>
                </a:solidFill>
              </a:rPr>
              <a:t>  GP </a:t>
            </a:r>
            <a:r>
              <a:rPr lang="it-IT" dirty="0" err="1" smtClean="0">
                <a:solidFill>
                  <a:srgbClr val="073779"/>
                </a:solidFill>
              </a:rPr>
              <a:t>surveys</a:t>
            </a:r>
            <a:endParaRPr lang="it-IT" dirty="0">
              <a:solidFill>
                <a:srgbClr val="0737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06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98500" y="926068"/>
            <a:ext cx="2303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200" b="1" dirty="0" smtClean="0">
              <a:solidFill>
                <a:prstClr val="black"/>
              </a:solidFill>
              <a:latin typeface="Comic Sans MS"/>
            </a:endParaRPr>
          </a:p>
          <a:p>
            <a:endParaRPr lang="it-IT" sz="2000" dirty="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>
                <a:solidFill>
                  <a:schemeClr val="tx1"/>
                </a:solidFill>
              </a:rPr>
              <a:t>Synergies</a:t>
            </a:r>
            <a:r>
              <a:rPr lang="it-IT" dirty="0" smtClean="0">
                <a:solidFill>
                  <a:schemeClr val="tx1"/>
                </a:solidFill>
              </a:rPr>
              <a:t>: tabella da CORNISH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t="13760" b="37970"/>
          <a:stretch/>
        </p:blipFill>
        <p:spPr>
          <a:xfrm>
            <a:off x="0" y="1552856"/>
            <a:ext cx="8902700" cy="258318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496521" y="1305123"/>
            <a:ext cx="2405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073779"/>
                </a:solidFill>
                <a:cs typeface="Comic Sans MS"/>
              </a:rPr>
              <a:t>Adapted</a:t>
            </a:r>
            <a:r>
              <a:rPr lang="it-IT" sz="1400" dirty="0" smtClean="0">
                <a:solidFill>
                  <a:srgbClr val="073779"/>
                </a:solidFill>
                <a:cs typeface="Comic Sans MS"/>
              </a:rPr>
              <a:t> from </a:t>
            </a:r>
            <a:r>
              <a:rPr lang="it-IT" sz="1400" dirty="0" err="1" smtClean="0">
                <a:solidFill>
                  <a:srgbClr val="073779"/>
                </a:solidFill>
                <a:cs typeface="Comic Sans MS"/>
              </a:rPr>
              <a:t>Hoare</a:t>
            </a:r>
            <a:r>
              <a:rPr lang="it-IT" sz="1400" dirty="0" smtClean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sz="1400" dirty="0">
                <a:solidFill>
                  <a:srgbClr val="073779"/>
                </a:solidFill>
                <a:cs typeface="Comic Sans MS"/>
              </a:rPr>
              <a:t>+</a:t>
            </a:r>
            <a:r>
              <a:rPr lang="it-IT" sz="1400" dirty="0" smtClean="0">
                <a:solidFill>
                  <a:srgbClr val="073779"/>
                </a:solidFill>
                <a:cs typeface="Comic Sans MS"/>
              </a:rPr>
              <a:t> 2012</a:t>
            </a:r>
            <a:endParaRPr lang="it-IT" sz="1400" dirty="0">
              <a:solidFill>
                <a:srgbClr val="073779"/>
              </a:solidFill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170152" y="4442684"/>
            <a:ext cx="6432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73779"/>
                </a:solidFill>
                <a:cs typeface="Comic Sans MS"/>
              </a:rPr>
              <a:t>For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several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classes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of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Galactic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objects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robust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classification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is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</a:t>
            </a:r>
          </a:p>
          <a:p>
            <a:r>
              <a:rPr lang="it-IT" dirty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      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possible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only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by </a:t>
            </a:r>
            <a:r>
              <a:rPr lang="it-IT" dirty="0" err="1" smtClean="0">
                <a:solidFill>
                  <a:srgbClr val="073779"/>
                </a:solidFill>
                <a:cs typeface="Comic Sans MS"/>
              </a:rPr>
              <a:t>combining</a:t>
            </a:r>
            <a:r>
              <a:rPr lang="it-IT" dirty="0" smtClean="0">
                <a:solidFill>
                  <a:srgbClr val="073779"/>
                </a:solidFill>
                <a:cs typeface="Comic Sans MS"/>
              </a:rPr>
              <a:t>  radio and IR information  </a:t>
            </a:r>
            <a:endParaRPr lang="it-IT" dirty="0">
              <a:solidFill>
                <a:srgbClr val="073779"/>
              </a:solidFill>
              <a:cs typeface="Comic Sans MS"/>
            </a:endParaRPr>
          </a:p>
        </p:txBody>
      </p:sp>
      <p:pic>
        <p:nvPicPr>
          <p:cNvPr id="9" name="Immagine 8" descr="Dishes_overview_web_larg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9" b="77075"/>
          <a:stretch/>
        </p:blipFill>
        <p:spPr>
          <a:xfrm>
            <a:off x="0" y="6510874"/>
            <a:ext cx="9144000" cy="42746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535" y="5498405"/>
            <a:ext cx="9313334" cy="143157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5507623"/>
            <a:ext cx="39490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  <a:latin typeface="Comic Sans MS"/>
                <a:cs typeface="Comic Sans MS"/>
              </a:rPr>
              <a:t>Hi-GAL (Molinari+ 2010)    345d&lt;l&lt;330d</a:t>
            </a:r>
          </a:p>
          <a:p>
            <a:r>
              <a:rPr lang="it-IT" sz="16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R</a:t>
            </a:r>
            <a:r>
              <a:rPr lang="it-IT" sz="1600" dirty="0" smtClean="0">
                <a:solidFill>
                  <a:schemeClr val="bg1"/>
                </a:solidFill>
                <a:latin typeface="Comic Sans MS"/>
                <a:cs typeface="Comic Sans MS"/>
              </a:rPr>
              <a:t>=350</a:t>
            </a:r>
            <a:r>
              <a:rPr lang="it-IT" sz="1600" dirty="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it-IT" sz="1600" dirty="0" smtClean="0">
                <a:solidFill>
                  <a:schemeClr val="bg1"/>
                </a:solidFill>
                <a:latin typeface="Comic Sans MS"/>
                <a:cs typeface="Comic Sans MS"/>
              </a:rPr>
              <a:t>m; Y=160</a:t>
            </a:r>
            <a:r>
              <a:rPr lang="it-IT" sz="1600" dirty="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it-IT" sz="1600" dirty="0" smtClean="0">
                <a:solidFill>
                  <a:schemeClr val="bg1"/>
                </a:solidFill>
                <a:latin typeface="Comic Sans MS"/>
                <a:cs typeface="Comic Sans MS"/>
              </a:rPr>
              <a:t>m; B=70</a:t>
            </a:r>
            <a:r>
              <a:rPr lang="it-IT" sz="1600" dirty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it-IT" sz="1600" dirty="0">
                <a:solidFill>
                  <a:schemeClr val="bg1"/>
                </a:solidFill>
                <a:latin typeface="Comic Sans MS"/>
                <a:cs typeface="Comic Sans MS"/>
              </a:rPr>
              <a:t>m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872886" y="-50800"/>
            <a:ext cx="7855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>
                <a:solidFill>
                  <a:schemeClr val="bg1"/>
                </a:solidFill>
                <a:latin typeface="+mj-lt"/>
                <a:cs typeface="Comic Sans MS"/>
              </a:rPr>
              <a:t>Synergy</a:t>
            </a:r>
            <a:r>
              <a:rPr lang="it-IT" sz="2400" dirty="0">
                <a:solidFill>
                  <a:schemeClr val="bg1"/>
                </a:solidFill>
                <a:latin typeface="+mj-lt"/>
                <a:cs typeface="Comic Sans MS"/>
              </a:rPr>
              <a:t> with multi-</a:t>
            </a:r>
            <a:r>
              <a:rPr lang="it-IT" sz="2400" dirty="0" err="1">
                <a:solidFill>
                  <a:schemeClr val="bg1"/>
                </a:solidFill>
                <a:latin typeface="+mj-lt"/>
                <a:cs typeface="Comic Sans MS"/>
              </a:rPr>
              <a:t>frequency</a:t>
            </a:r>
            <a:r>
              <a:rPr lang="it-IT" sz="2400" dirty="0">
                <a:solidFill>
                  <a:schemeClr val="bg1"/>
                </a:solidFill>
                <a:latin typeface="+mj-lt"/>
                <a:cs typeface="Comic Sans MS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  <a:cs typeface="Comic Sans MS"/>
              </a:rPr>
              <a:t>Galactic</a:t>
            </a:r>
            <a:r>
              <a:rPr lang="it-IT" sz="2400" dirty="0">
                <a:solidFill>
                  <a:schemeClr val="bg1"/>
                </a:solidFill>
                <a:latin typeface="+mj-lt"/>
                <a:cs typeface="Comic Sans MS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  <a:cs typeface="Comic Sans MS"/>
              </a:rPr>
              <a:t>Plane</a:t>
            </a:r>
            <a:r>
              <a:rPr lang="it-IT" sz="2400" dirty="0">
                <a:solidFill>
                  <a:schemeClr val="bg1"/>
                </a:solidFill>
                <a:latin typeface="+mj-lt"/>
                <a:cs typeface="Comic Sans MS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  <a:cs typeface="Comic Sans MS"/>
              </a:rPr>
              <a:t>surveys</a:t>
            </a:r>
            <a:endParaRPr lang="it-IT" sz="2400" dirty="0">
              <a:solidFill>
                <a:schemeClr val="bg1"/>
              </a:solidFill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64943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iarezza">
  <a:themeElements>
    <a:clrScheme name="Cielo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Chiarezza.thmx</Template>
  <TotalTime>1289</TotalTime>
  <Words>2293</Words>
  <Application>Microsoft Macintosh PowerPoint</Application>
  <PresentationFormat>Presentazione su schermo (4:3)</PresentationFormat>
  <Paragraphs>428</Paragraphs>
  <Slides>24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26" baseType="lpstr">
      <vt:lpstr>Chiarezza</vt:lpstr>
      <vt:lpstr>Office Theme</vt:lpstr>
      <vt:lpstr>GalactiC Science with the SKA Our Galaxy  SKA SWG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INAF-Osservatorio Astrofisico Catania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GalactiC Science with the SKA</dc:title>
  <dc:creator>Grazia Umana</dc:creator>
  <cp:lastModifiedBy>Grazia Umana</cp:lastModifiedBy>
  <cp:revision>330</cp:revision>
  <dcterms:created xsi:type="dcterms:W3CDTF">2016-10-21T16:52:03Z</dcterms:created>
  <dcterms:modified xsi:type="dcterms:W3CDTF">2018-07-11T06:10:24Z</dcterms:modified>
</cp:coreProperties>
</file>