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20" r:id="rId2"/>
    <p:sldId id="695" r:id="rId3"/>
    <p:sldId id="488" r:id="rId4"/>
    <p:sldId id="621" r:id="rId5"/>
    <p:sldId id="699" r:id="rId6"/>
    <p:sldId id="673" r:id="rId7"/>
    <p:sldId id="656" r:id="rId8"/>
    <p:sldId id="666" r:id="rId9"/>
    <p:sldId id="693" r:id="rId10"/>
    <p:sldId id="694" r:id="rId11"/>
    <p:sldId id="677" r:id="rId12"/>
    <p:sldId id="678" r:id="rId13"/>
    <p:sldId id="680" r:id="rId14"/>
    <p:sldId id="689" r:id="rId15"/>
    <p:sldId id="691" r:id="rId16"/>
    <p:sldId id="696" r:id="rId17"/>
    <p:sldId id="692" r:id="rId18"/>
    <p:sldId id="679" r:id="rId19"/>
    <p:sldId id="498" r:id="rId20"/>
    <p:sldId id="560" r:id="rId21"/>
    <p:sldId id="633" r:id="rId22"/>
    <p:sldId id="664" r:id="rId23"/>
    <p:sldId id="698" r:id="rId24"/>
    <p:sldId id="697" r:id="rId25"/>
  </p:sldIdLst>
  <p:sldSz cx="9144000" cy="6858000" type="screen4x3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7D7"/>
    <a:srgbClr val="DCE840"/>
    <a:srgbClr val="000000"/>
    <a:srgbClr val="CC3300"/>
    <a:srgbClr val="005C3E"/>
    <a:srgbClr val="6A341E"/>
    <a:srgbClr val="F7F7F7"/>
    <a:srgbClr val="3FAF6F"/>
    <a:srgbClr val="2A7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0" autoAdjust="0"/>
    <p:restoredTop sz="91478" autoAdjust="0"/>
  </p:normalViewPr>
  <p:slideViewPr>
    <p:cSldViewPr snapToGrid="0" snapToObjects="1">
      <p:cViewPr>
        <p:scale>
          <a:sx n="111" d="100"/>
          <a:sy n="111" d="100"/>
        </p:scale>
        <p:origin x="200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185394-0F47-C646-8EEC-CDDBBB275F73}" type="datetimeFigureOut">
              <a:rPr lang="en-US"/>
              <a:pPr>
                <a:defRPr/>
              </a:pPr>
              <a:t>7/13/18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1EF8141-0588-D64B-A118-91990D6D18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85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FF898B-1133-6742-8D70-123E78FFA7A6}" type="datetimeFigureOut">
              <a:rPr lang="en-US"/>
              <a:pPr>
                <a:defRPr/>
              </a:pPr>
              <a:t>7/13/18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0" tIns="49520" rIns="99040" bIns="49520" rtlCol="0"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B243A3-44D4-4149-B827-B4F87AE17C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17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243A3-44D4-4149-B827-B4F87AE17CB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588" y="5500688"/>
            <a:ext cx="9170987" cy="1357312"/>
            <a:chOff x="1497" y="5500319"/>
            <a:chExt cx="9170984" cy="1357681"/>
          </a:xfrm>
        </p:grpSpPr>
        <p:sp>
          <p:nvSpPr>
            <p:cNvPr id="6" name="Rectangle 1"/>
            <p:cNvSpPr/>
            <p:nvPr/>
          </p:nvSpPr>
          <p:spPr>
            <a:xfrm>
              <a:off x="1497" y="5940176"/>
              <a:ext cx="9158284" cy="91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800" dirty="0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497" y="5563836"/>
              <a:ext cx="9170984" cy="932115"/>
            </a:xfrm>
            <a:custGeom>
              <a:avLst/>
              <a:gdLst>
                <a:gd name="T0" fmla="*/ 2313 w 2880"/>
                <a:gd name="T1" fmla="*/ 117 h 293"/>
                <a:gd name="T2" fmla="*/ 0 w 2880"/>
                <a:gd name="T3" fmla="*/ 117 h 293"/>
                <a:gd name="T4" fmla="*/ 0 w 2880"/>
                <a:gd name="T5" fmla="*/ 137 h 293"/>
                <a:gd name="T6" fmla="*/ 2030 w 2880"/>
                <a:gd name="T7" fmla="*/ 137 h 293"/>
                <a:gd name="T8" fmla="*/ 2313 w 2880"/>
                <a:gd name="T9" fmla="*/ 117 h 293"/>
                <a:gd name="T10" fmla="*/ 2880 w 2880"/>
                <a:gd name="T11" fmla="*/ 0 h 293"/>
                <a:gd name="T12" fmla="*/ 2880 w 2880"/>
                <a:gd name="T13" fmla="*/ 0 h 293"/>
                <a:gd name="T14" fmla="*/ 2880 w 2880"/>
                <a:gd name="T15" fmla="*/ 117 h 293"/>
                <a:gd name="T16" fmla="*/ 2313 w 2880"/>
                <a:gd name="T17" fmla="*/ 117 h 293"/>
                <a:gd name="T18" fmla="*/ 2784 w 2880"/>
                <a:gd name="T19" fmla="*/ 293 h 293"/>
                <a:gd name="T20" fmla="*/ 2880 w 2880"/>
                <a:gd name="T21" fmla="*/ 293 h 293"/>
                <a:gd name="T22" fmla="*/ 2880 w 2880"/>
                <a:gd name="T23" fmla="*/ 0 h 2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497" y="5500319"/>
              <a:ext cx="9170984" cy="435093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800" dirty="0">
                <a:ea typeface="+mn-ea"/>
                <a:cs typeface="+mn-cs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1497" y="5563836"/>
              <a:ext cx="7365998" cy="431917"/>
            </a:xfrm>
            <a:custGeom>
              <a:avLst/>
              <a:gdLst>
                <a:gd name="T0" fmla="*/ 2313 w 2313"/>
                <a:gd name="T1" fmla="*/ 117 h 136"/>
                <a:gd name="T2" fmla="*/ 1860 w 2313"/>
                <a:gd name="T3" fmla="*/ 0 h 136"/>
                <a:gd name="T4" fmla="*/ 0 w 2313"/>
                <a:gd name="T5" fmla="*/ 0 h 136"/>
                <a:gd name="T6" fmla="*/ 0 w 2313"/>
                <a:gd name="T7" fmla="*/ 136 h 136"/>
                <a:gd name="T8" fmla="*/ 2030 w 2313"/>
                <a:gd name="T9" fmla="*/ 136 h 136"/>
                <a:gd name="T10" fmla="*/ 2313 w 2313"/>
                <a:gd name="T11" fmla="*/ 11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7367495" y="5563836"/>
              <a:ext cx="1804986" cy="868598"/>
            </a:xfrm>
            <a:custGeom>
              <a:avLst/>
              <a:gdLst>
                <a:gd name="T0" fmla="*/ 476 w 567"/>
                <a:gd name="T1" fmla="*/ 0 h 273"/>
                <a:gd name="T2" fmla="*/ 0 w 567"/>
                <a:gd name="T3" fmla="*/ 117 h 273"/>
                <a:gd name="T4" fmla="*/ 471 w 567"/>
                <a:gd name="T5" fmla="*/ 273 h 273"/>
                <a:gd name="T6" fmla="*/ 567 w 567"/>
                <a:gd name="T7" fmla="*/ 273 h 273"/>
                <a:gd name="T8" fmla="*/ 567 w 567"/>
                <a:gd name="T9" fmla="*/ 0 h 273"/>
                <a:gd name="T10" fmla="*/ 476 w 567"/>
                <a:gd name="T11" fmla="*/ 0 h 2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2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9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4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89693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6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8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6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75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8588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60363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244475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28588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9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5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50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02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2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0363" y="1276350"/>
            <a:ext cx="8460000" cy="45593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7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7891992 w 2486"/>
                  <a:gd name="T1" fmla="*/ 257175 h 94"/>
                  <a:gd name="T2" fmla="*/ 6892001 w 2486"/>
                  <a:gd name="T3" fmla="*/ 0 h 94"/>
                  <a:gd name="T4" fmla="*/ 0 w 2486"/>
                  <a:gd name="T5" fmla="*/ 0 h 94"/>
                  <a:gd name="T6" fmla="*/ 0 w 2486"/>
                  <a:gd name="T7" fmla="*/ 298450 h 94"/>
                  <a:gd name="T8" fmla="*/ 7266601 w 2486"/>
                  <a:gd name="T9" fmla="*/ 298450 h 94"/>
                  <a:gd name="T10" fmla="*/ 7891992 w 2486"/>
                  <a:gd name="T11" fmla="*/ 257175 h 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1050996 w 394"/>
                  <a:gd name="T1" fmla="*/ 0 h 189"/>
                  <a:gd name="T2" fmla="*/ 0 w 394"/>
                  <a:gd name="T3" fmla="*/ 257856 h 189"/>
                  <a:gd name="T4" fmla="*/ 1038295 w 394"/>
                  <a:gd name="T5" fmla="*/ 601663 h 189"/>
                  <a:gd name="T6" fmla="*/ 1251034 w 394"/>
                  <a:gd name="T7" fmla="*/ 601663 h 189"/>
                  <a:gd name="T8" fmla="*/ 1251034 w 394"/>
                  <a:gd name="T9" fmla="*/ 0 h 189"/>
                  <a:gd name="T10" fmla="*/ 1050996 w 394"/>
                  <a:gd name="T11" fmla="*/ 0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2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31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11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4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-26988" y="357188"/>
            <a:ext cx="9199563" cy="6500812"/>
            <a:chOff x="-26988" y="357188"/>
            <a:chExt cx="9199469" cy="6500812"/>
          </a:xfrm>
        </p:grpSpPr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>
                <a:off x="-17463" y="1971675"/>
                <a:ext cx="9186769" cy="957263"/>
              </a:xfrm>
              <a:custGeom>
                <a:avLst/>
                <a:gdLst>
                  <a:gd name="T0" fmla="*/ 0 w 2880"/>
                  <a:gd name="T1" fmla="*/ 0 h 300"/>
                  <a:gd name="T2" fmla="*/ 1186624 w 2880"/>
                  <a:gd name="T3" fmla="*/ 0 h 300"/>
                  <a:gd name="T4" fmla="*/ 2838967 w 2880"/>
                  <a:gd name="T5" fmla="*/ 545640 h 300"/>
                  <a:gd name="T6" fmla="*/ 4430702 w 2880"/>
                  <a:gd name="T7" fmla="*/ 957263 h 300"/>
                  <a:gd name="T8" fmla="*/ 9186769 w 2880"/>
                  <a:gd name="T9" fmla="*/ 957263 h 3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8"/>
              <p:cNvSpPr>
                <a:spLocks/>
              </p:cNvSpPr>
              <p:nvPr/>
            </p:nvSpPr>
            <p:spPr bwMode="auto">
              <a:xfrm>
                <a:off x="-17463" y="2449513"/>
                <a:ext cx="9186769" cy="479425"/>
              </a:xfrm>
              <a:custGeom>
                <a:avLst/>
                <a:gdLst>
                  <a:gd name="T0" fmla="*/ 9186769 w 2880"/>
                  <a:gd name="T1" fmla="*/ 0 h 150"/>
                  <a:gd name="T2" fmla="*/ 3834200 w 2880"/>
                  <a:gd name="T3" fmla="*/ 0 h 150"/>
                  <a:gd name="T4" fmla="*/ 2838967 w 2880"/>
                  <a:gd name="T5" fmla="*/ 67120 h 150"/>
                  <a:gd name="T6" fmla="*/ 1167485 w 2880"/>
                  <a:gd name="T7" fmla="*/ 479425 h 150"/>
                  <a:gd name="T8" fmla="*/ 0 w 2880"/>
                  <a:gd name="T9" fmla="*/ 479425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-17463" y="1655763"/>
                <a:ext cx="9186769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>
                <a:off x="-17463" y="2130425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-17463" y="1336675"/>
                <a:ext cx="9186769" cy="954088"/>
              </a:xfrm>
              <a:custGeom>
                <a:avLst/>
                <a:gdLst>
                  <a:gd name="T0" fmla="*/ 0 w 2880"/>
                  <a:gd name="T1" fmla="*/ 0 h 299"/>
                  <a:gd name="T2" fmla="*/ 1186624 w 2880"/>
                  <a:gd name="T3" fmla="*/ 0 h 299"/>
                  <a:gd name="T4" fmla="*/ 2838967 w 2880"/>
                  <a:gd name="T5" fmla="*/ 545649 h 299"/>
                  <a:gd name="T6" fmla="*/ 4430702 w 2880"/>
                  <a:gd name="T7" fmla="*/ 954088 h 299"/>
                  <a:gd name="T8" fmla="*/ 9186769 w 2880"/>
                  <a:gd name="T9" fmla="*/ 954088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22"/>
              <p:cNvSpPr>
                <a:spLocks/>
              </p:cNvSpPr>
              <p:nvPr/>
            </p:nvSpPr>
            <p:spPr bwMode="auto">
              <a:xfrm>
                <a:off x="-17463" y="1811338"/>
                <a:ext cx="9186769" cy="479425"/>
              </a:xfrm>
              <a:custGeom>
                <a:avLst/>
                <a:gdLst>
                  <a:gd name="T0" fmla="*/ 9186769 w 2880"/>
                  <a:gd name="T1" fmla="*/ 0 h 150"/>
                  <a:gd name="T2" fmla="*/ 3834200 w 2880"/>
                  <a:gd name="T3" fmla="*/ 0 h 150"/>
                  <a:gd name="T4" fmla="*/ 2838967 w 2880"/>
                  <a:gd name="T5" fmla="*/ 70316 h 150"/>
                  <a:gd name="T6" fmla="*/ 1167485 w 2880"/>
                  <a:gd name="T7" fmla="*/ 479425 h 150"/>
                  <a:gd name="T8" fmla="*/ 0 w 2880"/>
                  <a:gd name="T9" fmla="*/ 479425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-17463" y="357188"/>
                <a:ext cx="9186769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-17463" y="357188"/>
                <a:ext cx="9186769" cy="477837"/>
              </a:xfrm>
              <a:custGeom>
                <a:avLst/>
                <a:gdLst>
                  <a:gd name="T0" fmla="*/ 0 w 2880"/>
                  <a:gd name="T1" fmla="*/ 477837 h 150"/>
                  <a:gd name="T2" fmla="*/ 5333430 w 2880"/>
                  <a:gd name="T3" fmla="*/ 477837 h 150"/>
                  <a:gd name="T4" fmla="*/ 6328663 w 2880"/>
                  <a:gd name="T5" fmla="*/ 410940 h 150"/>
                  <a:gd name="T6" fmla="*/ 7996955 w 2880"/>
                  <a:gd name="T7" fmla="*/ 0 h 150"/>
                  <a:gd name="T8" fmla="*/ 9186769 w 2880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-17463" y="676275"/>
                <a:ext cx="9186769" cy="954088"/>
              </a:xfrm>
              <a:custGeom>
                <a:avLst/>
                <a:gdLst>
                  <a:gd name="T0" fmla="*/ 9186769 w 2880"/>
                  <a:gd name="T1" fmla="*/ 954088 h 299"/>
                  <a:gd name="T2" fmla="*/ 7977816 w 2880"/>
                  <a:gd name="T3" fmla="*/ 954088 h 299"/>
                  <a:gd name="T4" fmla="*/ 6328663 w 2880"/>
                  <a:gd name="T5" fmla="*/ 411630 h 299"/>
                  <a:gd name="T6" fmla="*/ 4736928 w 2880"/>
                  <a:gd name="T7" fmla="*/ 0 h 299"/>
                  <a:gd name="T8" fmla="*/ 0 w 2880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26"/>
              <p:cNvSpPr>
                <a:spLocks/>
              </p:cNvSpPr>
              <p:nvPr/>
            </p:nvSpPr>
            <p:spPr bwMode="auto">
              <a:xfrm>
                <a:off x="-17463" y="676275"/>
                <a:ext cx="9186769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40" name="Freeform 27"/>
              <p:cNvSpPr>
                <a:spLocks/>
              </p:cNvSpPr>
              <p:nvPr/>
            </p:nvSpPr>
            <p:spPr bwMode="auto">
              <a:xfrm>
                <a:off x="-17463" y="995363"/>
                <a:ext cx="9186769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-17463" y="995363"/>
                <a:ext cx="9186769" cy="474662"/>
              </a:xfrm>
              <a:custGeom>
                <a:avLst/>
                <a:gdLst>
                  <a:gd name="T0" fmla="*/ 0 w 2880"/>
                  <a:gd name="T1" fmla="*/ 474662 h 149"/>
                  <a:gd name="T2" fmla="*/ 5333430 w 2880"/>
                  <a:gd name="T3" fmla="*/ 474662 h 149"/>
                  <a:gd name="T4" fmla="*/ 6328663 w 2880"/>
                  <a:gd name="T5" fmla="*/ 407763 h 149"/>
                  <a:gd name="T6" fmla="*/ 7996955 w 2880"/>
                  <a:gd name="T7" fmla="*/ 0 h 149"/>
                  <a:gd name="T8" fmla="*/ 9186769 w 2880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9" name="Rectangle 78"/>
              <p:cNvSpPr/>
              <p:nvPr/>
            </p:nvSpPr>
            <p:spPr>
              <a:xfrm>
                <a:off x="1588" y="5940425"/>
                <a:ext cx="9158193" cy="917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sz="1800" dirty="0"/>
              </a:p>
            </p:txBody>
          </p:sp>
          <p:grpSp>
            <p:nvGrpSpPr>
              <p:cNvPr id="10" name="Group 41"/>
              <p:cNvGrpSpPr>
                <a:grpSpLocks/>
              </p:cNvGrpSpPr>
              <p:nvPr/>
            </p:nvGrpSpPr>
            <p:grpSpPr bwMode="auto"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26" name="Freeform 7"/>
                <p:cNvSpPr>
                  <a:spLocks noEditPoints="1"/>
                </p:cNvSpPr>
                <p:nvPr/>
              </p:nvSpPr>
              <p:spPr bwMode="auto">
                <a:xfrm>
                  <a:off x="1588" y="5564188"/>
                  <a:ext cx="9170893" cy="931862"/>
                </a:xfrm>
                <a:custGeom>
                  <a:avLst/>
                  <a:gdLst>
                    <a:gd name="T0" fmla="*/ 2313 w 2880"/>
                    <a:gd name="T1" fmla="*/ 117 h 293"/>
                    <a:gd name="T2" fmla="*/ 0 w 2880"/>
                    <a:gd name="T3" fmla="*/ 117 h 293"/>
                    <a:gd name="T4" fmla="*/ 0 w 2880"/>
                    <a:gd name="T5" fmla="*/ 137 h 293"/>
                    <a:gd name="T6" fmla="*/ 2030 w 2880"/>
                    <a:gd name="T7" fmla="*/ 137 h 293"/>
                    <a:gd name="T8" fmla="*/ 2313 w 2880"/>
                    <a:gd name="T9" fmla="*/ 117 h 293"/>
                    <a:gd name="T10" fmla="*/ 2880 w 2880"/>
                    <a:gd name="T11" fmla="*/ 0 h 293"/>
                    <a:gd name="T12" fmla="*/ 2880 w 2880"/>
                    <a:gd name="T13" fmla="*/ 0 h 293"/>
                    <a:gd name="T14" fmla="*/ 2880 w 2880"/>
                    <a:gd name="T15" fmla="*/ 117 h 293"/>
                    <a:gd name="T16" fmla="*/ 2313 w 2880"/>
                    <a:gd name="T17" fmla="*/ 117 h 293"/>
                    <a:gd name="T18" fmla="*/ 2784 w 2880"/>
                    <a:gd name="T19" fmla="*/ 293 h 293"/>
                    <a:gd name="T20" fmla="*/ 2880 w 2880"/>
                    <a:gd name="T21" fmla="*/ 293 h 293"/>
                    <a:gd name="T22" fmla="*/ 2880 w 2880"/>
                    <a:gd name="T23" fmla="*/ 0 h 29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Freeform 8"/>
                <p:cNvSpPr>
                  <a:spLocks noEditPoints="1"/>
                </p:cNvSpPr>
                <p:nvPr/>
              </p:nvSpPr>
              <p:spPr bwMode="auto">
                <a:xfrm>
                  <a:off x="1588" y="5500688"/>
                  <a:ext cx="9170893" cy="434975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9"/>
                <p:cNvSpPr>
                  <a:spLocks/>
                </p:cNvSpPr>
                <p:nvPr/>
              </p:nvSpPr>
              <p:spPr bwMode="auto">
                <a:xfrm>
                  <a:off x="1588" y="5564188"/>
                  <a:ext cx="7365925" cy="431800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" name="Freeform 10"/>
                <p:cNvSpPr>
                  <a:spLocks/>
                </p:cNvSpPr>
                <p:nvPr/>
              </p:nvSpPr>
              <p:spPr bwMode="auto">
                <a:xfrm>
                  <a:off x="7367513" y="5564188"/>
                  <a:ext cx="1804968" cy="868362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12" name="Picture 7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" name="Group 19"/>
              <p:cNvGrpSpPr/>
              <p:nvPr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1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3776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8888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0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7362825 w 2313"/>
                  <a:gd name="T1" fmla="*/ 372840 h 136"/>
                  <a:gd name="T2" fmla="*/ 5920819 w 2313"/>
                  <a:gd name="T3" fmla="*/ 0 h 136"/>
                  <a:gd name="T4" fmla="*/ 0 w 2313"/>
                  <a:gd name="T5" fmla="*/ 0 h 136"/>
                  <a:gd name="T6" fmla="*/ 0 w 2313"/>
                  <a:gd name="T7" fmla="*/ 433387 h 136"/>
                  <a:gd name="T8" fmla="*/ 6461969 w 2313"/>
                  <a:gd name="T9" fmla="*/ 433387 h 136"/>
                  <a:gd name="T10" fmla="*/ 7362825 w 2313"/>
                  <a:gd name="T11" fmla="*/ 37284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1515299 w 567"/>
                  <a:gd name="T1" fmla="*/ 0 h 273"/>
                  <a:gd name="T2" fmla="*/ 0 w 567"/>
                  <a:gd name="T3" fmla="*/ 372836 h 273"/>
                  <a:gd name="T4" fmla="*/ 1499382 w 567"/>
                  <a:gd name="T5" fmla="*/ 869950 h 273"/>
                  <a:gd name="T6" fmla="*/ 1804988 w 567"/>
                  <a:gd name="T7" fmla="*/ 869950 h 273"/>
                  <a:gd name="T8" fmla="*/ 1804988 w 567"/>
                  <a:gd name="T9" fmla="*/ 0 h 273"/>
                  <a:gd name="T10" fmla="*/ 1515299 w 567"/>
                  <a:gd name="T11" fmla="*/ 0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8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2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18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5"/>
            <a:ext cx="8459787" cy="85725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276350"/>
            <a:ext cx="8459787" cy="45593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7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5"/>
            <a:ext cx="8459787" cy="85725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0363" y="1276350"/>
            <a:ext cx="8459787" cy="4559300"/>
          </a:xfrm>
        </p:spPr>
        <p:txBody>
          <a:bodyPr/>
          <a:lstStyle/>
          <a:p>
            <a:pPr lvl="0"/>
            <a:r>
              <a:rPr lang="en-AU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2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Pulsars for Public &amp; Pupils  |  Robert Hollow  | 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12719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7362825 w 2313"/>
                  <a:gd name="T1" fmla="*/ 372840 h 136"/>
                  <a:gd name="T2" fmla="*/ 5920819 w 2313"/>
                  <a:gd name="T3" fmla="*/ 0 h 136"/>
                  <a:gd name="T4" fmla="*/ 0 w 2313"/>
                  <a:gd name="T5" fmla="*/ 0 h 136"/>
                  <a:gd name="T6" fmla="*/ 0 w 2313"/>
                  <a:gd name="T7" fmla="*/ 433387 h 136"/>
                  <a:gd name="T8" fmla="*/ 6461969 w 2313"/>
                  <a:gd name="T9" fmla="*/ 433387 h 136"/>
                  <a:gd name="T10" fmla="*/ 7362825 w 2313"/>
                  <a:gd name="T11" fmla="*/ 37284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1515299 w 567"/>
                  <a:gd name="T1" fmla="*/ 0 h 273"/>
                  <a:gd name="T2" fmla="*/ 0 w 567"/>
                  <a:gd name="T3" fmla="*/ 372836 h 273"/>
                  <a:gd name="T4" fmla="*/ 1499382 w 567"/>
                  <a:gd name="T5" fmla="*/ 869950 h 273"/>
                  <a:gd name="T6" fmla="*/ 1804988 w 567"/>
                  <a:gd name="T7" fmla="*/ 869950 h 273"/>
                  <a:gd name="T8" fmla="*/ 1804988 w 567"/>
                  <a:gd name="T9" fmla="*/ 0 h 273"/>
                  <a:gd name="T10" fmla="*/ 1515299 w 567"/>
                  <a:gd name="T11" fmla="*/ 0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1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2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3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4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5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6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8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9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2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 smtClean="0"/>
          </a:p>
        </p:txBody>
      </p: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43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-26988" y="357188"/>
            <a:ext cx="9194801" cy="6140450"/>
            <a:chOff x="-26988" y="357188"/>
            <a:chExt cx="9195409" cy="6140081"/>
          </a:xfrm>
        </p:grpSpPr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22" name="Group 22"/>
              <p:cNvGrpSpPr>
                <a:grpSpLocks/>
              </p:cNvGrpSpPr>
              <p:nvPr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37" name="Freeform 11"/>
                <p:cNvSpPr>
                  <a:spLocks noEditPoints="1"/>
                </p:cNvSpPr>
                <p:nvPr/>
              </p:nvSpPr>
              <p:spPr bwMode="auto">
                <a:xfrm>
                  <a:off x="-8544" y="5669023"/>
                  <a:ext cx="9168419" cy="99689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24"/>
                <p:cNvSpPr>
                  <a:spLocks/>
                </p:cNvSpPr>
                <p:nvPr/>
              </p:nvSpPr>
              <p:spPr bwMode="auto">
                <a:xfrm>
                  <a:off x="-8544" y="5732519"/>
                  <a:ext cx="7363312" cy="433361"/>
                </a:xfrm>
                <a:custGeom>
                  <a:avLst/>
                  <a:gdLst>
                    <a:gd name="T0" fmla="*/ 7363312 w 2313"/>
                    <a:gd name="T1" fmla="*/ 372818 h 136"/>
                    <a:gd name="T2" fmla="*/ 5921211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433361 h 136"/>
                    <a:gd name="T8" fmla="*/ 6462397 w 2313"/>
                    <a:gd name="T9" fmla="*/ 433361 h 136"/>
                    <a:gd name="T10" fmla="*/ 7363312 w 2313"/>
                    <a:gd name="T11" fmla="*/ 372818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Freeform 25"/>
                <p:cNvSpPr>
                  <a:spLocks/>
                </p:cNvSpPr>
                <p:nvPr/>
              </p:nvSpPr>
              <p:spPr bwMode="auto">
                <a:xfrm>
                  <a:off x="7354768" y="5732519"/>
                  <a:ext cx="1805107" cy="869898"/>
                </a:xfrm>
                <a:custGeom>
                  <a:avLst/>
                  <a:gdLst>
                    <a:gd name="T0" fmla="*/ 1515398 w 567"/>
                    <a:gd name="T1" fmla="*/ 0 h 273"/>
                    <a:gd name="T2" fmla="*/ 0 w 567"/>
                    <a:gd name="T3" fmla="*/ 372813 h 273"/>
                    <a:gd name="T4" fmla="*/ 1499480 w 567"/>
                    <a:gd name="T5" fmla="*/ 869898 h 273"/>
                    <a:gd name="T6" fmla="*/ 1805107 w 567"/>
                    <a:gd name="T7" fmla="*/ 869898 h 273"/>
                    <a:gd name="T8" fmla="*/ 1805107 w 567"/>
                    <a:gd name="T9" fmla="*/ 0 h 273"/>
                    <a:gd name="T10" fmla="*/ 1515398 w 567"/>
                    <a:gd name="T11" fmla="*/ 0 h 2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23" name="Picture 7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" name="Group 19"/>
              <p:cNvGrpSpPr/>
              <p:nvPr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2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9" name="Freeform 17"/>
              <p:cNvSpPr>
                <a:spLocks/>
              </p:cNvSpPr>
              <p:nvPr/>
            </p:nvSpPr>
            <p:spPr bwMode="auto">
              <a:xfrm>
                <a:off x="-17463" y="1971578"/>
                <a:ext cx="9187471" cy="957205"/>
              </a:xfrm>
              <a:custGeom>
                <a:avLst/>
                <a:gdLst>
                  <a:gd name="T0" fmla="*/ 0 w 2880"/>
                  <a:gd name="T1" fmla="*/ 0 h 300"/>
                  <a:gd name="T2" fmla="*/ 1186715 w 2880"/>
                  <a:gd name="T3" fmla="*/ 0 h 300"/>
                  <a:gd name="T4" fmla="*/ 2839184 w 2880"/>
                  <a:gd name="T5" fmla="*/ 545607 h 300"/>
                  <a:gd name="T6" fmla="*/ 4431041 w 2880"/>
                  <a:gd name="T7" fmla="*/ 957205 h 300"/>
                  <a:gd name="T8" fmla="*/ 9187471 w 2880"/>
                  <a:gd name="T9" fmla="*/ 957205 h 3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Freeform 18"/>
              <p:cNvSpPr>
                <a:spLocks/>
              </p:cNvSpPr>
              <p:nvPr/>
            </p:nvSpPr>
            <p:spPr bwMode="auto">
              <a:xfrm>
                <a:off x="-17463" y="2449387"/>
                <a:ext cx="9187471" cy="479396"/>
              </a:xfrm>
              <a:custGeom>
                <a:avLst/>
                <a:gdLst>
                  <a:gd name="T0" fmla="*/ 9187471 w 2880"/>
                  <a:gd name="T1" fmla="*/ 0 h 150"/>
                  <a:gd name="T2" fmla="*/ 3834493 w 2880"/>
                  <a:gd name="T3" fmla="*/ 0 h 150"/>
                  <a:gd name="T4" fmla="*/ 2839184 w 2880"/>
                  <a:gd name="T5" fmla="*/ 67115 h 150"/>
                  <a:gd name="T6" fmla="*/ 1167574 w 2880"/>
                  <a:gd name="T7" fmla="*/ 479396 h 150"/>
                  <a:gd name="T8" fmla="*/ 0 w 2880"/>
                  <a:gd name="T9" fmla="*/ 479396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-17463" y="1655685"/>
                <a:ext cx="9187471" cy="954030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3" name="Freeform 20"/>
              <p:cNvSpPr>
                <a:spLocks/>
              </p:cNvSpPr>
              <p:nvPr/>
            </p:nvSpPr>
            <p:spPr bwMode="auto">
              <a:xfrm>
                <a:off x="-17463" y="2130318"/>
                <a:ext cx="9187471" cy="479396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>
                <a:off x="-17463" y="1336616"/>
                <a:ext cx="9187471" cy="954031"/>
              </a:xfrm>
              <a:custGeom>
                <a:avLst/>
                <a:gdLst>
                  <a:gd name="T0" fmla="*/ 0 w 2880"/>
                  <a:gd name="T1" fmla="*/ 0 h 299"/>
                  <a:gd name="T2" fmla="*/ 1186715 w 2880"/>
                  <a:gd name="T3" fmla="*/ 0 h 299"/>
                  <a:gd name="T4" fmla="*/ 2839184 w 2880"/>
                  <a:gd name="T5" fmla="*/ 545616 h 299"/>
                  <a:gd name="T6" fmla="*/ 4431041 w 2880"/>
                  <a:gd name="T7" fmla="*/ 954031 h 299"/>
                  <a:gd name="T8" fmla="*/ 9187471 w 2880"/>
                  <a:gd name="T9" fmla="*/ 954031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22"/>
              <p:cNvSpPr>
                <a:spLocks/>
              </p:cNvSpPr>
              <p:nvPr/>
            </p:nvSpPr>
            <p:spPr bwMode="auto">
              <a:xfrm>
                <a:off x="-17463" y="1811250"/>
                <a:ext cx="9187471" cy="479396"/>
              </a:xfrm>
              <a:custGeom>
                <a:avLst/>
                <a:gdLst>
                  <a:gd name="T0" fmla="*/ 9187471 w 2880"/>
                  <a:gd name="T1" fmla="*/ 0 h 150"/>
                  <a:gd name="T2" fmla="*/ 3834493 w 2880"/>
                  <a:gd name="T3" fmla="*/ 0 h 150"/>
                  <a:gd name="T4" fmla="*/ 2839184 w 2880"/>
                  <a:gd name="T5" fmla="*/ 70311 h 150"/>
                  <a:gd name="T6" fmla="*/ 1167574 w 2880"/>
                  <a:gd name="T7" fmla="*/ 479396 h 150"/>
                  <a:gd name="T8" fmla="*/ 0 w 2880"/>
                  <a:gd name="T9" fmla="*/ 479396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-17463" y="357188"/>
                <a:ext cx="9187471" cy="957204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-17463" y="357188"/>
                <a:ext cx="9187471" cy="477808"/>
              </a:xfrm>
              <a:custGeom>
                <a:avLst/>
                <a:gdLst>
                  <a:gd name="T0" fmla="*/ 0 w 2880"/>
                  <a:gd name="T1" fmla="*/ 477808 h 150"/>
                  <a:gd name="T2" fmla="*/ 5333837 w 2880"/>
                  <a:gd name="T3" fmla="*/ 477808 h 150"/>
                  <a:gd name="T4" fmla="*/ 6329147 w 2880"/>
                  <a:gd name="T5" fmla="*/ 410915 h 150"/>
                  <a:gd name="T6" fmla="*/ 7997566 w 2880"/>
                  <a:gd name="T7" fmla="*/ 0 h 150"/>
                  <a:gd name="T8" fmla="*/ 9187471 w 2880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25"/>
              <p:cNvSpPr>
                <a:spLocks/>
              </p:cNvSpPr>
              <p:nvPr/>
            </p:nvSpPr>
            <p:spPr bwMode="auto">
              <a:xfrm>
                <a:off x="-17463" y="676256"/>
                <a:ext cx="9187471" cy="954031"/>
              </a:xfrm>
              <a:custGeom>
                <a:avLst/>
                <a:gdLst>
                  <a:gd name="T0" fmla="*/ 9187471 w 2880"/>
                  <a:gd name="T1" fmla="*/ 954031 h 299"/>
                  <a:gd name="T2" fmla="*/ 7978425 w 2880"/>
                  <a:gd name="T3" fmla="*/ 954031 h 299"/>
                  <a:gd name="T4" fmla="*/ 6329147 w 2880"/>
                  <a:gd name="T5" fmla="*/ 411605 h 299"/>
                  <a:gd name="T6" fmla="*/ 4737290 w 2880"/>
                  <a:gd name="T7" fmla="*/ 0 h 299"/>
                  <a:gd name="T8" fmla="*/ 0 w 2880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26"/>
              <p:cNvSpPr>
                <a:spLocks/>
              </p:cNvSpPr>
              <p:nvPr/>
            </p:nvSpPr>
            <p:spPr bwMode="auto">
              <a:xfrm>
                <a:off x="-17463" y="676256"/>
                <a:ext cx="9187471" cy="477809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Freeform 27"/>
              <p:cNvSpPr>
                <a:spLocks/>
              </p:cNvSpPr>
              <p:nvPr/>
            </p:nvSpPr>
            <p:spPr bwMode="auto">
              <a:xfrm>
                <a:off x="-17463" y="995325"/>
                <a:ext cx="9187471" cy="954030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>
                <a:off x="-17463" y="995325"/>
                <a:ext cx="9187471" cy="474633"/>
              </a:xfrm>
              <a:custGeom>
                <a:avLst/>
                <a:gdLst>
                  <a:gd name="T0" fmla="*/ 0 w 2880"/>
                  <a:gd name="T1" fmla="*/ 474633 h 149"/>
                  <a:gd name="T2" fmla="*/ 5333837 w 2880"/>
                  <a:gd name="T3" fmla="*/ 474633 h 149"/>
                  <a:gd name="T4" fmla="*/ 6329147 w 2880"/>
                  <a:gd name="T5" fmla="*/ 407738 h 149"/>
                  <a:gd name="T6" fmla="*/ 7997566 w 2880"/>
                  <a:gd name="T7" fmla="*/ 0 h 149"/>
                  <a:gd name="T8" fmla="*/ 9187471 w 2880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05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8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80363" y="1276350"/>
            <a:ext cx="4140000" cy="455565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1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80363" y="1276350"/>
            <a:ext cx="4140000" cy="225165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0363" y="3708000"/>
            <a:ext cx="4140000" cy="21240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6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031" name="AutoShape 4"/>
            <p:cNvSpPr>
              <a:spLocks noChangeAspect="1" noChangeArrowheads="1" noTextEdit="1"/>
            </p:cNvSpPr>
            <p:nvPr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1800" dirty="0"/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1800" dirty="0"/>
            </a:p>
          </p:txBody>
        </p:sp>
        <p:sp>
          <p:nvSpPr>
            <p:cNvPr id="1034" name="Freeform 8"/>
            <p:cNvSpPr>
              <a:spLocks noEditPoints="1"/>
            </p:cNvSpPr>
            <p:nvPr/>
          </p:nvSpPr>
          <p:spPr bwMode="auto">
            <a:xfrm>
              <a:off x="1588" y="6065838"/>
              <a:ext cx="9142412" cy="690562"/>
            </a:xfrm>
            <a:custGeom>
              <a:avLst/>
              <a:gdLst>
                <a:gd name="T0" fmla="*/ 9142412 w 2880"/>
                <a:gd name="T1" fmla="*/ 44552 h 217"/>
                <a:gd name="T2" fmla="*/ 8942422 w 2880"/>
                <a:gd name="T3" fmla="*/ 44552 h 217"/>
                <a:gd name="T4" fmla="*/ 7891679 w 2880"/>
                <a:gd name="T5" fmla="*/ 302320 h 217"/>
                <a:gd name="T6" fmla="*/ 7891679 w 2880"/>
                <a:gd name="T7" fmla="*/ 302320 h 217"/>
                <a:gd name="T8" fmla="*/ 9142412 w 2880"/>
                <a:gd name="T9" fmla="*/ 302320 h 217"/>
                <a:gd name="T10" fmla="*/ 9142412 w 2880"/>
                <a:gd name="T11" fmla="*/ 690562 h 217"/>
                <a:gd name="T12" fmla="*/ 9142412 w 2880"/>
                <a:gd name="T13" fmla="*/ 690562 h 217"/>
                <a:gd name="T14" fmla="*/ 9142412 w 2880"/>
                <a:gd name="T15" fmla="*/ 44552 h 217"/>
                <a:gd name="T16" fmla="*/ 6891728 w 2880"/>
                <a:gd name="T17" fmla="*/ 0 h 217"/>
                <a:gd name="T18" fmla="*/ 0 w 2880"/>
                <a:gd name="T19" fmla="*/ 0 h 217"/>
                <a:gd name="T20" fmla="*/ 0 w 2880"/>
                <a:gd name="T21" fmla="*/ 302320 h 217"/>
                <a:gd name="T22" fmla="*/ 7891679 w 2880"/>
                <a:gd name="T23" fmla="*/ 302320 h 217"/>
                <a:gd name="T24" fmla="*/ 7891679 w 2880"/>
                <a:gd name="T25" fmla="*/ 302320 h 217"/>
                <a:gd name="T26" fmla="*/ 7891679 w 2880"/>
                <a:gd name="T27" fmla="*/ 302320 h 217"/>
                <a:gd name="T28" fmla="*/ 7891679 w 2880"/>
                <a:gd name="T29" fmla="*/ 302320 h 217"/>
                <a:gd name="T30" fmla="*/ 6891728 w 2880"/>
                <a:gd name="T31" fmla="*/ 0 h 2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800" dirty="0">
                <a:ea typeface="+mn-ea"/>
                <a:cs typeface="+mn-cs"/>
              </a:endParaRPr>
            </a:p>
          </p:txBody>
        </p:sp>
        <p:sp>
          <p:nvSpPr>
            <p:cNvPr id="1036" name="Freeform 10"/>
            <p:cNvSpPr>
              <a:spLocks/>
            </p:cNvSpPr>
            <p:nvPr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7891462 w 2486"/>
                <a:gd name="T1" fmla="*/ 257175 h 94"/>
                <a:gd name="T2" fmla="*/ 6891538 w 2486"/>
                <a:gd name="T3" fmla="*/ 0 h 94"/>
                <a:gd name="T4" fmla="*/ 0 w 2486"/>
                <a:gd name="T5" fmla="*/ 0 h 94"/>
                <a:gd name="T6" fmla="*/ 0 w 2486"/>
                <a:gd name="T7" fmla="*/ 298450 h 94"/>
                <a:gd name="T8" fmla="*/ 7266113 w 2486"/>
                <a:gd name="T9" fmla="*/ 298450 h 94"/>
                <a:gd name="T10" fmla="*/ 7891462 w 2486"/>
                <a:gd name="T11" fmla="*/ 257175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7" name="Freeform 11"/>
            <p:cNvSpPr>
              <a:spLocks/>
            </p:cNvSpPr>
            <p:nvPr/>
          </p:nvSpPr>
          <p:spPr bwMode="auto">
            <a:xfrm>
              <a:off x="7893050" y="6110288"/>
              <a:ext cx="1250950" cy="601662"/>
            </a:xfrm>
            <a:custGeom>
              <a:avLst/>
              <a:gdLst>
                <a:gd name="T0" fmla="*/ 1050925 w 394"/>
                <a:gd name="T1" fmla="*/ 0 h 189"/>
                <a:gd name="T2" fmla="*/ 0 w 394"/>
                <a:gd name="T3" fmla="*/ 257855 h 189"/>
                <a:gd name="T4" fmla="*/ 1038225 w 394"/>
                <a:gd name="T5" fmla="*/ 601662 h 189"/>
                <a:gd name="T6" fmla="*/ 1250950 w 394"/>
                <a:gd name="T7" fmla="*/ 601662 h 189"/>
                <a:gd name="T8" fmla="*/ 1250950 w 394"/>
                <a:gd name="T9" fmla="*/ 0 h 189"/>
                <a:gd name="T10" fmla="*/ 1050925 w 394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8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9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dirty="0"/>
            </a:p>
          </p:txBody>
        </p:sp>
        <p:pic>
          <p:nvPicPr>
            <p:cNvPr id="1040" name="Picture 7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276350"/>
            <a:ext cx="8459787" cy="4559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269875"/>
            <a:ext cx="8459787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30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705" r:id="rId17"/>
    <p:sldLayoutId id="2147483697" r:id="rId18"/>
    <p:sldLayoutId id="2147483698" r:id="rId19"/>
    <p:sldLayoutId id="2147483706" r:id="rId20"/>
    <p:sldLayoutId id="2147483699" r:id="rId21"/>
    <p:sldLayoutId id="2147483700" r:id="rId22"/>
    <p:sldLayoutId id="2147483707" r:id="rId2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5082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Font typeface="Symbol" charset="0"/>
        <a:buChar char="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03238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55650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0647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charset="0"/>
        <a:buChar char="•"/>
        <a:defRPr kern="1200">
          <a:solidFill>
            <a:schemeClr val="accent2"/>
          </a:solidFill>
          <a:latin typeface="+mn-lt"/>
          <a:ea typeface="ＭＳ Ｐゴシック" charset="0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2"/>
          <p:cNvSpPr txBox="1">
            <a:spLocks/>
          </p:cNvSpPr>
          <p:nvPr/>
        </p:nvSpPr>
        <p:spPr bwMode="auto">
          <a:xfrm>
            <a:off x="872730" y="3548953"/>
            <a:ext cx="8042275" cy="53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AU" sz="1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Title 13"/>
          <p:cNvSpPr txBox="1">
            <a:spLocks/>
          </p:cNvSpPr>
          <p:nvPr/>
        </p:nvSpPr>
        <p:spPr bwMode="auto">
          <a:xfrm>
            <a:off x="165100" y="5321355"/>
            <a:ext cx="9144000" cy="13985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Ray Norris, Western Sydney University &amp;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CSIRO Astronomy &amp; Space Science, 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4244" y="0"/>
            <a:ext cx="9631363" cy="432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" name="Title 13"/>
          <p:cNvSpPr>
            <a:spLocks noGrp="1"/>
          </p:cNvSpPr>
          <p:nvPr>
            <p:ph type="title"/>
          </p:nvPr>
        </p:nvSpPr>
        <p:spPr>
          <a:xfrm>
            <a:off x="-26881" y="4431061"/>
            <a:ext cx="9144000" cy="649829"/>
          </a:xfrm>
        </p:spPr>
        <p:txBody>
          <a:bodyPr/>
          <a:lstStyle/>
          <a:p>
            <a:pPr algn="ctr"/>
            <a:r>
              <a:rPr lang="en-US" sz="4000" dirty="0" smtClean="0"/>
              <a:t>ASKAP &amp; EMU: Update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8030"/>
            <a:ext cx="1803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25"/>
            <a:ext cx="9595413" cy="6912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7706" y="3232834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</a:t>
            </a:r>
            <a:r>
              <a:rPr lang="en-US" sz="3600" smtClean="0"/>
              <a:t>ms=37 </a:t>
            </a:r>
            <a:r>
              <a:rPr lang="en-US" sz="3600" dirty="0" err="1" smtClean="0"/>
              <a:t>uJy</a:t>
            </a:r>
            <a:r>
              <a:rPr lang="en-US" sz="3600" dirty="0" smtClean="0"/>
              <a:t>/</a:t>
            </a:r>
            <a:r>
              <a:rPr lang="en-US" sz="3600" dirty="0" err="1" smtClean="0"/>
              <a:t>bm</a:t>
            </a:r>
            <a:endParaRPr lang="en-US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472405" y="127635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S=13.6 </a:t>
            </a:r>
            <a:r>
              <a:rPr lang="en-US" sz="3600" dirty="0" err="1" smtClean="0"/>
              <a:t>Jy</a:t>
            </a:r>
            <a:endParaRPr lang="en-US" sz="36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90035" y="1922681"/>
            <a:ext cx="0" cy="13101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ASKAP Current Status: Technical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000" y="889000"/>
            <a:ext cx="9017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All 36 antennas now equipped with PAFs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Backends</a:t>
            </a:r>
            <a:r>
              <a:rPr lang="en-US" dirty="0" smtClean="0"/>
              <a:t> complete for most of them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Can currently observe with up to 16 antennas at 288 MHz BW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Phase rotator upgrade now taking place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On-dish calibration (ODC) installed and being </a:t>
            </a:r>
            <a:r>
              <a:rPr lang="en-US" dirty="0" err="1" smtClean="0"/>
              <a:t>characterised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Hybrid power station handed over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Band 3 commissioning (1.5-1.8 GHz) </a:t>
            </a:r>
            <a:r>
              <a:rPr lang="en-US" dirty="0" smtClean="0"/>
              <a:t>completed</a:t>
            </a:r>
          </a:p>
          <a:p>
            <a:endParaRPr lang="en-US" dirty="0" smtClean="0"/>
          </a:p>
          <a:p>
            <a:r>
              <a:rPr lang="en-US" dirty="0" smtClean="0"/>
              <a:t>Need more work: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Significant processing limitation because of limited throughput and disk space on </a:t>
            </a:r>
            <a:r>
              <a:rPr lang="en-US" i="1" dirty="0" smtClean="0"/>
              <a:t>galaxy</a:t>
            </a:r>
            <a:r>
              <a:rPr lang="en-US" dirty="0" smtClean="0"/>
              <a:t> at the </a:t>
            </a:r>
            <a:r>
              <a:rPr lang="en-US" dirty="0" err="1" smtClean="0"/>
              <a:t>Pawsey</a:t>
            </a:r>
            <a:r>
              <a:rPr lang="en-US" dirty="0" smtClean="0"/>
              <a:t> Centre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RFI flagging not yet optimum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Beam-forming and calibration not yet optimum</a:t>
            </a: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04775"/>
            <a:ext cx="8459787" cy="857250"/>
          </a:xfrm>
        </p:spPr>
        <p:txBody>
          <a:bodyPr/>
          <a:lstStyle/>
          <a:p>
            <a:r>
              <a:rPr lang="en-US" dirty="0" smtClean="0"/>
              <a:t>ASKAP Current Status: </a:t>
            </a:r>
            <a:r>
              <a:rPr lang="en-US" smtClean="0"/>
              <a:t>Early science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000" y="533400"/>
            <a:ext cx="9017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ASKAP Early Science period 1 has ended</a:t>
            </a:r>
          </a:p>
          <a:p>
            <a:r>
              <a:rPr lang="en-US" dirty="0"/>
              <a:t>A</a:t>
            </a:r>
            <a:r>
              <a:rPr lang="en-US" dirty="0" smtClean="0"/>
              <a:t>ll EMU projects that said they were ready to process data have now got data at 864.5 MHz: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SPT deep field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</a:rPr>
              <a:t>Abell</a:t>
            </a:r>
            <a:r>
              <a:rPr lang="en-US" dirty="0" smtClean="0">
                <a:solidFill>
                  <a:srgbClr val="002060"/>
                </a:solidFill>
              </a:rPr>
              <a:t> S1136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GAMA 23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SCORPIO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CDFS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Cosmology Field</a:t>
            </a:r>
          </a:p>
          <a:p>
            <a:pPr>
              <a:spcBef>
                <a:spcPts val="1200"/>
              </a:spcBef>
            </a:pPr>
            <a:r>
              <a:rPr lang="en-US" dirty="0"/>
              <a:t>Still awaiting: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SCORPIO and GAMA23 at 1320.5 MHz</a:t>
            </a:r>
          </a:p>
          <a:p>
            <a:pPr marL="317500" indent="-317500"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Remaining Cosmology fields</a:t>
            </a:r>
          </a:p>
          <a:p>
            <a:pPr>
              <a:spcBef>
                <a:spcPts val="1200"/>
              </a:spcBef>
            </a:pPr>
            <a:r>
              <a:rPr lang="en-US" dirty="0"/>
              <a:t>Early Science phase 2 (18 antennas) to start in June</a:t>
            </a:r>
            <a:r>
              <a:rPr lang="en-US" dirty="0" smtClean="0"/>
              <a:t>?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Remaining EMU early science projects, (plus others?)</a:t>
            </a:r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4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9478" y="5738812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Slide courtesy John Reynolds</a:t>
            </a:r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1127125"/>
            <a:ext cx="8459787" cy="4357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Features available in early science period 2</a:t>
            </a:r>
            <a:br>
              <a:rPr lang="en-US" dirty="0" smtClean="0"/>
            </a:br>
            <a:r>
              <a:rPr lang="en-US" dirty="0" smtClean="0"/>
              <a:t>(June-December 2018)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43778" y="5242273"/>
            <a:ext cx="29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Slide courtesy Aidan </a:t>
            </a:r>
            <a:r>
              <a:rPr lang="en-US" sz="1800" i="1" dirty="0" err="1" smtClean="0"/>
              <a:t>Hotan</a:t>
            </a:r>
            <a:endParaRPr lang="en-US" sz="18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919" y="5611605"/>
            <a:ext cx="915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Some support available for installing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askapsoft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on other machines</a:t>
            </a:r>
          </a:p>
        </p:txBody>
      </p:sp>
    </p:spTree>
    <p:extLst>
      <p:ext uri="{BB962C8B-B14F-4D97-AF65-F5344CB8AC3E}">
        <p14:creationId xmlns:p14="http://schemas.microsoft.com/office/powerpoint/2010/main" val="1291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81" y="0"/>
            <a:ext cx="8820150" cy="5813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0578" y="5675288"/>
            <a:ext cx="29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Slide courtesy Aidan </a:t>
            </a:r>
            <a:r>
              <a:rPr lang="en-US" sz="1800" i="1" dirty="0" err="1" smtClean="0"/>
              <a:t>Hotan</a:t>
            </a: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18514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87634"/>
            <a:ext cx="6553200" cy="64703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1" y="2286000"/>
            <a:ext cx="24383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counts plots are generated automatically in the validation stage of the pipeline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61013"/>
            <a:ext cx="9144000" cy="8572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200" dirty="0" smtClean="0"/>
              <a:t>Data Validation script, courtesy Jordan Collier</a:t>
            </a:r>
            <a:br>
              <a:rPr lang="en-US" sz="3200" dirty="0" smtClean="0"/>
            </a:br>
            <a:r>
              <a:rPr lang="en-US" sz="3200" dirty="0" smtClean="0"/>
              <a:t>(run at the end of the processing pipeline)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0578" y="5675288"/>
            <a:ext cx="29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Slide courtesy Aidan </a:t>
            </a:r>
            <a:r>
              <a:rPr lang="en-US" sz="1800" i="1" dirty="0" err="1" smtClean="0"/>
              <a:t>Hotan</a:t>
            </a:r>
            <a:endParaRPr lang="en-US" sz="1800" i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36" y="466053"/>
            <a:ext cx="8459787" cy="4278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439" y="4744715"/>
            <a:ext cx="791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Leahy, D, et al (MNRAS</a:t>
            </a:r>
            <a:r>
              <a:rPr lang="en-US" sz="1600" dirty="0"/>
              <a:t>, submitted) </a:t>
            </a:r>
            <a:r>
              <a:rPr lang="en-US" sz="1600" dirty="0" smtClean="0"/>
              <a:t>Radio  </a:t>
            </a:r>
            <a:r>
              <a:rPr lang="en-US" sz="1600" dirty="0"/>
              <a:t>Sources  </a:t>
            </a:r>
            <a:r>
              <a:rPr lang="en-US" sz="1600" dirty="0" smtClean="0"/>
              <a:t>and Optical-IR  </a:t>
            </a:r>
            <a:r>
              <a:rPr lang="en-US" sz="1600" dirty="0"/>
              <a:t>Counterparts  in  the  GAMA  23  </a:t>
            </a:r>
            <a:r>
              <a:rPr lang="en-US" sz="1600" dirty="0" smtClean="0"/>
              <a:t>Field (2018)</a:t>
            </a: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638800"/>
            <a:ext cx="9144001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3091656"/>
            <a:ext cx="6692901" cy="749300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4495800"/>
            <a:ext cx="9029701" cy="762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513" y="2328863"/>
            <a:ext cx="9144000" cy="4587082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AU" sz="2000" dirty="0">
                <a:latin typeface="Arial" charset="0"/>
                <a:ea typeface="ＭＳ Ｐゴシック" charset="0"/>
                <a:cs typeface="ＭＳ Ｐゴシック" charset="0"/>
              </a:rPr>
              <a:t>Deep radio image of 75% of the sky (to declination +30°)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Frequency range: 1100-1400 MHz</a:t>
            </a:r>
            <a:endParaRPr lang="en-AU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n-AU" sz="2000" dirty="0">
                <a:latin typeface="Arial" charset="0"/>
                <a:ea typeface="ＭＳ Ｐゴシック" charset="0"/>
                <a:cs typeface="ＭＳ Ｐゴシック" charset="0"/>
              </a:rPr>
              <a:t>40 x deeper than </a:t>
            </a:r>
            <a:r>
              <a:rPr lang="en-AU" sz="2000" dirty="0" smtClean="0">
                <a:latin typeface="Arial" charset="0"/>
                <a:ea typeface="ＭＳ Ｐゴシック" charset="0"/>
                <a:cs typeface="ＭＳ Ｐゴシック" charset="0"/>
              </a:rPr>
              <a:t>NVSS (the largest existing radio survey) </a:t>
            </a:r>
            <a:endParaRPr lang="en-AU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3">
              <a:lnSpc>
                <a:spcPct val="80000"/>
              </a:lnSpc>
            </a:pPr>
            <a:r>
              <a:rPr lang="en-AU" dirty="0" smtClean="0">
                <a:latin typeface="Arial" charset="0"/>
                <a:ea typeface="ＭＳ Ｐゴシック" charset="0"/>
              </a:rPr>
              <a:t>Target is 10 </a:t>
            </a:r>
            <a:r>
              <a:rPr lang="en-AU" dirty="0">
                <a:latin typeface="Arial" charset="0"/>
                <a:ea typeface="ＭＳ Ｐゴシック" charset="0"/>
              </a:rPr>
              <a:t>μJy rms across the sky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n-AU" sz="2000" dirty="0">
                <a:latin typeface="Arial" charset="0"/>
                <a:ea typeface="ＭＳ Ｐゴシック" charset="0"/>
                <a:cs typeface="ＭＳ Ｐゴシック" charset="0"/>
              </a:rPr>
              <a:t>5 x better resolution than  NVSS (10 arcsec)</a:t>
            </a:r>
            <a:endParaRPr lang="en-AU" sz="2000" dirty="0">
              <a:latin typeface="Arial" charset="0"/>
              <a:cs typeface="+mn-cs"/>
            </a:endParaRPr>
          </a:p>
          <a:p>
            <a:pPr lvl="3">
              <a:lnSpc>
                <a:spcPct val="80000"/>
              </a:lnSpc>
              <a:buFont typeface="Arial" charset="0"/>
              <a:buChar char="•"/>
            </a:pPr>
            <a:r>
              <a:rPr lang="en-AU" dirty="0">
                <a:latin typeface="Arial" charset="0"/>
              </a:rPr>
              <a:t>Better sensitivity to extended structures than NVSS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n-AU" sz="2000" dirty="0" smtClean="0">
                <a:latin typeface="Arial" charset="0"/>
                <a:ea typeface="ＭＳ Ｐゴシック" charset="0"/>
                <a:cs typeface="ＭＳ Ｐゴシック" charset="0"/>
              </a:rPr>
              <a:t>Expect to detect </a:t>
            </a:r>
            <a:r>
              <a:rPr lang="en-AU" sz="2000" dirty="0">
                <a:latin typeface="Arial" charset="0"/>
                <a:ea typeface="ＭＳ Ｐゴシック" charset="0"/>
                <a:cs typeface="ＭＳ Ｐゴシック" charset="0"/>
              </a:rPr>
              <a:t>and image ~70 million galaxies at </a:t>
            </a:r>
            <a:r>
              <a:rPr lang="en-AU" sz="2000" dirty="0" smtClean="0">
                <a:latin typeface="Arial" charset="0"/>
                <a:ea typeface="ＭＳ Ｐゴシック" charset="0"/>
                <a:cs typeface="ＭＳ Ｐゴシック" charset="0"/>
              </a:rPr>
              <a:t>20cm</a:t>
            </a:r>
          </a:p>
          <a:p>
            <a:pPr lvl="3">
              <a:lnSpc>
                <a:spcPct val="80000"/>
              </a:lnSpc>
              <a:buFont typeface="Arial" charset="0"/>
              <a:buChar char="•"/>
            </a:pPr>
            <a:r>
              <a:rPr lang="en-AU" sz="1600" dirty="0">
                <a:latin typeface="Arial" charset="0"/>
              </a:rPr>
              <a:t>	</a:t>
            </a:r>
            <a:r>
              <a:rPr lang="en-AU" dirty="0" smtClean="0">
                <a:latin typeface="Arial" charset="0"/>
              </a:rPr>
              <a:t>c.f. 2.5 million detected over the entire history of radio-astronomy so far</a:t>
            </a:r>
            <a:endParaRPr lang="en-AU" dirty="0">
              <a:latin typeface="Arial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AU" sz="2000" dirty="0">
                <a:latin typeface="Arial" charset="0"/>
                <a:ea typeface="ＭＳ Ｐゴシック" charset="0"/>
                <a:cs typeface="ＭＳ Ｐゴシック" charset="0"/>
              </a:rPr>
              <a:t>All data to be processed in </a:t>
            </a:r>
            <a:r>
              <a:rPr lang="en-AU" sz="2000" dirty="0" smtClean="0">
                <a:latin typeface="Arial" charset="0"/>
                <a:ea typeface="ＭＳ Ｐゴシック" charset="0"/>
                <a:cs typeface="ＭＳ Ｐゴシック" charset="0"/>
              </a:rPr>
              <a:t>real-time pipeline</a:t>
            </a:r>
            <a:endParaRPr lang="en-AU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AU" sz="2000" dirty="0">
                <a:latin typeface="Arial" charset="0"/>
                <a:ea typeface="ＭＳ Ｐゴシック" charset="0"/>
                <a:cs typeface="ＭＳ Ｐゴシック" charset="0"/>
              </a:rPr>
              <a:t>Images, catalogues, cross-IDs, to be placed in public </a:t>
            </a:r>
            <a:r>
              <a:rPr lang="en-AU" sz="2000" dirty="0" smtClean="0">
                <a:latin typeface="Arial" charset="0"/>
                <a:ea typeface="ＭＳ Ｐゴシック" charset="0"/>
                <a:cs typeface="ＭＳ Ｐゴシック" charset="0"/>
              </a:rPr>
              <a:t>domain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AU" sz="2000" dirty="0" smtClean="0">
                <a:latin typeface="Arial" charset="0"/>
              </a:rPr>
              <a:t>The EMU team has over 300 members in 21 countries</a:t>
            </a:r>
            <a:endParaRPr lang="en-AU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en-AU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82391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itle 4"/>
          <p:cNvSpPr>
            <a:spLocks noGrp="1"/>
          </p:cNvSpPr>
          <p:nvPr>
            <p:ph type="title"/>
          </p:nvPr>
        </p:nvSpPr>
        <p:spPr>
          <a:xfrm>
            <a:off x="1111250" y="90488"/>
            <a:ext cx="7634288" cy="935037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EMU: </a:t>
            </a:r>
            <a:br>
              <a:rPr lang="en-US" sz="4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the ASKAP continuum survey</a:t>
            </a:r>
            <a:endParaRPr lang="en-US" sz="40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63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690" y="0"/>
            <a:ext cx="102741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Australian SKA Pathfinder (ASKAP)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16690" y="3711555"/>
            <a:ext cx="7951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36*12m antennas with Phased Array Feed (PAF)</a:t>
            </a:r>
          </a:p>
          <a:p>
            <a:pPr marL="365125" indent="-365125"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FFFF00"/>
                </a:solidFill>
              </a:rPr>
              <a:t>Tsys</a:t>
            </a:r>
            <a:r>
              <a:rPr lang="en-US" dirty="0" smtClean="0">
                <a:solidFill>
                  <a:srgbClr val="FFFF00"/>
                </a:solidFill>
              </a:rPr>
              <a:t> ~ 55K</a:t>
            </a:r>
          </a:p>
          <a:p>
            <a:pPr marL="365125" indent="-365125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30 </a:t>
            </a:r>
            <a:r>
              <a:rPr lang="en-US" dirty="0" err="1" smtClean="0">
                <a:solidFill>
                  <a:srgbClr val="FFFF00"/>
                </a:solidFill>
              </a:rPr>
              <a:t>sq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deg</a:t>
            </a:r>
            <a:r>
              <a:rPr lang="en-US" dirty="0" smtClean="0">
                <a:solidFill>
                  <a:srgbClr val="FFFF00"/>
                </a:solidFill>
              </a:rPr>
              <a:t> FOV</a:t>
            </a:r>
          </a:p>
          <a:p>
            <a:pPr marL="365125" indent="-365125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Frequency 0.7-1.8GHz</a:t>
            </a:r>
          </a:p>
          <a:p>
            <a:pPr marL="365125" indent="-365125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Instantaneous bandwidth 300 MHz</a:t>
            </a:r>
          </a:p>
          <a:p>
            <a:pPr marL="365125" indent="-365125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Max </a:t>
            </a:r>
            <a:r>
              <a:rPr lang="en-US" dirty="0" err="1" smtClean="0">
                <a:solidFill>
                  <a:srgbClr val="FFFF00"/>
                </a:solidFill>
              </a:rPr>
              <a:t>basline</a:t>
            </a:r>
            <a:r>
              <a:rPr lang="en-US" dirty="0" smtClean="0">
                <a:solidFill>
                  <a:srgbClr val="FFFF00"/>
                </a:solidFill>
              </a:rPr>
              <a:t> 6kmn</a:t>
            </a:r>
          </a:p>
          <a:p>
            <a:pPr marL="365125" indent="-365125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Located at Murchison Radio Observatory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(MRO) in a “Radio quiet Zone”</a:t>
            </a:r>
          </a:p>
          <a:p>
            <a:pPr>
              <a:buFont typeface="Wingdings" pitchFamily="2" charset="2"/>
              <a:buChar char="§"/>
            </a:pPr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3393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945"/>
            <a:ext cx="7367270" cy="6711583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>
            <a:off x="146050" y="561975"/>
            <a:ext cx="8851900" cy="20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0" y="6017716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EMU Early Science image of the SCORPIO region </a:t>
            </a:r>
            <a:r>
              <a:rPr lang="en-US" sz="2800" dirty="0" smtClean="0"/>
              <a:t>of </a:t>
            </a:r>
            <a:r>
              <a:rPr lang="en-US" sz="2800" dirty="0"/>
              <a:t>the Galactic Plane, courtesy Francesco </a:t>
            </a:r>
            <a:r>
              <a:rPr lang="en-US" sz="2800" dirty="0" err="1" smtClean="0"/>
              <a:t>Cavallero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3095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defRPr sz="2800" b="1" ker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EMU will generate </a:t>
            </a:r>
            <a:r>
              <a:rPr lang="en-US" dirty="0" smtClean="0"/>
              <a:t>the deepest</a:t>
            </a:r>
            <a:r>
              <a:rPr lang="en-US" dirty="0"/>
              <a:t>, highest resolution atlas yet </a:t>
            </a:r>
          </a:p>
          <a:p>
            <a:r>
              <a:rPr lang="en-US" dirty="0"/>
              <a:t>of the Galactic </a:t>
            </a:r>
            <a:r>
              <a:rPr lang="en-US" dirty="0" smtClean="0"/>
              <a:t>Plane. Already we have discovered several new SNR, planetary nebulae, and radio stars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239000" y="1417320"/>
            <a:ext cx="0" cy="460039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367270" y="3371235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5 </a:t>
            </a:r>
            <a:r>
              <a:rPr lang="en-US" sz="3200" b="1" dirty="0" err="1" smtClean="0">
                <a:solidFill>
                  <a:srgbClr val="0070C0"/>
                </a:solidFill>
              </a:rPr>
              <a:t>deg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0675"/>
            <a:ext cx="9144000" cy="8572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001" y="470325"/>
            <a:ext cx="70611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ASKAP Early Science Cosmology Field</a:t>
            </a:r>
          </a:p>
          <a:p>
            <a:r>
              <a:rPr lang="en-US" dirty="0" smtClean="0"/>
              <a:t>2000 </a:t>
            </a:r>
            <a:r>
              <a:rPr lang="en-US" dirty="0"/>
              <a:t>square degree </a:t>
            </a:r>
            <a:r>
              <a:rPr lang="en-US" dirty="0" smtClean="0"/>
              <a:t>region</a:t>
            </a:r>
          </a:p>
          <a:p>
            <a:r>
              <a:rPr lang="en-US" dirty="0" smtClean="0"/>
              <a:t>68 pointings (18 observed so far) </a:t>
            </a:r>
          </a:p>
          <a:p>
            <a:r>
              <a:rPr lang="en-US" dirty="0" smtClean="0"/>
              <a:t>200 minutes per pointing</a:t>
            </a:r>
          </a:p>
          <a:p>
            <a:r>
              <a:rPr lang="en-US" sz="1600" i="1" dirty="0" smtClean="0"/>
              <a:t>(image courtesy of David Parkinson)</a:t>
            </a:r>
          </a:p>
        </p:txBody>
      </p:sp>
    </p:spTree>
    <p:extLst>
      <p:ext uri="{BB962C8B-B14F-4D97-AF65-F5344CB8AC3E}">
        <p14:creationId xmlns:p14="http://schemas.microsoft.com/office/powerpoint/2010/main" val="16509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40000" contras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0"/>
            <a:ext cx="9144000" cy="664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00" y="5511800"/>
            <a:ext cx="83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Part of </a:t>
            </a:r>
            <a:r>
              <a:rPr lang="en-US" smtClean="0">
                <a:solidFill>
                  <a:srgbClr val="FFFF00"/>
                </a:solidFill>
              </a:rPr>
              <a:t>an EMU Early Science </a:t>
            </a:r>
            <a:r>
              <a:rPr lang="en-US" dirty="0" smtClean="0">
                <a:solidFill>
                  <a:srgbClr val="FFFF00"/>
                </a:solidFill>
              </a:rPr>
              <a:t>image of </a:t>
            </a:r>
            <a:r>
              <a:rPr lang="en-US" smtClean="0">
                <a:solidFill>
                  <a:srgbClr val="FFFF00"/>
                </a:solidFill>
              </a:rPr>
              <a:t>the </a:t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>Small </a:t>
            </a:r>
            <a:r>
              <a:rPr lang="en-US" dirty="0" smtClean="0">
                <a:solidFill>
                  <a:srgbClr val="FFFF00"/>
                </a:solidFill>
              </a:rPr>
              <a:t>Magellanic Cloud, courtesy of Miroslav Filipovic</a:t>
            </a:r>
          </a:p>
        </p:txBody>
      </p:sp>
    </p:spTree>
    <p:extLst>
      <p:ext uri="{BB962C8B-B14F-4D97-AF65-F5344CB8AC3E}">
        <p14:creationId xmlns:p14="http://schemas.microsoft.com/office/powerpoint/2010/main" val="10251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Studies with ASKAP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surveys for the Galaxy  are: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EMU </a:t>
            </a:r>
            <a:r>
              <a:rPr lang="mr-IN" dirty="0" smtClean="0"/>
              <a:t>–</a:t>
            </a:r>
            <a:r>
              <a:rPr lang="en-US" dirty="0" smtClean="0"/>
              <a:t> continuum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POSSUM - </a:t>
            </a:r>
            <a:r>
              <a:rPr lang="en-US" dirty="0" err="1" smtClean="0"/>
              <a:t>polarisation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GASKAP </a:t>
            </a:r>
            <a:r>
              <a:rPr lang="mr-IN" dirty="0" smtClean="0"/>
              <a:t>–</a:t>
            </a:r>
            <a:r>
              <a:rPr lang="en-US" dirty="0" smtClean="0"/>
              <a:t> spectral line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All three will observe small projects in Early Science Period 2 (August-December 2018)</a:t>
            </a:r>
          </a:p>
          <a:p>
            <a:pPr>
              <a:buFont typeface="Arial" charset="0"/>
              <a:buChar char="•"/>
            </a:pPr>
            <a:r>
              <a:rPr lang="en-US" dirty="0"/>
              <a:t>All three will </a:t>
            </a:r>
            <a:r>
              <a:rPr lang="en-US" dirty="0" smtClean="0"/>
              <a:t>propose “pilot” projects with the full array in first half of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690" y="0"/>
            <a:ext cx="102741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50" y="200561"/>
            <a:ext cx="882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We acknowledge the Wajarri </a:t>
            </a:r>
            <a:r>
              <a:rPr lang="en-US" sz="3200" i="1" dirty="0" err="1" smtClean="0">
                <a:solidFill>
                  <a:srgbClr val="FFFF00"/>
                </a:solidFill>
              </a:rPr>
              <a:t>Yamaji</a:t>
            </a:r>
            <a:r>
              <a:rPr lang="en-US" sz="3200" i="1" dirty="0" smtClean="0">
                <a:solidFill>
                  <a:srgbClr val="FFFF00"/>
                </a:solidFill>
              </a:rPr>
              <a:t> people as the traditional owners of the ASKAP site</a:t>
            </a:r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965200" y="17463"/>
            <a:ext cx="817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AU" sz="3200" b="1">
                <a:solidFill>
                  <a:srgbClr val="0000FF"/>
                </a:solidFill>
              </a:rPr>
              <a:t>Total bandwidth = 2.1THz per antenna</a:t>
            </a:r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663"/>
            <a:ext cx="9144000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630" y="4365625"/>
            <a:ext cx="8229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Processed data volume = 70 PB/year</a:t>
            </a:r>
          </a:p>
        </p:txBody>
      </p:sp>
    </p:spTree>
    <p:extLst>
      <p:ext uri="{BB962C8B-B14F-4D97-AF65-F5344CB8AC3E}">
        <p14:creationId xmlns:p14="http://schemas.microsoft.com/office/powerpoint/2010/main" val="414806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965200" y="17463"/>
            <a:ext cx="817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AU" sz="3200" b="1" dirty="0" smtClean="0">
                <a:solidFill>
                  <a:srgbClr val="0000FF"/>
                </a:solidFill>
              </a:rPr>
              <a:t>ASKAP Status in a nutshell</a:t>
            </a:r>
            <a:endParaRPr lang="en-AU" sz="3200" b="1" dirty="0">
              <a:solidFill>
                <a:srgbClr val="0000FF"/>
              </a:solidFill>
            </a:endParaRPr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663"/>
            <a:ext cx="9144000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749457"/>
            <a:ext cx="9144000" cy="3108543"/>
          </a:xfrm>
          <a:prstGeom prst="rect">
            <a:avLst/>
          </a:prstGeom>
          <a:solidFill>
            <a:srgbClr val="FBFE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Phased Array Feeds (PAF) give 30 </a:t>
            </a:r>
            <a:r>
              <a:rPr lang="en-US" sz="2800" b="1" dirty="0" err="1" smtClean="0">
                <a:solidFill>
                  <a:srgbClr val="0000FF"/>
                </a:solidFill>
              </a:rPr>
              <a:t>sq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deg</a:t>
            </a:r>
            <a:r>
              <a:rPr lang="en-US" sz="2800" b="1" dirty="0" smtClean="0">
                <a:solidFill>
                  <a:srgbClr val="0000FF"/>
                </a:solidFill>
              </a:rPr>
              <a:t> FOV and an amazing survey speed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Fully funded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All 36 antennas &amp; infrastructure completed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All 36 PAFS complete and installed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Currently debugging and commissioning backend and processing pipeline</a:t>
            </a:r>
          </a:p>
        </p:txBody>
      </p:sp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266"/>
            <a:ext cx="9144000" cy="44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47433"/>
              </p:ext>
            </p:extLst>
          </p:nvPr>
        </p:nvGraphicFramePr>
        <p:xfrm>
          <a:off x="360362" y="517525"/>
          <a:ext cx="8459787" cy="584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385"/>
                <a:gridCol w="5858402"/>
              </a:tblGrid>
              <a:tr h="4663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6449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2009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Project initiated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</a:tr>
              <a:tr h="64494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2014-2016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BETA operational (6 antennas)</a:t>
                      </a:r>
                      <a:endParaRPr lang="en-US" sz="2800" dirty="0"/>
                    </a:p>
                  </a:txBody>
                  <a:tcPr/>
                </a:tc>
              </a:tr>
              <a:tr h="64494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2017-mid 2018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Early Science Phase 1 (12-14 antennas)</a:t>
                      </a:r>
                    </a:p>
                    <a:p>
                      <a:r>
                        <a:rPr lang="en-US" sz="2800" dirty="0" smtClean="0"/>
                        <a:t>plus commissioning and debugging</a:t>
                      </a:r>
                      <a:endParaRPr lang="en-US" sz="2800" dirty="0"/>
                    </a:p>
                  </a:txBody>
                  <a:tcPr/>
                </a:tc>
              </a:tr>
              <a:tr h="64494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mid-late 2018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Early Science Phase 2 (18 antennas)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plus commissioning and debugging</a:t>
                      </a:r>
                    </a:p>
                  </a:txBody>
                  <a:tcPr/>
                </a:tc>
              </a:tr>
              <a:tr h="64494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Jan 2019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Commissioning of final survey  array</a:t>
                      </a:r>
                    </a:p>
                    <a:p>
                      <a:r>
                        <a:rPr lang="en-US" sz="2400" dirty="0" smtClean="0"/>
                        <a:t>36 antennas, 36 beams, 300 MHz bandwidth</a:t>
                      </a:r>
                    </a:p>
                    <a:p>
                      <a:r>
                        <a:rPr lang="en-US" sz="2400" dirty="0" smtClean="0"/>
                        <a:t>Pilot survey </a:t>
                      </a:r>
                      <a:r>
                        <a:rPr lang="en-US" sz="2400" dirty="0" err="1" smtClean="0"/>
                        <a:t>porojects</a:t>
                      </a:r>
                      <a:endParaRPr lang="en-US" sz="2400" dirty="0"/>
                    </a:p>
                  </a:txBody>
                  <a:tcPr/>
                </a:tc>
              </a:tr>
              <a:tr h="64494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Mid 2019?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Full surveys start (for ~ 5 years)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sz="4400" dirty="0" smtClean="0"/>
              <a:t>ASKAP Timeline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990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4" y="0"/>
            <a:ext cx="909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065"/>
            <a:ext cx="8820150" cy="6723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0700" y="6292231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Slide courtesy Dave McConnell</a:t>
            </a:r>
          </a:p>
        </p:txBody>
      </p:sp>
    </p:spTree>
    <p:extLst>
      <p:ext uri="{BB962C8B-B14F-4D97-AF65-F5344CB8AC3E}">
        <p14:creationId xmlns:p14="http://schemas.microsoft.com/office/powerpoint/2010/main" val="15847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2" y="0"/>
            <a:ext cx="69603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" y="96255"/>
            <a:ext cx="9143999" cy="857250"/>
          </a:xfrm>
        </p:spPr>
        <p:txBody>
          <a:bodyPr/>
          <a:lstStyle/>
          <a:p>
            <a:pPr algn="ctr"/>
            <a:r>
              <a:rPr lang="en-US" dirty="0" smtClean="0"/>
              <a:t>Recent observation of 1934-638 by </a:t>
            </a:r>
            <a:r>
              <a:rPr lang="en-US" dirty="0" err="1" smtClean="0"/>
              <a:t>Wasim</a:t>
            </a:r>
            <a:r>
              <a:rPr lang="en-US" dirty="0" smtClean="0"/>
              <a:t> Raja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56348"/>
            <a:ext cx="8459787" cy="4559300"/>
          </a:xfrm>
        </p:spPr>
        <p:txBody>
          <a:bodyPr/>
          <a:lstStyle/>
          <a:p>
            <a:r>
              <a:rPr lang="en-US" dirty="0" smtClean="0"/>
              <a:t>16 antennas</a:t>
            </a:r>
          </a:p>
          <a:p>
            <a:r>
              <a:rPr lang="en-US" dirty="0" smtClean="0"/>
              <a:t>288 MHz BW</a:t>
            </a:r>
          </a:p>
          <a:p>
            <a:r>
              <a:rPr lang="en-US" dirty="0" smtClean="0"/>
              <a:t>Robust. = -0.5</a:t>
            </a:r>
          </a:p>
          <a:p>
            <a:r>
              <a:rPr lang="en-US" dirty="0" smtClean="0"/>
              <a:t>Rms = 37 </a:t>
            </a:r>
            <a:r>
              <a:rPr lang="en-US" dirty="0" err="1" smtClean="0"/>
              <a:t>uJy</a:t>
            </a:r>
            <a:r>
              <a:rPr lang="en-US" dirty="0" smtClean="0"/>
              <a:t>/</a:t>
            </a:r>
            <a:r>
              <a:rPr lang="en-US" dirty="0" err="1" smtClean="0"/>
              <a:t>bm</a:t>
            </a:r>
            <a:endParaRPr lang="en-US" dirty="0" smtClean="0"/>
          </a:p>
          <a:p>
            <a:r>
              <a:rPr lang="en-US" dirty="0" smtClean="0"/>
              <a:t>DR = 250k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">
  <a:themeElements>
    <a:clrScheme name="CSIRO Blue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78BE20"/>
      </a:accent3>
      <a:accent4>
        <a:srgbClr val="4A7729"/>
      </a:accent4>
      <a:accent5>
        <a:srgbClr val="00A9CE"/>
      </a:accent5>
      <a:accent6>
        <a:srgbClr val="00313C"/>
      </a:accent6>
      <a:hlink>
        <a:srgbClr val="9FAEE5"/>
      </a:hlink>
      <a:folHlink>
        <a:srgbClr val="1E22AA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CSIRO.pot</Template>
  <TotalTime>34515</TotalTime>
  <Words>679</Words>
  <Application>Microsoft Macintosh PowerPoint</Application>
  <PresentationFormat>On-screen Show (4:3)</PresentationFormat>
  <Paragraphs>113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ＭＳ Ｐゴシック</vt:lpstr>
      <vt:lpstr>Symbol</vt:lpstr>
      <vt:lpstr>Times New Roman</vt:lpstr>
      <vt:lpstr>Wingdings</vt:lpstr>
      <vt:lpstr>Arial</vt:lpstr>
      <vt:lpstr>CSIRO</vt:lpstr>
      <vt:lpstr>ASKAP &amp; EMU: Update</vt:lpstr>
      <vt:lpstr>Australian SKA Pathfinder (ASKAP)</vt:lpstr>
      <vt:lpstr>PowerPoint Presentation</vt:lpstr>
      <vt:lpstr>PowerPoint Presentation</vt:lpstr>
      <vt:lpstr>PowerPoint Presentation</vt:lpstr>
      <vt:lpstr>ASKAP Timeline</vt:lpstr>
      <vt:lpstr>PowerPoint Presentation</vt:lpstr>
      <vt:lpstr>PowerPoint Presentation</vt:lpstr>
      <vt:lpstr>Recent observation of 1934-638 by Wasim Raja</vt:lpstr>
      <vt:lpstr>PowerPoint Presentation</vt:lpstr>
      <vt:lpstr>ASKAP Current Status: Technical</vt:lpstr>
      <vt:lpstr>ASKAP Current Status: Early science</vt:lpstr>
      <vt:lpstr>PowerPoint Presentation</vt:lpstr>
      <vt:lpstr>Features available in early science period 2 (June-December 2018)</vt:lpstr>
      <vt:lpstr>PowerPoint Presentation</vt:lpstr>
      <vt:lpstr>Data Validation script, courtesy Jordan Collier (run at the end of the processing pipeline)</vt:lpstr>
      <vt:lpstr>PowerPoint Presentation</vt:lpstr>
      <vt:lpstr>PowerPoint Presentation</vt:lpstr>
      <vt:lpstr>EMU:  the ASKAP continuum survey</vt:lpstr>
      <vt:lpstr>PowerPoint Presentation</vt:lpstr>
      <vt:lpstr>PowerPoint Presentation</vt:lpstr>
      <vt:lpstr>PowerPoint Presentation</vt:lpstr>
      <vt:lpstr>Galactic Studies with ASKAP</vt:lpstr>
      <vt:lpstr>PowerPoint Presentation</vt:lpstr>
    </vt:vector>
  </TitlesOfParts>
  <Manager/>
  <Company>CSIRO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Siobhan</dc:creator>
  <cp:keywords/>
  <dc:description/>
  <cp:lastModifiedBy>Ray Norris</cp:lastModifiedBy>
  <cp:revision>796</cp:revision>
  <cp:lastPrinted>2018-06-05T00:04:47Z</cp:lastPrinted>
  <dcterms:created xsi:type="dcterms:W3CDTF">2012-02-01T13:00:54Z</dcterms:created>
  <dcterms:modified xsi:type="dcterms:W3CDTF">2018-07-12T23:52:29Z</dcterms:modified>
  <cp:category>Master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0x010100529B7581109BE041A80104B7BC62AE32</vt:lpwstr>
  </property>
</Properties>
</file>