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8" r:id="rId2"/>
    <p:sldId id="273" r:id="rId3"/>
    <p:sldId id="270" r:id="rId4"/>
    <p:sldId id="259" r:id="rId5"/>
    <p:sldId id="262" r:id="rId6"/>
    <p:sldId id="264" r:id="rId7"/>
    <p:sldId id="276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4" r:id="rId16"/>
    <p:sldId id="295" r:id="rId17"/>
    <p:sldId id="261" r:id="rId18"/>
    <p:sldId id="292" r:id="rId19"/>
    <p:sldId id="27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9"/>
    <p:restoredTop sz="73723"/>
  </p:normalViewPr>
  <p:slideViewPr>
    <p:cSldViewPr snapToGrid="0" snapToObjects="1">
      <p:cViewPr varScale="1">
        <p:scale>
          <a:sx n="67" d="100"/>
          <a:sy n="67" d="100"/>
        </p:scale>
        <p:origin x="2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5C60-1706-844A-AB17-1412109BEF29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58A8A-486A-0641-9B64-E28F0A87C2D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06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831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256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93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212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820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3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2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0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16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48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of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-body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0.1, box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70Mpc/h,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8003.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sub-box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0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bread</a:t>
            </a:r>
            <a:r>
              <a:rPr lang="it-IT" dirty="0"/>
              <a:t> and </a:t>
            </a:r>
            <a:r>
              <a:rPr lang="it-IT" dirty="0" err="1"/>
              <a:t>butter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62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00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58A8A-486A-0641-9B64-E28F0A87C2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1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66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98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2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5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9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0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21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76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49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68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263F-FBE4-4D41-AA65-CD8BB87E3840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CA92B-BFE6-FD4C-8CDE-A98B295CAD4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mailto:fabio.vitello@inaf.it" TargetMode="External"/><Relationship Id="rId7" Type="http://schemas.openxmlformats.org/officeDocument/2006/relationships/hyperlink" Target="mailto:simone.riggi@inaf.i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alessandro.costa@inaf.it" TargetMode="External"/><Relationship Id="rId5" Type="http://schemas.openxmlformats.org/officeDocument/2006/relationships/hyperlink" Target="mailto:ugo.becciani@inaf.it" TargetMode="External"/><Relationship Id="rId4" Type="http://schemas.openxmlformats.org/officeDocument/2006/relationships/hyperlink" Target="mailto:eva.sciacca@inaf.it" TargetMode="External"/><Relationship Id="rId9" Type="http://schemas.openxmlformats.org/officeDocument/2006/relationships/hyperlink" Target="http://visivo.oact.inaf.i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4929" y="1122363"/>
            <a:ext cx="11642271" cy="2387600"/>
          </a:xfrm>
        </p:spPr>
        <p:txBody>
          <a:bodyPr/>
          <a:lstStyle/>
          <a:p>
            <a: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  <a:t>From </a:t>
            </a:r>
            <a:r>
              <a:rPr lang="en-GB" sz="5400" dirty="0" err="1">
                <a:latin typeface="Century Gothic" charset="0"/>
                <a:ea typeface="Century Gothic" charset="0"/>
                <a:cs typeface="Century Gothic" charset="0"/>
              </a:rPr>
              <a:t>VisIVO</a:t>
            </a:r>
            <a: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  <a:t> to the Visual Analytic:</a:t>
            </a:r>
            <a:b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scientific insight through visual methods</a:t>
            </a:r>
            <a:endParaRPr lang="en-GB" sz="5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4929" y="5126038"/>
            <a:ext cx="11642271" cy="1655762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entury Gothic" charset="0"/>
                <a:ea typeface="Century Gothic" charset="0"/>
                <a:cs typeface="Century Gothic" charset="0"/>
              </a:rPr>
              <a:t>Fabio Vitello</a:t>
            </a:r>
          </a:p>
          <a:p>
            <a:r>
              <a:rPr lang="en-GB" sz="2000" dirty="0">
                <a:latin typeface="Century Gothic" charset="0"/>
                <a:ea typeface="Century Gothic" charset="0"/>
                <a:cs typeface="Century Gothic" charset="0"/>
              </a:rPr>
              <a:t>on behalf of  the ICT Group</a:t>
            </a:r>
          </a:p>
          <a:p>
            <a:endParaRPr lang="en-GB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GB" sz="2000" dirty="0">
                <a:latin typeface="Century Gothic" charset="0"/>
                <a:ea typeface="Century Gothic" charset="0"/>
                <a:cs typeface="Century Gothic" charset="0"/>
              </a:rPr>
              <a:t>INAF -  Catania Astrophysical Observatory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8C3BB52-9F4E-414A-9990-8F6A319A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728" y="4985147"/>
            <a:ext cx="1362472" cy="1362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671316D-D72A-A04C-9409-D9E8053C0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5080133"/>
            <a:ext cx="2926180" cy="10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2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Library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336066"/>
            <a:ext cx="64921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Library was developed to port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on the </a:t>
            </a:r>
            <a:r>
              <a:rPr lang="en-GB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gLite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 GRID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It is written in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C++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language and allows a job running on a grid node (or HPC system) to produce a set of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images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or movies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directly using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with its internal data arrays without the need to produce intermediate files.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This is particularly important when running on the grid and running large simulations, where the user wants to have a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quick look to the results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during the data production phase.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ACE724-97D0-D141-867C-EEE97EB6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586" y="1480464"/>
            <a:ext cx="3658087" cy="51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Science Gateway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222311" y="2336065"/>
            <a:ext cx="64921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US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Science Gateway is designed as a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workflow enabled portal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that is wrapped around WS-PGRADE providing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visualization and data management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services to the scientific community by means of an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easy-to-use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graphical environment for accessing the full functionality of </a:t>
            </a:r>
            <a:r>
              <a:rPr lang="en-US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Server.</a:t>
            </a:r>
          </a:p>
          <a:p>
            <a:pPr algn="just"/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Complex workflows can be created and executed on a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variety of infrastructures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(e.g. clouds, desktop and service grids or supercomputers) to obtain comprehensive exploration and analysis of large-scale astrophysical datasets. The gateway offers role-based authorization modules and supports secure login. </a:t>
            </a:r>
          </a:p>
        </p:txBody>
      </p:sp>
      <p:pic>
        <p:nvPicPr>
          <p:cNvPr id="1025" name="Picture 1" descr="page5image3912864">
            <a:extLst>
              <a:ext uri="{FF2B5EF4-FFF2-40B4-BE49-F238E27FC236}">
                <a16:creationId xmlns:a16="http://schemas.microsoft.com/office/drawing/2014/main" id="{4EBC5B66-5F30-A549-8874-E2C54A79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93" y="2336065"/>
            <a:ext cx="5021714" cy="375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1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Space Mission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149761"/>
            <a:ext cx="64921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game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employs a computational box containing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1 million particles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in the form of 3D renderings corresponding to a number of pre-determined view points inside the simulation. 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goal is to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find regions of interest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inside the cosmological simulation (e.g. elliptical galaxy, spiral galaxy, etc.). During investigation players are provided with tools to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create movies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of their explorations. Such movies are rendered by exploiting (in a seamless way) high-performance computational infrastructures.</a:t>
            </a:r>
            <a:r>
              <a:rPr lang="en-GB" dirty="0"/>
              <a:t> </a:t>
            </a:r>
          </a:p>
          <a:p>
            <a:pPr algn="just"/>
            <a:endParaRPr lang="en-GB" dirty="0"/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sponsors of the application are the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Astrophysical Observatory of Catania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(Italy), the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Intech Science Centre and Planetarium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, Winchester (U.K.) and the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University of Portsmouth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(U.K.) </a:t>
            </a:r>
          </a:p>
          <a:p>
            <a:pPr algn="just"/>
            <a:endParaRPr lang="en-GB" dirty="0"/>
          </a:p>
        </p:txBody>
      </p:sp>
      <p:pic>
        <p:nvPicPr>
          <p:cNvPr id="2050" name="Picture 2" descr="page2image3871424">
            <a:extLst>
              <a:ext uri="{FF2B5EF4-FFF2-40B4-BE49-F238E27FC236}">
                <a16:creationId xmlns:a16="http://schemas.microsoft.com/office/drawing/2014/main" id="{39A5B0DB-0CDD-B443-8783-9349905AC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7"/>
          <a:stretch/>
        </p:blipFill>
        <p:spPr bwMode="auto">
          <a:xfrm>
            <a:off x="7326590" y="2143941"/>
            <a:ext cx="4609771" cy="46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4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Mobile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513136"/>
            <a:ext cx="64921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Mobile application allows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iPad devices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to exploit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Science Gateway functionalities to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access large-scale astrophysical datasets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residing on a server repository for analysis and visual discovery. 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application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produces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customized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visualizations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(images or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movies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) on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DCIs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through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interactive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widgets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submitting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VisIVO-based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workflows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. </a:t>
            </a:r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Mobile application 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extends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native WS-PGRADE/</a:t>
            </a:r>
            <a:r>
              <a:rPr lang="it-I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gUSE</a:t>
            </a:r>
            <a:r>
              <a:rPr lang="it-I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utilities to create,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configure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and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submit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a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workflow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from scratch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directly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 from the </a:t>
            </a:r>
            <a:r>
              <a:rPr lang="it-I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application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073" name="Picture 1" descr="page2image3813184">
            <a:extLst>
              <a:ext uri="{FF2B5EF4-FFF2-40B4-BE49-F238E27FC236}">
                <a16:creationId xmlns:a16="http://schemas.microsoft.com/office/drawing/2014/main" id="{D9345A1E-D867-9948-9CB0-BCD33962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45" y="2749017"/>
            <a:ext cx="4790009" cy="32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0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VIALACTEA Visual Analytic Client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336065"/>
            <a:ext cx="64921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tool has been developed within the VIALACTEA project, founded by the 7th Framework Programme of the European Union.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>
              <a:buNone/>
            </a:pP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Visual analytics environment allows to easily conduct research activities for multidimensional data and information visualization. It provides real-time data interaction to carry out complex tasks for multi-criteria data/metadata queries on subsamples selection and further analysis. </a:t>
            </a:r>
          </a:p>
          <a:p>
            <a:pPr algn="just">
              <a:buNone/>
            </a:pPr>
            <a:endParaRPr lang="en-GB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>
              <a:buNone/>
            </a:pP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Visual analytics combine </a:t>
            </a:r>
            <a:r>
              <a:rPr lang="en-GB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data mining</a:t>
            </a: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algorithms and </a:t>
            </a:r>
            <a:r>
              <a:rPr lang="en-GB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advanced analysis techniques</a:t>
            </a: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with highly </a:t>
            </a:r>
            <a:r>
              <a:rPr lang="en-GB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interactive visual interfaces</a:t>
            </a: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offering scientists the opportunity for in-depth understanding of </a:t>
            </a:r>
            <a:r>
              <a:rPr lang="en-GB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massive, noisy, and high-dimensional data</a:t>
            </a:r>
            <a:r>
              <a:rPr lang="en-GB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algn="just"/>
            <a:endParaRPr lang="en-GB" dirty="0"/>
          </a:p>
        </p:txBody>
      </p:sp>
      <p:pic>
        <p:nvPicPr>
          <p:cNvPr id="4099" name="Picture 3" descr="page7image3862464">
            <a:extLst>
              <a:ext uri="{FF2B5EF4-FFF2-40B4-BE49-F238E27FC236}">
                <a16:creationId xmlns:a16="http://schemas.microsoft.com/office/drawing/2014/main" id="{1AACBD5A-989D-6943-A953-F0B1E968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47" y="2910348"/>
            <a:ext cx="5106805" cy="28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9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VIALACTEA Visual Analytic Client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56BA7555-ECAA-F744-9601-5923E2C8AEA0}"/>
              </a:ext>
            </a:extLst>
          </p:cNvPr>
          <p:cNvSpPr/>
          <p:nvPr/>
        </p:nvSpPr>
        <p:spPr>
          <a:xfrm>
            <a:off x="2376616" y="3891313"/>
            <a:ext cx="1738184" cy="8896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mining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A5CB2F5-FD4C-8D45-A78A-F9E5556CBF7C}"/>
              </a:ext>
            </a:extLst>
          </p:cNvPr>
          <p:cNvSpPr/>
          <p:nvPr/>
        </p:nvSpPr>
        <p:spPr>
          <a:xfrm>
            <a:off x="4761471" y="4780999"/>
            <a:ext cx="2236573" cy="4695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Virtual Observatory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2A92B67-12A9-E241-AC46-57F239FF9E90}"/>
              </a:ext>
            </a:extLst>
          </p:cNvPr>
          <p:cNvSpPr/>
          <p:nvPr/>
        </p:nvSpPr>
        <p:spPr>
          <a:xfrm>
            <a:off x="7644714" y="3891313"/>
            <a:ext cx="1738184" cy="8896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Science Gateway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E84936F-C22F-5A4F-8344-FAC43DD4078D}"/>
              </a:ext>
            </a:extLst>
          </p:cNvPr>
          <p:cNvSpPr/>
          <p:nvPr/>
        </p:nvSpPr>
        <p:spPr>
          <a:xfrm>
            <a:off x="4129088" y="2118363"/>
            <a:ext cx="3529914" cy="8896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Visual Analytics client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6474EED-4DC4-8D4D-AA4B-8DE3E9C18433}"/>
              </a:ext>
            </a:extLst>
          </p:cNvPr>
          <p:cNvCxnSpPr>
            <a:cxnSpLocks/>
          </p:cNvCxnSpPr>
          <p:nvPr/>
        </p:nvCxnSpPr>
        <p:spPr>
          <a:xfrm>
            <a:off x="4114800" y="4336157"/>
            <a:ext cx="646670" cy="6796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29A5675-53D1-E64C-8DA9-6C67547EA852}"/>
              </a:ext>
            </a:extLst>
          </p:cNvPr>
          <p:cNvCxnSpPr>
            <a:cxnSpLocks/>
          </p:cNvCxnSpPr>
          <p:nvPr/>
        </p:nvCxnSpPr>
        <p:spPr>
          <a:xfrm flipV="1">
            <a:off x="6998044" y="4336157"/>
            <a:ext cx="646671" cy="679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D68BBBA-D472-C440-97AA-ECAEF5961F17}"/>
              </a:ext>
            </a:extLst>
          </p:cNvPr>
          <p:cNvCxnSpPr>
            <a:cxnSpLocks/>
          </p:cNvCxnSpPr>
          <p:nvPr/>
        </p:nvCxnSpPr>
        <p:spPr>
          <a:xfrm>
            <a:off x="5879758" y="3036625"/>
            <a:ext cx="2634049" cy="8546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862C061E-D9C5-A64C-B794-F57B82EBDF82}"/>
              </a:ext>
            </a:extLst>
          </p:cNvPr>
          <p:cNvCxnSpPr>
            <a:cxnSpLocks/>
          </p:cNvCxnSpPr>
          <p:nvPr/>
        </p:nvCxnSpPr>
        <p:spPr>
          <a:xfrm>
            <a:off x="5879757" y="3036625"/>
            <a:ext cx="0" cy="1744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9FD3C85-FBC4-BE4F-8102-5CF68E19AEA1}"/>
              </a:ext>
            </a:extLst>
          </p:cNvPr>
          <p:cNvCxnSpPr>
            <a:cxnSpLocks/>
          </p:cNvCxnSpPr>
          <p:nvPr/>
        </p:nvCxnSpPr>
        <p:spPr>
          <a:xfrm>
            <a:off x="5879757" y="5250556"/>
            <a:ext cx="0" cy="15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1F33A12-71A0-124B-8460-212B7EE3E621}"/>
              </a:ext>
            </a:extLst>
          </p:cNvPr>
          <p:cNvCxnSpPr>
            <a:cxnSpLocks/>
          </p:cNvCxnSpPr>
          <p:nvPr/>
        </p:nvCxnSpPr>
        <p:spPr>
          <a:xfrm flipH="1">
            <a:off x="3245709" y="3036625"/>
            <a:ext cx="2634049" cy="854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Disco magnetico 37">
            <a:extLst>
              <a:ext uri="{FF2B5EF4-FFF2-40B4-BE49-F238E27FC236}">
                <a16:creationId xmlns:a16="http://schemas.microsoft.com/office/drawing/2014/main" id="{BBD90BBA-354C-9C43-BBAE-9EE23F6B2F95}"/>
              </a:ext>
            </a:extLst>
          </p:cNvPr>
          <p:cNvSpPr/>
          <p:nvPr/>
        </p:nvSpPr>
        <p:spPr>
          <a:xfrm>
            <a:off x="5206314" y="5410246"/>
            <a:ext cx="1346886" cy="1272746"/>
          </a:xfrm>
          <a:prstGeom prst="flowChartMagneticDis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VLKB</a:t>
            </a:r>
          </a:p>
        </p:txBody>
      </p:sp>
    </p:spTree>
    <p:extLst>
      <p:ext uri="{BB962C8B-B14F-4D97-AF65-F5344CB8AC3E}">
        <p14:creationId xmlns:p14="http://schemas.microsoft.com/office/powerpoint/2010/main" val="347588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VIALACTEA Visual Analytic Client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9B858266-A407-6948-82C7-019C5C14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217669"/>
            <a:ext cx="4079631" cy="4587766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FE109F8-796C-EB42-968B-B265740161CB}"/>
              </a:ext>
            </a:extLst>
          </p:cNvPr>
          <p:cNvSpPr txBox="1"/>
          <p:nvPr/>
        </p:nvSpPr>
        <p:spPr>
          <a:xfrm>
            <a:off x="6171256" y="3770379"/>
            <a:ext cx="5182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3200" dirty="0"/>
              <a:t>Filaments, bubble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3200" dirty="0"/>
              <a:t>Compact Sources catalogues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3200" dirty="0"/>
              <a:t>SED models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3200" dirty="0"/>
              <a:t>20k models in place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3200" dirty="0"/>
              <a:t>Cubes &amp; image survey</a:t>
            </a:r>
          </a:p>
        </p:txBody>
      </p:sp>
    </p:spTree>
    <p:extLst>
      <p:ext uri="{BB962C8B-B14F-4D97-AF65-F5344CB8AC3E}">
        <p14:creationId xmlns:p14="http://schemas.microsoft.com/office/powerpoint/2010/main" val="95020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>
                <a:effectLst/>
              </a:rPr>
              <a:t> </a:t>
            </a:r>
            <a:endParaRPr lang="en-GB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D80B514-9155-7143-A1CD-F9FF807A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6134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“</a:t>
            </a:r>
            <a:r>
              <a:rPr lang="it-IT" i="1" dirty="0">
                <a:latin typeface="Century Gothic" panose="020B0502020202020204" pitchFamily="34" charset="0"/>
              </a:rPr>
              <a:t>A </a:t>
            </a:r>
            <a:r>
              <a:rPr lang="it-IT" i="1" dirty="0" err="1">
                <a:latin typeface="Century Gothic" panose="020B0502020202020204" pitchFamily="34" charset="0"/>
              </a:rPr>
              <a:t>picture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is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worth</a:t>
            </a:r>
            <a:r>
              <a:rPr lang="it-IT" i="1" dirty="0">
                <a:latin typeface="Century Gothic" panose="020B0502020202020204" pitchFamily="34" charset="0"/>
              </a:rPr>
              <a:t> a </a:t>
            </a:r>
            <a:r>
              <a:rPr lang="it-IT" i="1" dirty="0" err="1">
                <a:latin typeface="Century Gothic" panose="020B0502020202020204" pitchFamily="34" charset="0"/>
              </a:rPr>
              <a:t>thousand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words</a:t>
            </a:r>
            <a:r>
              <a:rPr lang="it-IT" dirty="0">
                <a:latin typeface="Century Gothic" panose="020B0502020202020204" pitchFamily="34" charset="0"/>
              </a:rPr>
              <a:t>.”</a:t>
            </a:r>
            <a:endParaRPr lang="en-GB" dirty="0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F54A81D-83BC-3A48-B566-B2370B9765DC}"/>
              </a:ext>
            </a:extLst>
          </p:cNvPr>
          <p:cNvCxnSpPr>
            <a:cxnSpLocks/>
          </p:cNvCxnSpPr>
          <p:nvPr/>
        </p:nvCxnSpPr>
        <p:spPr>
          <a:xfrm flipV="1">
            <a:off x="1606759" y="754144"/>
            <a:ext cx="2116829" cy="54261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333B49-9173-944D-9DE5-CBD646E490B1}"/>
              </a:ext>
            </a:extLst>
          </p:cNvPr>
          <p:cNvSpPr txBox="1"/>
          <p:nvPr/>
        </p:nvSpPr>
        <p:spPr>
          <a:xfrm>
            <a:off x="2326798" y="230924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Demo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9752CE-EB98-6E48-9129-EFA3FC30F4FA}"/>
              </a:ext>
            </a:extLst>
          </p:cNvPr>
          <p:cNvSpPr txBox="1"/>
          <p:nvPr/>
        </p:nvSpPr>
        <p:spPr>
          <a:xfrm>
            <a:off x="838200" y="2079707"/>
            <a:ext cx="10952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GB" sz="3200" dirty="0">
                <a:latin typeface="Century Gothic" panose="020B0502020202020204" pitchFamily="34" charset="0"/>
              </a:rPr>
              <a:t>Compact Source and SED analysis</a:t>
            </a:r>
          </a:p>
          <a:p>
            <a:pPr marL="457200" indent="-457200">
              <a:buFont typeface="Wingdings" charset="2"/>
              <a:buChar char="ü"/>
            </a:pPr>
            <a:endParaRPr lang="en-GB" sz="32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GB" sz="3200" dirty="0">
                <a:latin typeface="Century Gothic" panose="020B0502020202020204" pitchFamily="34" charset="0"/>
              </a:rPr>
              <a:t>Extended object studies</a:t>
            </a:r>
          </a:p>
          <a:p>
            <a:pPr marL="457200" indent="-457200">
              <a:buFont typeface="Wingdings" charset="2"/>
              <a:buChar char="ü"/>
            </a:pPr>
            <a:endParaRPr lang="en-GB" sz="32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GB" sz="3200" dirty="0">
                <a:latin typeface="Century Gothic" panose="020B0502020202020204" pitchFamily="34" charset="0"/>
              </a:rPr>
              <a:t>Filaments and </a:t>
            </a:r>
            <a:r>
              <a:rPr lang="en-GB" sz="3200" dirty="0" err="1">
                <a:latin typeface="Century Gothic" panose="020B0502020202020204" pitchFamily="34" charset="0"/>
              </a:rPr>
              <a:t>Datacubes</a:t>
            </a:r>
            <a:endParaRPr lang="en-GB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VR Tools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336065"/>
            <a:ext cx="64921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Recently the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development has been exploited for the experimentation of cutting-edge interactive visualization technologies for the improvement of teaching and scientific dissemination. This work is being carried out as a knowledge transfer from astrophysical sciences to geological sciences in the context of an international collaboration to innovate teaching, learning and dissemination of earth sciences, using virtual reality.</a:t>
            </a:r>
          </a:p>
          <a:p>
            <a:pPr algn="just"/>
            <a:b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48262-BD5B-4341-8768-796031C7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567" y="1613377"/>
            <a:ext cx="2968674" cy="50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6CEE405-1A87-8B46-A887-38DA8F5E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err="1">
                <a:latin typeface="Century Gothic" panose="020B0502020202020204" pitchFamily="34" charset="0"/>
              </a:rPr>
              <a:t>That's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all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folks</a:t>
            </a:r>
            <a:r>
              <a:rPr lang="it-IT" dirty="0">
                <a:latin typeface="Century Gothic" panose="020B0502020202020204" pitchFamily="34" charset="0"/>
              </a:rPr>
              <a:t>!</a:t>
            </a:r>
            <a:br>
              <a:rPr lang="it-IT" dirty="0">
                <a:latin typeface="Century Gothic" panose="020B0502020202020204" pitchFamily="34" charset="0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3FD14C-A498-B049-A488-BA7E87CCC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2"/>
            <a:ext cx="11360800" cy="53213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>
                <a:hlinkClick r:id="rId3"/>
              </a:rPr>
              <a:t>fabio.vitello@inaf.it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Eva Sciacca            </a:t>
            </a:r>
            <a:r>
              <a:rPr lang="it-IT" dirty="0">
                <a:hlinkClick r:id="rId4"/>
              </a:rPr>
              <a:t>eva.sciacca@inaf.it</a:t>
            </a:r>
            <a:endParaRPr lang="it-IT" dirty="0"/>
          </a:p>
          <a:p>
            <a:pPr marL="0" indent="0" algn="ctr">
              <a:buNone/>
            </a:pPr>
            <a:r>
              <a:rPr lang="it-IT" dirty="0"/>
              <a:t>Ugo </a:t>
            </a:r>
            <a:r>
              <a:rPr lang="it-IT" dirty="0" err="1"/>
              <a:t>Becciani</a:t>
            </a:r>
            <a:r>
              <a:rPr lang="it-IT" dirty="0"/>
              <a:t>         </a:t>
            </a:r>
            <a:r>
              <a:rPr lang="it-IT" dirty="0">
                <a:hlinkClick r:id="rId5"/>
              </a:rPr>
              <a:t>ugo.becciani@inaf.it</a:t>
            </a:r>
            <a:endParaRPr lang="it-IT" dirty="0"/>
          </a:p>
          <a:p>
            <a:pPr marL="0" indent="0" algn="ctr">
              <a:buNone/>
            </a:pPr>
            <a:r>
              <a:rPr lang="it-IT" dirty="0"/>
              <a:t>Alessandro Costa </a:t>
            </a:r>
            <a:r>
              <a:rPr lang="it-IT" dirty="0">
                <a:hlinkClick r:id="rId6"/>
              </a:rPr>
              <a:t>alessandro.costa@inaf.it</a:t>
            </a:r>
            <a:endParaRPr lang="it-IT" dirty="0"/>
          </a:p>
          <a:p>
            <a:pPr marL="0" indent="0" algn="ctr">
              <a:buNone/>
            </a:pPr>
            <a:r>
              <a:rPr lang="it-IT" dirty="0"/>
              <a:t>Simone </a:t>
            </a:r>
            <a:r>
              <a:rPr lang="it-IT" dirty="0" err="1"/>
              <a:t>Riggi</a:t>
            </a:r>
            <a:r>
              <a:rPr lang="it-IT" dirty="0"/>
              <a:t>         </a:t>
            </a:r>
            <a:r>
              <a:rPr lang="it-IT" dirty="0">
                <a:hlinkClick r:id="rId7"/>
              </a:rPr>
              <a:t>simone.riggi@inaf.it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6FC77E-BC02-F948-A81D-A1621B607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2581" y="2499911"/>
            <a:ext cx="2086838" cy="20868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8F24FC-77AE-924D-BEAB-DD9CF3599D14}"/>
              </a:ext>
            </a:extLst>
          </p:cNvPr>
          <p:cNvSpPr txBox="1"/>
          <p:nvPr/>
        </p:nvSpPr>
        <p:spPr>
          <a:xfrm>
            <a:off x="4856785" y="4125084"/>
            <a:ext cx="247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>
                <a:hlinkClick r:id="rId9"/>
              </a:rPr>
              <a:t>http://visivo.oact.inaf.it</a:t>
            </a:r>
            <a:r>
              <a:rPr lang="it-IT" dirty="0"/>
              <a:t>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79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Outline</a:t>
            </a:r>
          </a:p>
        </p:txBody>
      </p: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7C862ADF-B1B7-4D40-A72D-D1BE009089CD}"/>
              </a:ext>
            </a:extLst>
          </p:cNvPr>
          <p:cNvGrpSpPr/>
          <p:nvPr/>
        </p:nvGrpSpPr>
        <p:grpSpPr>
          <a:xfrm>
            <a:off x="870853" y="1955272"/>
            <a:ext cx="10755698" cy="3515800"/>
            <a:chOff x="797340" y="1895312"/>
            <a:chExt cx="10755698" cy="3515800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7D9B89E1-660C-6644-9A94-3F0AB21A3F1A}"/>
                </a:ext>
              </a:extLst>
            </p:cNvPr>
            <p:cNvGrpSpPr/>
            <p:nvPr/>
          </p:nvGrpSpPr>
          <p:grpSpPr>
            <a:xfrm>
              <a:off x="1053726" y="2522085"/>
              <a:ext cx="10084547" cy="2231509"/>
              <a:chOff x="1053726" y="2522085"/>
              <a:chExt cx="10084547" cy="2231509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D0FBABD2-DCE6-3747-8865-FCD1C96410B1}"/>
                  </a:ext>
                </a:extLst>
              </p:cNvPr>
              <p:cNvGrpSpPr/>
              <p:nvPr/>
            </p:nvGrpSpPr>
            <p:grpSpPr>
              <a:xfrm>
                <a:off x="1053726" y="3349746"/>
                <a:ext cx="10084547" cy="576000"/>
                <a:chOff x="415600" y="2165523"/>
                <a:chExt cx="10084547" cy="576000"/>
              </a:xfrm>
            </p:grpSpPr>
            <p:sp>
              <p:nvSpPr>
                <p:cNvPr id="5" name="Rettangolo 4">
                  <a:extLst>
                    <a:ext uri="{FF2B5EF4-FFF2-40B4-BE49-F238E27FC236}">
                      <a16:creationId xmlns:a16="http://schemas.microsoft.com/office/drawing/2014/main" id="{FBD8CD0A-E826-1F40-A282-FBC91E86ED67}"/>
                    </a:ext>
                  </a:extLst>
                </p:cNvPr>
                <p:cNvSpPr/>
                <p:nvPr/>
              </p:nvSpPr>
              <p:spPr>
                <a:xfrm>
                  <a:off x="415600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2005</a:t>
                  </a:r>
                </a:p>
              </p:txBody>
            </p:sp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EDAA9C6A-1745-974C-ABB3-A4832374130B}"/>
                    </a:ext>
                  </a:extLst>
                </p:cNvPr>
                <p:cNvSpPr/>
                <p:nvPr/>
              </p:nvSpPr>
              <p:spPr>
                <a:xfrm>
                  <a:off x="1547926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2009</a:t>
                  </a:r>
                </a:p>
              </p:txBody>
            </p:sp>
            <p:sp>
              <p:nvSpPr>
                <p:cNvPr id="23" name="Rettangolo 22">
                  <a:extLst>
                    <a:ext uri="{FF2B5EF4-FFF2-40B4-BE49-F238E27FC236}">
                      <a16:creationId xmlns:a16="http://schemas.microsoft.com/office/drawing/2014/main" id="{6AE189EE-0937-7D4B-BEE2-29011DAC2301}"/>
                    </a:ext>
                  </a:extLst>
                </p:cNvPr>
                <p:cNvSpPr/>
                <p:nvPr/>
              </p:nvSpPr>
              <p:spPr>
                <a:xfrm>
                  <a:off x="2672529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2010</a:t>
                  </a:r>
                </a:p>
              </p:txBody>
            </p:sp>
            <p:sp>
              <p:nvSpPr>
                <p:cNvPr id="24" name="Rettangolo 23">
                  <a:extLst>
                    <a:ext uri="{FF2B5EF4-FFF2-40B4-BE49-F238E27FC236}">
                      <a16:creationId xmlns:a16="http://schemas.microsoft.com/office/drawing/2014/main" id="{7FF1FC1A-47A5-C54A-A2E5-0DC4E98F1145}"/>
                    </a:ext>
                  </a:extLst>
                </p:cNvPr>
                <p:cNvSpPr/>
                <p:nvPr/>
              </p:nvSpPr>
              <p:spPr>
                <a:xfrm>
                  <a:off x="3797132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2011</a:t>
                  </a:r>
                </a:p>
              </p:txBody>
            </p:sp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AE2A36AB-DC31-BE41-867E-E95C1E5D19AF}"/>
                    </a:ext>
                  </a:extLst>
                </p:cNvPr>
                <p:cNvSpPr/>
                <p:nvPr/>
              </p:nvSpPr>
              <p:spPr>
                <a:xfrm>
                  <a:off x="4921735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2013</a:t>
                  </a:r>
                </a:p>
              </p:txBody>
            </p:sp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870840C4-D1D2-1545-B063-DE5AF6371622}"/>
                    </a:ext>
                  </a:extLst>
                </p:cNvPr>
                <p:cNvSpPr/>
                <p:nvPr/>
              </p:nvSpPr>
              <p:spPr>
                <a:xfrm>
                  <a:off x="6046338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2013</a:t>
                  </a:r>
                </a:p>
              </p:txBody>
            </p:sp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1DE92908-AC3D-0842-A885-3CC87DDD5C18}"/>
                    </a:ext>
                  </a:extLst>
                </p:cNvPr>
                <p:cNvSpPr/>
                <p:nvPr/>
              </p:nvSpPr>
              <p:spPr>
                <a:xfrm>
                  <a:off x="7170941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2014</a:t>
                  </a:r>
                </a:p>
              </p:txBody>
            </p:sp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1B1F7AF1-4F33-374A-9FCF-76B4928A0755}"/>
                    </a:ext>
                  </a:extLst>
                </p:cNvPr>
                <p:cNvSpPr/>
                <p:nvPr/>
              </p:nvSpPr>
              <p:spPr>
                <a:xfrm>
                  <a:off x="8295544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2015</a:t>
                  </a:r>
                </a:p>
              </p:txBody>
            </p:sp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6BAE7B64-DB26-764C-ADEA-D094CDF3FB8F}"/>
                    </a:ext>
                  </a:extLst>
                </p:cNvPr>
                <p:cNvSpPr/>
                <p:nvPr/>
              </p:nvSpPr>
              <p:spPr>
                <a:xfrm>
                  <a:off x="9420147" y="2165523"/>
                  <a:ext cx="1080000" cy="576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Century Gothic" panose="020B0502020202020204" pitchFamily="34" charset="0"/>
                    </a:rPr>
                    <a:t>2017</a:t>
                  </a:r>
                </a:p>
              </p:txBody>
            </p:sp>
          </p:grpSp>
          <p:cxnSp>
            <p:nvCxnSpPr>
              <p:cNvPr id="32" name="Connettore 1 31">
                <a:extLst>
                  <a:ext uri="{FF2B5EF4-FFF2-40B4-BE49-F238E27FC236}">
                    <a16:creationId xmlns:a16="http://schemas.microsoft.com/office/drawing/2014/main" id="{784CE3C7-2CB7-044B-8CE1-F5A8BE4D5DF6}"/>
                  </a:ext>
                </a:extLst>
              </p:cNvPr>
              <p:cNvCxnSpPr>
                <a:stCxn id="5" idx="0"/>
              </p:cNvCxnSpPr>
              <p:nvPr/>
            </p:nvCxnSpPr>
            <p:spPr>
              <a:xfrm flipH="1" flipV="1">
                <a:off x="1588957" y="2578308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>
                <a:extLst>
                  <a:ext uri="{FF2B5EF4-FFF2-40B4-BE49-F238E27FC236}">
                    <a16:creationId xmlns:a16="http://schemas.microsoft.com/office/drawing/2014/main" id="{1E5BAD20-2EA1-5145-8313-D2AC7DA259A8}"/>
                  </a:ext>
                </a:extLst>
              </p:cNvPr>
              <p:cNvCxnSpPr/>
              <p:nvPr/>
            </p:nvCxnSpPr>
            <p:spPr>
              <a:xfrm flipH="1" flipV="1">
                <a:off x="2721283" y="3925746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CA850D8D-33EF-884A-9864-753DD778BFD3}"/>
                  </a:ext>
                </a:extLst>
              </p:cNvPr>
              <p:cNvCxnSpPr/>
              <p:nvPr/>
            </p:nvCxnSpPr>
            <p:spPr>
              <a:xfrm flipH="1" flipV="1">
                <a:off x="4970489" y="3925746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13A9136A-5118-5843-ADDB-A2912BF15016}"/>
                  </a:ext>
                </a:extLst>
              </p:cNvPr>
              <p:cNvCxnSpPr/>
              <p:nvPr/>
            </p:nvCxnSpPr>
            <p:spPr>
              <a:xfrm flipH="1" flipV="1">
                <a:off x="7214926" y="3925746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35">
                <a:extLst>
                  <a:ext uri="{FF2B5EF4-FFF2-40B4-BE49-F238E27FC236}">
                    <a16:creationId xmlns:a16="http://schemas.microsoft.com/office/drawing/2014/main" id="{B629DCD0-38FF-6149-BAEF-EA5614B5B96F}"/>
                  </a:ext>
                </a:extLst>
              </p:cNvPr>
              <p:cNvCxnSpPr/>
              <p:nvPr/>
            </p:nvCxnSpPr>
            <p:spPr>
              <a:xfrm flipH="1" flipV="1">
                <a:off x="9473670" y="3925746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>
                <a:extLst>
                  <a:ext uri="{FF2B5EF4-FFF2-40B4-BE49-F238E27FC236}">
                    <a16:creationId xmlns:a16="http://schemas.microsoft.com/office/drawing/2014/main" id="{D06199F2-F9B5-EE43-88D1-C7D9D820F30C}"/>
                  </a:ext>
                </a:extLst>
              </p:cNvPr>
              <p:cNvCxnSpPr/>
              <p:nvPr/>
            </p:nvCxnSpPr>
            <p:spPr>
              <a:xfrm flipH="1" flipV="1">
                <a:off x="3850655" y="2578308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>
                <a:extLst>
                  <a:ext uri="{FF2B5EF4-FFF2-40B4-BE49-F238E27FC236}">
                    <a16:creationId xmlns:a16="http://schemas.microsoft.com/office/drawing/2014/main" id="{75910385-FDDB-D641-8636-FB125949469E}"/>
                  </a:ext>
                </a:extLst>
              </p:cNvPr>
              <p:cNvCxnSpPr/>
              <p:nvPr/>
            </p:nvCxnSpPr>
            <p:spPr>
              <a:xfrm flipH="1" flipV="1">
                <a:off x="6091231" y="2578308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5E447584-7818-0847-8328-37CE5D3F9DBF}"/>
                  </a:ext>
                </a:extLst>
              </p:cNvPr>
              <p:cNvCxnSpPr/>
              <p:nvPr/>
            </p:nvCxnSpPr>
            <p:spPr>
              <a:xfrm flipH="1" flipV="1">
                <a:off x="8349067" y="2572606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>
                <a:extLst>
                  <a:ext uri="{FF2B5EF4-FFF2-40B4-BE49-F238E27FC236}">
                    <a16:creationId xmlns:a16="http://schemas.microsoft.com/office/drawing/2014/main" id="{3E1963A9-B907-3C41-B7F6-A2581A5C16C4}"/>
                  </a:ext>
                </a:extLst>
              </p:cNvPr>
              <p:cNvCxnSpPr/>
              <p:nvPr/>
            </p:nvCxnSpPr>
            <p:spPr>
              <a:xfrm flipH="1" flipV="1">
                <a:off x="10555799" y="2578308"/>
                <a:ext cx="4769" cy="7714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CE5F2E78-58D0-A64E-8144-8D3D8685FE81}"/>
                  </a:ext>
                </a:extLst>
              </p:cNvPr>
              <p:cNvSpPr/>
              <p:nvPr/>
            </p:nvSpPr>
            <p:spPr>
              <a:xfrm>
                <a:off x="1543987" y="253457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FA72478B-1C29-0449-8E3B-A5ADF1D1F355}"/>
                  </a:ext>
                </a:extLst>
              </p:cNvPr>
              <p:cNvSpPr/>
              <p:nvPr/>
            </p:nvSpPr>
            <p:spPr>
              <a:xfrm>
                <a:off x="2677504" y="464059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EC2A76F8-D568-C247-942B-5611D07238C4}"/>
                  </a:ext>
                </a:extLst>
              </p:cNvPr>
              <p:cNvSpPr/>
              <p:nvPr/>
            </p:nvSpPr>
            <p:spPr>
              <a:xfrm>
                <a:off x="4928524" y="464309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A5EF4032-D6B7-6842-803F-4715C781FC2E}"/>
                  </a:ext>
                </a:extLst>
              </p:cNvPr>
              <p:cNvSpPr/>
              <p:nvPr/>
            </p:nvSpPr>
            <p:spPr>
              <a:xfrm>
                <a:off x="7162052" y="464309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203CD77D-2977-DC4A-AC82-D9C1793B35C8}"/>
                  </a:ext>
                </a:extLst>
              </p:cNvPr>
              <p:cNvSpPr/>
              <p:nvPr/>
            </p:nvSpPr>
            <p:spPr>
              <a:xfrm>
                <a:off x="9428062" y="464559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BCB23424-9393-C14B-BECB-2991A170F4ED}"/>
                  </a:ext>
                </a:extLst>
              </p:cNvPr>
              <p:cNvSpPr/>
              <p:nvPr/>
            </p:nvSpPr>
            <p:spPr>
              <a:xfrm>
                <a:off x="3809995" y="253707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8B8F6B57-54CF-164D-A2F0-F4FFC794BFCD}"/>
                  </a:ext>
                </a:extLst>
              </p:cNvPr>
              <p:cNvSpPr/>
              <p:nvPr/>
            </p:nvSpPr>
            <p:spPr>
              <a:xfrm>
                <a:off x="6043526" y="252208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7432FF2E-F6F6-9945-9A3A-5ED426C11ABB}"/>
                  </a:ext>
                </a:extLst>
              </p:cNvPr>
              <p:cNvSpPr/>
              <p:nvPr/>
            </p:nvSpPr>
            <p:spPr>
              <a:xfrm>
                <a:off x="8294544" y="252458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B82E1B42-53A5-3B47-B662-BE78B2774756}"/>
                  </a:ext>
                </a:extLst>
              </p:cNvPr>
              <p:cNvSpPr/>
              <p:nvPr/>
            </p:nvSpPr>
            <p:spPr>
              <a:xfrm>
                <a:off x="10500592" y="252708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335091D2-3640-7143-AA9A-588E1D3C7D2F}"/>
                </a:ext>
              </a:extLst>
            </p:cNvPr>
            <p:cNvSpPr/>
            <p:nvPr/>
          </p:nvSpPr>
          <p:spPr>
            <a:xfrm>
              <a:off x="797340" y="2183425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Desktop</a:t>
              </a:r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D7E62CA1-EBAD-9B46-9EF5-5EC4250CA89E}"/>
                </a:ext>
              </a:extLst>
            </p:cNvPr>
            <p:cNvSpPr/>
            <p:nvPr/>
          </p:nvSpPr>
          <p:spPr>
            <a:xfrm>
              <a:off x="2014982" y="4718615"/>
              <a:ext cx="1645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Server</a:t>
              </a:r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40E04CE2-A011-E640-8645-D2AF43476B73}"/>
                </a:ext>
              </a:extLst>
            </p:cNvPr>
            <p:cNvSpPr/>
            <p:nvPr/>
          </p:nvSpPr>
          <p:spPr>
            <a:xfrm>
              <a:off x="3126007" y="2178541"/>
              <a:ext cx="1491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Web</a:t>
              </a: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BBAA91E2-D5E0-7242-8C6B-D24D6FFE8118}"/>
                </a:ext>
              </a:extLst>
            </p:cNvPr>
            <p:cNvSpPr/>
            <p:nvPr/>
          </p:nvSpPr>
          <p:spPr>
            <a:xfrm>
              <a:off x="4235460" y="4748595"/>
              <a:ext cx="1691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Library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026713EB-F7CC-E14A-991B-C7182C0878A6}"/>
                </a:ext>
              </a:extLst>
            </p:cNvPr>
            <p:cNvSpPr/>
            <p:nvPr/>
          </p:nvSpPr>
          <p:spPr>
            <a:xfrm>
              <a:off x="4989767" y="1895312"/>
              <a:ext cx="22124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Science Gateway</a:t>
              </a: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4F9D256A-7EC2-8641-8171-A4133E313697}"/>
                </a:ext>
              </a:extLst>
            </p:cNvPr>
            <p:cNvSpPr/>
            <p:nvPr/>
          </p:nvSpPr>
          <p:spPr>
            <a:xfrm>
              <a:off x="6457347" y="4757440"/>
              <a:ext cx="17540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entury Gothic" panose="020B0502020202020204" pitchFamily="34" charset="0"/>
                </a:rPr>
                <a:t>Space Mission</a:t>
              </a: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3E096FAA-5FF1-AC4C-AFD0-11448EA4A304}"/>
                </a:ext>
              </a:extLst>
            </p:cNvPr>
            <p:cNvSpPr/>
            <p:nvPr/>
          </p:nvSpPr>
          <p:spPr>
            <a:xfrm>
              <a:off x="7592471" y="2131243"/>
              <a:ext cx="1725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Century Gothic" panose="020B0502020202020204" pitchFamily="34" charset="0"/>
                </a:rPr>
                <a:t>VisIVO</a:t>
              </a:r>
              <a:r>
                <a:rPr lang="en-GB" dirty="0">
                  <a:latin typeface="Century Gothic" panose="020B0502020202020204" pitchFamily="34" charset="0"/>
                </a:rPr>
                <a:t> Mobile</a:t>
              </a: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80036ACF-3A61-0A45-9361-C66B08BDCD75}"/>
                </a:ext>
              </a:extLst>
            </p:cNvPr>
            <p:cNvSpPr/>
            <p:nvPr/>
          </p:nvSpPr>
          <p:spPr>
            <a:xfrm>
              <a:off x="8455047" y="4764781"/>
              <a:ext cx="20601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Vialactea</a:t>
              </a:r>
              <a:r>
                <a:rPr lang="en-GB" dirty="0">
                  <a:latin typeface="Century Gothic" panose="020B0502020202020204" pitchFamily="34" charset="0"/>
                </a:rPr>
                <a:t> Visual </a:t>
              </a:r>
            </a:p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Analytic client</a:t>
              </a: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654D8E39-F97A-C941-BA88-7A5480210489}"/>
                </a:ext>
              </a:extLst>
            </p:cNvPr>
            <p:cNvSpPr/>
            <p:nvPr/>
          </p:nvSpPr>
          <p:spPr>
            <a:xfrm>
              <a:off x="9715676" y="2133453"/>
              <a:ext cx="1837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entury Gothic" panose="020B0502020202020204" pitchFamily="34" charset="0"/>
                </a:rPr>
                <a:t>VR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23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04A196-351A-F54D-A6C5-181A2EC0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02F3A9-C569-B347-B5D3-DCBF1BA87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</a:rPr>
              <a:t>“</a:t>
            </a:r>
            <a:r>
              <a:rPr lang="it-IT" i="1" dirty="0">
                <a:latin typeface="Century Gothic" panose="020B0502020202020204" pitchFamily="34" charset="0"/>
              </a:rPr>
              <a:t>The </a:t>
            </a:r>
            <a:r>
              <a:rPr lang="it-IT" i="1" dirty="0" err="1">
                <a:latin typeface="Century Gothic" panose="020B0502020202020204" pitchFamily="34" charset="0"/>
              </a:rPr>
              <a:t>purpose</a:t>
            </a:r>
            <a:r>
              <a:rPr lang="it-IT" i="1" dirty="0">
                <a:latin typeface="Century Gothic" panose="020B0502020202020204" pitchFamily="34" charset="0"/>
              </a:rPr>
              <a:t> of (</a:t>
            </a:r>
            <a:r>
              <a:rPr lang="it-IT" i="1" dirty="0" err="1">
                <a:latin typeface="Century Gothic" panose="020B0502020202020204" pitchFamily="34" charset="0"/>
              </a:rPr>
              <a:t>scientific</a:t>
            </a:r>
            <a:r>
              <a:rPr lang="it-IT" i="1" dirty="0">
                <a:latin typeface="Century Gothic" panose="020B0502020202020204" pitchFamily="34" charset="0"/>
              </a:rPr>
              <a:t>) </a:t>
            </a:r>
            <a:r>
              <a:rPr lang="it-IT" i="1" dirty="0" err="1">
                <a:latin typeface="Century Gothic" panose="020B0502020202020204" pitchFamily="34" charset="0"/>
              </a:rPr>
              <a:t>computing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is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insight</a:t>
            </a:r>
            <a:r>
              <a:rPr lang="it-IT" i="1" dirty="0">
                <a:latin typeface="Century Gothic" panose="020B0502020202020204" pitchFamily="34" charset="0"/>
              </a:rPr>
              <a:t>, </a:t>
            </a:r>
            <a:r>
              <a:rPr lang="it-IT" i="1" dirty="0" err="1">
                <a:latin typeface="Century Gothic" panose="020B0502020202020204" pitchFamily="34" charset="0"/>
              </a:rPr>
              <a:t>not</a:t>
            </a:r>
            <a:r>
              <a:rPr lang="it-IT" i="1" dirty="0">
                <a:latin typeface="Century Gothic" panose="020B0502020202020204" pitchFamily="34" charset="0"/>
              </a:rPr>
              <a:t> </a:t>
            </a:r>
            <a:r>
              <a:rPr lang="it-IT" i="1" dirty="0" err="1">
                <a:latin typeface="Century Gothic" panose="020B0502020202020204" pitchFamily="34" charset="0"/>
              </a:rPr>
              <a:t>numbers</a:t>
            </a:r>
            <a:r>
              <a:rPr lang="it-IT" dirty="0">
                <a:latin typeface="Century Gothic" panose="020B0502020202020204" pitchFamily="34" charset="0"/>
              </a:rPr>
              <a:t>.” 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pPr marL="3657600" lvl="8" indent="0" algn="r">
              <a:buNone/>
            </a:pPr>
            <a:r>
              <a:rPr lang="it-IT" sz="3200" dirty="0">
                <a:latin typeface="Century Gothic" panose="020B0502020202020204" pitchFamily="34" charset="0"/>
              </a:rPr>
              <a:t>Richard </a:t>
            </a:r>
            <a:r>
              <a:rPr lang="it-IT" sz="3200" dirty="0" err="1">
                <a:latin typeface="Century Gothic" panose="020B0502020202020204" pitchFamily="34" charset="0"/>
              </a:rPr>
              <a:t>Hamming</a:t>
            </a:r>
            <a:endParaRPr lang="en-GB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7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entury Gothic" panose="020B0502020202020204" pitchFamily="34" charset="0"/>
              </a:rPr>
              <a:t>Why</a:t>
            </a:r>
            <a:r>
              <a:rPr lang="de-DE" dirty="0">
                <a:latin typeface="Century Gothic" panose="020B0502020202020204" pitchFamily="34" charset="0"/>
              </a:rPr>
              <a:t> In-</a:t>
            </a:r>
            <a:r>
              <a:rPr lang="de-DE" i="1" dirty="0" err="1">
                <a:latin typeface="Century Gothic" panose="020B0502020202020204" pitchFamily="34" charset="0"/>
              </a:rPr>
              <a:t>sight</a:t>
            </a:r>
            <a:r>
              <a:rPr lang="de-DE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947" y="1700808"/>
            <a:ext cx="6254485" cy="4233333"/>
          </a:xfrm>
        </p:spPr>
        <p:txBody>
          <a:bodyPr>
            <a:normAutofit fontScale="92500" lnSpcReduction="10000"/>
          </a:bodyPr>
          <a:lstStyle/>
          <a:p>
            <a:pPr lvl="0">
              <a:defRPr/>
            </a:pPr>
            <a:r>
              <a:rPr lang="en-US" dirty="0">
                <a:latin typeface="Century Gothic" panose="020B0502020202020204" pitchFamily="34" charset="0"/>
              </a:rPr>
              <a:t>Figures are </a:t>
            </a:r>
            <a:r>
              <a:rPr lang="en-US" b="1" dirty="0">
                <a:latin typeface="Century Gothic" panose="020B0502020202020204" pitchFamily="34" charset="0"/>
              </a:rPr>
              <a:t>richer</a:t>
            </a:r>
            <a:r>
              <a:rPr lang="en-US" dirty="0">
                <a:latin typeface="Century Gothic" panose="020B0502020202020204" pitchFamily="34" charset="0"/>
              </a:rPr>
              <a:t>; provide more information with less clutter and in less space.</a:t>
            </a:r>
            <a:br>
              <a:rPr lang="en-US" sz="4800" dirty="0">
                <a:latin typeface="Century Gothic" panose="020B0502020202020204" pitchFamily="34" charset="0"/>
              </a:rPr>
            </a:br>
            <a:endParaRPr lang="en-US" sz="1333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dirty="0">
                <a:latin typeface="Century Gothic" panose="020B0502020202020204" pitchFamily="34" charset="0"/>
              </a:rPr>
              <a:t>Figures provide the 'gestalt' effect: they give an overview; </a:t>
            </a:r>
            <a:r>
              <a:rPr lang="en-US" b="1" dirty="0">
                <a:latin typeface="Century Gothic" panose="020B0502020202020204" pitchFamily="34" charset="0"/>
              </a:rPr>
              <a:t>make structure more visible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  <a:br>
              <a:rPr lang="en-US" sz="4800" dirty="0">
                <a:latin typeface="Century Gothic" panose="020B0502020202020204" pitchFamily="34" charset="0"/>
              </a:rPr>
            </a:br>
            <a:endParaRPr lang="en-US" sz="1333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dirty="0">
                <a:latin typeface="Century Gothic" panose="020B0502020202020204" pitchFamily="34" charset="0"/>
              </a:rPr>
              <a:t>Figures are </a:t>
            </a:r>
            <a:r>
              <a:rPr lang="en-US" b="1" dirty="0">
                <a:latin typeface="Century Gothic" panose="020B0502020202020204" pitchFamily="34" charset="0"/>
              </a:rPr>
              <a:t>more accessible</a:t>
            </a:r>
            <a:r>
              <a:rPr lang="en-US" dirty="0">
                <a:latin typeface="Century Gothic" panose="020B0502020202020204" pitchFamily="34" charset="0"/>
              </a:rPr>
              <a:t>, easier to understand, </a:t>
            </a:r>
            <a:r>
              <a:rPr lang="en-US" b="1" dirty="0">
                <a:latin typeface="Century Gothic" panose="020B0502020202020204" pitchFamily="34" charset="0"/>
              </a:rPr>
              <a:t>faster to grasp</a:t>
            </a:r>
            <a:r>
              <a:rPr lang="en-US" dirty="0">
                <a:latin typeface="Century Gothic" panose="020B0502020202020204" pitchFamily="34" charset="0"/>
              </a:rPr>
              <a:t>, more comprehensible, </a:t>
            </a:r>
            <a:r>
              <a:rPr lang="en-US" b="1" dirty="0">
                <a:latin typeface="Century Gothic" panose="020B0502020202020204" pitchFamily="34" charset="0"/>
              </a:rPr>
              <a:t>more memorable</a:t>
            </a:r>
            <a:r>
              <a:rPr lang="en-US" dirty="0">
                <a:latin typeface="Century Gothic" panose="020B0502020202020204" pitchFamily="34" charset="0"/>
              </a:rPr>
              <a:t>, more fun, and less formal.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0043" y="5913229"/>
            <a:ext cx="508856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</a:rPr>
              <a:t>list adapted from: [</a:t>
            </a:r>
            <a:r>
              <a:rPr lang="en-US" sz="2133" dirty="0" err="1">
                <a:solidFill>
                  <a:schemeClr val="bg1">
                    <a:lumMod val="65000"/>
                  </a:schemeClr>
                </a:solidFill>
              </a:rPr>
              <a:t>Stasko</a:t>
            </a:r>
            <a:r>
              <a:rPr lang="en-US" sz="2133" dirty="0">
                <a:solidFill>
                  <a:schemeClr val="bg1">
                    <a:lumMod val="65000"/>
                  </a:schemeClr>
                </a:solidFill>
              </a:rPr>
              <a:t> et al. 1998]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3499" y="5903222"/>
            <a:ext cx="374441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</a:rPr>
              <a:t>image source: [Few 2006]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82" y="1508787"/>
            <a:ext cx="4800533" cy="439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14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entury Gothic" panose="020B0502020202020204" pitchFamily="34" charset="0"/>
              </a:rPr>
              <a:t>Why</a:t>
            </a:r>
            <a:r>
              <a:rPr lang="de-DE" dirty="0">
                <a:latin typeface="Century Gothic" panose="020B0502020202020204" pitchFamily="34" charset="0"/>
              </a:rPr>
              <a:t> not </a:t>
            </a:r>
            <a:r>
              <a:rPr lang="de-DE" dirty="0" err="1">
                <a:latin typeface="Century Gothic" panose="020B0502020202020204" pitchFamily="34" charset="0"/>
              </a:rPr>
              <a:t>use</a:t>
            </a:r>
            <a:r>
              <a:rPr lang="de-DE" dirty="0">
                <a:latin typeface="Century Gothic" panose="020B0502020202020204" pitchFamily="34" charset="0"/>
              </a:rPr>
              <a:t> a </a:t>
            </a:r>
            <a:r>
              <a:rPr lang="de-DE" dirty="0" err="1">
                <a:latin typeface="Century Gothic" panose="020B0502020202020204" pitchFamily="34" charset="0"/>
              </a:rPr>
              <a:t>Diagram</a:t>
            </a:r>
            <a:r>
              <a:rPr lang="de-DE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1604798"/>
            <a:ext cx="11266929" cy="423333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dirty="0">
                <a:latin typeface="Century Gothic" panose="020B0502020202020204" pitchFamily="34" charset="0"/>
              </a:rPr>
              <a:t>Diagram: a </a:t>
            </a:r>
            <a:r>
              <a:rPr lang="en-US" u="sng" dirty="0">
                <a:latin typeface="Century Gothic" panose="020B0502020202020204" pitchFamily="34" charset="0"/>
              </a:rPr>
              <a:t>symbolic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u="sng" dirty="0">
                <a:latin typeface="Century Gothic" panose="020B0502020202020204" pitchFamily="34" charset="0"/>
              </a:rPr>
              <a:t>geometric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u="sng" dirty="0">
                <a:latin typeface="Century Gothic" panose="020B0502020202020204" pitchFamily="34" charset="0"/>
              </a:rPr>
              <a:t>representation</a:t>
            </a:r>
            <a:r>
              <a:rPr lang="en-US" dirty="0">
                <a:latin typeface="Century Gothic" panose="020B0502020202020204" pitchFamily="34" charset="0"/>
              </a:rPr>
              <a:t> of information</a:t>
            </a:r>
            <a:endParaRPr lang="en-US" b="1" i="1" u="sng" dirty="0">
              <a:latin typeface="Century Gothic" panose="020B0502020202020204" pitchFamily="34" charset="0"/>
            </a:endParaRPr>
          </a:p>
        </p:txBody>
      </p:sp>
      <p:pic>
        <p:nvPicPr>
          <p:cNvPr id="6" name="Picture 3" descr="C:\Users\hs162\Downloads\200px-Zusammensetzung_Shampo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830" y="2544129"/>
            <a:ext cx="2087492" cy="13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s162\Downloads\200px-Graphtesto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01" y="2719417"/>
            <a:ext cx="2087492" cy="14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s162\Downloads\200px-Set_intersecti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946" y="4583699"/>
            <a:ext cx="2087492" cy="138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10118408" y="4002778"/>
            <a:ext cx="33518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</a:rPr>
              <a:t>image source: Wikipedia</a:t>
            </a:r>
          </a:p>
        </p:txBody>
      </p:sp>
      <p:pic>
        <p:nvPicPr>
          <p:cNvPr id="10" name="Picture 10" descr="C:\Users\hs162\Downloads\500px-KP-UML-Generalization-20060325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05" y="4381543"/>
            <a:ext cx="3205480" cy="130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hs162\Downloads\500px-Hasse_diagram_of_powerset_of_3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7865" y="4128473"/>
            <a:ext cx="2364275" cy="17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s162\Downloads\200px-LampFlowchart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213" y="2478876"/>
            <a:ext cx="1453152" cy="198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15413" y="2586936"/>
            <a:ext cx="1824203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/>
              <a:t>Bar Chart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9883" y="3671410"/>
            <a:ext cx="1824203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 err="1"/>
              <a:t>Pie</a:t>
            </a:r>
            <a:r>
              <a:rPr lang="de-DE" sz="2133" dirty="0"/>
              <a:t> Chart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18908" y="2560275"/>
            <a:ext cx="1824203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/>
              <a:t>Flow Chart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62744" y="5698448"/>
            <a:ext cx="1824203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/>
              <a:t>Class </a:t>
            </a:r>
            <a:r>
              <a:rPr lang="de-DE" sz="2133" dirty="0" err="1"/>
              <a:t>Diagram</a:t>
            </a:r>
            <a:endParaRPr lang="de-DE" sz="2133" dirty="0"/>
          </a:p>
        </p:txBody>
      </p:sp>
      <p:sp>
        <p:nvSpPr>
          <p:cNvPr id="17" name="Rectangle 16"/>
          <p:cNvSpPr/>
          <p:nvPr/>
        </p:nvSpPr>
        <p:spPr>
          <a:xfrm>
            <a:off x="5221975" y="5733256"/>
            <a:ext cx="1824203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 err="1"/>
              <a:t>Venn</a:t>
            </a:r>
            <a:r>
              <a:rPr lang="de-DE" sz="2133" dirty="0"/>
              <a:t> </a:t>
            </a:r>
            <a:r>
              <a:rPr lang="de-DE" sz="2133" dirty="0" err="1"/>
              <a:t>Diagram</a:t>
            </a:r>
            <a:endParaRPr lang="de-DE" sz="2133" dirty="0"/>
          </a:p>
        </p:txBody>
      </p:sp>
      <p:sp>
        <p:nvSpPr>
          <p:cNvPr id="18" name="Rectangle 17"/>
          <p:cNvSpPr/>
          <p:nvPr/>
        </p:nvSpPr>
        <p:spPr>
          <a:xfrm>
            <a:off x="8030841" y="5698448"/>
            <a:ext cx="1995905" cy="48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/>
              <a:t>Hasse </a:t>
            </a:r>
            <a:r>
              <a:rPr lang="de-DE" sz="2133" dirty="0" err="1"/>
              <a:t>Diagram</a:t>
            </a:r>
            <a:endParaRPr lang="de-DE" sz="2133" dirty="0"/>
          </a:p>
        </p:txBody>
      </p:sp>
    </p:spTree>
    <p:extLst>
      <p:ext uri="{BB962C8B-B14F-4D97-AF65-F5344CB8AC3E}">
        <p14:creationId xmlns:p14="http://schemas.microsoft.com/office/powerpoint/2010/main" val="146541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entury Gothic" panose="020B0502020202020204" pitchFamily="34" charset="0"/>
              </a:rPr>
              <a:t>Why</a:t>
            </a:r>
            <a:r>
              <a:rPr lang="de-DE" dirty="0">
                <a:latin typeface="Century Gothic" panose="020B0502020202020204" pitchFamily="34" charset="0"/>
              </a:rPr>
              <a:t> not </a:t>
            </a:r>
            <a:r>
              <a:rPr lang="de-DE" dirty="0" err="1">
                <a:latin typeface="Century Gothic" panose="020B0502020202020204" pitchFamily="34" charset="0"/>
              </a:rPr>
              <a:t>use</a:t>
            </a:r>
            <a:r>
              <a:rPr lang="de-DE" dirty="0">
                <a:latin typeface="Century Gothic" panose="020B0502020202020204" pitchFamily="34" charset="0"/>
              </a:rPr>
              <a:t> a </a:t>
            </a:r>
            <a:r>
              <a:rPr lang="de-DE" dirty="0" err="1">
                <a:latin typeface="Century Gothic" panose="020B0502020202020204" pitchFamily="34" charset="0"/>
              </a:rPr>
              <a:t>Diagram</a:t>
            </a:r>
            <a:r>
              <a:rPr lang="de-DE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600366"/>
            <a:ext cx="10972800" cy="423333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dirty="0">
                <a:latin typeface="Century Gothic" panose="020B0502020202020204" pitchFamily="34" charset="0"/>
              </a:rPr>
              <a:t>Visualization is a superset of Diagrams: While each diagram is a visualization, not all visualizations are diagrams.</a:t>
            </a:r>
            <a:endParaRPr lang="en-US" b="1" i="1" u="sng" dirty="0">
              <a:latin typeface="Century Gothic" panose="020B0502020202020204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44" y="3717032"/>
            <a:ext cx="2507979" cy="23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1493" y="6080574"/>
            <a:ext cx="271016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US" sz="2133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Rößler</a:t>
            </a:r>
            <a:r>
              <a:rPr lang="en-US" sz="2133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et al. 2008]</a:t>
            </a:r>
          </a:p>
        </p:txBody>
      </p:sp>
      <p:pic>
        <p:nvPicPr>
          <p:cNvPr id="21" name="Picture 8" descr="C:\Users\hs162\Downloads\Animation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784" y="3770043"/>
            <a:ext cx="3136307" cy="224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27771" y="6080574"/>
            <a:ext cx="315241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[Thomas et al. 2002]</a:t>
            </a:r>
          </a:p>
        </p:txBody>
      </p:sp>
      <p:pic>
        <p:nvPicPr>
          <p:cNvPr id="23" name="Picture 9" descr="C:\Users\hs162\Downloads\w3schools_historical_browser_stats_excelhero.co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598" y="3813259"/>
            <a:ext cx="2243889" cy="22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800235" y="6080574"/>
            <a:ext cx="20562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www.axiis.org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360" y="2948948"/>
            <a:ext cx="293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It may be realistic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and not symbolic: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3850" y="2948947"/>
            <a:ext cx="422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It may use an animation and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not be purely geometric: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01140" y="2948947"/>
            <a:ext cx="422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It may be for interactive exploration and not only for representation:</a:t>
            </a:r>
          </a:p>
        </p:txBody>
      </p:sp>
    </p:spTree>
    <p:extLst>
      <p:ext uri="{BB962C8B-B14F-4D97-AF65-F5344CB8AC3E}">
        <p14:creationId xmlns:p14="http://schemas.microsoft.com/office/powerpoint/2010/main" val="334836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Desktop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336066"/>
            <a:ext cx="64921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was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first experience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of an immersive Visualisation and Data Analysis Tool in astrophysics developed as a collaboration between the Italian National Institute for Astrophysics Astrophysical Observatory of Catania and CINECA.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Supports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different kinds of file formats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VOTables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, FITS, HDF5, ASCII, raw binaries, GADGET, etc..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capabilities of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are extendable through an application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interoperability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protocol called PLASTIC (Platform for Astronomy Tool Interconnection) to leverage the abilities of different desktop applications in a seamless way.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F29F30-AE58-5448-8BE9-4E88D720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890" y="2264082"/>
            <a:ext cx="4868667" cy="45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7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Server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716497"/>
            <a:ext cx="6492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Server is an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open source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collection of visualization modules for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fast rendering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of 3D views of astrophysical datasets. 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Server is built upon the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Desktop functionality and supports Unix platforms. </a:t>
            </a:r>
          </a:p>
          <a:p>
            <a:pPr algn="just"/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defining characteristic of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Server compared to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Desktop is support for very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large-scale datasets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; no fixed limits (in principle) are imposed for visualization.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283EC6-2336-0F48-9BCD-CB5024F3D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8"/>
          <a:stretch/>
        </p:blipFill>
        <p:spPr>
          <a:xfrm>
            <a:off x="6941574" y="2336065"/>
            <a:ext cx="5181600" cy="36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8A308-FA29-684F-B6D4-0BE2FD2D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1" y="1380341"/>
            <a:ext cx="11360800" cy="7636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VisIVO</a:t>
            </a:r>
            <a:r>
              <a:rPr lang="en-GB" dirty="0">
                <a:latin typeface="Century Gothic" panose="020B0502020202020204" pitchFamily="34" charset="0"/>
              </a:rPr>
              <a:t> Web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0FBABD2-DCE6-3747-8865-FCD1C96410B1}"/>
              </a:ext>
            </a:extLst>
          </p:cNvPr>
          <p:cNvGrpSpPr/>
          <p:nvPr/>
        </p:nvGrpSpPr>
        <p:grpSpPr>
          <a:xfrm>
            <a:off x="1083706" y="612217"/>
            <a:ext cx="10084547" cy="576000"/>
            <a:chOff x="415600" y="2165523"/>
            <a:chExt cx="10084547" cy="5760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D8CD0A-E826-1F40-A282-FBC91E86ED67}"/>
                </a:ext>
              </a:extLst>
            </p:cNvPr>
            <p:cNvSpPr/>
            <p:nvPr/>
          </p:nvSpPr>
          <p:spPr>
            <a:xfrm>
              <a:off x="415600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2005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DAA9C6A-1745-974C-ABB3-A4832374130B}"/>
                </a:ext>
              </a:extLst>
            </p:cNvPr>
            <p:cNvSpPr/>
            <p:nvPr/>
          </p:nvSpPr>
          <p:spPr>
            <a:xfrm>
              <a:off x="1547926" y="2165523"/>
              <a:ext cx="1080000" cy="57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2009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AE189EE-0937-7D4B-BEE2-29011DAC2301}"/>
                </a:ext>
              </a:extLst>
            </p:cNvPr>
            <p:cNvSpPr/>
            <p:nvPr/>
          </p:nvSpPr>
          <p:spPr>
            <a:xfrm>
              <a:off x="2672529" y="2165523"/>
              <a:ext cx="1080000" cy="57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7FF1FC1A-47A5-C54A-A2E5-0DC4E98F1145}"/>
                </a:ext>
              </a:extLst>
            </p:cNvPr>
            <p:cNvSpPr/>
            <p:nvPr/>
          </p:nvSpPr>
          <p:spPr>
            <a:xfrm>
              <a:off x="3797132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2011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2A36AB-DC31-BE41-867E-E95C1E5D19AF}"/>
                </a:ext>
              </a:extLst>
            </p:cNvPr>
            <p:cNvSpPr/>
            <p:nvPr/>
          </p:nvSpPr>
          <p:spPr>
            <a:xfrm>
              <a:off x="4921735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70840C4-D1D2-1545-B063-DE5AF6371622}"/>
                </a:ext>
              </a:extLst>
            </p:cNvPr>
            <p:cNvSpPr/>
            <p:nvPr/>
          </p:nvSpPr>
          <p:spPr>
            <a:xfrm>
              <a:off x="6046338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2013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DE92908-AC3D-0842-A885-3CC87DDD5C18}"/>
                </a:ext>
              </a:extLst>
            </p:cNvPr>
            <p:cNvSpPr/>
            <p:nvPr/>
          </p:nvSpPr>
          <p:spPr>
            <a:xfrm>
              <a:off x="7170941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B1F7AF1-4F33-374A-9FCF-76B4928A0755}"/>
                </a:ext>
              </a:extLst>
            </p:cNvPr>
            <p:cNvSpPr/>
            <p:nvPr/>
          </p:nvSpPr>
          <p:spPr>
            <a:xfrm>
              <a:off x="8295544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BAE7B64-DB26-764C-ADEA-D094CDF3FB8F}"/>
                </a:ext>
              </a:extLst>
            </p:cNvPr>
            <p:cNvSpPr/>
            <p:nvPr/>
          </p:nvSpPr>
          <p:spPr>
            <a:xfrm>
              <a:off x="9420147" y="2165523"/>
              <a:ext cx="108000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entury Gothic" panose="020B0502020202020204" pitchFamily="34" charset="0"/>
                </a:rPr>
                <a:t>2017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9CA5F5B-835E-9B4F-AE3E-3854C0ADCB97}"/>
              </a:ext>
            </a:extLst>
          </p:cNvPr>
          <p:cNvSpPr/>
          <p:nvPr/>
        </p:nvSpPr>
        <p:spPr>
          <a:xfrm>
            <a:off x="449441" y="2336066"/>
            <a:ext cx="6492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 main goal of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Web is to provide an </a:t>
            </a: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easy to use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service for accessing the full functionality of </a:t>
            </a:r>
            <a:r>
              <a:rPr lang="en-GB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VisIVO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Server through a www portal.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D8040A-47B5-204A-9B69-D49736F9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367" y="2336065"/>
            <a:ext cx="4808395" cy="44600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AB645D-FB1C-1E49-95A8-A51EEC76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68" y="3566313"/>
            <a:ext cx="3252106" cy="31511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184CBE-2309-3C4E-9DB8-A23EB70CB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52" y="3566313"/>
            <a:ext cx="2899061" cy="31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7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3876</TotalTime>
  <Words>1203</Words>
  <Application>Microsoft Macintosh PowerPoint</Application>
  <PresentationFormat>Widescreen</PresentationFormat>
  <Paragraphs>255</Paragraphs>
  <Slides>19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</vt:lpstr>
      <vt:lpstr>Tema di Office</vt:lpstr>
      <vt:lpstr>From VisIVO to the Visual Analytic: scientific insight through visual methods</vt:lpstr>
      <vt:lpstr>Outline</vt:lpstr>
      <vt:lpstr>Presentazione standard di PowerPoint</vt:lpstr>
      <vt:lpstr>Why In-sight?</vt:lpstr>
      <vt:lpstr>Why not use a Diagram?</vt:lpstr>
      <vt:lpstr>Why not use a Diagram?</vt:lpstr>
      <vt:lpstr>VisIVO Desktop</vt:lpstr>
      <vt:lpstr>VisIVO Server</vt:lpstr>
      <vt:lpstr>VisIVO Web</vt:lpstr>
      <vt:lpstr>VisIVO Library</vt:lpstr>
      <vt:lpstr>VisIVO Science Gateway</vt:lpstr>
      <vt:lpstr>Space Mission</vt:lpstr>
      <vt:lpstr>VisIVO Mobile</vt:lpstr>
      <vt:lpstr>VIALACTEA Visual Analytic Client</vt:lpstr>
      <vt:lpstr>VIALACTEA Visual Analytic Client</vt:lpstr>
      <vt:lpstr>VIALACTEA Visual Analytic Client</vt:lpstr>
      <vt:lpstr>“A picture is worth a thousand words.”</vt:lpstr>
      <vt:lpstr>VR Tools</vt:lpstr>
      <vt:lpstr>That's all folks! 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FabioVitello</dc:creator>
  <cp:lastModifiedBy>FabioVitello</cp:lastModifiedBy>
  <cp:revision>74</cp:revision>
  <dcterms:created xsi:type="dcterms:W3CDTF">2017-02-15T16:59:20Z</dcterms:created>
  <dcterms:modified xsi:type="dcterms:W3CDTF">2018-07-12T09:00:12Z</dcterms:modified>
</cp:coreProperties>
</file>