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620" r:id="rId2"/>
    <p:sldId id="920" r:id="rId3"/>
    <p:sldId id="921" r:id="rId4"/>
    <p:sldId id="764" r:id="rId5"/>
    <p:sldId id="923" r:id="rId6"/>
    <p:sldId id="924" r:id="rId7"/>
    <p:sldId id="925" r:id="rId8"/>
    <p:sldId id="926" r:id="rId9"/>
    <p:sldId id="763" r:id="rId10"/>
    <p:sldId id="762" r:id="rId11"/>
    <p:sldId id="760" r:id="rId12"/>
    <p:sldId id="758" r:id="rId13"/>
    <p:sldId id="412" r:id="rId14"/>
  </p:sldIdLst>
  <p:sldSz cx="9144000" cy="6858000" type="screen4x3"/>
  <p:notesSz cx="7099300" cy="102346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7D7"/>
    <a:srgbClr val="CC3300"/>
    <a:srgbClr val="005C3E"/>
    <a:srgbClr val="6A341E"/>
    <a:srgbClr val="DCE840"/>
    <a:srgbClr val="F7F7F7"/>
    <a:srgbClr val="3FAF6F"/>
    <a:srgbClr val="2A7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86425" autoAdjust="0"/>
  </p:normalViewPr>
  <p:slideViewPr>
    <p:cSldViewPr snapToGrid="0" snapToObjects="1">
      <p:cViewPr varScale="1">
        <p:scale>
          <a:sx n="96" d="100"/>
          <a:sy n="96" d="100"/>
        </p:scale>
        <p:origin x="97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0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7185394-0F47-C646-8EEC-CDDBBB275F73}" type="datetimeFigureOut">
              <a:rPr lang="en-US"/>
              <a:pPr>
                <a:defRPr/>
              </a:pPr>
              <a:t>10/27/19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1EF8141-0588-D64B-A118-91990D6D18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9855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CFF898B-1133-6742-8D70-123E78FFA7A6}" type="datetimeFigureOut">
              <a:rPr lang="en-US"/>
              <a:pPr>
                <a:defRPr/>
              </a:pPr>
              <a:t>10/27/19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0" tIns="49520" rIns="99040" bIns="49520" rtlCol="0">
            <a:normAutofit/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3B243A3-44D4-4149-B827-B4F87AE17C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5171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Abstract: It has been said that there is nothing at useless as a radio source. Certainly, the science is greatly magnified if the radio sources can be cross-identified with other multi-messenger catalogues such as CTA, and redshifts measured or estimated. But it is non-trivial to do so for the catalogues of tens of millions of sources that will be generated by next-generation radio continuum surveys, especially since many of those sources are extended or contain multiple components, none of which may correspond to the optical host galaxy. In this talk I review recent developments, mainly using machine learning techniques, for radio source cross-identification, classification, and redshift estimation, and outline the science, including the unexpected, that we may expect to result from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243A3-44D4-4149-B827-B4F87AE17CBE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15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1588" y="5500688"/>
            <a:ext cx="9170987" cy="1357312"/>
            <a:chOff x="1497" y="5500319"/>
            <a:chExt cx="9170984" cy="1357681"/>
          </a:xfrm>
        </p:grpSpPr>
        <p:sp>
          <p:nvSpPr>
            <p:cNvPr id="6" name="Rectangle 1"/>
            <p:cNvSpPr/>
            <p:nvPr/>
          </p:nvSpPr>
          <p:spPr>
            <a:xfrm>
              <a:off x="1497" y="5940176"/>
              <a:ext cx="9158284" cy="917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 sz="1800" dirty="0"/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1497" y="5563836"/>
              <a:ext cx="9170984" cy="932115"/>
            </a:xfrm>
            <a:custGeom>
              <a:avLst/>
              <a:gdLst>
                <a:gd name="T0" fmla="*/ 2313 w 2880"/>
                <a:gd name="T1" fmla="*/ 117 h 293"/>
                <a:gd name="T2" fmla="*/ 0 w 2880"/>
                <a:gd name="T3" fmla="*/ 117 h 293"/>
                <a:gd name="T4" fmla="*/ 0 w 2880"/>
                <a:gd name="T5" fmla="*/ 137 h 293"/>
                <a:gd name="T6" fmla="*/ 2030 w 2880"/>
                <a:gd name="T7" fmla="*/ 137 h 293"/>
                <a:gd name="T8" fmla="*/ 2313 w 2880"/>
                <a:gd name="T9" fmla="*/ 117 h 293"/>
                <a:gd name="T10" fmla="*/ 2880 w 2880"/>
                <a:gd name="T11" fmla="*/ 0 h 293"/>
                <a:gd name="T12" fmla="*/ 2880 w 2880"/>
                <a:gd name="T13" fmla="*/ 0 h 293"/>
                <a:gd name="T14" fmla="*/ 2880 w 2880"/>
                <a:gd name="T15" fmla="*/ 117 h 293"/>
                <a:gd name="T16" fmla="*/ 2313 w 2880"/>
                <a:gd name="T17" fmla="*/ 117 h 293"/>
                <a:gd name="T18" fmla="*/ 2784 w 2880"/>
                <a:gd name="T19" fmla="*/ 293 h 293"/>
                <a:gd name="T20" fmla="*/ 2880 w 2880"/>
                <a:gd name="T21" fmla="*/ 293 h 293"/>
                <a:gd name="T22" fmla="*/ 2880 w 2880"/>
                <a:gd name="T23" fmla="*/ 0 h 2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80" h="293">
                  <a:moveTo>
                    <a:pt x="2313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030" y="137"/>
                    <a:pt x="2030" y="137"/>
                    <a:pt x="2030" y="137"/>
                  </a:cubicBezTo>
                  <a:cubicBezTo>
                    <a:pt x="2214" y="137"/>
                    <a:pt x="2274" y="132"/>
                    <a:pt x="2313" y="117"/>
                  </a:cubicBezTo>
                  <a:moveTo>
                    <a:pt x="2880" y="0"/>
                  </a:moveTo>
                  <a:cubicBezTo>
                    <a:pt x="2880" y="0"/>
                    <a:pt x="2880" y="0"/>
                    <a:pt x="2880" y="0"/>
                  </a:cubicBezTo>
                  <a:cubicBezTo>
                    <a:pt x="2880" y="117"/>
                    <a:pt x="2880" y="117"/>
                    <a:pt x="2880" y="117"/>
                  </a:cubicBezTo>
                  <a:cubicBezTo>
                    <a:pt x="2313" y="117"/>
                    <a:pt x="2313" y="117"/>
                    <a:pt x="2313" y="117"/>
                  </a:cubicBezTo>
                  <a:cubicBezTo>
                    <a:pt x="2411" y="197"/>
                    <a:pt x="2542" y="293"/>
                    <a:pt x="2784" y="293"/>
                  </a:cubicBezTo>
                  <a:cubicBezTo>
                    <a:pt x="2842" y="293"/>
                    <a:pt x="2880" y="293"/>
                    <a:pt x="2880" y="293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1497" y="5500319"/>
              <a:ext cx="9170984" cy="435093"/>
            </a:xfrm>
            <a:custGeom>
              <a:avLst/>
              <a:gdLst/>
              <a:ahLst/>
              <a:cxnLst>
                <a:cxn ang="0">
                  <a:pos x="2880" y="20"/>
                </a:cxn>
                <a:cxn ang="0">
                  <a:pos x="2789" y="20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880" y="137"/>
                </a:cxn>
                <a:cxn ang="0">
                  <a:pos x="2880" y="20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1860" y="0"/>
                </a:cxn>
              </a:cxnLst>
              <a:rect l="0" t="0" r="r" b="b"/>
              <a:pathLst>
                <a:path w="2880" h="137">
                  <a:moveTo>
                    <a:pt x="2880" y="20"/>
                  </a:moveTo>
                  <a:cubicBezTo>
                    <a:pt x="2789" y="20"/>
                    <a:pt x="2789" y="20"/>
                    <a:pt x="2789" y="20"/>
                  </a:cubicBezTo>
                  <a:cubicBezTo>
                    <a:pt x="2500" y="20"/>
                    <a:pt x="2393" y="10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880" y="137"/>
                    <a:pt x="2880" y="137"/>
                    <a:pt x="2880" y="137"/>
                  </a:cubicBezTo>
                  <a:cubicBezTo>
                    <a:pt x="2880" y="20"/>
                    <a:pt x="2880" y="20"/>
                    <a:pt x="2880" y="20"/>
                  </a:cubicBezTo>
                  <a:moveTo>
                    <a:pt x="18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216" y="57"/>
                    <a:pt x="2053" y="0"/>
                    <a:pt x="186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800" dirty="0">
                <a:ea typeface="+mn-ea"/>
                <a:cs typeface="+mn-cs"/>
              </a:endParaRPr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1497" y="5563836"/>
              <a:ext cx="7365998" cy="431917"/>
            </a:xfrm>
            <a:custGeom>
              <a:avLst/>
              <a:gdLst>
                <a:gd name="T0" fmla="*/ 2313 w 2313"/>
                <a:gd name="T1" fmla="*/ 117 h 136"/>
                <a:gd name="T2" fmla="*/ 1860 w 2313"/>
                <a:gd name="T3" fmla="*/ 0 h 136"/>
                <a:gd name="T4" fmla="*/ 0 w 2313"/>
                <a:gd name="T5" fmla="*/ 0 h 136"/>
                <a:gd name="T6" fmla="*/ 0 w 2313"/>
                <a:gd name="T7" fmla="*/ 136 h 136"/>
                <a:gd name="T8" fmla="*/ 2030 w 2313"/>
                <a:gd name="T9" fmla="*/ 136 h 136"/>
                <a:gd name="T10" fmla="*/ 2313 w 2313"/>
                <a:gd name="T11" fmla="*/ 117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13" h="136">
                  <a:moveTo>
                    <a:pt x="2313" y="117"/>
                  </a:moveTo>
                  <a:cubicBezTo>
                    <a:pt x="2204" y="55"/>
                    <a:pt x="2053" y="0"/>
                    <a:pt x="18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030" y="136"/>
                    <a:pt x="2030" y="136"/>
                    <a:pt x="2030" y="136"/>
                  </a:cubicBezTo>
                  <a:cubicBezTo>
                    <a:pt x="2214" y="136"/>
                    <a:pt x="2274" y="132"/>
                    <a:pt x="2313" y="117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21"/>
            <p:cNvSpPr>
              <a:spLocks/>
            </p:cNvSpPr>
            <p:nvPr/>
          </p:nvSpPr>
          <p:spPr bwMode="auto">
            <a:xfrm>
              <a:off x="7367495" y="5563836"/>
              <a:ext cx="1804986" cy="868598"/>
            </a:xfrm>
            <a:custGeom>
              <a:avLst/>
              <a:gdLst>
                <a:gd name="T0" fmla="*/ 476 w 567"/>
                <a:gd name="T1" fmla="*/ 0 h 273"/>
                <a:gd name="T2" fmla="*/ 0 w 567"/>
                <a:gd name="T3" fmla="*/ 117 h 273"/>
                <a:gd name="T4" fmla="*/ 471 w 567"/>
                <a:gd name="T5" fmla="*/ 273 h 273"/>
                <a:gd name="T6" fmla="*/ 567 w 567"/>
                <a:gd name="T7" fmla="*/ 273 h 273"/>
                <a:gd name="T8" fmla="*/ 567 w 567"/>
                <a:gd name="T9" fmla="*/ 0 h 273"/>
                <a:gd name="T10" fmla="*/ 476 w 567"/>
                <a:gd name="T11" fmla="*/ 0 h 2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7" h="273">
                  <a:moveTo>
                    <a:pt x="476" y="0"/>
                  </a:moveTo>
                  <a:cubicBezTo>
                    <a:pt x="187" y="0"/>
                    <a:pt x="80" y="87"/>
                    <a:pt x="0" y="117"/>
                  </a:cubicBezTo>
                  <a:cubicBezTo>
                    <a:pt x="128" y="190"/>
                    <a:pt x="229" y="273"/>
                    <a:pt x="471" y="273"/>
                  </a:cubicBezTo>
                  <a:cubicBezTo>
                    <a:pt x="529" y="273"/>
                    <a:pt x="567" y="273"/>
                    <a:pt x="567" y="273"/>
                  </a:cubicBezTo>
                  <a:cubicBezTo>
                    <a:pt x="567" y="0"/>
                    <a:pt x="567" y="0"/>
                    <a:pt x="567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12" name="Picture 7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19"/>
            <p:cNvGrpSpPr/>
            <p:nvPr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4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6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0000" y="4267725"/>
            <a:ext cx="8043863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7" name="Title 15"/>
          <p:cNvSpPr>
            <a:spLocks noGrp="1"/>
          </p:cNvSpPr>
          <p:nvPr>
            <p:ph type="title"/>
          </p:nvPr>
        </p:nvSpPr>
        <p:spPr>
          <a:xfrm>
            <a:off x="360000" y="3122613"/>
            <a:ext cx="8043863" cy="1080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6931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363" y="1276350"/>
            <a:ext cx="414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0363" y="1276350"/>
            <a:ext cx="414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360363" y="1933250"/>
            <a:ext cx="4140000" cy="3902400"/>
          </a:xfrm>
        </p:spPr>
        <p:txBody>
          <a:bodyPr rtlCol="0">
            <a:noAutofit/>
          </a:bodyPr>
          <a:lstStyle/>
          <a:p>
            <a:pPr lvl="0"/>
            <a:r>
              <a:rPr lang="en-AU" noProof="0" dirty="0"/>
              <a:t>Drag picture to placeholder or click icon to add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4680363" y="1933250"/>
            <a:ext cx="4140000" cy="3902400"/>
          </a:xfrm>
        </p:spPr>
        <p:txBody>
          <a:bodyPr rtlCol="0">
            <a:noAutofit/>
          </a:bodyPr>
          <a:lstStyle/>
          <a:p>
            <a:pPr lvl="0"/>
            <a:r>
              <a:rPr lang="en-AU" noProof="0" dirty="0"/>
              <a:t>Drag picture to placeholder or click icon to add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764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363" y="1273375"/>
            <a:ext cx="270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44475" y="1273375"/>
            <a:ext cx="270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28588" y="1273375"/>
            <a:ext cx="270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360363" y="1921374"/>
            <a:ext cx="2700000" cy="3914275"/>
          </a:xfrm>
        </p:spPr>
        <p:txBody>
          <a:bodyPr rtlCol="0">
            <a:noAutofit/>
          </a:bodyPr>
          <a:lstStyle/>
          <a:p>
            <a:pPr lvl="0"/>
            <a:r>
              <a:rPr lang="en-AU" noProof="0" dirty="0"/>
              <a:t>Drag picture to placeholder or click icon to add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3244475" y="1921374"/>
            <a:ext cx="2700000" cy="3914275"/>
          </a:xfrm>
        </p:spPr>
        <p:txBody>
          <a:bodyPr rtlCol="0">
            <a:noAutofit/>
          </a:bodyPr>
          <a:lstStyle/>
          <a:p>
            <a:pPr lvl="0"/>
            <a:r>
              <a:rPr lang="en-AU" noProof="0" dirty="0"/>
              <a:t>Drag picture to placeholder or click icon to add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6128588" y="1921374"/>
            <a:ext cx="2700000" cy="3914275"/>
          </a:xfrm>
        </p:spPr>
        <p:txBody>
          <a:bodyPr rtlCol="0">
            <a:noAutofit/>
          </a:bodyPr>
          <a:lstStyle/>
          <a:p>
            <a:pPr lvl="0"/>
            <a:r>
              <a:rPr lang="en-AU" noProof="0" dirty="0"/>
              <a:t>Drag picture to placeholder or click icon to add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093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 numCol="2" spcCol="360000"/>
          <a:lstStyle>
            <a:lvl2pPr marL="252000" indent="-250825">
              <a:defRPr/>
            </a:lvl2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752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 numCol="3" spcCol="360000"/>
          <a:lstStyle>
            <a:lvl2pPr marL="252000" indent="-250825">
              <a:defRPr/>
            </a:lvl2pPr>
            <a:lvl5pPr>
              <a:buClr>
                <a:srgbClr val="4F4C4D"/>
              </a:buClr>
              <a:defRPr>
                <a:solidFill>
                  <a:srgbClr val="484647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750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1pPr marL="378000" indent="-378000">
              <a:buFont typeface="+mj-lt"/>
              <a:buAutoNum type="arabicPeriod"/>
              <a:defRPr/>
            </a:lvl1pPr>
            <a:lvl2pPr marL="630000" indent="-250825">
              <a:defRPr/>
            </a:lvl2pPr>
            <a:lvl3pPr marL="756000">
              <a:defRPr/>
            </a:lvl3pPr>
            <a:lvl4pPr marL="1008000">
              <a:defRPr/>
            </a:lvl4pPr>
            <a:lvl5pPr marL="1260000">
              <a:buClr>
                <a:srgbClr val="4F4C4D"/>
              </a:buClr>
              <a:defRPr>
                <a:solidFill>
                  <a:srgbClr val="4F4C4D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002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9300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324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60363" y="1276350"/>
            <a:ext cx="8460000" cy="4559300"/>
          </a:xfrm>
        </p:spPr>
        <p:txBody>
          <a:bodyPr rtlCol="0">
            <a:noAutofit/>
          </a:bodyPr>
          <a:lstStyle/>
          <a:p>
            <a:pPr lvl="0"/>
            <a:r>
              <a:rPr lang="en-AU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977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-7938" y="6056313"/>
            <a:ext cx="9161463" cy="801687"/>
            <a:chOff x="-7938" y="6056313"/>
            <a:chExt cx="9161463" cy="801687"/>
          </a:xfrm>
        </p:grpSpPr>
        <p:sp>
          <p:nvSpPr>
            <p:cNvPr id="4" name="AutoShape 4"/>
            <p:cNvSpPr>
              <a:spLocks noChangeAspect="1" noChangeArrowheads="1" noTextEdit="1"/>
            </p:cNvSpPr>
            <p:nvPr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5" name="Group 1"/>
            <p:cNvGrpSpPr>
              <a:grpSpLocks/>
            </p:cNvGrpSpPr>
            <p:nvPr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7" name="Freeform 8"/>
              <p:cNvSpPr>
                <a:spLocks noEditPoints="1"/>
              </p:cNvSpPr>
              <p:nvPr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8" name="Freeform 9"/>
              <p:cNvSpPr>
                <a:spLocks noEditPoints="1"/>
              </p:cNvSpPr>
              <p:nvPr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7891992 w 2486"/>
                  <a:gd name="T1" fmla="*/ 257175 h 94"/>
                  <a:gd name="T2" fmla="*/ 6892001 w 2486"/>
                  <a:gd name="T3" fmla="*/ 0 h 94"/>
                  <a:gd name="T4" fmla="*/ 0 w 2486"/>
                  <a:gd name="T5" fmla="*/ 0 h 94"/>
                  <a:gd name="T6" fmla="*/ 0 w 2486"/>
                  <a:gd name="T7" fmla="*/ 298450 h 94"/>
                  <a:gd name="T8" fmla="*/ 7266601 w 2486"/>
                  <a:gd name="T9" fmla="*/ 298450 h 94"/>
                  <a:gd name="T10" fmla="*/ 7891992 w 2486"/>
                  <a:gd name="T11" fmla="*/ 257175 h 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1050996 w 394"/>
                  <a:gd name="T1" fmla="*/ 0 h 189"/>
                  <a:gd name="T2" fmla="*/ 0 w 394"/>
                  <a:gd name="T3" fmla="*/ 257856 h 189"/>
                  <a:gd name="T4" fmla="*/ 1038295 w 394"/>
                  <a:gd name="T5" fmla="*/ 601663 h 189"/>
                  <a:gd name="T6" fmla="*/ 1251034 w 394"/>
                  <a:gd name="T7" fmla="*/ 601663 h 189"/>
                  <a:gd name="T8" fmla="*/ 1251034 w 394"/>
                  <a:gd name="T9" fmla="*/ 0 h 189"/>
                  <a:gd name="T10" fmla="*/ 1050996 w 394"/>
                  <a:gd name="T11" fmla="*/ 0 h 1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pic>
          <p:nvPicPr>
            <p:cNvPr id="6" name="Picture 7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0" y="1276350"/>
            <a:ext cx="7477125" cy="4559301"/>
          </a:xfrm>
        </p:spPr>
        <p:txBody>
          <a:bodyPr/>
          <a:lstStyle>
            <a:lvl1pPr>
              <a:spcAft>
                <a:spcPts val="0"/>
              </a:spcAft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12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31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711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548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-26988" y="357188"/>
            <a:ext cx="9199563" cy="6500812"/>
            <a:chOff x="-26988" y="357188"/>
            <a:chExt cx="9199469" cy="6500812"/>
          </a:xfrm>
        </p:grpSpPr>
        <p:grpSp>
          <p:nvGrpSpPr>
            <p:cNvPr id="6" name="Group 66"/>
            <p:cNvGrpSpPr>
              <a:grpSpLocks/>
            </p:cNvGrpSpPr>
            <p:nvPr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30" name="Freeform 17"/>
              <p:cNvSpPr>
                <a:spLocks/>
              </p:cNvSpPr>
              <p:nvPr/>
            </p:nvSpPr>
            <p:spPr bwMode="auto">
              <a:xfrm>
                <a:off x="-17463" y="1971675"/>
                <a:ext cx="9186769" cy="957263"/>
              </a:xfrm>
              <a:custGeom>
                <a:avLst/>
                <a:gdLst>
                  <a:gd name="T0" fmla="*/ 0 w 2880"/>
                  <a:gd name="T1" fmla="*/ 0 h 300"/>
                  <a:gd name="T2" fmla="*/ 1186624 w 2880"/>
                  <a:gd name="T3" fmla="*/ 0 h 300"/>
                  <a:gd name="T4" fmla="*/ 2838967 w 2880"/>
                  <a:gd name="T5" fmla="*/ 545640 h 300"/>
                  <a:gd name="T6" fmla="*/ 4430702 w 2880"/>
                  <a:gd name="T7" fmla="*/ 957263 h 300"/>
                  <a:gd name="T8" fmla="*/ 9186769 w 2880"/>
                  <a:gd name="T9" fmla="*/ 957263 h 3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" name="Freeform 18"/>
              <p:cNvSpPr>
                <a:spLocks/>
              </p:cNvSpPr>
              <p:nvPr/>
            </p:nvSpPr>
            <p:spPr bwMode="auto">
              <a:xfrm>
                <a:off x="-17463" y="2449513"/>
                <a:ext cx="9186769" cy="479425"/>
              </a:xfrm>
              <a:custGeom>
                <a:avLst/>
                <a:gdLst>
                  <a:gd name="T0" fmla="*/ 9186769 w 2880"/>
                  <a:gd name="T1" fmla="*/ 0 h 150"/>
                  <a:gd name="T2" fmla="*/ 3834200 w 2880"/>
                  <a:gd name="T3" fmla="*/ 0 h 150"/>
                  <a:gd name="T4" fmla="*/ 2838967 w 2880"/>
                  <a:gd name="T5" fmla="*/ 67120 h 150"/>
                  <a:gd name="T6" fmla="*/ 1167485 w 2880"/>
                  <a:gd name="T7" fmla="*/ 479425 h 150"/>
                  <a:gd name="T8" fmla="*/ 0 w 2880"/>
                  <a:gd name="T9" fmla="*/ 479425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" name="Freeform 19"/>
              <p:cNvSpPr>
                <a:spLocks/>
              </p:cNvSpPr>
              <p:nvPr/>
            </p:nvSpPr>
            <p:spPr bwMode="auto">
              <a:xfrm>
                <a:off x="-17463" y="1655763"/>
                <a:ext cx="9186769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33" name="Freeform 20"/>
              <p:cNvSpPr>
                <a:spLocks/>
              </p:cNvSpPr>
              <p:nvPr/>
            </p:nvSpPr>
            <p:spPr bwMode="auto">
              <a:xfrm>
                <a:off x="-17463" y="2130425"/>
                <a:ext cx="9186769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34" name="Freeform 21"/>
              <p:cNvSpPr>
                <a:spLocks/>
              </p:cNvSpPr>
              <p:nvPr/>
            </p:nvSpPr>
            <p:spPr bwMode="auto">
              <a:xfrm>
                <a:off x="-17463" y="1336675"/>
                <a:ext cx="9186769" cy="954088"/>
              </a:xfrm>
              <a:custGeom>
                <a:avLst/>
                <a:gdLst>
                  <a:gd name="T0" fmla="*/ 0 w 2880"/>
                  <a:gd name="T1" fmla="*/ 0 h 299"/>
                  <a:gd name="T2" fmla="*/ 1186624 w 2880"/>
                  <a:gd name="T3" fmla="*/ 0 h 299"/>
                  <a:gd name="T4" fmla="*/ 2838967 w 2880"/>
                  <a:gd name="T5" fmla="*/ 545649 h 299"/>
                  <a:gd name="T6" fmla="*/ 4430702 w 2880"/>
                  <a:gd name="T7" fmla="*/ 954088 h 299"/>
                  <a:gd name="T8" fmla="*/ 9186769 w 2880"/>
                  <a:gd name="T9" fmla="*/ 954088 h 2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" name="Freeform 22"/>
              <p:cNvSpPr>
                <a:spLocks/>
              </p:cNvSpPr>
              <p:nvPr/>
            </p:nvSpPr>
            <p:spPr bwMode="auto">
              <a:xfrm>
                <a:off x="-17463" y="1811338"/>
                <a:ext cx="9186769" cy="479425"/>
              </a:xfrm>
              <a:custGeom>
                <a:avLst/>
                <a:gdLst>
                  <a:gd name="T0" fmla="*/ 9186769 w 2880"/>
                  <a:gd name="T1" fmla="*/ 0 h 150"/>
                  <a:gd name="T2" fmla="*/ 3834200 w 2880"/>
                  <a:gd name="T3" fmla="*/ 0 h 150"/>
                  <a:gd name="T4" fmla="*/ 2838967 w 2880"/>
                  <a:gd name="T5" fmla="*/ 70316 h 150"/>
                  <a:gd name="T6" fmla="*/ 1167485 w 2880"/>
                  <a:gd name="T7" fmla="*/ 479425 h 150"/>
                  <a:gd name="T8" fmla="*/ 0 w 2880"/>
                  <a:gd name="T9" fmla="*/ 479425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" name="Freeform 23"/>
              <p:cNvSpPr>
                <a:spLocks/>
              </p:cNvSpPr>
              <p:nvPr/>
            </p:nvSpPr>
            <p:spPr bwMode="auto">
              <a:xfrm>
                <a:off x="-17463" y="357188"/>
                <a:ext cx="9186769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37" name="Freeform 24"/>
              <p:cNvSpPr>
                <a:spLocks/>
              </p:cNvSpPr>
              <p:nvPr/>
            </p:nvSpPr>
            <p:spPr bwMode="auto">
              <a:xfrm>
                <a:off x="-17463" y="357188"/>
                <a:ext cx="9186769" cy="477837"/>
              </a:xfrm>
              <a:custGeom>
                <a:avLst/>
                <a:gdLst>
                  <a:gd name="T0" fmla="*/ 0 w 2880"/>
                  <a:gd name="T1" fmla="*/ 477837 h 150"/>
                  <a:gd name="T2" fmla="*/ 5333430 w 2880"/>
                  <a:gd name="T3" fmla="*/ 477837 h 150"/>
                  <a:gd name="T4" fmla="*/ 6328663 w 2880"/>
                  <a:gd name="T5" fmla="*/ 410940 h 150"/>
                  <a:gd name="T6" fmla="*/ 7996955 w 2880"/>
                  <a:gd name="T7" fmla="*/ 0 h 150"/>
                  <a:gd name="T8" fmla="*/ 9186769 w 2880"/>
                  <a:gd name="T9" fmla="*/ 0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Freeform 25"/>
              <p:cNvSpPr>
                <a:spLocks/>
              </p:cNvSpPr>
              <p:nvPr/>
            </p:nvSpPr>
            <p:spPr bwMode="auto">
              <a:xfrm>
                <a:off x="-17463" y="676275"/>
                <a:ext cx="9186769" cy="954088"/>
              </a:xfrm>
              <a:custGeom>
                <a:avLst/>
                <a:gdLst>
                  <a:gd name="T0" fmla="*/ 9186769 w 2880"/>
                  <a:gd name="T1" fmla="*/ 954088 h 299"/>
                  <a:gd name="T2" fmla="*/ 7977816 w 2880"/>
                  <a:gd name="T3" fmla="*/ 954088 h 299"/>
                  <a:gd name="T4" fmla="*/ 6328663 w 2880"/>
                  <a:gd name="T5" fmla="*/ 411630 h 299"/>
                  <a:gd name="T6" fmla="*/ 4736928 w 2880"/>
                  <a:gd name="T7" fmla="*/ 0 h 299"/>
                  <a:gd name="T8" fmla="*/ 0 w 2880"/>
                  <a:gd name="T9" fmla="*/ 0 h 2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9" name="Freeform 26"/>
              <p:cNvSpPr>
                <a:spLocks/>
              </p:cNvSpPr>
              <p:nvPr/>
            </p:nvSpPr>
            <p:spPr bwMode="auto">
              <a:xfrm>
                <a:off x="-17463" y="676275"/>
                <a:ext cx="9186769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40" name="Freeform 27"/>
              <p:cNvSpPr>
                <a:spLocks/>
              </p:cNvSpPr>
              <p:nvPr/>
            </p:nvSpPr>
            <p:spPr bwMode="auto">
              <a:xfrm>
                <a:off x="-17463" y="995363"/>
                <a:ext cx="9186769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41" name="Freeform 28"/>
              <p:cNvSpPr>
                <a:spLocks/>
              </p:cNvSpPr>
              <p:nvPr/>
            </p:nvSpPr>
            <p:spPr bwMode="auto">
              <a:xfrm>
                <a:off x="-17463" y="995363"/>
                <a:ext cx="9186769" cy="474662"/>
              </a:xfrm>
              <a:custGeom>
                <a:avLst/>
                <a:gdLst>
                  <a:gd name="T0" fmla="*/ 0 w 2880"/>
                  <a:gd name="T1" fmla="*/ 474662 h 149"/>
                  <a:gd name="T2" fmla="*/ 5333430 w 2880"/>
                  <a:gd name="T3" fmla="*/ 474662 h 149"/>
                  <a:gd name="T4" fmla="*/ 6328663 w 2880"/>
                  <a:gd name="T5" fmla="*/ 407763 h 149"/>
                  <a:gd name="T6" fmla="*/ 7996955 w 2880"/>
                  <a:gd name="T7" fmla="*/ 0 h 149"/>
                  <a:gd name="T8" fmla="*/ 9186769 w 2880"/>
                  <a:gd name="T9" fmla="*/ 0 h 1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7" name="Group 37"/>
            <p:cNvGrpSpPr>
              <a:grpSpLocks/>
            </p:cNvGrpSpPr>
            <p:nvPr/>
          </p:nvGrpSpPr>
          <p:grpSpPr bwMode="auto"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9" name="Rectangle 78"/>
              <p:cNvSpPr/>
              <p:nvPr/>
            </p:nvSpPr>
            <p:spPr>
              <a:xfrm>
                <a:off x="1588" y="5940425"/>
                <a:ext cx="9158193" cy="9175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AU" sz="1800" dirty="0"/>
              </a:p>
            </p:txBody>
          </p:sp>
          <p:grpSp>
            <p:nvGrpSpPr>
              <p:cNvPr id="10" name="Group 41"/>
              <p:cNvGrpSpPr>
                <a:grpSpLocks/>
              </p:cNvGrpSpPr>
              <p:nvPr/>
            </p:nvGrpSpPr>
            <p:grpSpPr bwMode="auto"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26" name="Freeform 7"/>
                <p:cNvSpPr>
                  <a:spLocks noEditPoints="1"/>
                </p:cNvSpPr>
                <p:nvPr/>
              </p:nvSpPr>
              <p:spPr bwMode="auto">
                <a:xfrm>
                  <a:off x="1588" y="5564188"/>
                  <a:ext cx="9170893" cy="931862"/>
                </a:xfrm>
                <a:custGeom>
                  <a:avLst/>
                  <a:gdLst>
                    <a:gd name="T0" fmla="*/ 2313 w 2880"/>
                    <a:gd name="T1" fmla="*/ 117 h 293"/>
                    <a:gd name="T2" fmla="*/ 0 w 2880"/>
                    <a:gd name="T3" fmla="*/ 117 h 293"/>
                    <a:gd name="T4" fmla="*/ 0 w 2880"/>
                    <a:gd name="T5" fmla="*/ 137 h 293"/>
                    <a:gd name="T6" fmla="*/ 2030 w 2880"/>
                    <a:gd name="T7" fmla="*/ 137 h 293"/>
                    <a:gd name="T8" fmla="*/ 2313 w 2880"/>
                    <a:gd name="T9" fmla="*/ 117 h 293"/>
                    <a:gd name="T10" fmla="*/ 2880 w 2880"/>
                    <a:gd name="T11" fmla="*/ 0 h 293"/>
                    <a:gd name="T12" fmla="*/ 2880 w 2880"/>
                    <a:gd name="T13" fmla="*/ 0 h 293"/>
                    <a:gd name="T14" fmla="*/ 2880 w 2880"/>
                    <a:gd name="T15" fmla="*/ 117 h 293"/>
                    <a:gd name="T16" fmla="*/ 2313 w 2880"/>
                    <a:gd name="T17" fmla="*/ 117 h 293"/>
                    <a:gd name="T18" fmla="*/ 2784 w 2880"/>
                    <a:gd name="T19" fmla="*/ 293 h 293"/>
                    <a:gd name="T20" fmla="*/ 2880 w 2880"/>
                    <a:gd name="T21" fmla="*/ 293 h 293"/>
                    <a:gd name="T22" fmla="*/ 2880 w 2880"/>
                    <a:gd name="T23" fmla="*/ 0 h 29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" name="Freeform 8"/>
                <p:cNvSpPr>
                  <a:spLocks noEditPoints="1"/>
                </p:cNvSpPr>
                <p:nvPr/>
              </p:nvSpPr>
              <p:spPr bwMode="auto">
                <a:xfrm>
                  <a:off x="1588" y="5500688"/>
                  <a:ext cx="9170893" cy="434975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9"/>
                <p:cNvSpPr>
                  <a:spLocks/>
                </p:cNvSpPr>
                <p:nvPr/>
              </p:nvSpPr>
              <p:spPr bwMode="auto">
                <a:xfrm>
                  <a:off x="1588" y="5564188"/>
                  <a:ext cx="7365925" cy="431800"/>
                </a:xfrm>
                <a:custGeom>
                  <a:avLst/>
                  <a:gdLst>
                    <a:gd name="T0" fmla="*/ 2313 w 2313"/>
                    <a:gd name="T1" fmla="*/ 117 h 136"/>
                    <a:gd name="T2" fmla="*/ 1860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136 h 136"/>
                    <a:gd name="T8" fmla="*/ 2030 w 2313"/>
                    <a:gd name="T9" fmla="*/ 136 h 136"/>
                    <a:gd name="T10" fmla="*/ 2313 w 2313"/>
                    <a:gd name="T11" fmla="*/ 117 h 1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" name="Freeform 10"/>
                <p:cNvSpPr>
                  <a:spLocks/>
                </p:cNvSpPr>
                <p:nvPr/>
              </p:nvSpPr>
              <p:spPr bwMode="auto">
                <a:xfrm>
                  <a:off x="7367513" y="5564188"/>
                  <a:ext cx="1804968" cy="868362"/>
                </a:xfrm>
                <a:custGeom>
                  <a:avLst/>
                  <a:gdLst>
                    <a:gd name="T0" fmla="*/ 476 w 567"/>
                    <a:gd name="T1" fmla="*/ 0 h 273"/>
                    <a:gd name="T2" fmla="*/ 0 w 567"/>
                    <a:gd name="T3" fmla="*/ 117 h 273"/>
                    <a:gd name="T4" fmla="*/ 471 w 567"/>
                    <a:gd name="T5" fmla="*/ 273 h 273"/>
                    <a:gd name="T6" fmla="*/ 567 w 567"/>
                    <a:gd name="T7" fmla="*/ 273 h 273"/>
                    <a:gd name="T8" fmla="*/ 567 w 567"/>
                    <a:gd name="T9" fmla="*/ 0 h 273"/>
                    <a:gd name="T10" fmla="*/ 476 w 567"/>
                    <a:gd name="T11" fmla="*/ 0 h 27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pic>
            <p:nvPicPr>
              <p:cNvPr id="12" name="Picture 7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3" name="Group 19"/>
              <p:cNvGrpSpPr/>
              <p:nvPr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14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0000" y="3123776"/>
            <a:ext cx="8042400" cy="108000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AU" sz="44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0000" y="4268888"/>
            <a:ext cx="8043863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920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0" y="5500688"/>
            <a:ext cx="9167813" cy="996950"/>
            <a:chOff x="608" y="5500319"/>
            <a:chExt cx="9167813" cy="996950"/>
          </a:xfrm>
        </p:grpSpPr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25" name="Freeform 11"/>
              <p:cNvSpPr>
                <a:spLocks noEditPoints="1"/>
              </p:cNvSpPr>
              <p:nvPr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auto">
              <a:xfrm>
                <a:off x="-7938" y="5732463"/>
                <a:ext cx="7362825" cy="433387"/>
              </a:xfrm>
              <a:custGeom>
                <a:avLst/>
                <a:gdLst>
                  <a:gd name="T0" fmla="*/ 7362825 w 2313"/>
                  <a:gd name="T1" fmla="*/ 372840 h 136"/>
                  <a:gd name="T2" fmla="*/ 5920819 w 2313"/>
                  <a:gd name="T3" fmla="*/ 0 h 136"/>
                  <a:gd name="T4" fmla="*/ 0 w 2313"/>
                  <a:gd name="T5" fmla="*/ 0 h 136"/>
                  <a:gd name="T6" fmla="*/ 0 w 2313"/>
                  <a:gd name="T7" fmla="*/ 433387 h 136"/>
                  <a:gd name="T8" fmla="*/ 6461969 w 2313"/>
                  <a:gd name="T9" fmla="*/ 433387 h 136"/>
                  <a:gd name="T10" fmla="*/ 7362825 w 2313"/>
                  <a:gd name="T11" fmla="*/ 372840 h 1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auto">
              <a:xfrm>
                <a:off x="7354887" y="5732463"/>
                <a:ext cx="1804988" cy="869950"/>
              </a:xfrm>
              <a:custGeom>
                <a:avLst/>
                <a:gdLst>
                  <a:gd name="T0" fmla="*/ 1515299 w 567"/>
                  <a:gd name="T1" fmla="*/ 0 h 273"/>
                  <a:gd name="T2" fmla="*/ 0 w 567"/>
                  <a:gd name="T3" fmla="*/ 372836 h 273"/>
                  <a:gd name="T4" fmla="*/ 1499382 w 567"/>
                  <a:gd name="T5" fmla="*/ 869950 h 273"/>
                  <a:gd name="T6" fmla="*/ 1804988 w 567"/>
                  <a:gd name="T7" fmla="*/ 869950 h 273"/>
                  <a:gd name="T8" fmla="*/ 1804988 w 567"/>
                  <a:gd name="T9" fmla="*/ 0 h 273"/>
                  <a:gd name="T10" fmla="*/ 1515299 w 567"/>
                  <a:gd name="T11" fmla="*/ 0 h 2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pic>
          <p:nvPicPr>
            <p:cNvPr id="8" name="Picture 7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0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2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5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6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7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8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9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0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1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2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3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4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</p:grp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60000" y="2866540"/>
            <a:ext cx="7469550" cy="7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5000"/>
              </a:lnSpc>
              <a:spcAft>
                <a:spcPts val="0"/>
              </a:spcAft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60000" y="3712540"/>
            <a:ext cx="2772000" cy="153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solidFill>
                  <a:srgbClr val="FFFFFF"/>
                </a:solidFill>
              </a:defRPr>
            </a:lvl1pPr>
            <a:lvl2pPr marL="0" indent="0">
              <a:lnSpc>
                <a:spcPct val="90000"/>
              </a:lnSpc>
              <a:spcAft>
                <a:spcPts val="567"/>
              </a:spcAft>
              <a:buNone/>
              <a:defRPr sz="1600">
                <a:solidFill>
                  <a:srgbClr val="FFFFFF"/>
                </a:solidFill>
              </a:defRPr>
            </a:lvl2pPr>
            <a:lvl3pPr marL="266700" indent="-266700">
              <a:lnSpc>
                <a:spcPct val="90000"/>
              </a:lnSpc>
              <a:spcAft>
                <a:spcPts val="0"/>
              </a:spcAft>
              <a:buNone/>
              <a:tabLst>
                <a:tab pos="266700" algn="l"/>
              </a:tabLst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3600000" y="3712540"/>
            <a:ext cx="2772000" cy="1530000"/>
          </a:xfrm>
        </p:spPr>
        <p:txBody>
          <a:bodyPr>
            <a:noAutofit/>
          </a:bodyPr>
          <a:lstStyle>
            <a:lvl1pPr marL="271463" indent="-271463">
              <a:lnSpc>
                <a:spcPct val="90000"/>
              </a:lnSpc>
              <a:spcAft>
                <a:spcPts val="0"/>
              </a:spcAft>
              <a:tabLst>
                <a:tab pos="355600" algn="l"/>
              </a:tabLst>
              <a:defRPr sz="1600" b="1">
                <a:solidFill>
                  <a:srgbClr val="FFFFFF"/>
                </a:solidFill>
              </a:defRPr>
            </a:lvl1pPr>
            <a:lvl2pPr marL="0" indent="0">
              <a:lnSpc>
                <a:spcPct val="90000"/>
              </a:lnSpc>
              <a:spcAft>
                <a:spcPts val="567"/>
              </a:spcAft>
              <a:buNone/>
              <a:defRPr sz="1600">
                <a:solidFill>
                  <a:srgbClr val="FFFFFF"/>
                </a:solidFill>
              </a:defRPr>
            </a:lvl2pPr>
            <a:lvl3pPr marL="271463" indent="-271463">
              <a:lnSpc>
                <a:spcPct val="90000"/>
              </a:lnSpc>
              <a:spcAft>
                <a:spcPts val="0"/>
              </a:spcAft>
              <a:buNone/>
              <a:tabLst>
                <a:tab pos="271463" algn="l"/>
              </a:tabLst>
              <a:defRPr lang="en-AU" sz="16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94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7184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63" y="269875"/>
            <a:ext cx="8459787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363" y="1276350"/>
            <a:ext cx="8459787" cy="45593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27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63" y="269875"/>
            <a:ext cx="8459787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60363" y="1276350"/>
            <a:ext cx="8459787" cy="4559300"/>
          </a:xfrm>
        </p:spPr>
        <p:txBody>
          <a:bodyPr/>
          <a:lstStyle/>
          <a:p>
            <a:pPr lvl="0"/>
            <a:r>
              <a:rPr lang="en-AU" noProof="0" dirty="0"/>
              <a:t>Click icon to add table</a:t>
            </a:r>
            <a:endParaRPr lang="en-US" noProof="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524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Pulsars for Public &amp; Pupils  |  Robert Hollow  | 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2127191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0" y="5500688"/>
            <a:ext cx="9167813" cy="996950"/>
            <a:chOff x="608" y="5500319"/>
            <a:chExt cx="9167813" cy="996950"/>
          </a:xfrm>
        </p:grpSpPr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23" name="Freeform 11"/>
              <p:cNvSpPr>
                <a:spLocks noEditPoints="1"/>
              </p:cNvSpPr>
              <p:nvPr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4" name="Freeform 24"/>
              <p:cNvSpPr>
                <a:spLocks/>
              </p:cNvSpPr>
              <p:nvPr/>
            </p:nvSpPr>
            <p:spPr bwMode="auto">
              <a:xfrm>
                <a:off x="-7938" y="5732463"/>
                <a:ext cx="7362825" cy="433387"/>
              </a:xfrm>
              <a:custGeom>
                <a:avLst/>
                <a:gdLst>
                  <a:gd name="T0" fmla="*/ 7362825 w 2313"/>
                  <a:gd name="T1" fmla="*/ 372840 h 136"/>
                  <a:gd name="T2" fmla="*/ 5920819 w 2313"/>
                  <a:gd name="T3" fmla="*/ 0 h 136"/>
                  <a:gd name="T4" fmla="*/ 0 w 2313"/>
                  <a:gd name="T5" fmla="*/ 0 h 136"/>
                  <a:gd name="T6" fmla="*/ 0 w 2313"/>
                  <a:gd name="T7" fmla="*/ 433387 h 136"/>
                  <a:gd name="T8" fmla="*/ 6461969 w 2313"/>
                  <a:gd name="T9" fmla="*/ 433387 h 136"/>
                  <a:gd name="T10" fmla="*/ 7362825 w 2313"/>
                  <a:gd name="T11" fmla="*/ 372840 h 1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" name="Freeform 25"/>
              <p:cNvSpPr>
                <a:spLocks/>
              </p:cNvSpPr>
              <p:nvPr/>
            </p:nvSpPr>
            <p:spPr bwMode="auto">
              <a:xfrm>
                <a:off x="7354887" y="5732463"/>
                <a:ext cx="1804988" cy="869950"/>
              </a:xfrm>
              <a:custGeom>
                <a:avLst/>
                <a:gdLst>
                  <a:gd name="T0" fmla="*/ 1515299 w 567"/>
                  <a:gd name="T1" fmla="*/ 0 h 273"/>
                  <a:gd name="T2" fmla="*/ 0 w 567"/>
                  <a:gd name="T3" fmla="*/ 372836 h 273"/>
                  <a:gd name="T4" fmla="*/ 1499382 w 567"/>
                  <a:gd name="T5" fmla="*/ 869950 h 273"/>
                  <a:gd name="T6" fmla="*/ 1804988 w 567"/>
                  <a:gd name="T7" fmla="*/ 869950 h 273"/>
                  <a:gd name="T8" fmla="*/ 1804988 w 567"/>
                  <a:gd name="T9" fmla="*/ 0 h 273"/>
                  <a:gd name="T10" fmla="*/ 1515299 w 567"/>
                  <a:gd name="T11" fmla="*/ 0 h 2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pic>
          <p:nvPicPr>
            <p:cNvPr id="7" name="Picture 7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0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1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2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3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4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5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6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8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9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0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1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2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0000" y="4267725"/>
            <a:ext cx="8043863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7" name="Title 15"/>
          <p:cNvSpPr>
            <a:spLocks noGrp="1"/>
          </p:cNvSpPr>
          <p:nvPr>
            <p:ph type="title"/>
          </p:nvPr>
        </p:nvSpPr>
        <p:spPr>
          <a:xfrm>
            <a:off x="360000" y="3122613"/>
            <a:ext cx="8043863" cy="1080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65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43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-26988" y="357188"/>
            <a:ext cx="9194801" cy="6140450"/>
            <a:chOff x="-26988" y="357188"/>
            <a:chExt cx="9195409" cy="6140081"/>
          </a:xfrm>
        </p:grpSpPr>
        <p:grpSp>
          <p:nvGrpSpPr>
            <p:cNvPr id="6" name="Group 35"/>
            <p:cNvGrpSpPr>
              <a:grpSpLocks/>
            </p:cNvGrpSpPr>
            <p:nvPr/>
          </p:nvGrpSpPr>
          <p:grpSpPr bwMode="auto">
            <a:xfrm>
              <a:off x="608" y="5500319"/>
              <a:ext cx="9167813" cy="996950"/>
              <a:chOff x="608" y="5500319"/>
              <a:chExt cx="9167813" cy="996950"/>
            </a:xfrm>
          </p:grpSpPr>
          <p:grpSp>
            <p:nvGrpSpPr>
              <p:cNvPr id="22" name="Group 22"/>
              <p:cNvGrpSpPr>
                <a:grpSpLocks/>
              </p:cNvGrpSpPr>
              <p:nvPr/>
            </p:nvGrpSpPr>
            <p:grpSpPr bwMode="auto">
              <a:xfrm>
                <a:off x="608" y="5500319"/>
                <a:ext cx="9167813" cy="996950"/>
                <a:chOff x="-7938" y="5668963"/>
                <a:chExt cx="9167813" cy="996950"/>
              </a:xfrm>
            </p:grpSpPr>
            <p:sp>
              <p:nvSpPr>
                <p:cNvPr id="37" name="Freeform 11"/>
                <p:cNvSpPr>
                  <a:spLocks noEditPoints="1"/>
                </p:cNvSpPr>
                <p:nvPr/>
              </p:nvSpPr>
              <p:spPr bwMode="auto">
                <a:xfrm>
                  <a:off x="-8544" y="5669023"/>
                  <a:ext cx="9168419" cy="996890"/>
                </a:xfrm>
                <a:custGeom>
                  <a:avLst/>
                  <a:gdLst>
                    <a:gd name="T0" fmla="*/ 2880 w 2880"/>
                    <a:gd name="T1" fmla="*/ 20 h 313"/>
                    <a:gd name="T2" fmla="*/ 2789 w 2880"/>
                    <a:gd name="T3" fmla="*/ 20 h 313"/>
                    <a:gd name="T4" fmla="*/ 2313 w 2880"/>
                    <a:gd name="T5" fmla="*/ 137 h 313"/>
                    <a:gd name="T6" fmla="*/ 2784 w 2880"/>
                    <a:gd name="T7" fmla="*/ 313 h 313"/>
                    <a:gd name="T8" fmla="*/ 2880 w 2880"/>
                    <a:gd name="T9" fmla="*/ 313 h 313"/>
                    <a:gd name="T10" fmla="*/ 2880 w 2880"/>
                    <a:gd name="T11" fmla="*/ 20 h 313"/>
                    <a:gd name="T12" fmla="*/ 1860 w 2880"/>
                    <a:gd name="T13" fmla="*/ 0 h 313"/>
                    <a:gd name="T14" fmla="*/ 0 w 2880"/>
                    <a:gd name="T15" fmla="*/ 0 h 313"/>
                    <a:gd name="T16" fmla="*/ 0 w 2880"/>
                    <a:gd name="T17" fmla="*/ 157 h 313"/>
                    <a:gd name="T18" fmla="*/ 2030 w 2880"/>
                    <a:gd name="T19" fmla="*/ 157 h 313"/>
                    <a:gd name="T20" fmla="*/ 2313 w 2880"/>
                    <a:gd name="T21" fmla="*/ 137 h 313"/>
                    <a:gd name="T22" fmla="*/ 2313 w 2880"/>
                    <a:gd name="T23" fmla="*/ 137 h 313"/>
                    <a:gd name="T24" fmla="*/ 2313 w 2880"/>
                    <a:gd name="T25" fmla="*/ 137 h 313"/>
                    <a:gd name="T26" fmla="*/ 1860 w 2880"/>
                    <a:gd name="T27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80" h="313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411" y="217"/>
                        <a:pt x="2542" y="313"/>
                        <a:pt x="2784" y="313"/>
                      </a:cubicBezTo>
                      <a:cubicBezTo>
                        <a:pt x="2842" y="313"/>
                        <a:pt x="2880" y="313"/>
                        <a:pt x="2880" y="313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030" y="157"/>
                        <a:pt x="2030" y="157"/>
                        <a:pt x="2030" y="157"/>
                      </a:cubicBezTo>
                      <a:cubicBezTo>
                        <a:pt x="2214" y="157"/>
                        <a:pt x="2274" y="152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24"/>
                <p:cNvSpPr>
                  <a:spLocks/>
                </p:cNvSpPr>
                <p:nvPr/>
              </p:nvSpPr>
              <p:spPr bwMode="auto">
                <a:xfrm>
                  <a:off x="-8544" y="5732519"/>
                  <a:ext cx="7363312" cy="433361"/>
                </a:xfrm>
                <a:custGeom>
                  <a:avLst/>
                  <a:gdLst>
                    <a:gd name="T0" fmla="*/ 7363312 w 2313"/>
                    <a:gd name="T1" fmla="*/ 372818 h 136"/>
                    <a:gd name="T2" fmla="*/ 5921211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433361 h 136"/>
                    <a:gd name="T8" fmla="*/ 6462397 w 2313"/>
                    <a:gd name="T9" fmla="*/ 433361 h 136"/>
                    <a:gd name="T10" fmla="*/ 7363312 w 2313"/>
                    <a:gd name="T11" fmla="*/ 372818 h 1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" name="Freeform 25"/>
                <p:cNvSpPr>
                  <a:spLocks/>
                </p:cNvSpPr>
                <p:nvPr/>
              </p:nvSpPr>
              <p:spPr bwMode="auto">
                <a:xfrm>
                  <a:off x="7354768" y="5732519"/>
                  <a:ext cx="1805107" cy="869898"/>
                </a:xfrm>
                <a:custGeom>
                  <a:avLst/>
                  <a:gdLst>
                    <a:gd name="T0" fmla="*/ 1515398 w 567"/>
                    <a:gd name="T1" fmla="*/ 0 h 273"/>
                    <a:gd name="T2" fmla="*/ 0 w 567"/>
                    <a:gd name="T3" fmla="*/ 372813 h 273"/>
                    <a:gd name="T4" fmla="*/ 1499480 w 567"/>
                    <a:gd name="T5" fmla="*/ 869898 h 273"/>
                    <a:gd name="T6" fmla="*/ 1805107 w 567"/>
                    <a:gd name="T7" fmla="*/ 869898 h 273"/>
                    <a:gd name="T8" fmla="*/ 1805107 w 567"/>
                    <a:gd name="T9" fmla="*/ 0 h 273"/>
                    <a:gd name="T10" fmla="*/ 1515398 w 567"/>
                    <a:gd name="T11" fmla="*/ 0 h 27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pic>
            <p:nvPicPr>
              <p:cNvPr id="23" name="Picture 7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4" name="Group 19"/>
              <p:cNvGrpSpPr/>
              <p:nvPr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25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 dirty="0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" name="Group 66"/>
            <p:cNvGrpSpPr>
              <a:grpSpLocks/>
            </p:cNvGrpSpPr>
            <p:nvPr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9" name="Freeform 17"/>
              <p:cNvSpPr>
                <a:spLocks/>
              </p:cNvSpPr>
              <p:nvPr/>
            </p:nvSpPr>
            <p:spPr bwMode="auto">
              <a:xfrm>
                <a:off x="-17463" y="1971578"/>
                <a:ext cx="9187471" cy="957205"/>
              </a:xfrm>
              <a:custGeom>
                <a:avLst/>
                <a:gdLst>
                  <a:gd name="T0" fmla="*/ 0 w 2880"/>
                  <a:gd name="T1" fmla="*/ 0 h 300"/>
                  <a:gd name="T2" fmla="*/ 1186715 w 2880"/>
                  <a:gd name="T3" fmla="*/ 0 h 300"/>
                  <a:gd name="T4" fmla="*/ 2839184 w 2880"/>
                  <a:gd name="T5" fmla="*/ 545607 h 300"/>
                  <a:gd name="T6" fmla="*/ 4431041 w 2880"/>
                  <a:gd name="T7" fmla="*/ 957205 h 300"/>
                  <a:gd name="T8" fmla="*/ 9187471 w 2880"/>
                  <a:gd name="T9" fmla="*/ 957205 h 3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" name="Freeform 18"/>
              <p:cNvSpPr>
                <a:spLocks/>
              </p:cNvSpPr>
              <p:nvPr/>
            </p:nvSpPr>
            <p:spPr bwMode="auto">
              <a:xfrm>
                <a:off x="-17463" y="2449387"/>
                <a:ext cx="9187471" cy="479396"/>
              </a:xfrm>
              <a:custGeom>
                <a:avLst/>
                <a:gdLst>
                  <a:gd name="T0" fmla="*/ 9187471 w 2880"/>
                  <a:gd name="T1" fmla="*/ 0 h 150"/>
                  <a:gd name="T2" fmla="*/ 3834493 w 2880"/>
                  <a:gd name="T3" fmla="*/ 0 h 150"/>
                  <a:gd name="T4" fmla="*/ 2839184 w 2880"/>
                  <a:gd name="T5" fmla="*/ 67115 h 150"/>
                  <a:gd name="T6" fmla="*/ 1167574 w 2880"/>
                  <a:gd name="T7" fmla="*/ 479396 h 150"/>
                  <a:gd name="T8" fmla="*/ 0 w 2880"/>
                  <a:gd name="T9" fmla="*/ 479396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" name="Freeform 19"/>
              <p:cNvSpPr>
                <a:spLocks/>
              </p:cNvSpPr>
              <p:nvPr/>
            </p:nvSpPr>
            <p:spPr bwMode="auto">
              <a:xfrm>
                <a:off x="-17463" y="1655685"/>
                <a:ext cx="9187471" cy="954030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3" name="Freeform 20"/>
              <p:cNvSpPr>
                <a:spLocks/>
              </p:cNvSpPr>
              <p:nvPr/>
            </p:nvSpPr>
            <p:spPr bwMode="auto">
              <a:xfrm>
                <a:off x="-17463" y="2130318"/>
                <a:ext cx="9187471" cy="479396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4" name="Freeform 21"/>
              <p:cNvSpPr>
                <a:spLocks/>
              </p:cNvSpPr>
              <p:nvPr/>
            </p:nvSpPr>
            <p:spPr bwMode="auto">
              <a:xfrm>
                <a:off x="-17463" y="1336616"/>
                <a:ext cx="9187471" cy="954031"/>
              </a:xfrm>
              <a:custGeom>
                <a:avLst/>
                <a:gdLst>
                  <a:gd name="T0" fmla="*/ 0 w 2880"/>
                  <a:gd name="T1" fmla="*/ 0 h 299"/>
                  <a:gd name="T2" fmla="*/ 1186715 w 2880"/>
                  <a:gd name="T3" fmla="*/ 0 h 299"/>
                  <a:gd name="T4" fmla="*/ 2839184 w 2880"/>
                  <a:gd name="T5" fmla="*/ 545616 h 299"/>
                  <a:gd name="T6" fmla="*/ 4431041 w 2880"/>
                  <a:gd name="T7" fmla="*/ 954031 h 299"/>
                  <a:gd name="T8" fmla="*/ 9187471 w 2880"/>
                  <a:gd name="T9" fmla="*/ 954031 h 2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" name="Freeform 22"/>
              <p:cNvSpPr>
                <a:spLocks/>
              </p:cNvSpPr>
              <p:nvPr/>
            </p:nvSpPr>
            <p:spPr bwMode="auto">
              <a:xfrm>
                <a:off x="-17463" y="1811250"/>
                <a:ext cx="9187471" cy="479396"/>
              </a:xfrm>
              <a:custGeom>
                <a:avLst/>
                <a:gdLst>
                  <a:gd name="T0" fmla="*/ 9187471 w 2880"/>
                  <a:gd name="T1" fmla="*/ 0 h 150"/>
                  <a:gd name="T2" fmla="*/ 3834493 w 2880"/>
                  <a:gd name="T3" fmla="*/ 0 h 150"/>
                  <a:gd name="T4" fmla="*/ 2839184 w 2880"/>
                  <a:gd name="T5" fmla="*/ 70311 h 150"/>
                  <a:gd name="T6" fmla="*/ 1167574 w 2880"/>
                  <a:gd name="T7" fmla="*/ 479396 h 150"/>
                  <a:gd name="T8" fmla="*/ 0 w 2880"/>
                  <a:gd name="T9" fmla="*/ 479396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" name="Freeform 23"/>
              <p:cNvSpPr>
                <a:spLocks/>
              </p:cNvSpPr>
              <p:nvPr/>
            </p:nvSpPr>
            <p:spPr bwMode="auto">
              <a:xfrm>
                <a:off x="-17463" y="357188"/>
                <a:ext cx="9187471" cy="957204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-17463" y="357188"/>
                <a:ext cx="9187471" cy="477808"/>
              </a:xfrm>
              <a:custGeom>
                <a:avLst/>
                <a:gdLst>
                  <a:gd name="T0" fmla="*/ 0 w 2880"/>
                  <a:gd name="T1" fmla="*/ 477808 h 150"/>
                  <a:gd name="T2" fmla="*/ 5333837 w 2880"/>
                  <a:gd name="T3" fmla="*/ 477808 h 150"/>
                  <a:gd name="T4" fmla="*/ 6329147 w 2880"/>
                  <a:gd name="T5" fmla="*/ 410915 h 150"/>
                  <a:gd name="T6" fmla="*/ 7997566 w 2880"/>
                  <a:gd name="T7" fmla="*/ 0 h 150"/>
                  <a:gd name="T8" fmla="*/ 9187471 w 2880"/>
                  <a:gd name="T9" fmla="*/ 0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" name="Freeform 25"/>
              <p:cNvSpPr>
                <a:spLocks/>
              </p:cNvSpPr>
              <p:nvPr/>
            </p:nvSpPr>
            <p:spPr bwMode="auto">
              <a:xfrm>
                <a:off x="-17463" y="676256"/>
                <a:ext cx="9187471" cy="954031"/>
              </a:xfrm>
              <a:custGeom>
                <a:avLst/>
                <a:gdLst>
                  <a:gd name="T0" fmla="*/ 9187471 w 2880"/>
                  <a:gd name="T1" fmla="*/ 954031 h 299"/>
                  <a:gd name="T2" fmla="*/ 7978425 w 2880"/>
                  <a:gd name="T3" fmla="*/ 954031 h 299"/>
                  <a:gd name="T4" fmla="*/ 6329147 w 2880"/>
                  <a:gd name="T5" fmla="*/ 411605 h 299"/>
                  <a:gd name="T6" fmla="*/ 4737290 w 2880"/>
                  <a:gd name="T7" fmla="*/ 0 h 299"/>
                  <a:gd name="T8" fmla="*/ 0 w 2880"/>
                  <a:gd name="T9" fmla="*/ 0 h 2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" name="Freeform 26"/>
              <p:cNvSpPr>
                <a:spLocks/>
              </p:cNvSpPr>
              <p:nvPr/>
            </p:nvSpPr>
            <p:spPr bwMode="auto">
              <a:xfrm>
                <a:off x="-17463" y="676256"/>
                <a:ext cx="9187471" cy="477809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0" name="Freeform 27"/>
              <p:cNvSpPr>
                <a:spLocks/>
              </p:cNvSpPr>
              <p:nvPr/>
            </p:nvSpPr>
            <p:spPr bwMode="auto">
              <a:xfrm>
                <a:off x="-17463" y="995325"/>
                <a:ext cx="9187471" cy="954030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800" dirty="0">
                  <a:ea typeface="+mn-ea"/>
                  <a:cs typeface="+mn-cs"/>
                </a:endParaRPr>
              </a:p>
            </p:txBody>
          </p:sp>
          <p:sp>
            <p:nvSpPr>
              <p:cNvPr id="21" name="Freeform 28"/>
              <p:cNvSpPr>
                <a:spLocks/>
              </p:cNvSpPr>
              <p:nvPr/>
            </p:nvSpPr>
            <p:spPr bwMode="auto">
              <a:xfrm>
                <a:off x="-17463" y="995325"/>
                <a:ext cx="9187471" cy="474633"/>
              </a:xfrm>
              <a:custGeom>
                <a:avLst/>
                <a:gdLst>
                  <a:gd name="T0" fmla="*/ 0 w 2880"/>
                  <a:gd name="T1" fmla="*/ 474633 h 149"/>
                  <a:gd name="T2" fmla="*/ 5333837 w 2880"/>
                  <a:gd name="T3" fmla="*/ 474633 h 149"/>
                  <a:gd name="T4" fmla="*/ 6329147 w 2880"/>
                  <a:gd name="T5" fmla="*/ 407738 h 149"/>
                  <a:gd name="T6" fmla="*/ 7997566 w 2880"/>
                  <a:gd name="T7" fmla="*/ 0 h 149"/>
                  <a:gd name="T8" fmla="*/ 9187471 w 2880"/>
                  <a:gd name="T9" fmla="*/ 0 h 1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0000" y="3122613"/>
            <a:ext cx="8042400" cy="108000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AU" sz="44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0000" y="4267725"/>
            <a:ext cx="8043863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7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9050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28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60363" y="1276350"/>
            <a:ext cx="8459787" cy="4559300"/>
          </a:xfrm>
        </p:spPr>
        <p:txBody>
          <a:bodyPr>
            <a:noAutofit/>
          </a:bodyPr>
          <a:lstStyle>
            <a:lvl1pPr marL="378000" indent="-378000">
              <a:buFont typeface="+mj-lt"/>
              <a:buAutoNum type="arabicPeriod"/>
              <a:defRPr/>
            </a:lvl1pPr>
            <a:lvl2pPr marL="648000" indent="-270000">
              <a:defRPr/>
            </a:lvl2pPr>
            <a:lvl3pPr marL="648000" indent="-270000">
              <a:defRPr/>
            </a:lvl3pPr>
            <a:lvl4pPr marL="648000" indent="-270000">
              <a:defRPr/>
            </a:lvl4pPr>
            <a:lvl5pPr marL="648000" indent="-270000">
              <a:defRPr/>
            </a:lvl5pPr>
            <a:lvl6pPr marL="648000" indent="-270000">
              <a:defRPr/>
            </a:lvl6pPr>
            <a:lvl7pPr marL="648000" indent="-270000">
              <a:defRPr/>
            </a:lvl7pPr>
            <a:lvl8pPr marL="648000" indent="-270000">
              <a:defRPr/>
            </a:lvl8pPr>
            <a:lvl9pPr marL="648000" indent="-270000">
              <a:defRPr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688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89378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8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 baseline="0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07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text 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363" y="1276350"/>
            <a:ext cx="4140000" cy="455565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680363" y="1276350"/>
            <a:ext cx="4140000" cy="4555650"/>
          </a:xfrm>
        </p:spPr>
        <p:txBody>
          <a:bodyPr rtlCol="0">
            <a:noAutofit/>
          </a:bodyPr>
          <a:lstStyle/>
          <a:p>
            <a:pPr lvl="0"/>
            <a:r>
              <a:rPr lang="en-AU" noProof="0" dirty="0"/>
              <a:t>Drag picture to placeholder or click icon to add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91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 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363" y="1276350"/>
            <a:ext cx="4140000" cy="455565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80363" y="1276350"/>
            <a:ext cx="4140000" cy="2251650"/>
          </a:xfrm>
        </p:spPr>
        <p:txBody>
          <a:bodyPr rtlCol="0">
            <a:noAutofit/>
          </a:bodyPr>
          <a:lstStyle/>
          <a:p>
            <a:pPr lvl="0"/>
            <a:r>
              <a:rPr lang="en-AU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80363" y="3708000"/>
            <a:ext cx="4140000" cy="2124000"/>
          </a:xfrm>
        </p:spPr>
        <p:txBody>
          <a:bodyPr rtlCol="0">
            <a:noAutofit/>
          </a:bodyPr>
          <a:lstStyle/>
          <a:p>
            <a:pPr lvl="0"/>
            <a:r>
              <a:rPr lang="en-AU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867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9525" y="6051550"/>
            <a:ext cx="9169400" cy="849313"/>
            <a:chOff x="-9525" y="6051550"/>
            <a:chExt cx="9169400" cy="849313"/>
          </a:xfrm>
        </p:grpSpPr>
        <p:sp>
          <p:nvSpPr>
            <p:cNvPr id="1031" name="AutoShape 4"/>
            <p:cNvSpPr>
              <a:spLocks noChangeAspect="1" noChangeArrowheads="1" noTextEdit="1"/>
            </p:cNvSpPr>
            <p:nvPr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2" name="Rectangle 6"/>
            <p:cNvSpPr>
              <a:spLocks noChangeArrowheads="1"/>
            </p:cNvSpPr>
            <p:nvPr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1800" dirty="0"/>
            </a:p>
          </p:txBody>
        </p:sp>
        <p:sp>
          <p:nvSpPr>
            <p:cNvPr id="1033" name="Rectangle 7"/>
            <p:cNvSpPr>
              <a:spLocks noChangeArrowheads="1"/>
            </p:cNvSpPr>
            <p:nvPr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1800" dirty="0"/>
            </a:p>
          </p:txBody>
        </p:sp>
        <p:sp>
          <p:nvSpPr>
            <p:cNvPr id="1034" name="Freeform 8"/>
            <p:cNvSpPr>
              <a:spLocks noEditPoints="1"/>
            </p:cNvSpPr>
            <p:nvPr/>
          </p:nvSpPr>
          <p:spPr bwMode="auto">
            <a:xfrm>
              <a:off x="1588" y="6065838"/>
              <a:ext cx="9142412" cy="690562"/>
            </a:xfrm>
            <a:custGeom>
              <a:avLst/>
              <a:gdLst>
                <a:gd name="T0" fmla="*/ 9142412 w 2880"/>
                <a:gd name="T1" fmla="*/ 44552 h 217"/>
                <a:gd name="T2" fmla="*/ 8942422 w 2880"/>
                <a:gd name="T3" fmla="*/ 44552 h 217"/>
                <a:gd name="T4" fmla="*/ 7891679 w 2880"/>
                <a:gd name="T5" fmla="*/ 302320 h 217"/>
                <a:gd name="T6" fmla="*/ 7891679 w 2880"/>
                <a:gd name="T7" fmla="*/ 302320 h 217"/>
                <a:gd name="T8" fmla="*/ 9142412 w 2880"/>
                <a:gd name="T9" fmla="*/ 302320 h 217"/>
                <a:gd name="T10" fmla="*/ 9142412 w 2880"/>
                <a:gd name="T11" fmla="*/ 690562 h 217"/>
                <a:gd name="T12" fmla="*/ 9142412 w 2880"/>
                <a:gd name="T13" fmla="*/ 690562 h 217"/>
                <a:gd name="T14" fmla="*/ 9142412 w 2880"/>
                <a:gd name="T15" fmla="*/ 44552 h 217"/>
                <a:gd name="T16" fmla="*/ 6891728 w 2880"/>
                <a:gd name="T17" fmla="*/ 0 h 217"/>
                <a:gd name="T18" fmla="*/ 0 w 2880"/>
                <a:gd name="T19" fmla="*/ 0 h 217"/>
                <a:gd name="T20" fmla="*/ 0 w 2880"/>
                <a:gd name="T21" fmla="*/ 302320 h 217"/>
                <a:gd name="T22" fmla="*/ 7891679 w 2880"/>
                <a:gd name="T23" fmla="*/ 302320 h 217"/>
                <a:gd name="T24" fmla="*/ 7891679 w 2880"/>
                <a:gd name="T25" fmla="*/ 302320 h 217"/>
                <a:gd name="T26" fmla="*/ 7891679 w 2880"/>
                <a:gd name="T27" fmla="*/ 302320 h 217"/>
                <a:gd name="T28" fmla="*/ 7891679 w 2880"/>
                <a:gd name="T29" fmla="*/ 302320 h 217"/>
                <a:gd name="T30" fmla="*/ 6891728 w 2880"/>
                <a:gd name="T31" fmla="*/ 0 h 2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AU" sz="1800" dirty="0">
                <a:ea typeface="+mn-ea"/>
                <a:cs typeface="+mn-cs"/>
              </a:endParaRPr>
            </a:p>
          </p:txBody>
        </p:sp>
        <p:sp>
          <p:nvSpPr>
            <p:cNvPr id="1036" name="Freeform 10"/>
            <p:cNvSpPr>
              <a:spLocks/>
            </p:cNvSpPr>
            <p:nvPr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7891462 w 2486"/>
                <a:gd name="T1" fmla="*/ 257175 h 94"/>
                <a:gd name="T2" fmla="*/ 6891538 w 2486"/>
                <a:gd name="T3" fmla="*/ 0 h 94"/>
                <a:gd name="T4" fmla="*/ 0 w 2486"/>
                <a:gd name="T5" fmla="*/ 0 h 94"/>
                <a:gd name="T6" fmla="*/ 0 w 2486"/>
                <a:gd name="T7" fmla="*/ 298450 h 94"/>
                <a:gd name="T8" fmla="*/ 7266113 w 2486"/>
                <a:gd name="T9" fmla="*/ 298450 h 94"/>
                <a:gd name="T10" fmla="*/ 7891462 w 2486"/>
                <a:gd name="T11" fmla="*/ 257175 h 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7" name="Freeform 11"/>
            <p:cNvSpPr>
              <a:spLocks/>
            </p:cNvSpPr>
            <p:nvPr/>
          </p:nvSpPr>
          <p:spPr bwMode="auto">
            <a:xfrm>
              <a:off x="7893050" y="6110288"/>
              <a:ext cx="1250950" cy="601662"/>
            </a:xfrm>
            <a:custGeom>
              <a:avLst/>
              <a:gdLst>
                <a:gd name="T0" fmla="*/ 1050925 w 394"/>
                <a:gd name="T1" fmla="*/ 0 h 189"/>
                <a:gd name="T2" fmla="*/ 0 w 394"/>
                <a:gd name="T3" fmla="*/ 257855 h 189"/>
                <a:gd name="T4" fmla="*/ 1038225 w 394"/>
                <a:gd name="T5" fmla="*/ 601662 h 189"/>
                <a:gd name="T6" fmla="*/ 1250950 w 394"/>
                <a:gd name="T7" fmla="*/ 601662 h 189"/>
                <a:gd name="T8" fmla="*/ 1250950 w 394"/>
                <a:gd name="T9" fmla="*/ 0 h 189"/>
                <a:gd name="T10" fmla="*/ 1050925 w 394"/>
                <a:gd name="T11" fmla="*/ 0 h 1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8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9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dirty="0"/>
            </a:p>
          </p:txBody>
        </p:sp>
        <p:pic>
          <p:nvPicPr>
            <p:cNvPr id="1040" name="Picture 78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0363" y="1276350"/>
            <a:ext cx="8459787" cy="4559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AU" dirty="0"/>
              <a:t>Pulsars for Public &amp; Pupils  |  Robert Hollow  | </a:t>
            </a:r>
            <a:endParaRPr lang="en-US" dirty="0"/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360363" y="269875"/>
            <a:ext cx="8459787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1030" name="Rectangle 46"/>
          <p:cNvSpPr>
            <a:spLocks noChangeArrowheads="1"/>
          </p:cNvSpPr>
          <p:nvPr/>
        </p:nvSpPr>
        <p:spPr bwMode="auto">
          <a:xfrm>
            <a:off x="-71438" y="6365875"/>
            <a:ext cx="9317038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705" r:id="rId17"/>
    <p:sldLayoutId id="2147483697" r:id="rId18"/>
    <p:sldLayoutId id="2147483698" r:id="rId19"/>
    <p:sldLayoutId id="2147483706" r:id="rId20"/>
    <p:sldLayoutId id="2147483699" r:id="rId21"/>
    <p:sldLayoutId id="2147483700" r:id="rId22"/>
    <p:sldLayoutId id="2147483707" r:id="rId23"/>
  </p:sldLayoutIdLst>
  <p:hf sldNum="0" hdr="0" ftr="0" dt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accent2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6pPr>
      <a:lvl7pPr marL="9144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7pPr>
      <a:lvl8pPr marL="13716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8pPr>
      <a:lvl9pPr marL="18288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lnSpc>
          <a:spcPct val="90000"/>
        </a:lnSpc>
        <a:spcBef>
          <a:spcPts val="600"/>
        </a:spcBef>
        <a:spcAft>
          <a:spcPts val="563"/>
        </a:spcAft>
        <a:buFont typeface="Arial" charset="0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250825" indent="-250825" algn="l" defTabSz="457200" rtl="0" eaLnBrk="1" fontAlgn="base" hangingPunct="1">
        <a:lnSpc>
          <a:spcPct val="90000"/>
        </a:lnSpc>
        <a:spcBef>
          <a:spcPct val="0"/>
        </a:spcBef>
        <a:spcAft>
          <a:spcPts val="563"/>
        </a:spcAft>
        <a:buFont typeface="Symbol" charset="0"/>
        <a:buChar char="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503238" indent="-250825" algn="l" defTabSz="457200" rtl="0" eaLnBrk="1" fontAlgn="base" hangingPunct="1">
        <a:lnSpc>
          <a:spcPct val="90000"/>
        </a:lnSpc>
        <a:spcBef>
          <a:spcPct val="0"/>
        </a:spcBef>
        <a:spcAft>
          <a:spcPts val="563"/>
        </a:spcAft>
        <a:buClr>
          <a:srgbClr val="484647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755650" indent="-250825" algn="l" defTabSz="457200" rtl="0" eaLnBrk="1" fontAlgn="base" hangingPunct="1">
        <a:lnSpc>
          <a:spcPct val="90000"/>
        </a:lnSpc>
        <a:spcBef>
          <a:spcPct val="0"/>
        </a:spcBef>
        <a:spcAft>
          <a:spcPts val="563"/>
        </a:spcAft>
        <a:buClr>
          <a:srgbClr val="484647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006475" indent="-250825" algn="l" defTabSz="457200" rtl="0" eaLnBrk="1" fontAlgn="base" hangingPunct="1">
        <a:lnSpc>
          <a:spcPct val="90000"/>
        </a:lnSpc>
        <a:spcBef>
          <a:spcPct val="0"/>
        </a:spcBef>
        <a:spcAft>
          <a:spcPts val="563"/>
        </a:spcAft>
        <a:buClr>
          <a:schemeClr val="accent2"/>
        </a:buClr>
        <a:buFont typeface="Arial" charset="0"/>
        <a:buChar char="•"/>
        <a:defRPr kern="1200">
          <a:solidFill>
            <a:schemeClr val="accent2"/>
          </a:solidFill>
          <a:latin typeface="+mn-lt"/>
          <a:ea typeface="ＭＳ Ｐゴシック" charset="0"/>
          <a:cs typeface="+mn-cs"/>
        </a:defRPr>
      </a:lvl5pPr>
      <a:lvl6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7pPr>
      <a:lvl8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8pPr>
      <a:lvl9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csiro.au/collections/#domain/casdaObservation/search/PRAS101%20-%20ASKAP%20Pilot%20Survey%20for%20EMU/" TargetMode="External"/><Relationship Id="rId2" Type="http://schemas.openxmlformats.org/officeDocument/2006/relationships/hyperlink" Target="https://opal.atnf.csiro.au/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ooter Placeholder 2"/>
          <p:cNvSpPr txBox="1">
            <a:spLocks/>
          </p:cNvSpPr>
          <p:nvPr/>
        </p:nvSpPr>
        <p:spPr bwMode="auto">
          <a:xfrm>
            <a:off x="872730" y="3548953"/>
            <a:ext cx="8042275" cy="53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AU" sz="16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" name="Title 13"/>
          <p:cNvSpPr txBox="1">
            <a:spLocks/>
          </p:cNvSpPr>
          <p:nvPr/>
        </p:nvSpPr>
        <p:spPr bwMode="auto">
          <a:xfrm>
            <a:off x="165100" y="5321355"/>
            <a:ext cx="9144000" cy="13985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6pPr>
            <a:lvl7pPr marL="9144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7pPr>
            <a:lvl8pPr marL="13716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8pPr>
            <a:lvl9pPr marL="18288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srgbClr val="0000FF"/>
                </a:solidFill>
              </a:rPr>
              <a:t>Ray Norris, Western Sydney University &amp;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CSIRO Astronomy &amp; Space Science, </a:t>
            </a:r>
          </a:p>
        </p:txBody>
      </p:sp>
      <p:sp>
        <p:nvSpPr>
          <p:cNvPr id="9217" name="Title 13"/>
          <p:cNvSpPr>
            <a:spLocks noGrp="1"/>
          </p:cNvSpPr>
          <p:nvPr>
            <p:ph type="title"/>
          </p:nvPr>
        </p:nvSpPr>
        <p:spPr>
          <a:xfrm>
            <a:off x="-26881" y="4431061"/>
            <a:ext cx="9144000" cy="938791"/>
          </a:xfrm>
        </p:spPr>
        <p:txBody>
          <a:bodyPr/>
          <a:lstStyle/>
          <a:p>
            <a:pPr algn="ctr"/>
            <a:r>
              <a:rPr lang="en-AU" b="0" dirty="0"/>
              <a:t>Accessing the data from the </a:t>
            </a:r>
            <a:br>
              <a:rPr lang="en-AU" b="0" dirty="0"/>
            </a:br>
            <a:r>
              <a:rPr lang="en-AU" b="0" dirty="0"/>
              <a:t>ASKAP-EMU Pilot Survey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8030"/>
            <a:ext cx="1803400" cy="71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37A2E8-AB60-CB43-8B28-C7C5325D8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711" y="13490"/>
            <a:ext cx="6306207" cy="420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81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1FC7F-D7B6-0941-B94E-C869ADE6B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“Smoking-gun” remnant galaxies</a:t>
            </a:r>
            <a:br>
              <a:rPr lang="en-US" dirty="0"/>
            </a:br>
            <a:r>
              <a:rPr lang="en-US" dirty="0"/>
              <a:t>(and Giant Radio Galaxies)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A3DC49-0A61-5B40-B5B1-7A1812511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94" y="1332899"/>
            <a:ext cx="6647314" cy="5102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E8ED5-70D8-1A47-9E3B-A7BF0F71149E}"/>
              </a:ext>
            </a:extLst>
          </p:cNvPr>
          <p:cNvSpPr txBox="1"/>
          <p:nvPr/>
        </p:nvSpPr>
        <p:spPr>
          <a:xfrm>
            <a:off x="6063112" y="1606773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EMU</a:t>
            </a:r>
          </a:p>
        </p:txBody>
      </p:sp>
    </p:spTree>
    <p:extLst>
      <p:ext uri="{BB962C8B-B14F-4D97-AF65-F5344CB8AC3E}">
        <p14:creationId xmlns:p14="http://schemas.microsoft.com/office/powerpoint/2010/main" val="4058125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E362C9-8DD2-9D42-87AF-793E58DE3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11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BFC99A-BA0D-FC4D-996C-AE59DE39D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79795"/>
            <a:ext cx="3014843" cy="29782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107" y="0"/>
            <a:ext cx="4020888" cy="577280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Wisps and filaments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96615" y="3503235"/>
            <a:ext cx="4947385" cy="33547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First seen in the ASKAP Early Science image of Abell S1136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Appears as a diffuse blob in MWA data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Now seen in several clusters in the Pilot Survey.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Similar to, but different morphology from, previously seen “relics”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Relics? Shock-excited electrons?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endParaRPr lang="en-US" sz="1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5505D-51DA-9A43-95AD-AC1D96CF6E8D}"/>
              </a:ext>
            </a:extLst>
          </p:cNvPr>
          <p:cNvSpPr txBox="1"/>
          <p:nvPr/>
        </p:nvSpPr>
        <p:spPr>
          <a:xfrm>
            <a:off x="237077" y="809938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EMU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406E57-7BAD-744D-8AC6-DDF8A664D196}"/>
              </a:ext>
            </a:extLst>
          </p:cNvPr>
          <p:cNvSpPr txBox="1"/>
          <p:nvPr/>
        </p:nvSpPr>
        <p:spPr>
          <a:xfrm>
            <a:off x="5310374" y="54060"/>
            <a:ext cx="1062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MWA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E7E8EB-ADBC-7146-B161-BF4BD91A8763}"/>
              </a:ext>
            </a:extLst>
          </p:cNvPr>
          <p:cNvSpPr txBox="1"/>
          <p:nvPr/>
        </p:nvSpPr>
        <p:spPr>
          <a:xfrm>
            <a:off x="141283" y="3943382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EMU</a:t>
            </a:r>
          </a:p>
        </p:txBody>
      </p:sp>
    </p:spTree>
    <p:extLst>
      <p:ext uri="{BB962C8B-B14F-4D97-AF65-F5344CB8AC3E}">
        <p14:creationId xmlns:p14="http://schemas.microsoft.com/office/powerpoint/2010/main" val="760499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Ring–shaped object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59065"/>
            <a:ext cx="598691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 corresponding optical diffuse emission. Faint red object at </a:t>
            </a:r>
            <a:r>
              <a:rPr lang="en-US" sz="18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centre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is probably a galaxy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Probably not an artefact, SNR, planetary nebula, starburst ring, gravitational lens, bent-tail galaxy, pulsar wind nebula, end-on BL Lac, Einstein ring, cluster halo, </a:t>
            </a:r>
            <a:r>
              <a:rPr lang="en-US" sz="18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etc</a:t>
            </a:r>
            <a:endParaRPr lang="en-US" sz="1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So WTF? Consistent with edge-brightened sphere. Spherical shock from something that went bang? 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Now finding other examples in the EMU pilot data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Not seen before in radio surveys because (a) rare, (b) low-surface brightness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Several other examples have now been found in the pilot survey 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 new phenomenon – shock from an explosion?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0CB35-78ED-B840-B885-9CCE77D63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63"/>
          <a:stretch/>
        </p:blipFill>
        <p:spPr>
          <a:xfrm>
            <a:off x="5838132" y="0"/>
            <a:ext cx="3305868" cy="3211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9361B7-A244-6A49-BC75-7A266188B9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27"/>
          <a:stretch/>
        </p:blipFill>
        <p:spPr>
          <a:xfrm>
            <a:off x="5986915" y="3101676"/>
            <a:ext cx="2261936" cy="2348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CBCA1C-8297-084F-81B5-5E31D65FA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294" y="4981263"/>
            <a:ext cx="2597341" cy="18767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5E68EC-4B9C-434E-9C50-81B3140F4309}"/>
              </a:ext>
            </a:extLst>
          </p:cNvPr>
          <p:cNvSpPr txBox="1"/>
          <p:nvPr/>
        </p:nvSpPr>
        <p:spPr>
          <a:xfrm>
            <a:off x="6044813" y="175280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EMU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5C2752-D7A9-DD46-A20A-91D363277604}"/>
              </a:ext>
            </a:extLst>
          </p:cNvPr>
          <p:cNvSpPr txBox="1"/>
          <p:nvPr/>
        </p:nvSpPr>
        <p:spPr>
          <a:xfrm>
            <a:off x="8248851" y="4981263"/>
            <a:ext cx="92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DES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C002942-38E6-3E4E-9D95-BAF824141D23}"/>
              </a:ext>
            </a:extLst>
          </p:cNvPr>
          <p:cNvCxnSpPr>
            <a:cxnSpLocks/>
          </p:cNvCxnSpPr>
          <p:nvPr/>
        </p:nvCxnSpPr>
        <p:spPr>
          <a:xfrm flipH="1">
            <a:off x="6543083" y="4167051"/>
            <a:ext cx="484691" cy="869418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97AC49-B678-1446-8BDA-1426B594B801}"/>
              </a:ext>
            </a:extLst>
          </p:cNvPr>
          <p:cNvCxnSpPr>
            <a:cxnSpLocks/>
          </p:cNvCxnSpPr>
          <p:nvPr/>
        </p:nvCxnSpPr>
        <p:spPr>
          <a:xfrm>
            <a:off x="7331930" y="4167051"/>
            <a:ext cx="1801705" cy="814212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oughnut 18">
            <a:extLst>
              <a:ext uri="{FF2B5EF4-FFF2-40B4-BE49-F238E27FC236}">
                <a16:creationId xmlns:a16="http://schemas.microsoft.com/office/drawing/2014/main" id="{85970A41-E1CB-9748-8BD7-F24EB517C27F}"/>
              </a:ext>
            </a:extLst>
          </p:cNvPr>
          <p:cNvSpPr/>
          <p:nvPr/>
        </p:nvSpPr>
        <p:spPr>
          <a:xfrm>
            <a:off x="6426152" y="3387174"/>
            <a:ext cx="1507401" cy="1457456"/>
          </a:xfrm>
          <a:prstGeom prst="donut">
            <a:avLst>
              <a:gd name="adj" fmla="val 3013"/>
            </a:avLst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5C9473-40E5-CC4F-9E7B-F5F8ADBEC893}"/>
              </a:ext>
            </a:extLst>
          </p:cNvPr>
          <p:cNvSpPr txBox="1"/>
          <p:nvPr/>
        </p:nvSpPr>
        <p:spPr>
          <a:xfrm>
            <a:off x="7117883" y="3167390"/>
            <a:ext cx="92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DES</a:t>
            </a:r>
          </a:p>
        </p:txBody>
      </p:sp>
    </p:spTree>
    <p:extLst>
      <p:ext uri="{BB962C8B-B14F-4D97-AF65-F5344CB8AC3E}">
        <p14:creationId xmlns:p14="http://schemas.microsoft.com/office/powerpoint/2010/main" val="4130375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Western Australia</a:t>
            </a:r>
          </a:p>
        </p:txBody>
      </p:sp>
      <p:pic>
        <p:nvPicPr>
          <p:cNvPr id="36866" name="Picture 3" descr="Image1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0" y="1524000"/>
            <a:ext cx="39116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IMG_07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850" y="200561"/>
            <a:ext cx="8820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FF00"/>
                </a:solidFill>
              </a:rPr>
              <a:t>We acknowledge the Wajarri </a:t>
            </a:r>
            <a:r>
              <a:rPr lang="en-US" sz="3200" i="1" dirty="0" err="1">
                <a:solidFill>
                  <a:srgbClr val="FFFF00"/>
                </a:solidFill>
              </a:rPr>
              <a:t>Yamaji</a:t>
            </a:r>
            <a:r>
              <a:rPr lang="en-US" sz="3200" i="1" dirty="0">
                <a:solidFill>
                  <a:srgbClr val="FFFF00"/>
                </a:solidFill>
              </a:rPr>
              <a:t> people as the traditional owners of the ASKAP site</a:t>
            </a:r>
          </a:p>
        </p:txBody>
      </p:sp>
    </p:spTree>
    <p:extLst>
      <p:ext uri="{BB962C8B-B14F-4D97-AF65-F5344CB8AC3E}">
        <p14:creationId xmlns:p14="http://schemas.microsoft.com/office/powerpoint/2010/main" val="113016022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C3F46-6C32-8741-AA2E-A1856EEA6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241" y="100058"/>
            <a:ext cx="4040778" cy="857250"/>
          </a:xfrm>
        </p:spPr>
        <p:txBody>
          <a:bodyPr/>
          <a:lstStyle/>
          <a:p>
            <a:r>
              <a:rPr lang="en-US" sz="2800" dirty="0"/>
              <a:t>Access this zoomable image on emu-</a:t>
            </a:r>
            <a:r>
              <a:rPr lang="en-US" sz="2800" dirty="0" err="1"/>
              <a:t>survey.org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2AA5E7-88F3-5946-80C3-4FC3B85EA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0665"/>
            <a:ext cx="4040777" cy="2993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391028-29AC-4943-98A1-AB688692A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617" y="2394459"/>
            <a:ext cx="3305810" cy="2793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22076A-DF50-FA49-8D18-A55374758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291" y="3958404"/>
            <a:ext cx="3267709" cy="2899596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A3ECBABC-D306-5948-B480-B8FF3EDDB960}"/>
              </a:ext>
            </a:extLst>
          </p:cNvPr>
          <p:cNvSpPr/>
          <p:nvPr/>
        </p:nvSpPr>
        <p:spPr>
          <a:xfrm>
            <a:off x="1830750" y="1613327"/>
            <a:ext cx="1035867" cy="908658"/>
          </a:xfrm>
          <a:prstGeom prst="frame">
            <a:avLst>
              <a:gd name="adj1" fmla="val 3874"/>
            </a:avLst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17D990-1BEB-AF4C-85E8-0255DBC2965F}"/>
              </a:ext>
            </a:extLst>
          </p:cNvPr>
          <p:cNvCxnSpPr>
            <a:cxnSpLocks/>
          </p:cNvCxnSpPr>
          <p:nvPr/>
        </p:nvCxnSpPr>
        <p:spPr>
          <a:xfrm>
            <a:off x="2752432" y="1647535"/>
            <a:ext cx="3419995" cy="799139"/>
          </a:xfrm>
          <a:prstGeom prst="line">
            <a:avLst/>
          </a:prstGeom>
          <a:ln w="57150">
            <a:solidFill>
              <a:srgbClr val="0070C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E87916-B52C-CC4F-86D2-BAF4E1CB0370}"/>
              </a:ext>
            </a:extLst>
          </p:cNvPr>
          <p:cNvCxnSpPr>
            <a:cxnSpLocks/>
          </p:cNvCxnSpPr>
          <p:nvPr/>
        </p:nvCxnSpPr>
        <p:spPr>
          <a:xfrm>
            <a:off x="1830750" y="2494583"/>
            <a:ext cx="1035867" cy="2693748"/>
          </a:xfrm>
          <a:prstGeom prst="line">
            <a:avLst/>
          </a:prstGeom>
          <a:ln w="57150">
            <a:solidFill>
              <a:srgbClr val="0070C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ame 11">
            <a:extLst>
              <a:ext uri="{FF2B5EF4-FFF2-40B4-BE49-F238E27FC236}">
                <a16:creationId xmlns:a16="http://schemas.microsoft.com/office/drawing/2014/main" id="{2589773C-1AB0-984A-8C00-8062F1D7CF5B}"/>
              </a:ext>
            </a:extLst>
          </p:cNvPr>
          <p:cNvSpPr/>
          <p:nvPr/>
        </p:nvSpPr>
        <p:spPr>
          <a:xfrm>
            <a:off x="4840424" y="3818968"/>
            <a:ext cx="1035867" cy="908658"/>
          </a:xfrm>
          <a:prstGeom prst="frame">
            <a:avLst>
              <a:gd name="adj1" fmla="val 3874"/>
            </a:avLst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05A772-F9B6-174F-94A9-A1848E4DB52F}"/>
              </a:ext>
            </a:extLst>
          </p:cNvPr>
          <p:cNvCxnSpPr>
            <a:cxnSpLocks/>
          </p:cNvCxnSpPr>
          <p:nvPr/>
        </p:nvCxnSpPr>
        <p:spPr>
          <a:xfrm>
            <a:off x="5876291" y="3818968"/>
            <a:ext cx="3267709" cy="173819"/>
          </a:xfrm>
          <a:prstGeom prst="line">
            <a:avLst/>
          </a:prstGeom>
          <a:ln w="57150">
            <a:solidFill>
              <a:srgbClr val="0070C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D47125-FC5A-7E4F-BD0E-5F0A54FF220B}"/>
              </a:ext>
            </a:extLst>
          </p:cNvPr>
          <p:cNvCxnSpPr>
            <a:cxnSpLocks/>
          </p:cNvCxnSpPr>
          <p:nvPr/>
        </p:nvCxnSpPr>
        <p:spPr>
          <a:xfrm>
            <a:off x="4840424" y="4727626"/>
            <a:ext cx="1013868" cy="2130374"/>
          </a:xfrm>
          <a:prstGeom prst="line">
            <a:avLst/>
          </a:prstGeom>
          <a:ln w="57150">
            <a:solidFill>
              <a:srgbClr val="0070C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DB06D534-5304-EF4B-9B9D-7838E21A1545}"/>
              </a:ext>
            </a:extLst>
          </p:cNvPr>
          <p:cNvSpPr txBox="1">
            <a:spLocks/>
          </p:cNvSpPr>
          <p:nvPr/>
        </p:nvSpPr>
        <p:spPr bwMode="auto">
          <a:xfrm>
            <a:off x="342106" y="47843"/>
            <a:ext cx="8459787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6pPr>
            <a:lvl7pPr marL="9144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7pPr>
            <a:lvl8pPr marL="13716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8pPr>
            <a:lvl9pPr marL="18288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r>
              <a:rPr lang="en-US"/>
              <a:t>The EMU Pilot Survey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36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69087-409D-4C4F-BE6E-8B1FD7AEF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ways of accessing EMU data: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90756E-72B0-824A-B32D-E069220A2200}"/>
              </a:ext>
            </a:extLst>
          </p:cNvPr>
          <p:cNvSpPr txBox="1"/>
          <p:nvPr/>
        </p:nvSpPr>
        <p:spPr>
          <a:xfrm>
            <a:off x="360363" y="1961321"/>
            <a:ext cx="816345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/>
              <a:t> Zoomable web image</a:t>
            </a:r>
            <a:br>
              <a:rPr lang="en-US" dirty="0"/>
            </a:b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/>
              <a:t> Download FITS files from CASDA</a:t>
            </a:r>
            <a:br>
              <a:rPr lang="en-US" dirty="0"/>
            </a:b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/>
              <a:t> Use </a:t>
            </a:r>
            <a:r>
              <a:rPr lang="en-US" dirty="0" err="1"/>
              <a:t>VOTools</a:t>
            </a:r>
            <a:r>
              <a:rPr lang="en-US" dirty="0"/>
              <a:t> from </a:t>
            </a:r>
            <a:r>
              <a:rPr lang="en-US" dirty="0" err="1"/>
              <a:t>TopCat</a:t>
            </a:r>
            <a:r>
              <a:rPr lang="en-US" dirty="0"/>
              <a:t>, </a:t>
            </a:r>
            <a:r>
              <a:rPr lang="en-US" dirty="0" err="1"/>
              <a:t>Aladin</a:t>
            </a:r>
            <a:r>
              <a:rPr lang="en-US" dirty="0"/>
              <a:t>, </a:t>
            </a:r>
            <a:r>
              <a:rPr lang="en-US" dirty="0" err="1"/>
              <a:t>etc</a:t>
            </a:r>
            <a:br>
              <a:rPr lang="en-US" dirty="0"/>
            </a:br>
            <a:r>
              <a:rPr lang="en-US" dirty="0"/>
              <a:t>         (not yet fully tested)</a:t>
            </a:r>
            <a:br>
              <a:rPr lang="en-US" dirty="0"/>
            </a:b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/>
              <a:t> Access files from </a:t>
            </a:r>
            <a:r>
              <a:rPr lang="en-US" dirty="0" err="1"/>
              <a:t>emushare</a:t>
            </a:r>
            <a:r>
              <a:rPr lang="en-US" dirty="0"/>
              <a:t> (requires a </a:t>
            </a:r>
            <a:r>
              <a:rPr lang="en-US" dirty="0" err="1"/>
              <a:t>Pawsey</a:t>
            </a:r>
            <a:r>
              <a:rPr lang="en-US" dirty="0"/>
              <a:t> account)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C3DA8D-095A-0F47-A1D3-D5F5C2728E27}"/>
              </a:ext>
            </a:extLst>
          </p:cNvPr>
          <p:cNvSpPr txBox="1"/>
          <p:nvPr/>
        </p:nvSpPr>
        <p:spPr>
          <a:xfrm>
            <a:off x="5340626" y="1378225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Recommended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4CAC698-4AD6-F743-ABD9-1B13453E7446}"/>
              </a:ext>
            </a:extLst>
          </p:cNvPr>
          <p:cNvCxnSpPr>
            <a:cxnSpLocks/>
          </p:cNvCxnSpPr>
          <p:nvPr/>
        </p:nvCxnSpPr>
        <p:spPr>
          <a:xfrm flipH="1">
            <a:off x="3723862" y="1650440"/>
            <a:ext cx="1616764" cy="562673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C8F6C63-B1C9-224F-9760-1A43FCC5F025}"/>
              </a:ext>
            </a:extLst>
          </p:cNvPr>
          <p:cNvCxnSpPr>
            <a:cxnSpLocks/>
          </p:cNvCxnSpPr>
          <p:nvPr/>
        </p:nvCxnSpPr>
        <p:spPr>
          <a:xfrm flipH="1">
            <a:off x="4267201" y="1650440"/>
            <a:ext cx="1073425" cy="1145769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254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329C5-0F28-3842-B69B-91F4B2CA4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5" y="269875"/>
            <a:ext cx="8727385" cy="857250"/>
          </a:xfrm>
        </p:spPr>
        <p:txBody>
          <a:bodyPr/>
          <a:lstStyle/>
          <a:p>
            <a:r>
              <a:rPr lang="en-US" sz="3200" dirty="0"/>
              <a:t>1) The zoomable image on http: emu-</a:t>
            </a:r>
            <a:r>
              <a:rPr lang="en-US" sz="3200" dirty="0" err="1"/>
              <a:t>survey.org</a:t>
            </a:r>
            <a:br>
              <a:rPr lang="en-US" sz="3200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A560C-4780-9C45-9E04-9A0CE4ECFD88}"/>
              </a:ext>
            </a:extLst>
          </p:cNvPr>
          <p:cNvSpPr txBox="1"/>
          <p:nvPr/>
        </p:nvSpPr>
        <p:spPr>
          <a:xfrm>
            <a:off x="92765" y="698500"/>
            <a:ext cx="79263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Disadvantages: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 full resolution or sensitivity. </a:t>
            </a:r>
          </a:p>
          <a:p>
            <a:r>
              <a:rPr lang="en-US" dirty="0"/>
              <a:t>	- We hope to fix this in a later version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Cannot easily get quantitative information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Advantages: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good way of doing a quick look or finding an object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shows tile names and beam names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51D311-9A19-4748-9AA0-94BC16AC4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292" y="3697357"/>
            <a:ext cx="4265708" cy="31606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488998-94B2-7F4E-8607-6EF212066B05}"/>
              </a:ext>
            </a:extLst>
          </p:cNvPr>
          <p:cNvSpPr txBox="1"/>
          <p:nvPr/>
        </p:nvSpPr>
        <p:spPr>
          <a:xfrm>
            <a:off x="225288" y="4701580"/>
            <a:ext cx="4346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NB: Click on icon at top left to remove boundaries and markers if they are in the way</a:t>
            </a:r>
          </a:p>
          <a:p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711620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12EC2-66A1-A845-AAD2-B5785DD6B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269875"/>
            <a:ext cx="9011479" cy="857250"/>
          </a:xfrm>
        </p:spPr>
        <p:txBody>
          <a:bodyPr/>
          <a:lstStyle/>
          <a:p>
            <a:r>
              <a:rPr lang="en-US" dirty="0"/>
              <a:t>2 Access data via CASDA</a:t>
            </a:r>
            <a:br>
              <a:rPr lang="en-US" dirty="0"/>
            </a:br>
            <a:r>
              <a:rPr lang="en-US" sz="2400" dirty="0"/>
              <a:t>This information is also on </a:t>
            </a:r>
            <a:r>
              <a:rPr lang="en-AU" sz="2400" dirty="0"/>
              <a:t>http://askap.pbworks.com/PilotDataAccess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214002-7933-AE4E-9CAC-1CD277B96FCF}"/>
              </a:ext>
            </a:extLst>
          </p:cNvPr>
          <p:cNvSpPr txBox="1"/>
          <p:nvPr/>
        </p:nvSpPr>
        <p:spPr>
          <a:xfrm>
            <a:off x="132521" y="1225689"/>
            <a:ext cx="90114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AU" sz="1800" dirty="0"/>
              <a:t>Make sure you have a current OPAL account ( </a:t>
            </a:r>
            <a:r>
              <a:rPr lang="en-AU" sz="1800" dirty="0">
                <a:hlinkClick r:id="rId2"/>
              </a:rPr>
              <a:t>https://opal.atnf.csiro.au/</a:t>
            </a:r>
            <a:r>
              <a:rPr lang="en-AU" sz="1800" dirty="0"/>
              <a:t> )</a:t>
            </a:r>
            <a:br>
              <a:rPr lang="en-AU" sz="1800" dirty="0"/>
            </a:br>
            <a:endParaRPr lang="en-AU" sz="1800" dirty="0"/>
          </a:p>
          <a:p>
            <a:pPr marL="228600" indent="-228600">
              <a:buFont typeface="+mj-lt"/>
              <a:buAutoNum type="arabicPeriod"/>
            </a:pPr>
            <a:r>
              <a:rPr lang="en-AU" sz="1800" dirty="0"/>
              <a:t>Go to </a:t>
            </a:r>
            <a:r>
              <a:rPr lang="en-AU" sz="1800" dirty="0">
                <a:hlinkClick r:id="rId3"/>
              </a:rPr>
              <a:t>https://data.csiro.au/collections/#domain/casdaObservation/search/PRAS101 - ASKAP Pilot Survey for EMU/</a:t>
            </a:r>
            <a:br>
              <a:rPr lang="en-AU" sz="1800" dirty="0"/>
            </a:br>
            <a:endParaRPr lang="en-AU" sz="1800" dirty="0"/>
          </a:p>
          <a:p>
            <a:pPr marL="228600" indent="-228600">
              <a:buFont typeface="+mj-lt"/>
              <a:buAutoNum type="arabicPeriod"/>
            </a:pPr>
            <a:r>
              <a:rPr lang="en-AU" sz="1800" dirty="0"/>
              <a:t>Refine your search criteria or just click the 'Search' button at the bottom of the page for all EMU pilot data products</a:t>
            </a:r>
            <a:r>
              <a:rPr lang="en-AU" sz="1200" dirty="0"/>
              <a:t>. </a:t>
            </a:r>
          </a:p>
          <a:p>
            <a:r>
              <a:rPr lang="en-AU" sz="1200" dirty="0"/>
              <a:t> </a:t>
            </a:r>
          </a:p>
          <a:p>
            <a:pPr>
              <a:buFont typeface="Wingdings" pitchFamily="2" charset="2"/>
              <a:buChar char="§"/>
            </a:pPr>
            <a:endParaRPr lang="en-US" dirty="0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42F44A-929D-7748-8F2D-8C7098400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42009"/>
            <a:ext cx="10833735" cy="4431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5CBD0C-7156-244B-9E64-232D7EA8E5A0}"/>
              </a:ext>
            </a:extLst>
          </p:cNvPr>
          <p:cNvSpPr txBox="1"/>
          <p:nvPr/>
        </p:nvSpPr>
        <p:spPr>
          <a:xfrm>
            <a:off x="132521" y="3662338"/>
            <a:ext cx="2736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Source catalogues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D862E1-E33F-864E-8F62-F01C0A470EA4}"/>
              </a:ext>
            </a:extLst>
          </p:cNvPr>
          <p:cNvCxnSpPr/>
          <p:nvPr/>
        </p:nvCxnSpPr>
        <p:spPr>
          <a:xfrm>
            <a:off x="1086678" y="4094242"/>
            <a:ext cx="0" cy="859440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17B4C9F-61FA-4A4F-94B0-51A7B8D1C96D}"/>
              </a:ext>
            </a:extLst>
          </p:cNvPr>
          <p:cNvSpPr txBox="1"/>
          <p:nvPr/>
        </p:nvSpPr>
        <p:spPr>
          <a:xfrm>
            <a:off x="2653715" y="3964753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Images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A71D6FA-A878-0F4D-B52E-EA20C0006DEB}"/>
              </a:ext>
            </a:extLst>
          </p:cNvPr>
          <p:cNvCxnSpPr>
            <a:cxnSpLocks/>
          </p:cNvCxnSpPr>
          <p:nvPr/>
        </p:nvCxnSpPr>
        <p:spPr>
          <a:xfrm flipH="1">
            <a:off x="2067341" y="4317577"/>
            <a:ext cx="993911" cy="652182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413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D24B7-BC77-6C4E-8DC9-3063E264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download FITS files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DDB13B-A209-A844-B96B-5DE5FAE542C8}"/>
              </a:ext>
            </a:extLst>
          </p:cNvPr>
          <p:cNvSpPr txBox="1"/>
          <p:nvPr/>
        </p:nvSpPr>
        <p:spPr>
          <a:xfrm>
            <a:off x="132521" y="1225689"/>
            <a:ext cx="90114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AU" sz="1800" dirty="0"/>
              <a:t>Click on the “Image Cubes” tab</a:t>
            </a:r>
            <a:br>
              <a:rPr lang="en-AU" sz="1800" dirty="0"/>
            </a:br>
            <a:endParaRPr lang="en-AU" sz="1800" dirty="0"/>
          </a:p>
          <a:p>
            <a:pPr marL="228600" indent="-228600">
              <a:buFont typeface="+mj-lt"/>
              <a:buAutoNum type="arabicPeriod"/>
            </a:pPr>
            <a:r>
              <a:rPr lang="en-AU" sz="1800" dirty="0"/>
              <a:t>That will give you a list of ~216 files with confusing names:</a:t>
            </a:r>
          </a:p>
          <a:p>
            <a:r>
              <a:rPr lang="en-AU" sz="1200" dirty="0"/>
              <a:t> </a:t>
            </a:r>
          </a:p>
          <a:p>
            <a:pPr>
              <a:buFont typeface="Wingdings" pitchFamily="2" charset="2"/>
              <a:buChar char="§"/>
            </a:pPr>
            <a:endParaRPr lang="en-US" dirty="0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14EB7F-AC8C-E243-BDE4-09AFC731A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" y="3293132"/>
            <a:ext cx="9144000" cy="356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53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425BD8-1A1D-E843-90C7-15C15F065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9" y="4505740"/>
            <a:ext cx="15185834" cy="11661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EE15C2-DB0A-154A-A02D-7B9D1FC5D707}"/>
              </a:ext>
            </a:extLst>
          </p:cNvPr>
          <p:cNvGrpSpPr/>
          <p:nvPr/>
        </p:nvGrpSpPr>
        <p:grpSpPr>
          <a:xfrm>
            <a:off x="72691" y="63391"/>
            <a:ext cx="3060453" cy="5094531"/>
            <a:chOff x="72691" y="63391"/>
            <a:chExt cx="3060453" cy="50945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480EFE-E037-0944-8010-64AAD62B9447}"/>
                </a:ext>
              </a:extLst>
            </p:cNvPr>
            <p:cNvSpPr txBox="1"/>
            <p:nvPr/>
          </p:nvSpPr>
          <p:spPr>
            <a:xfrm>
              <a:off x="72691" y="63391"/>
              <a:ext cx="30604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</a:rPr>
                <a:t>Stokes V</a:t>
              </a:r>
            </a:p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</a:rPr>
                <a:t>(you probably want I)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4FE0076-C034-1546-BA6B-487C4103D5A9}"/>
                </a:ext>
              </a:extLst>
            </p:cNvPr>
            <p:cNvCxnSpPr>
              <a:cxnSpLocks/>
            </p:cNvCxnSpPr>
            <p:nvPr/>
          </p:nvCxnSpPr>
          <p:spPr>
            <a:xfrm>
              <a:off x="325467" y="894387"/>
              <a:ext cx="1157587" cy="4263535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EB0177D-9194-264A-A646-D8F67410BE86}"/>
              </a:ext>
            </a:extLst>
          </p:cNvPr>
          <p:cNvGrpSpPr/>
          <p:nvPr/>
        </p:nvGrpSpPr>
        <p:grpSpPr>
          <a:xfrm>
            <a:off x="568654" y="885079"/>
            <a:ext cx="4253947" cy="4214744"/>
            <a:chOff x="-524651" y="-193921"/>
            <a:chExt cx="4253947" cy="42147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00CD2C-11A2-8047-BD68-9404C7F69AC4}"/>
                </a:ext>
              </a:extLst>
            </p:cNvPr>
            <p:cNvSpPr txBox="1"/>
            <p:nvPr/>
          </p:nvSpPr>
          <p:spPr>
            <a:xfrm>
              <a:off x="-524651" y="-193921"/>
              <a:ext cx="42539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</a:rPr>
                <a:t>Block number (see zoomable image or table on wiki)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B970E01-4E56-2649-9159-647768B84B94}"/>
                </a:ext>
              </a:extLst>
            </p:cNvPr>
            <p:cNvCxnSpPr>
              <a:cxnSpLocks/>
            </p:cNvCxnSpPr>
            <p:nvPr/>
          </p:nvCxnSpPr>
          <p:spPr>
            <a:xfrm>
              <a:off x="509612" y="678178"/>
              <a:ext cx="1092712" cy="3342645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271834-58DC-904C-BF3C-F73E6C9EC368}"/>
              </a:ext>
            </a:extLst>
          </p:cNvPr>
          <p:cNvGrpSpPr/>
          <p:nvPr/>
        </p:nvGrpSpPr>
        <p:grpSpPr>
          <a:xfrm>
            <a:off x="2149273" y="1777109"/>
            <a:ext cx="4253947" cy="3267321"/>
            <a:chOff x="-844930" y="1758687"/>
            <a:chExt cx="4253947" cy="326732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612DFB-1E11-774F-AA7F-D36A16291C87}"/>
                </a:ext>
              </a:extLst>
            </p:cNvPr>
            <p:cNvSpPr txBox="1"/>
            <p:nvPr/>
          </p:nvSpPr>
          <p:spPr>
            <a:xfrm>
              <a:off x="-844930" y="1758687"/>
              <a:ext cx="42539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</a:rPr>
                <a:t>Continuum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8AB5B5B-CDC3-594F-B759-BC44A0D66F48}"/>
                </a:ext>
              </a:extLst>
            </p:cNvPr>
            <p:cNvCxnSpPr>
              <a:cxnSpLocks/>
            </p:cNvCxnSpPr>
            <p:nvPr/>
          </p:nvCxnSpPr>
          <p:spPr>
            <a:xfrm>
              <a:off x="-298576" y="2220352"/>
              <a:ext cx="1079265" cy="2805656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611DED-96BB-104F-B855-4F0E01A02A6E}"/>
              </a:ext>
            </a:extLst>
          </p:cNvPr>
          <p:cNvGrpSpPr/>
          <p:nvPr/>
        </p:nvGrpSpPr>
        <p:grpSpPr>
          <a:xfrm>
            <a:off x="3133144" y="2171927"/>
            <a:ext cx="4253947" cy="2824502"/>
            <a:chOff x="-325273" y="2160130"/>
            <a:chExt cx="4253947" cy="282450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81CE13-A73D-7D48-89CA-B050B8F35A98}"/>
                </a:ext>
              </a:extLst>
            </p:cNvPr>
            <p:cNvSpPr txBox="1"/>
            <p:nvPr/>
          </p:nvSpPr>
          <p:spPr>
            <a:xfrm>
              <a:off x="-325273" y="2160130"/>
              <a:ext cx="42539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</a:rPr>
                <a:t>Taylor 0 = total power</a:t>
              </a:r>
            </a:p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</a:rPr>
                <a:t>Taylor 1 gives you spectral index (in theory!)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B274BC1-02F8-EE4E-A7F9-47AD39701DE2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11" y="3360459"/>
              <a:ext cx="612242" cy="1624173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8A8804-B68B-E442-970F-7AB58EFDADFF}"/>
              </a:ext>
            </a:extLst>
          </p:cNvPr>
          <p:cNvGrpSpPr/>
          <p:nvPr/>
        </p:nvGrpSpPr>
        <p:grpSpPr>
          <a:xfrm>
            <a:off x="4737743" y="3351575"/>
            <a:ext cx="4253947" cy="1624173"/>
            <a:chOff x="-301291" y="4916015"/>
            <a:chExt cx="4253947" cy="162417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2CF47B9-734F-9D44-997A-C831B47B09E9}"/>
                </a:ext>
              </a:extLst>
            </p:cNvPr>
            <p:cNvSpPr txBox="1"/>
            <p:nvPr/>
          </p:nvSpPr>
          <p:spPr>
            <a:xfrm>
              <a:off x="-301291" y="4916015"/>
              <a:ext cx="42539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</a:rPr>
                <a:t>Alt=tapered to 30 arcsec</a:t>
              </a:r>
            </a:p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</a:rPr>
                <a:t>You probably don’t want this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510E107-5E70-B548-935E-A5FA27574EBF}"/>
                </a:ext>
              </a:extLst>
            </p:cNvPr>
            <p:cNvCxnSpPr>
              <a:cxnSpLocks/>
            </p:cNvCxnSpPr>
            <p:nvPr/>
          </p:nvCxnSpPr>
          <p:spPr>
            <a:xfrm>
              <a:off x="571114" y="5747012"/>
              <a:ext cx="328979" cy="793176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4447641-B432-FC48-B737-8411D4498765}"/>
              </a:ext>
            </a:extLst>
          </p:cNvPr>
          <p:cNvGrpSpPr/>
          <p:nvPr/>
        </p:nvGrpSpPr>
        <p:grpSpPr>
          <a:xfrm>
            <a:off x="6705600" y="386170"/>
            <a:ext cx="2356196" cy="4566741"/>
            <a:chOff x="1596460" y="4916015"/>
            <a:chExt cx="2356196" cy="456674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017FE7D-34A1-4E4B-9D1D-F231F60EAAD4}"/>
                </a:ext>
              </a:extLst>
            </p:cNvPr>
            <p:cNvSpPr txBox="1"/>
            <p:nvPr/>
          </p:nvSpPr>
          <p:spPr>
            <a:xfrm>
              <a:off x="1596460" y="4916015"/>
              <a:ext cx="23561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</a:rPr>
                <a:t>You probably DO want “restored”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D0DAF32-64F3-F949-926F-4C0FE24CBC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3484" y="6116344"/>
              <a:ext cx="310482" cy="3366412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88486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EB88-6CEC-3B49-879C-3D1EE8B58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8" y="169025"/>
            <a:ext cx="8459787" cy="857250"/>
          </a:xfrm>
        </p:spPr>
        <p:txBody>
          <a:bodyPr/>
          <a:lstStyle/>
          <a:p>
            <a:r>
              <a:rPr lang="en-US" dirty="0"/>
              <a:t>Problems with the public domain release</a:t>
            </a:r>
            <a:br>
              <a:rPr lang="en-US" dirty="0"/>
            </a:br>
            <a:r>
              <a:rPr lang="en-US" dirty="0"/>
              <a:t>(Hopefully all will be fixed in the proprietary EMU </a:t>
            </a:r>
            <a:r>
              <a:rPr lang="en-US"/>
              <a:t>data release)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9058D-C17D-1047-B12D-24C89C744AF0}"/>
              </a:ext>
            </a:extLst>
          </p:cNvPr>
          <p:cNvSpPr txBox="1"/>
          <p:nvPr/>
        </p:nvSpPr>
        <p:spPr>
          <a:xfrm>
            <a:off x="238538" y="1603513"/>
            <a:ext cx="84597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Don’t trust spectral indices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	averaged over component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	we are measuring them at the peak pixel instead</a:t>
            </a:r>
          </a:p>
          <a:p>
            <a:pPr>
              <a:buFont typeface="Wingdings" pitchFamily="2" charset="2"/>
              <a:buChar char="§"/>
            </a:pPr>
            <a:endParaRPr lang="en-US" dirty="0"/>
          </a:p>
          <a:p>
            <a:r>
              <a:rPr lang="en-US" dirty="0"/>
              <a:t>Duplicate sources where tiles overlap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 We will generate a merged FITS file and re-do source extraction</a:t>
            </a:r>
          </a:p>
          <a:p>
            <a:endParaRPr lang="en-US" dirty="0"/>
          </a:p>
          <a:p>
            <a:r>
              <a:rPr lang="en-US" dirty="0"/>
              <a:t>Source catalogue only contains compact sources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 We want to do diffuse source extraction too</a:t>
            </a:r>
          </a:p>
          <a:p>
            <a:pPr lvl="1">
              <a:buFont typeface="Wingdings" pitchFamily="2" charset="2"/>
              <a:buChar char="§"/>
            </a:pPr>
            <a:endParaRPr lang="en-US" dirty="0"/>
          </a:p>
          <a:p>
            <a:r>
              <a:rPr lang="en-US" dirty="0"/>
              <a:t>As far as we know, everything else is OK</a:t>
            </a:r>
          </a:p>
        </p:txBody>
      </p:sp>
    </p:spTree>
    <p:extLst>
      <p:ext uri="{BB962C8B-B14F-4D97-AF65-F5344CB8AC3E}">
        <p14:creationId xmlns:p14="http://schemas.microsoft.com/office/powerpoint/2010/main" val="2404924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BE9F-E6EB-2542-90A5-47E7BE8B3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weird things in the EMU Pilot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B91FA0-6540-FE4F-B230-9AA33004D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016000"/>
            <a:ext cx="7086600" cy="482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7F359D-F845-9B44-8C8B-0D781C115D50}"/>
              </a:ext>
            </a:extLst>
          </p:cNvPr>
          <p:cNvSpPr txBox="1"/>
          <p:nvPr/>
        </p:nvSpPr>
        <p:spPr>
          <a:xfrm>
            <a:off x="1608677" y="1016000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EMU</a:t>
            </a:r>
          </a:p>
        </p:txBody>
      </p:sp>
    </p:spTree>
    <p:extLst>
      <p:ext uri="{BB962C8B-B14F-4D97-AF65-F5344CB8AC3E}">
        <p14:creationId xmlns:p14="http://schemas.microsoft.com/office/powerpoint/2010/main" val="1256134094"/>
      </p:ext>
    </p:extLst>
  </p:cSld>
  <p:clrMapOvr>
    <a:masterClrMapping/>
  </p:clrMapOvr>
</p:sld>
</file>

<file path=ppt/theme/theme1.xml><?xml version="1.0" encoding="utf-8"?>
<a:theme xmlns:a="http://schemas.openxmlformats.org/drawingml/2006/main" name="CSIRO">
  <a:themeElements>
    <a:clrScheme name="CSIRO Blue">
      <a:dk1>
        <a:sysClr val="windowText" lastClr="000000"/>
      </a:dk1>
      <a:lt1>
        <a:srgbClr val="FBFEFF"/>
      </a:lt1>
      <a:dk2>
        <a:srgbClr val="000000"/>
      </a:dk2>
      <a:lt2>
        <a:srgbClr val="FBFEFF"/>
      </a:lt2>
      <a:accent1>
        <a:srgbClr val="41B6E6"/>
      </a:accent1>
      <a:accent2>
        <a:srgbClr val="004B87"/>
      </a:accent2>
      <a:accent3>
        <a:srgbClr val="78BE20"/>
      </a:accent3>
      <a:accent4>
        <a:srgbClr val="4A7729"/>
      </a:accent4>
      <a:accent5>
        <a:srgbClr val="00A9CE"/>
      </a:accent5>
      <a:accent6>
        <a:srgbClr val="00313C"/>
      </a:accent6>
      <a:hlink>
        <a:srgbClr val="9FAEE5"/>
      </a:hlink>
      <a:folHlink>
        <a:srgbClr val="1E22AA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>
              <a:lumMod val="40000"/>
              <a:lumOff val="60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buFont typeface="Wingdings" pitchFamily="2" charset="2"/>
          <a:buChar char="§"/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CSIRO.pot</Template>
  <TotalTime>33226</TotalTime>
  <Words>766</Words>
  <Application>Microsoft Macintosh PowerPoint</Application>
  <PresentationFormat>On-screen Show (4:3)</PresentationFormat>
  <Paragraphs>79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Symbol</vt:lpstr>
      <vt:lpstr>Wingdings</vt:lpstr>
      <vt:lpstr>CSIRO</vt:lpstr>
      <vt:lpstr>Accessing the data from the  ASKAP-EMU Pilot Survey</vt:lpstr>
      <vt:lpstr>Access this zoomable image on emu-survey.org</vt:lpstr>
      <vt:lpstr>Four ways of accessing EMU data:</vt:lpstr>
      <vt:lpstr>1) The zoomable image on http: emu-survey.org  </vt:lpstr>
      <vt:lpstr>2 Access data via CASDA This information is also on http://askap.pbworks.com/PilotDataAccess</vt:lpstr>
      <vt:lpstr>To download FITS files</vt:lpstr>
      <vt:lpstr>PowerPoint Presentation</vt:lpstr>
      <vt:lpstr>Problems with the public domain release (Hopefully all will be fixed in the proprietary EMU data release)</vt:lpstr>
      <vt:lpstr>Lots of weird things in the EMU Pilot</vt:lpstr>
      <vt:lpstr>“Smoking-gun” remnant galaxies (and Giant Radio Galaxies)</vt:lpstr>
      <vt:lpstr>Wisps and filaments</vt:lpstr>
      <vt:lpstr>Ring–shaped object</vt:lpstr>
      <vt:lpstr>Western Australia</vt:lpstr>
    </vt:vector>
  </TitlesOfParts>
  <Manager/>
  <Company>CSIRO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Siobhan</dc:creator>
  <cp:keywords/>
  <dc:description/>
  <cp:lastModifiedBy>Norris, Ray (CASS, Marsfield)</cp:lastModifiedBy>
  <cp:revision>753</cp:revision>
  <cp:lastPrinted>2019-07-09T11:57:17Z</cp:lastPrinted>
  <dcterms:created xsi:type="dcterms:W3CDTF">2012-02-01T13:00:54Z</dcterms:created>
  <dcterms:modified xsi:type="dcterms:W3CDTF">2019-10-27T20:11:14Z</dcterms:modified>
  <cp:category>Master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0x010100529B7581109BE041A80104B7BC62AE32</vt:lpwstr>
  </property>
</Properties>
</file>