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1" r:id="rId3"/>
    <p:sldId id="282" r:id="rId4"/>
    <p:sldId id="283" r:id="rId5"/>
    <p:sldId id="284" r:id="rId6"/>
    <p:sldId id="285" r:id="rId7"/>
    <p:sldId id="286" r:id="rId8"/>
    <p:sldId id="257" r:id="rId9"/>
    <p:sldId id="261" r:id="rId10"/>
    <p:sldId id="266" r:id="rId11"/>
    <p:sldId id="267" r:id="rId12"/>
    <p:sldId id="268" r:id="rId13"/>
    <p:sldId id="271" r:id="rId14"/>
    <p:sldId id="269" r:id="rId15"/>
    <p:sldId id="272" r:id="rId16"/>
    <p:sldId id="273" r:id="rId17"/>
    <p:sldId id="274" r:id="rId18"/>
    <p:sldId id="275" r:id="rId19"/>
    <p:sldId id="276" r:id="rId20"/>
    <p:sldId id="278" r:id="rId21"/>
    <p:sldId id="258" r:id="rId22"/>
    <p:sldId id="25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913"/>
    <p:restoredTop sz="94668"/>
  </p:normalViewPr>
  <p:slideViewPr>
    <p:cSldViewPr snapToGrid="0" snapToObjects="1">
      <p:cViewPr varScale="1">
        <p:scale>
          <a:sx n="85" d="100"/>
          <a:sy n="85" d="100"/>
        </p:scale>
        <p:origin x="208" y="1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10/27/19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10/27/19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10/27/19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10/27/19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10/27/19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10/27/19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10/27/19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10/27/19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10/27/19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10/27/19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10/27/19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10/27/19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print">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print">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print">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10/27/19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3.png"/><Relationship Id="rId3" Type="http://schemas.openxmlformats.org/officeDocument/2006/relationships/image" Target="../media/image54.png"/><Relationship Id="rId7" Type="http://schemas.openxmlformats.org/officeDocument/2006/relationships/image" Target="../media/image60.png"/><Relationship Id="rId12" Type="http://schemas.openxmlformats.org/officeDocument/2006/relationships/image" Target="../media/image62.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57.png"/><Relationship Id="rId11" Type="http://schemas.openxmlformats.org/officeDocument/2006/relationships/image" Target="../media/image48.png"/><Relationship Id="rId5" Type="http://schemas.openxmlformats.org/officeDocument/2006/relationships/image" Target="../media/image59.png"/><Relationship Id="rId15" Type="http://schemas.openxmlformats.org/officeDocument/2006/relationships/image" Target="../media/image65.png"/><Relationship Id="rId10" Type="http://schemas.openxmlformats.org/officeDocument/2006/relationships/image" Target="../media/image47.png"/><Relationship Id="rId4" Type="http://schemas.openxmlformats.org/officeDocument/2006/relationships/image" Target="../media/image58.png"/><Relationship Id="rId9" Type="http://schemas.openxmlformats.org/officeDocument/2006/relationships/image" Target="../media/image53.png"/><Relationship Id="rId1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73.tiff"/><Relationship Id="rId5" Type="http://schemas.openxmlformats.org/officeDocument/2006/relationships/image" Target="../media/image72.tiff"/><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image" Target="../media/image79.tiff"/></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jp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image" Target="../media/image6.jp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3.png"/><Relationship Id="rId3" Type="http://schemas.openxmlformats.org/officeDocument/2006/relationships/image" Target="../media/image54.png"/><Relationship Id="rId7" Type="http://schemas.openxmlformats.org/officeDocument/2006/relationships/image" Target="../media/image60.png"/><Relationship Id="rId12" Type="http://schemas.openxmlformats.org/officeDocument/2006/relationships/image" Target="../media/image62.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57.png"/><Relationship Id="rId11" Type="http://schemas.openxmlformats.org/officeDocument/2006/relationships/image" Target="../media/image48.png"/><Relationship Id="rId5" Type="http://schemas.openxmlformats.org/officeDocument/2006/relationships/image" Target="../media/image59.png"/><Relationship Id="rId15" Type="http://schemas.openxmlformats.org/officeDocument/2006/relationships/image" Target="../media/image65.png"/><Relationship Id="rId10" Type="http://schemas.openxmlformats.org/officeDocument/2006/relationships/image" Target="../media/image47.png"/><Relationship Id="rId4" Type="http://schemas.openxmlformats.org/officeDocument/2006/relationships/image" Target="../media/image58.png"/><Relationship Id="rId9" Type="http://schemas.openxmlformats.org/officeDocument/2006/relationships/image" Target="../media/image53.png"/><Relationship Id="rId14"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14.png"/><Relationship Id="rId3" Type="http://schemas.openxmlformats.org/officeDocument/2006/relationships/image" Target="../media/image7.jpg"/><Relationship Id="rId21" Type="http://schemas.openxmlformats.org/officeDocument/2006/relationships/image" Target="../media/image26.png"/><Relationship Id="rId7" Type="http://schemas.openxmlformats.org/officeDocument/2006/relationships/image" Target="../media/image11.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6.jp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9.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9.png"/><Relationship Id="rId22"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jp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image" Target="../media/image6.jp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25.png"/><Relationship Id="rId3" Type="http://schemas.openxmlformats.org/officeDocument/2006/relationships/image" Target="../media/image7.jpg"/><Relationship Id="rId21" Type="http://schemas.openxmlformats.org/officeDocument/2006/relationships/image" Target="../media/image26.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30.png"/><Relationship Id="rId2" Type="http://schemas.openxmlformats.org/officeDocument/2006/relationships/image" Target="../media/image6.jp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9.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8.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7.png"/><Relationship Id="rId27" Type="http://schemas.openxmlformats.org/officeDocument/2006/relationships/image" Target="../media/image31.tiff"/></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jpg"/><Relationship Id="rId21" Type="http://schemas.openxmlformats.org/officeDocument/2006/relationships/image" Target="../media/image26.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5.png"/><Relationship Id="rId2" Type="http://schemas.openxmlformats.org/officeDocument/2006/relationships/image" Target="../media/image6.jp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9.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8.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7.png"/><Relationship Id="rId27"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621D-B27D-4A4C-99DB-155580F4BBCD}"/>
              </a:ext>
            </a:extLst>
          </p:cNvPr>
          <p:cNvSpPr>
            <a:spLocks noGrp="1"/>
          </p:cNvSpPr>
          <p:nvPr>
            <p:ph type="ctrTitle"/>
          </p:nvPr>
        </p:nvSpPr>
        <p:spPr>
          <a:xfrm>
            <a:off x="949569" y="334764"/>
            <a:ext cx="9009314" cy="4135244"/>
          </a:xfrm>
          <a:effectLst>
            <a:outerShdw blurRad="50800" dist="38100" dir="2700000" algn="tl" rotWithShape="0">
              <a:prstClr val="black">
                <a:alpha val="40000"/>
              </a:prstClr>
            </a:outerShdw>
          </a:effectLst>
        </p:spPr>
        <p:txBody>
          <a:bodyPr/>
          <a:lstStyle/>
          <a:p>
            <a:r>
              <a:rPr lang="en-US" sz="6600" dirty="0"/>
              <a:t>Radio Galaxies: </a:t>
            </a:r>
            <a:br>
              <a:rPr lang="en-US" dirty="0"/>
            </a:br>
            <a:r>
              <a:rPr lang="en-US" dirty="0"/>
              <a:t>	</a:t>
            </a:r>
            <a:r>
              <a:rPr lang="en-US" sz="4800" dirty="0"/>
              <a:t>a) Are we having fun?</a:t>
            </a:r>
            <a:br>
              <a:rPr lang="en-US" sz="4800" dirty="0"/>
            </a:br>
            <a:r>
              <a:rPr lang="en-US" sz="4800" dirty="0"/>
              <a:t>	b)</a:t>
            </a:r>
            <a:r>
              <a:rPr lang="en-US" sz="6000" dirty="0"/>
              <a:t> </a:t>
            </a:r>
            <a:r>
              <a:rPr lang="en-US" sz="4800" dirty="0"/>
              <a:t>A new schema for external medium interactions </a:t>
            </a:r>
            <a:endParaRPr lang="en-US" sz="6600" dirty="0"/>
          </a:p>
        </p:txBody>
      </p:sp>
      <p:sp>
        <p:nvSpPr>
          <p:cNvPr id="3" name="Subtitle 2">
            <a:extLst>
              <a:ext uri="{FF2B5EF4-FFF2-40B4-BE49-F238E27FC236}">
                <a16:creationId xmlns:a16="http://schemas.microsoft.com/office/drawing/2014/main" id="{5736C0BA-A2C5-F247-9659-5D6C65BF56D6}"/>
              </a:ext>
            </a:extLst>
          </p:cNvPr>
          <p:cNvSpPr>
            <a:spLocks noGrp="1"/>
          </p:cNvSpPr>
          <p:nvPr>
            <p:ph type="subTitle" idx="1"/>
          </p:nvPr>
        </p:nvSpPr>
        <p:spPr>
          <a:xfrm>
            <a:off x="3066585" y="4900044"/>
            <a:ext cx="8698222" cy="1494239"/>
          </a:xfrm>
        </p:spPr>
        <p:txBody>
          <a:bodyPr>
            <a:normAutofit/>
          </a:bodyPr>
          <a:lstStyle/>
          <a:p>
            <a:pPr algn="r"/>
            <a:r>
              <a:rPr lang="en-US" dirty="0"/>
              <a:t>Lawrence Rudnick,  </a:t>
            </a:r>
          </a:p>
          <a:p>
            <a:pPr algn="r"/>
            <a:r>
              <a:rPr lang="en-US" dirty="0"/>
              <a:t>Minnesota institute for astrophysics</a:t>
            </a:r>
          </a:p>
          <a:p>
            <a:pPr algn="r"/>
            <a:r>
              <a:rPr lang="en-US" dirty="0"/>
              <a:t>EMU Int’l meeting, OCT 2019</a:t>
            </a:r>
          </a:p>
        </p:txBody>
      </p:sp>
      <p:sp>
        <p:nvSpPr>
          <p:cNvPr id="4" name="TextBox 3">
            <a:extLst>
              <a:ext uri="{FF2B5EF4-FFF2-40B4-BE49-F238E27FC236}">
                <a16:creationId xmlns:a16="http://schemas.microsoft.com/office/drawing/2014/main" id="{0EA924B9-6FBC-0546-8739-DFD3E2952A05}"/>
              </a:ext>
            </a:extLst>
          </p:cNvPr>
          <p:cNvSpPr txBox="1"/>
          <p:nvPr/>
        </p:nvSpPr>
        <p:spPr>
          <a:xfrm>
            <a:off x="5632191" y="6488668"/>
            <a:ext cx="6559809" cy="369332"/>
          </a:xfrm>
          <a:prstGeom prst="rect">
            <a:avLst/>
          </a:prstGeom>
          <a:noFill/>
        </p:spPr>
        <p:txBody>
          <a:bodyPr wrap="none" rtlCol="0">
            <a:spAutoFit/>
          </a:bodyPr>
          <a:lstStyle/>
          <a:p>
            <a:r>
              <a:rPr lang="en-US" dirty="0"/>
              <a:t>With support from U.S. Nat’l Science Found., AST 17-14205</a:t>
            </a:r>
          </a:p>
        </p:txBody>
      </p:sp>
    </p:spTree>
    <p:extLst>
      <p:ext uri="{BB962C8B-B14F-4D97-AF65-F5344CB8AC3E}">
        <p14:creationId xmlns:p14="http://schemas.microsoft.com/office/powerpoint/2010/main" val="3974572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A393-BD76-D74A-9E9F-5BDC078D1F8C}"/>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US" dirty="0"/>
              <a:t>Quasi-static pressure balance</a:t>
            </a:r>
            <a:br>
              <a:rPr lang="en-US" dirty="0"/>
            </a:br>
            <a:r>
              <a:rPr lang="en-US" dirty="0"/>
              <a:t>               in </a:t>
            </a:r>
            <a:r>
              <a:rPr lang="en-US" dirty="0">
                <a:solidFill>
                  <a:srgbClr val="FFFF00"/>
                </a:solidFill>
              </a:rPr>
              <a:t>UNIFORM ICM</a:t>
            </a:r>
          </a:p>
        </p:txBody>
      </p:sp>
      <p:sp>
        <p:nvSpPr>
          <p:cNvPr id="4" name="Content Placeholder 3">
            <a:extLst>
              <a:ext uri="{FF2B5EF4-FFF2-40B4-BE49-F238E27FC236}">
                <a16:creationId xmlns:a16="http://schemas.microsoft.com/office/drawing/2014/main" id="{BE0D8108-742E-6441-984B-FF8EBBB11911}"/>
              </a:ext>
            </a:extLst>
          </p:cNvPr>
          <p:cNvSpPr>
            <a:spLocks noGrp="1"/>
          </p:cNvSpPr>
          <p:nvPr>
            <p:ph sz="half" idx="2"/>
          </p:nvPr>
        </p:nvSpPr>
        <p:spPr>
          <a:xfrm>
            <a:off x="5654493" y="2205037"/>
            <a:ext cx="5560017" cy="4200245"/>
          </a:xfrm>
        </p:spPr>
        <p:txBody>
          <a:bodyPr/>
          <a:lstStyle/>
          <a:p>
            <a:r>
              <a:rPr lang="en-US" sz="2400" dirty="0"/>
              <a:t>RELAXED RADIO STRUCTRES</a:t>
            </a:r>
          </a:p>
          <a:p>
            <a:endParaRPr lang="en-US" sz="2400" dirty="0"/>
          </a:p>
          <a:p>
            <a:r>
              <a:rPr lang="en-US" sz="2400" dirty="0"/>
              <a:t>Are there always X-ray cavities, not all visible?  </a:t>
            </a:r>
          </a:p>
          <a:p>
            <a:r>
              <a:rPr lang="en-US" sz="2400" dirty="0"/>
              <a:t>What is the internal pressure budget of lobes?</a:t>
            </a:r>
          </a:p>
          <a:p>
            <a:pPr marL="0" indent="0">
              <a:buNone/>
            </a:pPr>
            <a:endParaRPr lang="en-US" dirty="0"/>
          </a:p>
        </p:txBody>
      </p:sp>
      <p:pic>
        <p:nvPicPr>
          <p:cNvPr id="1026" name="Picture 2">
            <a:extLst>
              <a:ext uri="{FF2B5EF4-FFF2-40B4-BE49-F238E27FC236}">
                <a16:creationId xmlns:a16="http://schemas.microsoft.com/office/drawing/2014/main" id="{43FB4B8F-F727-B543-BF0D-06AE676CC9B5}"/>
              </a:ext>
            </a:extLst>
          </p:cNvPr>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a:ext>
            </a:extLst>
          </a:blip>
          <a:srcRect l="-2"/>
          <a:stretch/>
        </p:blipFill>
        <p:spPr bwMode="auto">
          <a:xfrm>
            <a:off x="977490" y="2548622"/>
            <a:ext cx="4270519" cy="36604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6FCEC4D-C7C9-8342-ACE3-7E8D4067EF8C}"/>
              </a:ext>
            </a:extLst>
          </p:cNvPr>
          <p:cNvSpPr txBox="1"/>
          <p:nvPr/>
        </p:nvSpPr>
        <p:spPr>
          <a:xfrm>
            <a:off x="646111" y="6376455"/>
            <a:ext cx="5982728" cy="369332"/>
          </a:xfrm>
          <a:prstGeom prst="rect">
            <a:avLst/>
          </a:prstGeom>
          <a:noFill/>
        </p:spPr>
        <p:txBody>
          <a:bodyPr wrap="none" rtlCol="0">
            <a:spAutoFit/>
          </a:bodyPr>
          <a:lstStyle/>
          <a:p>
            <a:r>
              <a:rPr lang="en-US" dirty="0"/>
              <a:t>Hercules A: </a:t>
            </a:r>
            <a:r>
              <a:rPr lang="en-US" dirty="0" err="1"/>
              <a:t>Perley</a:t>
            </a:r>
            <a:r>
              <a:rPr lang="en-US" dirty="0"/>
              <a:t>, Cotton, O’Dea &amp; Baum </a:t>
            </a:r>
            <a:r>
              <a:rPr lang="en-US" dirty="0">
                <a:sym typeface="Wingdings" pitchFamily="2" charset="2"/>
              </a:rPr>
              <a:t> NASA</a:t>
            </a:r>
            <a:r>
              <a:rPr lang="en-US" dirty="0"/>
              <a:t> </a:t>
            </a:r>
          </a:p>
        </p:txBody>
      </p:sp>
    </p:spTree>
    <p:extLst>
      <p:ext uri="{BB962C8B-B14F-4D97-AF65-F5344CB8AC3E}">
        <p14:creationId xmlns:p14="http://schemas.microsoft.com/office/powerpoint/2010/main" val="2359700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EA268CF-2C4F-F94D-82E1-F5F6CE6FE5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36" r="31100"/>
          <a:stretch/>
        </p:blipFill>
        <p:spPr>
          <a:xfrm>
            <a:off x="5832842" y="1525994"/>
            <a:ext cx="3108960" cy="3806012"/>
          </a:xfrm>
          <a:prstGeom prst="rect">
            <a:avLst/>
          </a:prstGeom>
        </p:spPr>
      </p:pic>
      <p:sp>
        <p:nvSpPr>
          <p:cNvPr id="2" name="Title 1">
            <a:extLst>
              <a:ext uri="{FF2B5EF4-FFF2-40B4-BE49-F238E27FC236}">
                <a16:creationId xmlns:a16="http://schemas.microsoft.com/office/drawing/2014/main" id="{3A4AA393-BD76-D74A-9E9F-5BDC078D1F8C}"/>
              </a:ext>
            </a:extLst>
          </p:cNvPr>
          <p:cNvSpPr>
            <a:spLocks noGrp="1"/>
          </p:cNvSpPr>
          <p:nvPr>
            <p:ph type="title"/>
          </p:nvPr>
        </p:nvSpPr>
        <p:spPr/>
        <p:txBody>
          <a:bodyPr/>
          <a:lstStyle/>
          <a:p>
            <a:r>
              <a:rPr lang="en-US" dirty="0"/>
              <a:t>RG dynamics in </a:t>
            </a:r>
            <a:r>
              <a:rPr lang="en-US" dirty="0">
                <a:solidFill>
                  <a:srgbClr val="FFFF00"/>
                </a:solidFill>
              </a:rPr>
              <a:t>Non-UNIFORM ICM</a:t>
            </a:r>
          </a:p>
        </p:txBody>
      </p:sp>
      <p:sp>
        <p:nvSpPr>
          <p:cNvPr id="4" name="Content Placeholder 3">
            <a:extLst>
              <a:ext uri="{FF2B5EF4-FFF2-40B4-BE49-F238E27FC236}">
                <a16:creationId xmlns:a16="http://schemas.microsoft.com/office/drawing/2014/main" id="{BE0D8108-742E-6441-984B-FF8EBBB11911}"/>
              </a:ext>
            </a:extLst>
          </p:cNvPr>
          <p:cNvSpPr>
            <a:spLocks noGrp="1"/>
          </p:cNvSpPr>
          <p:nvPr>
            <p:ph sz="half" idx="2"/>
          </p:nvPr>
        </p:nvSpPr>
        <p:spPr>
          <a:xfrm>
            <a:off x="3127994" y="1800465"/>
            <a:ext cx="2615909" cy="4200245"/>
          </a:xfrm>
        </p:spPr>
        <p:txBody>
          <a:bodyPr>
            <a:normAutofit/>
          </a:bodyPr>
          <a:lstStyle/>
          <a:p>
            <a:r>
              <a:rPr lang="en-US" sz="2400" dirty="0"/>
              <a:t>BUOYANCY DRIVEN FLOWs</a:t>
            </a:r>
          </a:p>
          <a:p>
            <a:endParaRPr lang="en-US" sz="2400" dirty="0"/>
          </a:p>
          <a:p>
            <a:r>
              <a:rPr lang="en-US" sz="2400" dirty="0"/>
              <a:t>Timescales for flow?</a:t>
            </a:r>
          </a:p>
          <a:p>
            <a:r>
              <a:rPr lang="en-US" sz="2400" dirty="0"/>
              <a:t>Stability?</a:t>
            </a:r>
          </a:p>
          <a:p>
            <a:r>
              <a:rPr lang="en-US" sz="2400" dirty="0"/>
              <a:t>Initial jet flow?</a:t>
            </a:r>
          </a:p>
          <a:p>
            <a:pPr marL="0" indent="0">
              <a:buNone/>
            </a:pPr>
            <a:endParaRPr lang="en-US" sz="2400" dirty="0"/>
          </a:p>
          <a:p>
            <a:pPr marL="0" indent="0">
              <a:buNone/>
            </a:pPr>
            <a:endParaRPr lang="en-US" dirty="0"/>
          </a:p>
        </p:txBody>
      </p:sp>
      <p:sp>
        <p:nvSpPr>
          <p:cNvPr id="5" name="TextBox 4">
            <a:extLst>
              <a:ext uri="{FF2B5EF4-FFF2-40B4-BE49-F238E27FC236}">
                <a16:creationId xmlns:a16="http://schemas.microsoft.com/office/drawing/2014/main" id="{16FCEC4D-C7C9-8342-ACE3-7E8D4067EF8C}"/>
              </a:ext>
            </a:extLst>
          </p:cNvPr>
          <p:cNvSpPr txBox="1"/>
          <p:nvPr/>
        </p:nvSpPr>
        <p:spPr>
          <a:xfrm>
            <a:off x="249304" y="6000710"/>
            <a:ext cx="2832827" cy="369332"/>
          </a:xfrm>
          <a:prstGeom prst="rect">
            <a:avLst/>
          </a:prstGeom>
          <a:noFill/>
        </p:spPr>
        <p:txBody>
          <a:bodyPr wrap="none" rtlCol="0">
            <a:spAutoFit/>
          </a:bodyPr>
          <a:lstStyle/>
          <a:p>
            <a:r>
              <a:rPr lang="en-US" dirty="0"/>
              <a:t>Abell 133, Randall+2010</a:t>
            </a:r>
          </a:p>
        </p:txBody>
      </p:sp>
      <p:pic>
        <p:nvPicPr>
          <p:cNvPr id="2050" name="Picture 2">
            <a:extLst>
              <a:ext uri="{FF2B5EF4-FFF2-40B4-BE49-F238E27FC236}">
                <a16:creationId xmlns:a16="http://schemas.microsoft.com/office/drawing/2014/main" id="{6A2C124C-8BF7-0145-B4D3-2605217883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304" y="1657571"/>
            <a:ext cx="2833980" cy="41957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1472AEA-0F9C-5F40-B369-FB2593FABFDA}"/>
              </a:ext>
            </a:extLst>
          </p:cNvPr>
          <p:cNvSpPr txBox="1"/>
          <p:nvPr/>
        </p:nvSpPr>
        <p:spPr>
          <a:xfrm>
            <a:off x="5924011" y="6036723"/>
            <a:ext cx="3679212" cy="646331"/>
          </a:xfrm>
          <a:prstGeom prst="rect">
            <a:avLst/>
          </a:prstGeom>
          <a:noFill/>
        </p:spPr>
        <p:txBody>
          <a:bodyPr wrap="none" rtlCol="0">
            <a:spAutoFit/>
          </a:bodyPr>
          <a:lstStyle/>
          <a:p>
            <a:r>
              <a:rPr lang="en-US" dirty="0"/>
              <a:t>X-ray temperature + radio TGSS</a:t>
            </a:r>
          </a:p>
          <a:p>
            <a:r>
              <a:rPr lang="en-US" dirty="0"/>
              <a:t>N7626, Randall+2013</a:t>
            </a:r>
          </a:p>
        </p:txBody>
      </p:sp>
      <p:sp>
        <p:nvSpPr>
          <p:cNvPr id="10" name="Content Placeholder 3">
            <a:extLst>
              <a:ext uri="{FF2B5EF4-FFF2-40B4-BE49-F238E27FC236}">
                <a16:creationId xmlns:a16="http://schemas.microsoft.com/office/drawing/2014/main" id="{2EDE01B2-6630-2E44-A2F8-251455FC1BD9}"/>
              </a:ext>
            </a:extLst>
          </p:cNvPr>
          <p:cNvSpPr txBox="1">
            <a:spLocks/>
          </p:cNvSpPr>
          <p:nvPr/>
        </p:nvSpPr>
        <p:spPr>
          <a:xfrm>
            <a:off x="9140205" y="1853248"/>
            <a:ext cx="3020562" cy="406155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r>
              <a:rPr lang="en-US" sz="2400" dirty="0"/>
              <a:t>JET ENCOUNTER with CONTACT DISCONTINUITY</a:t>
            </a:r>
          </a:p>
          <a:p>
            <a:endParaRPr lang="en-US" sz="2400" dirty="0"/>
          </a:p>
          <a:p>
            <a:r>
              <a:rPr lang="en-US" sz="2400" dirty="0"/>
              <a:t>Special conditions?</a:t>
            </a:r>
          </a:p>
          <a:p>
            <a:r>
              <a:rPr lang="en-US" sz="2400" dirty="0"/>
              <a:t>Non-disruptive?</a:t>
            </a:r>
          </a:p>
          <a:p>
            <a:pPr marL="0" indent="0">
              <a:buFont typeface="Wingdings 3" charset="2"/>
              <a:buNone/>
            </a:pPr>
            <a:endParaRPr lang="en-US" sz="2400" dirty="0"/>
          </a:p>
          <a:p>
            <a:pPr marL="0" indent="0">
              <a:buFont typeface="Wingdings 3" charset="2"/>
              <a:buNone/>
            </a:pPr>
            <a:endParaRPr lang="en-US" dirty="0"/>
          </a:p>
        </p:txBody>
      </p:sp>
      <p:sp>
        <p:nvSpPr>
          <p:cNvPr id="7" name="Right Arrow 6">
            <a:extLst>
              <a:ext uri="{FF2B5EF4-FFF2-40B4-BE49-F238E27FC236}">
                <a16:creationId xmlns:a16="http://schemas.microsoft.com/office/drawing/2014/main" id="{D187C9E1-AE05-9145-96A0-01718A52C9C8}"/>
              </a:ext>
            </a:extLst>
          </p:cNvPr>
          <p:cNvSpPr/>
          <p:nvPr/>
        </p:nvSpPr>
        <p:spPr>
          <a:xfrm rot="7775711">
            <a:off x="7221173" y="2179886"/>
            <a:ext cx="693683" cy="34497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BE7FE2BC-F5A5-4A44-9D86-B41A29CC757C}"/>
              </a:ext>
            </a:extLst>
          </p:cNvPr>
          <p:cNvSpPr/>
          <p:nvPr/>
        </p:nvSpPr>
        <p:spPr>
          <a:xfrm rot="7756833">
            <a:off x="8244920" y="3136755"/>
            <a:ext cx="693683" cy="31750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902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A393-BD76-D74A-9E9F-5BDC078D1F8C}"/>
              </a:ext>
            </a:extLst>
          </p:cNvPr>
          <p:cNvSpPr>
            <a:spLocks noGrp="1"/>
          </p:cNvSpPr>
          <p:nvPr>
            <p:ph type="title"/>
          </p:nvPr>
        </p:nvSpPr>
        <p:spPr>
          <a:xfrm>
            <a:off x="545647" y="155028"/>
            <a:ext cx="9404723" cy="1400530"/>
          </a:xfrm>
        </p:spPr>
        <p:txBody>
          <a:bodyPr/>
          <a:lstStyle/>
          <a:p>
            <a:r>
              <a:rPr lang="en-US" dirty="0"/>
              <a:t>Interactions with a </a:t>
            </a:r>
            <a:r>
              <a:rPr lang="en-US" dirty="0">
                <a:solidFill>
                  <a:srgbClr val="FFFF00"/>
                </a:solidFill>
              </a:rPr>
              <a:t>DYNAMIC ICM</a:t>
            </a:r>
          </a:p>
        </p:txBody>
      </p:sp>
      <p:sp>
        <p:nvSpPr>
          <p:cNvPr id="9" name="Content Placeholder 3">
            <a:extLst>
              <a:ext uri="{FF2B5EF4-FFF2-40B4-BE49-F238E27FC236}">
                <a16:creationId xmlns:a16="http://schemas.microsoft.com/office/drawing/2014/main" id="{3432ACDE-6AE3-BE4C-BF6B-FFA1655DE185}"/>
              </a:ext>
            </a:extLst>
          </p:cNvPr>
          <p:cNvSpPr txBox="1">
            <a:spLocks/>
          </p:cNvSpPr>
          <p:nvPr/>
        </p:nvSpPr>
        <p:spPr>
          <a:xfrm>
            <a:off x="104826" y="3180982"/>
            <a:ext cx="3326799" cy="198760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r>
              <a:rPr lang="en-US" sz="2400" dirty="0"/>
              <a:t>SWEPT-BACK FLOW</a:t>
            </a:r>
          </a:p>
          <a:p>
            <a:endParaRPr lang="en-US" sz="2400" dirty="0"/>
          </a:p>
          <a:p>
            <a:pPr marL="0" indent="0">
              <a:buFont typeface="Wingdings 3" charset="2"/>
              <a:buNone/>
            </a:pPr>
            <a:r>
              <a:rPr lang="en-US" sz="1600" dirty="0"/>
              <a:t>A2256, Tail B; Owen+14</a:t>
            </a:r>
          </a:p>
        </p:txBody>
      </p:sp>
      <p:pic>
        <p:nvPicPr>
          <p:cNvPr id="3074" name="Picture 2">
            <a:extLst>
              <a:ext uri="{FF2B5EF4-FFF2-40B4-BE49-F238E27FC236}">
                <a16:creationId xmlns:a16="http://schemas.microsoft.com/office/drawing/2014/main" id="{38FE84C8-685D-324A-AE8E-0DDB77CA2FC0}"/>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3581"/>
          <a:stretch/>
        </p:blipFill>
        <p:spPr bwMode="auto">
          <a:xfrm>
            <a:off x="646111" y="1120928"/>
            <a:ext cx="203550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EE21FDE-13D3-4E4C-AD91-57E05A31A03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2559217" y="2274986"/>
            <a:ext cx="3703903" cy="134948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4E0189E-F556-374F-B1FD-49E94ADD886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58848" y="1209502"/>
            <a:ext cx="2538905" cy="2172937"/>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3">
            <a:extLst>
              <a:ext uri="{FF2B5EF4-FFF2-40B4-BE49-F238E27FC236}">
                <a16:creationId xmlns:a16="http://schemas.microsoft.com/office/drawing/2014/main" id="{DCAB3703-AA97-894B-9A08-DB034240A73E}"/>
              </a:ext>
            </a:extLst>
          </p:cNvPr>
          <p:cNvSpPr txBox="1">
            <a:spLocks/>
          </p:cNvSpPr>
          <p:nvPr/>
        </p:nvSpPr>
        <p:spPr>
          <a:xfrm>
            <a:off x="1556117" y="4924973"/>
            <a:ext cx="4360617" cy="1987607"/>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r>
              <a:rPr lang="en-US" sz="3100" dirty="0"/>
              <a:t>SMALL-SCALE RIPPLES </a:t>
            </a:r>
          </a:p>
          <a:p>
            <a:endParaRPr lang="en-US" sz="2400" dirty="0"/>
          </a:p>
          <a:p>
            <a:r>
              <a:rPr lang="en-US" sz="2400" dirty="0"/>
              <a:t>(width </a:t>
            </a:r>
            <a:r>
              <a:rPr lang="en-US" sz="2200" dirty="0"/>
              <a:t>&lt; </a:t>
            </a:r>
            <a:r>
              <a:rPr lang="en-US" sz="2800" dirty="0"/>
              <a:t>Turbulence</a:t>
            </a:r>
            <a:r>
              <a:rPr lang="en-US" sz="2200" dirty="0"/>
              <a:t> &lt;length)</a:t>
            </a:r>
          </a:p>
          <a:p>
            <a:endParaRPr lang="en-US" sz="2400" dirty="0"/>
          </a:p>
          <a:p>
            <a:pPr marL="0" indent="0">
              <a:buFont typeface="Wingdings 3" charset="2"/>
              <a:buNone/>
            </a:pPr>
            <a:r>
              <a:rPr lang="en-US" sz="1900" dirty="0"/>
              <a:t>NGC4869 Coma, Neal Miller</a:t>
            </a:r>
          </a:p>
        </p:txBody>
      </p:sp>
      <p:sp>
        <p:nvSpPr>
          <p:cNvPr id="14" name="Content Placeholder 3">
            <a:extLst>
              <a:ext uri="{FF2B5EF4-FFF2-40B4-BE49-F238E27FC236}">
                <a16:creationId xmlns:a16="http://schemas.microsoft.com/office/drawing/2014/main" id="{1BFDAEBE-A6CC-D049-B353-ECEE244196A0}"/>
              </a:ext>
            </a:extLst>
          </p:cNvPr>
          <p:cNvSpPr txBox="1">
            <a:spLocks/>
          </p:cNvSpPr>
          <p:nvPr/>
        </p:nvSpPr>
        <p:spPr>
          <a:xfrm>
            <a:off x="5926842" y="3564261"/>
            <a:ext cx="3182596" cy="334026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r>
              <a:rPr lang="en-US" sz="2400" dirty="0"/>
              <a:t>SHARP BENDS</a:t>
            </a:r>
          </a:p>
          <a:p>
            <a:endParaRPr lang="en-US" sz="2400" dirty="0"/>
          </a:p>
          <a:p>
            <a:r>
              <a:rPr lang="en-US" sz="2000" dirty="0"/>
              <a:t>Shear or turbulence</a:t>
            </a:r>
          </a:p>
          <a:p>
            <a:r>
              <a:rPr lang="en-US" sz="2000" dirty="0"/>
              <a:t>     scales &gt; length</a:t>
            </a:r>
          </a:p>
          <a:p>
            <a:endParaRPr lang="en-US" sz="2400" dirty="0"/>
          </a:p>
          <a:p>
            <a:pPr marL="0" indent="0">
              <a:buFont typeface="Wingdings 3" charset="2"/>
              <a:buNone/>
            </a:pPr>
            <a:r>
              <a:rPr lang="en-US" sz="1500" dirty="0"/>
              <a:t>NGC4869 Coma, TGSS +</a:t>
            </a:r>
            <a:r>
              <a:rPr lang="en-US" sz="1500" dirty="0" err="1"/>
              <a:t>PanSTARRS</a:t>
            </a:r>
            <a:endParaRPr lang="en-US" sz="1500" dirty="0"/>
          </a:p>
        </p:txBody>
      </p:sp>
      <p:sp>
        <p:nvSpPr>
          <p:cNvPr id="17" name="Content Placeholder 3">
            <a:extLst>
              <a:ext uri="{FF2B5EF4-FFF2-40B4-BE49-F238E27FC236}">
                <a16:creationId xmlns:a16="http://schemas.microsoft.com/office/drawing/2014/main" id="{1D52969A-2BF5-B44C-9109-3CAF4D62F19E}"/>
              </a:ext>
            </a:extLst>
          </p:cNvPr>
          <p:cNvSpPr txBox="1">
            <a:spLocks/>
          </p:cNvSpPr>
          <p:nvPr/>
        </p:nvSpPr>
        <p:spPr>
          <a:xfrm>
            <a:off x="9022294" y="3746083"/>
            <a:ext cx="3182596" cy="334026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r>
              <a:rPr lang="en-US" sz="2400" dirty="0"/>
              <a:t>TRANSVERSE TERMINATIONs</a:t>
            </a:r>
          </a:p>
          <a:p>
            <a:endParaRPr lang="en-US" sz="2400" dirty="0"/>
          </a:p>
          <a:p>
            <a:r>
              <a:rPr lang="en-US" sz="2000" dirty="0"/>
              <a:t>Shock encounter</a:t>
            </a:r>
          </a:p>
          <a:p>
            <a:pPr marL="0" indent="0">
              <a:buNone/>
            </a:pPr>
            <a:r>
              <a:rPr lang="en-US" sz="2000" dirty="0"/>
              <a:t>      With tail?</a:t>
            </a:r>
          </a:p>
          <a:p>
            <a:endParaRPr lang="en-US" sz="1700" dirty="0"/>
          </a:p>
          <a:p>
            <a:r>
              <a:rPr lang="en-US" sz="1700" dirty="0"/>
              <a:t>NGC4789 Coma </a:t>
            </a:r>
            <a:r>
              <a:rPr lang="en-US" dirty="0"/>
              <a:t> </a:t>
            </a:r>
            <a:r>
              <a:rPr lang="en-US" sz="1700" dirty="0"/>
              <a:t>Brown &amp; Rudnick 2011, </a:t>
            </a:r>
            <a:r>
              <a:rPr lang="en-US" sz="1700" dirty="0" err="1"/>
              <a:t>PanSTARRSr</a:t>
            </a:r>
            <a:endParaRPr lang="en-US" sz="1700" dirty="0"/>
          </a:p>
          <a:p>
            <a:pPr marL="0" indent="0">
              <a:buNone/>
            </a:pPr>
            <a:br>
              <a:rPr lang="en-US" sz="2400" dirty="0"/>
            </a:br>
            <a:endParaRPr lang="en-US" sz="2400" dirty="0"/>
          </a:p>
        </p:txBody>
      </p:sp>
      <p:pic>
        <p:nvPicPr>
          <p:cNvPr id="3080" name="Picture 8">
            <a:extLst>
              <a:ext uri="{FF2B5EF4-FFF2-40B4-BE49-F238E27FC236}">
                <a16:creationId xmlns:a16="http://schemas.microsoft.com/office/drawing/2014/main" id="{20A57B00-9D44-224D-AA2E-14157095E4A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204187" y="1225927"/>
            <a:ext cx="2333297" cy="228468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FCA3E87-9627-1E4A-AC2E-4BF6E77F9F5A}"/>
              </a:ext>
            </a:extLst>
          </p:cNvPr>
          <p:cNvSpPr/>
          <p:nvPr/>
        </p:nvSpPr>
        <p:spPr>
          <a:xfrm>
            <a:off x="83700" y="3039916"/>
            <a:ext cx="3326799" cy="1653803"/>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CB1E5D1-3E27-E744-84AD-17637460D515}"/>
              </a:ext>
            </a:extLst>
          </p:cNvPr>
          <p:cNvSpPr/>
          <p:nvPr/>
        </p:nvSpPr>
        <p:spPr>
          <a:xfrm>
            <a:off x="1556117" y="4817012"/>
            <a:ext cx="4245593" cy="1987607"/>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F26C120-ACFA-A042-855D-0178C20FC351}"/>
              </a:ext>
            </a:extLst>
          </p:cNvPr>
          <p:cNvSpPr/>
          <p:nvPr/>
        </p:nvSpPr>
        <p:spPr>
          <a:xfrm>
            <a:off x="5885795" y="3438105"/>
            <a:ext cx="3055752" cy="3214893"/>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495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1"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A393-BD76-D74A-9E9F-5BDC078D1F8C}"/>
              </a:ext>
            </a:extLst>
          </p:cNvPr>
          <p:cNvSpPr>
            <a:spLocks noGrp="1"/>
          </p:cNvSpPr>
          <p:nvPr>
            <p:ph type="title"/>
          </p:nvPr>
        </p:nvSpPr>
        <p:spPr>
          <a:xfrm>
            <a:off x="104826" y="71679"/>
            <a:ext cx="10883740" cy="1400530"/>
          </a:xfrm>
        </p:spPr>
        <p:txBody>
          <a:bodyPr/>
          <a:lstStyle/>
          <a:p>
            <a:r>
              <a:rPr lang="en-US" sz="3200" dirty="0"/>
              <a:t>Interactions with </a:t>
            </a:r>
            <a:r>
              <a:rPr lang="en-US" sz="4000" dirty="0">
                <a:solidFill>
                  <a:srgbClr val="FFFF00"/>
                </a:solidFill>
              </a:rPr>
              <a:t>ICM MAGNETIC STRUCTURES</a:t>
            </a:r>
          </a:p>
        </p:txBody>
      </p:sp>
      <p:sp>
        <p:nvSpPr>
          <p:cNvPr id="9" name="Content Placeholder 3">
            <a:extLst>
              <a:ext uri="{FF2B5EF4-FFF2-40B4-BE49-F238E27FC236}">
                <a16:creationId xmlns:a16="http://schemas.microsoft.com/office/drawing/2014/main" id="{3432ACDE-6AE3-BE4C-BF6B-FFA1655DE185}"/>
              </a:ext>
            </a:extLst>
          </p:cNvPr>
          <p:cNvSpPr txBox="1">
            <a:spLocks/>
          </p:cNvSpPr>
          <p:nvPr/>
        </p:nvSpPr>
        <p:spPr>
          <a:xfrm>
            <a:off x="135765" y="3399846"/>
            <a:ext cx="3516576" cy="1987607"/>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r>
              <a:rPr lang="en-US" sz="2400" dirty="0"/>
              <a:t>SWEPT-BACK FIELDS</a:t>
            </a:r>
          </a:p>
          <a:p>
            <a:pPr marL="0" indent="0">
              <a:buNone/>
            </a:pPr>
            <a:r>
              <a:rPr lang="en-US" sz="2000" dirty="0"/>
              <a:t>	(RM structure)</a:t>
            </a:r>
          </a:p>
          <a:p>
            <a:endParaRPr lang="en-US" sz="2400" dirty="0"/>
          </a:p>
          <a:p>
            <a:pPr marL="0" indent="0">
              <a:buNone/>
            </a:pPr>
            <a:r>
              <a:rPr lang="en-US" sz="1600" dirty="0"/>
              <a:t>0206+35, RM structure, Guidetti+2011</a:t>
            </a:r>
          </a:p>
        </p:txBody>
      </p:sp>
      <p:sp>
        <p:nvSpPr>
          <p:cNvPr id="13" name="Content Placeholder 3">
            <a:extLst>
              <a:ext uri="{FF2B5EF4-FFF2-40B4-BE49-F238E27FC236}">
                <a16:creationId xmlns:a16="http://schemas.microsoft.com/office/drawing/2014/main" id="{DCAB3703-AA97-894B-9A08-DB034240A73E}"/>
              </a:ext>
            </a:extLst>
          </p:cNvPr>
          <p:cNvSpPr txBox="1">
            <a:spLocks/>
          </p:cNvSpPr>
          <p:nvPr/>
        </p:nvSpPr>
        <p:spPr>
          <a:xfrm>
            <a:off x="3733088" y="4240587"/>
            <a:ext cx="3381406" cy="1987607"/>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r>
              <a:rPr lang="en-US" sz="3100" dirty="0"/>
              <a:t>CROSSING-BARS</a:t>
            </a:r>
          </a:p>
          <a:p>
            <a:endParaRPr lang="en-US" sz="2400" dirty="0"/>
          </a:p>
          <a:p>
            <a:r>
              <a:rPr lang="en-US" sz="2600" dirty="0"/>
              <a:t>ICM Magnetic filaments intersecting tai</a:t>
            </a:r>
            <a:r>
              <a:rPr lang="en-US" sz="2400" dirty="0"/>
              <a:t>l?</a:t>
            </a:r>
            <a:endParaRPr lang="en-US" sz="2200" dirty="0"/>
          </a:p>
          <a:p>
            <a:endParaRPr lang="en-US" sz="2400" dirty="0"/>
          </a:p>
          <a:p>
            <a:pPr marL="0" indent="0">
              <a:buNone/>
            </a:pPr>
            <a:r>
              <a:rPr lang="en-US" sz="2300" dirty="0"/>
              <a:t> Tail B, Abell 2443, Clarke+2013</a:t>
            </a:r>
          </a:p>
        </p:txBody>
      </p:sp>
      <p:sp>
        <p:nvSpPr>
          <p:cNvPr id="14" name="Content Placeholder 3">
            <a:extLst>
              <a:ext uri="{FF2B5EF4-FFF2-40B4-BE49-F238E27FC236}">
                <a16:creationId xmlns:a16="http://schemas.microsoft.com/office/drawing/2014/main" id="{1BFDAEBE-A6CC-D049-B353-ECEE244196A0}"/>
              </a:ext>
            </a:extLst>
          </p:cNvPr>
          <p:cNvSpPr txBox="1">
            <a:spLocks/>
          </p:cNvSpPr>
          <p:nvPr/>
        </p:nvSpPr>
        <p:spPr>
          <a:xfrm>
            <a:off x="8539661" y="3860241"/>
            <a:ext cx="3381406" cy="292608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r>
              <a:rPr lang="en-US" sz="2400" dirty="0"/>
              <a:t>FILAMENTS gone WILD…</a:t>
            </a:r>
          </a:p>
          <a:p>
            <a:endParaRPr lang="en-US" sz="1200" dirty="0"/>
          </a:p>
          <a:p>
            <a:r>
              <a:rPr lang="en-US" sz="2000" dirty="0"/>
              <a:t>Magnetic filaments dragged, entrained in flow, ???</a:t>
            </a:r>
          </a:p>
          <a:p>
            <a:endParaRPr lang="en-US" sz="2400" dirty="0"/>
          </a:p>
          <a:p>
            <a:pPr marL="0" indent="0">
              <a:buNone/>
            </a:pPr>
            <a:r>
              <a:rPr lang="en-US" dirty="0"/>
              <a:t> </a:t>
            </a:r>
            <a:r>
              <a:rPr lang="en-US" sz="1600" dirty="0"/>
              <a:t>N. end of IC711, Abell 1314, Wilber+2019, courtesy </a:t>
            </a:r>
            <a:r>
              <a:rPr lang="en-US" sz="1600" dirty="0" err="1"/>
              <a:t>RvW</a:t>
            </a:r>
            <a:endParaRPr lang="en-US" sz="1600" dirty="0"/>
          </a:p>
        </p:txBody>
      </p:sp>
      <p:sp>
        <p:nvSpPr>
          <p:cNvPr id="11" name="Rectangle 10">
            <a:extLst>
              <a:ext uri="{FF2B5EF4-FFF2-40B4-BE49-F238E27FC236}">
                <a16:creationId xmlns:a16="http://schemas.microsoft.com/office/drawing/2014/main" id="{8FCA3E87-9627-1E4A-AC2E-4BF6E77F9F5A}"/>
              </a:ext>
            </a:extLst>
          </p:cNvPr>
          <p:cNvSpPr/>
          <p:nvPr/>
        </p:nvSpPr>
        <p:spPr>
          <a:xfrm>
            <a:off x="104826" y="3323733"/>
            <a:ext cx="3368960" cy="1987607"/>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CB1E5D1-3E27-E744-84AD-17637460D515}"/>
              </a:ext>
            </a:extLst>
          </p:cNvPr>
          <p:cNvSpPr/>
          <p:nvPr/>
        </p:nvSpPr>
        <p:spPr>
          <a:xfrm>
            <a:off x="3722338" y="4190729"/>
            <a:ext cx="3648715" cy="2037465"/>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a:extLst>
              <a:ext uri="{FF2B5EF4-FFF2-40B4-BE49-F238E27FC236}">
                <a16:creationId xmlns:a16="http://schemas.microsoft.com/office/drawing/2014/main" id="{E58EF3D8-561B-E943-9D23-AC5E7A49EF3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7605" y="1113720"/>
            <a:ext cx="2255875" cy="187688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B845EF62-AED7-4B4E-9765-F9A30842DF3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4451" b="2859"/>
          <a:stretch/>
        </p:blipFill>
        <p:spPr bwMode="auto">
          <a:xfrm>
            <a:off x="4049627" y="869208"/>
            <a:ext cx="2485903" cy="292608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E871FDEA-849E-1A43-BFF2-3CE272486DE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99140" y="991137"/>
            <a:ext cx="3388069" cy="2682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27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1"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A393-BD76-D74A-9E9F-5BDC078D1F8C}"/>
              </a:ext>
            </a:extLst>
          </p:cNvPr>
          <p:cNvSpPr>
            <a:spLocks noGrp="1"/>
          </p:cNvSpPr>
          <p:nvPr>
            <p:ph type="title"/>
          </p:nvPr>
        </p:nvSpPr>
        <p:spPr>
          <a:xfrm>
            <a:off x="646111" y="173423"/>
            <a:ext cx="10121737" cy="1297254"/>
          </a:xfrm>
        </p:spPr>
        <p:txBody>
          <a:bodyPr/>
          <a:lstStyle/>
          <a:p>
            <a:r>
              <a:rPr lang="en-US" dirty="0">
                <a:solidFill>
                  <a:srgbClr val="FFFF00"/>
                </a:solidFill>
              </a:rPr>
              <a:t>Perturbations of the ICM </a:t>
            </a:r>
            <a:r>
              <a:rPr lang="en-US" dirty="0"/>
              <a:t>by RGs</a:t>
            </a:r>
            <a:endParaRPr lang="en-US" dirty="0">
              <a:solidFill>
                <a:srgbClr val="FFFF00"/>
              </a:solidFill>
            </a:endParaRPr>
          </a:p>
        </p:txBody>
      </p:sp>
      <p:sp>
        <p:nvSpPr>
          <p:cNvPr id="4" name="Content Placeholder 3">
            <a:extLst>
              <a:ext uri="{FF2B5EF4-FFF2-40B4-BE49-F238E27FC236}">
                <a16:creationId xmlns:a16="http://schemas.microsoft.com/office/drawing/2014/main" id="{BE0D8108-742E-6441-984B-FF8EBBB11911}"/>
              </a:ext>
            </a:extLst>
          </p:cNvPr>
          <p:cNvSpPr>
            <a:spLocks noGrp="1"/>
          </p:cNvSpPr>
          <p:nvPr>
            <p:ph sz="half" idx="2"/>
          </p:nvPr>
        </p:nvSpPr>
        <p:spPr>
          <a:xfrm>
            <a:off x="7974552" y="4117407"/>
            <a:ext cx="4217448" cy="4200245"/>
          </a:xfrm>
        </p:spPr>
        <p:txBody>
          <a:bodyPr/>
          <a:lstStyle/>
          <a:p>
            <a:r>
              <a:rPr lang="en-US" sz="3200" dirty="0"/>
              <a:t>RINGS and jets and hot spots in the ICM</a:t>
            </a:r>
            <a:endParaRPr lang="en-US" sz="2400" dirty="0"/>
          </a:p>
          <a:p>
            <a:r>
              <a:rPr lang="en-US" sz="2000" i="1" dirty="0"/>
              <a:t>Where to start?</a:t>
            </a:r>
          </a:p>
          <a:p>
            <a:pPr marL="0" indent="0">
              <a:buNone/>
            </a:pPr>
            <a:r>
              <a:rPr lang="en-US" sz="1600" dirty="0"/>
              <a:t>Cygnus A. </a:t>
            </a:r>
            <a:r>
              <a:rPr lang="en-US" dirty="0"/>
              <a:t> </a:t>
            </a:r>
            <a:r>
              <a:rPr lang="en-US" sz="1100" dirty="0"/>
              <a:t>X-ray: NASA/CXC/SAO; Optical: NASA/STScI; Radio: NSF/NRAO/AUI/VLA</a:t>
            </a:r>
          </a:p>
        </p:txBody>
      </p:sp>
      <p:sp>
        <p:nvSpPr>
          <p:cNvPr id="3" name="Content Placeholder 2">
            <a:extLst>
              <a:ext uri="{FF2B5EF4-FFF2-40B4-BE49-F238E27FC236}">
                <a16:creationId xmlns:a16="http://schemas.microsoft.com/office/drawing/2014/main" id="{6C3AEF96-7210-C24B-9582-9C97B6061D65}"/>
              </a:ext>
            </a:extLst>
          </p:cNvPr>
          <p:cNvSpPr>
            <a:spLocks noGrp="1"/>
          </p:cNvSpPr>
          <p:nvPr>
            <p:ph sz="half" idx="1"/>
          </p:nvPr>
        </p:nvSpPr>
        <p:spPr>
          <a:xfrm>
            <a:off x="519988" y="4981901"/>
            <a:ext cx="3217475" cy="1423381"/>
          </a:xfrm>
        </p:spPr>
        <p:txBody>
          <a:bodyPr/>
          <a:lstStyle/>
          <a:p>
            <a:r>
              <a:rPr lang="en-US" sz="2400" dirty="0"/>
              <a:t>CAVITIES from RAM+ PRESSURE</a:t>
            </a:r>
          </a:p>
          <a:p>
            <a:pPr marL="0" indent="0">
              <a:buNone/>
            </a:pPr>
            <a:r>
              <a:rPr lang="en-US" sz="1600" dirty="0"/>
              <a:t>Hydra A</a:t>
            </a:r>
          </a:p>
        </p:txBody>
      </p:sp>
      <p:pic>
        <p:nvPicPr>
          <p:cNvPr id="4098" name="Picture 2">
            <a:extLst>
              <a:ext uri="{FF2B5EF4-FFF2-40B4-BE49-F238E27FC236}">
                <a16:creationId xmlns:a16="http://schemas.microsoft.com/office/drawing/2014/main" id="{1DD54822-CE63-5D4C-96B4-68673FC50F2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2333" y="1470678"/>
            <a:ext cx="3217474" cy="29279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4F3390D-4AD3-A043-AB6A-73D4359999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42030" y="1413793"/>
            <a:ext cx="1735929" cy="185211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2E0B3874-0D66-1E4B-B268-18578019AAA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71358" y="2934629"/>
            <a:ext cx="1504683" cy="194382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181B2AD0-E290-1544-BB4D-78A1BDDCBB83}"/>
              </a:ext>
            </a:extLst>
          </p:cNvPr>
          <p:cNvSpPr txBox="1">
            <a:spLocks/>
          </p:cNvSpPr>
          <p:nvPr/>
        </p:nvSpPr>
        <p:spPr>
          <a:xfrm>
            <a:off x="3637614" y="5061136"/>
            <a:ext cx="3740648" cy="1796864"/>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r>
              <a:rPr lang="en-US" sz="5100" dirty="0"/>
              <a:t>BUOYANCY DRIVEN CAVITIES and LIFTING of COOL, METAL RICH</a:t>
            </a:r>
          </a:p>
          <a:p>
            <a:endParaRPr lang="en-US" sz="2400" dirty="0"/>
          </a:p>
          <a:p>
            <a:r>
              <a:rPr lang="en-US" dirty="0"/>
              <a:t> </a:t>
            </a:r>
            <a:r>
              <a:rPr lang="en-US" sz="3400" dirty="0"/>
              <a:t>A133, Randall+2010; Perseus, Gendron-Marsolais+2018</a:t>
            </a:r>
          </a:p>
        </p:txBody>
      </p:sp>
      <p:pic>
        <p:nvPicPr>
          <p:cNvPr id="4104" name="Picture 8">
            <a:extLst>
              <a:ext uri="{FF2B5EF4-FFF2-40B4-BE49-F238E27FC236}">
                <a16:creationId xmlns:a16="http://schemas.microsoft.com/office/drawing/2014/main" id="{4B10C998-7BD7-B444-8750-CCA2D3BE439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821589" y="1531862"/>
            <a:ext cx="3773317" cy="2286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A423C21-0396-8349-BF47-29EDB4EE5146}"/>
              </a:ext>
            </a:extLst>
          </p:cNvPr>
          <p:cNvSpPr/>
          <p:nvPr/>
        </p:nvSpPr>
        <p:spPr>
          <a:xfrm>
            <a:off x="241681" y="4841079"/>
            <a:ext cx="3368960" cy="1987607"/>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A78301A-40A1-FC43-AC1E-999A31B835A2}"/>
              </a:ext>
            </a:extLst>
          </p:cNvPr>
          <p:cNvSpPr/>
          <p:nvPr/>
        </p:nvSpPr>
        <p:spPr>
          <a:xfrm>
            <a:off x="3691560" y="4957685"/>
            <a:ext cx="3686701" cy="189867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2C9E267-CFAD-1545-8AD8-2E7632737743}"/>
              </a:ext>
            </a:extLst>
          </p:cNvPr>
          <p:cNvSpPr txBox="1"/>
          <p:nvPr/>
        </p:nvSpPr>
        <p:spPr>
          <a:xfrm>
            <a:off x="372081" y="6137176"/>
            <a:ext cx="3219151" cy="553998"/>
          </a:xfrm>
          <a:prstGeom prst="rect">
            <a:avLst/>
          </a:prstGeom>
          <a:noFill/>
        </p:spPr>
        <p:txBody>
          <a:bodyPr wrap="none" rtlCol="0">
            <a:spAutoFit/>
          </a:bodyPr>
          <a:lstStyle/>
          <a:p>
            <a:r>
              <a:rPr lang="en-US" sz="1000" dirty="0"/>
              <a:t>X-ray: NASA/CXC/</a:t>
            </a:r>
            <a:r>
              <a:rPr lang="en-US" sz="1000" dirty="0" err="1"/>
              <a:t>U.Waterloo</a:t>
            </a:r>
            <a:r>
              <a:rPr lang="en-US" sz="1000" dirty="0"/>
              <a:t>/</a:t>
            </a:r>
            <a:r>
              <a:rPr lang="en-US" sz="1000" dirty="0" err="1"/>
              <a:t>C.Kirkpatrick</a:t>
            </a:r>
            <a:r>
              <a:rPr lang="en-US" sz="1000" dirty="0"/>
              <a:t> et al.;</a:t>
            </a:r>
          </a:p>
          <a:p>
            <a:r>
              <a:rPr lang="en-US" sz="1000" dirty="0"/>
              <a:t> Radio: NSF/NRAO/VLA; </a:t>
            </a:r>
          </a:p>
          <a:p>
            <a:r>
              <a:rPr lang="en-US" sz="1000" dirty="0"/>
              <a:t>Optical: Canada-France-Hawaii-Telescope/DSS</a:t>
            </a:r>
          </a:p>
        </p:txBody>
      </p:sp>
    </p:spTree>
    <p:extLst>
      <p:ext uri="{BB962C8B-B14F-4D97-AF65-F5344CB8AC3E}">
        <p14:creationId xmlns:p14="http://schemas.microsoft.com/office/powerpoint/2010/main" val="378319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3C5A-E4BE-7640-BD0E-8EAF86C7E7E5}"/>
              </a:ext>
            </a:extLst>
          </p:cNvPr>
          <p:cNvSpPr>
            <a:spLocks noGrp="1"/>
          </p:cNvSpPr>
          <p:nvPr>
            <p:ph type="title"/>
          </p:nvPr>
        </p:nvSpPr>
        <p:spPr/>
        <p:txBody>
          <a:bodyPr/>
          <a:lstStyle/>
          <a:p>
            <a:r>
              <a:rPr lang="en-US" dirty="0"/>
              <a:t>A CLOSER LOOK…</a:t>
            </a:r>
          </a:p>
        </p:txBody>
      </p:sp>
      <p:pic>
        <p:nvPicPr>
          <p:cNvPr id="5" name="Picture 2">
            <a:extLst>
              <a:ext uri="{FF2B5EF4-FFF2-40B4-BE49-F238E27FC236}">
                <a16:creationId xmlns:a16="http://schemas.microsoft.com/office/drawing/2014/main" id="{8CE369AE-7392-C348-9696-E209CE5870AC}"/>
              </a:ext>
            </a:extLst>
          </p:cNvPr>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a:ext>
            </a:extLst>
          </a:blip>
          <a:srcRect l="-2"/>
          <a:stretch/>
        </p:blipFill>
        <p:spPr bwMode="auto">
          <a:xfrm>
            <a:off x="269746" y="1286448"/>
            <a:ext cx="1946698" cy="16685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0E75407-40BA-0D47-8676-8B1AB38196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055" y="4240923"/>
            <a:ext cx="2590985" cy="23577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F5D22065-18A6-F141-8541-EB998333CD7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98131" y="5583031"/>
            <a:ext cx="1080978" cy="11533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9AACF829-B4DC-D949-B17C-32BB3A4B591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57111" y="3970370"/>
            <a:ext cx="1121998" cy="14494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768896D-5520-CA46-8F97-1513D09C8285}"/>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398625" y="1444782"/>
            <a:ext cx="3684473" cy="22321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E06D530-24D9-8741-ABBC-27C0106BCBD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58175" y="3759084"/>
            <a:ext cx="1530799" cy="12736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48E811FE-0900-C541-96BA-7429C230FC52}"/>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9696373" y="1335290"/>
            <a:ext cx="1686892" cy="19855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a:extLst>
              <a:ext uri="{FF2B5EF4-FFF2-40B4-BE49-F238E27FC236}">
                <a16:creationId xmlns:a16="http://schemas.microsoft.com/office/drawing/2014/main" id="{11695B14-2DD0-294E-B1A7-8CEC580FA6D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509744" y="1466193"/>
            <a:ext cx="2042471" cy="16169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AE246D0B-BCFC-C645-93E8-FD3A6F71FF2D}"/>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b="3581"/>
          <a:stretch/>
        </p:blipFill>
        <p:spPr bwMode="auto">
          <a:xfrm>
            <a:off x="1167186" y="2760160"/>
            <a:ext cx="1476602" cy="13266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4C99D62D-4C36-414F-9D47-B7BA2571400A}"/>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rot="5400000">
            <a:off x="7219323" y="4424781"/>
            <a:ext cx="3041095" cy="11079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4000CA53-79E1-7A4B-9EA6-D79C875E6B1C}"/>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720515" y="5176223"/>
            <a:ext cx="1841782" cy="1576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D993ACEB-AA16-C74A-AEBE-D553F93E20C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720515" y="3458231"/>
            <a:ext cx="1692629" cy="16573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A59920D4-0AC2-C446-8694-C1BE437C7A2D}"/>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rot="16200000">
            <a:off x="6384738" y="4945386"/>
            <a:ext cx="1275166" cy="188790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6BAF300-D4AC-3449-83C7-0620E56CC658}"/>
              </a:ext>
            </a:extLst>
          </p:cNvPr>
          <p:cNvSpPr/>
          <p:nvPr/>
        </p:nvSpPr>
        <p:spPr>
          <a:xfrm>
            <a:off x="91311" y="1154878"/>
            <a:ext cx="7274275" cy="2232175"/>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B9ED5D78-A9E7-7045-A8BA-EA39A4300B88}"/>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197"/>
          <a:stretch/>
        </p:blipFill>
        <p:spPr>
          <a:xfrm>
            <a:off x="4192432" y="4240923"/>
            <a:ext cx="1707056" cy="2089790"/>
          </a:xfrm>
          <a:prstGeom prst="rect">
            <a:avLst/>
          </a:prstGeom>
        </p:spPr>
      </p:pic>
      <p:sp>
        <p:nvSpPr>
          <p:cNvPr id="20" name="Rectangle 19">
            <a:extLst>
              <a:ext uri="{FF2B5EF4-FFF2-40B4-BE49-F238E27FC236}">
                <a16:creationId xmlns:a16="http://schemas.microsoft.com/office/drawing/2014/main" id="{068CC353-31A0-FA4A-B933-5BA4A7054E51}"/>
              </a:ext>
            </a:extLst>
          </p:cNvPr>
          <p:cNvSpPr/>
          <p:nvPr/>
        </p:nvSpPr>
        <p:spPr>
          <a:xfrm>
            <a:off x="91311" y="3387053"/>
            <a:ext cx="9404723" cy="3349305"/>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530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35046-2B97-0545-8F75-E576E6210E57}"/>
              </a:ext>
            </a:extLst>
          </p:cNvPr>
          <p:cNvSpPr>
            <a:spLocks noGrp="1"/>
          </p:cNvSpPr>
          <p:nvPr>
            <p:ph type="title"/>
          </p:nvPr>
        </p:nvSpPr>
        <p:spPr>
          <a:xfrm>
            <a:off x="646111" y="310828"/>
            <a:ext cx="9404723" cy="1400530"/>
          </a:xfrm>
        </p:spPr>
        <p:txBody>
          <a:bodyPr/>
          <a:lstStyle/>
          <a:p>
            <a:r>
              <a:rPr lang="en-US" sz="4800" dirty="0"/>
              <a:t>Sudden Bends</a:t>
            </a:r>
          </a:p>
        </p:txBody>
      </p:sp>
      <p:pic>
        <p:nvPicPr>
          <p:cNvPr id="5" name="Picture 4">
            <a:extLst>
              <a:ext uri="{FF2B5EF4-FFF2-40B4-BE49-F238E27FC236}">
                <a16:creationId xmlns:a16="http://schemas.microsoft.com/office/drawing/2014/main" id="{6EED92D4-6841-034D-8B46-2C5AA3DC8058}"/>
              </a:ext>
            </a:extLst>
          </p:cNvPr>
          <p:cNvPicPr>
            <a:picLocks noChangeAspect="1"/>
          </p:cNvPicPr>
          <p:nvPr/>
        </p:nvPicPr>
        <p:blipFill>
          <a:blip r:embed="rId2"/>
          <a:stretch>
            <a:fillRect/>
          </a:stretch>
        </p:blipFill>
        <p:spPr>
          <a:xfrm>
            <a:off x="7085732" y="547236"/>
            <a:ext cx="2978807" cy="5763528"/>
          </a:xfrm>
          <a:prstGeom prst="rect">
            <a:avLst/>
          </a:prstGeom>
        </p:spPr>
      </p:pic>
      <p:pic>
        <p:nvPicPr>
          <p:cNvPr id="7" name="Picture 6">
            <a:extLst>
              <a:ext uri="{FF2B5EF4-FFF2-40B4-BE49-F238E27FC236}">
                <a16:creationId xmlns:a16="http://schemas.microsoft.com/office/drawing/2014/main" id="{66D9BE5E-CE2A-6E45-8BE7-A3363B421F23}"/>
              </a:ext>
            </a:extLst>
          </p:cNvPr>
          <p:cNvPicPr>
            <a:picLocks noChangeAspect="1"/>
          </p:cNvPicPr>
          <p:nvPr/>
        </p:nvPicPr>
        <p:blipFill>
          <a:blip r:embed="rId3"/>
          <a:stretch>
            <a:fillRect/>
          </a:stretch>
        </p:blipFill>
        <p:spPr>
          <a:xfrm>
            <a:off x="3958070" y="3520374"/>
            <a:ext cx="2780804" cy="3026798"/>
          </a:xfrm>
          <a:prstGeom prst="rect">
            <a:avLst/>
          </a:prstGeom>
        </p:spPr>
      </p:pic>
      <p:pic>
        <p:nvPicPr>
          <p:cNvPr id="9" name="Picture 8">
            <a:extLst>
              <a:ext uri="{FF2B5EF4-FFF2-40B4-BE49-F238E27FC236}">
                <a16:creationId xmlns:a16="http://schemas.microsoft.com/office/drawing/2014/main" id="{5BE16207-6BF5-D54F-835B-57E26259EF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632406" y="1406492"/>
            <a:ext cx="3017520" cy="4227763"/>
          </a:xfrm>
          <a:prstGeom prst="rect">
            <a:avLst/>
          </a:prstGeom>
        </p:spPr>
      </p:pic>
    </p:spTree>
    <p:extLst>
      <p:ext uri="{BB962C8B-B14F-4D97-AF65-F5344CB8AC3E}">
        <p14:creationId xmlns:p14="http://schemas.microsoft.com/office/powerpoint/2010/main" val="2269052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35046-2B97-0545-8F75-E576E6210E57}"/>
              </a:ext>
            </a:extLst>
          </p:cNvPr>
          <p:cNvSpPr>
            <a:spLocks noGrp="1"/>
          </p:cNvSpPr>
          <p:nvPr>
            <p:ph type="title"/>
          </p:nvPr>
        </p:nvSpPr>
        <p:spPr>
          <a:xfrm>
            <a:off x="646111" y="310828"/>
            <a:ext cx="9404723" cy="1400530"/>
          </a:xfrm>
        </p:spPr>
        <p:txBody>
          <a:bodyPr/>
          <a:lstStyle/>
          <a:p>
            <a:r>
              <a:rPr lang="en-US" sz="4800" dirty="0"/>
              <a:t>Shocks</a:t>
            </a:r>
          </a:p>
        </p:txBody>
      </p:sp>
      <p:pic>
        <p:nvPicPr>
          <p:cNvPr id="4" name="Picture 3">
            <a:extLst>
              <a:ext uri="{FF2B5EF4-FFF2-40B4-BE49-F238E27FC236}">
                <a16:creationId xmlns:a16="http://schemas.microsoft.com/office/drawing/2014/main" id="{F072EFF9-A0F7-F44B-941B-64B35216992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48272" y="1293730"/>
            <a:ext cx="3200400" cy="4977628"/>
          </a:xfrm>
          <a:prstGeom prst="rect">
            <a:avLst/>
          </a:prstGeom>
        </p:spPr>
      </p:pic>
      <p:pic>
        <p:nvPicPr>
          <p:cNvPr id="10" name="Picture 9">
            <a:extLst>
              <a:ext uri="{FF2B5EF4-FFF2-40B4-BE49-F238E27FC236}">
                <a16:creationId xmlns:a16="http://schemas.microsoft.com/office/drawing/2014/main" id="{6435B678-96E6-3E47-A0F5-299A51C805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3175" y="1293730"/>
            <a:ext cx="3074921" cy="5045123"/>
          </a:xfrm>
          <a:prstGeom prst="rect">
            <a:avLst/>
          </a:prstGeom>
        </p:spPr>
      </p:pic>
      <p:pic>
        <p:nvPicPr>
          <p:cNvPr id="11" name="Picture 10">
            <a:extLst>
              <a:ext uri="{FF2B5EF4-FFF2-40B4-BE49-F238E27FC236}">
                <a16:creationId xmlns:a16="http://schemas.microsoft.com/office/drawing/2014/main" id="{075CAAF5-C5E6-B74C-A3E7-1F2169584BD6}"/>
              </a:ext>
            </a:extLst>
          </p:cNvPr>
          <p:cNvPicPr>
            <a:picLocks noChangeAspect="1"/>
          </p:cNvPicPr>
          <p:nvPr/>
        </p:nvPicPr>
        <p:blipFill>
          <a:blip r:embed="rId4"/>
          <a:stretch>
            <a:fillRect/>
          </a:stretch>
        </p:blipFill>
        <p:spPr>
          <a:xfrm>
            <a:off x="7222621" y="1347098"/>
            <a:ext cx="4572055" cy="2678007"/>
          </a:xfrm>
          <a:prstGeom prst="rect">
            <a:avLst/>
          </a:prstGeom>
        </p:spPr>
      </p:pic>
      <p:pic>
        <p:nvPicPr>
          <p:cNvPr id="6" name="Picture 5">
            <a:extLst>
              <a:ext uri="{FF2B5EF4-FFF2-40B4-BE49-F238E27FC236}">
                <a16:creationId xmlns:a16="http://schemas.microsoft.com/office/drawing/2014/main" id="{6921E54F-8E88-A943-BA16-871844A49BDE}"/>
              </a:ext>
            </a:extLst>
          </p:cNvPr>
          <p:cNvPicPr>
            <a:picLocks noChangeAspect="1"/>
          </p:cNvPicPr>
          <p:nvPr/>
        </p:nvPicPr>
        <p:blipFill>
          <a:blip r:embed="rId5"/>
          <a:stretch>
            <a:fillRect/>
          </a:stretch>
        </p:blipFill>
        <p:spPr>
          <a:xfrm rot="4858789" flipV="1">
            <a:off x="7381037" y="4421900"/>
            <a:ext cx="1890695" cy="2093996"/>
          </a:xfrm>
          <a:prstGeom prst="rect">
            <a:avLst/>
          </a:prstGeom>
        </p:spPr>
      </p:pic>
      <p:pic>
        <p:nvPicPr>
          <p:cNvPr id="7" name="Picture 6">
            <a:extLst>
              <a:ext uri="{FF2B5EF4-FFF2-40B4-BE49-F238E27FC236}">
                <a16:creationId xmlns:a16="http://schemas.microsoft.com/office/drawing/2014/main" id="{1DAF1697-DD28-4B4C-A96A-ED23D8CA6E30}"/>
              </a:ext>
            </a:extLst>
          </p:cNvPr>
          <p:cNvPicPr>
            <a:picLocks noChangeAspect="1"/>
          </p:cNvPicPr>
          <p:nvPr/>
        </p:nvPicPr>
        <p:blipFill>
          <a:blip r:embed="rId6"/>
          <a:stretch>
            <a:fillRect/>
          </a:stretch>
        </p:blipFill>
        <p:spPr>
          <a:xfrm rot="6394488">
            <a:off x="10016122" y="4581145"/>
            <a:ext cx="1774736" cy="1792114"/>
          </a:xfrm>
          <a:prstGeom prst="rect">
            <a:avLst/>
          </a:prstGeom>
        </p:spPr>
      </p:pic>
      <p:sp>
        <p:nvSpPr>
          <p:cNvPr id="3" name="TextBox 2">
            <a:extLst>
              <a:ext uri="{FF2B5EF4-FFF2-40B4-BE49-F238E27FC236}">
                <a16:creationId xmlns:a16="http://schemas.microsoft.com/office/drawing/2014/main" id="{EABF1F74-E3B8-994E-891D-ADEC87E72706}"/>
              </a:ext>
            </a:extLst>
          </p:cNvPr>
          <p:cNvSpPr txBox="1"/>
          <p:nvPr/>
        </p:nvSpPr>
        <p:spPr>
          <a:xfrm>
            <a:off x="9117703" y="4042827"/>
            <a:ext cx="1172788" cy="656525"/>
          </a:xfrm>
          <a:prstGeom prst="rect">
            <a:avLst/>
          </a:prstGeom>
          <a:noFill/>
        </p:spPr>
        <p:txBody>
          <a:bodyPr wrap="square" rtlCol="0">
            <a:spAutoFit/>
          </a:bodyPr>
          <a:lstStyle/>
          <a:p>
            <a:pPr algn="ctr"/>
            <a:r>
              <a:rPr lang="en-US" dirty="0"/>
              <a:t>Shocks? Or ?</a:t>
            </a:r>
          </a:p>
        </p:txBody>
      </p:sp>
      <p:sp>
        <p:nvSpPr>
          <p:cNvPr id="5" name="TextBox 4">
            <a:extLst>
              <a:ext uri="{FF2B5EF4-FFF2-40B4-BE49-F238E27FC236}">
                <a16:creationId xmlns:a16="http://schemas.microsoft.com/office/drawing/2014/main" id="{171AC7F3-7569-A44D-A146-1657A639F019}"/>
              </a:ext>
            </a:extLst>
          </p:cNvPr>
          <p:cNvSpPr txBox="1"/>
          <p:nvPr/>
        </p:nvSpPr>
        <p:spPr>
          <a:xfrm>
            <a:off x="7162859" y="924398"/>
            <a:ext cx="3090911" cy="369332"/>
          </a:xfrm>
          <a:prstGeom prst="rect">
            <a:avLst/>
          </a:prstGeom>
          <a:noFill/>
        </p:spPr>
        <p:txBody>
          <a:bodyPr wrap="none" rtlCol="0">
            <a:spAutoFit/>
          </a:bodyPr>
          <a:lstStyle/>
          <a:p>
            <a:r>
              <a:rPr lang="en-US" dirty="0"/>
              <a:t>Physics of the interaction?</a:t>
            </a:r>
          </a:p>
        </p:txBody>
      </p:sp>
      <p:sp>
        <p:nvSpPr>
          <p:cNvPr id="8" name="TextBox 7">
            <a:extLst>
              <a:ext uri="{FF2B5EF4-FFF2-40B4-BE49-F238E27FC236}">
                <a16:creationId xmlns:a16="http://schemas.microsoft.com/office/drawing/2014/main" id="{073220E8-3D19-6145-8328-29D81A7FC7B2}"/>
              </a:ext>
            </a:extLst>
          </p:cNvPr>
          <p:cNvSpPr txBox="1"/>
          <p:nvPr/>
        </p:nvSpPr>
        <p:spPr>
          <a:xfrm>
            <a:off x="7957582" y="6444814"/>
            <a:ext cx="3102131" cy="276999"/>
          </a:xfrm>
          <a:prstGeom prst="rect">
            <a:avLst/>
          </a:prstGeom>
          <a:noFill/>
        </p:spPr>
        <p:txBody>
          <a:bodyPr wrap="none" rtlCol="0">
            <a:spAutoFit/>
          </a:bodyPr>
          <a:lstStyle/>
          <a:p>
            <a:r>
              <a:rPr lang="en-US" sz="1200" dirty="0">
                <a:solidFill>
                  <a:schemeClr val="accent2">
                    <a:lumMod val="60000"/>
                    <a:lumOff val="40000"/>
                  </a:schemeClr>
                </a:solidFill>
              </a:rPr>
              <a:t>Courtesy G. </a:t>
            </a:r>
            <a:r>
              <a:rPr lang="en-US" sz="1200" dirty="0" err="1">
                <a:solidFill>
                  <a:schemeClr val="accent2">
                    <a:lumMod val="60000"/>
                    <a:lumOff val="40000"/>
                  </a:schemeClr>
                </a:solidFill>
              </a:rPr>
              <a:t>diGennaro</a:t>
            </a:r>
            <a:r>
              <a:rPr lang="en-US" sz="1200" dirty="0">
                <a:solidFill>
                  <a:schemeClr val="accent2">
                    <a:lumMod val="60000"/>
                    <a:lumOff val="40000"/>
                  </a:schemeClr>
                </a:solidFill>
              </a:rPr>
              <a:t>, R. van </a:t>
            </a:r>
            <a:r>
              <a:rPr lang="en-US" sz="1200" dirty="0" err="1">
                <a:solidFill>
                  <a:schemeClr val="accent2">
                    <a:lumMod val="60000"/>
                    <a:lumOff val="40000"/>
                  </a:schemeClr>
                </a:solidFill>
              </a:rPr>
              <a:t>Weeren</a:t>
            </a:r>
            <a:endParaRPr lang="en-US" sz="1200" dirty="0">
              <a:solidFill>
                <a:schemeClr val="accent2">
                  <a:lumMod val="60000"/>
                  <a:lumOff val="40000"/>
                </a:schemeClr>
              </a:solidFill>
            </a:endParaRPr>
          </a:p>
        </p:txBody>
      </p:sp>
    </p:spTree>
    <p:extLst>
      <p:ext uri="{BB962C8B-B14F-4D97-AF65-F5344CB8AC3E}">
        <p14:creationId xmlns:p14="http://schemas.microsoft.com/office/powerpoint/2010/main" val="73135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E60C98A-3C05-7249-A065-F03F62AB71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07548" y="1164738"/>
            <a:ext cx="5991833" cy="4226312"/>
          </a:xfrm>
          <a:prstGeom prst="rect">
            <a:avLst/>
          </a:prstGeom>
        </p:spPr>
      </p:pic>
      <p:pic>
        <p:nvPicPr>
          <p:cNvPr id="33" name="Picture 32">
            <a:extLst>
              <a:ext uri="{FF2B5EF4-FFF2-40B4-BE49-F238E27FC236}">
                <a16:creationId xmlns:a16="http://schemas.microsoft.com/office/drawing/2014/main" id="{E5606A70-0594-7349-A115-82AE08E8D9D3}"/>
              </a:ext>
            </a:extLst>
          </p:cNvPr>
          <p:cNvPicPr>
            <a:picLocks noChangeAspect="1"/>
          </p:cNvPicPr>
          <p:nvPr/>
        </p:nvPicPr>
        <p:blipFill>
          <a:blip r:embed="rId3"/>
          <a:stretch>
            <a:fillRect/>
          </a:stretch>
        </p:blipFill>
        <p:spPr>
          <a:xfrm>
            <a:off x="7775002" y="4271455"/>
            <a:ext cx="2943761" cy="2239189"/>
          </a:xfrm>
          <a:prstGeom prst="rect">
            <a:avLst/>
          </a:prstGeom>
        </p:spPr>
      </p:pic>
      <p:pic>
        <p:nvPicPr>
          <p:cNvPr id="35" name="Picture 34">
            <a:extLst>
              <a:ext uri="{FF2B5EF4-FFF2-40B4-BE49-F238E27FC236}">
                <a16:creationId xmlns:a16="http://schemas.microsoft.com/office/drawing/2014/main" id="{F204B548-A961-134A-8C0A-06DB0B1A0D4B}"/>
              </a:ext>
            </a:extLst>
          </p:cNvPr>
          <p:cNvPicPr>
            <a:picLocks noChangeAspect="1"/>
          </p:cNvPicPr>
          <p:nvPr/>
        </p:nvPicPr>
        <p:blipFill>
          <a:blip r:embed="rId4"/>
          <a:stretch>
            <a:fillRect/>
          </a:stretch>
        </p:blipFill>
        <p:spPr>
          <a:xfrm>
            <a:off x="4626887" y="4271455"/>
            <a:ext cx="3067454" cy="2351042"/>
          </a:xfrm>
          <a:prstGeom prst="rect">
            <a:avLst/>
          </a:prstGeom>
        </p:spPr>
      </p:pic>
      <p:sp>
        <p:nvSpPr>
          <p:cNvPr id="2" name="Title 1">
            <a:extLst>
              <a:ext uri="{FF2B5EF4-FFF2-40B4-BE49-F238E27FC236}">
                <a16:creationId xmlns:a16="http://schemas.microsoft.com/office/drawing/2014/main" id="{B7E35046-2B97-0545-8F75-E576E6210E57}"/>
              </a:ext>
            </a:extLst>
          </p:cNvPr>
          <p:cNvSpPr>
            <a:spLocks noGrp="1"/>
          </p:cNvSpPr>
          <p:nvPr>
            <p:ph type="title"/>
          </p:nvPr>
        </p:nvSpPr>
        <p:spPr>
          <a:xfrm>
            <a:off x="646111" y="245328"/>
            <a:ext cx="7048230" cy="919410"/>
          </a:xfrm>
        </p:spPr>
        <p:txBody>
          <a:bodyPr/>
          <a:lstStyle/>
          <a:p>
            <a:r>
              <a:rPr lang="en-US" sz="4800" dirty="0"/>
              <a:t>Magnetic Filaments, I</a:t>
            </a:r>
          </a:p>
        </p:txBody>
      </p:sp>
      <p:sp>
        <p:nvSpPr>
          <p:cNvPr id="36" name="TextBox 35">
            <a:extLst>
              <a:ext uri="{FF2B5EF4-FFF2-40B4-BE49-F238E27FC236}">
                <a16:creationId xmlns:a16="http://schemas.microsoft.com/office/drawing/2014/main" id="{4D192734-4B4F-7A44-8DC7-064F183444CC}"/>
              </a:ext>
            </a:extLst>
          </p:cNvPr>
          <p:cNvSpPr txBox="1"/>
          <p:nvPr/>
        </p:nvSpPr>
        <p:spPr>
          <a:xfrm>
            <a:off x="224085" y="2954728"/>
            <a:ext cx="3619902" cy="646331"/>
          </a:xfrm>
          <a:prstGeom prst="rect">
            <a:avLst/>
          </a:prstGeom>
          <a:noFill/>
        </p:spPr>
        <p:txBody>
          <a:bodyPr wrap="none" rtlCol="0">
            <a:spAutoFit/>
          </a:bodyPr>
          <a:lstStyle/>
          <a:p>
            <a:pPr marL="285750" indent="-285750">
              <a:buFont typeface="Arial" panose="020B0604020202020204" pitchFamily="34" charset="0"/>
              <a:buChar char="•"/>
            </a:pPr>
            <a:r>
              <a:rPr lang="en-US" dirty="0"/>
              <a:t>Tail doesn’t care about bar</a:t>
            </a:r>
          </a:p>
          <a:p>
            <a:pPr marL="285750" indent="-285750">
              <a:buFont typeface="Arial" panose="020B0604020202020204" pitchFamily="34" charset="0"/>
              <a:buChar char="•"/>
            </a:pPr>
            <a:r>
              <a:rPr lang="en-US" dirty="0"/>
              <a:t>Bar is brighter OUTSIDE of tail</a:t>
            </a:r>
          </a:p>
        </p:txBody>
      </p:sp>
      <p:pic>
        <p:nvPicPr>
          <p:cNvPr id="28" name="Picture 27">
            <a:extLst>
              <a:ext uri="{FF2B5EF4-FFF2-40B4-BE49-F238E27FC236}">
                <a16:creationId xmlns:a16="http://schemas.microsoft.com/office/drawing/2014/main" id="{F15BAB13-5ACE-DA4F-9E3A-1A1F49E2601D}"/>
              </a:ext>
            </a:extLst>
          </p:cNvPr>
          <p:cNvPicPr>
            <a:picLocks noChangeAspect="1"/>
          </p:cNvPicPr>
          <p:nvPr/>
        </p:nvPicPr>
        <p:blipFill>
          <a:blip r:embed="rId5"/>
          <a:stretch>
            <a:fillRect/>
          </a:stretch>
        </p:blipFill>
        <p:spPr>
          <a:xfrm>
            <a:off x="4897987" y="4396090"/>
            <a:ext cx="5754029" cy="2101771"/>
          </a:xfrm>
          <a:prstGeom prst="rect">
            <a:avLst/>
          </a:prstGeom>
        </p:spPr>
      </p:pic>
      <p:sp>
        <p:nvSpPr>
          <p:cNvPr id="37" name="TextBox 36">
            <a:extLst>
              <a:ext uri="{FF2B5EF4-FFF2-40B4-BE49-F238E27FC236}">
                <a16:creationId xmlns:a16="http://schemas.microsoft.com/office/drawing/2014/main" id="{32304A6F-A6F2-3D41-9BA7-57CB6751411C}"/>
              </a:ext>
            </a:extLst>
          </p:cNvPr>
          <p:cNvSpPr txBox="1"/>
          <p:nvPr/>
        </p:nvSpPr>
        <p:spPr>
          <a:xfrm>
            <a:off x="224085" y="3902121"/>
            <a:ext cx="3748855" cy="646331"/>
          </a:xfrm>
          <a:prstGeom prst="rect">
            <a:avLst/>
          </a:prstGeom>
          <a:noFill/>
        </p:spPr>
        <p:txBody>
          <a:bodyPr wrap="square" rtlCol="0">
            <a:spAutoFit/>
          </a:bodyPr>
          <a:lstStyle/>
          <a:p>
            <a:pPr marL="285750" indent="-285750">
              <a:buFont typeface="Arial" panose="020B0604020202020204" pitchFamily="34" charset="0"/>
              <a:buChar char="•"/>
            </a:pPr>
            <a:r>
              <a:rPr lang="en-US" dirty="0"/>
              <a:t>Similar electron populations in bar and tail</a:t>
            </a:r>
          </a:p>
        </p:txBody>
      </p:sp>
    </p:spTree>
    <p:extLst>
      <p:ext uri="{BB962C8B-B14F-4D97-AF65-F5344CB8AC3E}">
        <p14:creationId xmlns:p14="http://schemas.microsoft.com/office/powerpoint/2010/main" val="271124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5"/>
                                        </p:tgtEl>
                                      </p:cBhvr>
                                    </p:animEffect>
                                    <p:set>
                                      <p:cBhvr>
                                        <p:cTn id="17" dur="1" fill="hold">
                                          <p:stCondLst>
                                            <p:cond delay="499"/>
                                          </p:stCondLst>
                                        </p:cTn>
                                        <p:tgtEl>
                                          <p:spTgt spid="35"/>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3"/>
                                        </p:tgtEl>
                                      </p:cBhvr>
                                    </p:animEffect>
                                    <p:set>
                                      <p:cBhvr>
                                        <p:cTn id="20" dur="1" fill="hold">
                                          <p:stCondLst>
                                            <p:cond delay="499"/>
                                          </p:stCondLst>
                                        </p:cTn>
                                        <p:tgtEl>
                                          <p:spTgt spid="3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B1CC4-86A9-0C40-B355-8C5EAC49B985}"/>
              </a:ext>
            </a:extLst>
          </p:cNvPr>
          <p:cNvSpPr>
            <a:spLocks noGrp="1"/>
          </p:cNvSpPr>
          <p:nvPr>
            <p:ph type="title"/>
          </p:nvPr>
        </p:nvSpPr>
        <p:spPr/>
        <p:txBody>
          <a:bodyPr/>
          <a:lstStyle/>
          <a:p>
            <a:r>
              <a:rPr lang="en-US" dirty="0"/>
              <a:t>Magnetic Filaments, II</a:t>
            </a:r>
          </a:p>
        </p:txBody>
      </p:sp>
      <p:pic>
        <p:nvPicPr>
          <p:cNvPr id="5" name="Picture 4">
            <a:extLst>
              <a:ext uri="{FF2B5EF4-FFF2-40B4-BE49-F238E27FC236}">
                <a16:creationId xmlns:a16="http://schemas.microsoft.com/office/drawing/2014/main" id="{C240D14B-54D5-B047-B5F7-60875544FC7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3166" y="1782430"/>
            <a:ext cx="3301660" cy="3222323"/>
          </a:xfrm>
          <a:prstGeom prst="rect">
            <a:avLst/>
          </a:prstGeom>
        </p:spPr>
      </p:pic>
      <p:grpSp>
        <p:nvGrpSpPr>
          <p:cNvPr id="10" name="Group 9">
            <a:extLst>
              <a:ext uri="{FF2B5EF4-FFF2-40B4-BE49-F238E27FC236}">
                <a16:creationId xmlns:a16="http://schemas.microsoft.com/office/drawing/2014/main" id="{67C2AD35-6121-F049-B19B-706575AEF890}"/>
              </a:ext>
            </a:extLst>
          </p:cNvPr>
          <p:cNvGrpSpPr/>
          <p:nvPr/>
        </p:nvGrpSpPr>
        <p:grpSpPr>
          <a:xfrm>
            <a:off x="7036144" y="171283"/>
            <a:ext cx="4792690" cy="7266638"/>
            <a:chOff x="7036144" y="171283"/>
            <a:chExt cx="4792690" cy="7266638"/>
          </a:xfrm>
        </p:grpSpPr>
        <p:pic>
          <p:nvPicPr>
            <p:cNvPr id="8" name="Picture 7">
              <a:extLst>
                <a:ext uri="{FF2B5EF4-FFF2-40B4-BE49-F238E27FC236}">
                  <a16:creationId xmlns:a16="http://schemas.microsoft.com/office/drawing/2014/main" id="{57CE64C9-FA87-9040-9589-2C85191057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314"/>
            <a:stretch/>
          </p:blipFill>
          <p:spPr>
            <a:xfrm rot="17816044">
              <a:off x="4820145" y="2387282"/>
              <a:ext cx="7266638" cy="2834640"/>
            </a:xfrm>
            <a:prstGeom prst="rect">
              <a:avLst/>
            </a:prstGeom>
          </p:spPr>
        </p:pic>
        <p:sp>
          <p:nvSpPr>
            <p:cNvPr id="9" name="TextBox 8">
              <a:extLst>
                <a:ext uri="{FF2B5EF4-FFF2-40B4-BE49-F238E27FC236}">
                  <a16:creationId xmlns:a16="http://schemas.microsoft.com/office/drawing/2014/main" id="{782F9AEE-0B94-9A43-B880-0D89AAD0125E}"/>
                </a:ext>
              </a:extLst>
            </p:cNvPr>
            <p:cNvSpPr txBox="1"/>
            <p:nvPr/>
          </p:nvSpPr>
          <p:spPr>
            <a:xfrm>
              <a:off x="8869369" y="6305182"/>
              <a:ext cx="2959465" cy="369332"/>
            </a:xfrm>
            <a:prstGeom prst="rect">
              <a:avLst/>
            </a:prstGeom>
            <a:noFill/>
          </p:spPr>
          <p:txBody>
            <a:bodyPr wrap="none" rtlCol="0">
              <a:spAutoFit/>
            </a:bodyPr>
            <a:lstStyle/>
            <a:p>
              <a:r>
                <a:rPr lang="en-US" dirty="0">
                  <a:solidFill>
                    <a:schemeClr val="accent2">
                      <a:lumMod val="60000"/>
                      <a:lumOff val="40000"/>
                    </a:schemeClr>
                  </a:solidFill>
                </a:rPr>
                <a:t>Courtesy R. van </a:t>
              </a:r>
              <a:r>
                <a:rPr lang="en-US" dirty="0" err="1">
                  <a:solidFill>
                    <a:schemeClr val="accent2">
                      <a:lumMod val="60000"/>
                      <a:lumOff val="40000"/>
                    </a:schemeClr>
                  </a:solidFill>
                </a:rPr>
                <a:t>Weeren</a:t>
              </a:r>
              <a:endParaRPr lang="en-US" dirty="0">
                <a:solidFill>
                  <a:schemeClr val="accent2">
                    <a:lumMod val="60000"/>
                    <a:lumOff val="40000"/>
                  </a:schemeClr>
                </a:solidFill>
              </a:endParaRPr>
            </a:p>
          </p:txBody>
        </p:sp>
      </p:grpSp>
      <p:pic>
        <p:nvPicPr>
          <p:cNvPr id="6" name="Picture 5">
            <a:extLst>
              <a:ext uri="{FF2B5EF4-FFF2-40B4-BE49-F238E27FC236}">
                <a16:creationId xmlns:a16="http://schemas.microsoft.com/office/drawing/2014/main" id="{6951E3D0-0133-0D4A-97C7-5F97A565387B}"/>
              </a:ext>
            </a:extLst>
          </p:cNvPr>
          <p:cNvPicPr>
            <a:picLocks noChangeAspect="1"/>
          </p:cNvPicPr>
          <p:nvPr/>
        </p:nvPicPr>
        <p:blipFill>
          <a:blip r:embed="rId4">
            <a:alphaModFix amt="70000"/>
          </a:blip>
          <a:stretch>
            <a:fillRect/>
          </a:stretch>
        </p:blipFill>
        <p:spPr>
          <a:xfrm>
            <a:off x="1625062" y="2163880"/>
            <a:ext cx="5958820" cy="3830670"/>
          </a:xfrm>
          <a:prstGeom prst="rect">
            <a:avLst/>
          </a:prstGeom>
          <a:effectLst>
            <a:softEdge rad="101600"/>
          </a:effectLst>
        </p:spPr>
      </p:pic>
    </p:spTree>
    <p:extLst>
      <p:ext uri="{BB962C8B-B14F-4D97-AF65-F5344CB8AC3E}">
        <p14:creationId xmlns:p14="http://schemas.microsoft.com/office/powerpoint/2010/main" val="44664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BFEEE5-5EBB-8542-848C-1A0567A339EA}"/>
              </a:ext>
            </a:extLst>
          </p:cNvPr>
          <p:cNvPicPr>
            <a:picLocks noChangeAspect="1"/>
          </p:cNvPicPr>
          <p:nvPr/>
        </p:nvPicPr>
        <p:blipFill>
          <a:blip r:embed="rId2"/>
          <a:stretch>
            <a:fillRect/>
          </a:stretch>
        </p:blipFill>
        <p:spPr>
          <a:xfrm>
            <a:off x="7854957" y="4590670"/>
            <a:ext cx="1571191" cy="1605348"/>
          </a:xfrm>
          <a:prstGeom prst="rect">
            <a:avLst/>
          </a:prstGeom>
        </p:spPr>
      </p:pic>
      <p:pic>
        <p:nvPicPr>
          <p:cNvPr id="11" name="Picture 10">
            <a:extLst>
              <a:ext uri="{FF2B5EF4-FFF2-40B4-BE49-F238E27FC236}">
                <a16:creationId xmlns:a16="http://schemas.microsoft.com/office/drawing/2014/main" id="{061FF7A2-99A6-B14C-903D-6446A65D26F3}"/>
              </a:ext>
            </a:extLst>
          </p:cNvPr>
          <p:cNvPicPr>
            <a:picLocks noChangeAspect="1"/>
          </p:cNvPicPr>
          <p:nvPr/>
        </p:nvPicPr>
        <p:blipFill>
          <a:blip r:embed="rId3"/>
          <a:stretch>
            <a:fillRect/>
          </a:stretch>
        </p:blipFill>
        <p:spPr>
          <a:xfrm>
            <a:off x="5651823" y="2714399"/>
            <a:ext cx="1316564" cy="1659534"/>
          </a:xfrm>
          <a:prstGeom prst="rect">
            <a:avLst/>
          </a:prstGeom>
        </p:spPr>
      </p:pic>
      <p:pic>
        <p:nvPicPr>
          <p:cNvPr id="15" name="Picture 14">
            <a:extLst>
              <a:ext uri="{FF2B5EF4-FFF2-40B4-BE49-F238E27FC236}">
                <a16:creationId xmlns:a16="http://schemas.microsoft.com/office/drawing/2014/main" id="{05539DA4-1F4B-0D40-91DD-977405E55E79}"/>
              </a:ext>
            </a:extLst>
          </p:cNvPr>
          <p:cNvPicPr>
            <a:picLocks noChangeAspect="1"/>
          </p:cNvPicPr>
          <p:nvPr/>
        </p:nvPicPr>
        <p:blipFill>
          <a:blip r:embed="rId4"/>
          <a:stretch>
            <a:fillRect/>
          </a:stretch>
        </p:blipFill>
        <p:spPr>
          <a:xfrm>
            <a:off x="8327428" y="3103987"/>
            <a:ext cx="1486239" cy="1230686"/>
          </a:xfrm>
          <a:prstGeom prst="rect">
            <a:avLst/>
          </a:prstGeom>
        </p:spPr>
      </p:pic>
      <p:pic>
        <p:nvPicPr>
          <p:cNvPr id="17" name="Picture 16">
            <a:extLst>
              <a:ext uri="{FF2B5EF4-FFF2-40B4-BE49-F238E27FC236}">
                <a16:creationId xmlns:a16="http://schemas.microsoft.com/office/drawing/2014/main" id="{7531ED7C-B01F-3545-BBC0-7AA35392B972}"/>
              </a:ext>
            </a:extLst>
          </p:cNvPr>
          <p:cNvPicPr>
            <a:picLocks noChangeAspect="1"/>
          </p:cNvPicPr>
          <p:nvPr/>
        </p:nvPicPr>
        <p:blipFill>
          <a:blip r:embed="rId5"/>
          <a:stretch>
            <a:fillRect/>
          </a:stretch>
        </p:blipFill>
        <p:spPr>
          <a:xfrm>
            <a:off x="3662208" y="1637570"/>
            <a:ext cx="1842144" cy="1549400"/>
          </a:xfrm>
          <a:prstGeom prst="rect">
            <a:avLst/>
          </a:prstGeom>
        </p:spPr>
      </p:pic>
      <p:pic>
        <p:nvPicPr>
          <p:cNvPr id="19" name="Picture 18">
            <a:extLst>
              <a:ext uri="{FF2B5EF4-FFF2-40B4-BE49-F238E27FC236}">
                <a16:creationId xmlns:a16="http://schemas.microsoft.com/office/drawing/2014/main" id="{E6224B53-0BAF-2A4C-83FD-B8EDCC026CD9}"/>
              </a:ext>
            </a:extLst>
          </p:cNvPr>
          <p:cNvPicPr>
            <a:picLocks noChangeAspect="1"/>
          </p:cNvPicPr>
          <p:nvPr/>
        </p:nvPicPr>
        <p:blipFill>
          <a:blip r:embed="rId6"/>
          <a:stretch>
            <a:fillRect/>
          </a:stretch>
        </p:blipFill>
        <p:spPr>
          <a:xfrm>
            <a:off x="2090315" y="4774444"/>
            <a:ext cx="1576121" cy="1658079"/>
          </a:xfrm>
          <a:prstGeom prst="rect">
            <a:avLst/>
          </a:prstGeom>
        </p:spPr>
      </p:pic>
      <p:pic>
        <p:nvPicPr>
          <p:cNvPr id="21" name="Picture 20">
            <a:extLst>
              <a:ext uri="{FF2B5EF4-FFF2-40B4-BE49-F238E27FC236}">
                <a16:creationId xmlns:a16="http://schemas.microsoft.com/office/drawing/2014/main" id="{FA70BB98-D036-B443-8802-73CF869E403F}"/>
              </a:ext>
            </a:extLst>
          </p:cNvPr>
          <p:cNvPicPr>
            <a:picLocks noChangeAspect="1"/>
          </p:cNvPicPr>
          <p:nvPr/>
        </p:nvPicPr>
        <p:blipFill>
          <a:blip r:embed="rId7"/>
          <a:stretch>
            <a:fillRect/>
          </a:stretch>
        </p:blipFill>
        <p:spPr>
          <a:xfrm>
            <a:off x="1948996" y="1964428"/>
            <a:ext cx="1552757" cy="1212850"/>
          </a:xfrm>
          <a:prstGeom prst="rect">
            <a:avLst/>
          </a:prstGeom>
        </p:spPr>
      </p:pic>
      <p:pic>
        <p:nvPicPr>
          <p:cNvPr id="23" name="Picture 22">
            <a:extLst>
              <a:ext uri="{FF2B5EF4-FFF2-40B4-BE49-F238E27FC236}">
                <a16:creationId xmlns:a16="http://schemas.microsoft.com/office/drawing/2014/main" id="{309F5734-249B-094E-AF61-DEFD6F687B8C}"/>
              </a:ext>
            </a:extLst>
          </p:cNvPr>
          <p:cNvPicPr>
            <a:picLocks noChangeAspect="1"/>
          </p:cNvPicPr>
          <p:nvPr/>
        </p:nvPicPr>
        <p:blipFill>
          <a:blip r:embed="rId8"/>
          <a:stretch>
            <a:fillRect/>
          </a:stretch>
        </p:blipFill>
        <p:spPr>
          <a:xfrm>
            <a:off x="10064707" y="3103987"/>
            <a:ext cx="1672634" cy="1391102"/>
          </a:xfrm>
          <a:prstGeom prst="rect">
            <a:avLst/>
          </a:prstGeom>
        </p:spPr>
      </p:pic>
      <p:pic>
        <p:nvPicPr>
          <p:cNvPr id="25" name="Picture 24">
            <a:extLst>
              <a:ext uri="{FF2B5EF4-FFF2-40B4-BE49-F238E27FC236}">
                <a16:creationId xmlns:a16="http://schemas.microsoft.com/office/drawing/2014/main" id="{B9F0567A-2BB3-6347-A7B4-6BE0ADDB83A6}"/>
              </a:ext>
            </a:extLst>
          </p:cNvPr>
          <p:cNvPicPr>
            <a:picLocks noChangeAspect="1"/>
          </p:cNvPicPr>
          <p:nvPr/>
        </p:nvPicPr>
        <p:blipFill>
          <a:blip r:embed="rId9"/>
          <a:stretch>
            <a:fillRect/>
          </a:stretch>
        </p:blipFill>
        <p:spPr>
          <a:xfrm>
            <a:off x="4309900" y="5283200"/>
            <a:ext cx="1485316" cy="1397000"/>
          </a:xfrm>
          <a:prstGeom prst="rect">
            <a:avLst/>
          </a:prstGeom>
        </p:spPr>
      </p:pic>
      <p:pic>
        <p:nvPicPr>
          <p:cNvPr id="27" name="Picture 26">
            <a:extLst>
              <a:ext uri="{FF2B5EF4-FFF2-40B4-BE49-F238E27FC236}">
                <a16:creationId xmlns:a16="http://schemas.microsoft.com/office/drawing/2014/main" id="{664BE6B2-0CDA-5A4D-B083-8E983EEF0353}"/>
              </a:ext>
            </a:extLst>
          </p:cNvPr>
          <p:cNvPicPr>
            <a:picLocks noChangeAspect="1"/>
          </p:cNvPicPr>
          <p:nvPr/>
        </p:nvPicPr>
        <p:blipFill>
          <a:blip r:embed="rId10"/>
          <a:stretch>
            <a:fillRect/>
          </a:stretch>
        </p:blipFill>
        <p:spPr>
          <a:xfrm>
            <a:off x="10118227" y="1609820"/>
            <a:ext cx="1670334" cy="1390650"/>
          </a:xfrm>
          <a:prstGeom prst="rect">
            <a:avLst/>
          </a:prstGeom>
        </p:spPr>
      </p:pic>
      <p:pic>
        <p:nvPicPr>
          <p:cNvPr id="29" name="Picture 28">
            <a:extLst>
              <a:ext uri="{FF2B5EF4-FFF2-40B4-BE49-F238E27FC236}">
                <a16:creationId xmlns:a16="http://schemas.microsoft.com/office/drawing/2014/main" id="{8E41493C-AE25-B74D-A0FE-D14F42E4D9AC}"/>
              </a:ext>
            </a:extLst>
          </p:cNvPr>
          <p:cNvPicPr>
            <a:picLocks noChangeAspect="1"/>
          </p:cNvPicPr>
          <p:nvPr/>
        </p:nvPicPr>
        <p:blipFill>
          <a:blip r:embed="rId11"/>
          <a:stretch>
            <a:fillRect/>
          </a:stretch>
        </p:blipFill>
        <p:spPr>
          <a:xfrm rot="5400000">
            <a:off x="6989456" y="3350641"/>
            <a:ext cx="1350926" cy="796949"/>
          </a:xfrm>
          <a:prstGeom prst="rect">
            <a:avLst/>
          </a:prstGeom>
        </p:spPr>
      </p:pic>
      <p:pic>
        <p:nvPicPr>
          <p:cNvPr id="31" name="Picture 30">
            <a:extLst>
              <a:ext uri="{FF2B5EF4-FFF2-40B4-BE49-F238E27FC236}">
                <a16:creationId xmlns:a16="http://schemas.microsoft.com/office/drawing/2014/main" id="{282F4AFE-1643-2741-97A6-38E3924C9D6F}"/>
              </a:ext>
            </a:extLst>
          </p:cNvPr>
          <p:cNvPicPr>
            <a:picLocks noChangeAspect="1"/>
          </p:cNvPicPr>
          <p:nvPr/>
        </p:nvPicPr>
        <p:blipFill>
          <a:blip r:embed="rId12"/>
          <a:stretch>
            <a:fillRect/>
          </a:stretch>
        </p:blipFill>
        <p:spPr>
          <a:xfrm>
            <a:off x="3758083" y="3306103"/>
            <a:ext cx="1615159" cy="1861279"/>
          </a:xfrm>
          <a:prstGeom prst="rect">
            <a:avLst/>
          </a:prstGeom>
        </p:spPr>
      </p:pic>
      <p:pic>
        <p:nvPicPr>
          <p:cNvPr id="33" name="Picture 32">
            <a:extLst>
              <a:ext uri="{FF2B5EF4-FFF2-40B4-BE49-F238E27FC236}">
                <a16:creationId xmlns:a16="http://schemas.microsoft.com/office/drawing/2014/main" id="{31439136-4F3C-F946-8CE7-06CBBE4AAB5A}"/>
              </a:ext>
            </a:extLst>
          </p:cNvPr>
          <p:cNvPicPr>
            <a:picLocks noChangeAspect="1"/>
          </p:cNvPicPr>
          <p:nvPr/>
        </p:nvPicPr>
        <p:blipFill>
          <a:blip r:embed="rId13"/>
          <a:stretch>
            <a:fillRect/>
          </a:stretch>
        </p:blipFill>
        <p:spPr>
          <a:xfrm>
            <a:off x="198728" y="216233"/>
            <a:ext cx="1645827" cy="3390900"/>
          </a:xfrm>
          <a:prstGeom prst="rect">
            <a:avLst/>
          </a:prstGeom>
          <a:effectLst/>
        </p:spPr>
      </p:pic>
      <p:pic>
        <p:nvPicPr>
          <p:cNvPr id="35" name="Picture 34">
            <a:extLst>
              <a:ext uri="{FF2B5EF4-FFF2-40B4-BE49-F238E27FC236}">
                <a16:creationId xmlns:a16="http://schemas.microsoft.com/office/drawing/2014/main" id="{4AA13421-E05A-E14C-9152-108D63027EF2}"/>
              </a:ext>
            </a:extLst>
          </p:cNvPr>
          <p:cNvPicPr>
            <a:picLocks noChangeAspect="1"/>
          </p:cNvPicPr>
          <p:nvPr/>
        </p:nvPicPr>
        <p:blipFill>
          <a:blip r:embed="rId14"/>
          <a:stretch>
            <a:fillRect/>
          </a:stretch>
        </p:blipFill>
        <p:spPr>
          <a:xfrm>
            <a:off x="6652962" y="270640"/>
            <a:ext cx="1642533" cy="1231900"/>
          </a:xfrm>
          <a:prstGeom prst="rect">
            <a:avLst/>
          </a:prstGeom>
        </p:spPr>
      </p:pic>
      <p:pic>
        <p:nvPicPr>
          <p:cNvPr id="37" name="Picture 36">
            <a:extLst>
              <a:ext uri="{FF2B5EF4-FFF2-40B4-BE49-F238E27FC236}">
                <a16:creationId xmlns:a16="http://schemas.microsoft.com/office/drawing/2014/main" id="{D42830E3-3EE7-2E43-A06B-640B94273FAA}"/>
              </a:ext>
            </a:extLst>
          </p:cNvPr>
          <p:cNvPicPr>
            <a:picLocks noChangeAspect="1"/>
          </p:cNvPicPr>
          <p:nvPr/>
        </p:nvPicPr>
        <p:blipFill>
          <a:blip r:embed="rId15"/>
          <a:stretch>
            <a:fillRect/>
          </a:stretch>
        </p:blipFill>
        <p:spPr>
          <a:xfrm>
            <a:off x="4845913" y="240403"/>
            <a:ext cx="1670334" cy="1292375"/>
          </a:xfrm>
          <a:prstGeom prst="rect">
            <a:avLst/>
          </a:prstGeom>
        </p:spPr>
      </p:pic>
      <p:pic>
        <p:nvPicPr>
          <p:cNvPr id="39" name="Picture 38">
            <a:extLst>
              <a:ext uri="{FF2B5EF4-FFF2-40B4-BE49-F238E27FC236}">
                <a16:creationId xmlns:a16="http://schemas.microsoft.com/office/drawing/2014/main" id="{8821CE24-8CA5-9F41-9BE2-BDBE7956C0AF}"/>
              </a:ext>
            </a:extLst>
          </p:cNvPr>
          <p:cNvPicPr>
            <a:picLocks noChangeAspect="1"/>
          </p:cNvPicPr>
          <p:nvPr/>
        </p:nvPicPr>
        <p:blipFill>
          <a:blip r:embed="rId16"/>
          <a:stretch>
            <a:fillRect/>
          </a:stretch>
        </p:blipFill>
        <p:spPr>
          <a:xfrm>
            <a:off x="8432210" y="213490"/>
            <a:ext cx="1323197" cy="1289050"/>
          </a:xfrm>
          <a:prstGeom prst="rect">
            <a:avLst/>
          </a:prstGeom>
        </p:spPr>
      </p:pic>
      <p:pic>
        <p:nvPicPr>
          <p:cNvPr id="41" name="Picture 40">
            <a:extLst>
              <a:ext uri="{FF2B5EF4-FFF2-40B4-BE49-F238E27FC236}">
                <a16:creationId xmlns:a16="http://schemas.microsoft.com/office/drawing/2014/main" id="{531EC30B-1F02-5E45-A892-6D0BE6742886}"/>
              </a:ext>
            </a:extLst>
          </p:cNvPr>
          <p:cNvPicPr>
            <a:picLocks noChangeAspect="1"/>
          </p:cNvPicPr>
          <p:nvPr/>
        </p:nvPicPr>
        <p:blipFill>
          <a:blip r:embed="rId17"/>
          <a:stretch>
            <a:fillRect/>
          </a:stretch>
        </p:blipFill>
        <p:spPr>
          <a:xfrm>
            <a:off x="2108703" y="3333039"/>
            <a:ext cx="1233341" cy="1162050"/>
          </a:xfrm>
          <a:prstGeom prst="rect">
            <a:avLst/>
          </a:prstGeom>
        </p:spPr>
      </p:pic>
      <p:pic>
        <p:nvPicPr>
          <p:cNvPr id="43" name="Picture 42">
            <a:extLst>
              <a:ext uri="{FF2B5EF4-FFF2-40B4-BE49-F238E27FC236}">
                <a16:creationId xmlns:a16="http://schemas.microsoft.com/office/drawing/2014/main" id="{27FCC019-54A2-084A-99D4-60A24B2FA21F}"/>
              </a:ext>
            </a:extLst>
          </p:cNvPr>
          <p:cNvPicPr>
            <a:picLocks noChangeAspect="1"/>
          </p:cNvPicPr>
          <p:nvPr/>
        </p:nvPicPr>
        <p:blipFill>
          <a:blip r:embed="rId18"/>
          <a:stretch>
            <a:fillRect/>
          </a:stretch>
        </p:blipFill>
        <p:spPr>
          <a:xfrm>
            <a:off x="5729119" y="1647395"/>
            <a:ext cx="1731564" cy="943872"/>
          </a:xfrm>
          <a:prstGeom prst="rect">
            <a:avLst/>
          </a:prstGeom>
        </p:spPr>
      </p:pic>
      <p:pic>
        <p:nvPicPr>
          <p:cNvPr id="45" name="Picture 44">
            <a:extLst>
              <a:ext uri="{FF2B5EF4-FFF2-40B4-BE49-F238E27FC236}">
                <a16:creationId xmlns:a16="http://schemas.microsoft.com/office/drawing/2014/main" id="{D531FFB2-158C-B34F-AC2C-E6D673B859E3}"/>
              </a:ext>
            </a:extLst>
          </p:cNvPr>
          <p:cNvPicPr>
            <a:picLocks noChangeAspect="1"/>
          </p:cNvPicPr>
          <p:nvPr/>
        </p:nvPicPr>
        <p:blipFill>
          <a:blip r:embed="rId19"/>
          <a:stretch>
            <a:fillRect/>
          </a:stretch>
        </p:blipFill>
        <p:spPr>
          <a:xfrm>
            <a:off x="3134829" y="247650"/>
            <a:ext cx="1542157" cy="1257300"/>
          </a:xfrm>
          <a:prstGeom prst="rect">
            <a:avLst/>
          </a:prstGeom>
        </p:spPr>
      </p:pic>
      <p:pic>
        <p:nvPicPr>
          <p:cNvPr id="47" name="Picture 46">
            <a:extLst>
              <a:ext uri="{FF2B5EF4-FFF2-40B4-BE49-F238E27FC236}">
                <a16:creationId xmlns:a16="http://schemas.microsoft.com/office/drawing/2014/main" id="{F1FF5E49-08B2-5549-BE4F-29FBD747715A}"/>
              </a:ext>
            </a:extLst>
          </p:cNvPr>
          <p:cNvPicPr>
            <a:picLocks noChangeAspect="1"/>
          </p:cNvPicPr>
          <p:nvPr/>
        </p:nvPicPr>
        <p:blipFill>
          <a:blip r:embed="rId20"/>
          <a:stretch>
            <a:fillRect/>
          </a:stretch>
        </p:blipFill>
        <p:spPr>
          <a:xfrm>
            <a:off x="1915090" y="240403"/>
            <a:ext cx="1123950" cy="1619250"/>
          </a:xfrm>
          <a:prstGeom prst="rect">
            <a:avLst/>
          </a:prstGeom>
        </p:spPr>
      </p:pic>
      <p:pic>
        <p:nvPicPr>
          <p:cNvPr id="49" name="Picture 48">
            <a:extLst>
              <a:ext uri="{FF2B5EF4-FFF2-40B4-BE49-F238E27FC236}">
                <a16:creationId xmlns:a16="http://schemas.microsoft.com/office/drawing/2014/main" id="{0B5EA202-11F2-CE4A-AC34-9E66060D378D}"/>
              </a:ext>
            </a:extLst>
          </p:cNvPr>
          <p:cNvPicPr>
            <a:picLocks noChangeAspect="1"/>
          </p:cNvPicPr>
          <p:nvPr/>
        </p:nvPicPr>
        <p:blipFill>
          <a:blip r:embed="rId21"/>
          <a:stretch>
            <a:fillRect/>
          </a:stretch>
        </p:blipFill>
        <p:spPr>
          <a:xfrm>
            <a:off x="245734" y="3791378"/>
            <a:ext cx="1750256" cy="1407422"/>
          </a:xfrm>
          <a:prstGeom prst="rect">
            <a:avLst/>
          </a:prstGeom>
        </p:spPr>
      </p:pic>
      <p:pic>
        <p:nvPicPr>
          <p:cNvPr id="53" name="Picture 52">
            <a:extLst>
              <a:ext uri="{FF2B5EF4-FFF2-40B4-BE49-F238E27FC236}">
                <a16:creationId xmlns:a16="http://schemas.microsoft.com/office/drawing/2014/main" id="{A39ADD40-9450-EB4D-96D5-E596F3E3730A}"/>
              </a:ext>
            </a:extLst>
          </p:cNvPr>
          <p:cNvPicPr>
            <a:picLocks noChangeAspect="1"/>
          </p:cNvPicPr>
          <p:nvPr/>
        </p:nvPicPr>
        <p:blipFill>
          <a:blip r:embed="rId22"/>
          <a:stretch>
            <a:fillRect/>
          </a:stretch>
        </p:blipFill>
        <p:spPr>
          <a:xfrm>
            <a:off x="361496" y="5322746"/>
            <a:ext cx="1587500" cy="1384300"/>
          </a:xfrm>
          <a:prstGeom prst="rect">
            <a:avLst/>
          </a:prstGeom>
        </p:spPr>
      </p:pic>
      <p:pic>
        <p:nvPicPr>
          <p:cNvPr id="55" name="Picture 54">
            <a:extLst>
              <a:ext uri="{FF2B5EF4-FFF2-40B4-BE49-F238E27FC236}">
                <a16:creationId xmlns:a16="http://schemas.microsoft.com/office/drawing/2014/main" id="{9012920C-E7BC-3A44-BA66-33DB2C64A700}"/>
              </a:ext>
            </a:extLst>
          </p:cNvPr>
          <p:cNvPicPr>
            <a:picLocks noChangeAspect="1"/>
          </p:cNvPicPr>
          <p:nvPr/>
        </p:nvPicPr>
        <p:blipFill>
          <a:blip r:embed="rId23"/>
          <a:stretch>
            <a:fillRect/>
          </a:stretch>
        </p:blipFill>
        <p:spPr>
          <a:xfrm>
            <a:off x="7888521" y="1597016"/>
            <a:ext cx="3093026" cy="1291330"/>
          </a:xfrm>
          <a:prstGeom prst="rect">
            <a:avLst/>
          </a:prstGeom>
        </p:spPr>
      </p:pic>
      <p:pic>
        <p:nvPicPr>
          <p:cNvPr id="57" name="Picture 56">
            <a:extLst>
              <a:ext uri="{FF2B5EF4-FFF2-40B4-BE49-F238E27FC236}">
                <a16:creationId xmlns:a16="http://schemas.microsoft.com/office/drawing/2014/main" id="{02F0133B-A03A-9D4E-805E-45AD2C623FE6}"/>
              </a:ext>
            </a:extLst>
          </p:cNvPr>
          <p:cNvPicPr>
            <a:picLocks noChangeAspect="1"/>
          </p:cNvPicPr>
          <p:nvPr/>
        </p:nvPicPr>
        <p:blipFill>
          <a:blip r:embed="rId24"/>
          <a:stretch>
            <a:fillRect/>
          </a:stretch>
        </p:blipFill>
        <p:spPr>
          <a:xfrm>
            <a:off x="5925491" y="4704307"/>
            <a:ext cx="1642533" cy="1625600"/>
          </a:xfrm>
          <a:prstGeom prst="rect">
            <a:avLst/>
          </a:prstGeom>
        </p:spPr>
      </p:pic>
      <p:pic>
        <p:nvPicPr>
          <p:cNvPr id="59" name="Picture 58">
            <a:extLst>
              <a:ext uri="{FF2B5EF4-FFF2-40B4-BE49-F238E27FC236}">
                <a16:creationId xmlns:a16="http://schemas.microsoft.com/office/drawing/2014/main" id="{CA9591BC-ADC3-9840-AF2E-F55D8561D6A2}"/>
              </a:ext>
            </a:extLst>
          </p:cNvPr>
          <p:cNvPicPr>
            <a:picLocks noChangeAspect="1"/>
          </p:cNvPicPr>
          <p:nvPr/>
        </p:nvPicPr>
        <p:blipFill>
          <a:blip r:embed="rId25"/>
          <a:stretch>
            <a:fillRect/>
          </a:stretch>
        </p:blipFill>
        <p:spPr>
          <a:xfrm>
            <a:off x="10017669" y="5865198"/>
            <a:ext cx="1871449" cy="896736"/>
          </a:xfrm>
          <a:prstGeom prst="rect">
            <a:avLst/>
          </a:prstGeom>
        </p:spPr>
      </p:pic>
      <p:pic>
        <p:nvPicPr>
          <p:cNvPr id="61" name="Picture 60">
            <a:extLst>
              <a:ext uri="{FF2B5EF4-FFF2-40B4-BE49-F238E27FC236}">
                <a16:creationId xmlns:a16="http://schemas.microsoft.com/office/drawing/2014/main" id="{61441EAC-8111-1B43-9853-BC6A3AC31A29}"/>
              </a:ext>
            </a:extLst>
          </p:cNvPr>
          <p:cNvPicPr>
            <a:picLocks noChangeAspect="1"/>
          </p:cNvPicPr>
          <p:nvPr/>
        </p:nvPicPr>
        <p:blipFill>
          <a:blip r:embed="rId26"/>
          <a:stretch>
            <a:fillRect/>
          </a:stretch>
        </p:blipFill>
        <p:spPr>
          <a:xfrm rot="16200000">
            <a:off x="9967581" y="4303843"/>
            <a:ext cx="1230686" cy="1752600"/>
          </a:xfrm>
          <a:prstGeom prst="rect">
            <a:avLst/>
          </a:prstGeom>
        </p:spPr>
      </p:pic>
      <p:sp>
        <p:nvSpPr>
          <p:cNvPr id="2" name="Rectangle 1">
            <a:extLst>
              <a:ext uri="{FF2B5EF4-FFF2-40B4-BE49-F238E27FC236}">
                <a16:creationId xmlns:a16="http://schemas.microsoft.com/office/drawing/2014/main" id="{EA377AC2-01E5-7443-8B36-7052C26E0615}"/>
              </a:ext>
            </a:extLst>
          </p:cNvPr>
          <p:cNvSpPr/>
          <p:nvPr/>
        </p:nvSpPr>
        <p:spPr>
          <a:xfrm>
            <a:off x="87086" y="150954"/>
            <a:ext cx="1828004" cy="3516478"/>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7044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3C5A-E4BE-7640-BD0E-8EAF86C7E7E5}"/>
              </a:ext>
            </a:extLst>
          </p:cNvPr>
          <p:cNvSpPr>
            <a:spLocks noGrp="1"/>
          </p:cNvSpPr>
          <p:nvPr>
            <p:ph type="title"/>
          </p:nvPr>
        </p:nvSpPr>
        <p:spPr>
          <a:xfrm>
            <a:off x="269746" y="52593"/>
            <a:ext cx="9712652" cy="1400530"/>
          </a:xfrm>
          <a:effectLst>
            <a:outerShdw blurRad="88900" dist="38100" dir="2700000" sx="102000" sy="102000" algn="tl" rotWithShape="0">
              <a:prstClr val="black">
                <a:alpha val="40000"/>
              </a:prstClr>
            </a:outerShdw>
          </a:effectLst>
        </p:spPr>
        <p:txBody>
          <a:bodyPr/>
          <a:lstStyle/>
          <a:p>
            <a:r>
              <a:rPr lang="en-US" dirty="0"/>
              <a:t>It’s a </a:t>
            </a:r>
            <a:r>
              <a:rPr lang="en-US" dirty="0">
                <a:solidFill>
                  <a:srgbClr val="FFFF00"/>
                </a:solidFill>
              </a:rPr>
              <a:t>RICH NEW WORLD! </a:t>
            </a:r>
            <a:br>
              <a:rPr lang="en-US" dirty="0"/>
            </a:br>
            <a:r>
              <a:rPr lang="en-US" dirty="0"/>
              <a:t>				</a:t>
            </a:r>
            <a:r>
              <a:rPr lang="en-US" dirty="0">
                <a:latin typeface="Bradley Hand" pitchFamily="2" charset="77"/>
              </a:rPr>
              <a:t>Lots to learn! About RGs &amp;  ICM</a:t>
            </a:r>
          </a:p>
        </p:txBody>
      </p:sp>
      <p:pic>
        <p:nvPicPr>
          <p:cNvPr id="5" name="Picture 2">
            <a:extLst>
              <a:ext uri="{FF2B5EF4-FFF2-40B4-BE49-F238E27FC236}">
                <a16:creationId xmlns:a16="http://schemas.microsoft.com/office/drawing/2014/main" id="{8CE369AE-7392-C348-9696-E209CE5870AC}"/>
              </a:ext>
            </a:extLst>
          </p:cNvPr>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a:ext>
            </a:extLst>
          </a:blip>
          <a:srcRect l="-2"/>
          <a:stretch/>
        </p:blipFill>
        <p:spPr bwMode="auto">
          <a:xfrm>
            <a:off x="269746" y="1286448"/>
            <a:ext cx="1946698" cy="1668598"/>
          </a:xfrm>
          <a:prstGeom prst="rect">
            <a:avLst/>
          </a:prstGeom>
          <a:noFill/>
          <a:effectLst>
            <a:outerShdw blurRad="50800" dist="38100" dir="2700000" algn="tl" rotWithShape="0">
              <a:schemeClr val="tx2">
                <a:lumMod val="90000"/>
                <a:alpha val="40000"/>
              </a:schemeClr>
            </a:outerShdw>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0E75407-40BA-0D47-8676-8B1AB38196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055" y="4240923"/>
            <a:ext cx="2590985" cy="2357797"/>
          </a:xfrm>
          <a:prstGeom prst="rect">
            <a:avLst/>
          </a:prstGeom>
          <a:noFill/>
          <a:effectLst>
            <a:outerShdw blurRad="50800" dist="38100" dir="2700000" algn="tl" rotWithShape="0">
              <a:schemeClr val="tx2">
                <a:lumMod val="90000"/>
                <a:alpha val="40000"/>
              </a:schemeClr>
            </a:outerShdw>
          </a:effectLst>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F5D22065-18A6-F141-8541-EB998333CD7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98131" y="5583031"/>
            <a:ext cx="1080978" cy="1153327"/>
          </a:xfrm>
          <a:prstGeom prst="rect">
            <a:avLst/>
          </a:prstGeom>
          <a:noFill/>
          <a:effectLst>
            <a:outerShdw blurRad="50800" dist="38100" dir="2700000" algn="tl" rotWithShape="0">
              <a:schemeClr val="tx2">
                <a:lumMod val="90000"/>
                <a:alpha val="40000"/>
              </a:schemeClr>
            </a:outerShdw>
          </a:effectLst>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9AACF829-B4DC-D949-B17C-32BB3A4B591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57111" y="3970370"/>
            <a:ext cx="1121998" cy="1449451"/>
          </a:xfrm>
          <a:prstGeom prst="rect">
            <a:avLst/>
          </a:prstGeom>
          <a:noFill/>
          <a:effectLst>
            <a:outerShdw blurRad="50800" dist="38100" dir="2700000" algn="tl" rotWithShape="0">
              <a:schemeClr val="tx2">
                <a:lumMod val="90000"/>
                <a:alpha val="40000"/>
              </a:scheme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768896D-5520-CA46-8F97-1513D09C8285}"/>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398625" y="1444782"/>
            <a:ext cx="3684473" cy="2232175"/>
          </a:xfrm>
          <a:prstGeom prst="rect">
            <a:avLst/>
          </a:prstGeom>
          <a:noFill/>
          <a:effectLst>
            <a:outerShdw blurRad="50800" dist="38100" dir="2700000" algn="tl" rotWithShape="0">
              <a:schemeClr val="tx2">
                <a:lumMod val="90000"/>
                <a:alpha val="40000"/>
              </a:scheme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E06D530-24D9-8741-ABBC-27C0106BCBD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58175" y="3759084"/>
            <a:ext cx="1530799" cy="1273625"/>
          </a:xfrm>
          <a:prstGeom prst="rect">
            <a:avLst/>
          </a:prstGeom>
          <a:noFill/>
          <a:effectLst>
            <a:outerShdw blurRad="50800" dist="38100" dir="2700000" algn="tl" rotWithShape="0">
              <a:schemeClr val="tx2">
                <a:lumMod val="90000"/>
                <a:alpha val="40000"/>
              </a:schemeClr>
            </a:outerShdw>
          </a:effectLst>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48E811FE-0900-C541-96BA-7429C230FC52}"/>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9696373" y="1335290"/>
            <a:ext cx="1686892" cy="1985589"/>
          </a:xfrm>
          <a:prstGeom prst="rect">
            <a:avLst/>
          </a:prstGeom>
          <a:noFill/>
          <a:effectLst>
            <a:outerShdw blurRad="50800" dist="38100" dir="2700000" algn="tl" rotWithShape="0">
              <a:schemeClr val="tx2">
                <a:lumMod val="90000"/>
                <a:alpha val="40000"/>
              </a:schemeClr>
            </a:outerShdw>
          </a:effectLst>
          <a:extLst>
            <a:ext uri="{909E8E84-426E-40DD-AFC4-6F175D3DCCD1}">
              <a14:hiddenFill xmlns:a14="http://schemas.microsoft.com/office/drawing/2010/main">
                <a:solidFill>
                  <a:srgbClr val="FFFFFF"/>
                </a:solidFill>
              </a14:hiddenFill>
            </a:ext>
          </a:extLst>
        </p:spPr>
      </p:pic>
      <p:pic>
        <p:nvPicPr>
          <p:cNvPr id="12" name="Picture 10">
            <a:extLst>
              <a:ext uri="{FF2B5EF4-FFF2-40B4-BE49-F238E27FC236}">
                <a16:creationId xmlns:a16="http://schemas.microsoft.com/office/drawing/2014/main" id="{11695B14-2DD0-294E-B1A7-8CEC580FA6D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509744" y="1466193"/>
            <a:ext cx="2042471" cy="1616957"/>
          </a:xfrm>
          <a:prstGeom prst="rect">
            <a:avLst/>
          </a:prstGeom>
          <a:noFill/>
          <a:effectLst>
            <a:outerShdw blurRad="50800" dist="38100" dir="2700000" algn="tl" rotWithShape="0">
              <a:schemeClr val="tx2">
                <a:lumMod val="90000"/>
                <a:alpha val="40000"/>
              </a:schemeClr>
            </a:outerShdw>
          </a:effectLst>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AE246D0B-BCFC-C645-93E8-FD3A6F71FF2D}"/>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b="3581"/>
          <a:stretch/>
        </p:blipFill>
        <p:spPr bwMode="auto">
          <a:xfrm>
            <a:off x="1167186" y="2760160"/>
            <a:ext cx="1476602" cy="1326655"/>
          </a:xfrm>
          <a:prstGeom prst="rect">
            <a:avLst/>
          </a:prstGeom>
          <a:noFill/>
          <a:effectLst>
            <a:outerShdw blurRad="50800" dist="38100" dir="2700000" algn="tl" rotWithShape="0">
              <a:schemeClr val="tx2">
                <a:lumMod val="90000"/>
                <a:alpha val="40000"/>
              </a:schemeClr>
            </a:outerShdw>
          </a:effectLst>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4C99D62D-4C36-414F-9D47-B7BA2571400A}"/>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rot="5400000">
            <a:off x="7219323" y="4424781"/>
            <a:ext cx="3041095" cy="1107996"/>
          </a:xfrm>
          <a:prstGeom prst="rect">
            <a:avLst/>
          </a:prstGeom>
          <a:noFill/>
          <a:effectLst>
            <a:outerShdw blurRad="50800" dist="38100" dir="2700000" algn="tl" rotWithShape="0">
              <a:schemeClr val="tx2">
                <a:lumMod val="90000"/>
                <a:alpha val="40000"/>
              </a:schemeClr>
            </a:outerShdw>
          </a:effectLst>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4000CA53-79E1-7A4B-9EA6-D79C875E6B1C}"/>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720515" y="5176223"/>
            <a:ext cx="1841782" cy="1576300"/>
          </a:xfrm>
          <a:prstGeom prst="rect">
            <a:avLst/>
          </a:prstGeom>
          <a:noFill/>
          <a:effectLst>
            <a:outerShdw blurRad="50800" dist="38100" dir="2700000" algn="tl" rotWithShape="0">
              <a:schemeClr val="tx2">
                <a:lumMod val="90000"/>
                <a:alpha val="40000"/>
              </a:schemeClr>
            </a:outerShdw>
          </a:effectLst>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D993ACEB-AA16-C74A-AEBE-D553F93E20C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720515" y="3458231"/>
            <a:ext cx="1692629" cy="1657366"/>
          </a:xfrm>
          <a:prstGeom prst="rect">
            <a:avLst/>
          </a:prstGeom>
          <a:noFill/>
          <a:effectLst>
            <a:outerShdw blurRad="50800" dist="38100" dir="2700000" algn="tl" rotWithShape="0">
              <a:schemeClr val="tx2">
                <a:lumMod val="90000"/>
                <a:alpha val="40000"/>
              </a:schemeClr>
            </a:outerShdw>
          </a:effectLst>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A59920D4-0AC2-C446-8694-C1BE437C7A2D}"/>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rot="16200000">
            <a:off x="6384738" y="4945386"/>
            <a:ext cx="1275166" cy="1887908"/>
          </a:xfrm>
          <a:prstGeom prst="rect">
            <a:avLst/>
          </a:prstGeom>
          <a:noFill/>
          <a:effectLst>
            <a:outerShdw blurRad="50800" dist="38100" dir="2700000" algn="tl" rotWithShape="0">
              <a:schemeClr val="tx2">
                <a:lumMod val="90000"/>
                <a:alpha val="40000"/>
              </a:schemeClr>
            </a:outerShdw>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9ED5D78-A9E7-7045-A8BA-EA39A4300B88}"/>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197"/>
          <a:stretch/>
        </p:blipFill>
        <p:spPr>
          <a:xfrm>
            <a:off x="4192432" y="4240923"/>
            <a:ext cx="1707056" cy="2089790"/>
          </a:xfrm>
          <a:prstGeom prst="rect">
            <a:avLst/>
          </a:prstGeom>
          <a:effectLst>
            <a:outerShdw blurRad="50800" dist="38100" dir="2700000" algn="tl" rotWithShape="0">
              <a:schemeClr val="tx2">
                <a:lumMod val="90000"/>
                <a:alpha val="40000"/>
              </a:schemeClr>
            </a:outerShdw>
          </a:effectLst>
        </p:spPr>
      </p:pic>
    </p:spTree>
    <p:extLst>
      <p:ext uri="{BB962C8B-B14F-4D97-AF65-F5344CB8AC3E}">
        <p14:creationId xmlns:p14="http://schemas.microsoft.com/office/powerpoint/2010/main" val="369420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540A-D434-BB4D-9F0F-944E06152580}"/>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6A857ECF-B57D-B440-BD34-D4A2C2101FA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108711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540A-D434-BB4D-9F0F-944E0615258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21EB203-4ED0-644B-BCF7-3A4EFBD209F0}"/>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5136252" y="2310306"/>
            <a:ext cx="5760720" cy="4089400"/>
          </a:xfrm>
        </p:spPr>
      </p:pic>
      <p:pic>
        <p:nvPicPr>
          <p:cNvPr id="8" name="Picture 7">
            <a:extLst>
              <a:ext uri="{FF2B5EF4-FFF2-40B4-BE49-F238E27FC236}">
                <a16:creationId xmlns:a16="http://schemas.microsoft.com/office/drawing/2014/main" id="{53033492-F73C-D243-9D5C-6D094123DD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5611" y="621447"/>
            <a:ext cx="4050814" cy="5615105"/>
          </a:xfrm>
          <a:prstGeom prst="rect">
            <a:avLst/>
          </a:prstGeom>
        </p:spPr>
      </p:pic>
      <p:pic>
        <p:nvPicPr>
          <p:cNvPr id="6" name="Picture 5">
            <a:extLst>
              <a:ext uri="{FF2B5EF4-FFF2-40B4-BE49-F238E27FC236}">
                <a16:creationId xmlns:a16="http://schemas.microsoft.com/office/drawing/2014/main" id="{B6CD8E85-8BFB-6E40-AC1A-A51E51B838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94084" y="195943"/>
            <a:ext cx="2437250" cy="2312263"/>
          </a:xfrm>
          <a:prstGeom prst="rect">
            <a:avLst/>
          </a:prstGeom>
        </p:spPr>
      </p:pic>
    </p:spTree>
    <p:extLst>
      <p:ext uri="{BB962C8B-B14F-4D97-AF65-F5344CB8AC3E}">
        <p14:creationId xmlns:p14="http://schemas.microsoft.com/office/powerpoint/2010/main" val="3235118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BFEEE5-5EBB-8542-848C-1A0567A339EA}"/>
              </a:ext>
            </a:extLst>
          </p:cNvPr>
          <p:cNvPicPr>
            <a:picLocks noChangeAspect="1"/>
          </p:cNvPicPr>
          <p:nvPr/>
        </p:nvPicPr>
        <p:blipFill>
          <a:blip r:embed="rId2"/>
          <a:stretch>
            <a:fillRect/>
          </a:stretch>
        </p:blipFill>
        <p:spPr>
          <a:xfrm>
            <a:off x="9427167" y="5141437"/>
            <a:ext cx="1571191" cy="1605348"/>
          </a:xfrm>
          <a:prstGeom prst="rect">
            <a:avLst/>
          </a:prstGeom>
        </p:spPr>
      </p:pic>
      <p:pic>
        <p:nvPicPr>
          <p:cNvPr id="11" name="Picture 10">
            <a:extLst>
              <a:ext uri="{FF2B5EF4-FFF2-40B4-BE49-F238E27FC236}">
                <a16:creationId xmlns:a16="http://schemas.microsoft.com/office/drawing/2014/main" id="{061FF7A2-99A6-B14C-903D-6446A65D26F3}"/>
              </a:ext>
            </a:extLst>
          </p:cNvPr>
          <p:cNvPicPr>
            <a:picLocks noChangeAspect="1"/>
          </p:cNvPicPr>
          <p:nvPr/>
        </p:nvPicPr>
        <p:blipFill>
          <a:blip r:embed="rId3"/>
          <a:stretch>
            <a:fillRect/>
          </a:stretch>
        </p:blipFill>
        <p:spPr>
          <a:xfrm>
            <a:off x="7880408" y="4950571"/>
            <a:ext cx="1316564" cy="1659534"/>
          </a:xfrm>
          <a:prstGeom prst="rect">
            <a:avLst/>
          </a:prstGeom>
        </p:spPr>
      </p:pic>
      <p:pic>
        <p:nvPicPr>
          <p:cNvPr id="15" name="Picture 14">
            <a:extLst>
              <a:ext uri="{FF2B5EF4-FFF2-40B4-BE49-F238E27FC236}">
                <a16:creationId xmlns:a16="http://schemas.microsoft.com/office/drawing/2014/main" id="{05539DA4-1F4B-0D40-91DD-977405E55E79}"/>
              </a:ext>
            </a:extLst>
          </p:cNvPr>
          <p:cNvPicPr>
            <a:picLocks noChangeAspect="1"/>
          </p:cNvPicPr>
          <p:nvPr/>
        </p:nvPicPr>
        <p:blipFill>
          <a:blip r:embed="rId4"/>
          <a:stretch>
            <a:fillRect/>
          </a:stretch>
        </p:blipFill>
        <p:spPr>
          <a:xfrm>
            <a:off x="8932066" y="2936711"/>
            <a:ext cx="1112036" cy="920826"/>
          </a:xfrm>
          <a:prstGeom prst="rect">
            <a:avLst/>
          </a:prstGeom>
        </p:spPr>
      </p:pic>
      <p:pic>
        <p:nvPicPr>
          <p:cNvPr id="17" name="Picture 16">
            <a:extLst>
              <a:ext uri="{FF2B5EF4-FFF2-40B4-BE49-F238E27FC236}">
                <a16:creationId xmlns:a16="http://schemas.microsoft.com/office/drawing/2014/main" id="{7531ED7C-B01F-3545-BBC0-7AA35392B972}"/>
              </a:ext>
            </a:extLst>
          </p:cNvPr>
          <p:cNvPicPr>
            <a:picLocks noChangeAspect="1"/>
          </p:cNvPicPr>
          <p:nvPr/>
        </p:nvPicPr>
        <p:blipFill>
          <a:blip r:embed="rId5"/>
          <a:stretch>
            <a:fillRect/>
          </a:stretch>
        </p:blipFill>
        <p:spPr>
          <a:xfrm>
            <a:off x="4879955" y="1717910"/>
            <a:ext cx="1842144" cy="1549400"/>
          </a:xfrm>
          <a:prstGeom prst="rect">
            <a:avLst/>
          </a:prstGeom>
        </p:spPr>
      </p:pic>
      <p:pic>
        <p:nvPicPr>
          <p:cNvPr id="19" name="Picture 18">
            <a:extLst>
              <a:ext uri="{FF2B5EF4-FFF2-40B4-BE49-F238E27FC236}">
                <a16:creationId xmlns:a16="http://schemas.microsoft.com/office/drawing/2014/main" id="{E6224B53-0BAF-2A4C-83FD-B8EDCC026CD9}"/>
              </a:ext>
            </a:extLst>
          </p:cNvPr>
          <p:cNvPicPr>
            <a:picLocks noChangeAspect="1"/>
          </p:cNvPicPr>
          <p:nvPr/>
        </p:nvPicPr>
        <p:blipFill>
          <a:blip r:embed="rId6"/>
          <a:stretch>
            <a:fillRect/>
          </a:stretch>
        </p:blipFill>
        <p:spPr>
          <a:xfrm>
            <a:off x="10460801" y="1507651"/>
            <a:ext cx="1576121" cy="1658079"/>
          </a:xfrm>
          <a:prstGeom prst="rect">
            <a:avLst/>
          </a:prstGeom>
        </p:spPr>
      </p:pic>
      <p:pic>
        <p:nvPicPr>
          <p:cNvPr id="21" name="Picture 20">
            <a:extLst>
              <a:ext uri="{FF2B5EF4-FFF2-40B4-BE49-F238E27FC236}">
                <a16:creationId xmlns:a16="http://schemas.microsoft.com/office/drawing/2014/main" id="{FA70BB98-D036-B443-8802-73CF869E403F}"/>
              </a:ext>
            </a:extLst>
          </p:cNvPr>
          <p:cNvPicPr>
            <a:picLocks noChangeAspect="1"/>
          </p:cNvPicPr>
          <p:nvPr/>
        </p:nvPicPr>
        <p:blipFill>
          <a:blip r:embed="rId7"/>
          <a:stretch>
            <a:fillRect/>
          </a:stretch>
        </p:blipFill>
        <p:spPr>
          <a:xfrm>
            <a:off x="2996641" y="1848616"/>
            <a:ext cx="1552757" cy="1212850"/>
          </a:xfrm>
          <a:prstGeom prst="rect">
            <a:avLst/>
          </a:prstGeom>
        </p:spPr>
      </p:pic>
      <p:pic>
        <p:nvPicPr>
          <p:cNvPr id="23" name="Picture 22">
            <a:extLst>
              <a:ext uri="{FF2B5EF4-FFF2-40B4-BE49-F238E27FC236}">
                <a16:creationId xmlns:a16="http://schemas.microsoft.com/office/drawing/2014/main" id="{309F5734-249B-094E-AF61-DEFD6F687B8C}"/>
              </a:ext>
            </a:extLst>
          </p:cNvPr>
          <p:cNvPicPr>
            <a:picLocks noChangeAspect="1"/>
          </p:cNvPicPr>
          <p:nvPr/>
        </p:nvPicPr>
        <p:blipFill>
          <a:blip r:embed="rId8"/>
          <a:stretch>
            <a:fillRect/>
          </a:stretch>
        </p:blipFill>
        <p:spPr>
          <a:xfrm>
            <a:off x="8450845" y="1375567"/>
            <a:ext cx="1672634" cy="1391102"/>
          </a:xfrm>
          <a:prstGeom prst="rect">
            <a:avLst/>
          </a:prstGeom>
        </p:spPr>
      </p:pic>
      <p:pic>
        <p:nvPicPr>
          <p:cNvPr id="25" name="Picture 24">
            <a:extLst>
              <a:ext uri="{FF2B5EF4-FFF2-40B4-BE49-F238E27FC236}">
                <a16:creationId xmlns:a16="http://schemas.microsoft.com/office/drawing/2014/main" id="{B9F0567A-2BB3-6347-A7B4-6BE0ADDB83A6}"/>
              </a:ext>
            </a:extLst>
          </p:cNvPr>
          <p:cNvPicPr>
            <a:picLocks noChangeAspect="1"/>
          </p:cNvPicPr>
          <p:nvPr/>
        </p:nvPicPr>
        <p:blipFill>
          <a:blip r:embed="rId9"/>
          <a:stretch>
            <a:fillRect/>
          </a:stretch>
        </p:blipFill>
        <p:spPr>
          <a:xfrm>
            <a:off x="662582" y="3371476"/>
            <a:ext cx="1485316" cy="1397000"/>
          </a:xfrm>
          <a:prstGeom prst="rect">
            <a:avLst/>
          </a:prstGeom>
        </p:spPr>
      </p:pic>
      <p:pic>
        <p:nvPicPr>
          <p:cNvPr id="29" name="Picture 28">
            <a:extLst>
              <a:ext uri="{FF2B5EF4-FFF2-40B4-BE49-F238E27FC236}">
                <a16:creationId xmlns:a16="http://schemas.microsoft.com/office/drawing/2014/main" id="{8E41493C-AE25-B74D-A0FE-D14F42E4D9AC}"/>
              </a:ext>
            </a:extLst>
          </p:cNvPr>
          <p:cNvPicPr>
            <a:picLocks noChangeAspect="1"/>
          </p:cNvPicPr>
          <p:nvPr/>
        </p:nvPicPr>
        <p:blipFill>
          <a:blip r:embed="rId10"/>
          <a:stretch>
            <a:fillRect/>
          </a:stretch>
        </p:blipFill>
        <p:spPr>
          <a:xfrm rot="5400000">
            <a:off x="7627568" y="3611450"/>
            <a:ext cx="1350926" cy="796949"/>
          </a:xfrm>
          <a:prstGeom prst="rect">
            <a:avLst/>
          </a:prstGeom>
        </p:spPr>
      </p:pic>
      <p:pic>
        <p:nvPicPr>
          <p:cNvPr id="31" name="Picture 30">
            <a:extLst>
              <a:ext uri="{FF2B5EF4-FFF2-40B4-BE49-F238E27FC236}">
                <a16:creationId xmlns:a16="http://schemas.microsoft.com/office/drawing/2014/main" id="{282F4AFE-1643-2741-97A6-38E3924C9D6F}"/>
              </a:ext>
            </a:extLst>
          </p:cNvPr>
          <p:cNvPicPr>
            <a:picLocks noChangeAspect="1"/>
          </p:cNvPicPr>
          <p:nvPr/>
        </p:nvPicPr>
        <p:blipFill>
          <a:blip r:embed="rId11"/>
          <a:stretch>
            <a:fillRect/>
          </a:stretch>
        </p:blipFill>
        <p:spPr>
          <a:xfrm>
            <a:off x="2329622" y="3244018"/>
            <a:ext cx="1472483" cy="1696862"/>
          </a:xfrm>
          <a:prstGeom prst="rect">
            <a:avLst/>
          </a:prstGeom>
        </p:spPr>
      </p:pic>
      <p:pic>
        <p:nvPicPr>
          <p:cNvPr id="33" name="Picture 32">
            <a:extLst>
              <a:ext uri="{FF2B5EF4-FFF2-40B4-BE49-F238E27FC236}">
                <a16:creationId xmlns:a16="http://schemas.microsoft.com/office/drawing/2014/main" id="{31439136-4F3C-F946-8CE7-06CBBE4AAB5A}"/>
              </a:ext>
            </a:extLst>
          </p:cNvPr>
          <p:cNvPicPr>
            <a:picLocks noChangeAspect="1"/>
          </p:cNvPicPr>
          <p:nvPr/>
        </p:nvPicPr>
        <p:blipFill>
          <a:blip r:embed="rId12"/>
          <a:stretch>
            <a:fillRect/>
          </a:stretch>
        </p:blipFill>
        <p:spPr>
          <a:xfrm>
            <a:off x="6953204" y="1560798"/>
            <a:ext cx="1083165" cy="2231647"/>
          </a:xfrm>
          <a:prstGeom prst="rect">
            <a:avLst/>
          </a:prstGeom>
        </p:spPr>
      </p:pic>
      <p:pic>
        <p:nvPicPr>
          <p:cNvPr id="35" name="Picture 34">
            <a:extLst>
              <a:ext uri="{FF2B5EF4-FFF2-40B4-BE49-F238E27FC236}">
                <a16:creationId xmlns:a16="http://schemas.microsoft.com/office/drawing/2014/main" id="{4AA13421-E05A-E14C-9152-108D63027EF2}"/>
              </a:ext>
            </a:extLst>
          </p:cNvPr>
          <p:cNvPicPr>
            <a:picLocks noChangeAspect="1"/>
          </p:cNvPicPr>
          <p:nvPr/>
        </p:nvPicPr>
        <p:blipFill>
          <a:blip r:embed="rId13"/>
          <a:stretch>
            <a:fillRect/>
          </a:stretch>
        </p:blipFill>
        <p:spPr>
          <a:xfrm>
            <a:off x="1048124" y="1856761"/>
            <a:ext cx="1642533" cy="1231900"/>
          </a:xfrm>
          <a:prstGeom prst="rect">
            <a:avLst/>
          </a:prstGeom>
        </p:spPr>
      </p:pic>
      <p:pic>
        <p:nvPicPr>
          <p:cNvPr id="37" name="Picture 36">
            <a:extLst>
              <a:ext uri="{FF2B5EF4-FFF2-40B4-BE49-F238E27FC236}">
                <a16:creationId xmlns:a16="http://schemas.microsoft.com/office/drawing/2014/main" id="{D42830E3-3EE7-2E43-A06B-640B94273FAA}"/>
              </a:ext>
            </a:extLst>
          </p:cNvPr>
          <p:cNvPicPr>
            <a:picLocks noChangeAspect="1"/>
          </p:cNvPicPr>
          <p:nvPr/>
        </p:nvPicPr>
        <p:blipFill>
          <a:blip r:embed="rId14"/>
          <a:stretch>
            <a:fillRect/>
          </a:stretch>
        </p:blipFill>
        <p:spPr>
          <a:xfrm>
            <a:off x="4526010" y="137830"/>
            <a:ext cx="1670334" cy="1292375"/>
          </a:xfrm>
          <a:prstGeom prst="rect">
            <a:avLst/>
          </a:prstGeom>
        </p:spPr>
      </p:pic>
      <p:pic>
        <p:nvPicPr>
          <p:cNvPr id="39" name="Picture 38">
            <a:extLst>
              <a:ext uri="{FF2B5EF4-FFF2-40B4-BE49-F238E27FC236}">
                <a16:creationId xmlns:a16="http://schemas.microsoft.com/office/drawing/2014/main" id="{8821CE24-8CA5-9F41-9BE2-BDBE7956C0AF}"/>
              </a:ext>
            </a:extLst>
          </p:cNvPr>
          <p:cNvPicPr>
            <a:picLocks noChangeAspect="1"/>
          </p:cNvPicPr>
          <p:nvPr/>
        </p:nvPicPr>
        <p:blipFill>
          <a:blip r:embed="rId15"/>
          <a:stretch>
            <a:fillRect/>
          </a:stretch>
        </p:blipFill>
        <p:spPr>
          <a:xfrm>
            <a:off x="6584604" y="117035"/>
            <a:ext cx="1323197" cy="1289050"/>
          </a:xfrm>
          <a:prstGeom prst="rect">
            <a:avLst/>
          </a:prstGeom>
        </p:spPr>
      </p:pic>
      <p:pic>
        <p:nvPicPr>
          <p:cNvPr id="41" name="Picture 40">
            <a:extLst>
              <a:ext uri="{FF2B5EF4-FFF2-40B4-BE49-F238E27FC236}">
                <a16:creationId xmlns:a16="http://schemas.microsoft.com/office/drawing/2014/main" id="{531EC30B-1F02-5E45-A892-6D0BE6742886}"/>
              </a:ext>
            </a:extLst>
          </p:cNvPr>
          <p:cNvPicPr>
            <a:picLocks noChangeAspect="1"/>
          </p:cNvPicPr>
          <p:nvPr/>
        </p:nvPicPr>
        <p:blipFill>
          <a:blip r:embed="rId16"/>
          <a:stretch>
            <a:fillRect/>
          </a:stretch>
        </p:blipFill>
        <p:spPr>
          <a:xfrm>
            <a:off x="1247364" y="237382"/>
            <a:ext cx="1233341" cy="1162050"/>
          </a:xfrm>
          <a:prstGeom prst="rect">
            <a:avLst/>
          </a:prstGeom>
        </p:spPr>
      </p:pic>
      <p:pic>
        <p:nvPicPr>
          <p:cNvPr id="43" name="Picture 42">
            <a:extLst>
              <a:ext uri="{FF2B5EF4-FFF2-40B4-BE49-F238E27FC236}">
                <a16:creationId xmlns:a16="http://schemas.microsoft.com/office/drawing/2014/main" id="{27FCC019-54A2-084A-99D4-60A24B2FA21F}"/>
              </a:ext>
            </a:extLst>
          </p:cNvPr>
          <p:cNvPicPr>
            <a:picLocks noChangeAspect="1"/>
          </p:cNvPicPr>
          <p:nvPr/>
        </p:nvPicPr>
        <p:blipFill>
          <a:blip r:embed="rId17"/>
          <a:stretch>
            <a:fillRect/>
          </a:stretch>
        </p:blipFill>
        <p:spPr>
          <a:xfrm>
            <a:off x="8386663" y="236095"/>
            <a:ext cx="1731564" cy="943872"/>
          </a:xfrm>
          <a:prstGeom prst="rect">
            <a:avLst/>
          </a:prstGeom>
        </p:spPr>
      </p:pic>
      <p:pic>
        <p:nvPicPr>
          <p:cNvPr id="45" name="Picture 44">
            <a:extLst>
              <a:ext uri="{FF2B5EF4-FFF2-40B4-BE49-F238E27FC236}">
                <a16:creationId xmlns:a16="http://schemas.microsoft.com/office/drawing/2014/main" id="{D531FFB2-158C-B34F-AC2C-E6D673B859E3}"/>
              </a:ext>
            </a:extLst>
          </p:cNvPr>
          <p:cNvPicPr>
            <a:picLocks noChangeAspect="1"/>
          </p:cNvPicPr>
          <p:nvPr/>
        </p:nvPicPr>
        <p:blipFill>
          <a:blip r:embed="rId18"/>
          <a:stretch>
            <a:fillRect/>
          </a:stretch>
        </p:blipFill>
        <p:spPr>
          <a:xfrm>
            <a:off x="2595593" y="182436"/>
            <a:ext cx="1542157" cy="1257300"/>
          </a:xfrm>
          <a:prstGeom prst="rect">
            <a:avLst/>
          </a:prstGeom>
        </p:spPr>
      </p:pic>
      <p:pic>
        <p:nvPicPr>
          <p:cNvPr id="47" name="Picture 46">
            <a:extLst>
              <a:ext uri="{FF2B5EF4-FFF2-40B4-BE49-F238E27FC236}">
                <a16:creationId xmlns:a16="http://schemas.microsoft.com/office/drawing/2014/main" id="{F1FF5E49-08B2-5549-BE4F-29FBD747715A}"/>
              </a:ext>
            </a:extLst>
          </p:cNvPr>
          <p:cNvPicPr>
            <a:picLocks noChangeAspect="1"/>
          </p:cNvPicPr>
          <p:nvPr/>
        </p:nvPicPr>
        <p:blipFill>
          <a:blip r:embed="rId19"/>
          <a:stretch>
            <a:fillRect/>
          </a:stretch>
        </p:blipFill>
        <p:spPr>
          <a:xfrm>
            <a:off x="5536176" y="5033605"/>
            <a:ext cx="1123950" cy="1619250"/>
          </a:xfrm>
          <a:prstGeom prst="rect">
            <a:avLst/>
          </a:prstGeom>
        </p:spPr>
      </p:pic>
      <p:pic>
        <p:nvPicPr>
          <p:cNvPr id="49" name="Picture 48">
            <a:extLst>
              <a:ext uri="{FF2B5EF4-FFF2-40B4-BE49-F238E27FC236}">
                <a16:creationId xmlns:a16="http://schemas.microsoft.com/office/drawing/2014/main" id="{0B5EA202-11F2-CE4A-AC34-9E66060D378D}"/>
              </a:ext>
            </a:extLst>
          </p:cNvPr>
          <p:cNvPicPr>
            <a:picLocks noChangeAspect="1"/>
          </p:cNvPicPr>
          <p:nvPr/>
        </p:nvPicPr>
        <p:blipFill>
          <a:blip r:embed="rId20"/>
          <a:stretch>
            <a:fillRect/>
          </a:stretch>
        </p:blipFill>
        <p:spPr>
          <a:xfrm>
            <a:off x="3512732" y="5245433"/>
            <a:ext cx="1750256" cy="1407422"/>
          </a:xfrm>
          <a:prstGeom prst="rect">
            <a:avLst/>
          </a:prstGeom>
        </p:spPr>
      </p:pic>
      <p:pic>
        <p:nvPicPr>
          <p:cNvPr id="53" name="Picture 52">
            <a:extLst>
              <a:ext uri="{FF2B5EF4-FFF2-40B4-BE49-F238E27FC236}">
                <a16:creationId xmlns:a16="http://schemas.microsoft.com/office/drawing/2014/main" id="{A39ADD40-9450-EB4D-96D5-E596F3E3730A}"/>
              </a:ext>
            </a:extLst>
          </p:cNvPr>
          <p:cNvPicPr>
            <a:picLocks noChangeAspect="1"/>
          </p:cNvPicPr>
          <p:nvPr/>
        </p:nvPicPr>
        <p:blipFill>
          <a:blip r:embed="rId21"/>
          <a:stretch>
            <a:fillRect/>
          </a:stretch>
        </p:blipFill>
        <p:spPr>
          <a:xfrm>
            <a:off x="1723754" y="5225805"/>
            <a:ext cx="1587500" cy="1384300"/>
          </a:xfrm>
          <a:prstGeom prst="rect">
            <a:avLst/>
          </a:prstGeom>
        </p:spPr>
      </p:pic>
      <p:pic>
        <p:nvPicPr>
          <p:cNvPr id="55" name="Picture 54">
            <a:extLst>
              <a:ext uri="{FF2B5EF4-FFF2-40B4-BE49-F238E27FC236}">
                <a16:creationId xmlns:a16="http://schemas.microsoft.com/office/drawing/2014/main" id="{9012920C-E7BC-3A44-BA66-33DB2C64A700}"/>
              </a:ext>
            </a:extLst>
          </p:cNvPr>
          <p:cNvPicPr>
            <a:picLocks noChangeAspect="1"/>
          </p:cNvPicPr>
          <p:nvPr/>
        </p:nvPicPr>
        <p:blipFill rotWithShape="1">
          <a:blip r:embed="rId22"/>
          <a:srcRect r="51764"/>
          <a:stretch/>
        </p:blipFill>
        <p:spPr>
          <a:xfrm>
            <a:off x="8932066" y="3988173"/>
            <a:ext cx="1122439" cy="971512"/>
          </a:xfrm>
          <a:prstGeom prst="rect">
            <a:avLst/>
          </a:prstGeom>
        </p:spPr>
      </p:pic>
      <p:pic>
        <p:nvPicPr>
          <p:cNvPr id="57" name="Picture 56">
            <a:extLst>
              <a:ext uri="{FF2B5EF4-FFF2-40B4-BE49-F238E27FC236}">
                <a16:creationId xmlns:a16="http://schemas.microsoft.com/office/drawing/2014/main" id="{02F0133B-A03A-9D4E-805E-45AD2C623FE6}"/>
              </a:ext>
            </a:extLst>
          </p:cNvPr>
          <p:cNvPicPr>
            <a:picLocks noChangeAspect="1"/>
          </p:cNvPicPr>
          <p:nvPr/>
        </p:nvPicPr>
        <p:blipFill>
          <a:blip r:embed="rId23"/>
          <a:stretch>
            <a:fillRect/>
          </a:stretch>
        </p:blipFill>
        <p:spPr>
          <a:xfrm>
            <a:off x="3968346" y="3356645"/>
            <a:ext cx="1642533" cy="1625600"/>
          </a:xfrm>
          <a:prstGeom prst="rect">
            <a:avLst/>
          </a:prstGeom>
        </p:spPr>
      </p:pic>
      <p:pic>
        <p:nvPicPr>
          <p:cNvPr id="59" name="Picture 58">
            <a:extLst>
              <a:ext uri="{FF2B5EF4-FFF2-40B4-BE49-F238E27FC236}">
                <a16:creationId xmlns:a16="http://schemas.microsoft.com/office/drawing/2014/main" id="{CA9591BC-ADC3-9840-AF2E-F55D8561D6A2}"/>
              </a:ext>
            </a:extLst>
          </p:cNvPr>
          <p:cNvPicPr>
            <a:picLocks noChangeAspect="1"/>
          </p:cNvPicPr>
          <p:nvPr/>
        </p:nvPicPr>
        <p:blipFill>
          <a:blip r:embed="rId24"/>
          <a:stretch>
            <a:fillRect/>
          </a:stretch>
        </p:blipFill>
        <p:spPr>
          <a:xfrm rot="5400000">
            <a:off x="6331027" y="5264149"/>
            <a:ext cx="1871449" cy="896736"/>
          </a:xfrm>
          <a:prstGeom prst="rect">
            <a:avLst/>
          </a:prstGeom>
        </p:spPr>
      </p:pic>
      <p:pic>
        <p:nvPicPr>
          <p:cNvPr id="61" name="Picture 60">
            <a:extLst>
              <a:ext uri="{FF2B5EF4-FFF2-40B4-BE49-F238E27FC236}">
                <a16:creationId xmlns:a16="http://schemas.microsoft.com/office/drawing/2014/main" id="{61441EAC-8111-1B43-9853-BC6A3AC31A29}"/>
              </a:ext>
            </a:extLst>
          </p:cNvPr>
          <p:cNvPicPr>
            <a:picLocks noChangeAspect="1"/>
          </p:cNvPicPr>
          <p:nvPr/>
        </p:nvPicPr>
        <p:blipFill>
          <a:blip r:embed="rId25"/>
          <a:stretch>
            <a:fillRect/>
          </a:stretch>
        </p:blipFill>
        <p:spPr>
          <a:xfrm rot="16200000">
            <a:off x="5937490" y="3184890"/>
            <a:ext cx="1230686" cy="1752600"/>
          </a:xfrm>
          <a:prstGeom prst="rect">
            <a:avLst/>
          </a:prstGeom>
        </p:spPr>
      </p:pic>
      <p:pic>
        <p:nvPicPr>
          <p:cNvPr id="27" name="Picture 26">
            <a:extLst>
              <a:ext uri="{FF2B5EF4-FFF2-40B4-BE49-F238E27FC236}">
                <a16:creationId xmlns:a16="http://schemas.microsoft.com/office/drawing/2014/main" id="{664BE6B2-0CDA-5A4D-B083-8E983EEF0353}"/>
              </a:ext>
            </a:extLst>
          </p:cNvPr>
          <p:cNvPicPr>
            <a:picLocks noChangeAspect="1"/>
          </p:cNvPicPr>
          <p:nvPr/>
        </p:nvPicPr>
        <p:blipFill>
          <a:blip r:embed="rId26"/>
          <a:stretch>
            <a:fillRect/>
          </a:stretch>
        </p:blipFill>
        <p:spPr>
          <a:xfrm>
            <a:off x="10212763" y="3397124"/>
            <a:ext cx="1670334" cy="1390650"/>
          </a:xfrm>
          <a:prstGeom prst="rect">
            <a:avLst/>
          </a:prstGeom>
        </p:spPr>
      </p:pic>
      <p:sp>
        <p:nvSpPr>
          <p:cNvPr id="2" name="TextBox 1">
            <a:extLst>
              <a:ext uri="{FF2B5EF4-FFF2-40B4-BE49-F238E27FC236}">
                <a16:creationId xmlns:a16="http://schemas.microsoft.com/office/drawing/2014/main" id="{C6D4BE67-69E5-3D40-BC4A-1E547D0378E3}"/>
              </a:ext>
            </a:extLst>
          </p:cNvPr>
          <p:cNvSpPr txBox="1"/>
          <p:nvPr/>
        </p:nvSpPr>
        <p:spPr>
          <a:xfrm rot="16200000">
            <a:off x="-67183" y="616685"/>
            <a:ext cx="1042273" cy="523220"/>
          </a:xfrm>
          <a:prstGeom prst="rect">
            <a:avLst/>
          </a:prstGeom>
          <a:noFill/>
        </p:spPr>
        <p:txBody>
          <a:bodyPr wrap="none" rtlCol="0">
            <a:spAutoFit/>
          </a:bodyPr>
          <a:lstStyle/>
          <a:p>
            <a:r>
              <a:rPr lang="en-US" sz="2800" dirty="0"/>
              <a:t>FUN I</a:t>
            </a:r>
          </a:p>
        </p:txBody>
      </p:sp>
      <p:sp>
        <p:nvSpPr>
          <p:cNvPr id="28" name="TextBox 27">
            <a:extLst>
              <a:ext uri="{FF2B5EF4-FFF2-40B4-BE49-F238E27FC236}">
                <a16:creationId xmlns:a16="http://schemas.microsoft.com/office/drawing/2014/main" id="{71EC4774-5A5B-E748-AEF8-19E5362C922E}"/>
              </a:ext>
            </a:extLst>
          </p:cNvPr>
          <p:cNvSpPr txBox="1"/>
          <p:nvPr/>
        </p:nvSpPr>
        <p:spPr>
          <a:xfrm rot="16200000">
            <a:off x="-234444" y="2936148"/>
            <a:ext cx="1124026" cy="523220"/>
          </a:xfrm>
          <a:prstGeom prst="rect">
            <a:avLst/>
          </a:prstGeom>
          <a:noFill/>
        </p:spPr>
        <p:txBody>
          <a:bodyPr wrap="none" rtlCol="0">
            <a:spAutoFit/>
          </a:bodyPr>
          <a:lstStyle/>
          <a:p>
            <a:r>
              <a:rPr lang="en-US" sz="2800" dirty="0"/>
              <a:t>FUN II</a:t>
            </a:r>
          </a:p>
        </p:txBody>
      </p:sp>
      <p:sp>
        <p:nvSpPr>
          <p:cNvPr id="30" name="TextBox 29">
            <a:extLst>
              <a:ext uri="{FF2B5EF4-FFF2-40B4-BE49-F238E27FC236}">
                <a16:creationId xmlns:a16="http://schemas.microsoft.com/office/drawing/2014/main" id="{14F4BA69-1F85-5C48-B061-136AC2E6CD46}"/>
              </a:ext>
            </a:extLst>
          </p:cNvPr>
          <p:cNvSpPr txBox="1"/>
          <p:nvPr/>
        </p:nvSpPr>
        <p:spPr>
          <a:xfrm rot="16200000">
            <a:off x="183625" y="5581620"/>
            <a:ext cx="1205779" cy="523220"/>
          </a:xfrm>
          <a:prstGeom prst="rect">
            <a:avLst/>
          </a:prstGeom>
          <a:noFill/>
        </p:spPr>
        <p:txBody>
          <a:bodyPr wrap="none" rtlCol="0">
            <a:spAutoFit/>
          </a:bodyPr>
          <a:lstStyle/>
          <a:p>
            <a:r>
              <a:rPr lang="en-US" sz="2800" dirty="0"/>
              <a:t>FUN III</a:t>
            </a:r>
          </a:p>
        </p:txBody>
      </p:sp>
    </p:spTree>
    <p:extLst>
      <p:ext uri="{BB962C8B-B14F-4D97-AF65-F5344CB8AC3E}">
        <p14:creationId xmlns:p14="http://schemas.microsoft.com/office/powerpoint/2010/main" val="3680705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BFEEE5-5EBB-8542-848C-1A0567A339EA}"/>
              </a:ext>
            </a:extLst>
          </p:cNvPr>
          <p:cNvPicPr>
            <a:picLocks noChangeAspect="1"/>
          </p:cNvPicPr>
          <p:nvPr/>
        </p:nvPicPr>
        <p:blipFill>
          <a:blip r:embed="rId2"/>
          <a:stretch>
            <a:fillRect/>
          </a:stretch>
        </p:blipFill>
        <p:spPr>
          <a:xfrm>
            <a:off x="6980595" y="1502240"/>
            <a:ext cx="1209777" cy="1236077"/>
          </a:xfrm>
          <a:prstGeom prst="rect">
            <a:avLst/>
          </a:prstGeom>
        </p:spPr>
      </p:pic>
      <p:pic>
        <p:nvPicPr>
          <p:cNvPr id="11" name="Picture 10">
            <a:extLst>
              <a:ext uri="{FF2B5EF4-FFF2-40B4-BE49-F238E27FC236}">
                <a16:creationId xmlns:a16="http://schemas.microsoft.com/office/drawing/2014/main" id="{061FF7A2-99A6-B14C-903D-6446A65D26F3}"/>
              </a:ext>
            </a:extLst>
          </p:cNvPr>
          <p:cNvPicPr>
            <a:picLocks noChangeAspect="1"/>
          </p:cNvPicPr>
          <p:nvPr/>
        </p:nvPicPr>
        <p:blipFill>
          <a:blip r:embed="rId3"/>
          <a:stretch>
            <a:fillRect/>
          </a:stretch>
        </p:blipFill>
        <p:spPr>
          <a:xfrm>
            <a:off x="5866663" y="2976542"/>
            <a:ext cx="1021216" cy="1287247"/>
          </a:xfrm>
          <a:prstGeom prst="rect">
            <a:avLst/>
          </a:prstGeom>
        </p:spPr>
      </p:pic>
      <p:pic>
        <p:nvPicPr>
          <p:cNvPr id="15" name="Picture 14">
            <a:extLst>
              <a:ext uri="{FF2B5EF4-FFF2-40B4-BE49-F238E27FC236}">
                <a16:creationId xmlns:a16="http://schemas.microsoft.com/office/drawing/2014/main" id="{05539DA4-1F4B-0D40-91DD-977405E55E79}"/>
              </a:ext>
            </a:extLst>
          </p:cNvPr>
          <p:cNvPicPr>
            <a:picLocks noChangeAspect="1"/>
          </p:cNvPicPr>
          <p:nvPr/>
        </p:nvPicPr>
        <p:blipFill>
          <a:blip r:embed="rId4"/>
          <a:stretch>
            <a:fillRect/>
          </a:stretch>
        </p:blipFill>
        <p:spPr>
          <a:xfrm>
            <a:off x="8327428" y="3103987"/>
            <a:ext cx="1486239" cy="1230686"/>
          </a:xfrm>
          <a:prstGeom prst="rect">
            <a:avLst/>
          </a:prstGeom>
        </p:spPr>
      </p:pic>
      <p:pic>
        <p:nvPicPr>
          <p:cNvPr id="17" name="Picture 16">
            <a:extLst>
              <a:ext uri="{FF2B5EF4-FFF2-40B4-BE49-F238E27FC236}">
                <a16:creationId xmlns:a16="http://schemas.microsoft.com/office/drawing/2014/main" id="{7531ED7C-B01F-3545-BBC0-7AA35392B972}"/>
              </a:ext>
            </a:extLst>
          </p:cNvPr>
          <p:cNvPicPr>
            <a:picLocks noChangeAspect="1"/>
          </p:cNvPicPr>
          <p:nvPr/>
        </p:nvPicPr>
        <p:blipFill>
          <a:blip r:embed="rId5"/>
          <a:stretch>
            <a:fillRect/>
          </a:stretch>
        </p:blipFill>
        <p:spPr>
          <a:xfrm>
            <a:off x="4046819" y="5279967"/>
            <a:ext cx="1466445" cy="1233405"/>
          </a:xfrm>
          <a:prstGeom prst="rect">
            <a:avLst/>
          </a:prstGeom>
        </p:spPr>
      </p:pic>
      <p:pic>
        <p:nvPicPr>
          <p:cNvPr id="19" name="Picture 18">
            <a:extLst>
              <a:ext uri="{FF2B5EF4-FFF2-40B4-BE49-F238E27FC236}">
                <a16:creationId xmlns:a16="http://schemas.microsoft.com/office/drawing/2014/main" id="{E6224B53-0BAF-2A4C-83FD-B8EDCC026CD9}"/>
              </a:ext>
            </a:extLst>
          </p:cNvPr>
          <p:cNvPicPr>
            <a:picLocks noChangeAspect="1"/>
          </p:cNvPicPr>
          <p:nvPr/>
        </p:nvPicPr>
        <p:blipFill>
          <a:blip r:embed="rId6"/>
          <a:stretch>
            <a:fillRect/>
          </a:stretch>
        </p:blipFill>
        <p:spPr>
          <a:xfrm>
            <a:off x="2226057" y="5091428"/>
            <a:ext cx="1576121" cy="1658079"/>
          </a:xfrm>
          <a:prstGeom prst="rect">
            <a:avLst/>
          </a:prstGeom>
        </p:spPr>
      </p:pic>
      <p:pic>
        <p:nvPicPr>
          <p:cNvPr id="21" name="Picture 20">
            <a:extLst>
              <a:ext uri="{FF2B5EF4-FFF2-40B4-BE49-F238E27FC236}">
                <a16:creationId xmlns:a16="http://schemas.microsoft.com/office/drawing/2014/main" id="{FA70BB98-D036-B443-8802-73CF869E403F}"/>
              </a:ext>
            </a:extLst>
          </p:cNvPr>
          <p:cNvPicPr>
            <a:picLocks noChangeAspect="1"/>
          </p:cNvPicPr>
          <p:nvPr/>
        </p:nvPicPr>
        <p:blipFill>
          <a:blip r:embed="rId7"/>
          <a:stretch>
            <a:fillRect/>
          </a:stretch>
        </p:blipFill>
        <p:spPr>
          <a:xfrm>
            <a:off x="1720031" y="2378093"/>
            <a:ext cx="1222574" cy="954946"/>
          </a:xfrm>
          <a:prstGeom prst="rect">
            <a:avLst/>
          </a:prstGeom>
        </p:spPr>
      </p:pic>
      <p:pic>
        <p:nvPicPr>
          <p:cNvPr id="23" name="Picture 22">
            <a:extLst>
              <a:ext uri="{FF2B5EF4-FFF2-40B4-BE49-F238E27FC236}">
                <a16:creationId xmlns:a16="http://schemas.microsoft.com/office/drawing/2014/main" id="{309F5734-249B-094E-AF61-DEFD6F687B8C}"/>
              </a:ext>
            </a:extLst>
          </p:cNvPr>
          <p:cNvPicPr>
            <a:picLocks noChangeAspect="1"/>
          </p:cNvPicPr>
          <p:nvPr/>
        </p:nvPicPr>
        <p:blipFill>
          <a:blip r:embed="rId8"/>
          <a:stretch>
            <a:fillRect/>
          </a:stretch>
        </p:blipFill>
        <p:spPr>
          <a:xfrm>
            <a:off x="5757905" y="5129590"/>
            <a:ext cx="1672634" cy="1391102"/>
          </a:xfrm>
          <a:prstGeom prst="rect">
            <a:avLst/>
          </a:prstGeom>
        </p:spPr>
      </p:pic>
      <p:pic>
        <p:nvPicPr>
          <p:cNvPr id="25" name="Picture 24">
            <a:extLst>
              <a:ext uri="{FF2B5EF4-FFF2-40B4-BE49-F238E27FC236}">
                <a16:creationId xmlns:a16="http://schemas.microsoft.com/office/drawing/2014/main" id="{B9F0567A-2BB3-6347-A7B4-6BE0ADDB83A6}"/>
              </a:ext>
            </a:extLst>
          </p:cNvPr>
          <p:cNvPicPr>
            <a:picLocks noChangeAspect="1"/>
          </p:cNvPicPr>
          <p:nvPr/>
        </p:nvPicPr>
        <p:blipFill>
          <a:blip r:embed="rId9"/>
          <a:stretch>
            <a:fillRect/>
          </a:stretch>
        </p:blipFill>
        <p:spPr>
          <a:xfrm>
            <a:off x="4215403" y="2787687"/>
            <a:ext cx="1236056" cy="1162561"/>
          </a:xfrm>
          <a:prstGeom prst="rect">
            <a:avLst/>
          </a:prstGeom>
        </p:spPr>
      </p:pic>
      <p:pic>
        <p:nvPicPr>
          <p:cNvPr id="27" name="Picture 26">
            <a:extLst>
              <a:ext uri="{FF2B5EF4-FFF2-40B4-BE49-F238E27FC236}">
                <a16:creationId xmlns:a16="http://schemas.microsoft.com/office/drawing/2014/main" id="{664BE6B2-0CDA-5A4D-B083-8E983EEF0353}"/>
              </a:ext>
            </a:extLst>
          </p:cNvPr>
          <p:cNvPicPr>
            <a:picLocks noChangeAspect="1"/>
          </p:cNvPicPr>
          <p:nvPr/>
        </p:nvPicPr>
        <p:blipFill>
          <a:blip r:embed="rId10"/>
          <a:stretch>
            <a:fillRect/>
          </a:stretch>
        </p:blipFill>
        <p:spPr>
          <a:xfrm>
            <a:off x="9996355" y="1632148"/>
            <a:ext cx="1303378" cy="1085138"/>
          </a:xfrm>
          <a:prstGeom prst="rect">
            <a:avLst/>
          </a:prstGeom>
        </p:spPr>
      </p:pic>
      <p:pic>
        <p:nvPicPr>
          <p:cNvPr id="29" name="Picture 28">
            <a:extLst>
              <a:ext uri="{FF2B5EF4-FFF2-40B4-BE49-F238E27FC236}">
                <a16:creationId xmlns:a16="http://schemas.microsoft.com/office/drawing/2014/main" id="{8E41493C-AE25-B74D-A0FE-D14F42E4D9AC}"/>
              </a:ext>
            </a:extLst>
          </p:cNvPr>
          <p:cNvPicPr>
            <a:picLocks noChangeAspect="1"/>
          </p:cNvPicPr>
          <p:nvPr/>
        </p:nvPicPr>
        <p:blipFill>
          <a:blip r:embed="rId11"/>
          <a:stretch>
            <a:fillRect/>
          </a:stretch>
        </p:blipFill>
        <p:spPr>
          <a:xfrm rot="5400000">
            <a:off x="6989456" y="3350641"/>
            <a:ext cx="1350926" cy="796949"/>
          </a:xfrm>
          <a:prstGeom prst="rect">
            <a:avLst/>
          </a:prstGeom>
        </p:spPr>
      </p:pic>
      <p:pic>
        <p:nvPicPr>
          <p:cNvPr id="31" name="Picture 30">
            <a:extLst>
              <a:ext uri="{FF2B5EF4-FFF2-40B4-BE49-F238E27FC236}">
                <a16:creationId xmlns:a16="http://schemas.microsoft.com/office/drawing/2014/main" id="{282F4AFE-1643-2741-97A6-38E3924C9D6F}"/>
              </a:ext>
            </a:extLst>
          </p:cNvPr>
          <p:cNvPicPr>
            <a:picLocks noChangeAspect="1"/>
          </p:cNvPicPr>
          <p:nvPr/>
        </p:nvPicPr>
        <p:blipFill>
          <a:blip r:embed="rId12"/>
          <a:stretch>
            <a:fillRect/>
          </a:stretch>
        </p:blipFill>
        <p:spPr>
          <a:xfrm>
            <a:off x="3159081" y="2131616"/>
            <a:ext cx="917198" cy="1056962"/>
          </a:xfrm>
          <a:prstGeom prst="rect">
            <a:avLst/>
          </a:prstGeom>
        </p:spPr>
      </p:pic>
      <p:pic>
        <p:nvPicPr>
          <p:cNvPr id="33" name="Picture 32">
            <a:extLst>
              <a:ext uri="{FF2B5EF4-FFF2-40B4-BE49-F238E27FC236}">
                <a16:creationId xmlns:a16="http://schemas.microsoft.com/office/drawing/2014/main" id="{31439136-4F3C-F946-8CE7-06CBBE4AAB5A}"/>
              </a:ext>
            </a:extLst>
          </p:cNvPr>
          <p:cNvPicPr>
            <a:picLocks noChangeAspect="1"/>
          </p:cNvPicPr>
          <p:nvPr/>
        </p:nvPicPr>
        <p:blipFill>
          <a:blip r:embed="rId13"/>
          <a:stretch>
            <a:fillRect/>
          </a:stretch>
        </p:blipFill>
        <p:spPr>
          <a:xfrm>
            <a:off x="198729" y="809807"/>
            <a:ext cx="1357726" cy="2797325"/>
          </a:xfrm>
          <a:prstGeom prst="rect">
            <a:avLst/>
          </a:prstGeom>
        </p:spPr>
      </p:pic>
      <p:pic>
        <p:nvPicPr>
          <p:cNvPr id="35" name="Picture 34">
            <a:extLst>
              <a:ext uri="{FF2B5EF4-FFF2-40B4-BE49-F238E27FC236}">
                <a16:creationId xmlns:a16="http://schemas.microsoft.com/office/drawing/2014/main" id="{4AA13421-E05A-E14C-9152-108D63027EF2}"/>
              </a:ext>
            </a:extLst>
          </p:cNvPr>
          <p:cNvPicPr>
            <a:picLocks noChangeAspect="1"/>
          </p:cNvPicPr>
          <p:nvPr/>
        </p:nvPicPr>
        <p:blipFill>
          <a:blip r:embed="rId14"/>
          <a:stretch>
            <a:fillRect/>
          </a:stretch>
        </p:blipFill>
        <p:spPr>
          <a:xfrm>
            <a:off x="6968387" y="270640"/>
            <a:ext cx="1642533" cy="1231900"/>
          </a:xfrm>
          <a:prstGeom prst="rect">
            <a:avLst/>
          </a:prstGeom>
        </p:spPr>
      </p:pic>
      <p:pic>
        <p:nvPicPr>
          <p:cNvPr id="37" name="Picture 36">
            <a:extLst>
              <a:ext uri="{FF2B5EF4-FFF2-40B4-BE49-F238E27FC236}">
                <a16:creationId xmlns:a16="http://schemas.microsoft.com/office/drawing/2014/main" id="{D42830E3-3EE7-2E43-A06B-640B94273FAA}"/>
              </a:ext>
            </a:extLst>
          </p:cNvPr>
          <p:cNvPicPr>
            <a:picLocks noChangeAspect="1"/>
          </p:cNvPicPr>
          <p:nvPr/>
        </p:nvPicPr>
        <p:blipFill>
          <a:blip r:embed="rId15"/>
          <a:stretch>
            <a:fillRect/>
          </a:stretch>
        </p:blipFill>
        <p:spPr>
          <a:xfrm>
            <a:off x="5128683" y="254407"/>
            <a:ext cx="1670334" cy="1292375"/>
          </a:xfrm>
          <a:prstGeom prst="rect">
            <a:avLst/>
          </a:prstGeom>
        </p:spPr>
      </p:pic>
      <p:pic>
        <p:nvPicPr>
          <p:cNvPr id="39" name="Picture 38">
            <a:extLst>
              <a:ext uri="{FF2B5EF4-FFF2-40B4-BE49-F238E27FC236}">
                <a16:creationId xmlns:a16="http://schemas.microsoft.com/office/drawing/2014/main" id="{8821CE24-8CA5-9F41-9BE2-BDBE7956C0AF}"/>
              </a:ext>
            </a:extLst>
          </p:cNvPr>
          <p:cNvPicPr>
            <a:picLocks noChangeAspect="1"/>
          </p:cNvPicPr>
          <p:nvPr/>
        </p:nvPicPr>
        <p:blipFill>
          <a:blip r:embed="rId16"/>
          <a:stretch>
            <a:fillRect/>
          </a:stretch>
        </p:blipFill>
        <p:spPr>
          <a:xfrm>
            <a:off x="8881434" y="213489"/>
            <a:ext cx="1323197" cy="1289050"/>
          </a:xfrm>
          <a:prstGeom prst="rect">
            <a:avLst/>
          </a:prstGeom>
        </p:spPr>
      </p:pic>
      <p:pic>
        <p:nvPicPr>
          <p:cNvPr id="41" name="Picture 40">
            <a:extLst>
              <a:ext uri="{FF2B5EF4-FFF2-40B4-BE49-F238E27FC236}">
                <a16:creationId xmlns:a16="http://schemas.microsoft.com/office/drawing/2014/main" id="{531EC30B-1F02-5E45-A892-6D0BE6742886}"/>
              </a:ext>
            </a:extLst>
          </p:cNvPr>
          <p:cNvPicPr>
            <a:picLocks noChangeAspect="1"/>
          </p:cNvPicPr>
          <p:nvPr/>
        </p:nvPicPr>
        <p:blipFill>
          <a:blip r:embed="rId17"/>
          <a:stretch>
            <a:fillRect/>
          </a:stretch>
        </p:blipFill>
        <p:spPr>
          <a:xfrm>
            <a:off x="10604102" y="2891557"/>
            <a:ext cx="1233341" cy="1162050"/>
          </a:xfrm>
          <a:prstGeom prst="rect">
            <a:avLst/>
          </a:prstGeom>
        </p:spPr>
      </p:pic>
      <p:pic>
        <p:nvPicPr>
          <p:cNvPr id="43" name="Picture 42">
            <a:extLst>
              <a:ext uri="{FF2B5EF4-FFF2-40B4-BE49-F238E27FC236}">
                <a16:creationId xmlns:a16="http://schemas.microsoft.com/office/drawing/2014/main" id="{27FCC019-54A2-084A-99D4-60A24B2FA21F}"/>
              </a:ext>
            </a:extLst>
          </p:cNvPr>
          <p:cNvPicPr>
            <a:picLocks noChangeAspect="1"/>
          </p:cNvPicPr>
          <p:nvPr/>
        </p:nvPicPr>
        <p:blipFill>
          <a:blip r:embed="rId18"/>
          <a:stretch>
            <a:fillRect/>
          </a:stretch>
        </p:blipFill>
        <p:spPr>
          <a:xfrm>
            <a:off x="5090156" y="1736533"/>
            <a:ext cx="1731564" cy="943872"/>
          </a:xfrm>
          <a:prstGeom prst="rect">
            <a:avLst/>
          </a:prstGeom>
        </p:spPr>
      </p:pic>
      <p:pic>
        <p:nvPicPr>
          <p:cNvPr id="45" name="Picture 44">
            <a:extLst>
              <a:ext uri="{FF2B5EF4-FFF2-40B4-BE49-F238E27FC236}">
                <a16:creationId xmlns:a16="http://schemas.microsoft.com/office/drawing/2014/main" id="{D531FFB2-158C-B34F-AC2C-E6D673B859E3}"/>
              </a:ext>
            </a:extLst>
          </p:cNvPr>
          <p:cNvPicPr>
            <a:picLocks noChangeAspect="1"/>
          </p:cNvPicPr>
          <p:nvPr/>
        </p:nvPicPr>
        <p:blipFill>
          <a:blip r:embed="rId19"/>
          <a:stretch>
            <a:fillRect/>
          </a:stretch>
        </p:blipFill>
        <p:spPr>
          <a:xfrm>
            <a:off x="3056478" y="740071"/>
            <a:ext cx="1466445" cy="1195573"/>
          </a:xfrm>
          <a:prstGeom prst="rect">
            <a:avLst/>
          </a:prstGeom>
        </p:spPr>
      </p:pic>
      <p:pic>
        <p:nvPicPr>
          <p:cNvPr id="47" name="Picture 46">
            <a:extLst>
              <a:ext uri="{FF2B5EF4-FFF2-40B4-BE49-F238E27FC236}">
                <a16:creationId xmlns:a16="http://schemas.microsoft.com/office/drawing/2014/main" id="{F1FF5E49-08B2-5549-BE4F-29FBD747715A}"/>
              </a:ext>
            </a:extLst>
          </p:cNvPr>
          <p:cNvPicPr>
            <a:picLocks noChangeAspect="1"/>
          </p:cNvPicPr>
          <p:nvPr/>
        </p:nvPicPr>
        <p:blipFill>
          <a:blip r:embed="rId20"/>
          <a:stretch>
            <a:fillRect/>
          </a:stretch>
        </p:blipFill>
        <p:spPr>
          <a:xfrm>
            <a:off x="1707761" y="682267"/>
            <a:ext cx="1123950" cy="1619250"/>
          </a:xfrm>
          <a:prstGeom prst="rect">
            <a:avLst/>
          </a:prstGeom>
        </p:spPr>
      </p:pic>
      <p:pic>
        <p:nvPicPr>
          <p:cNvPr id="49" name="Picture 48">
            <a:extLst>
              <a:ext uri="{FF2B5EF4-FFF2-40B4-BE49-F238E27FC236}">
                <a16:creationId xmlns:a16="http://schemas.microsoft.com/office/drawing/2014/main" id="{0B5EA202-11F2-CE4A-AC34-9E66060D378D}"/>
              </a:ext>
            </a:extLst>
          </p:cNvPr>
          <p:cNvPicPr>
            <a:picLocks noChangeAspect="1"/>
          </p:cNvPicPr>
          <p:nvPr/>
        </p:nvPicPr>
        <p:blipFill>
          <a:blip r:embed="rId21"/>
          <a:stretch>
            <a:fillRect/>
          </a:stretch>
        </p:blipFill>
        <p:spPr>
          <a:xfrm>
            <a:off x="198729" y="5201851"/>
            <a:ext cx="1750256" cy="1407422"/>
          </a:xfrm>
          <a:prstGeom prst="rect">
            <a:avLst/>
          </a:prstGeom>
        </p:spPr>
      </p:pic>
      <p:pic>
        <p:nvPicPr>
          <p:cNvPr id="53" name="Picture 52">
            <a:extLst>
              <a:ext uri="{FF2B5EF4-FFF2-40B4-BE49-F238E27FC236}">
                <a16:creationId xmlns:a16="http://schemas.microsoft.com/office/drawing/2014/main" id="{A39ADD40-9450-EB4D-96D5-E596F3E3730A}"/>
              </a:ext>
            </a:extLst>
          </p:cNvPr>
          <p:cNvPicPr>
            <a:picLocks noChangeAspect="1"/>
          </p:cNvPicPr>
          <p:nvPr/>
        </p:nvPicPr>
        <p:blipFill>
          <a:blip r:embed="rId22"/>
          <a:stretch>
            <a:fillRect/>
          </a:stretch>
        </p:blipFill>
        <p:spPr>
          <a:xfrm>
            <a:off x="1758264" y="3360346"/>
            <a:ext cx="1077047" cy="939185"/>
          </a:xfrm>
          <a:prstGeom prst="rect">
            <a:avLst/>
          </a:prstGeom>
        </p:spPr>
      </p:pic>
      <p:pic>
        <p:nvPicPr>
          <p:cNvPr id="55" name="Picture 54">
            <a:extLst>
              <a:ext uri="{FF2B5EF4-FFF2-40B4-BE49-F238E27FC236}">
                <a16:creationId xmlns:a16="http://schemas.microsoft.com/office/drawing/2014/main" id="{9012920C-E7BC-3A44-BA66-33DB2C64A700}"/>
              </a:ext>
            </a:extLst>
          </p:cNvPr>
          <p:cNvPicPr>
            <a:picLocks noChangeAspect="1"/>
          </p:cNvPicPr>
          <p:nvPr/>
        </p:nvPicPr>
        <p:blipFill rotWithShape="1">
          <a:blip r:embed="rId23"/>
          <a:srcRect r="51836"/>
          <a:stretch/>
        </p:blipFill>
        <p:spPr>
          <a:xfrm>
            <a:off x="8407064" y="1657878"/>
            <a:ext cx="1303379" cy="1129809"/>
          </a:xfrm>
          <a:prstGeom prst="rect">
            <a:avLst/>
          </a:prstGeom>
        </p:spPr>
      </p:pic>
      <p:pic>
        <p:nvPicPr>
          <p:cNvPr id="57" name="Picture 56">
            <a:extLst>
              <a:ext uri="{FF2B5EF4-FFF2-40B4-BE49-F238E27FC236}">
                <a16:creationId xmlns:a16="http://schemas.microsoft.com/office/drawing/2014/main" id="{02F0133B-A03A-9D4E-805E-45AD2C623FE6}"/>
              </a:ext>
            </a:extLst>
          </p:cNvPr>
          <p:cNvPicPr>
            <a:picLocks noChangeAspect="1"/>
          </p:cNvPicPr>
          <p:nvPr/>
        </p:nvPicPr>
        <p:blipFill>
          <a:blip r:embed="rId24"/>
          <a:stretch>
            <a:fillRect/>
          </a:stretch>
        </p:blipFill>
        <p:spPr>
          <a:xfrm>
            <a:off x="7801767" y="5135042"/>
            <a:ext cx="1296703" cy="1283335"/>
          </a:xfrm>
          <a:prstGeom prst="rect">
            <a:avLst/>
          </a:prstGeom>
        </p:spPr>
      </p:pic>
      <p:pic>
        <p:nvPicPr>
          <p:cNvPr id="59" name="Picture 58">
            <a:extLst>
              <a:ext uri="{FF2B5EF4-FFF2-40B4-BE49-F238E27FC236}">
                <a16:creationId xmlns:a16="http://schemas.microsoft.com/office/drawing/2014/main" id="{CA9591BC-ADC3-9840-AF2E-F55D8561D6A2}"/>
              </a:ext>
            </a:extLst>
          </p:cNvPr>
          <p:cNvPicPr>
            <a:picLocks noChangeAspect="1"/>
          </p:cNvPicPr>
          <p:nvPr/>
        </p:nvPicPr>
        <p:blipFill>
          <a:blip r:embed="rId25"/>
          <a:stretch>
            <a:fillRect/>
          </a:stretch>
        </p:blipFill>
        <p:spPr>
          <a:xfrm>
            <a:off x="10285047" y="469344"/>
            <a:ext cx="1871449" cy="896736"/>
          </a:xfrm>
          <a:prstGeom prst="rect">
            <a:avLst/>
          </a:prstGeom>
        </p:spPr>
      </p:pic>
      <p:pic>
        <p:nvPicPr>
          <p:cNvPr id="61" name="Picture 60">
            <a:extLst>
              <a:ext uri="{FF2B5EF4-FFF2-40B4-BE49-F238E27FC236}">
                <a16:creationId xmlns:a16="http://schemas.microsoft.com/office/drawing/2014/main" id="{61441EAC-8111-1B43-9853-BC6A3AC31A29}"/>
              </a:ext>
            </a:extLst>
          </p:cNvPr>
          <p:cNvPicPr>
            <a:picLocks noChangeAspect="1"/>
          </p:cNvPicPr>
          <p:nvPr/>
        </p:nvPicPr>
        <p:blipFill>
          <a:blip r:embed="rId26"/>
          <a:stretch>
            <a:fillRect/>
          </a:stretch>
        </p:blipFill>
        <p:spPr>
          <a:xfrm rot="16200000">
            <a:off x="9814621" y="4882750"/>
            <a:ext cx="1230686" cy="1752600"/>
          </a:xfrm>
          <a:prstGeom prst="rect">
            <a:avLst/>
          </a:prstGeom>
        </p:spPr>
      </p:pic>
      <p:sp>
        <p:nvSpPr>
          <p:cNvPr id="2" name="TextBox 1">
            <a:extLst>
              <a:ext uri="{FF2B5EF4-FFF2-40B4-BE49-F238E27FC236}">
                <a16:creationId xmlns:a16="http://schemas.microsoft.com/office/drawing/2014/main" id="{00B2737F-2A72-9547-AC45-58E2698634B5}"/>
              </a:ext>
            </a:extLst>
          </p:cNvPr>
          <p:cNvSpPr txBox="1"/>
          <p:nvPr/>
        </p:nvSpPr>
        <p:spPr>
          <a:xfrm>
            <a:off x="198729" y="43851"/>
            <a:ext cx="4697120" cy="584775"/>
          </a:xfrm>
          <a:prstGeom prst="rect">
            <a:avLst/>
          </a:prstGeom>
          <a:noFill/>
        </p:spPr>
        <p:txBody>
          <a:bodyPr wrap="none" rtlCol="0">
            <a:spAutoFit/>
          </a:bodyPr>
          <a:lstStyle/>
          <a:p>
            <a:r>
              <a:rPr lang="en-US" sz="3200" dirty="0"/>
              <a:t>FUN I:  Unusual Sources</a:t>
            </a:r>
          </a:p>
        </p:txBody>
      </p:sp>
      <p:sp>
        <p:nvSpPr>
          <p:cNvPr id="28" name="TextBox 27">
            <a:extLst>
              <a:ext uri="{FF2B5EF4-FFF2-40B4-BE49-F238E27FC236}">
                <a16:creationId xmlns:a16="http://schemas.microsoft.com/office/drawing/2014/main" id="{B6D20AFA-193C-B24C-B488-824C0C90829A}"/>
              </a:ext>
            </a:extLst>
          </p:cNvPr>
          <p:cNvSpPr txBox="1"/>
          <p:nvPr/>
        </p:nvSpPr>
        <p:spPr>
          <a:xfrm>
            <a:off x="108926" y="4385221"/>
            <a:ext cx="7746031" cy="584775"/>
          </a:xfrm>
          <a:prstGeom prst="rect">
            <a:avLst/>
          </a:prstGeom>
          <a:noFill/>
        </p:spPr>
        <p:txBody>
          <a:bodyPr wrap="none" rtlCol="0">
            <a:spAutoFit/>
          </a:bodyPr>
          <a:lstStyle/>
          <a:p>
            <a:r>
              <a:rPr lang="en-US" sz="3200" dirty="0"/>
              <a:t>FUN II:  Unusual Sources</a:t>
            </a:r>
            <a:r>
              <a:rPr lang="en-US" sz="3200" dirty="0">
                <a:sym typeface="Wingdings" pitchFamily="2" charset="2"/>
              </a:rPr>
              <a:t> New physics</a:t>
            </a:r>
            <a:endParaRPr lang="en-US" sz="3200" dirty="0"/>
          </a:p>
        </p:txBody>
      </p:sp>
      <p:sp>
        <p:nvSpPr>
          <p:cNvPr id="3" name="Down Arrow 2">
            <a:extLst>
              <a:ext uri="{FF2B5EF4-FFF2-40B4-BE49-F238E27FC236}">
                <a16:creationId xmlns:a16="http://schemas.microsoft.com/office/drawing/2014/main" id="{3EB0221E-56C8-6743-AEE8-6FD52BB5A7C1}"/>
              </a:ext>
            </a:extLst>
          </p:cNvPr>
          <p:cNvSpPr/>
          <p:nvPr/>
        </p:nvSpPr>
        <p:spPr>
          <a:xfrm rot="19603248">
            <a:off x="827796" y="3676216"/>
            <a:ext cx="559460" cy="75975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668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BFEEE5-5EBB-8542-848C-1A0567A339EA}"/>
              </a:ext>
            </a:extLst>
          </p:cNvPr>
          <p:cNvPicPr>
            <a:picLocks noChangeAspect="1"/>
          </p:cNvPicPr>
          <p:nvPr/>
        </p:nvPicPr>
        <p:blipFill>
          <a:blip r:embed="rId2"/>
          <a:stretch>
            <a:fillRect/>
          </a:stretch>
        </p:blipFill>
        <p:spPr>
          <a:xfrm>
            <a:off x="6980595" y="1502240"/>
            <a:ext cx="1209777" cy="1236077"/>
          </a:xfrm>
          <a:prstGeom prst="rect">
            <a:avLst/>
          </a:prstGeom>
        </p:spPr>
      </p:pic>
      <p:pic>
        <p:nvPicPr>
          <p:cNvPr id="11" name="Picture 10">
            <a:extLst>
              <a:ext uri="{FF2B5EF4-FFF2-40B4-BE49-F238E27FC236}">
                <a16:creationId xmlns:a16="http://schemas.microsoft.com/office/drawing/2014/main" id="{061FF7A2-99A6-B14C-903D-6446A65D26F3}"/>
              </a:ext>
            </a:extLst>
          </p:cNvPr>
          <p:cNvPicPr>
            <a:picLocks noChangeAspect="1"/>
          </p:cNvPicPr>
          <p:nvPr/>
        </p:nvPicPr>
        <p:blipFill>
          <a:blip r:embed="rId3"/>
          <a:stretch>
            <a:fillRect/>
          </a:stretch>
        </p:blipFill>
        <p:spPr>
          <a:xfrm>
            <a:off x="5866663" y="2976542"/>
            <a:ext cx="1021216" cy="1287247"/>
          </a:xfrm>
          <a:prstGeom prst="rect">
            <a:avLst/>
          </a:prstGeom>
        </p:spPr>
      </p:pic>
      <p:pic>
        <p:nvPicPr>
          <p:cNvPr id="15" name="Picture 14">
            <a:extLst>
              <a:ext uri="{FF2B5EF4-FFF2-40B4-BE49-F238E27FC236}">
                <a16:creationId xmlns:a16="http://schemas.microsoft.com/office/drawing/2014/main" id="{05539DA4-1F4B-0D40-91DD-977405E55E79}"/>
              </a:ext>
            </a:extLst>
          </p:cNvPr>
          <p:cNvPicPr>
            <a:picLocks noChangeAspect="1"/>
          </p:cNvPicPr>
          <p:nvPr/>
        </p:nvPicPr>
        <p:blipFill>
          <a:blip r:embed="rId4"/>
          <a:stretch>
            <a:fillRect/>
          </a:stretch>
        </p:blipFill>
        <p:spPr>
          <a:xfrm>
            <a:off x="8327428" y="3103987"/>
            <a:ext cx="1486239" cy="1230686"/>
          </a:xfrm>
          <a:prstGeom prst="rect">
            <a:avLst/>
          </a:prstGeom>
        </p:spPr>
      </p:pic>
      <p:pic>
        <p:nvPicPr>
          <p:cNvPr id="17" name="Picture 16">
            <a:extLst>
              <a:ext uri="{FF2B5EF4-FFF2-40B4-BE49-F238E27FC236}">
                <a16:creationId xmlns:a16="http://schemas.microsoft.com/office/drawing/2014/main" id="{7531ED7C-B01F-3545-BBC0-7AA35392B972}"/>
              </a:ext>
            </a:extLst>
          </p:cNvPr>
          <p:cNvPicPr>
            <a:picLocks noChangeAspect="1"/>
          </p:cNvPicPr>
          <p:nvPr/>
        </p:nvPicPr>
        <p:blipFill>
          <a:blip r:embed="rId5"/>
          <a:stretch>
            <a:fillRect/>
          </a:stretch>
        </p:blipFill>
        <p:spPr>
          <a:xfrm>
            <a:off x="4046819" y="5279967"/>
            <a:ext cx="1466445" cy="1233405"/>
          </a:xfrm>
          <a:prstGeom prst="rect">
            <a:avLst/>
          </a:prstGeom>
        </p:spPr>
      </p:pic>
      <p:pic>
        <p:nvPicPr>
          <p:cNvPr id="19" name="Picture 18">
            <a:extLst>
              <a:ext uri="{FF2B5EF4-FFF2-40B4-BE49-F238E27FC236}">
                <a16:creationId xmlns:a16="http://schemas.microsoft.com/office/drawing/2014/main" id="{E6224B53-0BAF-2A4C-83FD-B8EDCC026CD9}"/>
              </a:ext>
            </a:extLst>
          </p:cNvPr>
          <p:cNvPicPr>
            <a:picLocks noChangeAspect="1"/>
          </p:cNvPicPr>
          <p:nvPr/>
        </p:nvPicPr>
        <p:blipFill>
          <a:blip r:embed="rId6"/>
          <a:stretch>
            <a:fillRect/>
          </a:stretch>
        </p:blipFill>
        <p:spPr>
          <a:xfrm>
            <a:off x="2226057" y="5091428"/>
            <a:ext cx="1576121" cy="1658079"/>
          </a:xfrm>
          <a:prstGeom prst="rect">
            <a:avLst/>
          </a:prstGeom>
        </p:spPr>
      </p:pic>
      <p:pic>
        <p:nvPicPr>
          <p:cNvPr id="21" name="Picture 20">
            <a:extLst>
              <a:ext uri="{FF2B5EF4-FFF2-40B4-BE49-F238E27FC236}">
                <a16:creationId xmlns:a16="http://schemas.microsoft.com/office/drawing/2014/main" id="{FA70BB98-D036-B443-8802-73CF869E403F}"/>
              </a:ext>
            </a:extLst>
          </p:cNvPr>
          <p:cNvPicPr>
            <a:picLocks noChangeAspect="1"/>
          </p:cNvPicPr>
          <p:nvPr/>
        </p:nvPicPr>
        <p:blipFill>
          <a:blip r:embed="rId7"/>
          <a:stretch>
            <a:fillRect/>
          </a:stretch>
        </p:blipFill>
        <p:spPr>
          <a:xfrm>
            <a:off x="1720031" y="2378093"/>
            <a:ext cx="1222574" cy="954946"/>
          </a:xfrm>
          <a:prstGeom prst="rect">
            <a:avLst/>
          </a:prstGeom>
        </p:spPr>
      </p:pic>
      <p:pic>
        <p:nvPicPr>
          <p:cNvPr id="23" name="Picture 22">
            <a:extLst>
              <a:ext uri="{FF2B5EF4-FFF2-40B4-BE49-F238E27FC236}">
                <a16:creationId xmlns:a16="http://schemas.microsoft.com/office/drawing/2014/main" id="{309F5734-249B-094E-AF61-DEFD6F687B8C}"/>
              </a:ext>
            </a:extLst>
          </p:cNvPr>
          <p:cNvPicPr>
            <a:picLocks noChangeAspect="1"/>
          </p:cNvPicPr>
          <p:nvPr/>
        </p:nvPicPr>
        <p:blipFill>
          <a:blip r:embed="rId8"/>
          <a:stretch>
            <a:fillRect/>
          </a:stretch>
        </p:blipFill>
        <p:spPr>
          <a:xfrm>
            <a:off x="5757905" y="5129590"/>
            <a:ext cx="1672634" cy="1391102"/>
          </a:xfrm>
          <a:prstGeom prst="rect">
            <a:avLst/>
          </a:prstGeom>
        </p:spPr>
      </p:pic>
      <p:pic>
        <p:nvPicPr>
          <p:cNvPr id="25" name="Picture 24">
            <a:extLst>
              <a:ext uri="{FF2B5EF4-FFF2-40B4-BE49-F238E27FC236}">
                <a16:creationId xmlns:a16="http://schemas.microsoft.com/office/drawing/2014/main" id="{B9F0567A-2BB3-6347-A7B4-6BE0ADDB83A6}"/>
              </a:ext>
            </a:extLst>
          </p:cNvPr>
          <p:cNvPicPr>
            <a:picLocks noChangeAspect="1"/>
          </p:cNvPicPr>
          <p:nvPr/>
        </p:nvPicPr>
        <p:blipFill>
          <a:blip r:embed="rId9"/>
          <a:stretch>
            <a:fillRect/>
          </a:stretch>
        </p:blipFill>
        <p:spPr>
          <a:xfrm>
            <a:off x="4215403" y="2787687"/>
            <a:ext cx="1236056" cy="1162561"/>
          </a:xfrm>
          <a:prstGeom prst="rect">
            <a:avLst/>
          </a:prstGeom>
        </p:spPr>
      </p:pic>
      <p:pic>
        <p:nvPicPr>
          <p:cNvPr id="27" name="Picture 26">
            <a:extLst>
              <a:ext uri="{FF2B5EF4-FFF2-40B4-BE49-F238E27FC236}">
                <a16:creationId xmlns:a16="http://schemas.microsoft.com/office/drawing/2014/main" id="{664BE6B2-0CDA-5A4D-B083-8E983EEF0353}"/>
              </a:ext>
            </a:extLst>
          </p:cNvPr>
          <p:cNvPicPr>
            <a:picLocks noChangeAspect="1"/>
          </p:cNvPicPr>
          <p:nvPr/>
        </p:nvPicPr>
        <p:blipFill>
          <a:blip r:embed="rId10"/>
          <a:stretch>
            <a:fillRect/>
          </a:stretch>
        </p:blipFill>
        <p:spPr>
          <a:xfrm>
            <a:off x="9996355" y="1632148"/>
            <a:ext cx="1303378" cy="1085138"/>
          </a:xfrm>
          <a:prstGeom prst="rect">
            <a:avLst/>
          </a:prstGeom>
        </p:spPr>
      </p:pic>
      <p:pic>
        <p:nvPicPr>
          <p:cNvPr id="29" name="Picture 28">
            <a:extLst>
              <a:ext uri="{FF2B5EF4-FFF2-40B4-BE49-F238E27FC236}">
                <a16:creationId xmlns:a16="http://schemas.microsoft.com/office/drawing/2014/main" id="{8E41493C-AE25-B74D-A0FE-D14F42E4D9AC}"/>
              </a:ext>
            </a:extLst>
          </p:cNvPr>
          <p:cNvPicPr>
            <a:picLocks noChangeAspect="1"/>
          </p:cNvPicPr>
          <p:nvPr/>
        </p:nvPicPr>
        <p:blipFill>
          <a:blip r:embed="rId11"/>
          <a:stretch>
            <a:fillRect/>
          </a:stretch>
        </p:blipFill>
        <p:spPr>
          <a:xfrm rot="5400000">
            <a:off x="6989456" y="3350641"/>
            <a:ext cx="1350926" cy="796949"/>
          </a:xfrm>
          <a:prstGeom prst="rect">
            <a:avLst/>
          </a:prstGeom>
        </p:spPr>
      </p:pic>
      <p:pic>
        <p:nvPicPr>
          <p:cNvPr id="31" name="Picture 30">
            <a:extLst>
              <a:ext uri="{FF2B5EF4-FFF2-40B4-BE49-F238E27FC236}">
                <a16:creationId xmlns:a16="http://schemas.microsoft.com/office/drawing/2014/main" id="{282F4AFE-1643-2741-97A6-38E3924C9D6F}"/>
              </a:ext>
            </a:extLst>
          </p:cNvPr>
          <p:cNvPicPr>
            <a:picLocks noChangeAspect="1"/>
          </p:cNvPicPr>
          <p:nvPr/>
        </p:nvPicPr>
        <p:blipFill>
          <a:blip r:embed="rId12"/>
          <a:stretch>
            <a:fillRect/>
          </a:stretch>
        </p:blipFill>
        <p:spPr>
          <a:xfrm>
            <a:off x="3159081" y="2131616"/>
            <a:ext cx="917198" cy="1056962"/>
          </a:xfrm>
          <a:prstGeom prst="rect">
            <a:avLst/>
          </a:prstGeom>
        </p:spPr>
      </p:pic>
      <p:pic>
        <p:nvPicPr>
          <p:cNvPr id="33" name="Picture 32">
            <a:extLst>
              <a:ext uri="{FF2B5EF4-FFF2-40B4-BE49-F238E27FC236}">
                <a16:creationId xmlns:a16="http://schemas.microsoft.com/office/drawing/2014/main" id="{31439136-4F3C-F946-8CE7-06CBBE4AAB5A}"/>
              </a:ext>
            </a:extLst>
          </p:cNvPr>
          <p:cNvPicPr>
            <a:picLocks noChangeAspect="1"/>
          </p:cNvPicPr>
          <p:nvPr/>
        </p:nvPicPr>
        <p:blipFill>
          <a:blip r:embed="rId13"/>
          <a:stretch>
            <a:fillRect/>
          </a:stretch>
        </p:blipFill>
        <p:spPr>
          <a:xfrm>
            <a:off x="198729" y="809807"/>
            <a:ext cx="1357726" cy="2797325"/>
          </a:xfrm>
          <a:prstGeom prst="rect">
            <a:avLst/>
          </a:prstGeom>
        </p:spPr>
      </p:pic>
      <p:pic>
        <p:nvPicPr>
          <p:cNvPr id="35" name="Picture 34">
            <a:extLst>
              <a:ext uri="{FF2B5EF4-FFF2-40B4-BE49-F238E27FC236}">
                <a16:creationId xmlns:a16="http://schemas.microsoft.com/office/drawing/2014/main" id="{4AA13421-E05A-E14C-9152-108D63027EF2}"/>
              </a:ext>
            </a:extLst>
          </p:cNvPr>
          <p:cNvPicPr>
            <a:picLocks noChangeAspect="1"/>
          </p:cNvPicPr>
          <p:nvPr/>
        </p:nvPicPr>
        <p:blipFill>
          <a:blip r:embed="rId14"/>
          <a:stretch>
            <a:fillRect/>
          </a:stretch>
        </p:blipFill>
        <p:spPr>
          <a:xfrm>
            <a:off x="6968387" y="270640"/>
            <a:ext cx="1642533" cy="1231900"/>
          </a:xfrm>
          <a:prstGeom prst="rect">
            <a:avLst/>
          </a:prstGeom>
        </p:spPr>
      </p:pic>
      <p:pic>
        <p:nvPicPr>
          <p:cNvPr id="37" name="Picture 36">
            <a:extLst>
              <a:ext uri="{FF2B5EF4-FFF2-40B4-BE49-F238E27FC236}">
                <a16:creationId xmlns:a16="http://schemas.microsoft.com/office/drawing/2014/main" id="{D42830E3-3EE7-2E43-A06B-640B94273FAA}"/>
              </a:ext>
            </a:extLst>
          </p:cNvPr>
          <p:cNvPicPr>
            <a:picLocks noChangeAspect="1"/>
          </p:cNvPicPr>
          <p:nvPr/>
        </p:nvPicPr>
        <p:blipFill>
          <a:blip r:embed="rId15"/>
          <a:stretch>
            <a:fillRect/>
          </a:stretch>
        </p:blipFill>
        <p:spPr>
          <a:xfrm>
            <a:off x="5128683" y="254407"/>
            <a:ext cx="1670334" cy="1292375"/>
          </a:xfrm>
          <a:prstGeom prst="rect">
            <a:avLst/>
          </a:prstGeom>
        </p:spPr>
      </p:pic>
      <p:pic>
        <p:nvPicPr>
          <p:cNvPr id="39" name="Picture 38">
            <a:extLst>
              <a:ext uri="{FF2B5EF4-FFF2-40B4-BE49-F238E27FC236}">
                <a16:creationId xmlns:a16="http://schemas.microsoft.com/office/drawing/2014/main" id="{8821CE24-8CA5-9F41-9BE2-BDBE7956C0AF}"/>
              </a:ext>
            </a:extLst>
          </p:cNvPr>
          <p:cNvPicPr>
            <a:picLocks noChangeAspect="1"/>
          </p:cNvPicPr>
          <p:nvPr/>
        </p:nvPicPr>
        <p:blipFill>
          <a:blip r:embed="rId16"/>
          <a:stretch>
            <a:fillRect/>
          </a:stretch>
        </p:blipFill>
        <p:spPr>
          <a:xfrm>
            <a:off x="8881434" y="213489"/>
            <a:ext cx="1323197" cy="1289050"/>
          </a:xfrm>
          <a:prstGeom prst="rect">
            <a:avLst/>
          </a:prstGeom>
        </p:spPr>
      </p:pic>
      <p:pic>
        <p:nvPicPr>
          <p:cNvPr id="41" name="Picture 40">
            <a:extLst>
              <a:ext uri="{FF2B5EF4-FFF2-40B4-BE49-F238E27FC236}">
                <a16:creationId xmlns:a16="http://schemas.microsoft.com/office/drawing/2014/main" id="{531EC30B-1F02-5E45-A892-6D0BE6742886}"/>
              </a:ext>
            </a:extLst>
          </p:cNvPr>
          <p:cNvPicPr>
            <a:picLocks noChangeAspect="1"/>
          </p:cNvPicPr>
          <p:nvPr/>
        </p:nvPicPr>
        <p:blipFill>
          <a:blip r:embed="rId17"/>
          <a:stretch>
            <a:fillRect/>
          </a:stretch>
        </p:blipFill>
        <p:spPr>
          <a:xfrm>
            <a:off x="10604102" y="2891557"/>
            <a:ext cx="1233341" cy="1162050"/>
          </a:xfrm>
          <a:prstGeom prst="rect">
            <a:avLst/>
          </a:prstGeom>
        </p:spPr>
      </p:pic>
      <p:pic>
        <p:nvPicPr>
          <p:cNvPr id="43" name="Picture 42">
            <a:extLst>
              <a:ext uri="{FF2B5EF4-FFF2-40B4-BE49-F238E27FC236}">
                <a16:creationId xmlns:a16="http://schemas.microsoft.com/office/drawing/2014/main" id="{27FCC019-54A2-084A-99D4-60A24B2FA21F}"/>
              </a:ext>
            </a:extLst>
          </p:cNvPr>
          <p:cNvPicPr>
            <a:picLocks noChangeAspect="1"/>
          </p:cNvPicPr>
          <p:nvPr/>
        </p:nvPicPr>
        <p:blipFill>
          <a:blip r:embed="rId18"/>
          <a:stretch>
            <a:fillRect/>
          </a:stretch>
        </p:blipFill>
        <p:spPr>
          <a:xfrm>
            <a:off x="5090156" y="1736533"/>
            <a:ext cx="1731564" cy="943872"/>
          </a:xfrm>
          <a:prstGeom prst="rect">
            <a:avLst/>
          </a:prstGeom>
        </p:spPr>
      </p:pic>
      <p:pic>
        <p:nvPicPr>
          <p:cNvPr id="45" name="Picture 44">
            <a:extLst>
              <a:ext uri="{FF2B5EF4-FFF2-40B4-BE49-F238E27FC236}">
                <a16:creationId xmlns:a16="http://schemas.microsoft.com/office/drawing/2014/main" id="{D531FFB2-158C-B34F-AC2C-E6D673B859E3}"/>
              </a:ext>
            </a:extLst>
          </p:cNvPr>
          <p:cNvPicPr>
            <a:picLocks noChangeAspect="1"/>
          </p:cNvPicPr>
          <p:nvPr/>
        </p:nvPicPr>
        <p:blipFill>
          <a:blip r:embed="rId19"/>
          <a:stretch>
            <a:fillRect/>
          </a:stretch>
        </p:blipFill>
        <p:spPr>
          <a:xfrm>
            <a:off x="3056478" y="740071"/>
            <a:ext cx="1466445" cy="1195573"/>
          </a:xfrm>
          <a:prstGeom prst="rect">
            <a:avLst/>
          </a:prstGeom>
        </p:spPr>
      </p:pic>
      <p:pic>
        <p:nvPicPr>
          <p:cNvPr id="47" name="Picture 46">
            <a:extLst>
              <a:ext uri="{FF2B5EF4-FFF2-40B4-BE49-F238E27FC236}">
                <a16:creationId xmlns:a16="http://schemas.microsoft.com/office/drawing/2014/main" id="{F1FF5E49-08B2-5549-BE4F-29FBD747715A}"/>
              </a:ext>
            </a:extLst>
          </p:cNvPr>
          <p:cNvPicPr>
            <a:picLocks noChangeAspect="1"/>
          </p:cNvPicPr>
          <p:nvPr/>
        </p:nvPicPr>
        <p:blipFill>
          <a:blip r:embed="rId20"/>
          <a:stretch>
            <a:fillRect/>
          </a:stretch>
        </p:blipFill>
        <p:spPr>
          <a:xfrm>
            <a:off x="1707761" y="682267"/>
            <a:ext cx="1123950" cy="1619250"/>
          </a:xfrm>
          <a:prstGeom prst="rect">
            <a:avLst/>
          </a:prstGeom>
        </p:spPr>
      </p:pic>
      <p:pic>
        <p:nvPicPr>
          <p:cNvPr id="53" name="Picture 52">
            <a:extLst>
              <a:ext uri="{FF2B5EF4-FFF2-40B4-BE49-F238E27FC236}">
                <a16:creationId xmlns:a16="http://schemas.microsoft.com/office/drawing/2014/main" id="{A39ADD40-9450-EB4D-96D5-E596F3E3730A}"/>
              </a:ext>
            </a:extLst>
          </p:cNvPr>
          <p:cNvPicPr>
            <a:picLocks noChangeAspect="1"/>
          </p:cNvPicPr>
          <p:nvPr/>
        </p:nvPicPr>
        <p:blipFill>
          <a:blip r:embed="rId21"/>
          <a:stretch>
            <a:fillRect/>
          </a:stretch>
        </p:blipFill>
        <p:spPr>
          <a:xfrm>
            <a:off x="1758264" y="3360346"/>
            <a:ext cx="1077047" cy="939185"/>
          </a:xfrm>
          <a:prstGeom prst="rect">
            <a:avLst/>
          </a:prstGeom>
        </p:spPr>
      </p:pic>
      <p:pic>
        <p:nvPicPr>
          <p:cNvPr id="55" name="Picture 54">
            <a:extLst>
              <a:ext uri="{FF2B5EF4-FFF2-40B4-BE49-F238E27FC236}">
                <a16:creationId xmlns:a16="http://schemas.microsoft.com/office/drawing/2014/main" id="{9012920C-E7BC-3A44-BA66-33DB2C64A700}"/>
              </a:ext>
            </a:extLst>
          </p:cNvPr>
          <p:cNvPicPr>
            <a:picLocks noChangeAspect="1"/>
          </p:cNvPicPr>
          <p:nvPr/>
        </p:nvPicPr>
        <p:blipFill rotWithShape="1">
          <a:blip r:embed="rId22"/>
          <a:srcRect r="51836"/>
          <a:stretch/>
        </p:blipFill>
        <p:spPr>
          <a:xfrm>
            <a:off x="8407064" y="1657878"/>
            <a:ext cx="1303379" cy="1129809"/>
          </a:xfrm>
          <a:prstGeom prst="rect">
            <a:avLst/>
          </a:prstGeom>
        </p:spPr>
      </p:pic>
      <p:pic>
        <p:nvPicPr>
          <p:cNvPr id="57" name="Picture 56">
            <a:extLst>
              <a:ext uri="{FF2B5EF4-FFF2-40B4-BE49-F238E27FC236}">
                <a16:creationId xmlns:a16="http://schemas.microsoft.com/office/drawing/2014/main" id="{02F0133B-A03A-9D4E-805E-45AD2C623FE6}"/>
              </a:ext>
            </a:extLst>
          </p:cNvPr>
          <p:cNvPicPr>
            <a:picLocks noChangeAspect="1"/>
          </p:cNvPicPr>
          <p:nvPr/>
        </p:nvPicPr>
        <p:blipFill>
          <a:blip r:embed="rId23"/>
          <a:stretch>
            <a:fillRect/>
          </a:stretch>
        </p:blipFill>
        <p:spPr>
          <a:xfrm>
            <a:off x="7801767" y="5135042"/>
            <a:ext cx="1296703" cy="1283335"/>
          </a:xfrm>
          <a:prstGeom prst="rect">
            <a:avLst/>
          </a:prstGeom>
        </p:spPr>
      </p:pic>
      <p:pic>
        <p:nvPicPr>
          <p:cNvPr id="59" name="Picture 58">
            <a:extLst>
              <a:ext uri="{FF2B5EF4-FFF2-40B4-BE49-F238E27FC236}">
                <a16:creationId xmlns:a16="http://schemas.microsoft.com/office/drawing/2014/main" id="{CA9591BC-ADC3-9840-AF2E-F55D8561D6A2}"/>
              </a:ext>
            </a:extLst>
          </p:cNvPr>
          <p:cNvPicPr>
            <a:picLocks noChangeAspect="1"/>
          </p:cNvPicPr>
          <p:nvPr/>
        </p:nvPicPr>
        <p:blipFill>
          <a:blip r:embed="rId24"/>
          <a:stretch>
            <a:fillRect/>
          </a:stretch>
        </p:blipFill>
        <p:spPr>
          <a:xfrm>
            <a:off x="10285047" y="469344"/>
            <a:ext cx="1871449" cy="896736"/>
          </a:xfrm>
          <a:prstGeom prst="rect">
            <a:avLst/>
          </a:prstGeom>
        </p:spPr>
      </p:pic>
      <p:pic>
        <p:nvPicPr>
          <p:cNvPr id="61" name="Picture 60">
            <a:extLst>
              <a:ext uri="{FF2B5EF4-FFF2-40B4-BE49-F238E27FC236}">
                <a16:creationId xmlns:a16="http://schemas.microsoft.com/office/drawing/2014/main" id="{61441EAC-8111-1B43-9853-BC6A3AC31A29}"/>
              </a:ext>
            </a:extLst>
          </p:cNvPr>
          <p:cNvPicPr>
            <a:picLocks noChangeAspect="1"/>
          </p:cNvPicPr>
          <p:nvPr/>
        </p:nvPicPr>
        <p:blipFill>
          <a:blip r:embed="rId25"/>
          <a:stretch>
            <a:fillRect/>
          </a:stretch>
        </p:blipFill>
        <p:spPr>
          <a:xfrm rot="16200000">
            <a:off x="9814621" y="4882750"/>
            <a:ext cx="1230686" cy="1752600"/>
          </a:xfrm>
          <a:prstGeom prst="rect">
            <a:avLst/>
          </a:prstGeom>
        </p:spPr>
      </p:pic>
      <p:sp>
        <p:nvSpPr>
          <p:cNvPr id="2" name="TextBox 1">
            <a:extLst>
              <a:ext uri="{FF2B5EF4-FFF2-40B4-BE49-F238E27FC236}">
                <a16:creationId xmlns:a16="http://schemas.microsoft.com/office/drawing/2014/main" id="{00B2737F-2A72-9547-AC45-58E2698634B5}"/>
              </a:ext>
            </a:extLst>
          </p:cNvPr>
          <p:cNvSpPr txBox="1"/>
          <p:nvPr/>
        </p:nvSpPr>
        <p:spPr>
          <a:xfrm>
            <a:off x="198729" y="43851"/>
            <a:ext cx="4697120" cy="584775"/>
          </a:xfrm>
          <a:prstGeom prst="rect">
            <a:avLst/>
          </a:prstGeom>
          <a:noFill/>
        </p:spPr>
        <p:txBody>
          <a:bodyPr wrap="none" rtlCol="0">
            <a:spAutoFit/>
          </a:bodyPr>
          <a:lstStyle/>
          <a:p>
            <a:r>
              <a:rPr lang="en-US" sz="3200" dirty="0"/>
              <a:t>FUN I:  Unusual Sources</a:t>
            </a:r>
          </a:p>
        </p:txBody>
      </p:sp>
      <p:sp>
        <p:nvSpPr>
          <p:cNvPr id="28" name="TextBox 27">
            <a:extLst>
              <a:ext uri="{FF2B5EF4-FFF2-40B4-BE49-F238E27FC236}">
                <a16:creationId xmlns:a16="http://schemas.microsoft.com/office/drawing/2014/main" id="{B6D20AFA-193C-B24C-B488-824C0C90829A}"/>
              </a:ext>
            </a:extLst>
          </p:cNvPr>
          <p:cNvSpPr txBox="1"/>
          <p:nvPr/>
        </p:nvSpPr>
        <p:spPr>
          <a:xfrm>
            <a:off x="108926" y="4385221"/>
            <a:ext cx="7746031" cy="584775"/>
          </a:xfrm>
          <a:prstGeom prst="rect">
            <a:avLst/>
          </a:prstGeom>
          <a:noFill/>
        </p:spPr>
        <p:txBody>
          <a:bodyPr wrap="none" rtlCol="0">
            <a:spAutoFit/>
          </a:bodyPr>
          <a:lstStyle/>
          <a:p>
            <a:r>
              <a:rPr lang="en-US" sz="3200" dirty="0"/>
              <a:t>FUN II:  Unusual Sources</a:t>
            </a:r>
            <a:r>
              <a:rPr lang="en-US" sz="3200" dirty="0">
                <a:sym typeface="Wingdings" pitchFamily="2" charset="2"/>
              </a:rPr>
              <a:t> New physics</a:t>
            </a:r>
            <a:endParaRPr lang="en-US" sz="3200" dirty="0"/>
          </a:p>
        </p:txBody>
      </p:sp>
      <p:sp>
        <p:nvSpPr>
          <p:cNvPr id="3" name="Down Arrow 2">
            <a:extLst>
              <a:ext uri="{FF2B5EF4-FFF2-40B4-BE49-F238E27FC236}">
                <a16:creationId xmlns:a16="http://schemas.microsoft.com/office/drawing/2014/main" id="{3EB0221E-56C8-6743-AEE8-6FD52BB5A7C1}"/>
              </a:ext>
            </a:extLst>
          </p:cNvPr>
          <p:cNvSpPr/>
          <p:nvPr/>
        </p:nvSpPr>
        <p:spPr>
          <a:xfrm rot="19603248">
            <a:off x="827796" y="3676216"/>
            <a:ext cx="559460" cy="75975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568ED73-6577-DE48-9993-3FA7C569FA66}"/>
              </a:ext>
            </a:extLst>
          </p:cNvPr>
          <p:cNvSpPr/>
          <p:nvPr/>
        </p:nvSpPr>
        <p:spPr>
          <a:xfrm>
            <a:off x="-114398" y="43851"/>
            <a:ext cx="12156496" cy="6705656"/>
          </a:xfrm>
          <a:prstGeom prst="rect">
            <a:avLst/>
          </a:prstGeom>
          <a:solidFill>
            <a:schemeClr val="bg1">
              <a:lumMod val="50000"/>
              <a:lumOff val="50000"/>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0322FDCA-0274-4F40-A062-45AA140CE6E7}"/>
              </a:ext>
            </a:extLst>
          </p:cNvPr>
          <p:cNvPicPr>
            <a:picLocks noChangeAspect="1"/>
          </p:cNvPicPr>
          <p:nvPr/>
        </p:nvPicPr>
        <p:blipFill>
          <a:blip r:embed="rId26"/>
          <a:stretch>
            <a:fillRect/>
          </a:stretch>
        </p:blipFill>
        <p:spPr>
          <a:xfrm>
            <a:off x="198729" y="5201851"/>
            <a:ext cx="1750256" cy="1407422"/>
          </a:xfrm>
          <a:prstGeom prst="rect">
            <a:avLst/>
          </a:prstGeom>
        </p:spPr>
      </p:pic>
      <p:pic>
        <p:nvPicPr>
          <p:cNvPr id="34" name="Picture 33">
            <a:extLst>
              <a:ext uri="{FF2B5EF4-FFF2-40B4-BE49-F238E27FC236}">
                <a16:creationId xmlns:a16="http://schemas.microsoft.com/office/drawing/2014/main" id="{6711DA49-268A-6143-B6F2-9BDF8485CDB1}"/>
              </a:ext>
            </a:extLst>
          </p:cNvPr>
          <p:cNvPicPr>
            <a:picLocks noChangeAspect="1"/>
          </p:cNvPicPr>
          <p:nvPr/>
        </p:nvPicPr>
        <p:blipFill>
          <a:blip r:embed="rId27"/>
          <a:stretch>
            <a:fillRect/>
          </a:stretch>
        </p:blipFill>
        <p:spPr>
          <a:xfrm>
            <a:off x="3362438" y="1491567"/>
            <a:ext cx="5376609" cy="3863869"/>
          </a:xfrm>
          <a:prstGeom prst="rect">
            <a:avLst/>
          </a:prstGeom>
        </p:spPr>
      </p:pic>
      <p:sp>
        <p:nvSpPr>
          <p:cNvPr id="6" name="TextBox 5">
            <a:extLst>
              <a:ext uri="{FF2B5EF4-FFF2-40B4-BE49-F238E27FC236}">
                <a16:creationId xmlns:a16="http://schemas.microsoft.com/office/drawing/2014/main" id="{9610EC56-4F37-0B47-BABE-6B9A16B2278B}"/>
              </a:ext>
            </a:extLst>
          </p:cNvPr>
          <p:cNvSpPr txBox="1"/>
          <p:nvPr/>
        </p:nvSpPr>
        <p:spPr>
          <a:xfrm>
            <a:off x="3485988" y="1491567"/>
            <a:ext cx="1813317" cy="646331"/>
          </a:xfrm>
          <a:prstGeom prst="rect">
            <a:avLst/>
          </a:prstGeom>
          <a:noFill/>
        </p:spPr>
        <p:txBody>
          <a:bodyPr wrap="none" rtlCol="0">
            <a:spAutoFit/>
          </a:bodyPr>
          <a:lstStyle/>
          <a:p>
            <a:r>
              <a:rPr lang="en-US" dirty="0"/>
              <a:t>SPT S-Z Cluster</a:t>
            </a:r>
          </a:p>
          <a:p>
            <a:r>
              <a:rPr lang="en-US" dirty="0"/>
              <a:t>Halo and Relic</a:t>
            </a:r>
          </a:p>
        </p:txBody>
      </p:sp>
      <p:sp>
        <p:nvSpPr>
          <p:cNvPr id="7" name="TextBox 6">
            <a:extLst>
              <a:ext uri="{FF2B5EF4-FFF2-40B4-BE49-F238E27FC236}">
                <a16:creationId xmlns:a16="http://schemas.microsoft.com/office/drawing/2014/main" id="{9236A5FB-B2BC-DC48-AED5-DAAE627D6406}"/>
              </a:ext>
            </a:extLst>
          </p:cNvPr>
          <p:cNvSpPr txBox="1"/>
          <p:nvPr/>
        </p:nvSpPr>
        <p:spPr>
          <a:xfrm>
            <a:off x="5099281" y="5546267"/>
            <a:ext cx="5928226" cy="954107"/>
          </a:xfrm>
          <a:prstGeom prst="rect">
            <a:avLst/>
          </a:prstGeom>
          <a:noFill/>
        </p:spPr>
        <p:txBody>
          <a:bodyPr wrap="none" rtlCol="0">
            <a:spAutoFit/>
          </a:bodyPr>
          <a:lstStyle/>
          <a:p>
            <a:r>
              <a:rPr lang="en-US" sz="2800" dirty="0">
                <a:effectLst>
                  <a:outerShdw blurRad="50800" dist="38100" dir="2700000" algn="tl" rotWithShape="0">
                    <a:prstClr val="black">
                      <a:alpha val="40000"/>
                    </a:prstClr>
                  </a:outerShdw>
                </a:effectLst>
              </a:rPr>
              <a:t>Unique gradient in spectral index</a:t>
            </a:r>
          </a:p>
          <a:p>
            <a:r>
              <a:rPr lang="en-US" sz="2800" dirty="0">
                <a:effectLst>
                  <a:outerShdw blurRad="50800" dist="38100" dir="2700000" algn="tl" rotWithShape="0">
                    <a:prstClr val="black">
                      <a:alpha val="40000"/>
                    </a:prstClr>
                  </a:outerShdw>
                </a:effectLst>
              </a:rPr>
              <a:t>Steepening away from relic</a:t>
            </a:r>
          </a:p>
        </p:txBody>
      </p:sp>
    </p:spTree>
    <p:extLst>
      <p:ext uri="{BB962C8B-B14F-4D97-AF65-F5344CB8AC3E}">
        <p14:creationId xmlns:p14="http://schemas.microsoft.com/office/powerpoint/2010/main" val="1138077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BFEEE5-5EBB-8542-848C-1A0567A339EA}"/>
              </a:ext>
            </a:extLst>
          </p:cNvPr>
          <p:cNvPicPr>
            <a:picLocks noChangeAspect="1"/>
          </p:cNvPicPr>
          <p:nvPr/>
        </p:nvPicPr>
        <p:blipFill>
          <a:blip r:embed="rId2"/>
          <a:stretch>
            <a:fillRect/>
          </a:stretch>
        </p:blipFill>
        <p:spPr>
          <a:xfrm>
            <a:off x="6980595" y="1502240"/>
            <a:ext cx="1209777" cy="1236077"/>
          </a:xfrm>
          <a:prstGeom prst="rect">
            <a:avLst/>
          </a:prstGeom>
        </p:spPr>
      </p:pic>
      <p:pic>
        <p:nvPicPr>
          <p:cNvPr id="11" name="Picture 10">
            <a:extLst>
              <a:ext uri="{FF2B5EF4-FFF2-40B4-BE49-F238E27FC236}">
                <a16:creationId xmlns:a16="http://schemas.microsoft.com/office/drawing/2014/main" id="{061FF7A2-99A6-B14C-903D-6446A65D26F3}"/>
              </a:ext>
            </a:extLst>
          </p:cNvPr>
          <p:cNvPicPr>
            <a:picLocks noChangeAspect="1"/>
          </p:cNvPicPr>
          <p:nvPr/>
        </p:nvPicPr>
        <p:blipFill>
          <a:blip r:embed="rId3"/>
          <a:stretch>
            <a:fillRect/>
          </a:stretch>
        </p:blipFill>
        <p:spPr>
          <a:xfrm>
            <a:off x="5866663" y="2976542"/>
            <a:ext cx="1021216" cy="1287247"/>
          </a:xfrm>
          <a:prstGeom prst="rect">
            <a:avLst/>
          </a:prstGeom>
        </p:spPr>
      </p:pic>
      <p:pic>
        <p:nvPicPr>
          <p:cNvPr id="15" name="Picture 14">
            <a:extLst>
              <a:ext uri="{FF2B5EF4-FFF2-40B4-BE49-F238E27FC236}">
                <a16:creationId xmlns:a16="http://schemas.microsoft.com/office/drawing/2014/main" id="{05539DA4-1F4B-0D40-91DD-977405E55E79}"/>
              </a:ext>
            </a:extLst>
          </p:cNvPr>
          <p:cNvPicPr>
            <a:picLocks noChangeAspect="1"/>
          </p:cNvPicPr>
          <p:nvPr/>
        </p:nvPicPr>
        <p:blipFill>
          <a:blip r:embed="rId4"/>
          <a:stretch>
            <a:fillRect/>
          </a:stretch>
        </p:blipFill>
        <p:spPr>
          <a:xfrm>
            <a:off x="8327428" y="3103987"/>
            <a:ext cx="1486239" cy="1230686"/>
          </a:xfrm>
          <a:prstGeom prst="rect">
            <a:avLst/>
          </a:prstGeom>
        </p:spPr>
      </p:pic>
      <p:pic>
        <p:nvPicPr>
          <p:cNvPr id="17" name="Picture 16">
            <a:extLst>
              <a:ext uri="{FF2B5EF4-FFF2-40B4-BE49-F238E27FC236}">
                <a16:creationId xmlns:a16="http://schemas.microsoft.com/office/drawing/2014/main" id="{7531ED7C-B01F-3545-BBC0-7AA35392B972}"/>
              </a:ext>
            </a:extLst>
          </p:cNvPr>
          <p:cNvPicPr>
            <a:picLocks noChangeAspect="1"/>
          </p:cNvPicPr>
          <p:nvPr/>
        </p:nvPicPr>
        <p:blipFill>
          <a:blip r:embed="rId5"/>
          <a:stretch>
            <a:fillRect/>
          </a:stretch>
        </p:blipFill>
        <p:spPr>
          <a:xfrm>
            <a:off x="4046819" y="5279967"/>
            <a:ext cx="1466445" cy="1233405"/>
          </a:xfrm>
          <a:prstGeom prst="rect">
            <a:avLst/>
          </a:prstGeom>
        </p:spPr>
      </p:pic>
      <p:pic>
        <p:nvPicPr>
          <p:cNvPr id="19" name="Picture 18">
            <a:extLst>
              <a:ext uri="{FF2B5EF4-FFF2-40B4-BE49-F238E27FC236}">
                <a16:creationId xmlns:a16="http://schemas.microsoft.com/office/drawing/2014/main" id="{E6224B53-0BAF-2A4C-83FD-B8EDCC026CD9}"/>
              </a:ext>
            </a:extLst>
          </p:cNvPr>
          <p:cNvPicPr>
            <a:picLocks noChangeAspect="1"/>
          </p:cNvPicPr>
          <p:nvPr/>
        </p:nvPicPr>
        <p:blipFill>
          <a:blip r:embed="rId6"/>
          <a:stretch>
            <a:fillRect/>
          </a:stretch>
        </p:blipFill>
        <p:spPr>
          <a:xfrm>
            <a:off x="2226057" y="5091428"/>
            <a:ext cx="1576121" cy="1658079"/>
          </a:xfrm>
          <a:prstGeom prst="rect">
            <a:avLst/>
          </a:prstGeom>
        </p:spPr>
      </p:pic>
      <p:pic>
        <p:nvPicPr>
          <p:cNvPr id="21" name="Picture 20">
            <a:extLst>
              <a:ext uri="{FF2B5EF4-FFF2-40B4-BE49-F238E27FC236}">
                <a16:creationId xmlns:a16="http://schemas.microsoft.com/office/drawing/2014/main" id="{FA70BB98-D036-B443-8802-73CF869E403F}"/>
              </a:ext>
            </a:extLst>
          </p:cNvPr>
          <p:cNvPicPr>
            <a:picLocks noChangeAspect="1"/>
          </p:cNvPicPr>
          <p:nvPr/>
        </p:nvPicPr>
        <p:blipFill>
          <a:blip r:embed="rId7"/>
          <a:stretch>
            <a:fillRect/>
          </a:stretch>
        </p:blipFill>
        <p:spPr>
          <a:xfrm>
            <a:off x="1720031" y="2378093"/>
            <a:ext cx="1222574" cy="954946"/>
          </a:xfrm>
          <a:prstGeom prst="rect">
            <a:avLst/>
          </a:prstGeom>
        </p:spPr>
      </p:pic>
      <p:pic>
        <p:nvPicPr>
          <p:cNvPr id="23" name="Picture 22">
            <a:extLst>
              <a:ext uri="{FF2B5EF4-FFF2-40B4-BE49-F238E27FC236}">
                <a16:creationId xmlns:a16="http://schemas.microsoft.com/office/drawing/2014/main" id="{309F5734-249B-094E-AF61-DEFD6F687B8C}"/>
              </a:ext>
            </a:extLst>
          </p:cNvPr>
          <p:cNvPicPr>
            <a:picLocks noChangeAspect="1"/>
          </p:cNvPicPr>
          <p:nvPr/>
        </p:nvPicPr>
        <p:blipFill>
          <a:blip r:embed="rId8"/>
          <a:stretch>
            <a:fillRect/>
          </a:stretch>
        </p:blipFill>
        <p:spPr>
          <a:xfrm>
            <a:off x="5757905" y="5129590"/>
            <a:ext cx="1672634" cy="1391102"/>
          </a:xfrm>
          <a:prstGeom prst="rect">
            <a:avLst/>
          </a:prstGeom>
        </p:spPr>
      </p:pic>
      <p:pic>
        <p:nvPicPr>
          <p:cNvPr id="25" name="Picture 24">
            <a:extLst>
              <a:ext uri="{FF2B5EF4-FFF2-40B4-BE49-F238E27FC236}">
                <a16:creationId xmlns:a16="http://schemas.microsoft.com/office/drawing/2014/main" id="{B9F0567A-2BB3-6347-A7B4-6BE0ADDB83A6}"/>
              </a:ext>
            </a:extLst>
          </p:cNvPr>
          <p:cNvPicPr>
            <a:picLocks noChangeAspect="1"/>
          </p:cNvPicPr>
          <p:nvPr/>
        </p:nvPicPr>
        <p:blipFill>
          <a:blip r:embed="rId9"/>
          <a:stretch>
            <a:fillRect/>
          </a:stretch>
        </p:blipFill>
        <p:spPr>
          <a:xfrm>
            <a:off x="4215403" y="2787687"/>
            <a:ext cx="1236056" cy="1162561"/>
          </a:xfrm>
          <a:prstGeom prst="rect">
            <a:avLst/>
          </a:prstGeom>
        </p:spPr>
      </p:pic>
      <p:pic>
        <p:nvPicPr>
          <p:cNvPr id="27" name="Picture 26">
            <a:extLst>
              <a:ext uri="{FF2B5EF4-FFF2-40B4-BE49-F238E27FC236}">
                <a16:creationId xmlns:a16="http://schemas.microsoft.com/office/drawing/2014/main" id="{664BE6B2-0CDA-5A4D-B083-8E983EEF0353}"/>
              </a:ext>
            </a:extLst>
          </p:cNvPr>
          <p:cNvPicPr>
            <a:picLocks noChangeAspect="1"/>
          </p:cNvPicPr>
          <p:nvPr/>
        </p:nvPicPr>
        <p:blipFill>
          <a:blip r:embed="rId10"/>
          <a:stretch>
            <a:fillRect/>
          </a:stretch>
        </p:blipFill>
        <p:spPr>
          <a:xfrm>
            <a:off x="9996355" y="1632148"/>
            <a:ext cx="1303378" cy="1085138"/>
          </a:xfrm>
          <a:prstGeom prst="rect">
            <a:avLst/>
          </a:prstGeom>
        </p:spPr>
      </p:pic>
      <p:pic>
        <p:nvPicPr>
          <p:cNvPr id="29" name="Picture 28">
            <a:extLst>
              <a:ext uri="{FF2B5EF4-FFF2-40B4-BE49-F238E27FC236}">
                <a16:creationId xmlns:a16="http://schemas.microsoft.com/office/drawing/2014/main" id="{8E41493C-AE25-B74D-A0FE-D14F42E4D9AC}"/>
              </a:ext>
            </a:extLst>
          </p:cNvPr>
          <p:cNvPicPr>
            <a:picLocks noChangeAspect="1"/>
          </p:cNvPicPr>
          <p:nvPr/>
        </p:nvPicPr>
        <p:blipFill>
          <a:blip r:embed="rId11"/>
          <a:stretch>
            <a:fillRect/>
          </a:stretch>
        </p:blipFill>
        <p:spPr>
          <a:xfrm rot="5400000">
            <a:off x="6989456" y="3350641"/>
            <a:ext cx="1350926" cy="796949"/>
          </a:xfrm>
          <a:prstGeom prst="rect">
            <a:avLst/>
          </a:prstGeom>
        </p:spPr>
      </p:pic>
      <p:pic>
        <p:nvPicPr>
          <p:cNvPr id="31" name="Picture 30">
            <a:extLst>
              <a:ext uri="{FF2B5EF4-FFF2-40B4-BE49-F238E27FC236}">
                <a16:creationId xmlns:a16="http://schemas.microsoft.com/office/drawing/2014/main" id="{282F4AFE-1643-2741-97A6-38E3924C9D6F}"/>
              </a:ext>
            </a:extLst>
          </p:cNvPr>
          <p:cNvPicPr>
            <a:picLocks noChangeAspect="1"/>
          </p:cNvPicPr>
          <p:nvPr/>
        </p:nvPicPr>
        <p:blipFill>
          <a:blip r:embed="rId12"/>
          <a:stretch>
            <a:fillRect/>
          </a:stretch>
        </p:blipFill>
        <p:spPr>
          <a:xfrm>
            <a:off x="3159081" y="2131616"/>
            <a:ext cx="917198" cy="1056962"/>
          </a:xfrm>
          <a:prstGeom prst="rect">
            <a:avLst/>
          </a:prstGeom>
        </p:spPr>
      </p:pic>
      <p:pic>
        <p:nvPicPr>
          <p:cNvPr id="33" name="Picture 32">
            <a:extLst>
              <a:ext uri="{FF2B5EF4-FFF2-40B4-BE49-F238E27FC236}">
                <a16:creationId xmlns:a16="http://schemas.microsoft.com/office/drawing/2014/main" id="{31439136-4F3C-F946-8CE7-06CBBE4AAB5A}"/>
              </a:ext>
            </a:extLst>
          </p:cNvPr>
          <p:cNvPicPr>
            <a:picLocks noChangeAspect="1"/>
          </p:cNvPicPr>
          <p:nvPr/>
        </p:nvPicPr>
        <p:blipFill>
          <a:blip r:embed="rId13"/>
          <a:stretch>
            <a:fillRect/>
          </a:stretch>
        </p:blipFill>
        <p:spPr>
          <a:xfrm>
            <a:off x="198729" y="809807"/>
            <a:ext cx="1357726" cy="2797325"/>
          </a:xfrm>
          <a:prstGeom prst="rect">
            <a:avLst/>
          </a:prstGeom>
        </p:spPr>
      </p:pic>
      <p:pic>
        <p:nvPicPr>
          <p:cNvPr id="35" name="Picture 34">
            <a:extLst>
              <a:ext uri="{FF2B5EF4-FFF2-40B4-BE49-F238E27FC236}">
                <a16:creationId xmlns:a16="http://schemas.microsoft.com/office/drawing/2014/main" id="{4AA13421-E05A-E14C-9152-108D63027EF2}"/>
              </a:ext>
            </a:extLst>
          </p:cNvPr>
          <p:cNvPicPr>
            <a:picLocks noChangeAspect="1"/>
          </p:cNvPicPr>
          <p:nvPr/>
        </p:nvPicPr>
        <p:blipFill>
          <a:blip r:embed="rId14"/>
          <a:stretch>
            <a:fillRect/>
          </a:stretch>
        </p:blipFill>
        <p:spPr>
          <a:xfrm>
            <a:off x="6968387" y="270640"/>
            <a:ext cx="1642533" cy="1231900"/>
          </a:xfrm>
          <a:prstGeom prst="rect">
            <a:avLst/>
          </a:prstGeom>
        </p:spPr>
      </p:pic>
      <p:pic>
        <p:nvPicPr>
          <p:cNvPr id="37" name="Picture 36">
            <a:extLst>
              <a:ext uri="{FF2B5EF4-FFF2-40B4-BE49-F238E27FC236}">
                <a16:creationId xmlns:a16="http://schemas.microsoft.com/office/drawing/2014/main" id="{D42830E3-3EE7-2E43-A06B-640B94273FAA}"/>
              </a:ext>
            </a:extLst>
          </p:cNvPr>
          <p:cNvPicPr>
            <a:picLocks noChangeAspect="1"/>
          </p:cNvPicPr>
          <p:nvPr/>
        </p:nvPicPr>
        <p:blipFill>
          <a:blip r:embed="rId15"/>
          <a:stretch>
            <a:fillRect/>
          </a:stretch>
        </p:blipFill>
        <p:spPr>
          <a:xfrm>
            <a:off x="5128683" y="254407"/>
            <a:ext cx="1670334" cy="1292375"/>
          </a:xfrm>
          <a:prstGeom prst="rect">
            <a:avLst/>
          </a:prstGeom>
        </p:spPr>
      </p:pic>
      <p:pic>
        <p:nvPicPr>
          <p:cNvPr id="39" name="Picture 38">
            <a:extLst>
              <a:ext uri="{FF2B5EF4-FFF2-40B4-BE49-F238E27FC236}">
                <a16:creationId xmlns:a16="http://schemas.microsoft.com/office/drawing/2014/main" id="{8821CE24-8CA5-9F41-9BE2-BDBE7956C0AF}"/>
              </a:ext>
            </a:extLst>
          </p:cNvPr>
          <p:cNvPicPr>
            <a:picLocks noChangeAspect="1"/>
          </p:cNvPicPr>
          <p:nvPr/>
        </p:nvPicPr>
        <p:blipFill>
          <a:blip r:embed="rId16"/>
          <a:stretch>
            <a:fillRect/>
          </a:stretch>
        </p:blipFill>
        <p:spPr>
          <a:xfrm>
            <a:off x="8881434" y="213489"/>
            <a:ext cx="1323197" cy="1289050"/>
          </a:xfrm>
          <a:prstGeom prst="rect">
            <a:avLst/>
          </a:prstGeom>
        </p:spPr>
      </p:pic>
      <p:pic>
        <p:nvPicPr>
          <p:cNvPr id="41" name="Picture 40">
            <a:extLst>
              <a:ext uri="{FF2B5EF4-FFF2-40B4-BE49-F238E27FC236}">
                <a16:creationId xmlns:a16="http://schemas.microsoft.com/office/drawing/2014/main" id="{531EC30B-1F02-5E45-A892-6D0BE6742886}"/>
              </a:ext>
            </a:extLst>
          </p:cNvPr>
          <p:cNvPicPr>
            <a:picLocks noChangeAspect="1"/>
          </p:cNvPicPr>
          <p:nvPr/>
        </p:nvPicPr>
        <p:blipFill>
          <a:blip r:embed="rId17"/>
          <a:stretch>
            <a:fillRect/>
          </a:stretch>
        </p:blipFill>
        <p:spPr>
          <a:xfrm>
            <a:off x="10604102" y="2891557"/>
            <a:ext cx="1233341" cy="1162050"/>
          </a:xfrm>
          <a:prstGeom prst="rect">
            <a:avLst/>
          </a:prstGeom>
        </p:spPr>
      </p:pic>
      <p:pic>
        <p:nvPicPr>
          <p:cNvPr id="43" name="Picture 42">
            <a:extLst>
              <a:ext uri="{FF2B5EF4-FFF2-40B4-BE49-F238E27FC236}">
                <a16:creationId xmlns:a16="http://schemas.microsoft.com/office/drawing/2014/main" id="{27FCC019-54A2-084A-99D4-60A24B2FA21F}"/>
              </a:ext>
            </a:extLst>
          </p:cNvPr>
          <p:cNvPicPr>
            <a:picLocks noChangeAspect="1"/>
          </p:cNvPicPr>
          <p:nvPr/>
        </p:nvPicPr>
        <p:blipFill>
          <a:blip r:embed="rId18"/>
          <a:stretch>
            <a:fillRect/>
          </a:stretch>
        </p:blipFill>
        <p:spPr>
          <a:xfrm>
            <a:off x="5090156" y="1736533"/>
            <a:ext cx="1731564" cy="943872"/>
          </a:xfrm>
          <a:prstGeom prst="rect">
            <a:avLst/>
          </a:prstGeom>
        </p:spPr>
      </p:pic>
      <p:pic>
        <p:nvPicPr>
          <p:cNvPr id="45" name="Picture 44">
            <a:extLst>
              <a:ext uri="{FF2B5EF4-FFF2-40B4-BE49-F238E27FC236}">
                <a16:creationId xmlns:a16="http://schemas.microsoft.com/office/drawing/2014/main" id="{D531FFB2-158C-B34F-AC2C-E6D673B859E3}"/>
              </a:ext>
            </a:extLst>
          </p:cNvPr>
          <p:cNvPicPr>
            <a:picLocks noChangeAspect="1"/>
          </p:cNvPicPr>
          <p:nvPr/>
        </p:nvPicPr>
        <p:blipFill>
          <a:blip r:embed="rId19"/>
          <a:stretch>
            <a:fillRect/>
          </a:stretch>
        </p:blipFill>
        <p:spPr>
          <a:xfrm>
            <a:off x="3056478" y="740071"/>
            <a:ext cx="1466445" cy="1195573"/>
          </a:xfrm>
          <a:prstGeom prst="rect">
            <a:avLst/>
          </a:prstGeom>
        </p:spPr>
      </p:pic>
      <p:pic>
        <p:nvPicPr>
          <p:cNvPr id="47" name="Picture 46">
            <a:extLst>
              <a:ext uri="{FF2B5EF4-FFF2-40B4-BE49-F238E27FC236}">
                <a16:creationId xmlns:a16="http://schemas.microsoft.com/office/drawing/2014/main" id="{F1FF5E49-08B2-5549-BE4F-29FBD747715A}"/>
              </a:ext>
            </a:extLst>
          </p:cNvPr>
          <p:cNvPicPr>
            <a:picLocks noChangeAspect="1"/>
          </p:cNvPicPr>
          <p:nvPr/>
        </p:nvPicPr>
        <p:blipFill>
          <a:blip r:embed="rId20"/>
          <a:stretch>
            <a:fillRect/>
          </a:stretch>
        </p:blipFill>
        <p:spPr>
          <a:xfrm>
            <a:off x="1707761" y="682267"/>
            <a:ext cx="1123950" cy="1619250"/>
          </a:xfrm>
          <a:prstGeom prst="rect">
            <a:avLst/>
          </a:prstGeom>
        </p:spPr>
      </p:pic>
      <p:pic>
        <p:nvPicPr>
          <p:cNvPr id="53" name="Picture 52">
            <a:extLst>
              <a:ext uri="{FF2B5EF4-FFF2-40B4-BE49-F238E27FC236}">
                <a16:creationId xmlns:a16="http://schemas.microsoft.com/office/drawing/2014/main" id="{A39ADD40-9450-EB4D-96D5-E596F3E3730A}"/>
              </a:ext>
            </a:extLst>
          </p:cNvPr>
          <p:cNvPicPr>
            <a:picLocks noChangeAspect="1"/>
          </p:cNvPicPr>
          <p:nvPr/>
        </p:nvPicPr>
        <p:blipFill>
          <a:blip r:embed="rId21"/>
          <a:stretch>
            <a:fillRect/>
          </a:stretch>
        </p:blipFill>
        <p:spPr>
          <a:xfrm>
            <a:off x="1758264" y="3360346"/>
            <a:ext cx="1077047" cy="939185"/>
          </a:xfrm>
          <a:prstGeom prst="rect">
            <a:avLst/>
          </a:prstGeom>
        </p:spPr>
      </p:pic>
      <p:pic>
        <p:nvPicPr>
          <p:cNvPr id="55" name="Picture 54">
            <a:extLst>
              <a:ext uri="{FF2B5EF4-FFF2-40B4-BE49-F238E27FC236}">
                <a16:creationId xmlns:a16="http://schemas.microsoft.com/office/drawing/2014/main" id="{9012920C-E7BC-3A44-BA66-33DB2C64A700}"/>
              </a:ext>
            </a:extLst>
          </p:cNvPr>
          <p:cNvPicPr>
            <a:picLocks noChangeAspect="1"/>
          </p:cNvPicPr>
          <p:nvPr/>
        </p:nvPicPr>
        <p:blipFill rotWithShape="1">
          <a:blip r:embed="rId22"/>
          <a:srcRect r="51836"/>
          <a:stretch/>
        </p:blipFill>
        <p:spPr>
          <a:xfrm>
            <a:off x="8407064" y="1657878"/>
            <a:ext cx="1303379" cy="1129809"/>
          </a:xfrm>
          <a:prstGeom prst="rect">
            <a:avLst/>
          </a:prstGeom>
        </p:spPr>
      </p:pic>
      <p:pic>
        <p:nvPicPr>
          <p:cNvPr id="57" name="Picture 56">
            <a:extLst>
              <a:ext uri="{FF2B5EF4-FFF2-40B4-BE49-F238E27FC236}">
                <a16:creationId xmlns:a16="http://schemas.microsoft.com/office/drawing/2014/main" id="{02F0133B-A03A-9D4E-805E-45AD2C623FE6}"/>
              </a:ext>
            </a:extLst>
          </p:cNvPr>
          <p:cNvPicPr>
            <a:picLocks noChangeAspect="1"/>
          </p:cNvPicPr>
          <p:nvPr/>
        </p:nvPicPr>
        <p:blipFill>
          <a:blip r:embed="rId23"/>
          <a:stretch>
            <a:fillRect/>
          </a:stretch>
        </p:blipFill>
        <p:spPr>
          <a:xfrm>
            <a:off x="7801767" y="5135042"/>
            <a:ext cx="1296703" cy="1283335"/>
          </a:xfrm>
          <a:prstGeom prst="rect">
            <a:avLst/>
          </a:prstGeom>
        </p:spPr>
      </p:pic>
      <p:pic>
        <p:nvPicPr>
          <p:cNvPr id="59" name="Picture 58">
            <a:extLst>
              <a:ext uri="{FF2B5EF4-FFF2-40B4-BE49-F238E27FC236}">
                <a16:creationId xmlns:a16="http://schemas.microsoft.com/office/drawing/2014/main" id="{CA9591BC-ADC3-9840-AF2E-F55D8561D6A2}"/>
              </a:ext>
            </a:extLst>
          </p:cNvPr>
          <p:cNvPicPr>
            <a:picLocks noChangeAspect="1"/>
          </p:cNvPicPr>
          <p:nvPr/>
        </p:nvPicPr>
        <p:blipFill>
          <a:blip r:embed="rId24"/>
          <a:stretch>
            <a:fillRect/>
          </a:stretch>
        </p:blipFill>
        <p:spPr>
          <a:xfrm>
            <a:off x="10285047" y="469344"/>
            <a:ext cx="1871449" cy="896736"/>
          </a:xfrm>
          <a:prstGeom prst="rect">
            <a:avLst/>
          </a:prstGeom>
        </p:spPr>
      </p:pic>
      <p:sp>
        <p:nvSpPr>
          <p:cNvPr id="2" name="TextBox 1">
            <a:extLst>
              <a:ext uri="{FF2B5EF4-FFF2-40B4-BE49-F238E27FC236}">
                <a16:creationId xmlns:a16="http://schemas.microsoft.com/office/drawing/2014/main" id="{00B2737F-2A72-9547-AC45-58E2698634B5}"/>
              </a:ext>
            </a:extLst>
          </p:cNvPr>
          <p:cNvSpPr txBox="1"/>
          <p:nvPr/>
        </p:nvSpPr>
        <p:spPr>
          <a:xfrm>
            <a:off x="198729" y="43851"/>
            <a:ext cx="4697120" cy="584775"/>
          </a:xfrm>
          <a:prstGeom prst="rect">
            <a:avLst/>
          </a:prstGeom>
          <a:noFill/>
        </p:spPr>
        <p:txBody>
          <a:bodyPr wrap="none" rtlCol="0">
            <a:spAutoFit/>
          </a:bodyPr>
          <a:lstStyle/>
          <a:p>
            <a:r>
              <a:rPr lang="en-US" sz="3200" dirty="0"/>
              <a:t>FUN I:  Unusual Sources</a:t>
            </a:r>
          </a:p>
        </p:txBody>
      </p:sp>
      <p:sp>
        <p:nvSpPr>
          <p:cNvPr id="28" name="TextBox 27">
            <a:extLst>
              <a:ext uri="{FF2B5EF4-FFF2-40B4-BE49-F238E27FC236}">
                <a16:creationId xmlns:a16="http://schemas.microsoft.com/office/drawing/2014/main" id="{B6D20AFA-193C-B24C-B488-824C0C90829A}"/>
              </a:ext>
            </a:extLst>
          </p:cNvPr>
          <p:cNvSpPr txBox="1"/>
          <p:nvPr/>
        </p:nvSpPr>
        <p:spPr>
          <a:xfrm>
            <a:off x="108926" y="4385221"/>
            <a:ext cx="7746031" cy="584775"/>
          </a:xfrm>
          <a:prstGeom prst="rect">
            <a:avLst/>
          </a:prstGeom>
          <a:noFill/>
        </p:spPr>
        <p:txBody>
          <a:bodyPr wrap="none" rtlCol="0">
            <a:spAutoFit/>
          </a:bodyPr>
          <a:lstStyle/>
          <a:p>
            <a:r>
              <a:rPr lang="en-US" sz="3200" dirty="0"/>
              <a:t>FUN II:  Unusual Sources</a:t>
            </a:r>
            <a:r>
              <a:rPr lang="en-US" sz="3200" dirty="0">
                <a:sym typeface="Wingdings" pitchFamily="2" charset="2"/>
              </a:rPr>
              <a:t> New physics</a:t>
            </a:r>
            <a:endParaRPr lang="en-US" sz="3200" dirty="0"/>
          </a:p>
        </p:txBody>
      </p:sp>
      <p:sp>
        <p:nvSpPr>
          <p:cNvPr id="3" name="Down Arrow 2">
            <a:extLst>
              <a:ext uri="{FF2B5EF4-FFF2-40B4-BE49-F238E27FC236}">
                <a16:creationId xmlns:a16="http://schemas.microsoft.com/office/drawing/2014/main" id="{3EB0221E-56C8-6743-AEE8-6FD52BB5A7C1}"/>
              </a:ext>
            </a:extLst>
          </p:cNvPr>
          <p:cNvSpPr/>
          <p:nvPr/>
        </p:nvSpPr>
        <p:spPr>
          <a:xfrm rot="19603248">
            <a:off x="827796" y="3676216"/>
            <a:ext cx="559460" cy="75975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0322FDCA-0274-4F40-A062-45AA140CE6E7}"/>
              </a:ext>
            </a:extLst>
          </p:cNvPr>
          <p:cNvPicPr>
            <a:picLocks noChangeAspect="1"/>
          </p:cNvPicPr>
          <p:nvPr/>
        </p:nvPicPr>
        <p:blipFill>
          <a:blip r:embed="rId25"/>
          <a:stretch>
            <a:fillRect/>
          </a:stretch>
        </p:blipFill>
        <p:spPr>
          <a:xfrm>
            <a:off x="198729" y="5201851"/>
            <a:ext cx="1750256" cy="1407422"/>
          </a:xfrm>
          <a:prstGeom prst="rect">
            <a:avLst/>
          </a:prstGeom>
        </p:spPr>
      </p:pic>
      <p:sp>
        <p:nvSpPr>
          <p:cNvPr id="4" name="Rectangle 3">
            <a:extLst>
              <a:ext uri="{FF2B5EF4-FFF2-40B4-BE49-F238E27FC236}">
                <a16:creationId xmlns:a16="http://schemas.microsoft.com/office/drawing/2014/main" id="{F568ED73-6577-DE48-9993-3FA7C569FA66}"/>
              </a:ext>
            </a:extLst>
          </p:cNvPr>
          <p:cNvSpPr/>
          <p:nvPr/>
        </p:nvSpPr>
        <p:spPr>
          <a:xfrm>
            <a:off x="35504" y="16139"/>
            <a:ext cx="12156496" cy="6705656"/>
          </a:xfrm>
          <a:prstGeom prst="rect">
            <a:avLst/>
          </a:prstGeom>
          <a:solidFill>
            <a:schemeClr val="bg1">
              <a:lumMod val="65000"/>
              <a:lumOff val="35000"/>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61441EAC-8111-1B43-9853-BC6A3AC31A29}"/>
              </a:ext>
            </a:extLst>
          </p:cNvPr>
          <p:cNvPicPr>
            <a:picLocks noChangeAspect="1"/>
          </p:cNvPicPr>
          <p:nvPr/>
        </p:nvPicPr>
        <p:blipFill>
          <a:blip r:embed="rId26"/>
          <a:stretch>
            <a:fillRect/>
          </a:stretch>
        </p:blipFill>
        <p:spPr>
          <a:xfrm rot="16200000">
            <a:off x="5831354" y="314561"/>
            <a:ext cx="3765803" cy="5362819"/>
          </a:xfrm>
          <a:prstGeom prst="rect">
            <a:avLst/>
          </a:prstGeom>
        </p:spPr>
      </p:pic>
      <p:pic>
        <p:nvPicPr>
          <p:cNvPr id="36" name="Picture 35">
            <a:extLst>
              <a:ext uri="{FF2B5EF4-FFF2-40B4-BE49-F238E27FC236}">
                <a16:creationId xmlns:a16="http://schemas.microsoft.com/office/drawing/2014/main" id="{0181C75E-797B-2749-B3AA-93EAD9FCA72B}"/>
              </a:ext>
            </a:extLst>
          </p:cNvPr>
          <p:cNvPicPr>
            <a:picLocks noChangeAspect="1"/>
          </p:cNvPicPr>
          <p:nvPr/>
        </p:nvPicPr>
        <p:blipFill>
          <a:blip r:embed="rId26"/>
          <a:stretch>
            <a:fillRect/>
          </a:stretch>
        </p:blipFill>
        <p:spPr>
          <a:xfrm rot="16200000">
            <a:off x="9967021" y="5035150"/>
            <a:ext cx="1230686" cy="1752600"/>
          </a:xfrm>
          <a:prstGeom prst="rect">
            <a:avLst/>
          </a:prstGeom>
        </p:spPr>
      </p:pic>
      <p:pic>
        <p:nvPicPr>
          <p:cNvPr id="8" name="Picture 7">
            <a:extLst>
              <a:ext uri="{FF2B5EF4-FFF2-40B4-BE49-F238E27FC236}">
                <a16:creationId xmlns:a16="http://schemas.microsoft.com/office/drawing/2014/main" id="{62EC8611-70E0-4142-A9E0-C40C9450BBFF}"/>
              </a:ext>
            </a:extLst>
          </p:cNvPr>
          <p:cNvPicPr>
            <a:picLocks noChangeAspect="1"/>
          </p:cNvPicPr>
          <p:nvPr/>
        </p:nvPicPr>
        <p:blipFill>
          <a:blip r:embed="rId27"/>
          <a:stretch>
            <a:fillRect/>
          </a:stretch>
        </p:blipFill>
        <p:spPr>
          <a:xfrm>
            <a:off x="990624" y="1421058"/>
            <a:ext cx="3291994" cy="2835252"/>
          </a:xfrm>
          <a:prstGeom prst="rect">
            <a:avLst/>
          </a:prstGeom>
        </p:spPr>
      </p:pic>
      <p:sp>
        <p:nvSpPr>
          <p:cNvPr id="9" name="TextBox 8">
            <a:extLst>
              <a:ext uri="{FF2B5EF4-FFF2-40B4-BE49-F238E27FC236}">
                <a16:creationId xmlns:a16="http://schemas.microsoft.com/office/drawing/2014/main" id="{EBAA0FF6-BE67-C444-8668-5E979C90F45B}"/>
              </a:ext>
            </a:extLst>
          </p:cNvPr>
          <p:cNvSpPr txBox="1"/>
          <p:nvPr/>
        </p:nvSpPr>
        <p:spPr>
          <a:xfrm>
            <a:off x="7128656" y="1587890"/>
            <a:ext cx="1499047" cy="400110"/>
          </a:xfrm>
          <a:prstGeom prst="rect">
            <a:avLst/>
          </a:prstGeom>
          <a:noFill/>
        </p:spPr>
        <p:txBody>
          <a:bodyPr wrap="square" rtlCol="0">
            <a:spAutoFit/>
          </a:bodyPr>
          <a:lstStyle/>
          <a:p>
            <a:r>
              <a:rPr lang="en-US" sz="2000" dirty="0">
                <a:highlight>
                  <a:srgbClr val="000000"/>
                </a:highlight>
              </a:rPr>
              <a:t>500 kpc</a:t>
            </a:r>
          </a:p>
        </p:txBody>
      </p:sp>
      <p:sp>
        <p:nvSpPr>
          <p:cNvPr id="38" name="TextBox 37">
            <a:extLst>
              <a:ext uri="{FF2B5EF4-FFF2-40B4-BE49-F238E27FC236}">
                <a16:creationId xmlns:a16="http://schemas.microsoft.com/office/drawing/2014/main" id="{2B3FBA7A-C5F3-BB44-96BA-9E28B9E6C350}"/>
              </a:ext>
            </a:extLst>
          </p:cNvPr>
          <p:cNvSpPr txBox="1"/>
          <p:nvPr/>
        </p:nvSpPr>
        <p:spPr>
          <a:xfrm>
            <a:off x="2440992" y="5050240"/>
            <a:ext cx="6684843" cy="954107"/>
          </a:xfrm>
          <a:prstGeom prst="rect">
            <a:avLst/>
          </a:prstGeom>
          <a:noFill/>
        </p:spPr>
        <p:txBody>
          <a:bodyPr wrap="none" rtlCol="0">
            <a:spAutoFit/>
          </a:bodyPr>
          <a:lstStyle/>
          <a:p>
            <a:r>
              <a:rPr lang="en-US" sz="2800" dirty="0">
                <a:effectLst>
                  <a:outerShdw blurRad="50800" dist="38100" dir="2700000" algn="tl" rotWithShape="0">
                    <a:prstClr val="black">
                      <a:alpha val="40000"/>
                    </a:prstClr>
                  </a:outerShdw>
                </a:effectLst>
              </a:rPr>
              <a:t>How do you protect jet from bending</a:t>
            </a:r>
          </a:p>
          <a:p>
            <a:r>
              <a:rPr lang="en-US" sz="2800" dirty="0">
                <a:effectLst>
                  <a:outerShdw blurRad="50800" dist="38100" dir="2700000" algn="tl" rotWithShape="0">
                    <a:prstClr val="black">
                      <a:alpha val="40000"/>
                    </a:prstClr>
                  </a:outerShdw>
                </a:effectLst>
              </a:rPr>
              <a:t>over 100s of kpc?</a:t>
            </a:r>
          </a:p>
        </p:txBody>
      </p:sp>
      <p:sp>
        <p:nvSpPr>
          <p:cNvPr id="10" name="TextBox 9">
            <a:extLst>
              <a:ext uri="{FF2B5EF4-FFF2-40B4-BE49-F238E27FC236}">
                <a16:creationId xmlns:a16="http://schemas.microsoft.com/office/drawing/2014/main" id="{B3867C94-FA4E-E543-A294-D0DE5309F319}"/>
              </a:ext>
            </a:extLst>
          </p:cNvPr>
          <p:cNvSpPr txBox="1"/>
          <p:nvPr/>
        </p:nvSpPr>
        <p:spPr>
          <a:xfrm>
            <a:off x="1001983" y="975150"/>
            <a:ext cx="2188420" cy="369332"/>
          </a:xfrm>
          <a:prstGeom prst="rect">
            <a:avLst/>
          </a:prstGeom>
          <a:noFill/>
        </p:spPr>
        <p:txBody>
          <a:bodyPr wrap="none" rtlCol="0">
            <a:spAutoFit/>
          </a:bodyPr>
          <a:lstStyle/>
          <a:p>
            <a:r>
              <a:rPr lang="en-US" b="1" dirty="0">
                <a:solidFill>
                  <a:schemeClr val="accent6">
                    <a:lumMod val="60000"/>
                    <a:lumOff val="40000"/>
                  </a:schemeClr>
                </a:solidFill>
              </a:rPr>
              <a:t>VLASS Quick Look</a:t>
            </a:r>
          </a:p>
        </p:txBody>
      </p:sp>
    </p:spTree>
    <p:extLst>
      <p:ext uri="{BB962C8B-B14F-4D97-AF65-F5344CB8AC3E}">
        <p14:creationId xmlns:p14="http://schemas.microsoft.com/office/powerpoint/2010/main" val="3610077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621D-B27D-4A4C-99DB-155580F4BBCD}"/>
              </a:ext>
            </a:extLst>
          </p:cNvPr>
          <p:cNvSpPr>
            <a:spLocks noGrp="1"/>
          </p:cNvSpPr>
          <p:nvPr>
            <p:ph type="ctrTitle"/>
          </p:nvPr>
        </p:nvSpPr>
        <p:spPr>
          <a:xfrm>
            <a:off x="949569" y="334764"/>
            <a:ext cx="9009314" cy="4135244"/>
          </a:xfrm>
          <a:effectLst>
            <a:outerShdw blurRad="50800" dist="38100" dir="2700000" algn="tl" rotWithShape="0">
              <a:prstClr val="black">
                <a:alpha val="40000"/>
              </a:prstClr>
            </a:outerShdw>
          </a:effectLst>
        </p:spPr>
        <p:txBody>
          <a:bodyPr/>
          <a:lstStyle/>
          <a:p>
            <a:r>
              <a:rPr lang="en-US" sz="6600" dirty="0"/>
              <a:t>Radio Galaxies: </a:t>
            </a:r>
            <a:br>
              <a:rPr lang="en-US" dirty="0"/>
            </a:br>
            <a:r>
              <a:rPr lang="en-US" dirty="0"/>
              <a:t>	</a:t>
            </a:r>
            <a:br>
              <a:rPr lang="en-US" sz="4800" dirty="0"/>
            </a:br>
            <a:r>
              <a:rPr lang="en-US" sz="4800" dirty="0"/>
              <a:t>	b)</a:t>
            </a:r>
            <a:r>
              <a:rPr lang="en-US" sz="6000" dirty="0"/>
              <a:t> </a:t>
            </a:r>
            <a:r>
              <a:rPr lang="en-US" sz="4800" dirty="0"/>
              <a:t>A new schema for external medium interactions </a:t>
            </a:r>
            <a:endParaRPr lang="en-US" sz="6600" dirty="0"/>
          </a:p>
        </p:txBody>
      </p:sp>
      <p:sp>
        <p:nvSpPr>
          <p:cNvPr id="6" name="Subtitle 5">
            <a:extLst>
              <a:ext uri="{FF2B5EF4-FFF2-40B4-BE49-F238E27FC236}">
                <a16:creationId xmlns:a16="http://schemas.microsoft.com/office/drawing/2014/main" id="{B86D80BF-C3A6-9548-9495-D3AA91BC79C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73012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540A-D434-BB4D-9F0F-944E06152580}"/>
              </a:ext>
            </a:extLst>
          </p:cNvPr>
          <p:cNvSpPr>
            <a:spLocks noGrp="1"/>
          </p:cNvSpPr>
          <p:nvPr>
            <p:ph type="title"/>
          </p:nvPr>
        </p:nvSpPr>
        <p:spPr>
          <a:xfrm>
            <a:off x="376209" y="366221"/>
            <a:ext cx="9673644" cy="1400530"/>
          </a:xfrm>
        </p:spPr>
        <p:txBody>
          <a:bodyPr/>
          <a:lstStyle/>
          <a:p>
            <a:r>
              <a:rPr lang="en-US" sz="2800" i="1" dirty="0"/>
              <a:t>On the path to a richer view…</a:t>
            </a:r>
            <a:br>
              <a:rPr lang="en-US" sz="2800" i="1" dirty="0"/>
            </a:br>
            <a:r>
              <a:rPr lang="en-US" sz="1400" dirty="0"/>
              <a:t>E. Blanton, M. </a:t>
            </a:r>
            <a:r>
              <a:rPr lang="en-US" sz="1400" dirty="0" err="1"/>
              <a:t>Bruggen</a:t>
            </a:r>
            <a:r>
              <a:rPr lang="en-US" sz="1400" dirty="0"/>
              <a:t>, Gf. </a:t>
            </a:r>
            <a:r>
              <a:rPr lang="en-US" sz="1400" dirty="0" err="1"/>
              <a:t>Brunetti,T</a:t>
            </a:r>
            <a:r>
              <a:rPr lang="en-US" sz="1400" dirty="0"/>
              <a:t>. Clarke, J. </a:t>
            </a:r>
            <a:r>
              <a:rPr lang="en-US" sz="1400" dirty="0" err="1"/>
              <a:t>Eilek</a:t>
            </a:r>
            <a:r>
              <a:rPr lang="en-US" sz="1400" dirty="0"/>
              <a:t>, G. </a:t>
            </a:r>
            <a:r>
              <a:rPr lang="en-US" sz="1400" dirty="0" err="1"/>
              <a:t>diGennaro</a:t>
            </a:r>
            <a:r>
              <a:rPr lang="en-US" sz="1400" dirty="0"/>
              <a:t>,, S. </a:t>
            </a:r>
            <a:r>
              <a:rPr lang="en-US" sz="1400" dirty="0" err="1"/>
              <a:t>Giancintucci</a:t>
            </a:r>
            <a:r>
              <a:rPr lang="en-US" sz="1400" dirty="0"/>
              <a:t>, A. </a:t>
            </a:r>
            <a:r>
              <a:rPr lang="en-US" sz="1400" dirty="0" err="1"/>
              <a:t>Garon</a:t>
            </a:r>
            <a:r>
              <a:rPr lang="en-US" sz="1400" dirty="0"/>
              <a:t>,  T. Jones, </a:t>
            </a:r>
            <a:br>
              <a:rPr lang="en-US" sz="1400" dirty="0"/>
            </a:br>
            <a:r>
              <a:rPr lang="en-US" sz="1400" dirty="0"/>
              <a:t>M. </a:t>
            </a:r>
            <a:r>
              <a:rPr lang="en-US" sz="1400" dirty="0" err="1"/>
              <a:t>Lame'e</a:t>
            </a:r>
            <a:r>
              <a:rPr lang="en-US" sz="1400" dirty="0"/>
              <a:t>, N. Miller, T. </a:t>
            </a:r>
            <a:r>
              <a:rPr lang="en-US" sz="1400" dirty="0" err="1"/>
              <a:t>Mroczkowski</a:t>
            </a:r>
            <a:r>
              <a:rPr lang="en-US" sz="1400" dirty="0"/>
              <a:t>, K. Nyland, R. </a:t>
            </a:r>
            <a:r>
              <a:rPr lang="en-US" sz="1400" dirty="0" err="1"/>
              <a:t>Pizzo</a:t>
            </a:r>
            <a:r>
              <a:rPr lang="en-US" sz="1400" dirty="0"/>
              <a:t>, S. Randall, H. </a:t>
            </a:r>
            <a:r>
              <a:rPr lang="en-US" sz="1400" dirty="0" err="1"/>
              <a:t>Rottgering</a:t>
            </a:r>
            <a:r>
              <a:rPr lang="en-US" sz="1400" dirty="0"/>
              <a:t>, L. Rudnick, </a:t>
            </a:r>
            <a:br>
              <a:rPr lang="en-US" sz="1400" dirty="0"/>
            </a:br>
            <a:r>
              <a:rPr lang="en-US" sz="1400" dirty="0"/>
              <a:t>C. </a:t>
            </a:r>
            <a:r>
              <a:rPr lang="en-US" sz="1400" dirty="0" err="1"/>
              <a:t>Sarazin</a:t>
            </a:r>
            <a:r>
              <a:rPr lang="en-US" sz="1400" dirty="0"/>
              <a:t>, R. </a:t>
            </a:r>
            <a:r>
              <a:rPr lang="en-US" sz="1400" dirty="0" err="1"/>
              <a:t>vanWeeren</a:t>
            </a:r>
            <a:br>
              <a:rPr lang="en-US" sz="1400" dirty="0"/>
            </a:br>
            <a:br>
              <a:rPr lang="en-US" dirty="0"/>
            </a:br>
            <a:br>
              <a:rPr lang="en-US" dirty="0"/>
            </a:br>
            <a:endParaRPr lang="en-US" sz="2400" i="1" dirty="0"/>
          </a:p>
        </p:txBody>
      </p:sp>
      <p:pic>
        <p:nvPicPr>
          <p:cNvPr id="7" name="Picture 6">
            <a:extLst>
              <a:ext uri="{FF2B5EF4-FFF2-40B4-BE49-F238E27FC236}">
                <a16:creationId xmlns:a16="http://schemas.microsoft.com/office/drawing/2014/main" id="{F40F8416-B52D-154E-8D30-1F83B96BBEEC}"/>
              </a:ext>
            </a:extLst>
          </p:cNvPr>
          <p:cNvPicPr>
            <a:picLocks noChangeAspect="1"/>
          </p:cNvPicPr>
          <p:nvPr/>
        </p:nvPicPr>
        <p:blipFill>
          <a:blip r:embed="rId2"/>
          <a:stretch>
            <a:fillRect/>
          </a:stretch>
        </p:blipFill>
        <p:spPr>
          <a:xfrm>
            <a:off x="5667540" y="1554101"/>
            <a:ext cx="5954904" cy="1824567"/>
          </a:xfrm>
          <a:prstGeom prst="rect">
            <a:avLst/>
          </a:prstGeom>
        </p:spPr>
      </p:pic>
      <p:pic>
        <p:nvPicPr>
          <p:cNvPr id="11" name="Picture 10">
            <a:extLst>
              <a:ext uri="{FF2B5EF4-FFF2-40B4-BE49-F238E27FC236}">
                <a16:creationId xmlns:a16="http://schemas.microsoft.com/office/drawing/2014/main" id="{CDC66CCF-C957-3145-81EF-5CC66A9A3FA6}"/>
              </a:ext>
            </a:extLst>
          </p:cNvPr>
          <p:cNvPicPr>
            <a:picLocks noChangeAspect="1"/>
          </p:cNvPicPr>
          <p:nvPr/>
        </p:nvPicPr>
        <p:blipFill>
          <a:blip r:embed="rId3"/>
          <a:stretch>
            <a:fillRect/>
          </a:stretch>
        </p:blipFill>
        <p:spPr>
          <a:xfrm>
            <a:off x="6864835" y="2835836"/>
            <a:ext cx="4999229" cy="1409248"/>
          </a:xfrm>
          <a:prstGeom prst="rect">
            <a:avLst/>
          </a:prstGeom>
        </p:spPr>
      </p:pic>
      <p:pic>
        <p:nvPicPr>
          <p:cNvPr id="14" name="Picture 13">
            <a:extLst>
              <a:ext uri="{FF2B5EF4-FFF2-40B4-BE49-F238E27FC236}">
                <a16:creationId xmlns:a16="http://schemas.microsoft.com/office/drawing/2014/main" id="{0C2A7AFB-4EA9-1E4C-9FE7-89AA4EF9CDFF}"/>
              </a:ext>
            </a:extLst>
          </p:cNvPr>
          <p:cNvPicPr>
            <a:picLocks noChangeAspect="1"/>
          </p:cNvPicPr>
          <p:nvPr/>
        </p:nvPicPr>
        <p:blipFill>
          <a:blip r:embed="rId4"/>
          <a:stretch>
            <a:fillRect/>
          </a:stretch>
        </p:blipFill>
        <p:spPr>
          <a:xfrm>
            <a:off x="59520" y="1692893"/>
            <a:ext cx="5198770" cy="863400"/>
          </a:xfrm>
          <a:prstGeom prst="rect">
            <a:avLst/>
          </a:prstGeom>
        </p:spPr>
      </p:pic>
      <p:pic>
        <p:nvPicPr>
          <p:cNvPr id="8" name="Picture 7">
            <a:extLst>
              <a:ext uri="{FF2B5EF4-FFF2-40B4-BE49-F238E27FC236}">
                <a16:creationId xmlns:a16="http://schemas.microsoft.com/office/drawing/2014/main" id="{E26D9276-3FB5-F643-8B1C-E34B5A58AD81}"/>
              </a:ext>
            </a:extLst>
          </p:cNvPr>
          <p:cNvPicPr>
            <a:picLocks noChangeAspect="1"/>
          </p:cNvPicPr>
          <p:nvPr/>
        </p:nvPicPr>
        <p:blipFill>
          <a:blip r:embed="rId5"/>
          <a:stretch>
            <a:fillRect/>
          </a:stretch>
        </p:blipFill>
        <p:spPr>
          <a:xfrm>
            <a:off x="5511892" y="4293953"/>
            <a:ext cx="6503440" cy="1707153"/>
          </a:xfrm>
          <a:prstGeom prst="rect">
            <a:avLst/>
          </a:prstGeom>
        </p:spPr>
      </p:pic>
      <p:pic>
        <p:nvPicPr>
          <p:cNvPr id="12" name="Picture 11">
            <a:extLst>
              <a:ext uri="{FF2B5EF4-FFF2-40B4-BE49-F238E27FC236}">
                <a16:creationId xmlns:a16="http://schemas.microsoft.com/office/drawing/2014/main" id="{2A510CFA-B1F9-2F44-8648-63F8745A8C1C}"/>
              </a:ext>
            </a:extLst>
          </p:cNvPr>
          <p:cNvPicPr>
            <a:picLocks noChangeAspect="1"/>
          </p:cNvPicPr>
          <p:nvPr/>
        </p:nvPicPr>
        <p:blipFill>
          <a:blip r:embed="rId6"/>
          <a:stretch>
            <a:fillRect/>
          </a:stretch>
        </p:blipFill>
        <p:spPr>
          <a:xfrm>
            <a:off x="1015444" y="2410695"/>
            <a:ext cx="5020970" cy="1524425"/>
          </a:xfrm>
          <a:prstGeom prst="rect">
            <a:avLst/>
          </a:prstGeom>
        </p:spPr>
      </p:pic>
      <p:pic>
        <p:nvPicPr>
          <p:cNvPr id="10" name="Picture 9">
            <a:extLst>
              <a:ext uri="{FF2B5EF4-FFF2-40B4-BE49-F238E27FC236}">
                <a16:creationId xmlns:a16="http://schemas.microsoft.com/office/drawing/2014/main" id="{5FA795AA-1F81-F545-ADF4-5D49B913DBB0}"/>
              </a:ext>
            </a:extLst>
          </p:cNvPr>
          <p:cNvPicPr>
            <a:picLocks noChangeAspect="1"/>
          </p:cNvPicPr>
          <p:nvPr/>
        </p:nvPicPr>
        <p:blipFill>
          <a:blip r:embed="rId7"/>
          <a:stretch>
            <a:fillRect/>
          </a:stretch>
        </p:blipFill>
        <p:spPr>
          <a:xfrm>
            <a:off x="1450933" y="3320270"/>
            <a:ext cx="4859321" cy="1281187"/>
          </a:xfrm>
          <a:prstGeom prst="rect">
            <a:avLst/>
          </a:prstGeom>
        </p:spPr>
      </p:pic>
      <p:pic>
        <p:nvPicPr>
          <p:cNvPr id="6" name="Content Placeholder 5">
            <a:extLst>
              <a:ext uri="{FF2B5EF4-FFF2-40B4-BE49-F238E27FC236}">
                <a16:creationId xmlns:a16="http://schemas.microsoft.com/office/drawing/2014/main" id="{1A341FBB-D6AC-A344-AF5D-90A9D366F55D}"/>
              </a:ext>
            </a:extLst>
          </p:cNvPr>
          <p:cNvPicPr>
            <a:picLocks noGrp="1" noChangeAspect="1"/>
          </p:cNvPicPr>
          <p:nvPr>
            <p:ph idx="1"/>
          </p:nvPr>
        </p:nvPicPr>
        <p:blipFill>
          <a:blip r:embed="rId8"/>
          <a:stretch>
            <a:fillRect/>
          </a:stretch>
        </p:blipFill>
        <p:spPr>
          <a:xfrm>
            <a:off x="59520" y="4364276"/>
            <a:ext cx="8001000" cy="1790700"/>
          </a:xfrm>
        </p:spPr>
      </p:pic>
      <p:pic>
        <p:nvPicPr>
          <p:cNvPr id="9" name="Picture 8">
            <a:extLst>
              <a:ext uri="{FF2B5EF4-FFF2-40B4-BE49-F238E27FC236}">
                <a16:creationId xmlns:a16="http://schemas.microsoft.com/office/drawing/2014/main" id="{B37B5A1F-0324-6C4C-8722-CAAE4AA23CEB}"/>
              </a:ext>
            </a:extLst>
          </p:cNvPr>
          <p:cNvPicPr>
            <a:picLocks noChangeAspect="1"/>
          </p:cNvPicPr>
          <p:nvPr/>
        </p:nvPicPr>
        <p:blipFill>
          <a:blip r:embed="rId9"/>
          <a:stretch>
            <a:fillRect/>
          </a:stretch>
        </p:blipFill>
        <p:spPr>
          <a:xfrm>
            <a:off x="141859" y="5820202"/>
            <a:ext cx="5034092" cy="1016247"/>
          </a:xfrm>
          <a:prstGeom prst="rect">
            <a:avLst/>
          </a:prstGeom>
        </p:spPr>
      </p:pic>
      <p:pic>
        <p:nvPicPr>
          <p:cNvPr id="13" name="Picture 12">
            <a:extLst>
              <a:ext uri="{FF2B5EF4-FFF2-40B4-BE49-F238E27FC236}">
                <a16:creationId xmlns:a16="http://schemas.microsoft.com/office/drawing/2014/main" id="{03131D35-CDA9-9045-9292-C65AB38FA2EE}"/>
              </a:ext>
            </a:extLst>
          </p:cNvPr>
          <p:cNvPicPr>
            <a:picLocks noChangeAspect="1"/>
          </p:cNvPicPr>
          <p:nvPr/>
        </p:nvPicPr>
        <p:blipFill>
          <a:blip r:embed="rId10"/>
          <a:stretch>
            <a:fillRect/>
          </a:stretch>
        </p:blipFill>
        <p:spPr>
          <a:xfrm>
            <a:off x="6549864" y="5625171"/>
            <a:ext cx="5314200" cy="1213358"/>
          </a:xfrm>
          <a:prstGeom prst="rect">
            <a:avLst/>
          </a:prstGeom>
        </p:spPr>
      </p:pic>
      <p:sp>
        <p:nvSpPr>
          <p:cNvPr id="15" name="Rectangle 14">
            <a:extLst>
              <a:ext uri="{FF2B5EF4-FFF2-40B4-BE49-F238E27FC236}">
                <a16:creationId xmlns:a16="http://schemas.microsoft.com/office/drawing/2014/main" id="{79FABC18-1B8D-8F4C-90DB-2A8158756052}"/>
              </a:ext>
            </a:extLst>
          </p:cNvPr>
          <p:cNvSpPr/>
          <p:nvPr/>
        </p:nvSpPr>
        <p:spPr>
          <a:xfrm>
            <a:off x="0" y="1554101"/>
            <a:ext cx="12192000" cy="5303899"/>
          </a:xfrm>
          <a:prstGeom prst="rect">
            <a:avLst/>
          </a:prstGeom>
          <a:solidFill>
            <a:schemeClr val="bg1">
              <a:lumMod val="95000"/>
              <a:lumOff val="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FF9CA97-4FC0-8A4B-BA22-B111B90F5E17}"/>
              </a:ext>
            </a:extLst>
          </p:cNvPr>
          <p:cNvSpPr txBox="1"/>
          <p:nvPr/>
        </p:nvSpPr>
        <p:spPr>
          <a:xfrm>
            <a:off x="85708" y="1787879"/>
            <a:ext cx="8154797" cy="1569660"/>
          </a:xfrm>
          <a:prstGeom prst="rect">
            <a:avLst/>
          </a:prstGeom>
          <a:noFill/>
        </p:spPr>
        <p:txBody>
          <a:bodyPr wrap="none" rtlCol="0">
            <a:spAutoFit/>
          </a:bodyPr>
          <a:lstStyle/>
          <a:p>
            <a:r>
              <a:rPr lang="en-US" sz="4800" dirty="0">
                <a:latin typeface="Bradley Hand" pitchFamily="2" charset="77"/>
              </a:rPr>
              <a:t>So after 40 years, it’s time to </a:t>
            </a:r>
          </a:p>
          <a:p>
            <a:r>
              <a:rPr lang="en-US" sz="4800" dirty="0">
                <a:latin typeface="Bradley Hand" pitchFamily="2" charset="77"/>
              </a:rPr>
              <a:t>move our brains…  </a:t>
            </a:r>
          </a:p>
        </p:txBody>
      </p:sp>
      <p:pic>
        <p:nvPicPr>
          <p:cNvPr id="18" name="Picture 17">
            <a:extLst>
              <a:ext uri="{FF2B5EF4-FFF2-40B4-BE49-F238E27FC236}">
                <a16:creationId xmlns:a16="http://schemas.microsoft.com/office/drawing/2014/main" id="{AE4D6A69-E2B4-5446-937C-A88D7CFEC14F}"/>
              </a:ext>
            </a:extLst>
          </p:cNvPr>
          <p:cNvPicPr>
            <a:picLocks noChangeAspect="1"/>
          </p:cNvPicPr>
          <p:nvPr/>
        </p:nvPicPr>
        <p:blipFill>
          <a:blip r:embed="rId11"/>
          <a:stretch>
            <a:fillRect/>
          </a:stretch>
        </p:blipFill>
        <p:spPr>
          <a:xfrm>
            <a:off x="2413871" y="3702313"/>
            <a:ext cx="3242986" cy="2925588"/>
          </a:xfrm>
          <a:prstGeom prst="rect">
            <a:avLst/>
          </a:prstGeom>
          <a:effectLst>
            <a:softEdge rad="50800"/>
          </a:effectLst>
        </p:spPr>
      </p:pic>
      <p:grpSp>
        <p:nvGrpSpPr>
          <p:cNvPr id="19" name="Group 18">
            <a:extLst>
              <a:ext uri="{FF2B5EF4-FFF2-40B4-BE49-F238E27FC236}">
                <a16:creationId xmlns:a16="http://schemas.microsoft.com/office/drawing/2014/main" id="{945B987D-7DC9-044E-9D5D-617347CA649E}"/>
              </a:ext>
            </a:extLst>
          </p:cNvPr>
          <p:cNvGrpSpPr/>
          <p:nvPr/>
        </p:nvGrpSpPr>
        <p:grpSpPr>
          <a:xfrm>
            <a:off x="8064367" y="755002"/>
            <a:ext cx="3758982" cy="6360235"/>
            <a:chOff x="7036144" y="171283"/>
            <a:chExt cx="4197882" cy="7266638"/>
          </a:xfrm>
        </p:grpSpPr>
        <p:pic>
          <p:nvPicPr>
            <p:cNvPr id="20" name="Picture 19">
              <a:extLst>
                <a:ext uri="{FF2B5EF4-FFF2-40B4-BE49-F238E27FC236}">
                  <a16:creationId xmlns:a16="http://schemas.microsoft.com/office/drawing/2014/main" id="{49B6DA37-3971-544E-BD67-4C172A9256F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b="-2314"/>
            <a:stretch/>
          </p:blipFill>
          <p:spPr>
            <a:xfrm rot="17816044">
              <a:off x="4820145" y="2387282"/>
              <a:ext cx="7266638" cy="2834640"/>
            </a:xfrm>
            <a:prstGeom prst="rect">
              <a:avLst/>
            </a:prstGeom>
          </p:spPr>
        </p:pic>
        <p:sp>
          <p:nvSpPr>
            <p:cNvPr id="21" name="TextBox 20">
              <a:extLst>
                <a:ext uri="{FF2B5EF4-FFF2-40B4-BE49-F238E27FC236}">
                  <a16:creationId xmlns:a16="http://schemas.microsoft.com/office/drawing/2014/main" id="{A439080A-FCE7-DF4A-8445-6CE67F178679}"/>
                </a:ext>
              </a:extLst>
            </p:cNvPr>
            <p:cNvSpPr txBox="1"/>
            <p:nvPr/>
          </p:nvSpPr>
          <p:spPr>
            <a:xfrm>
              <a:off x="8686256" y="6601151"/>
              <a:ext cx="2547770" cy="351639"/>
            </a:xfrm>
            <a:prstGeom prst="rect">
              <a:avLst/>
            </a:prstGeom>
            <a:noFill/>
          </p:spPr>
          <p:txBody>
            <a:bodyPr wrap="none" rtlCol="0">
              <a:spAutoFit/>
            </a:bodyPr>
            <a:lstStyle/>
            <a:p>
              <a:r>
                <a:rPr lang="en-US" sz="1400" dirty="0">
                  <a:solidFill>
                    <a:schemeClr val="accent2">
                      <a:lumMod val="60000"/>
                      <a:lumOff val="40000"/>
                    </a:schemeClr>
                  </a:solidFill>
                </a:rPr>
                <a:t>Courtesy R. van </a:t>
              </a:r>
              <a:r>
                <a:rPr lang="en-US" sz="1400" dirty="0" err="1">
                  <a:solidFill>
                    <a:schemeClr val="accent2">
                      <a:lumMod val="60000"/>
                      <a:lumOff val="40000"/>
                    </a:schemeClr>
                  </a:solidFill>
                </a:rPr>
                <a:t>Weeren</a:t>
              </a:r>
              <a:endParaRPr lang="en-US" sz="1400" dirty="0">
                <a:solidFill>
                  <a:schemeClr val="accent2">
                    <a:lumMod val="60000"/>
                    <a:lumOff val="40000"/>
                  </a:schemeClr>
                </a:solidFill>
              </a:endParaRPr>
            </a:p>
          </p:txBody>
        </p:sp>
      </p:grpSp>
    </p:spTree>
    <p:extLst>
      <p:ext uri="{BB962C8B-B14F-4D97-AF65-F5344CB8AC3E}">
        <p14:creationId xmlns:p14="http://schemas.microsoft.com/office/powerpoint/2010/main" val="257604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30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30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30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30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30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30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3000"/>
                                        <p:tgtEl>
                                          <p:spTgt spid="11"/>
                                        </p:tgtEl>
                                      </p:cBhvr>
                                    </p:animEffect>
                                  </p:childTnLst>
                                </p:cTn>
                              </p:par>
                              <p:par>
                                <p:cTn id="26" presetID="14"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3000"/>
                                        <p:tgtEl>
                                          <p:spTgt spid="8"/>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3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2000"/>
                                        <p:tgtEl>
                                          <p:spTgt spid="18"/>
                                        </p:tgtEl>
                                      </p:cBhvr>
                                    </p:animEffect>
                                    <p:set>
                                      <p:cBhvr>
                                        <p:cTn id="44" dur="1" fill="hold">
                                          <p:stCondLst>
                                            <p:cond delay="1999"/>
                                          </p:stCondLst>
                                        </p:cTn>
                                        <p:tgtEl>
                                          <p:spTgt spid="18"/>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FDD68-D5B2-194E-80CA-5A38940509C8}"/>
              </a:ext>
            </a:extLst>
          </p:cNvPr>
          <p:cNvSpPr>
            <a:spLocks noGrp="1"/>
          </p:cNvSpPr>
          <p:nvPr>
            <p:ph type="title"/>
          </p:nvPr>
        </p:nvSpPr>
        <p:spPr>
          <a:xfrm>
            <a:off x="646111" y="263531"/>
            <a:ext cx="9404723" cy="1400530"/>
          </a:xfrm>
          <a:effectLst>
            <a:outerShdw blurRad="50800" dist="38100" dir="2700000" algn="tl" rotWithShape="0">
              <a:prstClr val="black">
                <a:alpha val="40000"/>
              </a:prstClr>
            </a:outerShdw>
          </a:effectLst>
        </p:spPr>
        <p:txBody>
          <a:bodyPr/>
          <a:lstStyle/>
          <a:p>
            <a:r>
              <a:rPr lang="en-US" dirty="0"/>
              <a:t>How do RADIO GALAXIES interact with the ICM?</a:t>
            </a:r>
          </a:p>
        </p:txBody>
      </p:sp>
      <p:sp>
        <p:nvSpPr>
          <p:cNvPr id="6" name="Content Placeholder 5">
            <a:extLst>
              <a:ext uri="{FF2B5EF4-FFF2-40B4-BE49-F238E27FC236}">
                <a16:creationId xmlns:a16="http://schemas.microsoft.com/office/drawing/2014/main" id="{34367F3A-E682-214C-8620-514B9D341FBA}"/>
              </a:ext>
            </a:extLst>
          </p:cNvPr>
          <p:cNvSpPr>
            <a:spLocks noGrp="1"/>
          </p:cNvSpPr>
          <p:nvPr>
            <p:ph sz="half" idx="1"/>
          </p:nvPr>
        </p:nvSpPr>
        <p:spPr>
          <a:xfrm>
            <a:off x="415158" y="1992923"/>
            <a:ext cx="11361684" cy="4601546"/>
          </a:xfrm>
          <a:effectLst>
            <a:outerShdw blurRad="50800" dist="38100" dir="2700000" algn="tl" rotWithShape="0">
              <a:prstClr val="black">
                <a:alpha val="40000"/>
              </a:prstClr>
            </a:outerShdw>
          </a:effectLst>
        </p:spPr>
        <p:txBody>
          <a:bodyPr>
            <a:normAutofit/>
          </a:bodyPr>
          <a:lstStyle/>
          <a:p>
            <a:r>
              <a:rPr lang="en-US" sz="4000" dirty="0"/>
              <a:t>Quasi-static pressure balance, uniform</a:t>
            </a:r>
            <a:r>
              <a:rPr lang="en-US" sz="3200" baseline="30000" dirty="0"/>
              <a:t>*</a:t>
            </a:r>
            <a:r>
              <a:rPr lang="en-US" sz="4000" dirty="0"/>
              <a:t> ICM</a:t>
            </a:r>
          </a:p>
          <a:p>
            <a:r>
              <a:rPr lang="en-US" sz="4000" dirty="0"/>
              <a:t>Evolution in non-uniform, but static ICM</a:t>
            </a:r>
          </a:p>
          <a:p>
            <a:r>
              <a:rPr lang="en-US" sz="4000" dirty="0"/>
              <a:t>Interactions with a dynamic ICM</a:t>
            </a:r>
          </a:p>
          <a:p>
            <a:r>
              <a:rPr lang="en-US" sz="4000" dirty="0"/>
              <a:t>Interactions with ICM magnetic structures</a:t>
            </a:r>
          </a:p>
          <a:p>
            <a:r>
              <a:rPr lang="en-US" sz="4000" dirty="0"/>
              <a:t>Perturbations of the ICM by RGs</a:t>
            </a:r>
          </a:p>
          <a:p>
            <a:endParaRPr lang="en-US" sz="2800" dirty="0"/>
          </a:p>
          <a:p>
            <a:endParaRPr lang="en-US" sz="2800" dirty="0"/>
          </a:p>
        </p:txBody>
      </p:sp>
      <p:sp>
        <p:nvSpPr>
          <p:cNvPr id="7" name="Rectangle 6">
            <a:extLst>
              <a:ext uri="{FF2B5EF4-FFF2-40B4-BE49-F238E27FC236}">
                <a16:creationId xmlns:a16="http://schemas.microsoft.com/office/drawing/2014/main" id="{5DE10880-28C7-2645-9D4B-874713C4C355}"/>
              </a:ext>
            </a:extLst>
          </p:cNvPr>
          <p:cNvSpPr/>
          <p:nvPr/>
        </p:nvSpPr>
        <p:spPr>
          <a:xfrm>
            <a:off x="8366371" y="2104141"/>
            <a:ext cx="3231932" cy="604336"/>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78ED1AC-3BAA-534A-9C0F-F55419BE64D4}"/>
              </a:ext>
            </a:extLst>
          </p:cNvPr>
          <p:cNvSpPr/>
          <p:nvPr/>
        </p:nvSpPr>
        <p:spPr>
          <a:xfrm>
            <a:off x="3618936" y="2823349"/>
            <a:ext cx="6815958" cy="604336"/>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1D22E18-7DE0-734A-9FE7-D0F46AC5BEE2}"/>
              </a:ext>
            </a:extLst>
          </p:cNvPr>
          <p:cNvSpPr/>
          <p:nvPr/>
        </p:nvSpPr>
        <p:spPr>
          <a:xfrm>
            <a:off x="5489162" y="3587973"/>
            <a:ext cx="4282964" cy="609600"/>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7B6CEA2-F102-8248-A02B-8920414561B3}"/>
              </a:ext>
            </a:extLst>
          </p:cNvPr>
          <p:cNvSpPr/>
          <p:nvPr/>
        </p:nvSpPr>
        <p:spPr>
          <a:xfrm>
            <a:off x="4941926" y="4311527"/>
            <a:ext cx="6359033" cy="609600"/>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CCB54CB-B1DB-BF4E-B11B-42E5483EED26}"/>
              </a:ext>
            </a:extLst>
          </p:cNvPr>
          <p:cNvSpPr/>
          <p:nvPr/>
        </p:nvSpPr>
        <p:spPr>
          <a:xfrm>
            <a:off x="814898" y="5030735"/>
            <a:ext cx="6106510" cy="609600"/>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DC5295F-7D85-724F-B75B-3FF0D8572BA9}"/>
              </a:ext>
            </a:extLst>
          </p:cNvPr>
          <p:cNvSpPr txBox="1"/>
          <p:nvPr/>
        </p:nvSpPr>
        <p:spPr>
          <a:xfrm>
            <a:off x="7767411" y="6153132"/>
            <a:ext cx="4009431" cy="369332"/>
          </a:xfrm>
          <a:prstGeom prst="rect">
            <a:avLst/>
          </a:prstGeom>
          <a:noFill/>
        </p:spPr>
        <p:txBody>
          <a:bodyPr wrap="none" rtlCol="0">
            <a:spAutoFit/>
          </a:bodyPr>
          <a:lstStyle/>
          <a:p>
            <a:r>
              <a:rPr lang="en-US" dirty="0">
                <a:solidFill>
                  <a:srgbClr val="FFFF00"/>
                </a:solidFill>
              </a:rPr>
              <a:t>uniform</a:t>
            </a:r>
            <a:r>
              <a:rPr lang="en-US" sz="1400" baseline="30000" dirty="0">
                <a:solidFill>
                  <a:srgbClr val="FFFF00"/>
                </a:solidFill>
              </a:rPr>
              <a:t>* </a:t>
            </a:r>
            <a:r>
              <a:rPr lang="en-US" dirty="0">
                <a:solidFill>
                  <a:srgbClr val="FFFF00"/>
                </a:solidFill>
              </a:rPr>
              <a:t>over scale of radio source</a:t>
            </a:r>
          </a:p>
        </p:txBody>
      </p:sp>
    </p:spTree>
    <p:extLst>
      <p:ext uri="{BB962C8B-B14F-4D97-AF65-F5344CB8AC3E}">
        <p14:creationId xmlns:p14="http://schemas.microsoft.com/office/powerpoint/2010/main" val="2796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15657</TotalTime>
  <Words>686</Words>
  <Application>Microsoft Macintosh PowerPoint</Application>
  <PresentationFormat>Widescreen</PresentationFormat>
  <Paragraphs>115</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Bradley Hand</vt:lpstr>
      <vt:lpstr>Century Gothic</vt:lpstr>
      <vt:lpstr>Wingdings 3</vt:lpstr>
      <vt:lpstr>Ion</vt:lpstr>
      <vt:lpstr>Radio Galaxies:   a) Are we having fun?  b) A new schema for external medium interactions </vt:lpstr>
      <vt:lpstr>PowerPoint Presentation</vt:lpstr>
      <vt:lpstr>PowerPoint Presentation</vt:lpstr>
      <vt:lpstr>PowerPoint Presentation</vt:lpstr>
      <vt:lpstr>PowerPoint Presentation</vt:lpstr>
      <vt:lpstr>PowerPoint Presentation</vt:lpstr>
      <vt:lpstr>Radio Galaxies:     b) A new schema for external medium interactions </vt:lpstr>
      <vt:lpstr>On the path to a richer view… E. Blanton, M. Bruggen, Gf. Brunetti,T. Clarke, J. Eilek, G. diGennaro,, S. Giancintucci, A. Garon,  T. Jones,  M. Lame'e, N. Miller, T. Mroczkowski, K. Nyland, R. Pizzo, S. Randall, H. Rottgering, L. Rudnick,  C. Sarazin, R. vanWeeren   </vt:lpstr>
      <vt:lpstr>How do RADIO GALAXIES interact with the ICM?</vt:lpstr>
      <vt:lpstr>Quasi-static pressure balance                in UNIFORM ICM</vt:lpstr>
      <vt:lpstr>RG dynamics in Non-UNIFORM ICM</vt:lpstr>
      <vt:lpstr>Interactions with a DYNAMIC ICM</vt:lpstr>
      <vt:lpstr>Interactions with ICM MAGNETIC STRUCTURES</vt:lpstr>
      <vt:lpstr>Perturbations of the ICM by RGs</vt:lpstr>
      <vt:lpstr>A CLOSER LOOK…</vt:lpstr>
      <vt:lpstr>Sudden Bends</vt:lpstr>
      <vt:lpstr>Shocks</vt:lpstr>
      <vt:lpstr>Magnetic Filaments, I</vt:lpstr>
      <vt:lpstr>Magnetic Filaments, II</vt:lpstr>
      <vt:lpstr>It’s a RICH NEW WORLD!      Lots to learn! About RGs &amp;  ICM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 Sources  and the  Intracluster Medium</dc:title>
  <dc:creator>Lawrence Rudnick</dc:creator>
  <cp:lastModifiedBy>Lawrence Rudnick</cp:lastModifiedBy>
  <cp:revision>72</cp:revision>
  <cp:lastPrinted>2019-09-05T14:01:13Z</cp:lastPrinted>
  <dcterms:created xsi:type="dcterms:W3CDTF">2019-08-22T18:22:22Z</dcterms:created>
  <dcterms:modified xsi:type="dcterms:W3CDTF">2019-10-27T19:13:38Z</dcterms:modified>
</cp:coreProperties>
</file>