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_rels/presentation.xml.rels" ContentType="application/vnd.openxmlformats-package.relationships+xml"/>
  <Override PartName="/ppt/media/image12.png" ContentType="image/png"/>
  <Override PartName="/ppt/media/image11.jpeg" ContentType="image/jpeg"/>
  <Override PartName="/ppt/media/image10.png" ContentType="image/png"/>
  <Override PartName="/ppt/media/image9.png" ContentType="image/png"/>
  <Override PartName="/ppt/media/image8.png" ContentType="image/png"/>
  <Override PartName="/ppt/media/image7.png" ContentType="image/png"/>
  <Override PartName="/ppt/media/image2.png" ContentType="image/png"/>
  <Override PartName="/ppt/media/image1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slideMasters/_rels/slideMaster4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presentation.xml" ContentType="application/vnd.openxmlformats-officedocument.presentationml.presentation.main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_rels/slideLayout45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sldIdLst>
    <p:sldId id="256" r:id="rId6"/>
    <p:sldId id="257" r:id="rId7"/>
    <p:sldId id="258" r:id="rId8"/>
    <p:sldId id="259" r:id="rId9"/>
    <p:sldId id="260" r:id="rId10"/>
    <p:sldId id="261" r:id="rId11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AU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71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77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78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AU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1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1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1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AU" sz="4400" spc="-1" strike="noStrike"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3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37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49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53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54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55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56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AU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Picture 8" descr=""/>
          <p:cNvPicPr/>
          <p:nvPr/>
        </p:nvPicPr>
        <p:blipFill>
          <a:blip r:embed="rId2"/>
          <a:stretch/>
        </p:blipFill>
        <p:spPr>
          <a:xfrm>
            <a:off x="10347120" y="391680"/>
            <a:ext cx="1208880" cy="513360"/>
          </a:xfrm>
          <a:prstGeom prst="rect">
            <a:avLst/>
          </a:prstGeom>
          <a:ln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AU" sz="4400" spc="-1" strike="noStrike">
                <a:latin typeface="Arial"/>
              </a:rPr>
              <a:t>Click to edit the title text format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pc="-1" strike="noStrike">
                <a:latin typeface="Arial"/>
              </a:rPr>
              <a:t>Click to edit the outline text format</a:t>
            </a:r>
            <a:endParaRPr b="0" lang="en-A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800" spc="-1" strike="noStrike">
                <a:latin typeface="Arial"/>
              </a:rPr>
              <a:t>Second Outline Level</a:t>
            </a:r>
            <a:endParaRPr b="0" lang="en-A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400" spc="-1" strike="noStrike">
                <a:latin typeface="Arial"/>
              </a:rPr>
              <a:t>Third Outline Level</a:t>
            </a:r>
            <a:endParaRPr b="0" lang="en-A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000" spc="-1" strike="noStrike">
                <a:latin typeface="Arial"/>
              </a:rPr>
              <a:t>Fourth Outline Level</a:t>
            </a:r>
            <a:endParaRPr b="0" lang="en-A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Fifth Outline Level</a:t>
            </a:r>
            <a:endParaRPr b="0" lang="en-A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Sixth Outline Level</a:t>
            </a:r>
            <a:endParaRPr b="0" lang="en-A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Seventh Outline Level</a:t>
            </a:r>
            <a:endParaRPr b="0" lang="en-A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8" descr=""/>
          <p:cNvPicPr/>
          <p:nvPr/>
        </p:nvPicPr>
        <p:blipFill>
          <a:blip r:embed="rId2"/>
          <a:stretch/>
        </p:blipFill>
        <p:spPr>
          <a:xfrm>
            <a:off x="10347120" y="391680"/>
            <a:ext cx="1208880" cy="513360"/>
          </a:xfrm>
          <a:prstGeom prst="rect">
            <a:avLst/>
          </a:prstGeom>
          <a:ln>
            <a:noFill/>
          </a:ln>
        </p:spPr>
      </p:pic>
      <p:pic>
        <p:nvPicPr>
          <p:cNvPr id="40" name="Picture 5" descr=""/>
          <p:cNvPicPr/>
          <p:nvPr/>
        </p:nvPicPr>
        <p:blipFill>
          <a:blip r:embed="rId3"/>
          <a:stretch/>
        </p:blipFill>
        <p:spPr>
          <a:xfrm>
            <a:off x="10347120" y="391680"/>
            <a:ext cx="1208880" cy="513360"/>
          </a:xfrm>
          <a:prstGeom prst="rect">
            <a:avLst/>
          </a:prstGeom>
          <a:ln>
            <a:noFill/>
          </a:ln>
        </p:spPr>
      </p:pic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AU" sz="4400" spc="-1" strike="noStrike">
                <a:latin typeface="Arial"/>
              </a:rPr>
              <a:t>Click to edit the title text format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pc="-1" strike="noStrike">
                <a:latin typeface="Arial"/>
              </a:rPr>
              <a:t>Click to edit the outline text format</a:t>
            </a:r>
            <a:endParaRPr b="0" lang="en-A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800" spc="-1" strike="noStrike">
                <a:latin typeface="Arial"/>
              </a:rPr>
              <a:t>Second Outline Level</a:t>
            </a:r>
            <a:endParaRPr b="0" lang="en-A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400" spc="-1" strike="noStrike">
                <a:latin typeface="Arial"/>
              </a:rPr>
              <a:t>Third Outline Level</a:t>
            </a:r>
            <a:endParaRPr b="0" lang="en-A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000" spc="-1" strike="noStrike">
                <a:latin typeface="Arial"/>
              </a:rPr>
              <a:t>Fourth Outline Level</a:t>
            </a:r>
            <a:endParaRPr b="0" lang="en-A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Fifth Outline Level</a:t>
            </a:r>
            <a:endParaRPr b="0" lang="en-A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Sixth Outline Level</a:t>
            </a:r>
            <a:endParaRPr b="0" lang="en-A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Seventh Outline Level</a:t>
            </a:r>
            <a:endParaRPr b="0" lang="en-A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icture 8" descr=""/>
          <p:cNvPicPr/>
          <p:nvPr/>
        </p:nvPicPr>
        <p:blipFill>
          <a:blip r:embed="rId2"/>
          <a:stretch/>
        </p:blipFill>
        <p:spPr>
          <a:xfrm>
            <a:off x="10347120" y="391680"/>
            <a:ext cx="1208880" cy="513360"/>
          </a:xfrm>
          <a:prstGeom prst="rect">
            <a:avLst/>
          </a:prstGeom>
          <a:ln>
            <a:noFill/>
          </a:ln>
        </p:spPr>
      </p:pic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AU" sz="4400" spc="-1" strike="noStrike">
                <a:latin typeface="Arial"/>
              </a:rPr>
              <a:t>Click to edit the title text format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pc="-1" strike="noStrike">
                <a:latin typeface="Arial"/>
              </a:rPr>
              <a:t>Click to edit the outline text format</a:t>
            </a:r>
            <a:endParaRPr b="0" lang="en-A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800" spc="-1" strike="noStrike">
                <a:latin typeface="Arial"/>
              </a:rPr>
              <a:t>Second Outline Level</a:t>
            </a:r>
            <a:endParaRPr b="0" lang="en-A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400" spc="-1" strike="noStrike">
                <a:latin typeface="Arial"/>
              </a:rPr>
              <a:t>Third Outline Level</a:t>
            </a:r>
            <a:endParaRPr b="0" lang="en-A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000" spc="-1" strike="noStrike">
                <a:latin typeface="Arial"/>
              </a:rPr>
              <a:t>Fourth Outline Level</a:t>
            </a:r>
            <a:endParaRPr b="0" lang="en-A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Fifth Outline Level</a:t>
            </a:r>
            <a:endParaRPr b="0" lang="en-A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Sixth Outline Level</a:t>
            </a:r>
            <a:endParaRPr b="0" lang="en-A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Seventh Outline Level</a:t>
            </a:r>
            <a:endParaRPr b="0" lang="en-A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Picture 8" descr=""/>
          <p:cNvPicPr/>
          <p:nvPr/>
        </p:nvPicPr>
        <p:blipFill>
          <a:blip r:embed="rId2"/>
          <a:stretch/>
        </p:blipFill>
        <p:spPr>
          <a:xfrm>
            <a:off x="10347120" y="391680"/>
            <a:ext cx="1208880" cy="513360"/>
          </a:xfrm>
          <a:prstGeom prst="rect">
            <a:avLst/>
          </a:prstGeom>
          <a:ln>
            <a:noFill/>
          </a:ln>
        </p:spPr>
      </p:pic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AU" sz="4400" spc="-1" strike="noStrike">
                <a:latin typeface="Arial"/>
              </a:rPr>
              <a:t>Click to edit the title text format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pc="-1" strike="noStrike">
                <a:latin typeface="Arial"/>
              </a:rPr>
              <a:t>Click to edit the outline text format</a:t>
            </a:r>
            <a:endParaRPr b="0" lang="en-A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800" spc="-1" strike="noStrike">
                <a:latin typeface="Arial"/>
              </a:rPr>
              <a:t>Second Outline Level</a:t>
            </a:r>
            <a:endParaRPr b="0" lang="en-A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400" spc="-1" strike="noStrike">
                <a:latin typeface="Arial"/>
              </a:rPr>
              <a:t>Third Outline Level</a:t>
            </a:r>
            <a:endParaRPr b="0" lang="en-A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000" spc="-1" strike="noStrike">
                <a:latin typeface="Arial"/>
              </a:rPr>
              <a:t>Fourth Outline Level</a:t>
            </a:r>
            <a:endParaRPr b="0" lang="en-A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Fifth Outline Level</a:t>
            </a:r>
            <a:endParaRPr b="0" lang="en-A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Sixth Outline Level</a:t>
            </a:r>
            <a:endParaRPr b="0" lang="en-A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Seventh Outline Level</a:t>
            </a:r>
            <a:endParaRPr b="0" lang="en-A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37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jpeg"/><Relationship Id="rId3" Type="http://schemas.openxmlformats.org/officeDocument/2006/relationships/image" Target="../media/image12.png"/><Relationship Id="rId4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CustomShape 1"/>
          <p:cNvSpPr/>
          <p:nvPr/>
        </p:nvSpPr>
        <p:spPr>
          <a:xfrm>
            <a:off x="3888720" y="1112760"/>
            <a:ext cx="10862640" cy="678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8" name="CustomShape 2"/>
          <p:cNvSpPr/>
          <p:nvPr/>
        </p:nvSpPr>
        <p:spPr>
          <a:xfrm>
            <a:off x="2375640" y="1043640"/>
            <a:ext cx="6905880" cy="5825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A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Rami Alsaberi</a:t>
            </a:r>
            <a:endParaRPr b="0" lang="en-A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A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PhD Candidate</a:t>
            </a:r>
            <a:endParaRPr b="0" lang="en-A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A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A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A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A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Possible SNR at High Galagtic Latitude  </a:t>
            </a:r>
            <a:endParaRPr b="0" lang="en-A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A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A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A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A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Supervisors:</a:t>
            </a:r>
            <a:endParaRPr b="0" lang="en-A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A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Prof. Miroslav Filipovic</a:t>
            </a:r>
            <a:endParaRPr b="0" lang="en-A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A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Prof. Ray Norris</a:t>
            </a:r>
            <a:endParaRPr b="0" lang="en-A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A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Dr. Nicholas Tothill</a:t>
            </a:r>
            <a:endParaRPr b="0" lang="en-AU" sz="2400" spc="-1" strike="noStrike"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" descr=""/>
          <p:cNvPicPr/>
          <p:nvPr/>
        </p:nvPicPr>
        <p:blipFill>
          <a:blip r:embed="rId1"/>
          <a:stretch/>
        </p:blipFill>
        <p:spPr>
          <a:xfrm>
            <a:off x="1573920" y="1444320"/>
            <a:ext cx="9073080" cy="5098680"/>
          </a:xfrm>
          <a:prstGeom prst="rect">
            <a:avLst/>
          </a:prstGeom>
          <a:ln w="36000">
            <a:noFill/>
          </a:ln>
        </p:spPr>
      </p:pic>
      <p:sp>
        <p:nvSpPr>
          <p:cNvPr id="160" name="CustomShape 1"/>
          <p:cNvSpPr/>
          <p:nvPr/>
        </p:nvSpPr>
        <p:spPr>
          <a:xfrm>
            <a:off x="9359640" y="1403640"/>
            <a:ext cx="1719360" cy="307440"/>
          </a:xfrm>
          <a:prstGeom prst="rect">
            <a:avLst/>
          </a:prstGeom>
          <a:noFill/>
          <a:ln w="360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AU" sz="1600" spc="-1" strike="noStrike">
                <a:solidFill>
                  <a:srgbClr val="000000"/>
                </a:solidFill>
                <a:latin typeface="Arial"/>
                <a:ea typeface="DejaVu Sans"/>
              </a:rPr>
              <a:t>Centre </a:t>
            </a:r>
            <a:endParaRPr b="0" lang="en-AU" sz="1600" spc="-1" strike="noStrike">
              <a:latin typeface="Arial"/>
            </a:endParaRPr>
          </a:p>
        </p:txBody>
      </p:sp>
      <p:sp>
        <p:nvSpPr>
          <p:cNvPr id="161" name="Line 2"/>
          <p:cNvSpPr/>
          <p:nvPr/>
        </p:nvSpPr>
        <p:spPr>
          <a:xfrm flipH="1">
            <a:off x="8451720" y="1662480"/>
            <a:ext cx="1361160" cy="2030040"/>
          </a:xfrm>
          <a:prstGeom prst="line">
            <a:avLst/>
          </a:prstGeom>
          <a:ln w="36000">
            <a:solidFill>
              <a:srgbClr val="ff3333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62" name="Line 3"/>
          <p:cNvSpPr/>
          <p:nvPr/>
        </p:nvSpPr>
        <p:spPr>
          <a:xfrm>
            <a:off x="3599640" y="1655640"/>
            <a:ext cx="4392000" cy="2304000"/>
          </a:xfrm>
          <a:prstGeom prst="line">
            <a:avLst/>
          </a:prstGeom>
          <a:ln w="36000">
            <a:solidFill>
              <a:srgbClr val="ff3333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63" name="Line 4"/>
          <p:cNvSpPr/>
          <p:nvPr/>
        </p:nvSpPr>
        <p:spPr>
          <a:xfrm>
            <a:off x="3599640" y="1655640"/>
            <a:ext cx="576000" cy="2736000"/>
          </a:xfrm>
          <a:prstGeom prst="line">
            <a:avLst/>
          </a:prstGeom>
          <a:ln w="36000">
            <a:solidFill>
              <a:srgbClr val="ff3333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64" name="Line 5"/>
          <p:cNvSpPr/>
          <p:nvPr/>
        </p:nvSpPr>
        <p:spPr>
          <a:xfrm>
            <a:off x="3599640" y="1655640"/>
            <a:ext cx="4824000" cy="2808000"/>
          </a:xfrm>
          <a:prstGeom prst="line">
            <a:avLst/>
          </a:prstGeom>
          <a:ln w="36000">
            <a:solidFill>
              <a:srgbClr val="ff3333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65" name="CustomShape 6"/>
          <p:cNvSpPr/>
          <p:nvPr/>
        </p:nvSpPr>
        <p:spPr>
          <a:xfrm>
            <a:off x="2807640" y="1367640"/>
            <a:ext cx="2079360" cy="307440"/>
          </a:xfrm>
          <a:prstGeom prst="rect">
            <a:avLst/>
          </a:prstGeom>
          <a:noFill/>
          <a:ln w="360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AU" sz="1600" spc="-1" strike="noStrike">
                <a:solidFill>
                  <a:srgbClr val="000000"/>
                </a:solidFill>
                <a:latin typeface="Arial"/>
                <a:ea typeface="DejaVu Sans"/>
              </a:rPr>
              <a:t>Bright Sources </a:t>
            </a:r>
            <a:endParaRPr b="0" lang="en-AU" sz="1600" spc="-1" strike="noStrike">
              <a:latin typeface="Arial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dur="indefinite" nodeType="mainSeq">
                <p:childTnLst>
                  <p:par>
                    <p:cTn id="5" fill="hold">
                      <p:stCondLst>
                        <p:cond delay="indefinite"/>
                      </p:stCondLst>
                      <p:childTnLst>
                        <p:par>
                          <p:cTn id="6" fill="hold">
                            <p:stCondLst>
                              <p:cond delay="0"/>
                            </p:stCondLst>
                            <p:childTnLst>
                              <p:par>
                                <p:cTn id="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" descr=""/>
          <p:cNvPicPr/>
          <p:nvPr/>
        </p:nvPicPr>
        <p:blipFill>
          <a:blip r:embed="rId1"/>
          <a:stretch/>
        </p:blipFill>
        <p:spPr>
          <a:xfrm>
            <a:off x="84600" y="2044080"/>
            <a:ext cx="11858040" cy="3914640"/>
          </a:xfrm>
          <a:prstGeom prst="rect">
            <a:avLst/>
          </a:prstGeom>
          <a:ln w="36000">
            <a:noFill/>
          </a:ln>
        </p:spPr>
      </p:pic>
      <p:sp>
        <p:nvSpPr>
          <p:cNvPr id="167" name="CustomShape 1"/>
          <p:cNvSpPr/>
          <p:nvPr/>
        </p:nvSpPr>
        <p:spPr>
          <a:xfrm>
            <a:off x="2736000" y="3959640"/>
            <a:ext cx="422640" cy="423360"/>
          </a:xfrm>
          <a:prstGeom prst="ellipse">
            <a:avLst/>
          </a:prstGeom>
          <a:noFill/>
          <a:ln w="36000">
            <a:solidFill>
              <a:srgbClr val="ff3333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8" name="CustomShape 2"/>
          <p:cNvSpPr/>
          <p:nvPr/>
        </p:nvSpPr>
        <p:spPr>
          <a:xfrm>
            <a:off x="6335640" y="3960000"/>
            <a:ext cx="423360" cy="423360"/>
          </a:xfrm>
          <a:prstGeom prst="ellipse">
            <a:avLst/>
          </a:prstGeom>
          <a:noFill/>
          <a:ln w="36000">
            <a:solidFill>
              <a:srgbClr val="ff3333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9" name="CustomShape 3"/>
          <p:cNvSpPr/>
          <p:nvPr/>
        </p:nvSpPr>
        <p:spPr>
          <a:xfrm>
            <a:off x="9972360" y="3960000"/>
            <a:ext cx="422640" cy="423360"/>
          </a:xfrm>
          <a:prstGeom prst="ellipse">
            <a:avLst/>
          </a:prstGeom>
          <a:noFill/>
          <a:ln w="36000">
            <a:solidFill>
              <a:srgbClr val="ff3333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70" name="CustomShape 4"/>
          <p:cNvSpPr/>
          <p:nvPr/>
        </p:nvSpPr>
        <p:spPr>
          <a:xfrm>
            <a:off x="8927640" y="1331640"/>
            <a:ext cx="3015360" cy="347760"/>
          </a:xfrm>
          <a:prstGeom prst="rect">
            <a:avLst/>
          </a:prstGeom>
          <a:noFill/>
          <a:ln w="360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AU" sz="1600" spc="-1" strike="noStrike">
                <a:solidFill>
                  <a:srgbClr val="000000"/>
                </a:solidFill>
                <a:latin typeface="Arial"/>
                <a:ea typeface="DejaVu Sans"/>
              </a:rPr>
              <a:t>WISE J210257.88–620046.3</a:t>
            </a:r>
            <a:endParaRPr b="0" lang="en-AU" sz="1600" spc="-1" strike="noStrike">
              <a:latin typeface="Arial"/>
            </a:endParaRPr>
          </a:p>
        </p:txBody>
      </p:sp>
      <p:sp>
        <p:nvSpPr>
          <p:cNvPr id="171" name="CustomShape 5"/>
          <p:cNvSpPr/>
          <p:nvPr/>
        </p:nvSpPr>
        <p:spPr>
          <a:xfrm>
            <a:off x="2987640" y="1007640"/>
            <a:ext cx="4623120" cy="495360"/>
          </a:xfrm>
          <a:prstGeom prst="rect">
            <a:avLst/>
          </a:prstGeom>
          <a:noFill/>
          <a:ln w="360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AU" sz="16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en-AU" sz="1600" spc="-1" strike="noStrike">
                <a:solidFill>
                  <a:srgbClr val="000000"/>
                </a:solidFill>
                <a:latin typeface="Arial"/>
                <a:ea typeface="DejaVu Sans"/>
              </a:rPr>
              <a:t>GALEXASC  J210257.91–620045</a:t>
            </a:r>
            <a:endParaRPr b="0" lang="en-AU" sz="1600" spc="-1" strike="noStrike">
              <a:latin typeface="Arial"/>
            </a:endParaRPr>
          </a:p>
        </p:txBody>
      </p:sp>
      <mc:AlternateContent>
        <mc:Choice xmlns:a14="http://schemas.microsoft.com/office/drawing/2010/main" Requires="a14">
          <p:sp>
            <p:nvSpPr>
              <p:cNvPr id="172" name="Formula 6"/>
              <p:cNvSpPr txBox="1"/>
              <p:nvPr/>
            </p:nvSpPr>
            <p:spPr>
              <a:xfrm>
                <a:off x="5748480" y="3412080"/>
                <a:ext cx="710640" cy="35100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/>
                </a14:m>
              </a:p>
            </p:txBody>
          </p:sp>
        </mc:Choice>
        <mc:Fallback/>
      </mc:AlternateContent>
      <p:sp>
        <p:nvSpPr>
          <p:cNvPr id="173" name="CustomShape 7"/>
          <p:cNvSpPr/>
          <p:nvPr/>
        </p:nvSpPr>
        <p:spPr>
          <a:xfrm>
            <a:off x="7163640" y="899640"/>
            <a:ext cx="3519360" cy="1331640"/>
          </a:xfrm>
          <a:prstGeom prst="rect">
            <a:avLst/>
          </a:prstGeom>
          <a:noFill/>
          <a:ln w="360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AU" sz="16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en-AU" sz="1600" spc="-1" strike="noStrike">
                <a:solidFill>
                  <a:srgbClr val="000000"/>
                </a:solidFill>
                <a:latin typeface="Arial"/>
                <a:ea typeface="DejaVu Sans"/>
              </a:rPr>
              <a:t>WISE  J210258.15–620014.4</a:t>
            </a:r>
            <a:endParaRPr b="0" lang="en-AU" sz="1600" spc="-1" strike="noStrike">
              <a:latin typeface="Arial"/>
            </a:endParaRPr>
          </a:p>
        </p:txBody>
      </p:sp>
      <p:sp>
        <p:nvSpPr>
          <p:cNvPr id="174" name="CustomShape 8"/>
          <p:cNvSpPr/>
          <p:nvPr/>
        </p:nvSpPr>
        <p:spPr>
          <a:xfrm>
            <a:off x="5507280" y="323640"/>
            <a:ext cx="3592440" cy="850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AU" sz="1500" spc="-1" strike="noStrike">
                <a:solidFill>
                  <a:srgbClr val="000000"/>
                </a:solidFill>
                <a:latin typeface="Arial"/>
                <a:ea typeface="DejaVu Sans"/>
              </a:rPr>
              <a:t>WISE J210300.30–620025.8</a:t>
            </a:r>
            <a:endParaRPr b="0" lang="en-AU" sz="1500" spc="-1" strike="noStrike">
              <a:latin typeface="Arial"/>
            </a:endParaRPr>
          </a:p>
        </p:txBody>
      </p:sp>
      <p:sp>
        <p:nvSpPr>
          <p:cNvPr id="175" name="Line 9"/>
          <p:cNvSpPr/>
          <p:nvPr/>
        </p:nvSpPr>
        <p:spPr>
          <a:xfrm>
            <a:off x="6515640" y="575640"/>
            <a:ext cx="3276360" cy="3168360"/>
          </a:xfrm>
          <a:prstGeom prst="line">
            <a:avLst/>
          </a:prstGeom>
          <a:ln w="36000">
            <a:solidFill>
              <a:srgbClr val="ed1c24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76" name="Line 10"/>
          <p:cNvSpPr/>
          <p:nvPr/>
        </p:nvSpPr>
        <p:spPr>
          <a:xfrm>
            <a:off x="8711640" y="1179000"/>
            <a:ext cx="1404360" cy="2421000"/>
          </a:xfrm>
          <a:prstGeom prst="line">
            <a:avLst/>
          </a:prstGeom>
          <a:ln w="36000">
            <a:solidFill>
              <a:srgbClr val="ed1c24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77" name="Line 11"/>
          <p:cNvSpPr/>
          <p:nvPr/>
        </p:nvSpPr>
        <p:spPr>
          <a:xfrm>
            <a:off x="4571640" y="1295640"/>
            <a:ext cx="1836360" cy="2664360"/>
          </a:xfrm>
          <a:prstGeom prst="line">
            <a:avLst/>
          </a:prstGeom>
          <a:ln w="36000">
            <a:solidFill>
              <a:srgbClr val="ed1c24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78" name="Line 12"/>
          <p:cNvSpPr/>
          <p:nvPr/>
        </p:nvSpPr>
        <p:spPr>
          <a:xfrm flipH="1">
            <a:off x="10224000" y="1656000"/>
            <a:ext cx="360000" cy="2232000"/>
          </a:xfrm>
          <a:prstGeom prst="line">
            <a:avLst/>
          </a:prstGeom>
          <a:ln w="36000">
            <a:solidFill>
              <a:srgbClr val="ed1c24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21" dur="indefinite" restart="never" nodeType="tmRoot">
          <p:childTnLst>
            <p:seq>
              <p:cTn id="22" dur="indefinite" nodeType="mainSeq">
                <p:childTnLst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" descr=""/>
          <p:cNvPicPr/>
          <p:nvPr/>
        </p:nvPicPr>
        <p:blipFill>
          <a:blip r:embed="rId1"/>
          <a:stretch/>
        </p:blipFill>
        <p:spPr>
          <a:xfrm>
            <a:off x="251640" y="1751040"/>
            <a:ext cx="5715360" cy="3351960"/>
          </a:xfrm>
          <a:prstGeom prst="rect">
            <a:avLst/>
          </a:prstGeom>
          <a:ln w="36000">
            <a:noFill/>
          </a:ln>
        </p:spPr>
      </p:pic>
      <p:pic>
        <p:nvPicPr>
          <p:cNvPr id="180" name="" descr=""/>
          <p:cNvPicPr/>
          <p:nvPr/>
        </p:nvPicPr>
        <p:blipFill>
          <a:blip r:embed="rId2"/>
          <a:stretch/>
        </p:blipFill>
        <p:spPr>
          <a:xfrm>
            <a:off x="6508800" y="1479960"/>
            <a:ext cx="4426200" cy="3875040"/>
          </a:xfrm>
          <a:prstGeom prst="rect">
            <a:avLst/>
          </a:prstGeom>
          <a:ln w="36000">
            <a:noFill/>
          </a:ln>
        </p:spPr>
      </p:pic>
      <p:sp>
        <p:nvSpPr>
          <p:cNvPr id="181" name="CustomShape 1"/>
          <p:cNvSpPr/>
          <p:nvPr/>
        </p:nvSpPr>
        <p:spPr>
          <a:xfrm>
            <a:off x="2808000" y="3023640"/>
            <a:ext cx="855000" cy="712080"/>
          </a:xfrm>
          <a:prstGeom prst="ellipse">
            <a:avLst/>
          </a:prstGeom>
          <a:noFill/>
          <a:ln w="36000">
            <a:solidFill>
              <a:srgbClr val="ff3333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82" name="Line 2"/>
          <p:cNvSpPr/>
          <p:nvPr/>
        </p:nvSpPr>
        <p:spPr>
          <a:xfrm>
            <a:off x="1943280" y="1079640"/>
            <a:ext cx="1224000" cy="1944000"/>
          </a:xfrm>
          <a:prstGeom prst="line">
            <a:avLst/>
          </a:prstGeom>
          <a:ln w="36000">
            <a:solidFill>
              <a:srgbClr val="ff3333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83" name="CustomShape 3"/>
          <p:cNvSpPr/>
          <p:nvPr/>
        </p:nvSpPr>
        <p:spPr>
          <a:xfrm>
            <a:off x="755640" y="791640"/>
            <a:ext cx="2838600" cy="307440"/>
          </a:xfrm>
          <a:prstGeom prst="rect">
            <a:avLst/>
          </a:prstGeom>
          <a:noFill/>
          <a:ln w="360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AU" sz="1600" spc="-1" strike="noStrike">
                <a:solidFill>
                  <a:srgbClr val="000000"/>
                </a:solidFill>
                <a:latin typeface="Arial"/>
                <a:ea typeface="DejaVu Sans"/>
              </a:rPr>
              <a:t>Faint Structures (6 arcsec)</a:t>
            </a:r>
            <a:endParaRPr b="0" lang="en-AU" sz="1600" spc="-1" strike="noStrike">
              <a:latin typeface="Arial"/>
            </a:endParaRPr>
          </a:p>
        </p:txBody>
      </p:sp>
      <p:sp>
        <p:nvSpPr>
          <p:cNvPr id="184" name="Line 4"/>
          <p:cNvSpPr/>
          <p:nvPr/>
        </p:nvSpPr>
        <p:spPr>
          <a:xfrm flipV="1">
            <a:off x="3239640" y="1763640"/>
            <a:ext cx="3960000" cy="1260000"/>
          </a:xfrm>
          <a:prstGeom prst="line">
            <a:avLst/>
          </a:prstGeom>
          <a:ln w="36000">
            <a:solidFill>
              <a:srgbClr val="ed1c2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85" name="Line 5"/>
          <p:cNvSpPr/>
          <p:nvPr/>
        </p:nvSpPr>
        <p:spPr>
          <a:xfrm>
            <a:off x="3311280" y="3740040"/>
            <a:ext cx="3888000" cy="1371600"/>
          </a:xfrm>
          <a:prstGeom prst="line">
            <a:avLst/>
          </a:prstGeom>
          <a:ln w="36000">
            <a:solidFill>
              <a:srgbClr val="ed1c24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57" dur="indefinite" restart="never" nodeType="tmRoot">
          <p:childTnLst>
            <p:seq>
              <p:cTn id="58" dur="indefinite" nodeType="mainSeq">
                <p:childTnLst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CustomShape 1"/>
          <p:cNvSpPr/>
          <p:nvPr/>
        </p:nvSpPr>
        <p:spPr>
          <a:xfrm>
            <a:off x="659880" y="1010160"/>
            <a:ext cx="10862640" cy="678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b="0" lang="en-AU" sz="4800" spc="-1" strike="noStrike">
                <a:solidFill>
                  <a:srgbClr val="000000"/>
                </a:solidFill>
                <a:latin typeface="Calibri"/>
                <a:ea typeface="DejaVu Sans"/>
              </a:rPr>
              <a:t>Summary</a:t>
            </a:r>
            <a:endParaRPr b="0" lang="en-AU" sz="4800" spc="-1" strike="noStrike">
              <a:latin typeface="Arial"/>
            </a:endParaRPr>
          </a:p>
        </p:txBody>
      </p:sp>
      <p:sp>
        <p:nvSpPr>
          <p:cNvPr id="187" name="CustomShape 2"/>
          <p:cNvSpPr/>
          <p:nvPr/>
        </p:nvSpPr>
        <p:spPr>
          <a:xfrm>
            <a:off x="647640" y="2384280"/>
            <a:ext cx="11223360" cy="1956600"/>
          </a:xfrm>
          <a:prstGeom prst="rect">
            <a:avLst/>
          </a:prstGeom>
          <a:noFill/>
          <a:ln w="360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16000" indent="-20736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200" spc="-1" strike="noStrike">
                <a:solidFill>
                  <a:srgbClr val="000000"/>
                </a:solidFill>
                <a:latin typeface="Arial"/>
                <a:ea typeface="DejaVu Sans"/>
              </a:rPr>
              <a:t>Artifact </a:t>
            </a:r>
            <a:endParaRPr b="0" lang="en-AU" sz="2200" spc="-1" strike="noStrike">
              <a:latin typeface="Arial"/>
            </a:endParaRPr>
          </a:p>
          <a:p>
            <a:pPr marL="216000" indent="-20736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200" spc="-1" strike="noStrike">
                <a:solidFill>
                  <a:srgbClr val="000000"/>
                </a:solidFill>
                <a:latin typeface="Arial"/>
                <a:ea typeface="DejaVu Sans"/>
              </a:rPr>
              <a:t>SNR</a:t>
            </a:r>
            <a:endParaRPr b="0" lang="en-AU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2200" spc="-1" strike="noStrike">
                <a:solidFill>
                  <a:srgbClr val="000000"/>
                </a:solidFill>
                <a:latin typeface="Arial"/>
                <a:ea typeface="DejaVu Sans"/>
              </a:rPr>
              <a:t>A wide-angle tail (WAT) radio galaxy, similar to radio galaxy NGC1265/3C83.1B (Owen et al. 1978; O’Dea and Owen, 1986)  </a:t>
            </a:r>
            <a:endParaRPr b="0" lang="en-AU" sz="2200" spc="-1" strike="noStrike">
              <a:latin typeface="Arial"/>
            </a:endParaRPr>
          </a:p>
          <a:p>
            <a:pPr marL="216000" indent="-20736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200" spc="-1" strike="noStrike">
                <a:solidFill>
                  <a:srgbClr val="000000"/>
                </a:solidFill>
                <a:latin typeface="Arial"/>
                <a:ea typeface="AR PL SungtiL GB"/>
              </a:rPr>
              <a:t>A shell or sphere centred on star forming galaxy (WISE  J210258.15–620014.4), similar to doughnut+jet radio emission in NGC 6109 (Rawes et al. 2018)</a:t>
            </a:r>
            <a:endParaRPr b="0" lang="en-AU" sz="2200" spc="-1" strike="noStrike">
              <a:latin typeface="Arial"/>
            </a:endParaRPr>
          </a:p>
          <a:p>
            <a:pPr marL="216000" indent="-20736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200" spc="-1" strike="noStrike">
                <a:solidFill>
                  <a:srgbClr val="000000"/>
                </a:solidFill>
                <a:latin typeface="Arial"/>
                <a:ea typeface="AR PL SungtiL GB"/>
              </a:rPr>
              <a:t>Other possibilities? </a:t>
            </a:r>
            <a:endParaRPr b="0" lang="en-AU" sz="2200" spc="-1" strike="noStrike">
              <a:latin typeface="Arial"/>
            </a:endParaRPr>
          </a:p>
        </p:txBody>
      </p:sp>
      <p:sp>
        <p:nvSpPr>
          <p:cNvPr id="188" name="CustomShape 3"/>
          <p:cNvSpPr/>
          <p:nvPr/>
        </p:nvSpPr>
        <p:spPr>
          <a:xfrm>
            <a:off x="1655640" y="2771640"/>
            <a:ext cx="714240" cy="340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1%</a:t>
            </a:r>
            <a:endParaRPr b="0" lang="en-AU" sz="1800" spc="-1" strike="noStrike">
              <a:latin typeface="Arial"/>
            </a:endParaRPr>
          </a:p>
        </p:txBody>
      </p:sp>
      <p:pic>
        <p:nvPicPr>
          <p:cNvPr id="189" name="" descr=""/>
          <p:cNvPicPr/>
          <p:nvPr/>
        </p:nvPicPr>
        <p:blipFill>
          <a:blip r:embed="rId1"/>
          <a:stretch/>
        </p:blipFill>
        <p:spPr>
          <a:xfrm>
            <a:off x="4042080" y="791640"/>
            <a:ext cx="3727440" cy="2980440"/>
          </a:xfrm>
          <a:prstGeom prst="rect">
            <a:avLst/>
          </a:prstGeom>
          <a:ln>
            <a:noFill/>
          </a:ln>
        </p:spPr>
      </p:pic>
      <p:pic>
        <p:nvPicPr>
          <p:cNvPr id="190" name="New picture" descr=""/>
          <p:cNvPicPr/>
          <p:nvPr/>
        </p:nvPicPr>
        <p:blipFill>
          <a:blip r:embed="rId2"/>
          <a:stretch/>
        </p:blipFill>
        <p:spPr>
          <a:xfrm>
            <a:off x="4139280" y="3851640"/>
            <a:ext cx="4288680" cy="2787120"/>
          </a:xfrm>
          <a:prstGeom prst="rect">
            <a:avLst/>
          </a:prstGeom>
          <a:ln>
            <a:noFill/>
          </a:ln>
        </p:spPr>
      </p:pic>
      <p:pic>
        <p:nvPicPr>
          <p:cNvPr id="191" name="" descr=""/>
          <p:cNvPicPr/>
          <p:nvPr/>
        </p:nvPicPr>
        <p:blipFill>
          <a:blip r:embed="rId3"/>
          <a:stretch/>
        </p:blipFill>
        <p:spPr>
          <a:xfrm>
            <a:off x="7775640" y="899640"/>
            <a:ext cx="2605680" cy="27673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5" dur="indefinite" restart="never" nodeType="tmRoot">
          <p:childTnLst>
            <p:seq>
              <p:cTn id="76" dur="indefinite" nodeType="mainSeq">
                <p:childTnLst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CustomShape 1"/>
          <p:cNvSpPr/>
          <p:nvPr/>
        </p:nvSpPr>
        <p:spPr>
          <a:xfrm>
            <a:off x="3456000" y="3096000"/>
            <a:ext cx="4894200" cy="600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AU" sz="3600" spc="-1" strike="noStrike">
                <a:solidFill>
                  <a:srgbClr val="000000"/>
                </a:solidFill>
                <a:latin typeface="Arial"/>
                <a:ea typeface="DejaVu Sans"/>
              </a:rPr>
              <a:t>Thank You</a:t>
            </a:r>
            <a:endParaRPr b="0" lang="en-AU" sz="3600" spc="-1" strike="noStrike">
              <a:latin typeface="Arial"/>
            </a:endParaRPr>
          </a:p>
        </p:txBody>
      </p:sp>
    </p:spTree>
  </p:cSld>
  <p:timing>
    <p:tnLst>
      <p:par>
        <p:cTn id="93" dur="indefinite" restart="never" nodeType="tmRoot">
          <p:childTnLst>
            <p:seq>
              <p:cTn id="9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31e34"/>
      </a:dk2>
      <a:lt2>
        <a:srgbClr val="ebbcbb"/>
      </a:lt2>
      <a:accent1>
        <a:srgbClr val="fe7073"/>
      </a:accent1>
      <a:accent2>
        <a:srgbClr val="f6303d"/>
      </a:accent2>
      <a:accent3>
        <a:srgbClr val="5a2a82"/>
      </a:accent3>
      <a:accent4>
        <a:srgbClr val="027199"/>
      </a:accent4>
      <a:accent5>
        <a:srgbClr val="ba7fd1"/>
      </a:accent5>
      <a:accent6>
        <a:srgbClr val="ff7d78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2003</TotalTime>
  <Application>LibreOffice/6.0.7.3$Linux_X86_64 LibreOffice_project/00m0$Build-3</Application>
  <Words>1177</Words>
  <Paragraphs>163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2015-09-22T04:56:37Z</dcterms:created>
  <dc:creator>Catalina Tapia</dc:creator>
  <dc:description/>
  <dc:language>en-AU</dc:language>
  <cp:lastModifiedBy/>
  <dcterms:modified xsi:type="dcterms:W3CDTF">2019-10-29T20:29:38Z</dcterms:modified>
  <cp:revision>60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Custom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27</vt:i4>
  </property>
</Properties>
</file>